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65" r:id="rId4"/>
    <p:sldId id="266" r:id="rId5"/>
    <p:sldId id="267" r:id="rId6"/>
    <p:sldId id="272" r:id="rId7"/>
    <p:sldId id="274" r:id="rId8"/>
    <p:sldId id="270" r:id="rId9"/>
    <p:sldId id="287" r:id="rId10"/>
    <p:sldId id="289" r:id="rId11"/>
    <p:sldId id="268" r:id="rId12"/>
    <p:sldId id="288" r:id="rId13"/>
    <p:sldId id="271" r:id="rId14"/>
    <p:sldId id="286" r:id="rId15"/>
    <p:sldId id="275" r:id="rId16"/>
    <p:sldId id="277" r:id="rId17"/>
    <p:sldId id="280" r:id="rId18"/>
    <p:sldId id="276" r:id="rId19"/>
    <p:sldId id="278" r:id="rId20"/>
    <p:sldId id="279" r:id="rId21"/>
    <p:sldId id="281" r:id="rId22"/>
    <p:sldId id="285" r:id="rId23"/>
    <p:sldId id="273" r:id="rId24"/>
    <p:sldId id="283" r:id="rId25"/>
    <p:sldId id="284" r:id="rId26"/>
    <p:sldId id="290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802.11-12/535r0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729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802.11-12/535r0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2843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802.11-12/535r0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802.11-12/535r0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802.11-12/535r0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11-12/535r1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Scanning and FILS requirements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151641"/>
              </p:ext>
            </p:extLst>
          </p:nvPr>
        </p:nvGraphicFramePr>
        <p:xfrm>
          <a:off x="514350" y="2276475"/>
          <a:ext cx="8077200" cy="340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Document" r:id="rId4" imgW="8258040" imgH="3484014" progId="Word.Document.8">
                  <p:embed/>
                </p:oleObj>
              </mc:Choice>
              <mc:Fallback>
                <p:oleObj name="Document" r:id="rId4" imgW="8258040" imgH="34840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340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The reliability of the scanning needs to be ensured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As </a:t>
            </a:r>
            <a:r>
              <a:rPr lang="fi-FI" smtClean="0"/>
              <a:t>commonly known, the Probe </a:t>
            </a:r>
            <a:r>
              <a:rPr lang="fi-FI" dirty="0"/>
              <a:t>Response shall be transmitted within 5 ms from the Probe Response in idle </a:t>
            </a:r>
            <a:r>
              <a:rPr lang="fi-FI" dirty="0" smtClean="0"/>
              <a:t>channel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passive scanning frames are transmitted accoridng their transmission principle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The variation in transmission time is much higher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Upper delay bound may be long</a:t>
            </a:r>
            <a:endParaRPr lang="fi-FI" dirty="0"/>
          </a:p>
          <a:p>
            <a:pPr lvl="1">
              <a:buFont typeface="Arial" pitchFamily="34" charset="0"/>
              <a:buChar char="•"/>
            </a:pPr>
            <a:r>
              <a:rPr lang="fi-FI" dirty="0"/>
              <a:t>Typical maximum channel listening time to receive Probe Responses is less than 10 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50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Simple implementation of scanning STA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A FILS capable scanning STA shall always try to transmit a Probe Request to discover APs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scanning STA cannot know the load in the channel or availability of the APs before it scans the channel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Cancelling unnecessary Probe Requests is always possible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No need to discover APs, if an acceptable AP is discovered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No need to transmit duplicate requests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A request </a:t>
            </a:r>
            <a:r>
              <a:rPr lang="fi-FI" dirty="0"/>
              <a:t>enables </a:t>
            </a:r>
            <a:r>
              <a:rPr lang="fi-FI" dirty="0" smtClean="0"/>
              <a:t>a scanning </a:t>
            </a:r>
            <a:r>
              <a:rPr lang="fi-FI" dirty="0"/>
              <a:t>STA to specify what it is looking for: AP, the Roaming ID, or the Network </a:t>
            </a:r>
            <a:r>
              <a:rPr lang="fi-FI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FILS </a:t>
            </a:r>
            <a:r>
              <a:rPr lang="fi-FI" dirty="0"/>
              <a:t>STAs will directly associate with appropriate AP, the device will not request from end user which network to use </a:t>
            </a:r>
            <a:r>
              <a:rPr lang="fi-FI" b="1" dirty="0">
                <a:sym typeface="Wingdings" pitchFamily="2" charset="2"/>
              </a:rPr>
              <a:t> too slow</a:t>
            </a:r>
            <a:r>
              <a:rPr lang="fi-FI" b="1" dirty="0" smtClean="0">
                <a:sym typeface="Wingdings" pitchFamily="2" charset="2"/>
              </a:rPr>
              <a:t>!</a:t>
            </a:r>
            <a:endParaRPr lang="fi-FI" b="1" dirty="0" smtClean="0"/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The </a:t>
            </a:r>
            <a:r>
              <a:rPr lang="fi-FI" dirty="0"/>
              <a:t>discovery of the APs to which the STA </a:t>
            </a:r>
            <a:r>
              <a:rPr lang="fi-FI" dirty="0" smtClean="0"/>
              <a:t>is </a:t>
            </a:r>
            <a:r>
              <a:rPr lang="fi-FI" dirty="0"/>
              <a:t>not allowed to associate is waste of time and </a:t>
            </a:r>
            <a:r>
              <a:rPr lang="fi-FI" dirty="0" smtClean="0"/>
              <a:t>power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016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Simple implementation of APs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APs shall rely that scanning STAs transmit Probe Request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This avoids race condition of frequent transmissions of scanning frames, the APs do not compete for discoverability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This avoids overhead of frequent frames transmission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APs know when to transmit discovery frames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The requests ensure that scanning frames are available at the scanning time</a:t>
            </a:r>
          </a:p>
          <a:p>
            <a:pPr lvl="1">
              <a:buFont typeface="Arial" pitchFamily="34" charset="0"/>
              <a:buChar char="•"/>
            </a:pP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823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Selecting the next scanned channel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Beacon </a:t>
            </a:r>
            <a:r>
              <a:rPr lang="fi-FI" dirty="0"/>
              <a:t>and Measurement </a:t>
            </a:r>
            <a:r>
              <a:rPr lang="fi-FI" dirty="0" smtClean="0"/>
              <a:t>Pilot frames do </a:t>
            </a:r>
            <a:r>
              <a:rPr lang="fi-FI" dirty="0"/>
              <a:t>not hint the candidate for the next scanned channel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fi-FI" dirty="0"/>
              <a:t>No help to select the scanning </a:t>
            </a:r>
            <a:r>
              <a:rPr lang="fi-FI" dirty="0" smtClean="0"/>
              <a:t>order from frames transmitted for passive scanning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Probe Responses indicate the BSSs in other channels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Help to decide the next scanned channel to discover suitable candidate AP faster</a:t>
            </a:r>
            <a:endParaRPr lang="fi-FI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681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Simulation of the active and passive scanning performance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330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A simulation scenario was defined and simulations were run to compare active and passive scanning performance with FILS delay requirements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It is assumed that one channel scanning is done at maximum in 16 ms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Performance of the passive and active scanning was compared in the same simulation scenario as introduced in 11-12-279r0 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following slides recapture the scenario in details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simulations measured the success of AP discovery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041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10000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STAs were created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random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positions within the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room at random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intervals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STAs were created with mean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ms, 10 ms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100 ms intervals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results to 3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different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real time simulation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lengths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(10s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100s and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1000s)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Following steps were taken for each created STA: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Performed scanning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discover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with the best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RxP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level</a:t>
            </a:r>
          </a:p>
          <a:p>
            <a:pPr marL="1314450" lvl="2" indent="-457200">
              <a:buFont typeface="Arial" pitchFamily="34" charset="0"/>
              <a:buChar char="•"/>
            </a:pPr>
            <a:r>
              <a:rPr lang="fi-FI" dirty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assive scanning STA listens to the channel for </a:t>
            </a:r>
            <a:r>
              <a:rPr lang="fi-FI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16 ms </a:t>
            </a:r>
          </a:p>
          <a:p>
            <a:pPr marL="1314450" lvl="2" indent="-457200">
              <a:buFont typeface="Arial" pitchFamily="34" charset="0"/>
              <a:buChar char="•"/>
            </a:pPr>
            <a:r>
              <a:rPr lang="fi-FI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ctive scanning STA listens to the channel for </a:t>
            </a:r>
            <a:r>
              <a:rPr lang="fi-FI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ms</a:t>
            </a: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i-FI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after </a:t>
            </a: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 has transmitted a Probe Request. </a:t>
            </a:r>
          </a:p>
          <a:p>
            <a:pPr marL="1771650" lvl="3" indent="-457200">
              <a:buFont typeface="Arial" pitchFamily="34" charset="0"/>
              <a:buChar char="•"/>
            </a:pP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Total Active scanning duration is </a:t>
            </a:r>
            <a:r>
              <a:rPr lang="fi-FI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– 16 ms 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Select the AP with the highest RxP level, and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transmit a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frame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of 200 octets to the selected AP that will subsequently transmit a frame of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 octets to the STA 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STA is removed from the simulation 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502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Three different scenarios were simulated:</a:t>
            </a:r>
          </a:p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 marL="400050" lvl="1" indent="0"/>
            <a:r>
              <a:rPr lang="fi-FI" b="1" dirty="0" smtClean="0"/>
              <a:t>1.Scenario:</a:t>
            </a:r>
            <a:r>
              <a:rPr lang="fi-FI" dirty="0" smtClean="0"/>
              <a:t>	All scanning STAs use legacy active scanning (no 							enhancements in active scanning)</a:t>
            </a:r>
          </a:p>
          <a:p>
            <a:pPr marL="400050" lvl="1" indent="0"/>
            <a:endParaRPr lang="fi-FI" dirty="0" smtClean="0"/>
          </a:p>
          <a:p>
            <a:pPr marL="400050" lvl="1" indent="0"/>
            <a:r>
              <a:rPr lang="fi-FI" b="1" dirty="0" smtClean="0"/>
              <a:t>2.Scenario:	</a:t>
            </a:r>
            <a:r>
              <a:rPr lang="fi-FI" dirty="0" smtClean="0"/>
              <a:t>50% of STAs use passive scanning and 50% use active 				scanning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fi-FI" dirty="0" smtClean="0"/>
              <a:t>The STAs make random selection to use active or passive scanning</a:t>
            </a:r>
          </a:p>
          <a:p>
            <a:pPr marL="400050" lvl="1" indent="0"/>
            <a:endParaRPr lang="fi-FI" dirty="0" smtClean="0"/>
          </a:p>
          <a:p>
            <a:pPr marL="400050" lvl="1" indent="0"/>
            <a:r>
              <a:rPr lang="fi-FI" b="1" dirty="0" smtClean="0"/>
              <a:t>3.Scenario:	</a:t>
            </a:r>
            <a:r>
              <a:rPr lang="fi-FI" dirty="0" smtClean="0"/>
              <a:t>All STAs use passive scanning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732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Simulation scenarios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981200"/>
            <a:ext cx="468052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A single room indoor scenario </a:t>
            </a:r>
            <a:r>
              <a:rPr lang="en-US" dirty="0" smtClean="0"/>
              <a:t>with </a:t>
            </a:r>
            <a:r>
              <a:rPr lang="en-US" dirty="0"/>
              <a:t>4 APs and 4 background traffic </a:t>
            </a:r>
            <a:r>
              <a:rPr lang="en-US" dirty="0" smtClean="0"/>
              <a:t>STAs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When background traffic was </a:t>
            </a:r>
            <a:r>
              <a:rPr lang="en-US" dirty="0" smtClean="0"/>
              <a:t>present, </a:t>
            </a:r>
            <a:r>
              <a:rPr lang="en-US" dirty="0"/>
              <a:t>each background </a:t>
            </a:r>
            <a:r>
              <a:rPr lang="en-US" dirty="0" smtClean="0"/>
              <a:t>STA </a:t>
            </a:r>
            <a:r>
              <a:rPr lang="en-US" dirty="0"/>
              <a:t>transmitted and received 2Mbps data (4Mbps </a:t>
            </a:r>
            <a:r>
              <a:rPr lang="en-US" dirty="0" smtClean="0"/>
              <a:t>per STA)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802.11ac 40MHz, 2*2 MIMO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TGac</a:t>
            </a:r>
            <a:r>
              <a:rPr lang="en-US" dirty="0"/>
              <a:t> propagation model was used</a:t>
            </a:r>
          </a:p>
          <a:p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4572000" y="1412776"/>
            <a:ext cx="4303859" cy="3897961"/>
            <a:chOff x="4572000" y="1412776"/>
            <a:chExt cx="4303859" cy="3897961"/>
          </a:xfrm>
        </p:grpSpPr>
        <p:sp>
          <p:nvSpPr>
            <p:cNvPr id="80" name="Rectangle 79"/>
            <p:cNvSpPr/>
            <p:nvPr/>
          </p:nvSpPr>
          <p:spPr>
            <a:xfrm>
              <a:off x="5220072" y="1988840"/>
              <a:ext cx="3600400" cy="324036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5940152" y="263691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7973998" y="2675891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5940152" y="443711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7956376" y="446878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5" name="Straight Arrow Connector 84"/>
            <p:cNvCxnSpPr/>
            <p:nvPr/>
          </p:nvCxnSpPr>
          <p:spPr>
            <a:xfrm>
              <a:off x="5220072" y="1700808"/>
              <a:ext cx="36004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4932040" y="1988840"/>
              <a:ext cx="0" cy="324036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5220072" y="2492896"/>
              <a:ext cx="79208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>
              <a:off x="8028384" y="2471192"/>
              <a:ext cx="79208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>
              <a:off x="7092280" y="1988840"/>
              <a:ext cx="0" cy="72008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H="1" flipV="1">
              <a:off x="6084168" y="4849073"/>
              <a:ext cx="1944216" cy="2263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>
              <a:off x="5796136" y="2708920"/>
              <a:ext cx="0" cy="18002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6444208" y="1412776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>
                  <a:solidFill>
                    <a:schemeClr val="tx1"/>
                  </a:solidFill>
                </a:rPr>
                <a:t>3</a:t>
              </a:r>
              <a:r>
                <a:rPr lang="fi-FI" dirty="0" smtClean="0">
                  <a:solidFill>
                    <a:schemeClr val="tx1"/>
                  </a:solidFill>
                </a:rPr>
                <a:t>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572000" y="3424354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30m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684185" y="3368137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>
                  <a:solidFill>
                    <a:schemeClr val="tx1"/>
                  </a:solidFill>
                </a:rPr>
                <a:t>1</a:t>
              </a:r>
              <a:r>
                <a:rPr lang="fi-FI" dirty="0" smtClean="0">
                  <a:solidFill>
                    <a:schemeClr val="tx1"/>
                  </a:solidFill>
                </a:rPr>
                <a:t>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284203" y="2168024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10m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8144569" y="2135758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10m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724363" y="2183398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10m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600099" y="4849072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>
                  <a:solidFill>
                    <a:schemeClr val="tx1"/>
                  </a:solidFill>
                </a:rPr>
                <a:t>1</a:t>
              </a:r>
              <a:r>
                <a:rPr lang="fi-FI" dirty="0" smtClean="0">
                  <a:solidFill>
                    <a:schemeClr val="tx1"/>
                  </a:solidFill>
                </a:rPr>
                <a:t>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724128" y="2806080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651146" y="453175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8199046" y="2708920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8247161" y="4437112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6340134" y="4437112"/>
              <a:ext cx="144016" cy="1440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7515242" y="4459749"/>
              <a:ext cx="144016" cy="1440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6299547" y="2636912"/>
              <a:ext cx="144016" cy="1440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7505612" y="2669074"/>
              <a:ext cx="144016" cy="1440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7" name="Straight Arrow Connector 106"/>
            <p:cNvCxnSpPr>
              <a:stCxn id="103" idx="2"/>
              <a:endCxn id="83" idx="6"/>
            </p:cNvCxnSpPr>
            <p:nvPr/>
          </p:nvCxnSpPr>
          <p:spPr>
            <a:xfrm flipH="1">
              <a:off x="6084168" y="4509120"/>
              <a:ext cx="255966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6033624" y="4572073"/>
              <a:ext cx="5318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200" dirty="0" smtClean="0">
                  <a:solidFill>
                    <a:schemeClr val="tx1"/>
                  </a:solidFill>
                </a:rPr>
                <a:t>3m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530522" y="4527633"/>
              <a:ext cx="5318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200" dirty="0">
                  <a:solidFill>
                    <a:schemeClr val="tx1"/>
                  </a:solidFill>
                </a:rPr>
                <a:t>3</a:t>
              </a:r>
              <a:r>
                <a:rPr lang="fi-FI" sz="1200" dirty="0" smtClean="0">
                  <a:solidFill>
                    <a:schemeClr val="tx1"/>
                  </a:solidFill>
                </a:rPr>
                <a:t>m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Straight Arrow Connector 109"/>
            <p:cNvCxnSpPr>
              <a:endCxn id="104" idx="6"/>
            </p:cNvCxnSpPr>
            <p:nvPr/>
          </p:nvCxnSpPr>
          <p:spPr>
            <a:xfrm flipH="1" flipV="1">
              <a:off x="7659258" y="4531757"/>
              <a:ext cx="318209" cy="903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Box 110"/>
            <p:cNvSpPr txBox="1"/>
            <p:nvPr/>
          </p:nvSpPr>
          <p:spPr>
            <a:xfrm>
              <a:off x="6310854" y="4005064"/>
              <a:ext cx="7419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STA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356118" y="4064210"/>
              <a:ext cx="7419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STA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212151" y="2833333"/>
              <a:ext cx="7419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STA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285186" y="2842372"/>
              <a:ext cx="7419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STA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43824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management frames used the AC 3, background data used the AC1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default EDCA parameters were used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Beacon, Probe Request and Probe Response were transmitted at the lowest MCS with the 20 MHz transmission </a:t>
            </a:r>
            <a:r>
              <a:rPr lang="fi-FI" dirty="0"/>
              <a:t>bandwidth (6 Mbit/s) </a:t>
            </a:r>
            <a:endParaRPr lang="fi-FI" dirty="0" smtClean="0"/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Beacon frame is 145 octets, TX ON 220 micro seconds 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Probe Request is 101 octets, </a:t>
            </a:r>
            <a:r>
              <a:rPr lang="fi-FI" dirty="0"/>
              <a:t>TX ON 156 </a:t>
            </a:r>
            <a:r>
              <a:rPr lang="fi-FI" dirty="0" smtClean="0"/>
              <a:t>micro saeconds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Probe Response is 165 octets, </a:t>
            </a:r>
            <a:r>
              <a:rPr lang="fi-FI" dirty="0"/>
              <a:t>TX ON 240 </a:t>
            </a:r>
            <a:r>
              <a:rPr lang="fi-FI" dirty="0" smtClean="0"/>
              <a:t>microseconds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Probe Delay is 6 ms</a:t>
            </a:r>
          </a:p>
          <a:p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754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presentation discusses on the delay requirement to be able to setup Initial Link within 100ms.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presentation contains </a:t>
            </a:r>
            <a:r>
              <a:rPr lang="en-GB" dirty="0" smtClean="0"/>
              <a:t>simulation results </a:t>
            </a:r>
            <a:r>
              <a:rPr lang="en-GB" dirty="0"/>
              <a:t>of AP discovery with scanning duration fulfilling the FILS requirements. The simulation results show: </a:t>
            </a:r>
            <a:endParaRPr lang="en-GB" dirty="0" smtClean="0"/>
          </a:p>
          <a:p>
            <a:pPr marL="85725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Passive scanning upper bound delay does not meet the FILS delay requirements </a:t>
            </a:r>
          </a:p>
          <a:p>
            <a:pPr marL="85725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scanning STA needs to have means to request scanning responses and to indicate that it is scanning</a:t>
            </a:r>
          </a:p>
          <a:p>
            <a:pPr marL="1257300" lvl="2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request may be cancelled, if it is not needed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fi-FI" dirty="0" smtClean="0"/>
              <a:t>The output parameters are as follows:</a:t>
            </a:r>
            <a:endParaRPr lang="fi-FI" dirty="0"/>
          </a:p>
          <a:p>
            <a:pPr marL="857250" lvl="1" indent="-457200">
              <a:buFont typeface="+mj-lt"/>
              <a:buAutoNum type="arabicPeriod"/>
            </a:pPr>
            <a:r>
              <a:rPr lang="fi-FI" dirty="0" smtClean="0"/>
              <a:t>The proportion of cases in which the </a:t>
            </a:r>
            <a:r>
              <a:rPr lang="fi-FI" dirty="0"/>
              <a:t>parameters of the best AP was </a:t>
            </a:r>
            <a:r>
              <a:rPr lang="fi-FI" dirty="0" smtClean="0"/>
              <a:t>discovered</a:t>
            </a:r>
            <a:endParaRPr lang="fi-FI" dirty="0"/>
          </a:p>
          <a:p>
            <a:pPr marL="1257300" lvl="2" indent="-457200">
              <a:buFont typeface="Arial" pitchFamily="34" charset="0"/>
              <a:buChar char="•"/>
            </a:pPr>
            <a:r>
              <a:rPr lang="fi-FI" b="1" dirty="0"/>
              <a:t>Successful </a:t>
            </a:r>
            <a:r>
              <a:rPr lang="fi-FI" b="1" dirty="0" smtClean="0"/>
              <a:t>scanning </a:t>
            </a:r>
            <a:r>
              <a:rPr lang="fi-FI" b="1" dirty="0" smtClean="0">
                <a:sym typeface="Wingdings" pitchFamily="2" charset="2"/>
              </a:rPr>
              <a:t></a:t>
            </a:r>
            <a:endParaRPr lang="fi-FI" b="1" dirty="0"/>
          </a:p>
          <a:p>
            <a:pPr marL="857250" lvl="1" indent="-457200">
              <a:buFont typeface="+mj-lt"/>
              <a:buAutoNum type="arabicPeriod"/>
            </a:pPr>
            <a:r>
              <a:rPr lang="fi-FI" dirty="0" smtClean="0"/>
              <a:t>The proportion of cases in which the parameters of the best </a:t>
            </a:r>
            <a:r>
              <a:rPr lang="fi-FI" dirty="0"/>
              <a:t>AP </a:t>
            </a:r>
            <a:r>
              <a:rPr lang="fi-FI" dirty="0" smtClean="0"/>
              <a:t>were not discovered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fi-FI" b="1" dirty="0" smtClean="0"/>
              <a:t>Erroneous scanning, Non-optimal / wrong AP was selected for association </a:t>
            </a:r>
            <a:r>
              <a:rPr lang="fi-FI" b="1" dirty="0" smtClean="0">
                <a:sym typeface="Wingdings" pitchFamily="2" charset="2"/>
              </a:rPr>
              <a:t></a:t>
            </a:r>
            <a:endParaRPr lang="fi-FI" b="1" dirty="0" smtClean="0"/>
          </a:p>
          <a:p>
            <a:pPr marL="857250" lvl="1" indent="-457200">
              <a:buFont typeface="+mj-lt"/>
              <a:buAutoNum type="arabicPeriod"/>
            </a:pPr>
            <a:r>
              <a:rPr lang="fi-FI" dirty="0"/>
              <a:t>The </a:t>
            </a:r>
            <a:r>
              <a:rPr lang="fi-FI" dirty="0" smtClean="0"/>
              <a:t>proportion of cases in which parameters </a:t>
            </a:r>
            <a:r>
              <a:rPr lang="fi-FI" dirty="0"/>
              <a:t>of any AP were not discovered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fi-FI" b="1" dirty="0"/>
              <a:t>Total failure of the </a:t>
            </a:r>
            <a:r>
              <a:rPr lang="fi-FI" b="1" dirty="0" smtClean="0"/>
              <a:t>scanning </a:t>
            </a:r>
            <a:r>
              <a:rPr lang="fi-FI" b="1" dirty="0" smtClean="0">
                <a:sym typeface="Wingdings" pitchFamily="2" charset="2"/>
              </a:rPr>
              <a:t></a:t>
            </a:r>
            <a:endParaRPr lang="fi-FI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pic>
        <p:nvPicPr>
          <p:cNvPr id="7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4" t="18314" r="11846" b="73266"/>
          <a:stretch/>
        </p:blipFill>
        <p:spPr bwMode="auto">
          <a:xfrm>
            <a:off x="4283968" y="3069000"/>
            <a:ext cx="2484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4" t="38711" r="5619" b="53225"/>
          <a:stretch/>
        </p:blipFill>
        <p:spPr bwMode="auto">
          <a:xfrm>
            <a:off x="3515426" y="4437152"/>
            <a:ext cx="3384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8" t="54032" r="15084" b="37904"/>
          <a:stretch/>
        </p:blipFill>
        <p:spPr bwMode="auto">
          <a:xfrm>
            <a:off x="5183787" y="5373216"/>
            <a:ext cx="2016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0213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pic>
        <p:nvPicPr>
          <p:cNvPr id="7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39"/>
          <a:stretch/>
        </p:blipFill>
        <p:spPr bwMode="auto">
          <a:xfrm>
            <a:off x="467544" y="1628800"/>
            <a:ext cx="7920000" cy="3559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4" t="18314" r="11846" b="73266"/>
          <a:stretch/>
        </p:blipFill>
        <p:spPr bwMode="auto">
          <a:xfrm>
            <a:off x="467544" y="5301208"/>
            <a:ext cx="2484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4" t="38711" r="5619" b="53225"/>
          <a:stretch/>
        </p:blipFill>
        <p:spPr bwMode="auto">
          <a:xfrm>
            <a:off x="2843808" y="5301208"/>
            <a:ext cx="3384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8" t="54032" r="15084" b="37904"/>
          <a:stretch/>
        </p:blipFill>
        <p:spPr bwMode="auto">
          <a:xfrm>
            <a:off x="6342547" y="5301208"/>
            <a:ext cx="2016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5125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Simulation results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Results show solid performance for active scanning and disasterous performance for passive scanning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Active scanning discovers the best AP in more than 95% of the simulation cases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Typically &lt;  2% of the scanning terminals do not find the best AP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Passive scanning discovers the best AP in 16% of the simulation cases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Over 60% of the cases no </a:t>
            </a:r>
            <a:r>
              <a:rPr lang="fi-FI" dirty="0"/>
              <a:t>AP </a:t>
            </a:r>
            <a:r>
              <a:rPr lang="fi-FI" dirty="0" smtClean="0"/>
              <a:t>parameters were discovered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798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Passive </a:t>
            </a:r>
            <a:r>
              <a:rPr lang="en-GB" dirty="0"/>
              <a:t>scanning upper bound delay does not meet FILS delay </a:t>
            </a:r>
            <a:r>
              <a:rPr lang="en-GB" dirty="0" smtClean="0"/>
              <a:t>requirements</a:t>
            </a:r>
          </a:p>
          <a:p>
            <a:pPr marL="457200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</a:t>
            </a:r>
            <a:r>
              <a:rPr lang="en-GB" dirty="0"/>
              <a:t>scanning STA </a:t>
            </a:r>
            <a:r>
              <a:rPr lang="en-GB" dirty="0" smtClean="0"/>
              <a:t>shall request </a:t>
            </a:r>
            <a:r>
              <a:rPr lang="en-GB" dirty="0"/>
              <a:t>scanning responses and to indicate that it is scanning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</a:t>
            </a:r>
            <a:r>
              <a:rPr lang="en-GB" dirty="0" smtClean="0"/>
              <a:t>transmission of request shall be </a:t>
            </a:r>
            <a:r>
              <a:rPr lang="en-GB" dirty="0"/>
              <a:t>cancelled, if it is not </a:t>
            </a:r>
            <a:r>
              <a:rPr lang="en-GB" dirty="0" smtClean="0"/>
              <a:t>needed. When the request is cancelled, the scanning operation is close to passive scanning</a:t>
            </a:r>
          </a:p>
          <a:p>
            <a:pPr marL="457200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i-FI" dirty="0" smtClean="0"/>
              <a:t>When scanning STA tries to transmit the scanning request, the AP and STA implementation may be simplified</a:t>
            </a:r>
            <a:endParaRPr lang="en-US" dirty="0"/>
          </a:p>
          <a:p>
            <a:pPr marL="457200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507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4139"/>
          <a:stretch/>
        </p:blipFill>
        <p:spPr bwMode="auto">
          <a:xfrm>
            <a:off x="612440" y="2420928"/>
            <a:ext cx="7920000" cy="3559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mage00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4" t="18314" r="11846" b="73266"/>
          <a:stretch/>
        </p:blipFill>
        <p:spPr bwMode="auto">
          <a:xfrm>
            <a:off x="612440" y="6093336"/>
            <a:ext cx="2484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image00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4" t="38711" r="5619" b="53225"/>
          <a:stretch/>
        </p:blipFill>
        <p:spPr bwMode="auto">
          <a:xfrm>
            <a:off x="2988704" y="6093336"/>
            <a:ext cx="3384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image00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8" t="54032" r="15084" b="37904"/>
          <a:stretch/>
        </p:blipFill>
        <p:spPr bwMode="auto">
          <a:xfrm>
            <a:off x="6487443" y="6093336"/>
            <a:ext cx="2016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fi-FI" dirty="0" smtClean="0"/>
              <a:t>Do you agree that the scanning STA has no control of the upper delay bound of the passive scanning?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128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fi-FI" dirty="0" smtClean="0"/>
              <a:t>Do you agree that a scanning STA shall try to transmit a Probe Request and cancel the Probe Request transmission, if:</a:t>
            </a:r>
          </a:p>
          <a:p>
            <a:pPr lvl="2">
              <a:buFont typeface="Arial" pitchFamily="34" charset="0"/>
              <a:buChar char="•"/>
            </a:pPr>
            <a:r>
              <a:rPr lang="fi-FI" dirty="0"/>
              <a:t>A</a:t>
            </a:r>
            <a:r>
              <a:rPr lang="fi-FI" dirty="0" smtClean="0"/>
              <a:t>cceptable </a:t>
            </a:r>
            <a:r>
              <a:rPr lang="fi-FI" dirty="0"/>
              <a:t>AP is </a:t>
            </a:r>
            <a:r>
              <a:rPr lang="fi-FI" dirty="0" smtClean="0"/>
              <a:t>discovered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Similar Probe Request is received 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1483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fi-FI" dirty="0" smtClean="0"/>
              <a:t>Do you agree adding to specification framework document the following sentence: </a:t>
            </a:r>
          </a:p>
          <a:p>
            <a:r>
              <a:rPr lang="fi-FI" dirty="0" smtClean="0"/>
              <a:t>”A scanning STA shall initiate the AP discovery by transmitting a Probe Request frame. </a:t>
            </a:r>
            <a:r>
              <a:rPr lang="fi-FI" dirty="0"/>
              <a:t>If an acceptable AP is discovered or </a:t>
            </a:r>
            <a:r>
              <a:rPr lang="fi-FI" dirty="0" smtClean="0"/>
              <a:t>a </a:t>
            </a:r>
            <a:r>
              <a:rPr lang="fi-FI" dirty="0"/>
              <a:t>similar Probe Request is received </a:t>
            </a:r>
            <a:r>
              <a:rPr lang="fi-FI" dirty="0" smtClean="0"/>
              <a:t>before the Probe Request is transmitted, the STA shall cancel the Probe Request transmission.”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84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FILS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39360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most fundamental </a:t>
            </a:r>
            <a:r>
              <a:rPr lang="fi-FI" dirty="0"/>
              <a:t>FILS requirement is </a:t>
            </a:r>
            <a:r>
              <a:rPr lang="fi-FI" dirty="0" smtClean="0"/>
              <a:t>to establish </a:t>
            </a:r>
            <a:r>
              <a:rPr lang="fi-FI" sz="3200" dirty="0"/>
              <a:t>Initial Link Setup within 100 </a:t>
            </a:r>
            <a:r>
              <a:rPr lang="fi-FI" sz="3200" dirty="0" smtClean="0"/>
              <a:t>ms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To simplify the requirements one may assume common delay limit for discovery and setup signaling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AP discovery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Network discovery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Upper layer setup 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Authentication, association 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First, the optimal AP and network for initial link setup is discovered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Then, the setup signaling </a:t>
            </a:r>
            <a:r>
              <a:rPr lang="fi-FI" dirty="0"/>
              <a:t>associates, </a:t>
            </a:r>
            <a:r>
              <a:rPr lang="fi-FI" dirty="0" smtClean="0"/>
              <a:t>authenticates and configures the higher layer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547664" y="3356992"/>
            <a:ext cx="2232248" cy="648072"/>
          </a:xfrm>
          <a:prstGeom prst="roundRect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547664" y="4005064"/>
            <a:ext cx="2952328" cy="648072"/>
          </a:xfrm>
          <a:prstGeom prst="roundRect">
            <a:avLst/>
          </a:prstGeom>
          <a:solidFill>
            <a:srgbClr val="FFFF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155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FILS </a:t>
            </a:r>
            <a:r>
              <a:rPr lang="fi-FI" dirty="0"/>
              <a:t>delay </a:t>
            </a:r>
            <a:r>
              <a:rPr lang="fi-FI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message exchange for higher layer setup is hard to speed-up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messages exchange takes time and servers require response time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Depending on the locations of the servers, the signaling may require up to 60 ms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discovery operation should discover the optimal AP for initial link creation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</a:t>
            </a:r>
            <a:r>
              <a:rPr lang="fi-FI" dirty="0"/>
              <a:t>discovery operation </a:t>
            </a:r>
            <a:r>
              <a:rPr lang="fi-FI" dirty="0" smtClean="0"/>
              <a:t>shall be faster than 40 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090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Discovery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STA may use passive or active scanning</a:t>
            </a:r>
            <a:r>
              <a:rPr lang="en-US" dirty="0" smtClean="0"/>
              <a:t> for AP discovery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These scanning mechanisms are </a:t>
            </a:r>
            <a:r>
              <a:rPr lang="fi-FI" dirty="0"/>
              <a:t>described more details in </a:t>
            </a:r>
            <a:r>
              <a:rPr lang="fi-FI" dirty="0" smtClean="0"/>
              <a:t>the following slides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STA may use GAS signaling for network discovery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STA should avoid transmitting unnecessary GAS requests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probe response and beacon frames should contain information to avoid unnecessary GAS requests</a:t>
            </a:r>
          </a:p>
          <a:p>
            <a:pPr lvl="1">
              <a:buFont typeface="Arial" pitchFamily="34" charset="0"/>
              <a:buChar char="•"/>
            </a:pP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265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</a:t>
            </a:r>
            <a:r>
              <a:rPr lang="fi-FI" dirty="0" smtClean="0"/>
              <a:t>assive scanning is upper bound delay is long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sz="2000" dirty="0" smtClean="0"/>
              <a:t>A passive scanning STA listens at a channel for a time period which is random from the surrounding beaconing device timing perspective</a:t>
            </a:r>
          </a:p>
          <a:p>
            <a:pPr lvl="1">
              <a:buFont typeface="Arial" pitchFamily="34" charset="0"/>
              <a:buChar char="•"/>
            </a:pPr>
            <a:endParaRPr lang="fi-FI" sz="1800" dirty="0" smtClean="0"/>
          </a:p>
          <a:p>
            <a:pPr marL="0" indent="0"/>
            <a:endParaRPr lang="fi-FI" sz="2000" dirty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1800" b="1" dirty="0" smtClean="0"/>
              <a:t>Many </a:t>
            </a:r>
            <a:r>
              <a:rPr lang="fi-FI" sz="1800" b="1" dirty="0"/>
              <a:t>non-FILS APs transmit only Beacons </a:t>
            </a:r>
            <a:r>
              <a:rPr lang="fi-FI" sz="1800" b="1" dirty="0" smtClean="0"/>
              <a:t>with 100 TU interval, </a:t>
            </a:r>
            <a:r>
              <a:rPr lang="fi-FI" sz="1800" b="1" dirty="0"/>
              <a:t>thus the passive scanning upper bound delay is at least </a:t>
            </a:r>
            <a:r>
              <a:rPr lang="fi-FI" sz="1800" b="1" dirty="0" smtClean="0"/>
              <a:t>100 TU </a:t>
            </a:r>
            <a:r>
              <a:rPr lang="fi-FI" sz="1800" b="1" dirty="0"/>
              <a:t>per channel</a:t>
            </a:r>
          </a:p>
          <a:p>
            <a:pPr lvl="1">
              <a:buFont typeface="Arial" pitchFamily="34" charset="0"/>
              <a:buChar char="•"/>
            </a:pPr>
            <a:r>
              <a:rPr lang="fi-FI" sz="1800" dirty="0" smtClean="0"/>
              <a:t>All (periodically) transmitted frames may not be received</a:t>
            </a:r>
          </a:p>
          <a:p>
            <a:pPr lvl="1">
              <a:buFont typeface="Arial" pitchFamily="34" charset="0"/>
              <a:buChar char="•"/>
            </a:pPr>
            <a:r>
              <a:rPr lang="fi-FI" sz="1800" dirty="0" smtClean="0"/>
              <a:t>Longer listening period ensures the reception of the frames</a:t>
            </a:r>
          </a:p>
          <a:p>
            <a:pPr lvl="2">
              <a:buFont typeface="Arial" pitchFamily="34" charset="0"/>
              <a:buChar char="•"/>
            </a:pPr>
            <a:r>
              <a:rPr lang="fi-FI" sz="1600" dirty="0" smtClean="0"/>
              <a:t>For </a:t>
            </a:r>
            <a:r>
              <a:rPr lang="fi-FI" sz="1600" dirty="0"/>
              <a:t>instance, it takes </a:t>
            </a:r>
            <a:r>
              <a:rPr lang="fi-FI" sz="1600" dirty="0" smtClean="0"/>
              <a:t>100 TU </a:t>
            </a:r>
            <a:r>
              <a:rPr lang="fi-FI" sz="1600" dirty="0"/>
              <a:t>to ensure that the channel is Idle / empty</a:t>
            </a:r>
          </a:p>
          <a:p>
            <a:pPr lvl="2">
              <a:buFont typeface="Arial" pitchFamily="34" charset="0"/>
              <a:buChar char="•"/>
            </a:pPr>
            <a:r>
              <a:rPr lang="fi-FI" sz="1600" dirty="0"/>
              <a:t>For instance, scanning </a:t>
            </a:r>
            <a:r>
              <a:rPr lang="fi-FI" sz="1600" dirty="0" smtClean="0"/>
              <a:t>of 5 </a:t>
            </a:r>
            <a:r>
              <a:rPr lang="fi-FI" sz="1600" dirty="0"/>
              <a:t>Idle channels takes 5 * </a:t>
            </a:r>
            <a:r>
              <a:rPr lang="fi-FI" sz="1600" dirty="0" smtClean="0"/>
              <a:t>100 TU  </a:t>
            </a:r>
            <a:r>
              <a:rPr lang="fi-FI" sz="1600" b="1" dirty="0"/>
              <a:t>= 500 </a:t>
            </a:r>
            <a:r>
              <a:rPr lang="fi-FI" sz="1600" b="1" dirty="0" smtClean="0"/>
              <a:t>TU (~500 ms)</a:t>
            </a:r>
          </a:p>
          <a:p>
            <a:pPr marL="0" indent="0"/>
            <a:r>
              <a:rPr lang="fi-FI" dirty="0" smtClean="0"/>
              <a:t>These delays are not acceptable for FILS!</a:t>
            </a:r>
            <a:endParaRPr lang="fi-FI" b="1" dirty="0"/>
          </a:p>
          <a:p>
            <a:pPr lvl="2">
              <a:buFont typeface="Arial" pitchFamily="34" charset="0"/>
              <a:buChar char="•"/>
            </a:pPr>
            <a:endParaRPr lang="fi-FI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547664" y="3311990"/>
            <a:ext cx="61206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267744" y="3023958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716016" y="3023957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411760" y="2924944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Passive scanning duration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6781" y="3242593"/>
            <a:ext cx="633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i="1" dirty="0" smtClean="0">
                <a:solidFill>
                  <a:schemeClr val="tx1"/>
                </a:solidFill>
              </a:rPr>
              <a:t>Time</a:t>
            </a:r>
            <a:endParaRPr lang="en-US" sz="1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149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Passive scanning enhancements create large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In the passive scanning enhancements beaconing devices are made to transmit FILS beacon, Beacon or Measurement Pilot frame more frequently: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In order to meet FILS requirements an AP should transmit a scanning frame </a:t>
            </a:r>
            <a:r>
              <a:rPr lang="fi-FI" u="sng" dirty="0" smtClean="0"/>
              <a:t>every 5 to 10 ms</a:t>
            </a:r>
            <a:r>
              <a:rPr lang="fi-FI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V</a:t>
            </a:r>
            <a:r>
              <a:rPr lang="fi-FI" dirty="0" smtClean="0"/>
              <a:t>ery </a:t>
            </a:r>
            <a:r>
              <a:rPr lang="fi-FI" dirty="0"/>
              <a:t>frequent </a:t>
            </a:r>
            <a:r>
              <a:rPr lang="fi-FI" dirty="0" smtClean="0"/>
              <a:t>transmissions</a:t>
            </a:r>
            <a:r>
              <a:rPr lang="fi-FI" dirty="0"/>
              <a:t> </a:t>
            </a:r>
            <a:r>
              <a:rPr lang="fi-FI" dirty="0" smtClean="0"/>
              <a:t>may cause race between APs, every AP aims to be the most easy to find and transmit very often FILS beacon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Frequent, possibly unneeded transmissions waste resources, especially when many APs operate in the same area 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AP power consumption is increased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667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The reliability of the scanning needs to be ensured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When the channel is Idle, the STA can easily transmit a Probe Request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A Probe Response will be transmitted within 5 ms from Probe Response transmission as specified in Wi-Fi tests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Precise request reduces the number of responses and lead to fast initial link setup (FILS)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scanning STA easily detects Idle channel 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No need to consume extra transmission resources for passive scanning frames transmission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active scanning is ideal solution!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71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The reliability of the scanning needs to be ensured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When congestion of the media is high, the STA shall ensure the discovery of desired AP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scanning STA tries to obtain TXOP for Probe Request transmission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Probe Request transmission should be cancelled, if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An acceptable AP is discovered before the Probe Request is transmitted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A copy of similar Probe Request is detected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Probe Request transmission ensures that responses will be transmitted within reasonable upper delay bound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The scanning STA doesn’t need to rely purely on the good will and frequent transmission of the scanning frame from the desired AP</a:t>
            </a:r>
          </a:p>
          <a:p>
            <a:pPr lvl="2">
              <a:buFont typeface="Arial" pitchFamily="34" charset="0"/>
              <a:buChar char="•"/>
            </a:pPr>
            <a:r>
              <a:rPr lang="fi-FI" u="sng" dirty="0" smtClean="0"/>
              <a:t>The scanning STA trusts only to itself</a:t>
            </a:r>
            <a:r>
              <a:rPr lang="fi-FI" dirty="0" smtClean="0"/>
              <a:t>; it transmits request and the scanning responses are transmitted within acceptable delay</a:t>
            </a:r>
          </a:p>
          <a:p>
            <a:pPr lvl="2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00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7392</TotalTime>
  <Words>1956</Words>
  <Application>Microsoft Office PowerPoint</Application>
  <PresentationFormat>On-screen Show (4:3)</PresentationFormat>
  <Paragraphs>267</Paragraphs>
  <Slides>26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Document</vt:lpstr>
      <vt:lpstr>Scanning and FILS requirements</vt:lpstr>
      <vt:lpstr>Abstract</vt:lpstr>
      <vt:lpstr>FILS overview</vt:lpstr>
      <vt:lpstr>FILS delay requirements</vt:lpstr>
      <vt:lpstr>Discovery alternatives</vt:lpstr>
      <vt:lpstr>Passive scanning is upper bound delay is long</vt:lpstr>
      <vt:lpstr>Passive scanning enhancements create large overhead</vt:lpstr>
      <vt:lpstr>The reliability of the scanning needs to be ensured</vt:lpstr>
      <vt:lpstr>The reliability of the scanning needs to be ensured</vt:lpstr>
      <vt:lpstr>The reliability of the scanning needs to be ensured</vt:lpstr>
      <vt:lpstr>Simple implementation of scanning STA</vt:lpstr>
      <vt:lpstr>Simple implementation of APs</vt:lpstr>
      <vt:lpstr>Selecting the next scanned channel </vt:lpstr>
      <vt:lpstr>Simulation of the active and passive scanning performance </vt:lpstr>
      <vt:lpstr>Simulation overview</vt:lpstr>
      <vt:lpstr>Simulation scenario</vt:lpstr>
      <vt:lpstr>Simulation scenarios</vt:lpstr>
      <vt:lpstr>Simulation scenarios</vt:lpstr>
      <vt:lpstr>Simulation scenarios</vt:lpstr>
      <vt:lpstr>Simulation results</vt:lpstr>
      <vt:lpstr>Simulation results</vt:lpstr>
      <vt:lpstr>Simulation results</vt:lpstr>
      <vt:lpstr>Summary</vt:lpstr>
      <vt:lpstr>Strawpoll</vt:lpstr>
      <vt:lpstr>Strawpoll</vt:lpstr>
      <vt:lpstr>Motion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Kneckt Jarkko (Nokia-NRC/Helsinki)</cp:lastModifiedBy>
  <cp:revision>103</cp:revision>
  <cp:lastPrinted>1601-01-01T00:00:00Z</cp:lastPrinted>
  <dcterms:created xsi:type="dcterms:W3CDTF">2010-02-15T12:38:41Z</dcterms:created>
  <dcterms:modified xsi:type="dcterms:W3CDTF">2012-05-04T10:14:54Z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66a51271-9433-4b2b-9437-a49c65e881de</vt:lpwstr>
  </property>
  <property fmtid="{D5CDD505-2E9C-101B-9397-08002B2CF9AE}" pid="3" name="NokiaConfidentiality">
    <vt:lpwstr>Public</vt:lpwstr>
  </property>
</Properties>
</file>