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1"/>
  </p:notesMasterIdLst>
  <p:handoutMasterIdLst>
    <p:handoutMasterId r:id="rId92"/>
  </p:handoutMasterIdLst>
  <p:sldIdLst>
    <p:sldId id="269" r:id="rId2"/>
    <p:sldId id="270" r:id="rId3"/>
    <p:sldId id="271" r:id="rId4"/>
    <p:sldId id="272" r:id="rId5"/>
    <p:sldId id="275" r:id="rId6"/>
    <p:sldId id="273" r:id="rId7"/>
    <p:sldId id="274" r:id="rId8"/>
    <p:sldId id="276" r:id="rId9"/>
    <p:sldId id="277" r:id="rId10"/>
    <p:sldId id="278" r:id="rId11"/>
    <p:sldId id="279" r:id="rId12"/>
    <p:sldId id="280" r:id="rId13"/>
    <p:sldId id="281"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96" r:id="rId29"/>
    <p:sldId id="297" r:id="rId30"/>
    <p:sldId id="298" r:id="rId31"/>
    <p:sldId id="299" r:id="rId32"/>
    <p:sldId id="300" r:id="rId33"/>
    <p:sldId id="301" r:id="rId34"/>
    <p:sldId id="302" r:id="rId35"/>
    <p:sldId id="303" r:id="rId36"/>
    <p:sldId id="304" r:id="rId37"/>
    <p:sldId id="305" r:id="rId38"/>
    <p:sldId id="306" r:id="rId39"/>
    <p:sldId id="307" r:id="rId40"/>
    <p:sldId id="308" r:id="rId41"/>
    <p:sldId id="309" r:id="rId42"/>
    <p:sldId id="310" r:id="rId43"/>
    <p:sldId id="311" r:id="rId44"/>
    <p:sldId id="312" r:id="rId45"/>
    <p:sldId id="313" r:id="rId46"/>
    <p:sldId id="314" r:id="rId47"/>
    <p:sldId id="315" r:id="rId48"/>
    <p:sldId id="316" r:id="rId49"/>
    <p:sldId id="317" r:id="rId50"/>
    <p:sldId id="318" r:id="rId51"/>
    <p:sldId id="319" r:id="rId52"/>
    <p:sldId id="320" r:id="rId53"/>
    <p:sldId id="321" r:id="rId54"/>
    <p:sldId id="322" r:id="rId55"/>
    <p:sldId id="323" r:id="rId56"/>
    <p:sldId id="324" r:id="rId57"/>
    <p:sldId id="325" r:id="rId58"/>
    <p:sldId id="326" r:id="rId59"/>
    <p:sldId id="327" r:id="rId60"/>
    <p:sldId id="328" r:id="rId61"/>
    <p:sldId id="329" r:id="rId62"/>
    <p:sldId id="330" r:id="rId63"/>
    <p:sldId id="331" r:id="rId64"/>
    <p:sldId id="332" r:id="rId65"/>
    <p:sldId id="333" r:id="rId66"/>
    <p:sldId id="334" r:id="rId67"/>
    <p:sldId id="335" r:id="rId68"/>
    <p:sldId id="336" r:id="rId69"/>
    <p:sldId id="337" r:id="rId70"/>
    <p:sldId id="338" r:id="rId71"/>
    <p:sldId id="339" r:id="rId72"/>
    <p:sldId id="340" r:id="rId73"/>
    <p:sldId id="341" r:id="rId74"/>
    <p:sldId id="342" r:id="rId75"/>
    <p:sldId id="343" r:id="rId76"/>
    <p:sldId id="344" r:id="rId77"/>
    <p:sldId id="345" r:id="rId78"/>
    <p:sldId id="346" r:id="rId79"/>
    <p:sldId id="347" r:id="rId80"/>
    <p:sldId id="348" r:id="rId81"/>
    <p:sldId id="349" r:id="rId82"/>
    <p:sldId id="350" r:id="rId83"/>
    <p:sldId id="351" r:id="rId84"/>
    <p:sldId id="352" r:id="rId85"/>
    <p:sldId id="353" r:id="rId86"/>
    <p:sldId id="354" r:id="rId87"/>
    <p:sldId id="355" r:id="rId88"/>
    <p:sldId id="356" r:id="rId89"/>
    <p:sldId id="357" r:id="rId90"/>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97" autoAdjust="0"/>
    <p:restoredTop sz="99015" autoAdjust="0"/>
  </p:normalViewPr>
  <p:slideViewPr>
    <p:cSldViewPr>
      <p:cViewPr>
        <p:scale>
          <a:sx n="90" d="100"/>
          <a:sy n="90" d="100"/>
        </p:scale>
        <p:origin x="-1008" y="-1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2" y="150"/>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802.11-06/0528r0</a:t>
            </a:r>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2006</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38CC2637-1985-412C-994C-3901D4FC1647}" type="slidenum">
              <a:rPr lang="en-US"/>
              <a:pPr>
                <a:defRPr/>
              </a:pPr>
              <a:t>‹#›</a:t>
            </a:fld>
            <a:endParaRPr lang="en-US"/>
          </a:p>
        </p:txBody>
      </p:sp>
      <p:sp>
        <p:nvSpPr>
          <p:cNvPr id="15155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5155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15156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188224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802.11-06/0528r0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2006</a:t>
            </a:r>
          </a:p>
        </p:txBody>
      </p:sp>
      <p:sp>
        <p:nvSpPr>
          <p:cNvPr id="9728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C4CDFAE-F895-48F6-BF6B-C54B41AC9E6C}" type="slidenum">
              <a:rPr lang="en-US"/>
              <a:pPr>
                <a:defRPr/>
              </a:pPr>
              <a:t>‹#›</a:t>
            </a:fld>
            <a:endParaRPr lang="en-US"/>
          </a:p>
        </p:txBody>
      </p:sp>
      <p:sp>
        <p:nvSpPr>
          <p:cNvPr id="9728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9728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9729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93306816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9830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9830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983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193729FD-A0E3-43F9-BAB1-A5241DF7C04C}" type="slidenum">
              <a:rPr lang="en-US" sz="1200" b="0" smtClean="0"/>
              <a:pPr/>
              <a:t>1</a:t>
            </a:fld>
            <a:endParaRPr lang="en-US" sz="1200" b="0" smtClean="0"/>
          </a:p>
        </p:txBody>
      </p:sp>
      <p:sp>
        <p:nvSpPr>
          <p:cNvPr id="98310" name="Rectangle 2"/>
          <p:cNvSpPr>
            <a:spLocks noGrp="1" noRot="1" noChangeAspect="1" noChangeArrowheads="1" noTextEdit="1"/>
          </p:cNvSpPr>
          <p:nvPr>
            <p:ph type="sldImg"/>
          </p:nvPr>
        </p:nvSpPr>
        <p:spPr>
          <a:ln/>
        </p:spPr>
      </p:sp>
      <p:sp>
        <p:nvSpPr>
          <p:cNvPr id="983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txBox="1">
            <a:spLocks noGrp="1" noChangeArrowheads="1"/>
          </p:cNvSpPr>
          <p:nvPr/>
        </p:nvSpPr>
        <p:spPr bwMode="auto">
          <a:xfrm>
            <a:off x="646863" y="96239"/>
            <a:ext cx="732573" cy="215444"/>
          </a:xfrm>
          <a:prstGeom prst="rect">
            <a:avLst/>
          </a:prstGeom>
          <a:noFill/>
          <a:ln w="9525">
            <a:noFill/>
            <a:miter lim="800000"/>
            <a:headEnd/>
            <a:tailEnd/>
          </a:ln>
        </p:spPr>
        <p:txBody>
          <a:bodyPr wrap="none" lIns="0" tIns="0" rIns="0" bIns="0" anchor="b">
            <a:spAutoFit/>
          </a:bodyPr>
          <a:lstStyle/>
          <a:p>
            <a:pPr defTabSz="933450"/>
            <a:r>
              <a:rPr lang="en-US" sz="1400" b="1"/>
              <a:t>July 2009</a:t>
            </a:r>
          </a:p>
        </p:txBody>
      </p:sp>
      <p:sp>
        <p:nvSpPr>
          <p:cNvPr id="61443" name="Slide Image Placeholder 1"/>
          <p:cNvSpPr>
            <a:spLocks noGrp="1" noRot="1" noChangeAspect="1" noTextEdit="1"/>
          </p:cNvSpPr>
          <p:nvPr>
            <p:ph type="sldImg"/>
          </p:nvPr>
        </p:nvSpPr>
        <p:spPr>
          <a:xfrm>
            <a:off x="1114425" y="701675"/>
            <a:ext cx="4630738" cy="3475038"/>
          </a:xfrm>
          <a:ln/>
        </p:spPr>
      </p:sp>
      <p:sp>
        <p:nvSpPr>
          <p:cNvPr id="61444" name="Notes Placeholder 2"/>
          <p:cNvSpPr>
            <a:spLocks noGrp="1"/>
          </p:cNvSpPr>
          <p:nvPr>
            <p:ph type="body" idx="1"/>
          </p:nvPr>
        </p:nvSpPr>
        <p:spPr>
          <a:noFill/>
          <a:ln/>
        </p:spPr>
        <p:txBody>
          <a:bodyPr lIns="93646" tIns="46030" rIns="93646" bIns="46030"/>
          <a:lstStyle/>
          <a:p>
            <a:endParaRPr lang="en-GB" smtClean="0"/>
          </a:p>
        </p:txBody>
      </p:sp>
      <p:sp>
        <p:nvSpPr>
          <p:cNvPr id="61445" name="Date Placeholder 3"/>
          <p:cNvSpPr txBox="1">
            <a:spLocks noGrp="1"/>
          </p:cNvSpPr>
          <p:nvPr/>
        </p:nvSpPr>
        <p:spPr bwMode="auto">
          <a:xfrm>
            <a:off x="646863" y="96239"/>
            <a:ext cx="732573" cy="215444"/>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61446" name="Footer Placeholder 4"/>
          <p:cNvSpPr txBox="1">
            <a:spLocks noGrp="1"/>
          </p:cNvSpPr>
          <p:nvPr/>
        </p:nvSpPr>
        <p:spPr bwMode="auto">
          <a:xfrm>
            <a:off x="1630492" y="9000621"/>
            <a:ext cx="4582216" cy="369332"/>
          </a:xfrm>
          <a:prstGeom prst="rect">
            <a:avLst/>
          </a:prstGeom>
          <a:noFill/>
          <a:ln w="9525">
            <a:noFill/>
            <a:miter lim="800000"/>
            <a:headEnd/>
            <a:tailEnd/>
          </a:ln>
        </p:spPr>
        <p:txBody>
          <a:bodyPr wrap="none" lIns="0" tIns="0" rIns="0" bIns="0">
            <a:spAutoFit/>
          </a:bodyPr>
          <a:lstStyle/>
          <a:p>
            <a:pPr marL="457200" lvl="4" algn="r" defTabSz="933450"/>
            <a:r>
              <a:rPr lang="en-US"/>
              <a:t>Peter Ecclesine (Cisco Systems)</a:t>
            </a:r>
          </a:p>
        </p:txBody>
      </p:sp>
      <p:sp>
        <p:nvSpPr>
          <p:cNvPr id="61447" name="Slide Number Placeholder 5"/>
          <p:cNvSpPr txBox="1">
            <a:spLocks noGrp="1"/>
          </p:cNvSpPr>
          <p:nvPr/>
        </p:nvSpPr>
        <p:spPr bwMode="auto">
          <a:xfrm>
            <a:off x="2831924" y="9000621"/>
            <a:ext cx="862416" cy="369332"/>
          </a:xfrm>
          <a:prstGeom prst="rect">
            <a:avLst/>
          </a:prstGeom>
          <a:noFill/>
          <a:ln w="9525">
            <a:noFill/>
            <a:miter lim="800000"/>
            <a:headEnd/>
            <a:tailEnd/>
          </a:ln>
        </p:spPr>
        <p:txBody>
          <a:bodyPr wrap="none" lIns="0" tIns="0" rIns="0" bIns="0">
            <a:spAutoFit/>
          </a:bodyPr>
          <a:lstStyle/>
          <a:p>
            <a:pPr algn="r" defTabSz="933450"/>
            <a:r>
              <a:rPr lang="en-US"/>
              <a:t>Page </a:t>
            </a:r>
            <a:fld id="{21B25F91-49BD-4174-ABE5-DAB1B1B7A3E6}" type="slidenum">
              <a:rPr lang="en-US"/>
              <a:pPr algn="r" defTabSz="933450"/>
              <a:t>19</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17617" y="95706"/>
            <a:ext cx="2195858" cy="215444"/>
          </a:xfrm>
          <a:ln/>
        </p:spPr>
        <p:txBody>
          <a:bodyPr/>
          <a:lstStyle/>
          <a:p>
            <a:r>
              <a:rPr lang="en-GB"/>
              <a:t>doc.: IEEE 802.11-12/0713r0</a:t>
            </a:r>
          </a:p>
        </p:txBody>
      </p:sp>
      <p:sp>
        <p:nvSpPr>
          <p:cNvPr id="5" name="Rectangle 3"/>
          <p:cNvSpPr>
            <a:spLocks noGrp="1" noChangeArrowheads="1"/>
          </p:cNvSpPr>
          <p:nvPr>
            <p:ph type="dt" idx="1"/>
          </p:nvPr>
        </p:nvSpPr>
        <p:spPr>
          <a:xfrm>
            <a:off x="646113" y="95706"/>
            <a:ext cx="753411" cy="215444"/>
          </a:xfrm>
          <a:ln/>
        </p:spPr>
        <p:txBody>
          <a:bodyPr/>
          <a:lstStyle/>
          <a:p>
            <a:r>
              <a:rPr lang="en-GB"/>
              <a:t>May 2012</a:t>
            </a:r>
          </a:p>
        </p:txBody>
      </p:sp>
      <p:sp>
        <p:nvSpPr>
          <p:cNvPr id="6" name="Rectangle 6"/>
          <p:cNvSpPr>
            <a:spLocks noGrp="1" noChangeArrowheads="1"/>
          </p:cNvSpPr>
          <p:nvPr>
            <p:ph type="ftr" sz="quarter" idx="4"/>
          </p:nvPr>
        </p:nvSpPr>
        <p:spPr>
          <a:xfrm>
            <a:off x="3787811" y="9001125"/>
            <a:ext cx="2425664" cy="184666"/>
          </a:xfrm>
          <a:ln/>
        </p:spPr>
        <p:txBody>
          <a:bodyPr/>
          <a:lstStyle/>
          <a:p>
            <a:pPr lvl="4"/>
            <a:r>
              <a:rPr lang="en-GB"/>
              <a:t>Clint Chaplin, Chair (Samsung)</a:t>
            </a:r>
          </a:p>
        </p:txBody>
      </p:sp>
      <p:sp>
        <p:nvSpPr>
          <p:cNvPr id="7" name="Rectangle 7"/>
          <p:cNvSpPr>
            <a:spLocks noGrp="1" noChangeArrowheads="1"/>
          </p:cNvSpPr>
          <p:nvPr>
            <p:ph type="sldNum" sz="quarter" idx="5"/>
          </p:nvPr>
        </p:nvSpPr>
        <p:spPr>
          <a:xfrm>
            <a:off x="3278936" y="9001125"/>
            <a:ext cx="415177" cy="184666"/>
          </a:xfrm>
          <a:ln/>
        </p:spPr>
        <p:txBody>
          <a:bodyPr/>
          <a:lstStyle/>
          <a:p>
            <a:r>
              <a:rPr lang="en-GB"/>
              <a:t>Page </a:t>
            </a:r>
            <a:fld id="{BFB391FE-F24D-4CEE-937E-5D8F8FAE3D2E}" type="slidenum">
              <a:rPr lang="en-GB"/>
              <a:pPr/>
              <a:t>20</a:t>
            </a:fld>
            <a:endParaRPr lang="en-GB"/>
          </a:p>
        </p:txBody>
      </p:sp>
      <p:sp>
        <p:nvSpPr>
          <p:cNvPr id="222210" name="Rectangle 2"/>
          <p:cNvSpPr>
            <a:spLocks noGrp="1" noRot="1" noChangeAspect="1" noChangeArrowheads="1" noTextEdit="1"/>
          </p:cNvSpPr>
          <p:nvPr>
            <p:ph type="sldImg"/>
          </p:nvPr>
        </p:nvSpPr>
        <p:spPr>
          <a:xfrm>
            <a:off x="1112838" y="703263"/>
            <a:ext cx="4632325" cy="3473450"/>
          </a:xfrm>
          <a:ln/>
        </p:spPr>
      </p:sp>
      <p:sp>
        <p:nvSpPr>
          <p:cNvPr id="2222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17617" y="95706"/>
            <a:ext cx="2195858" cy="215444"/>
          </a:xfrm>
          <a:ln/>
        </p:spPr>
        <p:txBody>
          <a:bodyPr/>
          <a:lstStyle/>
          <a:p>
            <a:r>
              <a:rPr lang="en-GB"/>
              <a:t>doc.: IEEE 802.11-12/0713r0</a:t>
            </a:r>
          </a:p>
        </p:txBody>
      </p:sp>
      <p:sp>
        <p:nvSpPr>
          <p:cNvPr id="5" name="Rectangle 3"/>
          <p:cNvSpPr>
            <a:spLocks noGrp="1" noChangeArrowheads="1"/>
          </p:cNvSpPr>
          <p:nvPr>
            <p:ph type="dt" idx="1"/>
          </p:nvPr>
        </p:nvSpPr>
        <p:spPr>
          <a:xfrm>
            <a:off x="646113" y="95706"/>
            <a:ext cx="753411" cy="215444"/>
          </a:xfrm>
          <a:ln/>
        </p:spPr>
        <p:txBody>
          <a:bodyPr/>
          <a:lstStyle/>
          <a:p>
            <a:r>
              <a:rPr lang="en-GB"/>
              <a:t>May 2012</a:t>
            </a:r>
          </a:p>
        </p:txBody>
      </p:sp>
      <p:sp>
        <p:nvSpPr>
          <p:cNvPr id="6" name="Rectangle 6"/>
          <p:cNvSpPr>
            <a:spLocks noGrp="1" noChangeArrowheads="1"/>
          </p:cNvSpPr>
          <p:nvPr>
            <p:ph type="ftr" sz="quarter" idx="4"/>
          </p:nvPr>
        </p:nvSpPr>
        <p:spPr>
          <a:xfrm>
            <a:off x="3787811" y="9001125"/>
            <a:ext cx="2425664" cy="184666"/>
          </a:xfrm>
          <a:ln/>
        </p:spPr>
        <p:txBody>
          <a:bodyPr/>
          <a:lstStyle/>
          <a:p>
            <a:pPr lvl="4"/>
            <a:r>
              <a:rPr lang="en-GB"/>
              <a:t>Clint Chaplin, Chair (Samsung)</a:t>
            </a:r>
          </a:p>
        </p:txBody>
      </p:sp>
      <p:sp>
        <p:nvSpPr>
          <p:cNvPr id="7" name="Rectangle 7"/>
          <p:cNvSpPr>
            <a:spLocks noGrp="1" noChangeArrowheads="1"/>
          </p:cNvSpPr>
          <p:nvPr>
            <p:ph type="sldNum" sz="quarter" idx="5"/>
          </p:nvPr>
        </p:nvSpPr>
        <p:spPr>
          <a:xfrm>
            <a:off x="3278936" y="9001125"/>
            <a:ext cx="415177" cy="184666"/>
          </a:xfrm>
          <a:ln/>
        </p:spPr>
        <p:txBody>
          <a:bodyPr/>
          <a:lstStyle/>
          <a:p>
            <a:r>
              <a:rPr lang="en-GB"/>
              <a:t>Page </a:t>
            </a:r>
            <a:fld id="{D45831F8-DF01-413E-AA78-512231C61D51}" type="slidenum">
              <a:rPr lang="en-GB"/>
              <a:pPr/>
              <a:t>21</a:t>
            </a:fld>
            <a:endParaRPr lang="en-GB"/>
          </a:p>
        </p:txBody>
      </p:sp>
      <p:sp>
        <p:nvSpPr>
          <p:cNvPr id="224258" name="Rectangle 2"/>
          <p:cNvSpPr>
            <a:spLocks noGrp="1" noRot="1" noChangeAspect="1" noChangeArrowheads="1" noTextEdit="1"/>
          </p:cNvSpPr>
          <p:nvPr>
            <p:ph type="sldImg"/>
          </p:nvPr>
        </p:nvSpPr>
        <p:spPr>
          <a:xfrm>
            <a:off x="1112838" y="703263"/>
            <a:ext cx="4632325" cy="3473450"/>
          </a:xfrm>
          <a:ln cap="flat"/>
        </p:spPr>
      </p:sp>
      <p:sp>
        <p:nvSpPr>
          <p:cNvPr id="224259" name="Rectangle 3"/>
          <p:cNvSpPr>
            <a:spLocks noGrp="1" noChangeArrowheads="1"/>
          </p:cNvSpPr>
          <p:nvPr>
            <p:ph type="body" idx="1"/>
          </p:nvPr>
        </p:nvSpPr>
        <p:spPr>
          <a:ln/>
        </p:spPr>
        <p:txBody>
          <a:bodyPr lIns="95335" rIns="95335"/>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017617" y="95706"/>
            <a:ext cx="2195858" cy="215444"/>
          </a:xfrm>
          <a:ln/>
        </p:spPr>
        <p:txBody>
          <a:bodyPr/>
          <a:lstStyle/>
          <a:p>
            <a:r>
              <a:rPr lang="en-GB"/>
              <a:t>doc.: IEEE 802.11-12/0713r0</a:t>
            </a:r>
          </a:p>
        </p:txBody>
      </p:sp>
      <p:sp>
        <p:nvSpPr>
          <p:cNvPr id="5" name="Rectangle 3"/>
          <p:cNvSpPr>
            <a:spLocks noGrp="1" noChangeArrowheads="1"/>
          </p:cNvSpPr>
          <p:nvPr>
            <p:ph type="dt" idx="1"/>
          </p:nvPr>
        </p:nvSpPr>
        <p:spPr>
          <a:xfrm>
            <a:off x="646113" y="95706"/>
            <a:ext cx="753411" cy="215444"/>
          </a:xfrm>
          <a:ln/>
        </p:spPr>
        <p:txBody>
          <a:bodyPr/>
          <a:lstStyle/>
          <a:p>
            <a:r>
              <a:rPr lang="en-GB"/>
              <a:t>May 2012</a:t>
            </a:r>
          </a:p>
        </p:txBody>
      </p:sp>
      <p:sp>
        <p:nvSpPr>
          <p:cNvPr id="6" name="Rectangle 6"/>
          <p:cNvSpPr>
            <a:spLocks noGrp="1" noChangeArrowheads="1"/>
          </p:cNvSpPr>
          <p:nvPr>
            <p:ph type="ftr" sz="quarter" idx="4"/>
          </p:nvPr>
        </p:nvSpPr>
        <p:spPr>
          <a:xfrm>
            <a:off x="3787811" y="9001125"/>
            <a:ext cx="2425664" cy="184666"/>
          </a:xfrm>
          <a:ln/>
        </p:spPr>
        <p:txBody>
          <a:bodyPr/>
          <a:lstStyle/>
          <a:p>
            <a:pPr lvl="4"/>
            <a:r>
              <a:rPr lang="en-GB"/>
              <a:t>Clint Chaplin, Chair (Samsung)</a:t>
            </a:r>
          </a:p>
        </p:txBody>
      </p:sp>
      <p:sp>
        <p:nvSpPr>
          <p:cNvPr id="7" name="Rectangle 7"/>
          <p:cNvSpPr>
            <a:spLocks noGrp="1" noChangeArrowheads="1"/>
          </p:cNvSpPr>
          <p:nvPr>
            <p:ph type="sldNum" sz="quarter" idx="5"/>
          </p:nvPr>
        </p:nvSpPr>
        <p:spPr>
          <a:xfrm>
            <a:off x="3278936" y="9001125"/>
            <a:ext cx="415177" cy="184666"/>
          </a:xfrm>
          <a:ln/>
        </p:spPr>
        <p:txBody>
          <a:bodyPr/>
          <a:lstStyle/>
          <a:p>
            <a:r>
              <a:rPr lang="en-GB"/>
              <a:t>Page </a:t>
            </a:r>
            <a:fld id="{317C8083-F864-4784-8351-108372AC4406}" type="slidenum">
              <a:rPr lang="en-GB"/>
              <a:pPr/>
              <a:t>22</a:t>
            </a:fld>
            <a:endParaRPr lang="en-GB"/>
          </a:p>
        </p:txBody>
      </p:sp>
      <p:sp>
        <p:nvSpPr>
          <p:cNvPr id="344066" name="Rectangle 2"/>
          <p:cNvSpPr>
            <a:spLocks noGrp="1" noRot="1" noChangeAspect="1" noChangeArrowheads="1" noTextEdit="1"/>
          </p:cNvSpPr>
          <p:nvPr>
            <p:ph type="sldImg"/>
          </p:nvPr>
        </p:nvSpPr>
        <p:spPr>
          <a:ln cap="flat"/>
        </p:spPr>
      </p:sp>
      <p:sp>
        <p:nvSpPr>
          <p:cNvPr id="344067" name="Rectangle 3"/>
          <p:cNvSpPr>
            <a:spLocks noGrp="1" noChangeArrowheads="1"/>
          </p:cNvSpPr>
          <p:nvPr>
            <p:ph type="body" idx="1"/>
          </p:nvPr>
        </p:nvSpPr>
        <p:spPr>
          <a:xfrm>
            <a:off x="913332" y="4416385"/>
            <a:ext cx="5031336" cy="4183083"/>
          </a:xfrm>
          <a:ln/>
        </p:spPr>
        <p:txBody>
          <a:bodyPr lIns="95230" tIns="46028" rIns="95230" bIns="46028"/>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4017617" y="95706"/>
            <a:ext cx="2195858" cy="215444"/>
          </a:xfrm>
          <a:noFill/>
        </p:spPr>
        <p:txBody>
          <a:bodyPr/>
          <a:lstStyle/>
          <a:p>
            <a:r>
              <a:rPr lang="en-US" smtClean="0"/>
              <a:t>doc.: IEEE 802.11-09/0840r0</a:t>
            </a:r>
          </a:p>
        </p:txBody>
      </p:sp>
      <p:sp>
        <p:nvSpPr>
          <p:cNvPr id="19459" name="Rectangle 3"/>
          <p:cNvSpPr>
            <a:spLocks noGrp="1" noChangeArrowheads="1"/>
          </p:cNvSpPr>
          <p:nvPr>
            <p:ph type="dt" sz="quarter" idx="1"/>
          </p:nvPr>
        </p:nvSpPr>
        <p:spPr>
          <a:xfrm>
            <a:off x="646113" y="95706"/>
            <a:ext cx="732573" cy="215444"/>
          </a:xfrm>
          <a:noFill/>
        </p:spPr>
        <p:txBody>
          <a:bodyPr/>
          <a:lstStyle/>
          <a:p>
            <a:r>
              <a:rPr lang="en-US" smtClean="0"/>
              <a:t>July 2009</a:t>
            </a:r>
          </a:p>
        </p:txBody>
      </p:sp>
      <p:sp>
        <p:nvSpPr>
          <p:cNvPr id="19460" name="Rectangle 6"/>
          <p:cNvSpPr>
            <a:spLocks noGrp="1" noChangeArrowheads="1"/>
          </p:cNvSpPr>
          <p:nvPr>
            <p:ph type="ftr" sz="quarter" idx="4"/>
          </p:nvPr>
        </p:nvSpPr>
        <p:spPr>
          <a:xfrm>
            <a:off x="3472981" y="9001125"/>
            <a:ext cx="2740494" cy="184666"/>
          </a:xfrm>
          <a:noFill/>
        </p:spPr>
        <p:txBody>
          <a:bodyPr/>
          <a:lstStyle/>
          <a:p>
            <a:pPr lvl="4"/>
            <a:r>
              <a:rPr lang="en-US" smtClean="0"/>
              <a:t>David Bagby, Calypso Ventures, Inc.</a:t>
            </a:r>
          </a:p>
        </p:txBody>
      </p:sp>
      <p:sp>
        <p:nvSpPr>
          <p:cNvPr id="19461" name="Rectangle 7"/>
          <p:cNvSpPr>
            <a:spLocks noGrp="1" noChangeArrowheads="1"/>
          </p:cNvSpPr>
          <p:nvPr>
            <p:ph type="sldNum" sz="quarter" idx="5"/>
          </p:nvPr>
        </p:nvSpPr>
        <p:spPr>
          <a:xfrm>
            <a:off x="3278936" y="9001125"/>
            <a:ext cx="415177" cy="184666"/>
          </a:xfrm>
          <a:noFill/>
        </p:spPr>
        <p:txBody>
          <a:bodyPr/>
          <a:lstStyle/>
          <a:p>
            <a:r>
              <a:rPr lang="en-US" smtClean="0"/>
              <a:t>Page </a:t>
            </a:r>
            <a:fld id="{7441BA8B-EA44-4BCB-8894-4A698C9D9ECD}" type="slidenum">
              <a:rPr lang="en-US" smtClean="0"/>
              <a:pPr/>
              <a:t>23</a:t>
            </a:fld>
            <a:endParaRPr lang="en-US" smtClean="0"/>
          </a:p>
        </p:txBody>
      </p:sp>
      <p:sp>
        <p:nvSpPr>
          <p:cNvPr id="19462" name="Rectangle 2"/>
          <p:cNvSpPr>
            <a:spLocks noGrp="1" noRot="1" noChangeAspect="1" noChangeArrowheads="1" noTextEdit="1"/>
          </p:cNvSpPr>
          <p:nvPr>
            <p:ph type="sldImg"/>
          </p:nvPr>
        </p:nvSpPr>
        <p:spPr>
          <a:xfrm>
            <a:off x="1114425" y="703263"/>
            <a:ext cx="4629150" cy="3473450"/>
          </a:xfrm>
          <a:ln/>
        </p:spPr>
      </p:sp>
      <p:sp>
        <p:nvSpPr>
          <p:cNvPr id="194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17617" y="95706"/>
            <a:ext cx="2195858" cy="215444"/>
          </a:xfrm>
          <a:noFill/>
        </p:spPr>
        <p:txBody>
          <a:bodyPr/>
          <a:lstStyle/>
          <a:p>
            <a:r>
              <a:rPr lang="en-US" smtClean="0"/>
              <a:t>doc.: IEEE 802.11-08/1455r0</a:t>
            </a:r>
          </a:p>
        </p:txBody>
      </p:sp>
      <p:sp>
        <p:nvSpPr>
          <p:cNvPr id="20483" name="Rectangle 3"/>
          <p:cNvSpPr>
            <a:spLocks noGrp="1" noChangeArrowheads="1"/>
          </p:cNvSpPr>
          <p:nvPr>
            <p:ph type="dt" sz="quarter" idx="1"/>
          </p:nvPr>
        </p:nvSpPr>
        <p:spPr>
          <a:xfrm>
            <a:off x="646113" y="95706"/>
            <a:ext cx="682879" cy="215444"/>
          </a:xfrm>
          <a:noFill/>
        </p:spPr>
        <p:txBody>
          <a:bodyPr/>
          <a:lstStyle/>
          <a:p>
            <a:r>
              <a:rPr lang="en-US" smtClean="0"/>
              <a:t>Jan 2009</a:t>
            </a:r>
          </a:p>
        </p:txBody>
      </p:sp>
      <p:sp>
        <p:nvSpPr>
          <p:cNvPr id="20484" name="Rectangle 6"/>
          <p:cNvSpPr>
            <a:spLocks noGrp="1" noChangeArrowheads="1"/>
          </p:cNvSpPr>
          <p:nvPr>
            <p:ph type="ftr" sz="quarter" idx="4"/>
          </p:nvPr>
        </p:nvSpPr>
        <p:spPr>
          <a:xfrm>
            <a:off x="3472981" y="9001125"/>
            <a:ext cx="2740494" cy="184666"/>
          </a:xfrm>
          <a:noFill/>
        </p:spPr>
        <p:txBody>
          <a:bodyPr/>
          <a:lstStyle/>
          <a:p>
            <a:pPr lvl="4"/>
            <a:r>
              <a:rPr lang="en-US" smtClean="0"/>
              <a:t>David Bagby, Calypso Ventures, Inc.</a:t>
            </a:r>
          </a:p>
        </p:txBody>
      </p:sp>
      <p:sp>
        <p:nvSpPr>
          <p:cNvPr id="20485" name="Rectangle 7"/>
          <p:cNvSpPr>
            <a:spLocks noGrp="1" noChangeArrowheads="1"/>
          </p:cNvSpPr>
          <p:nvPr>
            <p:ph type="sldNum" sz="quarter" idx="5"/>
          </p:nvPr>
        </p:nvSpPr>
        <p:spPr>
          <a:xfrm>
            <a:off x="3278936" y="9001125"/>
            <a:ext cx="415177" cy="184666"/>
          </a:xfrm>
          <a:noFill/>
        </p:spPr>
        <p:txBody>
          <a:bodyPr/>
          <a:lstStyle/>
          <a:p>
            <a:r>
              <a:rPr lang="en-US" smtClean="0"/>
              <a:t>Page </a:t>
            </a:r>
            <a:fld id="{F12C820A-A132-4231-BE0A-AC79B82FD720}" type="slidenum">
              <a:rPr lang="en-US" smtClean="0"/>
              <a:pPr/>
              <a:t>24</a:t>
            </a:fld>
            <a:endParaRPr lang="en-US" smtClean="0"/>
          </a:p>
        </p:txBody>
      </p:sp>
      <p:sp>
        <p:nvSpPr>
          <p:cNvPr id="20486" name="Rectangle 2"/>
          <p:cNvSpPr>
            <a:spLocks noGrp="1" noRot="1" noChangeAspect="1" noChangeArrowheads="1" noTextEdit="1"/>
          </p:cNvSpPr>
          <p:nvPr>
            <p:ph type="sldImg"/>
          </p:nvPr>
        </p:nvSpPr>
        <p:spPr>
          <a:xfrm>
            <a:off x="1114425" y="703263"/>
            <a:ext cx="4629150" cy="3473450"/>
          </a:xfrm>
          <a:ln cap="flat"/>
        </p:spPr>
      </p:sp>
      <p:sp>
        <p:nvSpPr>
          <p:cNvPr id="20487"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14425" y="703263"/>
            <a:ext cx="4629150" cy="3473450"/>
          </a:xfrm>
          <a:ln/>
        </p:spPr>
      </p:sp>
      <p:sp>
        <p:nvSpPr>
          <p:cNvPr id="21507" name="Notes Placeholder 2"/>
          <p:cNvSpPr>
            <a:spLocks noGrp="1"/>
          </p:cNvSpPr>
          <p:nvPr>
            <p:ph type="body" idx="1"/>
          </p:nvPr>
        </p:nvSpPr>
        <p:spPr>
          <a:noFill/>
          <a:ln/>
        </p:spPr>
        <p:txBody>
          <a:bodyPr/>
          <a:lstStyle/>
          <a:p>
            <a:endParaRPr lang="en-US" smtClean="0"/>
          </a:p>
        </p:txBody>
      </p:sp>
      <p:sp>
        <p:nvSpPr>
          <p:cNvPr id="21508" name="Header Placeholder 3"/>
          <p:cNvSpPr>
            <a:spLocks noGrp="1"/>
          </p:cNvSpPr>
          <p:nvPr>
            <p:ph type="hdr" sz="quarter"/>
          </p:nvPr>
        </p:nvSpPr>
        <p:spPr>
          <a:xfrm>
            <a:off x="4017617" y="95706"/>
            <a:ext cx="2195858" cy="215444"/>
          </a:xfrm>
          <a:noFill/>
        </p:spPr>
        <p:txBody>
          <a:bodyPr/>
          <a:lstStyle/>
          <a:p>
            <a:r>
              <a:rPr lang="en-US" smtClean="0"/>
              <a:t>doc.: IEEE 802.11-yy/xxxxr0</a:t>
            </a:r>
          </a:p>
        </p:txBody>
      </p:sp>
      <p:sp>
        <p:nvSpPr>
          <p:cNvPr id="21509" name="Date Placeholder 4"/>
          <p:cNvSpPr>
            <a:spLocks noGrp="1"/>
          </p:cNvSpPr>
          <p:nvPr>
            <p:ph type="dt" sz="quarter" idx="1"/>
          </p:nvPr>
        </p:nvSpPr>
        <p:spPr>
          <a:xfrm>
            <a:off x="646113" y="95706"/>
            <a:ext cx="916020" cy="215444"/>
          </a:xfrm>
          <a:noFill/>
        </p:spPr>
        <p:txBody>
          <a:bodyPr/>
          <a:lstStyle/>
          <a:p>
            <a:r>
              <a:rPr lang="en-US" smtClean="0"/>
              <a:t>Month Year</a:t>
            </a:r>
          </a:p>
        </p:txBody>
      </p:sp>
      <p:sp>
        <p:nvSpPr>
          <p:cNvPr id="21510" name="Footer Placeholder 5"/>
          <p:cNvSpPr>
            <a:spLocks noGrp="1"/>
          </p:cNvSpPr>
          <p:nvPr>
            <p:ph type="ftr" sz="quarter" idx="4"/>
          </p:nvPr>
        </p:nvSpPr>
        <p:spPr>
          <a:xfrm>
            <a:off x="3791465" y="9001125"/>
            <a:ext cx="2422010" cy="184666"/>
          </a:xfrm>
          <a:noFill/>
        </p:spPr>
        <p:txBody>
          <a:bodyPr/>
          <a:lstStyle/>
          <a:p>
            <a:pPr lvl="4"/>
            <a:r>
              <a:rPr lang="en-US" smtClean="0"/>
              <a:t>Osama Aboul-Magd (Samsung)</a:t>
            </a:r>
          </a:p>
        </p:txBody>
      </p:sp>
      <p:sp>
        <p:nvSpPr>
          <p:cNvPr id="21511" name="Slide Number Placeholder 6"/>
          <p:cNvSpPr>
            <a:spLocks noGrp="1"/>
          </p:cNvSpPr>
          <p:nvPr>
            <p:ph type="sldNum" sz="quarter" idx="5"/>
          </p:nvPr>
        </p:nvSpPr>
        <p:spPr>
          <a:xfrm>
            <a:off x="3278936" y="9001125"/>
            <a:ext cx="415177" cy="184666"/>
          </a:xfrm>
          <a:noFill/>
        </p:spPr>
        <p:txBody>
          <a:bodyPr/>
          <a:lstStyle/>
          <a:p>
            <a:r>
              <a:rPr lang="en-US" smtClean="0"/>
              <a:t>Page </a:t>
            </a:r>
            <a:fld id="{3D3FA66A-62ED-4644-A773-A96A93BA9B1D}" type="slidenum">
              <a:rPr lang="en-US" smtClean="0"/>
              <a:pPr/>
              <a:t>25</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xfrm>
            <a:off x="1114425" y="703263"/>
            <a:ext cx="4629150" cy="3473450"/>
          </a:xfrm>
          <a:ln/>
        </p:spPr>
      </p:sp>
      <p:sp>
        <p:nvSpPr>
          <p:cNvPr id="22531" name="Notes Placeholder 2"/>
          <p:cNvSpPr>
            <a:spLocks noGrp="1"/>
          </p:cNvSpPr>
          <p:nvPr>
            <p:ph type="body" idx="1"/>
          </p:nvPr>
        </p:nvSpPr>
        <p:spPr>
          <a:noFill/>
          <a:ln/>
        </p:spPr>
        <p:txBody>
          <a:bodyPr/>
          <a:lstStyle/>
          <a:p>
            <a:endParaRPr lang="en-US" smtClean="0"/>
          </a:p>
        </p:txBody>
      </p:sp>
      <p:sp>
        <p:nvSpPr>
          <p:cNvPr id="22532" name="Header Placeholder 3"/>
          <p:cNvSpPr>
            <a:spLocks noGrp="1"/>
          </p:cNvSpPr>
          <p:nvPr>
            <p:ph type="hdr" sz="quarter"/>
          </p:nvPr>
        </p:nvSpPr>
        <p:spPr>
          <a:xfrm>
            <a:off x="4017617" y="95706"/>
            <a:ext cx="2195858" cy="215444"/>
          </a:xfrm>
          <a:noFill/>
        </p:spPr>
        <p:txBody>
          <a:bodyPr/>
          <a:lstStyle/>
          <a:p>
            <a:r>
              <a:rPr lang="en-US" smtClean="0"/>
              <a:t>doc.: IEEE 802.11-yy/xxxxr0</a:t>
            </a:r>
          </a:p>
        </p:txBody>
      </p:sp>
      <p:sp>
        <p:nvSpPr>
          <p:cNvPr id="22533" name="Date Placeholder 4"/>
          <p:cNvSpPr>
            <a:spLocks noGrp="1"/>
          </p:cNvSpPr>
          <p:nvPr>
            <p:ph type="dt" sz="quarter" idx="1"/>
          </p:nvPr>
        </p:nvSpPr>
        <p:spPr>
          <a:xfrm>
            <a:off x="646113" y="95706"/>
            <a:ext cx="916020" cy="215444"/>
          </a:xfrm>
          <a:noFill/>
        </p:spPr>
        <p:txBody>
          <a:bodyPr/>
          <a:lstStyle/>
          <a:p>
            <a:r>
              <a:rPr lang="en-US" smtClean="0"/>
              <a:t>Month Year</a:t>
            </a:r>
          </a:p>
        </p:txBody>
      </p:sp>
      <p:sp>
        <p:nvSpPr>
          <p:cNvPr id="22534" name="Footer Placeholder 5"/>
          <p:cNvSpPr>
            <a:spLocks noGrp="1"/>
          </p:cNvSpPr>
          <p:nvPr>
            <p:ph type="ftr" sz="quarter" idx="4"/>
          </p:nvPr>
        </p:nvSpPr>
        <p:spPr>
          <a:xfrm>
            <a:off x="3791465" y="9001125"/>
            <a:ext cx="2422010" cy="184666"/>
          </a:xfrm>
          <a:noFill/>
        </p:spPr>
        <p:txBody>
          <a:bodyPr/>
          <a:lstStyle/>
          <a:p>
            <a:pPr lvl="4"/>
            <a:r>
              <a:rPr lang="en-US" smtClean="0"/>
              <a:t>Osama Aboul-Magd (Samsung)</a:t>
            </a:r>
          </a:p>
        </p:txBody>
      </p:sp>
      <p:sp>
        <p:nvSpPr>
          <p:cNvPr id="22535" name="Slide Number Placeholder 6"/>
          <p:cNvSpPr>
            <a:spLocks noGrp="1"/>
          </p:cNvSpPr>
          <p:nvPr>
            <p:ph type="sldNum" sz="quarter" idx="5"/>
          </p:nvPr>
        </p:nvSpPr>
        <p:spPr>
          <a:xfrm>
            <a:off x="3278936" y="9001125"/>
            <a:ext cx="415177" cy="184666"/>
          </a:xfrm>
          <a:noFill/>
        </p:spPr>
        <p:txBody>
          <a:bodyPr/>
          <a:lstStyle/>
          <a:p>
            <a:r>
              <a:rPr lang="en-US" smtClean="0"/>
              <a:t>Page </a:t>
            </a:r>
            <a:fld id="{0F3F74F1-E07C-431D-B1D2-54FFC9A88222}" type="slidenum">
              <a:rPr lang="en-US" smtClean="0"/>
              <a:pPr/>
              <a:t>26</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1114425" y="703263"/>
            <a:ext cx="4629150" cy="3473450"/>
          </a:xfrm>
          <a:ln/>
        </p:spPr>
      </p:sp>
      <p:sp>
        <p:nvSpPr>
          <p:cNvPr id="23555" name="Notes Placeholder 2"/>
          <p:cNvSpPr>
            <a:spLocks noGrp="1"/>
          </p:cNvSpPr>
          <p:nvPr>
            <p:ph type="body" idx="1"/>
          </p:nvPr>
        </p:nvSpPr>
        <p:spPr>
          <a:noFill/>
          <a:ln/>
        </p:spPr>
        <p:txBody>
          <a:bodyPr/>
          <a:lstStyle/>
          <a:p>
            <a:endParaRPr lang="en-US" smtClean="0"/>
          </a:p>
        </p:txBody>
      </p:sp>
      <p:sp>
        <p:nvSpPr>
          <p:cNvPr id="23556" name="Header Placeholder 3"/>
          <p:cNvSpPr>
            <a:spLocks noGrp="1"/>
          </p:cNvSpPr>
          <p:nvPr>
            <p:ph type="hdr" sz="quarter"/>
          </p:nvPr>
        </p:nvSpPr>
        <p:spPr>
          <a:xfrm>
            <a:off x="4017617" y="95706"/>
            <a:ext cx="2195858" cy="215444"/>
          </a:xfrm>
          <a:noFill/>
        </p:spPr>
        <p:txBody>
          <a:bodyPr/>
          <a:lstStyle/>
          <a:p>
            <a:r>
              <a:rPr lang="en-US" smtClean="0"/>
              <a:t>doc.: IEEE 802.11-yy/xxxxr0</a:t>
            </a:r>
          </a:p>
        </p:txBody>
      </p:sp>
      <p:sp>
        <p:nvSpPr>
          <p:cNvPr id="23557" name="Date Placeholder 4"/>
          <p:cNvSpPr>
            <a:spLocks noGrp="1"/>
          </p:cNvSpPr>
          <p:nvPr>
            <p:ph type="dt" sz="quarter" idx="1"/>
          </p:nvPr>
        </p:nvSpPr>
        <p:spPr>
          <a:xfrm>
            <a:off x="646113" y="95706"/>
            <a:ext cx="916020" cy="215444"/>
          </a:xfrm>
          <a:noFill/>
        </p:spPr>
        <p:txBody>
          <a:bodyPr/>
          <a:lstStyle/>
          <a:p>
            <a:r>
              <a:rPr lang="en-US" smtClean="0"/>
              <a:t>Month Year</a:t>
            </a:r>
          </a:p>
        </p:txBody>
      </p:sp>
      <p:sp>
        <p:nvSpPr>
          <p:cNvPr id="23558" name="Footer Placeholder 5"/>
          <p:cNvSpPr>
            <a:spLocks noGrp="1"/>
          </p:cNvSpPr>
          <p:nvPr>
            <p:ph type="ftr" sz="quarter" idx="4"/>
          </p:nvPr>
        </p:nvSpPr>
        <p:spPr>
          <a:xfrm>
            <a:off x="3791465" y="9001125"/>
            <a:ext cx="2422010" cy="184666"/>
          </a:xfrm>
          <a:noFill/>
        </p:spPr>
        <p:txBody>
          <a:bodyPr/>
          <a:lstStyle/>
          <a:p>
            <a:pPr lvl="4"/>
            <a:r>
              <a:rPr lang="en-US" smtClean="0"/>
              <a:t>Osama Aboul-Magd (Samsung)</a:t>
            </a:r>
          </a:p>
        </p:txBody>
      </p:sp>
      <p:sp>
        <p:nvSpPr>
          <p:cNvPr id="23559" name="Slide Number Placeholder 6"/>
          <p:cNvSpPr>
            <a:spLocks noGrp="1"/>
          </p:cNvSpPr>
          <p:nvPr>
            <p:ph type="sldNum" sz="quarter" idx="5"/>
          </p:nvPr>
        </p:nvSpPr>
        <p:spPr>
          <a:xfrm>
            <a:off x="3278936" y="9001125"/>
            <a:ext cx="415177" cy="184666"/>
          </a:xfrm>
          <a:noFill/>
        </p:spPr>
        <p:txBody>
          <a:bodyPr/>
          <a:lstStyle/>
          <a:p>
            <a:r>
              <a:rPr lang="en-US" smtClean="0"/>
              <a:t>Page </a:t>
            </a:r>
            <a:fld id="{0BDA00EA-C510-44A9-980E-C8DBCAD60F3A}" type="slidenum">
              <a:rPr lang="en-US" smtClean="0"/>
              <a:pPr/>
              <a:t>27</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17617" y="95706"/>
            <a:ext cx="2195858" cy="215444"/>
          </a:xfrm>
          <a:noFill/>
        </p:spPr>
        <p:txBody>
          <a:bodyPr/>
          <a:lstStyle/>
          <a:p>
            <a:r>
              <a:rPr lang="en-GB" smtClean="0"/>
              <a:t>doc.: IEEE 802.11-10/0673r0</a:t>
            </a:r>
          </a:p>
        </p:txBody>
      </p:sp>
      <p:sp>
        <p:nvSpPr>
          <p:cNvPr id="11267" name="Rectangle 3"/>
          <p:cNvSpPr>
            <a:spLocks noGrp="1" noChangeArrowheads="1"/>
          </p:cNvSpPr>
          <p:nvPr>
            <p:ph type="dt" sz="quarter" idx="1"/>
          </p:nvPr>
        </p:nvSpPr>
        <p:spPr>
          <a:xfrm>
            <a:off x="646113" y="95706"/>
            <a:ext cx="753411" cy="215444"/>
          </a:xfrm>
          <a:noFill/>
        </p:spPr>
        <p:txBody>
          <a:bodyPr/>
          <a:lstStyle/>
          <a:p>
            <a:r>
              <a:rPr lang="en-US" smtClean="0"/>
              <a:t>May 2010</a:t>
            </a:r>
            <a:endParaRPr lang="en-GB" smtClean="0"/>
          </a:p>
        </p:txBody>
      </p:sp>
      <p:sp>
        <p:nvSpPr>
          <p:cNvPr id="11268" name="Rectangle 6"/>
          <p:cNvSpPr>
            <a:spLocks noGrp="1" noChangeArrowheads="1"/>
          </p:cNvSpPr>
          <p:nvPr>
            <p:ph type="ftr" sz="quarter" idx="4"/>
          </p:nvPr>
        </p:nvSpPr>
        <p:spPr>
          <a:xfrm>
            <a:off x="4403364" y="9001125"/>
            <a:ext cx="1810111" cy="184666"/>
          </a:xfrm>
          <a:noFill/>
        </p:spPr>
        <p:txBody>
          <a:bodyPr/>
          <a:lstStyle/>
          <a:p>
            <a:pPr lvl="4"/>
            <a:r>
              <a:rPr lang="en-GB" smtClean="0"/>
              <a:t>Andrew Myles, Cisco</a:t>
            </a:r>
          </a:p>
        </p:txBody>
      </p:sp>
      <p:sp>
        <p:nvSpPr>
          <p:cNvPr id="11269" name="Rectangle 7"/>
          <p:cNvSpPr>
            <a:spLocks noGrp="1" noChangeArrowheads="1"/>
          </p:cNvSpPr>
          <p:nvPr>
            <p:ph type="sldNum" sz="quarter" idx="5"/>
          </p:nvPr>
        </p:nvSpPr>
        <p:spPr>
          <a:xfrm>
            <a:off x="3278936" y="9001125"/>
            <a:ext cx="415177" cy="184666"/>
          </a:xfrm>
          <a:noFill/>
        </p:spPr>
        <p:txBody>
          <a:bodyPr/>
          <a:lstStyle/>
          <a:p>
            <a:r>
              <a:rPr lang="en-GB" smtClean="0"/>
              <a:t>Page </a:t>
            </a:r>
            <a:fld id="{7F3AA8F3-0F4A-45BA-A64F-0DDB9B568E98}" type="slidenum">
              <a:rPr lang="en-GB" smtClean="0"/>
              <a:pPr/>
              <a:t>28</a:t>
            </a:fld>
            <a:endParaRPr lang="en-GB" smtClean="0"/>
          </a:p>
        </p:txBody>
      </p:sp>
      <p:sp>
        <p:nvSpPr>
          <p:cNvPr id="11270" name="Rectangle 2"/>
          <p:cNvSpPr>
            <a:spLocks noGrp="1" noRot="1" noChangeAspect="1" noChangeArrowheads="1" noTextEdit="1"/>
          </p:cNvSpPr>
          <p:nvPr>
            <p:ph type="sldImg"/>
          </p:nvPr>
        </p:nvSpPr>
        <p:spPr>
          <a:xfrm>
            <a:off x="1112838" y="703263"/>
            <a:ext cx="4632325"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9933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9933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9933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682FE07-470C-4031-9E56-D8466BE2566B}" type="slidenum">
              <a:rPr lang="en-US" sz="1200" b="0" smtClean="0"/>
              <a:pPr/>
              <a:t>2</a:t>
            </a:fld>
            <a:endParaRPr lang="en-US" sz="1200" b="0" smtClean="0"/>
          </a:p>
        </p:txBody>
      </p:sp>
      <p:sp>
        <p:nvSpPr>
          <p:cNvPr id="99334" name="Rectangle 2"/>
          <p:cNvSpPr>
            <a:spLocks noGrp="1" noRot="1" noChangeAspect="1" noChangeArrowheads="1" noTextEdit="1"/>
          </p:cNvSpPr>
          <p:nvPr>
            <p:ph type="sldImg"/>
          </p:nvPr>
        </p:nvSpPr>
        <p:spPr>
          <a:ln/>
        </p:spPr>
      </p:sp>
      <p:sp>
        <p:nvSpPr>
          <p:cNvPr id="993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xfrm>
            <a:off x="4017617" y="95706"/>
            <a:ext cx="2195858" cy="215444"/>
          </a:xfrm>
          <a:noFill/>
        </p:spPr>
        <p:txBody>
          <a:bodyPr/>
          <a:lstStyle/>
          <a:p>
            <a:r>
              <a:rPr lang="en-GB" smtClean="0"/>
              <a:t>doc.: IEEE 802.11-10/0673r0</a:t>
            </a:r>
          </a:p>
        </p:txBody>
      </p:sp>
      <p:sp>
        <p:nvSpPr>
          <p:cNvPr id="12291" name="Rectangle 3"/>
          <p:cNvSpPr>
            <a:spLocks noGrp="1" noChangeArrowheads="1"/>
          </p:cNvSpPr>
          <p:nvPr>
            <p:ph type="dt" sz="quarter" idx="1"/>
          </p:nvPr>
        </p:nvSpPr>
        <p:spPr>
          <a:xfrm>
            <a:off x="646113" y="95706"/>
            <a:ext cx="753411" cy="215444"/>
          </a:xfrm>
          <a:noFill/>
        </p:spPr>
        <p:txBody>
          <a:bodyPr/>
          <a:lstStyle/>
          <a:p>
            <a:r>
              <a:rPr lang="en-US" smtClean="0"/>
              <a:t>May 2010</a:t>
            </a:r>
            <a:endParaRPr lang="en-GB" smtClean="0"/>
          </a:p>
        </p:txBody>
      </p:sp>
      <p:sp>
        <p:nvSpPr>
          <p:cNvPr id="12292" name="Rectangle 6"/>
          <p:cNvSpPr>
            <a:spLocks noGrp="1" noChangeArrowheads="1"/>
          </p:cNvSpPr>
          <p:nvPr>
            <p:ph type="ftr" sz="quarter" idx="4"/>
          </p:nvPr>
        </p:nvSpPr>
        <p:spPr>
          <a:xfrm>
            <a:off x="4403364" y="9001125"/>
            <a:ext cx="1810111" cy="184666"/>
          </a:xfrm>
          <a:noFill/>
        </p:spPr>
        <p:txBody>
          <a:bodyPr/>
          <a:lstStyle/>
          <a:p>
            <a:pPr lvl="4"/>
            <a:r>
              <a:rPr lang="en-GB" smtClean="0"/>
              <a:t>Andrew Myles, Cisco</a:t>
            </a:r>
          </a:p>
        </p:txBody>
      </p:sp>
      <p:sp>
        <p:nvSpPr>
          <p:cNvPr id="12293" name="Rectangle 7"/>
          <p:cNvSpPr>
            <a:spLocks noGrp="1" noChangeArrowheads="1"/>
          </p:cNvSpPr>
          <p:nvPr>
            <p:ph type="sldNum" sz="quarter" idx="5"/>
          </p:nvPr>
        </p:nvSpPr>
        <p:spPr>
          <a:xfrm>
            <a:off x="3278936" y="9001125"/>
            <a:ext cx="415177" cy="184666"/>
          </a:xfrm>
          <a:noFill/>
        </p:spPr>
        <p:txBody>
          <a:bodyPr/>
          <a:lstStyle/>
          <a:p>
            <a:r>
              <a:rPr lang="en-GB" smtClean="0"/>
              <a:t>Page </a:t>
            </a:r>
            <a:fld id="{DA46D214-75BD-4AB5-B513-4DDEA98DA4CD}" type="slidenum">
              <a:rPr lang="en-GB" smtClean="0"/>
              <a:pPr/>
              <a:t>29</a:t>
            </a:fld>
            <a:endParaRPr lang="en-GB" smtClean="0"/>
          </a:p>
        </p:txBody>
      </p:sp>
      <p:sp>
        <p:nvSpPr>
          <p:cNvPr id="12294" name="Rectangle 2"/>
          <p:cNvSpPr>
            <a:spLocks noGrp="1" noRot="1" noChangeAspect="1" noChangeArrowheads="1" noTextEdit="1"/>
          </p:cNvSpPr>
          <p:nvPr>
            <p:ph type="sldImg"/>
          </p:nvPr>
        </p:nvSpPr>
        <p:spPr>
          <a:xfrm>
            <a:off x="1112838" y="703263"/>
            <a:ext cx="4632325" cy="3473450"/>
          </a:xfrm>
          <a:ln cap="flat"/>
        </p:spPr>
      </p:sp>
      <p:sp>
        <p:nvSpPr>
          <p:cNvPr id="12295" name="Rectangle 3"/>
          <p:cNvSpPr>
            <a:spLocks noGrp="1" noChangeArrowheads="1"/>
          </p:cNvSpPr>
          <p:nvPr>
            <p:ph type="body" idx="1"/>
          </p:nvPr>
        </p:nvSpPr>
        <p:spPr>
          <a:noFill/>
          <a:ln/>
        </p:spPr>
        <p:txBody>
          <a:bodyPr lIns="95335" rIns="95335"/>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4017617" y="95706"/>
            <a:ext cx="2195858" cy="215444"/>
          </a:xfrm>
          <a:noFill/>
        </p:spPr>
        <p:txBody>
          <a:bodyPr/>
          <a:lstStyle/>
          <a:p>
            <a:r>
              <a:rPr lang="en-GB" smtClean="0"/>
              <a:t>doc.: IEEE 802.11-10/0673r0</a:t>
            </a:r>
          </a:p>
        </p:txBody>
      </p:sp>
      <p:sp>
        <p:nvSpPr>
          <p:cNvPr id="13315" name="Rectangle 3"/>
          <p:cNvSpPr>
            <a:spLocks noGrp="1" noChangeArrowheads="1"/>
          </p:cNvSpPr>
          <p:nvPr>
            <p:ph type="dt" sz="quarter" idx="1"/>
          </p:nvPr>
        </p:nvSpPr>
        <p:spPr>
          <a:xfrm>
            <a:off x="646113" y="95706"/>
            <a:ext cx="753411" cy="215444"/>
          </a:xfrm>
          <a:noFill/>
        </p:spPr>
        <p:txBody>
          <a:bodyPr/>
          <a:lstStyle/>
          <a:p>
            <a:r>
              <a:rPr lang="en-US" smtClean="0"/>
              <a:t>May 2010</a:t>
            </a:r>
            <a:endParaRPr lang="en-GB" smtClean="0"/>
          </a:p>
        </p:txBody>
      </p:sp>
      <p:sp>
        <p:nvSpPr>
          <p:cNvPr id="13316" name="Rectangle 6"/>
          <p:cNvSpPr>
            <a:spLocks noGrp="1" noChangeArrowheads="1"/>
          </p:cNvSpPr>
          <p:nvPr>
            <p:ph type="ftr" sz="quarter" idx="4"/>
          </p:nvPr>
        </p:nvSpPr>
        <p:spPr>
          <a:xfrm>
            <a:off x="4403364" y="9001125"/>
            <a:ext cx="1810111" cy="184666"/>
          </a:xfrm>
          <a:noFill/>
        </p:spPr>
        <p:txBody>
          <a:bodyPr/>
          <a:lstStyle/>
          <a:p>
            <a:pPr lvl="4"/>
            <a:r>
              <a:rPr lang="en-GB" smtClean="0"/>
              <a:t>Andrew Myles, Cisco</a:t>
            </a:r>
          </a:p>
        </p:txBody>
      </p:sp>
      <p:sp>
        <p:nvSpPr>
          <p:cNvPr id="13317" name="Rectangle 7"/>
          <p:cNvSpPr>
            <a:spLocks noGrp="1" noChangeArrowheads="1"/>
          </p:cNvSpPr>
          <p:nvPr>
            <p:ph type="sldNum" sz="quarter" idx="5"/>
          </p:nvPr>
        </p:nvSpPr>
        <p:spPr>
          <a:xfrm>
            <a:off x="3278936" y="9001125"/>
            <a:ext cx="415177" cy="184666"/>
          </a:xfrm>
          <a:noFill/>
        </p:spPr>
        <p:txBody>
          <a:bodyPr/>
          <a:lstStyle/>
          <a:p>
            <a:r>
              <a:rPr lang="en-GB" smtClean="0"/>
              <a:t>Page </a:t>
            </a:r>
            <a:fld id="{5BBDF192-3657-40E3-B6D0-63881FE67DB7}" type="slidenum">
              <a:rPr lang="en-GB" smtClean="0"/>
              <a:pPr/>
              <a:t>30</a:t>
            </a:fld>
            <a:endParaRPr lang="en-GB" smtClean="0"/>
          </a:p>
        </p:txBody>
      </p:sp>
      <p:sp>
        <p:nvSpPr>
          <p:cNvPr id="13318" name="Rectangle 2"/>
          <p:cNvSpPr>
            <a:spLocks noGrp="1" noRot="1" noChangeAspect="1" noChangeArrowheads="1" noTextEdit="1"/>
          </p:cNvSpPr>
          <p:nvPr>
            <p:ph type="sldImg"/>
          </p:nvPr>
        </p:nvSpPr>
        <p:spPr>
          <a:ln cap="flat"/>
        </p:spPr>
      </p:sp>
      <p:sp>
        <p:nvSpPr>
          <p:cNvPr id="13319" name="Rectangle 3"/>
          <p:cNvSpPr>
            <a:spLocks noGrp="1" noChangeArrowheads="1"/>
          </p:cNvSpPr>
          <p:nvPr>
            <p:ph type="body" idx="1"/>
          </p:nvPr>
        </p:nvSpPr>
        <p:spPr>
          <a:xfrm>
            <a:off x="913332" y="4416385"/>
            <a:ext cx="5031336" cy="4183083"/>
          </a:xfrm>
          <a:noFill/>
          <a:ln/>
        </p:spPr>
        <p:txBody>
          <a:bodyPr lIns="95230" tIns="46028" rIns="95230" bIns="46028"/>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4017617" y="95706"/>
            <a:ext cx="2195858" cy="215444"/>
          </a:xfrm>
          <a:noFill/>
        </p:spPr>
        <p:txBody>
          <a:bodyPr/>
          <a:lstStyle/>
          <a:p>
            <a:r>
              <a:rPr lang="en-GB" smtClean="0"/>
              <a:t>doc.: IEEE 802.11-10/0673r0</a:t>
            </a:r>
          </a:p>
        </p:txBody>
      </p:sp>
      <p:sp>
        <p:nvSpPr>
          <p:cNvPr id="13315" name="Rectangle 3"/>
          <p:cNvSpPr>
            <a:spLocks noGrp="1" noChangeArrowheads="1"/>
          </p:cNvSpPr>
          <p:nvPr>
            <p:ph type="dt" sz="quarter" idx="1"/>
          </p:nvPr>
        </p:nvSpPr>
        <p:spPr>
          <a:xfrm>
            <a:off x="646113" y="95706"/>
            <a:ext cx="753411" cy="215444"/>
          </a:xfrm>
          <a:noFill/>
        </p:spPr>
        <p:txBody>
          <a:bodyPr/>
          <a:lstStyle/>
          <a:p>
            <a:r>
              <a:rPr lang="en-US" smtClean="0"/>
              <a:t>May 2010</a:t>
            </a:r>
            <a:endParaRPr lang="en-GB" smtClean="0"/>
          </a:p>
        </p:txBody>
      </p:sp>
      <p:sp>
        <p:nvSpPr>
          <p:cNvPr id="13316" name="Rectangle 6"/>
          <p:cNvSpPr>
            <a:spLocks noGrp="1" noChangeArrowheads="1"/>
          </p:cNvSpPr>
          <p:nvPr>
            <p:ph type="ftr" sz="quarter" idx="4"/>
          </p:nvPr>
        </p:nvSpPr>
        <p:spPr>
          <a:xfrm>
            <a:off x="4403364" y="9001125"/>
            <a:ext cx="1810111" cy="184666"/>
          </a:xfrm>
          <a:noFill/>
        </p:spPr>
        <p:txBody>
          <a:bodyPr/>
          <a:lstStyle/>
          <a:p>
            <a:pPr lvl="4"/>
            <a:r>
              <a:rPr lang="en-GB" smtClean="0"/>
              <a:t>Andrew Myles, Cisco</a:t>
            </a:r>
          </a:p>
        </p:txBody>
      </p:sp>
      <p:sp>
        <p:nvSpPr>
          <p:cNvPr id="13317" name="Rectangle 7"/>
          <p:cNvSpPr>
            <a:spLocks noGrp="1" noChangeArrowheads="1"/>
          </p:cNvSpPr>
          <p:nvPr>
            <p:ph type="sldNum" sz="quarter" idx="5"/>
          </p:nvPr>
        </p:nvSpPr>
        <p:spPr>
          <a:xfrm>
            <a:off x="3278936" y="9001125"/>
            <a:ext cx="415177" cy="184666"/>
          </a:xfrm>
          <a:noFill/>
        </p:spPr>
        <p:txBody>
          <a:bodyPr/>
          <a:lstStyle/>
          <a:p>
            <a:r>
              <a:rPr lang="en-GB" smtClean="0"/>
              <a:t>Page </a:t>
            </a:r>
            <a:fld id="{5BBDF192-3657-40E3-B6D0-63881FE67DB7}" type="slidenum">
              <a:rPr lang="en-GB" smtClean="0"/>
              <a:pPr/>
              <a:t>31</a:t>
            </a:fld>
            <a:endParaRPr lang="en-GB" smtClean="0"/>
          </a:p>
        </p:txBody>
      </p:sp>
      <p:sp>
        <p:nvSpPr>
          <p:cNvPr id="13318" name="Rectangle 2"/>
          <p:cNvSpPr>
            <a:spLocks noGrp="1" noRot="1" noChangeAspect="1" noChangeArrowheads="1" noTextEdit="1"/>
          </p:cNvSpPr>
          <p:nvPr>
            <p:ph type="sldImg"/>
          </p:nvPr>
        </p:nvSpPr>
        <p:spPr>
          <a:ln cap="flat"/>
        </p:spPr>
      </p:sp>
      <p:sp>
        <p:nvSpPr>
          <p:cNvPr id="13319" name="Rectangle 3"/>
          <p:cNvSpPr>
            <a:spLocks noGrp="1" noChangeArrowheads="1"/>
          </p:cNvSpPr>
          <p:nvPr>
            <p:ph type="body" idx="1"/>
          </p:nvPr>
        </p:nvSpPr>
        <p:spPr>
          <a:xfrm>
            <a:off x="913332" y="4416385"/>
            <a:ext cx="5031336" cy="4183083"/>
          </a:xfrm>
          <a:noFill/>
          <a:ln/>
        </p:spPr>
        <p:txBody>
          <a:bodyPr lIns="95230" tIns="46028" rIns="95230" bIns="46028"/>
          <a:lstStyle/>
          <a:p>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4017617" y="95706"/>
            <a:ext cx="2195858" cy="215444"/>
          </a:xfrm>
          <a:noFill/>
        </p:spPr>
        <p:txBody>
          <a:bodyPr/>
          <a:lstStyle/>
          <a:p>
            <a:r>
              <a:rPr lang="en-GB" smtClean="0"/>
              <a:t>doc.: IEEE 802.11-10/0673r0</a:t>
            </a:r>
          </a:p>
        </p:txBody>
      </p:sp>
      <p:sp>
        <p:nvSpPr>
          <p:cNvPr id="13315" name="Rectangle 3"/>
          <p:cNvSpPr>
            <a:spLocks noGrp="1" noChangeArrowheads="1"/>
          </p:cNvSpPr>
          <p:nvPr>
            <p:ph type="dt" sz="quarter" idx="1"/>
          </p:nvPr>
        </p:nvSpPr>
        <p:spPr>
          <a:xfrm>
            <a:off x="646113" y="95706"/>
            <a:ext cx="753411" cy="215444"/>
          </a:xfrm>
          <a:noFill/>
        </p:spPr>
        <p:txBody>
          <a:bodyPr/>
          <a:lstStyle/>
          <a:p>
            <a:r>
              <a:rPr lang="en-US" smtClean="0"/>
              <a:t>May 2010</a:t>
            </a:r>
            <a:endParaRPr lang="en-GB" smtClean="0"/>
          </a:p>
        </p:txBody>
      </p:sp>
      <p:sp>
        <p:nvSpPr>
          <p:cNvPr id="13316" name="Rectangle 6"/>
          <p:cNvSpPr>
            <a:spLocks noGrp="1" noChangeArrowheads="1"/>
          </p:cNvSpPr>
          <p:nvPr>
            <p:ph type="ftr" sz="quarter" idx="4"/>
          </p:nvPr>
        </p:nvSpPr>
        <p:spPr>
          <a:xfrm>
            <a:off x="4403364" y="9001125"/>
            <a:ext cx="1810111" cy="184666"/>
          </a:xfrm>
          <a:noFill/>
        </p:spPr>
        <p:txBody>
          <a:bodyPr/>
          <a:lstStyle/>
          <a:p>
            <a:pPr lvl="4"/>
            <a:r>
              <a:rPr lang="en-GB" smtClean="0"/>
              <a:t>Andrew Myles, Cisco</a:t>
            </a:r>
          </a:p>
        </p:txBody>
      </p:sp>
      <p:sp>
        <p:nvSpPr>
          <p:cNvPr id="13317" name="Rectangle 7"/>
          <p:cNvSpPr>
            <a:spLocks noGrp="1" noChangeArrowheads="1"/>
          </p:cNvSpPr>
          <p:nvPr>
            <p:ph type="sldNum" sz="quarter" idx="5"/>
          </p:nvPr>
        </p:nvSpPr>
        <p:spPr>
          <a:xfrm>
            <a:off x="3278936" y="9001125"/>
            <a:ext cx="415177" cy="184666"/>
          </a:xfrm>
          <a:noFill/>
        </p:spPr>
        <p:txBody>
          <a:bodyPr/>
          <a:lstStyle/>
          <a:p>
            <a:r>
              <a:rPr lang="en-GB" smtClean="0"/>
              <a:t>Page </a:t>
            </a:r>
            <a:fld id="{5BBDF192-3657-40E3-B6D0-63881FE67DB7}" type="slidenum">
              <a:rPr lang="en-GB" smtClean="0"/>
              <a:pPr/>
              <a:t>32</a:t>
            </a:fld>
            <a:endParaRPr lang="en-GB" smtClean="0"/>
          </a:p>
        </p:txBody>
      </p:sp>
      <p:sp>
        <p:nvSpPr>
          <p:cNvPr id="13318" name="Rectangle 2"/>
          <p:cNvSpPr>
            <a:spLocks noGrp="1" noRot="1" noChangeAspect="1" noChangeArrowheads="1" noTextEdit="1"/>
          </p:cNvSpPr>
          <p:nvPr>
            <p:ph type="sldImg"/>
          </p:nvPr>
        </p:nvSpPr>
        <p:spPr>
          <a:ln cap="flat"/>
        </p:spPr>
      </p:sp>
      <p:sp>
        <p:nvSpPr>
          <p:cNvPr id="13319" name="Rectangle 3"/>
          <p:cNvSpPr>
            <a:spLocks noGrp="1" noChangeArrowheads="1"/>
          </p:cNvSpPr>
          <p:nvPr>
            <p:ph type="body" idx="1"/>
          </p:nvPr>
        </p:nvSpPr>
        <p:spPr>
          <a:xfrm>
            <a:off x="913332" y="4416385"/>
            <a:ext cx="5031336" cy="4183083"/>
          </a:xfrm>
          <a:noFill/>
          <a:ln/>
        </p:spPr>
        <p:txBody>
          <a:bodyPr lIns="95230" tIns="46028" rIns="95230" bIns="46028"/>
          <a:lstStyle/>
          <a:p>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xfrm>
            <a:off x="4017617" y="95706"/>
            <a:ext cx="2195858" cy="215444"/>
          </a:xfrm>
          <a:noFill/>
        </p:spPr>
        <p:txBody>
          <a:bodyPr/>
          <a:lstStyle/>
          <a:p>
            <a:r>
              <a:rPr lang="en-GB" smtClean="0"/>
              <a:t>doc.: IEEE 802.11-10/0673r0</a:t>
            </a:r>
          </a:p>
        </p:txBody>
      </p:sp>
      <p:sp>
        <p:nvSpPr>
          <p:cNvPr id="15363" name="Rectangle 3"/>
          <p:cNvSpPr>
            <a:spLocks noGrp="1" noChangeArrowheads="1"/>
          </p:cNvSpPr>
          <p:nvPr>
            <p:ph type="dt" sz="quarter" idx="1"/>
          </p:nvPr>
        </p:nvSpPr>
        <p:spPr>
          <a:xfrm>
            <a:off x="646113" y="95706"/>
            <a:ext cx="753411" cy="215444"/>
          </a:xfrm>
          <a:noFill/>
        </p:spPr>
        <p:txBody>
          <a:bodyPr/>
          <a:lstStyle/>
          <a:p>
            <a:r>
              <a:rPr lang="en-US" smtClean="0"/>
              <a:t>May 2010</a:t>
            </a:r>
            <a:endParaRPr lang="en-GB" smtClean="0"/>
          </a:p>
        </p:txBody>
      </p:sp>
      <p:sp>
        <p:nvSpPr>
          <p:cNvPr id="15364" name="Rectangle 6"/>
          <p:cNvSpPr>
            <a:spLocks noGrp="1" noChangeArrowheads="1"/>
          </p:cNvSpPr>
          <p:nvPr>
            <p:ph type="ftr" sz="quarter" idx="4"/>
          </p:nvPr>
        </p:nvSpPr>
        <p:spPr>
          <a:xfrm>
            <a:off x="4403364" y="9001125"/>
            <a:ext cx="1810111" cy="184666"/>
          </a:xfrm>
          <a:noFill/>
        </p:spPr>
        <p:txBody>
          <a:bodyPr/>
          <a:lstStyle/>
          <a:p>
            <a:pPr lvl="4"/>
            <a:r>
              <a:rPr lang="en-GB" smtClean="0"/>
              <a:t>Andrew Myles, Cisco</a:t>
            </a:r>
          </a:p>
        </p:txBody>
      </p:sp>
      <p:sp>
        <p:nvSpPr>
          <p:cNvPr id="15365" name="Rectangle 7"/>
          <p:cNvSpPr>
            <a:spLocks noGrp="1" noChangeArrowheads="1"/>
          </p:cNvSpPr>
          <p:nvPr>
            <p:ph type="sldNum" sz="quarter" idx="5"/>
          </p:nvPr>
        </p:nvSpPr>
        <p:spPr>
          <a:xfrm>
            <a:off x="3278936" y="9001125"/>
            <a:ext cx="415177" cy="184666"/>
          </a:xfrm>
          <a:noFill/>
        </p:spPr>
        <p:txBody>
          <a:bodyPr/>
          <a:lstStyle/>
          <a:p>
            <a:r>
              <a:rPr lang="en-GB" smtClean="0"/>
              <a:t>Page </a:t>
            </a:r>
            <a:fld id="{3286A100-1611-48F1-85F1-A978EA9582D3}" type="slidenum">
              <a:rPr lang="en-GB" smtClean="0"/>
              <a:pPr/>
              <a:t>33</a:t>
            </a:fld>
            <a:endParaRPr lang="en-GB" smtClean="0"/>
          </a:p>
        </p:txBody>
      </p:sp>
      <p:sp>
        <p:nvSpPr>
          <p:cNvPr id="15366" name="Rectangle 2"/>
          <p:cNvSpPr>
            <a:spLocks noGrp="1" noRot="1" noChangeAspect="1" noChangeArrowheads="1" noTextEdit="1"/>
          </p:cNvSpPr>
          <p:nvPr>
            <p:ph type="sldImg"/>
          </p:nvPr>
        </p:nvSpPr>
        <p:spPr>
          <a:ln cap="flat"/>
        </p:spPr>
      </p:sp>
      <p:sp>
        <p:nvSpPr>
          <p:cNvPr id="15367" name="Rectangle 3"/>
          <p:cNvSpPr>
            <a:spLocks noGrp="1" noChangeArrowheads="1"/>
          </p:cNvSpPr>
          <p:nvPr>
            <p:ph type="body" idx="1"/>
          </p:nvPr>
        </p:nvSpPr>
        <p:spPr>
          <a:xfrm>
            <a:off x="913332" y="4416385"/>
            <a:ext cx="5031336" cy="4183083"/>
          </a:xfrm>
          <a:noFill/>
          <a:ln/>
        </p:spPr>
        <p:txBody>
          <a:bodyPr lIns="95230" tIns="46028" rIns="95230" bIns="46028"/>
          <a:lstStyle/>
          <a:p>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xfrm>
            <a:off x="4007743" y="95706"/>
            <a:ext cx="2205732" cy="215444"/>
          </a:xfrm>
        </p:spPr>
        <p:txBody>
          <a:bodyPr/>
          <a:lstStyle/>
          <a:p>
            <a:pPr>
              <a:defRPr/>
            </a:pPr>
            <a:r>
              <a:rPr lang="en-US" smtClean="0"/>
              <a:t>doc.: IEEE 802.19-09/xxxxr0</a:t>
            </a:r>
          </a:p>
        </p:txBody>
      </p:sp>
      <p:sp>
        <p:nvSpPr>
          <p:cNvPr id="15363" name="Rectangle 3"/>
          <p:cNvSpPr>
            <a:spLocks noGrp="1" noChangeArrowheads="1"/>
          </p:cNvSpPr>
          <p:nvPr>
            <p:ph type="dt" sz="quarter" idx="1"/>
          </p:nvPr>
        </p:nvSpPr>
        <p:spPr>
          <a:xfrm>
            <a:off x="646113" y="95706"/>
            <a:ext cx="812723" cy="215444"/>
          </a:xfrm>
        </p:spPr>
        <p:txBody>
          <a:bodyPr/>
          <a:lstStyle/>
          <a:p>
            <a:pPr>
              <a:defRPr/>
            </a:pPr>
            <a:r>
              <a:rPr lang="en-US" smtClean="0"/>
              <a:t>April 2009</a:t>
            </a:r>
          </a:p>
        </p:txBody>
      </p:sp>
      <p:sp>
        <p:nvSpPr>
          <p:cNvPr id="15364" name="Rectangle 6"/>
          <p:cNvSpPr>
            <a:spLocks noGrp="1" noChangeArrowheads="1"/>
          </p:cNvSpPr>
          <p:nvPr>
            <p:ph type="ftr" sz="quarter" idx="4"/>
          </p:nvPr>
        </p:nvSpPr>
        <p:spPr>
          <a:xfrm>
            <a:off x="3571790" y="9001125"/>
            <a:ext cx="2641685" cy="184666"/>
          </a:xfrm>
        </p:spPr>
        <p:txBody>
          <a:bodyPr/>
          <a:lstStyle/>
          <a:p>
            <a:pPr lvl="4">
              <a:defRPr/>
            </a:pPr>
            <a:r>
              <a:rPr lang="en-US" smtClean="0"/>
              <a:t>Rich Kennedy, Research In Motion</a:t>
            </a:r>
          </a:p>
        </p:txBody>
      </p:sp>
      <p:sp>
        <p:nvSpPr>
          <p:cNvPr id="15365" name="Rectangle 7"/>
          <p:cNvSpPr>
            <a:spLocks noGrp="1" noChangeArrowheads="1"/>
          </p:cNvSpPr>
          <p:nvPr>
            <p:ph type="sldNum" sz="quarter" idx="5"/>
          </p:nvPr>
        </p:nvSpPr>
        <p:spPr>
          <a:xfrm>
            <a:off x="3278936" y="9001125"/>
            <a:ext cx="415177" cy="184666"/>
          </a:xfrm>
        </p:spPr>
        <p:txBody>
          <a:bodyPr/>
          <a:lstStyle/>
          <a:p>
            <a:pPr>
              <a:defRPr/>
            </a:pPr>
            <a:r>
              <a:rPr lang="en-US" smtClean="0"/>
              <a:t>Page </a:t>
            </a:r>
            <a:fld id="{DD9BB49A-F94F-403E-ADEC-8B1ED4DCBD9B}" type="slidenum">
              <a:rPr lang="en-US" smtClean="0"/>
              <a:pPr>
                <a:defRPr/>
              </a:pPr>
              <a:t>34</a:t>
            </a:fld>
            <a:endParaRPr lang="en-US" smtClean="0"/>
          </a:p>
        </p:txBody>
      </p:sp>
      <p:sp>
        <p:nvSpPr>
          <p:cNvPr id="12294" name="Rectangle 2"/>
          <p:cNvSpPr>
            <a:spLocks noGrp="1" noRot="1" noChangeAspect="1" noChangeArrowheads="1" noTextEdit="1"/>
          </p:cNvSpPr>
          <p:nvPr>
            <p:ph type="sldImg"/>
          </p:nvPr>
        </p:nvSpPr>
        <p:spPr>
          <a:xfrm>
            <a:off x="1114425" y="703263"/>
            <a:ext cx="4629150" cy="3473450"/>
          </a:xfrm>
          <a:ln/>
        </p:spPr>
      </p:sp>
      <p:sp>
        <p:nvSpPr>
          <p:cNvPr id="122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07743" y="95706"/>
            <a:ext cx="2205732" cy="215444"/>
          </a:xfrm>
        </p:spPr>
        <p:txBody>
          <a:bodyPr/>
          <a:lstStyle/>
          <a:p>
            <a:pPr>
              <a:defRPr/>
            </a:pPr>
            <a:r>
              <a:rPr lang="en-US" smtClean="0"/>
              <a:t>doc.: IEEE 802.19-09/xxxxr0</a:t>
            </a:r>
          </a:p>
        </p:txBody>
      </p:sp>
      <p:sp>
        <p:nvSpPr>
          <p:cNvPr id="16387" name="Rectangle 3"/>
          <p:cNvSpPr>
            <a:spLocks noGrp="1" noChangeArrowheads="1"/>
          </p:cNvSpPr>
          <p:nvPr>
            <p:ph type="dt" sz="quarter" idx="1"/>
          </p:nvPr>
        </p:nvSpPr>
        <p:spPr>
          <a:xfrm>
            <a:off x="646113" y="95706"/>
            <a:ext cx="812723" cy="215444"/>
          </a:xfrm>
        </p:spPr>
        <p:txBody>
          <a:bodyPr/>
          <a:lstStyle/>
          <a:p>
            <a:pPr>
              <a:defRPr/>
            </a:pPr>
            <a:r>
              <a:rPr lang="en-US" smtClean="0"/>
              <a:t>April 2009</a:t>
            </a:r>
          </a:p>
        </p:txBody>
      </p:sp>
      <p:sp>
        <p:nvSpPr>
          <p:cNvPr id="16388" name="Rectangle 6"/>
          <p:cNvSpPr>
            <a:spLocks noGrp="1" noChangeArrowheads="1"/>
          </p:cNvSpPr>
          <p:nvPr>
            <p:ph type="ftr" sz="quarter" idx="4"/>
          </p:nvPr>
        </p:nvSpPr>
        <p:spPr>
          <a:xfrm>
            <a:off x="3571790" y="9001125"/>
            <a:ext cx="2641685" cy="184666"/>
          </a:xfrm>
        </p:spPr>
        <p:txBody>
          <a:bodyPr/>
          <a:lstStyle/>
          <a:p>
            <a:pPr lvl="4">
              <a:defRPr/>
            </a:pPr>
            <a:r>
              <a:rPr lang="en-US" smtClean="0"/>
              <a:t>Rich Kennedy, Research In Motion</a:t>
            </a:r>
          </a:p>
        </p:txBody>
      </p:sp>
      <p:sp>
        <p:nvSpPr>
          <p:cNvPr id="16389" name="Rectangle 7"/>
          <p:cNvSpPr>
            <a:spLocks noGrp="1" noChangeArrowheads="1"/>
          </p:cNvSpPr>
          <p:nvPr>
            <p:ph type="sldNum" sz="quarter" idx="5"/>
          </p:nvPr>
        </p:nvSpPr>
        <p:spPr>
          <a:xfrm>
            <a:off x="3278936" y="9001125"/>
            <a:ext cx="415177" cy="184666"/>
          </a:xfrm>
        </p:spPr>
        <p:txBody>
          <a:bodyPr/>
          <a:lstStyle/>
          <a:p>
            <a:pPr>
              <a:defRPr/>
            </a:pPr>
            <a:r>
              <a:rPr lang="en-US" smtClean="0"/>
              <a:t>Page </a:t>
            </a:r>
            <a:fld id="{0951CF9C-7E99-43A8-B485-3DA4F4672900}" type="slidenum">
              <a:rPr lang="en-US" smtClean="0"/>
              <a:pPr>
                <a:defRPr/>
              </a:pPr>
              <a:t>35</a:t>
            </a:fld>
            <a:endParaRPr lang="en-US" smtClean="0"/>
          </a:p>
        </p:txBody>
      </p:sp>
      <p:sp>
        <p:nvSpPr>
          <p:cNvPr id="13318" name="Rectangle 2"/>
          <p:cNvSpPr>
            <a:spLocks noGrp="1" noRot="1" noChangeAspect="1" noChangeArrowheads="1" noTextEdit="1"/>
          </p:cNvSpPr>
          <p:nvPr>
            <p:ph type="sldImg"/>
          </p:nvPr>
        </p:nvSpPr>
        <p:spPr>
          <a:xfrm>
            <a:off x="1114425" y="703263"/>
            <a:ext cx="4629150" cy="3473450"/>
          </a:xfrm>
          <a:ln cap="flat"/>
        </p:spPr>
      </p:sp>
      <p:sp>
        <p:nvSpPr>
          <p:cNvPr id="133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4027492" y="95706"/>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802.11-11/0xxxr0</a:t>
            </a:r>
          </a:p>
        </p:txBody>
      </p:sp>
      <p:sp>
        <p:nvSpPr>
          <p:cNvPr id="13315" name="Rectangle 3"/>
          <p:cNvSpPr>
            <a:spLocks noGrp="1" noChangeArrowheads="1"/>
          </p:cNvSpPr>
          <p:nvPr>
            <p:ph type="dt" sz="quarter" idx="1"/>
          </p:nvPr>
        </p:nvSpPr>
        <p:spPr>
          <a:xfrm>
            <a:off x="646113" y="95706"/>
            <a:ext cx="118910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November 2011</a:t>
            </a:r>
          </a:p>
        </p:txBody>
      </p:sp>
      <p:sp>
        <p:nvSpPr>
          <p:cNvPr id="13316" name="Rectangle 6"/>
          <p:cNvSpPr>
            <a:spLocks noGrp="1" noChangeArrowheads="1"/>
          </p:cNvSpPr>
          <p:nvPr>
            <p:ph type="ftr" sz="quarter" idx="4"/>
          </p:nvPr>
        </p:nvSpPr>
        <p:spPr>
          <a:xfrm>
            <a:off x="3793389" y="9001125"/>
            <a:ext cx="242008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Osama Aboul-Magd (Samsung)</a:t>
            </a:r>
          </a:p>
        </p:txBody>
      </p:sp>
      <p:sp>
        <p:nvSpPr>
          <p:cNvPr id="13317" name="Rectangle 7"/>
          <p:cNvSpPr>
            <a:spLocks noGrp="1" noChangeArrowheads="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0702A6F3-E7F4-492B-A47F-BA9CB2BCD5A1}" type="slidenum">
              <a:rPr lang="en-US" smtClean="0"/>
              <a:pPr/>
              <a:t>42</a:t>
            </a:fld>
            <a:endParaRPr lang="en-US" smtClean="0"/>
          </a:p>
        </p:txBody>
      </p:sp>
      <p:sp>
        <p:nvSpPr>
          <p:cNvPr id="13318" name="Rectangle 2"/>
          <p:cNvSpPr>
            <a:spLocks noGrp="1" noRot="1" noChangeAspect="1" noChangeArrowheads="1" noTextEdit="1"/>
          </p:cNvSpPr>
          <p:nvPr>
            <p:ph type="sldImg"/>
          </p:nvPr>
        </p:nvSpPr>
        <p:spPr>
          <a:xfrm>
            <a:off x="1114425" y="703263"/>
            <a:ext cx="4629150" cy="3473450"/>
          </a:xfrm>
          <a:ln/>
        </p:spPr>
      </p:sp>
      <p:sp>
        <p:nvSpPr>
          <p:cNvPr id="133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xfrm>
            <a:off x="4027492" y="95706"/>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802.11-11/0xxxr0</a:t>
            </a:r>
          </a:p>
        </p:txBody>
      </p:sp>
      <p:sp>
        <p:nvSpPr>
          <p:cNvPr id="14339" name="Rectangle 3"/>
          <p:cNvSpPr>
            <a:spLocks noGrp="1" noChangeArrowheads="1"/>
          </p:cNvSpPr>
          <p:nvPr>
            <p:ph type="dt" sz="quarter" idx="1"/>
          </p:nvPr>
        </p:nvSpPr>
        <p:spPr>
          <a:xfrm>
            <a:off x="646113" y="95706"/>
            <a:ext cx="118910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November 2011</a:t>
            </a:r>
          </a:p>
        </p:txBody>
      </p:sp>
      <p:sp>
        <p:nvSpPr>
          <p:cNvPr id="14340" name="Rectangle 6"/>
          <p:cNvSpPr>
            <a:spLocks noGrp="1" noChangeArrowheads="1"/>
          </p:cNvSpPr>
          <p:nvPr>
            <p:ph type="ftr" sz="quarter" idx="4"/>
          </p:nvPr>
        </p:nvSpPr>
        <p:spPr>
          <a:xfrm>
            <a:off x="3793389" y="9001125"/>
            <a:ext cx="242008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Osama Aboul-Magd (Samsung)</a:t>
            </a:r>
          </a:p>
        </p:txBody>
      </p:sp>
      <p:sp>
        <p:nvSpPr>
          <p:cNvPr id="14341" name="Rectangle 7"/>
          <p:cNvSpPr>
            <a:spLocks noGrp="1" noChangeArrowheads="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2FDFC16F-010E-4737-8DF7-98223524809C}" type="slidenum">
              <a:rPr lang="en-US" smtClean="0"/>
              <a:pPr/>
              <a:t>43</a:t>
            </a:fld>
            <a:endParaRPr lang="en-US" smtClean="0"/>
          </a:p>
        </p:txBody>
      </p:sp>
      <p:sp>
        <p:nvSpPr>
          <p:cNvPr id="14342" name="Rectangle 2"/>
          <p:cNvSpPr>
            <a:spLocks noGrp="1" noRot="1" noChangeAspect="1" noChangeArrowheads="1" noTextEdit="1"/>
          </p:cNvSpPr>
          <p:nvPr>
            <p:ph type="sldImg"/>
          </p:nvPr>
        </p:nvSpPr>
        <p:spPr>
          <a:xfrm>
            <a:off x="1114425" y="703263"/>
            <a:ext cx="4629150" cy="3473450"/>
          </a:xfrm>
          <a:ln cap="flat"/>
        </p:spPr>
      </p:sp>
      <p:sp>
        <p:nvSpPr>
          <p:cNvPr id="143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xfrm>
            <a:off x="1114425" y="703263"/>
            <a:ext cx="4629150" cy="3473450"/>
          </a:xfrm>
          <a:ln/>
        </p:spPr>
      </p:sp>
      <p:sp>
        <p:nvSpPr>
          <p:cNvPr id="153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CA" smtClean="0"/>
          </a:p>
        </p:txBody>
      </p:sp>
      <p:sp>
        <p:nvSpPr>
          <p:cNvPr id="15364" name="Header Placeholder 3"/>
          <p:cNvSpPr>
            <a:spLocks noGrp="1"/>
          </p:cNvSpPr>
          <p:nvPr>
            <p:ph type="hdr" sz="quarter"/>
          </p:nvPr>
        </p:nvSpPr>
        <p:spPr>
          <a:xfrm>
            <a:off x="4027492" y="95706"/>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802.11-11/0xxxr0</a:t>
            </a:r>
          </a:p>
        </p:txBody>
      </p:sp>
      <p:sp>
        <p:nvSpPr>
          <p:cNvPr id="15365" name="Date Placeholder 4"/>
          <p:cNvSpPr>
            <a:spLocks noGrp="1"/>
          </p:cNvSpPr>
          <p:nvPr>
            <p:ph type="dt" sz="quarter" idx="1"/>
          </p:nvPr>
        </p:nvSpPr>
        <p:spPr>
          <a:xfrm>
            <a:off x="646113" y="95706"/>
            <a:ext cx="118910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November 2011</a:t>
            </a:r>
          </a:p>
        </p:txBody>
      </p:sp>
      <p:sp>
        <p:nvSpPr>
          <p:cNvPr id="15366" name="Footer Placeholder 5"/>
          <p:cNvSpPr>
            <a:spLocks noGrp="1"/>
          </p:cNvSpPr>
          <p:nvPr>
            <p:ph type="ftr" sz="quarter" idx="4"/>
          </p:nvPr>
        </p:nvSpPr>
        <p:spPr>
          <a:xfrm>
            <a:off x="3793389" y="9001125"/>
            <a:ext cx="242008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Osama Aboul-Magd (Samsung)</a:t>
            </a:r>
          </a:p>
        </p:txBody>
      </p:sp>
      <p:sp>
        <p:nvSpPr>
          <p:cNvPr id="15367"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4AAF31E-658B-45F6-A8C9-0C7EEC66D98E}" type="slidenum">
              <a:rPr lang="en-US" smtClean="0"/>
              <a:pPr/>
              <a:t>44</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9830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9830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9830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193729FD-A0E3-43F9-BAB1-A5241DF7C04C}" type="slidenum">
              <a:rPr lang="en-US" sz="1200" b="0" smtClean="0"/>
              <a:pPr/>
              <a:t>8</a:t>
            </a:fld>
            <a:endParaRPr lang="en-US" sz="1200" b="0" smtClean="0"/>
          </a:p>
        </p:txBody>
      </p:sp>
      <p:sp>
        <p:nvSpPr>
          <p:cNvPr id="98310" name="Rectangle 2"/>
          <p:cNvSpPr>
            <a:spLocks noGrp="1" noRot="1" noChangeAspect="1" noChangeArrowheads="1" noTextEdit="1"/>
          </p:cNvSpPr>
          <p:nvPr>
            <p:ph type="sldImg"/>
          </p:nvPr>
        </p:nvSpPr>
        <p:spPr>
          <a:ln/>
        </p:spPr>
      </p:sp>
      <p:sp>
        <p:nvSpPr>
          <p:cNvPr id="983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14425" y="703263"/>
            <a:ext cx="4629150" cy="3473450"/>
          </a:xfrm>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6388" name="Header Placeholder 3"/>
          <p:cNvSpPr>
            <a:spLocks noGrp="1"/>
          </p:cNvSpPr>
          <p:nvPr>
            <p:ph type="hdr" sz="quarter"/>
          </p:nvPr>
        </p:nvSpPr>
        <p:spPr>
          <a:xfrm>
            <a:off x="4027492" y="95706"/>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802.11-11/0xxxr0</a:t>
            </a:r>
          </a:p>
        </p:txBody>
      </p:sp>
      <p:sp>
        <p:nvSpPr>
          <p:cNvPr id="16389" name="Date Placeholder 4"/>
          <p:cNvSpPr>
            <a:spLocks noGrp="1"/>
          </p:cNvSpPr>
          <p:nvPr>
            <p:ph type="dt" sz="quarter" idx="1"/>
          </p:nvPr>
        </p:nvSpPr>
        <p:spPr>
          <a:xfrm>
            <a:off x="646113" y="95706"/>
            <a:ext cx="118910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November 2011</a:t>
            </a:r>
          </a:p>
        </p:txBody>
      </p:sp>
      <p:sp>
        <p:nvSpPr>
          <p:cNvPr id="16390" name="Footer Placeholder 5"/>
          <p:cNvSpPr>
            <a:spLocks noGrp="1"/>
          </p:cNvSpPr>
          <p:nvPr>
            <p:ph type="ftr" sz="quarter" idx="4"/>
          </p:nvPr>
        </p:nvSpPr>
        <p:spPr>
          <a:xfrm>
            <a:off x="3793389" y="9001125"/>
            <a:ext cx="242008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Osama Aboul-Magd (Samsung)</a:t>
            </a:r>
          </a:p>
        </p:txBody>
      </p:sp>
      <p:sp>
        <p:nvSpPr>
          <p:cNvPr id="16391"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491E48F-F9F7-4D61-9E41-A018F1ABD250}" type="slidenum">
              <a:rPr lang="en-US" smtClean="0"/>
              <a:pPr/>
              <a:t>46</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xfrm>
            <a:off x="1114425" y="703263"/>
            <a:ext cx="4629150" cy="3473450"/>
          </a:xfrm>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7412" name="Header Placeholder 3"/>
          <p:cNvSpPr>
            <a:spLocks noGrp="1"/>
          </p:cNvSpPr>
          <p:nvPr>
            <p:ph type="hdr" sz="quarter"/>
          </p:nvPr>
        </p:nvSpPr>
        <p:spPr>
          <a:xfrm>
            <a:off x="4027492" y="95706"/>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802.11-11/0xxxr0</a:t>
            </a:r>
          </a:p>
        </p:txBody>
      </p:sp>
      <p:sp>
        <p:nvSpPr>
          <p:cNvPr id="17413" name="Date Placeholder 4"/>
          <p:cNvSpPr>
            <a:spLocks noGrp="1"/>
          </p:cNvSpPr>
          <p:nvPr>
            <p:ph type="dt" sz="quarter" idx="1"/>
          </p:nvPr>
        </p:nvSpPr>
        <p:spPr>
          <a:xfrm>
            <a:off x="646113" y="95706"/>
            <a:ext cx="118910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November 2011</a:t>
            </a:r>
          </a:p>
        </p:txBody>
      </p:sp>
      <p:sp>
        <p:nvSpPr>
          <p:cNvPr id="17414" name="Footer Placeholder 5"/>
          <p:cNvSpPr>
            <a:spLocks noGrp="1"/>
          </p:cNvSpPr>
          <p:nvPr>
            <p:ph type="ftr" sz="quarter" idx="4"/>
          </p:nvPr>
        </p:nvSpPr>
        <p:spPr>
          <a:xfrm>
            <a:off x="3793389" y="9001125"/>
            <a:ext cx="242008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Osama Aboul-Magd (Samsung)</a:t>
            </a:r>
          </a:p>
        </p:txBody>
      </p:sp>
      <p:sp>
        <p:nvSpPr>
          <p:cNvPr id="17415" name="Slide Number Placeholder 6"/>
          <p:cNvSpPr>
            <a:spLocks noGrp="1"/>
          </p:cNvSpPr>
          <p:nvPr>
            <p:ph type="sldNum" sz="quarter" idx="5"/>
          </p:nvPr>
        </p:nvSpPr>
        <p:spPr>
          <a:xfrm>
            <a:off x="3278936" y="9001125"/>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0EDF3E88-F9C0-40F4-890C-DD0CD6E6853D}" type="slidenum">
              <a:rPr lang="en-US" smtClean="0"/>
              <a:pPr/>
              <a:t>47</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xfrm>
            <a:off x="4007743" y="95706"/>
            <a:ext cx="2205732" cy="215444"/>
          </a:xfrm>
        </p:spPr>
        <p:txBody>
          <a:bodyPr/>
          <a:lstStyle/>
          <a:p>
            <a:pPr>
              <a:defRPr/>
            </a:pPr>
            <a:r>
              <a:rPr lang="en-US" smtClean="0"/>
              <a:t>doc.: IEEE 802.19-09/xxxxr0</a:t>
            </a:r>
          </a:p>
        </p:txBody>
      </p:sp>
      <p:sp>
        <p:nvSpPr>
          <p:cNvPr id="15363" name="Rectangle 3"/>
          <p:cNvSpPr>
            <a:spLocks noGrp="1" noChangeArrowheads="1"/>
          </p:cNvSpPr>
          <p:nvPr>
            <p:ph type="dt" sz="quarter" idx="1"/>
          </p:nvPr>
        </p:nvSpPr>
        <p:spPr>
          <a:xfrm>
            <a:off x="646113" y="95706"/>
            <a:ext cx="812723" cy="215444"/>
          </a:xfrm>
        </p:spPr>
        <p:txBody>
          <a:bodyPr/>
          <a:lstStyle/>
          <a:p>
            <a:pPr>
              <a:defRPr/>
            </a:pPr>
            <a:r>
              <a:rPr lang="en-US" smtClean="0"/>
              <a:t>April 2009</a:t>
            </a:r>
          </a:p>
        </p:txBody>
      </p:sp>
      <p:sp>
        <p:nvSpPr>
          <p:cNvPr id="15364" name="Rectangle 6"/>
          <p:cNvSpPr>
            <a:spLocks noGrp="1" noChangeArrowheads="1"/>
          </p:cNvSpPr>
          <p:nvPr>
            <p:ph type="ftr" sz="quarter" idx="4"/>
          </p:nvPr>
        </p:nvSpPr>
        <p:spPr>
          <a:xfrm>
            <a:off x="3571790" y="9001125"/>
            <a:ext cx="2641685" cy="184666"/>
          </a:xfrm>
        </p:spPr>
        <p:txBody>
          <a:bodyPr/>
          <a:lstStyle/>
          <a:p>
            <a:pPr lvl="4">
              <a:defRPr/>
            </a:pPr>
            <a:r>
              <a:rPr lang="en-US" smtClean="0"/>
              <a:t>Rich Kennedy, Research In Motion</a:t>
            </a:r>
          </a:p>
        </p:txBody>
      </p:sp>
      <p:sp>
        <p:nvSpPr>
          <p:cNvPr id="15365" name="Rectangle 7"/>
          <p:cNvSpPr>
            <a:spLocks noGrp="1" noChangeArrowheads="1"/>
          </p:cNvSpPr>
          <p:nvPr>
            <p:ph type="sldNum" sz="quarter" idx="5"/>
          </p:nvPr>
        </p:nvSpPr>
        <p:spPr>
          <a:xfrm>
            <a:off x="3278936" y="9001125"/>
            <a:ext cx="415177" cy="184666"/>
          </a:xfrm>
        </p:spPr>
        <p:txBody>
          <a:bodyPr/>
          <a:lstStyle/>
          <a:p>
            <a:pPr>
              <a:defRPr/>
            </a:pPr>
            <a:r>
              <a:rPr lang="en-US" smtClean="0"/>
              <a:t>Page </a:t>
            </a:r>
            <a:fld id="{14ABA626-D403-499E-A071-788A0FA60EBD}" type="slidenum">
              <a:rPr lang="en-US" smtClean="0"/>
              <a:pPr>
                <a:defRPr/>
              </a:pPr>
              <a:t>53</a:t>
            </a:fld>
            <a:endParaRPr lang="en-US" smtClean="0"/>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xfrm>
            <a:off x="4007743" y="95706"/>
            <a:ext cx="2205732" cy="215444"/>
          </a:xfrm>
        </p:spPr>
        <p:txBody>
          <a:bodyPr/>
          <a:lstStyle/>
          <a:p>
            <a:pPr>
              <a:defRPr/>
            </a:pPr>
            <a:r>
              <a:rPr lang="en-US" smtClean="0"/>
              <a:t>doc.: IEEE 802.19-09/xxxxr0</a:t>
            </a:r>
          </a:p>
        </p:txBody>
      </p:sp>
      <p:sp>
        <p:nvSpPr>
          <p:cNvPr id="12291" name="Rectangle 3"/>
          <p:cNvSpPr>
            <a:spLocks noGrp="1" noChangeArrowheads="1"/>
          </p:cNvSpPr>
          <p:nvPr>
            <p:ph type="dt" sz="quarter" idx="1"/>
          </p:nvPr>
        </p:nvSpPr>
        <p:spPr>
          <a:xfrm>
            <a:off x="646113" y="95706"/>
            <a:ext cx="812723" cy="215444"/>
          </a:xfrm>
        </p:spPr>
        <p:txBody>
          <a:bodyPr/>
          <a:lstStyle/>
          <a:p>
            <a:pPr>
              <a:defRPr/>
            </a:pPr>
            <a:r>
              <a:rPr lang="en-US" smtClean="0"/>
              <a:t>April 2009</a:t>
            </a:r>
          </a:p>
        </p:txBody>
      </p:sp>
      <p:sp>
        <p:nvSpPr>
          <p:cNvPr id="12292" name="Rectangle 6"/>
          <p:cNvSpPr>
            <a:spLocks noGrp="1" noChangeArrowheads="1"/>
          </p:cNvSpPr>
          <p:nvPr>
            <p:ph type="ftr" sz="quarter" idx="4"/>
          </p:nvPr>
        </p:nvSpPr>
        <p:spPr>
          <a:xfrm>
            <a:off x="3571790" y="9001125"/>
            <a:ext cx="2641685" cy="184666"/>
          </a:xfrm>
        </p:spPr>
        <p:txBody>
          <a:bodyPr/>
          <a:lstStyle/>
          <a:p>
            <a:pPr lvl="4">
              <a:defRPr/>
            </a:pPr>
            <a:r>
              <a:rPr lang="en-US" smtClean="0"/>
              <a:t>Rich Kennedy, Research In Motion</a:t>
            </a:r>
          </a:p>
        </p:txBody>
      </p:sp>
      <p:sp>
        <p:nvSpPr>
          <p:cNvPr id="12293" name="Rectangle 7"/>
          <p:cNvSpPr>
            <a:spLocks noGrp="1" noChangeArrowheads="1"/>
          </p:cNvSpPr>
          <p:nvPr>
            <p:ph type="sldNum" sz="quarter" idx="5"/>
          </p:nvPr>
        </p:nvSpPr>
        <p:spPr>
          <a:xfrm>
            <a:off x="3278936" y="9001125"/>
            <a:ext cx="415177" cy="184666"/>
          </a:xfrm>
        </p:spPr>
        <p:txBody>
          <a:bodyPr/>
          <a:lstStyle/>
          <a:p>
            <a:pPr>
              <a:defRPr/>
            </a:pPr>
            <a:r>
              <a:rPr lang="en-US" smtClean="0"/>
              <a:t>Page </a:t>
            </a:r>
            <a:fld id="{4805DF1E-01DA-48D7-826E-28F721D0BFE1}" type="slidenum">
              <a:rPr lang="en-US" smtClean="0"/>
              <a:pPr>
                <a:defRPr/>
              </a:pPr>
              <a:t>54</a:t>
            </a:fld>
            <a:endParaRPr lang="en-US" smtClean="0"/>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4017617" y="95706"/>
            <a:ext cx="2195858" cy="215444"/>
          </a:xfrm>
        </p:spPr>
        <p:txBody>
          <a:bodyPr/>
          <a:lstStyle/>
          <a:p>
            <a:pPr>
              <a:defRPr/>
            </a:pPr>
            <a:r>
              <a:rPr lang="en-US" smtClean="0"/>
              <a:t>doc.: IEEE 802.11-yy/xxxxr0</a:t>
            </a:r>
          </a:p>
        </p:txBody>
      </p:sp>
      <p:sp>
        <p:nvSpPr>
          <p:cNvPr id="13315" name="Rectangle 3"/>
          <p:cNvSpPr>
            <a:spLocks noGrp="1" noChangeArrowheads="1"/>
          </p:cNvSpPr>
          <p:nvPr>
            <p:ph type="dt" sz="quarter" idx="1"/>
          </p:nvPr>
        </p:nvSpPr>
        <p:spPr>
          <a:xfrm>
            <a:off x="646113" y="95706"/>
            <a:ext cx="1041952" cy="215444"/>
          </a:xfrm>
        </p:spPr>
        <p:txBody>
          <a:bodyPr/>
          <a:lstStyle/>
          <a:p>
            <a:pPr>
              <a:defRPr/>
            </a:pPr>
            <a:r>
              <a:rPr lang="en-US" smtClean="0"/>
              <a:t>January 2010</a:t>
            </a:r>
          </a:p>
        </p:txBody>
      </p:sp>
      <p:sp>
        <p:nvSpPr>
          <p:cNvPr id="13316" name="Rectangle 6"/>
          <p:cNvSpPr>
            <a:spLocks noGrp="1" noChangeArrowheads="1"/>
          </p:cNvSpPr>
          <p:nvPr>
            <p:ph type="ftr" sz="quarter" idx="4"/>
          </p:nvPr>
        </p:nvSpPr>
        <p:spPr>
          <a:xfrm>
            <a:off x="4058718" y="9001125"/>
            <a:ext cx="2154757" cy="184666"/>
          </a:xfrm>
        </p:spPr>
        <p:txBody>
          <a:bodyPr/>
          <a:lstStyle/>
          <a:p>
            <a:pPr lvl="4">
              <a:defRPr/>
            </a:pPr>
            <a:r>
              <a:rPr lang="en-US" smtClean="0"/>
              <a:t>Michael Montemurro, RIM</a:t>
            </a:r>
          </a:p>
        </p:txBody>
      </p:sp>
      <p:sp>
        <p:nvSpPr>
          <p:cNvPr id="13317" name="Rectangle 7"/>
          <p:cNvSpPr>
            <a:spLocks noGrp="1" noChangeArrowheads="1"/>
          </p:cNvSpPr>
          <p:nvPr>
            <p:ph type="sldNum" sz="quarter" idx="5"/>
          </p:nvPr>
        </p:nvSpPr>
        <p:spPr>
          <a:xfrm>
            <a:off x="3278936" y="9001125"/>
            <a:ext cx="415177" cy="184666"/>
          </a:xfrm>
        </p:spPr>
        <p:txBody>
          <a:bodyPr/>
          <a:lstStyle/>
          <a:p>
            <a:pPr>
              <a:defRPr/>
            </a:pPr>
            <a:r>
              <a:rPr lang="en-US" smtClean="0"/>
              <a:t>Page </a:t>
            </a:r>
            <a:fld id="{ACDDC0CB-26A6-45DF-BE10-856CDF662612}" type="slidenum">
              <a:rPr lang="en-US" smtClean="0"/>
              <a:pPr>
                <a:defRPr/>
              </a:pPr>
              <a:t>58</a:t>
            </a:fld>
            <a:endParaRPr lang="en-US" smtClean="0"/>
          </a:p>
        </p:txBody>
      </p:sp>
      <p:sp>
        <p:nvSpPr>
          <p:cNvPr id="13318" name="Rectangle 2"/>
          <p:cNvSpPr>
            <a:spLocks noGrp="1" noRot="1" noChangeAspect="1" noChangeArrowheads="1" noTextEdit="1"/>
          </p:cNvSpPr>
          <p:nvPr>
            <p:ph type="sldImg"/>
          </p:nvPr>
        </p:nvSpPr>
        <p:spPr>
          <a:xfrm>
            <a:off x="1114425" y="703263"/>
            <a:ext cx="4630738" cy="3473450"/>
          </a:xfrm>
          <a:ln/>
        </p:spPr>
      </p:sp>
      <p:sp>
        <p:nvSpPr>
          <p:cNvPr id="133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17617" y="95706"/>
            <a:ext cx="2195858" cy="215444"/>
          </a:xfrm>
          <a:noFill/>
        </p:spPr>
        <p:txBody>
          <a:bodyPr/>
          <a:lstStyle/>
          <a:p>
            <a:r>
              <a:rPr lang="en-US" smtClean="0"/>
              <a:t>doc.: IEEE 802.11-12/0455r0</a:t>
            </a:r>
          </a:p>
        </p:txBody>
      </p:sp>
      <p:sp>
        <p:nvSpPr>
          <p:cNvPr id="24579" name="Rectangle 3"/>
          <p:cNvSpPr>
            <a:spLocks noGrp="1" noChangeArrowheads="1"/>
          </p:cNvSpPr>
          <p:nvPr>
            <p:ph type="dt" sz="quarter" idx="1"/>
          </p:nvPr>
        </p:nvSpPr>
        <p:spPr>
          <a:xfrm>
            <a:off x="646113" y="95706"/>
            <a:ext cx="916020" cy="215444"/>
          </a:xfrm>
          <a:noFill/>
        </p:spPr>
        <p:txBody>
          <a:bodyPr/>
          <a:lstStyle/>
          <a:p>
            <a:r>
              <a:rPr lang="en-US" smtClean="0"/>
              <a:t>Month Year</a:t>
            </a:r>
          </a:p>
        </p:txBody>
      </p:sp>
      <p:sp>
        <p:nvSpPr>
          <p:cNvPr id="24580" name="Rectangle 6"/>
          <p:cNvSpPr>
            <a:spLocks noGrp="1" noChangeArrowheads="1"/>
          </p:cNvSpPr>
          <p:nvPr>
            <p:ph type="ftr" sz="quarter" idx="4"/>
          </p:nvPr>
        </p:nvSpPr>
        <p:spPr>
          <a:xfrm>
            <a:off x="3685219" y="9001125"/>
            <a:ext cx="2528256" cy="184666"/>
          </a:xfrm>
          <a:noFill/>
        </p:spPr>
        <p:txBody>
          <a:bodyPr/>
          <a:lstStyle/>
          <a:p>
            <a:pPr lvl="4"/>
            <a:r>
              <a:rPr lang="en-US" smtClean="0"/>
              <a:t>David Halasz, Motorola Mobility</a:t>
            </a:r>
          </a:p>
        </p:txBody>
      </p:sp>
      <p:sp>
        <p:nvSpPr>
          <p:cNvPr id="24581" name="Rectangle 7"/>
          <p:cNvSpPr>
            <a:spLocks noGrp="1" noChangeArrowheads="1"/>
          </p:cNvSpPr>
          <p:nvPr>
            <p:ph type="sldNum" sz="quarter" idx="5"/>
          </p:nvPr>
        </p:nvSpPr>
        <p:spPr>
          <a:xfrm>
            <a:off x="3278936" y="9001125"/>
            <a:ext cx="415177" cy="184666"/>
          </a:xfrm>
          <a:noFill/>
        </p:spPr>
        <p:txBody>
          <a:bodyPr/>
          <a:lstStyle/>
          <a:p>
            <a:r>
              <a:rPr lang="en-US" smtClean="0"/>
              <a:t>Page </a:t>
            </a:r>
            <a:fld id="{EAA737DE-91F0-4B7D-8A18-ED5F5E01B10B}" type="slidenum">
              <a:rPr lang="en-US" smtClean="0"/>
              <a:pPr/>
              <a:t>60</a:t>
            </a:fld>
            <a:endParaRPr lang="en-US" smtClean="0"/>
          </a:p>
        </p:txBody>
      </p:sp>
      <p:sp>
        <p:nvSpPr>
          <p:cNvPr id="24582" name="Rectangle 2"/>
          <p:cNvSpPr>
            <a:spLocks noGrp="1" noRot="1" noChangeAspect="1" noChangeArrowheads="1" noTextEdit="1"/>
          </p:cNvSpPr>
          <p:nvPr>
            <p:ph type="sldImg"/>
          </p:nvPr>
        </p:nvSpPr>
        <p:spPr>
          <a:xfrm>
            <a:off x="1114425" y="703263"/>
            <a:ext cx="4629150" cy="3473450"/>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07743" y="95706"/>
            <a:ext cx="2205732" cy="215444"/>
          </a:xfrm>
        </p:spPr>
        <p:txBody>
          <a:bodyPr/>
          <a:lstStyle/>
          <a:p>
            <a:pPr>
              <a:defRPr/>
            </a:pPr>
            <a:r>
              <a:rPr lang="en-US" altLang="ja-JP">
                <a:latin typeface="Times New Roman" charset="0"/>
                <a:cs typeface="ＭＳ Ｐゴシック" charset="-128"/>
              </a:rPr>
              <a:t>doc.: IEEE 802.19-09/xxxxr0</a:t>
            </a:r>
          </a:p>
        </p:txBody>
      </p:sp>
      <p:sp>
        <p:nvSpPr>
          <p:cNvPr id="16387" name="Rectangle 3"/>
          <p:cNvSpPr>
            <a:spLocks noGrp="1" noChangeArrowheads="1"/>
          </p:cNvSpPr>
          <p:nvPr>
            <p:ph type="dt" sz="quarter" idx="1"/>
          </p:nvPr>
        </p:nvSpPr>
        <p:spPr>
          <a:xfrm>
            <a:off x="646113" y="95706"/>
            <a:ext cx="812723" cy="215444"/>
          </a:xfrm>
        </p:spPr>
        <p:txBody>
          <a:bodyPr/>
          <a:lstStyle/>
          <a:p>
            <a:pPr>
              <a:defRPr/>
            </a:pPr>
            <a:r>
              <a:rPr lang="en-US" altLang="ja-JP">
                <a:latin typeface="Times New Roman" charset="0"/>
                <a:cs typeface="ＭＳ Ｐゴシック" charset="-128"/>
              </a:rPr>
              <a:t>April 2009</a:t>
            </a:r>
          </a:p>
        </p:txBody>
      </p:sp>
      <p:sp>
        <p:nvSpPr>
          <p:cNvPr id="16388" name="Rectangle 6"/>
          <p:cNvSpPr>
            <a:spLocks noGrp="1" noChangeArrowheads="1"/>
          </p:cNvSpPr>
          <p:nvPr>
            <p:ph type="ftr" sz="quarter" idx="4"/>
          </p:nvPr>
        </p:nvSpPr>
        <p:spPr>
          <a:xfrm>
            <a:off x="3571790" y="9001125"/>
            <a:ext cx="2641685" cy="184666"/>
          </a:xfrm>
        </p:spPr>
        <p:txBody>
          <a:bodyPr/>
          <a:lstStyle/>
          <a:p>
            <a:pPr lvl="4">
              <a:defRPr/>
            </a:pPr>
            <a:r>
              <a:rPr lang="en-US" altLang="ja-JP">
                <a:latin typeface="Times New Roman" charset="0"/>
                <a:cs typeface="ＭＳ Ｐゴシック" charset="-128"/>
              </a:rPr>
              <a:t>Rich Kennedy, Research In Motion</a:t>
            </a:r>
          </a:p>
        </p:txBody>
      </p:sp>
      <p:sp>
        <p:nvSpPr>
          <p:cNvPr id="16389" name="Rectangle 7"/>
          <p:cNvSpPr>
            <a:spLocks noGrp="1" noChangeArrowheads="1"/>
          </p:cNvSpPr>
          <p:nvPr>
            <p:ph type="sldNum" sz="quarter" idx="5"/>
          </p:nvPr>
        </p:nvSpPr>
        <p:spPr>
          <a:xfrm>
            <a:off x="3278936" y="9001125"/>
            <a:ext cx="415177" cy="184666"/>
          </a:xfrm>
        </p:spPr>
        <p:txBody>
          <a:bodyPr/>
          <a:lstStyle>
            <a:lvl1pPr defTabSz="933450">
              <a:defRPr kumimoji="1" sz="1200">
                <a:solidFill>
                  <a:schemeClr val="tx1"/>
                </a:solidFill>
                <a:latin typeface="Times New Roman" pitchFamily="18" charset="0"/>
                <a:ea typeface="MS PGothic" pitchFamily="34" charset="-128"/>
              </a:defRPr>
            </a:lvl1pPr>
            <a:lvl2pPr marL="37931725" indent="-37474525" defTabSz="933450">
              <a:defRPr kumimoji="1" sz="1200">
                <a:solidFill>
                  <a:schemeClr val="tx1"/>
                </a:solidFill>
                <a:latin typeface="Times New Roman" pitchFamily="18" charset="0"/>
                <a:ea typeface="MS PGothic" pitchFamily="34" charset="-128"/>
              </a:defRPr>
            </a:lvl2pPr>
            <a:lvl3pPr>
              <a:defRPr kumimoji="1" sz="1200">
                <a:solidFill>
                  <a:schemeClr val="tx1"/>
                </a:solidFill>
                <a:latin typeface="Times New Roman" pitchFamily="18" charset="0"/>
                <a:ea typeface="MS PGothic" pitchFamily="34" charset="-128"/>
              </a:defRPr>
            </a:lvl3pPr>
            <a:lvl4pPr>
              <a:defRPr kumimoji="1" sz="1200">
                <a:solidFill>
                  <a:schemeClr val="tx1"/>
                </a:solidFill>
                <a:latin typeface="Times New Roman" pitchFamily="18" charset="0"/>
                <a:ea typeface="MS PGothic" pitchFamily="34" charset="-128"/>
              </a:defRPr>
            </a:lvl4pPr>
            <a:lvl5pPr>
              <a:defRPr kumimoji="1" sz="1200">
                <a:solidFill>
                  <a:schemeClr val="tx1"/>
                </a:solidFill>
                <a:latin typeface="Times New Roman" pitchFamily="18" charset="0"/>
                <a:ea typeface="MS PGothic" pitchFamily="34" charset="-128"/>
              </a:defRPr>
            </a:lvl5pPr>
            <a:lvl6pPr marL="457200" fontAlgn="base">
              <a:spcBef>
                <a:spcPct val="0"/>
              </a:spcBef>
              <a:spcAft>
                <a:spcPct val="0"/>
              </a:spcAft>
              <a:defRPr kumimoji="1" sz="1200">
                <a:solidFill>
                  <a:schemeClr val="tx1"/>
                </a:solidFill>
                <a:latin typeface="Times New Roman" pitchFamily="18" charset="0"/>
                <a:ea typeface="MS PGothic" pitchFamily="34" charset="-128"/>
              </a:defRPr>
            </a:lvl6pPr>
            <a:lvl7pPr marL="914400" fontAlgn="base">
              <a:spcBef>
                <a:spcPct val="0"/>
              </a:spcBef>
              <a:spcAft>
                <a:spcPct val="0"/>
              </a:spcAft>
              <a:defRPr kumimoji="1" sz="1200">
                <a:solidFill>
                  <a:schemeClr val="tx1"/>
                </a:solidFill>
                <a:latin typeface="Times New Roman" pitchFamily="18" charset="0"/>
                <a:ea typeface="MS PGothic" pitchFamily="34" charset="-128"/>
              </a:defRPr>
            </a:lvl7pPr>
            <a:lvl8pPr marL="1371600" fontAlgn="base">
              <a:spcBef>
                <a:spcPct val="0"/>
              </a:spcBef>
              <a:spcAft>
                <a:spcPct val="0"/>
              </a:spcAft>
              <a:defRPr kumimoji="1" sz="1200">
                <a:solidFill>
                  <a:schemeClr val="tx1"/>
                </a:solidFill>
                <a:latin typeface="Times New Roman" pitchFamily="18" charset="0"/>
                <a:ea typeface="MS PGothic" pitchFamily="34" charset="-128"/>
              </a:defRPr>
            </a:lvl8pPr>
            <a:lvl9pPr marL="1828800" fontAlgn="base">
              <a:spcBef>
                <a:spcPct val="0"/>
              </a:spcBef>
              <a:spcAft>
                <a:spcPct val="0"/>
              </a:spcAft>
              <a:defRPr kumimoji="1" sz="1200">
                <a:solidFill>
                  <a:schemeClr val="tx1"/>
                </a:solidFill>
                <a:latin typeface="Times New Roman" pitchFamily="18" charset="0"/>
                <a:ea typeface="MS PGothic" pitchFamily="34" charset="-128"/>
              </a:defRPr>
            </a:lvl9pPr>
          </a:lstStyle>
          <a:p>
            <a:r>
              <a:rPr kumimoji="0" lang="en-US" altLang="ja-JP"/>
              <a:t>Page </a:t>
            </a:r>
            <a:fld id="{1A818E2B-BA46-4A4C-8F80-0A0483AC764A}" type="slidenum">
              <a:rPr kumimoji="0" lang="en-US" altLang="ja-JP"/>
              <a:pPr/>
              <a:t>65</a:t>
            </a:fld>
            <a:endParaRPr kumimoji="0" lang="en-US" altLang="ja-JP"/>
          </a:p>
        </p:txBody>
      </p:sp>
      <p:sp>
        <p:nvSpPr>
          <p:cNvPr id="16390" name="Rectangle 2"/>
          <p:cNvSpPr>
            <a:spLocks noGrp="1" noRot="1" noChangeAspect="1" noChangeArrowheads="1" noTextEdit="1"/>
          </p:cNvSpPr>
          <p:nvPr>
            <p:ph type="sldImg"/>
          </p:nvPr>
        </p:nvSpPr>
        <p:spPr>
          <a:xfrm>
            <a:off x="1114425" y="703263"/>
            <a:ext cx="4629150" cy="3473450"/>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ja-JP" alt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7743" y="95706"/>
            <a:ext cx="2205732" cy="215444"/>
          </a:xfrm>
        </p:spPr>
        <p:txBody>
          <a:bodyPr/>
          <a:lstStyle/>
          <a:p>
            <a:pPr>
              <a:defRPr/>
            </a:pPr>
            <a:r>
              <a:rPr lang="en-US" altLang="ja-JP">
                <a:latin typeface="Times New Roman" charset="0"/>
                <a:cs typeface="ＭＳ Ｐゴシック" charset="-128"/>
              </a:rPr>
              <a:t>doc.: IEEE 802.19-09/xxxxr0</a:t>
            </a:r>
          </a:p>
        </p:txBody>
      </p:sp>
      <p:sp>
        <p:nvSpPr>
          <p:cNvPr id="18435" name="Rectangle 3"/>
          <p:cNvSpPr>
            <a:spLocks noGrp="1" noChangeArrowheads="1"/>
          </p:cNvSpPr>
          <p:nvPr>
            <p:ph type="dt" sz="quarter" idx="1"/>
          </p:nvPr>
        </p:nvSpPr>
        <p:spPr>
          <a:xfrm>
            <a:off x="646113" y="95706"/>
            <a:ext cx="812723" cy="215444"/>
          </a:xfrm>
        </p:spPr>
        <p:txBody>
          <a:bodyPr/>
          <a:lstStyle/>
          <a:p>
            <a:pPr>
              <a:defRPr/>
            </a:pPr>
            <a:r>
              <a:rPr lang="en-US" altLang="ja-JP">
                <a:latin typeface="Times New Roman" charset="0"/>
                <a:cs typeface="ＭＳ Ｐゴシック" charset="-128"/>
              </a:rPr>
              <a:t>April 2009</a:t>
            </a:r>
          </a:p>
        </p:txBody>
      </p:sp>
      <p:sp>
        <p:nvSpPr>
          <p:cNvPr id="18436" name="Rectangle 6"/>
          <p:cNvSpPr>
            <a:spLocks noGrp="1" noChangeArrowheads="1"/>
          </p:cNvSpPr>
          <p:nvPr>
            <p:ph type="ftr" sz="quarter" idx="4"/>
          </p:nvPr>
        </p:nvSpPr>
        <p:spPr>
          <a:xfrm>
            <a:off x="3571790" y="9001125"/>
            <a:ext cx="2641685" cy="184666"/>
          </a:xfrm>
        </p:spPr>
        <p:txBody>
          <a:bodyPr/>
          <a:lstStyle/>
          <a:p>
            <a:pPr lvl="4">
              <a:defRPr/>
            </a:pPr>
            <a:r>
              <a:rPr lang="en-US" altLang="ja-JP">
                <a:latin typeface="Times New Roman" charset="0"/>
                <a:cs typeface="ＭＳ Ｐゴシック" charset="-128"/>
              </a:rPr>
              <a:t>Rich Kennedy, Research In Motion</a:t>
            </a:r>
          </a:p>
        </p:txBody>
      </p:sp>
      <p:sp>
        <p:nvSpPr>
          <p:cNvPr id="18437" name="Rectangle 7"/>
          <p:cNvSpPr>
            <a:spLocks noGrp="1" noChangeArrowheads="1"/>
          </p:cNvSpPr>
          <p:nvPr>
            <p:ph type="sldNum" sz="quarter" idx="5"/>
          </p:nvPr>
        </p:nvSpPr>
        <p:spPr>
          <a:xfrm>
            <a:off x="3278936" y="9001125"/>
            <a:ext cx="415177" cy="184666"/>
          </a:xfrm>
        </p:spPr>
        <p:txBody>
          <a:bodyPr/>
          <a:lstStyle>
            <a:lvl1pPr defTabSz="933450">
              <a:defRPr kumimoji="1" sz="1200">
                <a:solidFill>
                  <a:schemeClr val="tx1"/>
                </a:solidFill>
                <a:latin typeface="Times New Roman" pitchFamily="18" charset="0"/>
                <a:ea typeface="MS PGothic" pitchFamily="34" charset="-128"/>
              </a:defRPr>
            </a:lvl1pPr>
            <a:lvl2pPr marL="37931725" indent="-37474525" defTabSz="933450">
              <a:defRPr kumimoji="1" sz="1200">
                <a:solidFill>
                  <a:schemeClr val="tx1"/>
                </a:solidFill>
                <a:latin typeface="Times New Roman" pitchFamily="18" charset="0"/>
                <a:ea typeface="MS PGothic" pitchFamily="34" charset="-128"/>
              </a:defRPr>
            </a:lvl2pPr>
            <a:lvl3pPr>
              <a:defRPr kumimoji="1" sz="1200">
                <a:solidFill>
                  <a:schemeClr val="tx1"/>
                </a:solidFill>
                <a:latin typeface="Times New Roman" pitchFamily="18" charset="0"/>
                <a:ea typeface="MS PGothic" pitchFamily="34" charset="-128"/>
              </a:defRPr>
            </a:lvl3pPr>
            <a:lvl4pPr>
              <a:defRPr kumimoji="1" sz="1200">
                <a:solidFill>
                  <a:schemeClr val="tx1"/>
                </a:solidFill>
                <a:latin typeface="Times New Roman" pitchFamily="18" charset="0"/>
                <a:ea typeface="MS PGothic" pitchFamily="34" charset="-128"/>
              </a:defRPr>
            </a:lvl4pPr>
            <a:lvl5pPr>
              <a:defRPr kumimoji="1" sz="1200">
                <a:solidFill>
                  <a:schemeClr val="tx1"/>
                </a:solidFill>
                <a:latin typeface="Times New Roman" pitchFamily="18" charset="0"/>
                <a:ea typeface="MS PGothic" pitchFamily="34" charset="-128"/>
              </a:defRPr>
            </a:lvl5pPr>
            <a:lvl6pPr marL="457200" fontAlgn="base">
              <a:spcBef>
                <a:spcPct val="0"/>
              </a:spcBef>
              <a:spcAft>
                <a:spcPct val="0"/>
              </a:spcAft>
              <a:defRPr kumimoji="1" sz="1200">
                <a:solidFill>
                  <a:schemeClr val="tx1"/>
                </a:solidFill>
                <a:latin typeface="Times New Roman" pitchFamily="18" charset="0"/>
                <a:ea typeface="MS PGothic" pitchFamily="34" charset="-128"/>
              </a:defRPr>
            </a:lvl6pPr>
            <a:lvl7pPr marL="914400" fontAlgn="base">
              <a:spcBef>
                <a:spcPct val="0"/>
              </a:spcBef>
              <a:spcAft>
                <a:spcPct val="0"/>
              </a:spcAft>
              <a:defRPr kumimoji="1" sz="1200">
                <a:solidFill>
                  <a:schemeClr val="tx1"/>
                </a:solidFill>
                <a:latin typeface="Times New Roman" pitchFamily="18" charset="0"/>
                <a:ea typeface="MS PGothic" pitchFamily="34" charset="-128"/>
              </a:defRPr>
            </a:lvl7pPr>
            <a:lvl8pPr marL="1371600" fontAlgn="base">
              <a:spcBef>
                <a:spcPct val="0"/>
              </a:spcBef>
              <a:spcAft>
                <a:spcPct val="0"/>
              </a:spcAft>
              <a:defRPr kumimoji="1" sz="1200">
                <a:solidFill>
                  <a:schemeClr val="tx1"/>
                </a:solidFill>
                <a:latin typeface="Times New Roman" pitchFamily="18" charset="0"/>
                <a:ea typeface="MS PGothic" pitchFamily="34" charset="-128"/>
              </a:defRPr>
            </a:lvl8pPr>
            <a:lvl9pPr marL="1828800" fontAlgn="base">
              <a:spcBef>
                <a:spcPct val="0"/>
              </a:spcBef>
              <a:spcAft>
                <a:spcPct val="0"/>
              </a:spcAft>
              <a:defRPr kumimoji="1" sz="1200">
                <a:solidFill>
                  <a:schemeClr val="tx1"/>
                </a:solidFill>
                <a:latin typeface="Times New Roman" pitchFamily="18" charset="0"/>
                <a:ea typeface="MS PGothic" pitchFamily="34" charset="-128"/>
              </a:defRPr>
            </a:lvl9pPr>
          </a:lstStyle>
          <a:p>
            <a:r>
              <a:rPr kumimoji="0" lang="en-US" altLang="ja-JP"/>
              <a:t>Page </a:t>
            </a:r>
            <a:fld id="{05AB57BE-8128-4A6A-B3D6-63DB027B5F9F}" type="slidenum">
              <a:rPr kumimoji="0" lang="en-US" altLang="ja-JP"/>
              <a:pPr/>
              <a:t>66</a:t>
            </a:fld>
            <a:endParaRPr kumimoji="0" lang="en-US" altLang="ja-JP"/>
          </a:p>
        </p:txBody>
      </p:sp>
      <p:sp>
        <p:nvSpPr>
          <p:cNvPr id="18438" name="Rectangle 2"/>
          <p:cNvSpPr>
            <a:spLocks noGrp="1" noRot="1" noChangeAspect="1" noChangeArrowheads="1" noTextEdit="1"/>
          </p:cNvSpPr>
          <p:nvPr>
            <p:ph type="sldImg"/>
          </p:nvPr>
        </p:nvSpPr>
        <p:spPr>
          <a:xfrm>
            <a:off x="1114425" y="703263"/>
            <a:ext cx="4629150" cy="3473450"/>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kumimoji="0" lang="ja-JP" alt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4016850" y="96238"/>
            <a:ext cx="2195858" cy="215444"/>
          </a:xfrm>
        </p:spPr>
        <p:txBody>
          <a:bodyPr/>
          <a:lstStyle/>
          <a:p>
            <a:pPr>
              <a:defRPr/>
            </a:pPr>
            <a:r>
              <a:rPr lang="en-US" altLang="ja-JP">
                <a:latin typeface="Times New Roman" charset="0"/>
                <a:cs typeface="ＭＳ Ｐゴシック" charset="-128"/>
              </a:rPr>
              <a:t>doc.: IEEE 802.11-09/xxxxr0</a:t>
            </a:r>
          </a:p>
        </p:txBody>
      </p:sp>
      <p:sp>
        <p:nvSpPr>
          <p:cNvPr id="23555" name="Rectangle 3"/>
          <p:cNvSpPr>
            <a:spLocks noGrp="1" noChangeArrowheads="1"/>
          </p:cNvSpPr>
          <p:nvPr>
            <p:ph type="dt" sz="quarter" idx="1"/>
          </p:nvPr>
        </p:nvSpPr>
        <p:spPr>
          <a:xfrm>
            <a:off x="646863" y="96238"/>
            <a:ext cx="753411" cy="215444"/>
          </a:xfrm>
        </p:spPr>
        <p:txBody>
          <a:bodyPr/>
          <a:lstStyle/>
          <a:p>
            <a:pPr>
              <a:defRPr/>
            </a:pPr>
            <a:r>
              <a:rPr lang="en-US" altLang="ja-JP">
                <a:latin typeface="Times New Roman" charset="0"/>
                <a:cs typeface="ＭＳ Ｐゴシック" charset="-128"/>
              </a:rPr>
              <a:t>May 2008</a:t>
            </a:r>
          </a:p>
        </p:txBody>
      </p:sp>
      <p:sp>
        <p:nvSpPr>
          <p:cNvPr id="23556" name="Rectangle 6"/>
          <p:cNvSpPr>
            <a:spLocks noGrp="1" noChangeArrowheads="1"/>
          </p:cNvSpPr>
          <p:nvPr>
            <p:ph type="ftr" sz="quarter" idx="4"/>
          </p:nvPr>
        </p:nvSpPr>
        <p:spPr>
          <a:xfrm>
            <a:off x="4171765" y="9000620"/>
            <a:ext cx="2040943" cy="184666"/>
          </a:xfrm>
        </p:spPr>
        <p:txBody>
          <a:bodyPr/>
          <a:lstStyle/>
          <a:p>
            <a:pPr lvl="4">
              <a:defRPr/>
            </a:pPr>
            <a:r>
              <a:rPr lang="en-US" altLang="ja-JP">
                <a:latin typeface="Times New Roman" charset="0"/>
                <a:cs typeface="ＭＳ Ｐゴシック" charset="-128"/>
              </a:rPr>
              <a:t>Bruce Kraemer (Marvell)</a:t>
            </a:r>
          </a:p>
        </p:txBody>
      </p:sp>
      <p:sp>
        <p:nvSpPr>
          <p:cNvPr id="23557" name="Rectangle 7"/>
          <p:cNvSpPr>
            <a:spLocks noGrp="1" noChangeArrowheads="1"/>
          </p:cNvSpPr>
          <p:nvPr>
            <p:ph type="sldNum" sz="quarter" idx="5"/>
          </p:nvPr>
        </p:nvSpPr>
        <p:spPr>
          <a:xfrm>
            <a:off x="3279162" y="9000620"/>
            <a:ext cx="415178" cy="184666"/>
          </a:xfrm>
        </p:spPr>
        <p:txBody>
          <a:bodyPr/>
          <a:lstStyle>
            <a:lvl1pPr defTabSz="933450">
              <a:defRPr kumimoji="1" sz="1200">
                <a:solidFill>
                  <a:schemeClr val="tx1"/>
                </a:solidFill>
                <a:latin typeface="Times New Roman" pitchFamily="18" charset="0"/>
                <a:ea typeface="MS PGothic" pitchFamily="34" charset="-128"/>
              </a:defRPr>
            </a:lvl1pPr>
            <a:lvl2pPr marL="37931725" indent="-37474525" defTabSz="933450">
              <a:defRPr kumimoji="1" sz="1200">
                <a:solidFill>
                  <a:schemeClr val="tx1"/>
                </a:solidFill>
                <a:latin typeface="Times New Roman" pitchFamily="18" charset="0"/>
                <a:ea typeface="MS PGothic" pitchFamily="34" charset="-128"/>
              </a:defRPr>
            </a:lvl2pPr>
            <a:lvl3pPr>
              <a:defRPr kumimoji="1" sz="1200">
                <a:solidFill>
                  <a:schemeClr val="tx1"/>
                </a:solidFill>
                <a:latin typeface="Times New Roman" pitchFamily="18" charset="0"/>
                <a:ea typeface="MS PGothic" pitchFamily="34" charset="-128"/>
              </a:defRPr>
            </a:lvl3pPr>
            <a:lvl4pPr>
              <a:defRPr kumimoji="1" sz="1200">
                <a:solidFill>
                  <a:schemeClr val="tx1"/>
                </a:solidFill>
                <a:latin typeface="Times New Roman" pitchFamily="18" charset="0"/>
                <a:ea typeface="MS PGothic" pitchFamily="34" charset="-128"/>
              </a:defRPr>
            </a:lvl4pPr>
            <a:lvl5pPr>
              <a:defRPr kumimoji="1" sz="1200">
                <a:solidFill>
                  <a:schemeClr val="tx1"/>
                </a:solidFill>
                <a:latin typeface="Times New Roman" pitchFamily="18" charset="0"/>
                <a:ea typeface="MS PGothic" pitchFamily="34" charset="-128"/>
              </a:defRPr>
            </a:lvl5pPr>
            <a:lvl6pPr marL="457200" fontAlgn="base">
              <a:spcBef>
                <a:spcPct val="0"/>
              </a:spcBef>
              <a:spcAft>
                <a:spcPct val="0"/>
              </a:spcAft>
              <a:defRPr kumimoji="1" sz="1200">
                <a:solidFill>
                  <a:schemeClr val="tx1"/>
                </a:solidFill>
                <a:latin typeface="Times New Roman" pitchFamily="18" charset="0"/>
                <a:ea typeface="MS PGothic" pitchFamily="34" charset="-128"/>
              </a:defRPr>
            </a:lvl6pPr>
            <a:lvl7pPr marL="914400" fontAlgn="base">
              <a:spcBef>
                <a:spcPct val="0"/>
              </a:spcBef>
              <a:spcAft>
                <a:spcPct val="0"/>
              </a:spcAft>
              <a:defRPr kumimoji="1" sz="1200">
                <a:solidFill>
                  <a:schemeClr val="tx1"/>
                </a:solidFill>
                <a:latin typeface="Times New Roman" pitchFamily="18" charset="0"/>
                <a:ea typeface="MS PGothic" pitchFamily="34" charset="-128"/>
              </a:defRPr>
            </a:lvl7pPr>
            <a:lvl8pPr marL="1371600" fontAlgn="base">
              <a:spcBef>
                <a:spcPct val="0"/>
              </a:spcBef>
              <a:spcAft>
                <a:spcPct val="0"/>
              </a:spcAft>
              <a:defRPr kumimoji="1" sz="1200">
                <a:solidFill>
                  <a:schemeClr val="tx1"/>
                </a:solidFill>
                <a:latin typeface="Times New Roman" pitchFamily="18" charset="0"/>
                <a:ea typeface="MS PGothic" pitchFamily="34" charset="-128"/>
              </a:defRPr>
            </a:lvl8pPr>
            <a:lvl9pPr marL="1828800" fontAlgn="base">
              <a:spcBef>
                <a:spcPct val="0"/>
              </a:spcBef>
              <a:spcAft>
                <a:spcPct val="0"/>
              </a:spcAft>
              <a:defRPr kumimoji="1" sz="1200">
                <a:solidFill>
                  <a:schemeClr val="tx1"/>
                </a:solidFill>
                <a:latin typeface="Times New Roman" pitchFamily="18" charset="0"/>
                <a:ea typeface="MS PGothic" pitchFamily="34" charset="-128"/>
              </a:defRPr>
            </a:lvl9pPr>
          </a:lstStyle>
          <a:p>
            <a:r>
              <a:rPr kumimoji="0" lang="en-US" altLang="ja-JP"/>
              <a:t>Page </a:t>
            </a:r>
            <a:fld id="{C24AE8D9-6AF7-4659-8E25-D43D300CFCFE}" type="slidenum">
              <a:rPr kumimoji="0" lang="en-US" altLang="ja-JP"/>
              <a:pPr/>
              <a:t>67</a:t>
            </a:fld>
            <a:endParaRPr kumimoji="0" lang="en-US" altLang="ja-JP"/>
          </a:p>
        </p:txBody>
      </p:sp>
      <p:sp>
        <p:nvSpPr>
          <p:cNvPr id="20486" name="Rectangle 2"/>
          <p:cNvSpPr>
            <a:spLocks noGrp="1" noRot="1" noChangeAspect="1" noChangeArrowheads="1" noTextEdit="1"/>
          </p:cNvSpPr>
          <p:nvPr>
            <p:ph type="sldImg"/>
          </p:nvPr>
        </p:nvSpPr>
        <p:spPr>
          <a:xfrm>
            <a:off x="1104900" y="698500"/>
            <a:ext cx="4648200" cy="3486150"/>
          </a:xfrm>
          <a:ln/>
        </p:spPr>
      </p:sp>
      <p:sp>
        <p:nvSpPr>
          <p:cNvPr id="20487" name="Rectangle 3"/>
          <p:cNvSpPr>
            <a:spLocks noGrp="1" noChangeArrowheads="1"/>
          </p:cNvSpPr>
          <p:nvPr>
            <p:ph type="body" idx="1"/>
          </p:nvPr>
        </p:nvSpPr>
        <p:spPr>
          <a:xfrm>
            <a:off x="684544" y="4414439"/>
            <a:ext cx="5488912" cy="418385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0" lang="en-GB" alt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14425" y="703263"/>
            <a:ext cx="4629150" cy="3473450"/>
          </a:xfrm>
          <a:ln/>
        </p:spPr>
      </p:sp>
      <p:sp>
        <p:nvSpPr>
          <p:cNvPr id="25603"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49156" name="ヘッダー プレースホルダ 3"/>
          <p:cNvSpPr>
            <a:spLocks noGrp="1"/>
          </p:cNvSpPr>
          <p:nvPr>
            <p:ph type="hdr" sz="quarter"/>
          </p:nvPr>
        </p:nvSpPr>
        <p:spPr>
          <a:xfrm>
            <a:off x="4007743" y="95706"/>
            <a:ext cx="2205732" cy="215444"/>
          </a:xfrm>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a:xfrm>
            <a:off x="646113" y="95706"/>
            <a:ext cx="812723" cy="215444"/>
          </a:xfrm>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a:xfrm>
            <a:off x="3571790" y="9001125"/>
            <a:ext cx="2641685" cy="184666"/>
          </a:xfrm>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a:xfrm>
            <a:off x="3278936" y="9001125"/>
            <a:ext cx="415177" cy="184666"/>
          </a:xfrm>
        </p:spPr>
        <p:txBody>
          <a:bodyPr/>
          <a:lstStyle>
            <a:lvl1pPr defTabSz="933450">
              <a:defRPr kumimoji="1" sz="1200">
                <a:solidFill>
                  <a:schemeClr val="tx1"/>
                </a:solidFill>
                <a:latin typeface="Times New Roman" pitchFamily="18" charset="0"/>
                <a:ea typeface="MS PGothic" pitchFamily="34" charset="-128"/>
              </a:defRPr>
            </a:lvl1pPr>
            <a:lvl2pPr marL="37931725" indent="-37474525" defTabSz="933450">
              <a:defRPr kumimoji="1" sz="1200">
                <a:solidFill>
                  <a:schemeClr val="tx1"/>
                </a:solidFill>
                <a:latin typeface="Times New Roman" pitchFamily="18" charset="0"/>
                <a:ea typeface="MS PGothic" pitchFamily="34" charset="-128"/>
              </a:defRPr>
            </a:lvl2pPr>
            <a:lvl3pPr>
              <a:defRPr kumimoji="1" sz="1200">
                <a:solidFill>
                  <a:schemeClr val="tx1"/>
                </a:solidFill>
                <a:latin typeface="Times New Roman" pitchFamily="18" charset="0"/>
                <a:ea typeface="MS PGothic" pitchFamily="34" charset="-128"/>
              </a:defRPr>
            </a:lvl3pPr>
            <a:lvl4pPr>
              <a:defRPr kumimoji="1" sz="1200">
                <a:solidFill>
                  <a:schemeClr val="tx1"/>
                </a:solidFill>
                <a:latin typeface="Times New Roman" pitchFamily="18" charset="0"/>
                <a:ea typeface="MS PGothic" pitchFamily="34" charset="-128"/>
              </a:defRPr>
            </a:lvl4pPr>
            <a:lvl5pPr>
              <a:defRPr kumimoji="1" sz="1200">
                <a:solidFill>
                  <a:schemeClr val="tx1"/>
                </a:solidFill>
                <a:latin typeface="Times New Roman" pitchFamily="18" charset="0"/>
                <a:ea typeface="MS PGothic" pitchFamily="34" charset="-128"/>
              </a:defRPr>
            </a:lvl5pPr>
            <a:lvl6pPr marL="457200" fontAlgn="base">
              <a:spcBef>
                <a:spcPct val="0"/>
              </a:spcBef>
              <a:spcAft>
                <a:spcPct val="0"/>
              </a:spcAft>
              <a:defRPr kumimoji="1" sz="1200">
                <a:solidFill>
                  <a:schemeClr val="tx1"/>
                </a:solidFill>
                <a:latin typeface="Times New Roman" pitchFamily="18" charset="0"/>
                <a:ea typeface="MS PGothic" pitchFamily="34" charset="-128"/>
              </a:defRPr>
            </a:lvl6pPr>
            <a:lvl7pPr marL="914400" fontAlgn="base">
              <a:spcBef>
                <a:spcPct val="0"/>
              </a:spcBef>
              <a:spcAft>
                <a:spcPct val="0"/>
              </a:spcAft>
              <a:defRPr kumimoji="1" sz="1200">
                <a:solidFill>
                  <a:schemeClr val="tx1"/>
                </a:solidFill>
                <a:latin typeface="Times New Roman" pitchFamily="18" charset="0"/>
                <a:ea typeface="MS PGothic" pitchFamily="34" charset="-128"/>
              </a:defRPr>
            </a:lvl7pPr>
            <a:lvl8pPr marL="1371600" fontAlgn="base">
              <a:spcBef>
                <a:spcPct val="0"/>
              </a:spcBef>
              <a:spcAft>
                <a:spcPct val="0"/>
              </a:spcAft>
              <a:defRPr kumimoji="1" sz="1200">
                <a:solidFill>
                  <a:schemeClr val="tx1"/>
                </a:solidFill>
                <a:latin typeface="Times New Roman" pitchFamily="18" charset="0"/>
                <a:ea typeface="MS PGothic" pitchFamily="34" charset="-128"/>
              </a:defRPr>
            </a:lvl8pPr>
            <a:lvl9pPr marL="1828800" fontAlgn="base">
              <a:spcBef>
                <a:spcPct val="0"/>
              </a:spcBef>
              <a:spcAft>
                <a:spcPct val="0"/>
              </a:spcAft>
              <a:defRPr kumimoji="1" sz="1200">
                <a:solidFill>
                  <a:schemeClr val="tx1"/>
                </a:solidFill>
                <a:latin typeface="Times New Roman" pitchFamily="18" charset="0"/>
                <a:ea typeface="MS PGothic" pitchFamily="34" charset="-128"/>
              </a:defRPr>
            </a:lvl9pPr>
          </a:lstStyle>
          <a:p>
            <a:r>
              <a:rPr kumimoji="0" lang="en-US" altLang="ja-JP"/>
              <a:t>Page </a:t>
            </a:r>
            <a:fld id="{FD816F75-B01D-4427-A967-1E7AC9E72B1E}" type="slidenum">
              <a:rPr kumimoji="0" lang="en-US" altLang="ja-JP"/>
              <a:pPr/>
              <a:t>71</a:t>
            </a:fld>
            <a:endParaRPr kumimoji="0"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9933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9933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9933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682FE07-470C-4031-9E56-D8466BE2566B}" type="slidenum">
              <a:rPr lang="en-US" sz="1200" b="0" smtClean="0"/>
              <a:pPr/>
              <a:t>9</a:t>
            </a:fld>
            <a:endParaRPr lang="en-US" sz="1200" b="0" smtClean="0"/>
          </a:p>
        </p:txBody>
      </p:sp>
      <p:sp>
        <p:nvSpPr>
          <p:cNvPr id="99334" name="Rectangle 2"/>
          <p:cNvSpPr>
            <a:spLocks noGrp="1" noRot="1" noChangeAspect="1" noChangeArrowheads="1" noTextEdit="1"/>
          </p:cNvSpPr>
          <p:nvPr>
            <p:ph type="sldImg"/>
          </p:nvPr>
        </p:nvSpPr>
        <p:spPr>
          <a:ln/>
        </p:spPr>
      </p:sp>
      <p:sp>
        <p:nvSpPr>
          <p:cNvPr id="993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14425" y="703263"/>
            <a:ext cx="4629150" cy="3473450"/>
          </a:xfrm>
          <a:ln/>
        </p:spPr>
      </p:sp>
      <p:sp>
        <p:nvSpPr>
          <p:cNvPr id="27651" name="ノート プレースホル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
        <p:nvSpPr>
          <p:cNvPr id="4" name="ヘッダー プレースホルダ 3"/>
          <p:cNvSpPr>
            <a:spLocks noGrp="1"/>
          </p:cNvSpPr>
          <p:nvPr>
            <p:ph type="hdr" sz="quarter"/>
          </p:nvPr>
        </p:nvSpPr>
        <p:spPr>
          <a:xfrm>
            <a:off x="4007743" y="95706"/>
            <a:ext cx="2205732" cy="215444"/>
          </a:xfrm>
        </p:spPr>
        <p:txBody>
          <a:bodyPr/>
          <a:lstStyle>
            <a:lvl1pPr defTabSz="933450">
              <a:defRPr kumimoji="1" sz="1200">
                <a:solidFill>
                  <a:schemeClr val="tx1"/>
                </a:solidFill>
                <a:latin typeface="Times New Roman" pitchFamily="18" charset="0"/>
                <a:ea typeface="MS PGothic" pitchFamily="34" charset="-128"/>
              </a:defRPr>
            </a:lvl1pPr>
            <a:lvl2pPr marL="37931725" indent="-37474525" defTabSz="933450">
              <a:defRPr kumimoji="1" sz="1200">
                <a:solidFill>
                  <a:schemeClr val="tx1"/>
                </a:solidFill>
                <a:latin typeface="Times New Roman" pitchFamily="18" charset="0"/>
                <a:ea typeface="MS PGothic" pitchFamily="34" charset="-128"/>
              </a:defRPr>
            </a:lvl2pPr>
            <a:lvl3pPr>
              <a:defRPr kumimoji="1" sz="1200">
                <a:solidFill>
                  <a:schemeClr val="tx1"/>
                </a:solidFill>
                <a:latin typeface="Times New Roman" pitchFamily="18" charset="0"/>
                <a:ea typeface="MS PGothic" pitchFamily="34" charset="-128"/>
              </a:defRPr>
            </a:lvl3pPr>
            <a:lvl4pPr>
              <a:defRPr kumimoji="1" sz="1200">
                <a:solidFill>
                  <a:schemeClr val="tx1"/>
                </a:solidFill>
                <a:latin typeface="Times New Roman" pitchFamily="18" charset="0"/>
                <a:ea typeface="MS PGothic" pitchFamily="34" charset="-128"/>
              </a:defRPr>
            </a:lvl4pPr>
            <a:lvl5pPr>
              <a:defRPr kumimoji="1" sz="1200">
                <a:solidFill>
                  <a:schemeClr val="tx1"/>
                </a:solidFill>
                <a:latin typeface="Times New Roman" pitchFamily="18" charset="0"/>
                <a:ea typeface="MS PGothic" pitchFamily="34" charset="-128"/>
              </a:defRPr>
            </a:lvl5pPr>
            <a:lvl6pPr marL="457200" fontAlgn="base">
              <a:spcBef>
                <a:spcPct val="0"/>
              </a:spcBef>
              <a:spcAft>
                <a:spcPct val="0"/>
              </a:spcAft>
              <a:defRPr kumimoji="1" sz="1200">
                <a:solidFill>
                  <a:schemeClr val="tx1"/>
                </a:solidFill>
                <a:latin typeface="Times New Roman" pitchFamily="18" charset="0"/>
                <a:ea typeface="MS PGothic" pitchFamily="34" charset="-128"/>
              </a:defRPr>
            </a:lvl6pPr>
            <a:lvl7pPr marL="914400" fontAlgn="base">
              <a:spcBef>
                <a:spcPct val="0"/>
              </a:spcBef>
              <a:spcAft>
                <a:spcPct val="0"/>
              </a:spcAft>
              <a:defRPr kumimoji="1" sz="1200">
                <a:solidFill>
                  <a:schemeClr val="tx1"/>
                </a:solidFill>
                <a:latin typeface="Times New Roman" pitchFamily="18" charset="0"/>
                <a:ea typeface="MS PGothic" pitchFamily="34" charset="-128"/>
              </a:defRPr>
            </a:lvl7pPr>
            <a:lvl8pPr marL="1371600" fontAlgn="base">
              <a:spcBef>
                <a:spcPct val="0"/>
              </a:spcBef>
              <a:spcAft>
                <a:spcPct val="0"/>
              </a:spcAft>
              <a:defRPr kumimoji="1" sz="1200">
                <a:solidFill>
                  <a:schemeClr val="tx1"/>
                </a:solidFill>
                <a:latin typeface="Times New Roman" pitchFamily="18" charset="0"/>
                <a:ea typeface="MS PGothic" pitchFamily="34" charset="-128"/>
              </a:defRPr>
            </a:lvl8pPr>
            <a:lvl9pPr marL="1828800" fontAlgn="base">
              <a:spcBef>
                <a:spcPct val="0"/>
              </a:spcBef>
              <a:spcAft>
                <a:spcPct val="0"/>
              </a:spcAft>
              <a:defRPr kumimoji="1" sz="1200">
                <a:solidFill>
                  <a:schemeClr val="tx1"/>
                </a:solidFill>
                <a:latin typeface="Times New Roman" pitchFamily="18" charset="0"/>
                <a:ea typeface="MS PGothic" pitchFamily="34" charset="-128"/>
              </a:defRPr>
            </a:lvl9pPr>
          </a:lstStyle>
          <a:p>
            <a:r>
              <a:rPr kumimoji="0" lang="en-US" altLang="ja-JP" sz="1400" smtClean="0"/>
              <a:t>doc.: IEEE 802.19-09/xxxxr0</a:t>
            </a:r>
          </a:p>
        </p:txBody>
      </p:sp>
      <p:sp>
        <p:nvSpPr>
          <p:cNvPr id="5" name="日付プレースホルダ 4"/>
          <p:cNvSpPr>
            <a:spLocks noGrp="1"/>
          </p:cNvSpPr>
          <p:nvPr>
            <p:ph type="dt" sz="quarter" idx="1"/>
          </p:nvPr>
        </p:nvSpPr>
        <p:spPr>
          <a:xfrm>
            <a:off x="646113" y="95706"/>
            <a:ext cx="812723" cy="215444"/>
          </a:xfrm>
        </p:spPr>
        <p:txBody>
          <a:bodyPr/>
          <a:lstStyle>
            <a:lvl1pPr defTabSz="933450">
              <a:defRPr kumimoji="1" sz="1200">
                <a:solidFill>
                  <a:schemeClr val="tx1"/>
                </a:solidFill>
                <a:latin typeface="Times New Roman" pitchFamily="18" charset="0"/>
                <a:ea typeface="MS PGothic" pitchFamily="34" charset="-128"/>
              </a:defRPr>
            </a:lvl1pPr>
            <a:lvl2pPr marL="37931725" indent="-37474525" defTabSz="933450">
              <a:defRPr kumimoji="1" sz="1200">
                <a:solidFill>
                  <a:schemeClr val="tx1"/>
                </a:solidFill>
                <a:latin typeface="Times New Roman" pitchFamily="18" charset="0"/>
                <a:ea typeface="MS PGothic" pitchFamily="34" charset="-128"/>
              </a:defRPr>
            </a:lvl2pPr>
            <a:lvl3pPr>
              <a:defRPr kumimoji="1" sz="1200">
                <a:solidFill>
                  <a:schemeClr val="tx1"/>
                </a:solidFill>
                <a:latin typeface="Times New Roman" pitchFamily="18" charset="0"/>
                <a:ea typeface="MS PGothic" pitchFamily="34" charset="-128"/>
              </a:defRPr>
            </a:lvl3pPr>
            <a:lvl4pPr>
              <a:defRPr kumimoji="1" sz="1200">
                <a:solidFill>
                  <a:schemeClr val="tx1"/>
                </a:solidFill>
                <a:latin typeface="Times New Roman" pitchFamily="18" charset="0"/>
                <a:ea typeface="MS PGothic" pitchFamily="34" charset="-128"/>
              </a:defRPr>
            </a:lvl4pPr>
            <a:lvl5pPr>
              <a:defRPr kumimoji="1" sz="1200">
                <a:solidFill>
                  <a:schemeClr val="tx1"/>
                </a:solidFill>
                <a:latin typeface="Times New Roman" pitchFamily="18" charset="0"/>
                <a:ea typeface="MS PGothic" pitchFamily="34" charset="-128"/>
              </a:defRPr>
            </a:lvl5pPr>
            <a:lvl6pPr marL="457200" fontAlgn="base">
              <a:spcBef>
                <a:spcPct val="0"/>
              </a:spcBef>
              <a:spcAft>
                <a:spcPct val="0"/>
              </a:spcAft>
              <a:defRPr kumimoji="1" sz="1200">
                <a:solidFill>
                  <a:schemeClr val="tx1"/>
                </a:solidFill>
                <a:latin typeface="Times New Roman" pitchFamily="18" charset="0"/>
                <a:ea typeface="MS PGothic" pitchFamily="34" charset="-128"/>
              </a:defRPr>
            </a:lvl6pPr>
            <a:lvl7pPr marL="914400" fontAlgn="base">
              <a:spcBef>
                <a:spcPct val="0"/>
              </a:spcBef>
              <a:spcAft>
                <a:spcPct val="0"/>
              </a:spcAft>
              <a:defRPr kumimoji="1" sz="1200">
                <a:solidFill>
                  <a:schemeClr val="tx1"/>
                </a:solidFill>
                <a:latin typeface="Times New Roman" pitchFamily="18" charset="0"/>
                <a:ea typeface="MS PGothic" pitchFamily="34" charset="-128"/>
              </a:defRPr>
            </a:lvl7pPr>
            <a:lvl8pPr marL="1371600" fontAlgn="base">
              <a:spcBef>
                <a:spcPct val="0"/>
              </a:spcBef>
              <a:spcAft>
                <a:spcPct val="0"/>
              </a:spcAft>
              <a:defRPr kumimoji="1" sz="1200">
                <a:solidFill>
                  <a:schemeClr val="tx1"/>
                </a:solidFill>
                <a:latin typeface="Times New Roman" pitchFamily="18" charset="0"/>
                <a:ea typeface="MS PGothic" pitchFamily="34" charset="-128"/>
              </a:defRPr>
            </a:lvl8pPr>
            <a:lvl9pPr marL="1828800" fontAlgn="base">
              <a:spcBef>
                <a:spcPct val="0"/>
              </a:spcBef>
              <a:spcAft>
                <a:spcPct val="0"/>
              </a:spcAft>
              <a:defRPr kumimoji="1" sz="1200">
                <a:solidFill>
                  <a:schemeClr val="tx1"/>
                </a:solidFill>
                <a:latin typeface="Times New Roman" pitchFamily="18" charset="0"/>
                <a:ea typeface="MS PGothic" pitchFamily="34" charset="-128"/>
              </a:defRPr>
            </a:lvl9pPr>
          </a:lstStyle>
          <a:p>
            <a:r>
              <a:rPr kumimoji="0" lang="en-US" altLang="ja-JP" sz="1400" smtClean="0"/>
              <a:t>April 2009</a:t>
            </a:r>
          </a:p>
        </p:txBody>
      </p:sp>
      <p:sp>
        <p:nvSpPr>
          <p:cNvPr id="6" name="フッター プレースホルダ 5"/>
          <p:cNvSpPr>
            <a:spLocks noGrp="1"/>
          </p:cNvSpPr>
          <p:nvPr>
            <p:ph type="ftr" sz="quarter" idx="4"/>
          </p:nvPr>
        </p:nvSpPr>
        <p:spPr>
          <a:xfrm>
            <a:off x="3573713" y="9001125"/>
            <a:ext cx="2639762" cy="184666"/>
          </a:xfrm>
        </p:spPr>
        <p:txBody>
          <a:bodyPr/>
          <a:lstStyle>
            <a:lvl1pPr marL="24161750" indent="-24161750" defTabSz="933450">
              <a:defRPr kumimoji="1" sz="1200">
                <a:solidFill>
                  <a:schemeClr val="tx1"/>
                </a:solidFill>
                <a:latin typeface="Times New Roman" pitchFamily="18" charset="0"/>
                <a:ea typeface="MS PGothic" pitchFamily="34" charset="-128"/>
              </a:defRPr>
            </a:lvl1pPr>
            <a:lvl2pPr marL="37931725" indent="-37474525" defTabSz="933450">
              <a:defRPr kumimoji="1" sz="1200">
                <a:solidFill>
                  <a:schemeClr val="tx1"/>
                </a:solidFill>
                <a:latin typeface="Times New Roman" pitchFamily="18" charset="0"/>
                <a:ea typeface="MS PGothic" pitchFamily="34" charset="-128"/>
              </a:defRPr>
            </a:lvl2pPr>
            <a:lvl3pPr>
              <a:defRPr kumimoji="1" sz="1200">
                <a:solidFill>
                  <a:schemeClr val="tx1"/>
                </a:solidFill>
                <a:latin typeface="Times New Roman" pitchFamily="18" charset="0"/>
                <a:ea typeface="MS PGothic" pitchFamily="34" charset="-128"/>
              </a:defRPr>
            </a:lvl3pPr>
            <a:lvl4pPr>
              <a:defRPr kumimoji="1" sz="1200">
                <a:solidFill>
                  <a:schemeClr val="tx1"/>
                </a:solidFill>
                <a:latin typeface="Times New Roman" pitchFamily="18" charset="0"/>
                <a:ea typeface="MS PGothic" pitchFamily="34" charset="-128"/>
              </a:defRPr>
            </a:lvl4pPr>
            <a:lvl5pPr marL="457200" defTabSz="933450">
              <a:defRPr kumimoji="1" sz="1200">
                <a:solidFill>
                  <a:schemeClr val="tx1"/>
                </a:solidFill>
                <a:latin typeface="Times New Roman" pitchFamily="18" charset="0"/>
                <a:ea typeface="MS PGothic" pitchFamily="34" charset="-128"/>
              </a:defRPr>
            </a:lvl5pPr>
            <a:lvl6pPr marL="914400" defTabSz="933450" fontAlgn="base">
              <a:spcBef>
                <a:spcPct val="0"/>
              </a:spcBef>
              <a:spcAft>
                <a:spcPct val="0"/>
              </a:spcAft>
              <a:defRPr kumimoji="1" sz="1200">
                <a:solidFill>
                  <a:schemeClr val="tx1"/>
                </a:solidFill>
                <a:latin typeface="Times New Roman" pitchFamily="18" charset="0"/>
                <a:ea typeface="MS PGothic" pitchFamily="34" charset="-128"/>
              </a:defRPr>
            </a:lvl6pPr>
            <a:lvl7pPr marL="1371600" defTabSz="933450" fontAlgn="base">
              <a:spcBef>
                <a:spcPct val="0"/>
              </a:spcBef>
              <a:spcAft>
                <a:spcPct val="0"/>
              </a:spcAft>
              <a:defRPr kumimoji="1" sz="1200">
                <a:solidFill>
                  <a:schemeClr val="tx1"/>
                </a:solidFill>
                <a:latin typeface="Times New Roman" pitchFamily="18" charset="0"/>
                <a:ea typeface="MS PGothic" pitchFamily="34" charset="-128"/>
              </a:defRPr>
            </a:lvl7pPr>
            <a:lvl8pPr marL="1828800" defTabSz="933450" fontAlgn="base">
              <a:spcBef>
                <a:spcPct val="0"/>
              </a:spcBef>
              <a:spcAft>
                <a:spcPct val="0"/>
              </a:spcAft>
              <a:defRPr kumimoji="1" sz="1200">
                <a:solidFill>
                  <a:schemeClr val="tx1"/>
                </a:solidFill>
                <a:latin typeface="Times New Roman" pitchFamily="18" charset="0"/>
                <a:ea typeface="MS PGothic" pitchFamily="34" charset="-128"/>
              </a:defRPr>
            </a:lvl8pPr>
            <a:lvl9pPr marL="2286000" defTabSz="933450" fontAlgn="base">
              <a:spcBef>
                <a:spcPct val="0"/>
              </a:spcBef>
              <a:spcAft>
                <a:spcPct val="0"/>
              </a:spcAft>
              <a:defRPr kumimoji="1" sz="1200">
                <a:solidFill>
                  <a:schemeClr val="tx1"/>
                </a:solidFill>
                <a:latin typeface="Times New Roman" pitchFamily="18" charset="0"/>
                <a:ea typeface="MS PGothic" pitchFamily="34" charset="-128"/>
              </a:defRPr>
            </a:lvl9pPr>
          </a:lstStyle>
          <a:p>
            <a:pPr lvl="4"/>
            <a:r>
              <a:rPr kumimoji="0" lang="en-US" altLang="ja-JP" smtClean="0"/>
              <a:t>Rich Kennedy, Research In Motion</a:t>
            </a:r>
          </a:p>
        </p:txBody>
      </p:sp>
      <p:sp>
        <p:nvSpPr>
          <p:cNvPr id="7" name="スライド番号プレースホルダ 6"/>
          <p:cNvSpPr>
            <a:spLocks noGrp="1"/>
          </p:cNvSpPr>
          <p:nvPr>
            <p:ph type="sldNum" sz="quarter" idx="5"/>
          </p:nvPr>
        </p:nvSpPr>
        <p:spPr>
          <a:xfrm>
            <a:off x="3278936" y="9001125"/>
            <a:ext cx="415177" cy="184666"/>
          </a:xfrm>
        </p:spPr>
        <p:txBody>
          <a:bodyPr/>
          <a:lstStyle>
            <a:lvl1pPr defTabSz="933450">
              <a:defRPr kumimoji="1" sz="1200">
                <a:solidFill>
                  <a:schemeClr val="tx1"/>
                </a:solidFill>
                <a:latin typeface="Times New Roman" pitchFamily="18" charset="0"/>
                <a:ea typeface="MS PGothic" pitchFamily="34" charset="-128"/>
              </a:defRPr>
            </a:lvl1pPr>
            <a:lvl2pPr marL="37931725" indent="-37474525" defTabSz="933450">
              <a:defRPr kumimoji="1" sz="1200">
                <a:solidFill>
                  <a:schemeClr val="tx1"/>
                </a:solidFill>
                <a:latin typeface="Times New Roman" pitchFamily="18" charset="0"/>
                <a:ea typeface="MS PGothic" pitchFamily="34" charset="-128"/>
              </a:defRPr>
            </a:lvl2pPr>
            <a:lvl3pPr>
              <a:defRPr kumimoji="1" sz="1200">
                <a:solidFill>
                  <a:schemeClr val="tx1"/>
                </a:solidFill>
                <a:latin typeface="Times New Roman" pitchFamily="18" charset="0"/>
                <a:ea typeface="MS PGothic" pitchFamily="34" charset="-128"/>
              </a:defRPr>
            </a:lvl3pPr>
            <a:lvl4pPr>
              <a:defRPr kumimoji="1" sz="1200">
                <a:solidFill>
                  <a:schemeClr val="tx1"/>
                </a:solidFill>
                <a:latin typeface="Times New Roman" pitchFamily="18" charset="0"/>
                <a:ea typeface="MS PGothic" pitchFamily="34" charset="-128"/>
              </a:defRPr>
            </a:lvl4pPr>
            <a:lvl5pPr>
              <a:defRPr kumimoji="1" sz="1200">
                <a:solidFill>
                  <a:schemeClr val="tx1"/>
                </a:solidFill>
                <a:latin typeface="Times New Roman" pitchFamily="18" charset="0"/>
                <a:ea typeface="MS PGothic" pitchFamily="34" charset="-128"/>
              </a:defRPr>
            </a:lvl5pPr>
            <a:lvl6pPr marL="457200" fontAlgn="base">
              <a:spcBef>
                <a:spcPct val="0"/>
              </a:spcBef>
              <a:spcAft>
                <a:spcPct val="0"/>
              </a:spcAft>
              <a:defRPr kumimoji="1" sz="1200">
                <a:solidFill>
                  <a:schemeClr val="tx1"/>
                </a:solidFill>
                <a:latin typeface="Times New Roman" pitchFamily="18" charset="0"/>
                <a:ea typeface="MS PGothic" pitchFamily="34" charset="-128"/>
              </a:defRPr>
            </a:lvl6pPr>
            <a:lvl7pPr marL="914400" fontAlgn="base">
              <a:spcBef>
                <a:spcPct val="0"/>
              </a:spcBef>
              <a:spcAft>
                <a:spcPct val="0"/>
              </a:spcAft>
              <a:defRPr kumimoji="1" sz="1200">
                <a:solidFill>
                  <a:schemeClr val="tx1"/>
                </a:solidFill>
                <a:latin typeface="Times New Roman" pitchFamily="18" charset="0"/>
                <a:ea typeface="MS PGothic" pitchFamily="34" charset="-128"/>
              </a:defRPr>
            </a:lvl7pPr>
            <a:lvl8pPr marL="1371600" fontAlgn="base">
              <a:spcBef>
                <a:spcPct val="0"/>
              </a:spcBef>
              <a:spcAft>
                <a:spcPct val="0"/>
              </a:spcAft>
              <a:defRPr kumimoji="1" sz="1200">
                <a:solidFill>
                  <a:schemeClr val="tx1"/>
                </a:solidFill>
                <a:latin typeface="Times New Roman" pitchFamily="18" charset="0"/>
                <a:ea typeface="MS PGothic" pitchFamily="34" charset="-128"/>
              </a:defRPr>
            </a:lvl8pPr>
            <a:lvl9pPr marL="1828800" fontAlgn="base">
              <a:spcBef>
                <a:spcPct val="0"/>
              </a:spcBef>
              <a:spcAft>
                <a:spcPct val="0"/>
              </a:spcAft>
              <a:defRPr kumimoji="1" sz="1200">
                <a:solidFill>
                  <a:schemeClr val="tx1"/>
                </a:solidFill>
                <a:latin typeface="Times New Roman" pitchFamily="18" charset="0"/>
                <a:ea typeface="MS PGothic" pitchFamily="34" charset="-128"/>
              </a:defRPr>
            </a:lvl9pPr>
          </a:lstStyle>
          <a:p>
            <a:r>
              <a:rPr kumimoji="0" lang="en-US" altLang="ja-JP"/>
              <a:t>Page </a:t>
            </a:r>
            <a:fld id="{15419550-5872-4691-A767-E7C67FD4DB74}" type="slidenum">
              <a:rPr kumimoji="0" lang="en-US" altLang="ja-JP"/>
              <a:pPr/>
              <a:t>72</a:t>
            </a:fld>
            <a:endParaRPr kumimoji="0" lang="en-US" altLang="ja-JP"/>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xfrm>
            <a:off x="1114425" y="703263"/>
            <a:ext cx="4629150" cy="3473450"/>
          </a:xfrm>
          <a:ln/>
        </p:spPr>
      </p:sp>
      <p:sp>
        <p:nvSpPr>
          <p:cNvPr id="25603" name="Notes Placeholder 2"/>
          <p:cNvSpPr>
            <a:spLocks noGrp="1"/>
          </p:cNvSpPr>
          <p:nvPr>
            <p:ph type="body" idx="1"/>
          </p:nvPr>
        </p:nvSpPr>
        <p:spPr>
          <a:noFill/>
          <a:ln/>
        </p:spPr>
        <p:txBody>
          <a:bodyPr/>
          <a:lstStyle/>
          <a:p>
            <a:endParaRPr lang="en-SG" smtClean="0"/>
          </a:p>
        </p:txBody>
      </p:sp>
      <p:sp>
        <p:nvSpPr>
          <p:cNvPr id="4" name="Header Placeholder 3"/>
          <p:cNvSpPr>
            <a:spLocks noGrp="1"/>
          </p:cNvSpPr>
          <p:nvPr>
            <p:ph type="hdr" sz="quarter"/>
          </p:nvPr>
        </p:nvSpPr>
        <p:spPr>
          <a:xfrm>
            <a:off x="4017617" y="95706"/>
            <a:ext cx="2195858" cy="215444"/>
          </a:xfrm>
        </p:spPr>
        <p:txBody>
          <a:bodyPr/>
          <a:lstStyle/>
          <a:p>
            <a:pPr>
              <a:defRPr/>
            </a:pPr>
            <a:r>
              <a:rPr lang="en-US" smtClean="0"/>
              <a:t>doc.: IEEE 802.11-07/0570r0</a:t>
            </a:r>
            <a:endParaRPr lang="en-US"/>
          </a:p>
        </p:txBody>
      </p:sp>
      <p:sp>
        <p:nvSpPr>
          <p:cNvPr id="5" name="Date Placeholder 4"/>
          <p:cNvSpPr>
            <a:spLocks noGrp="1"/>
          </p:cNvSpPr>
          <p:nvPr>
            <p:ph type="dt" sz="quarter" idx="1"/>
          </p:nvPr>
        </p:nvSpPr>
        <p:spPr>
          <a:xfrm>
            <a:off x="646113" y="95706"/>
            <a:ext cx="812723" cy="215444"/>
          </a:xfrm>
        </p:spPr>
        <p:txBody>
          <a:bodyPr/>
          <a:lstStyle/>
          <a:p>
            <a:pPr>
              <a:defRPr/>
            </a:pPr>
            <a:r>
              <a:rPr lang="en-US" smtClean="0"/>
              <a:t>April 2007</a:t>
            </a:r>
            <a:endParaRPr lang="en-US"/>
          </a:p>
        </p:txBody>
      </p:sp>
      <p:sp>
        <p:nvSpPr>
          <p:cNvPr id="6" name="Footer Placeholder 5"/>
          <p:cNvSpPr>
            <a:spLocks noGrp="1"/>
          </p:cNvSpPr>
          <p:nvPr>
            <p:ph type="ftr" sz="quarter" idx="4"/>
          </p:nvPr>
        </p:nvSpPr>
        <p:spPr>
          <a:xfrm>
            <a:off x="3742927" y="9001125"/>
            <a:ext cx="2470548" cy="184666"/>
          </a:xfrm>
        </p:spPr>
        <p:txBody>
          <a:bodyPr/>
          <a:lstStyle/>
          <a:p>
            <a:pPr lvl="4">
              <a:defRPr/>
            </a:pPr>
            <a:r>
              <a:rPr lang="en-US" smtClean="0"/>
              <a:t>Eldad Perahia, Intel Corporation</a:t>
            </a:r>
            <a:endParaRPr lang="en-US"/>
          </a:p>
        </p:txBody>
      </p:sp>
      <p:sp>
        <p:nvSpPr>
          <p:cNvPr id="25607" name="Slide Number Placeholder 6"/>
          <p:cNvSpPr>
            <a:spLocks noGrp="1"/>
          </p:cNvSpPr>
          <p:nvPr>
            <p:ph type="sldNum" sz="quarter" idx="5"/>
          </p:nvPr>
        </p:nvSpPr>
        <p:spPr>
          <a:xfrm>
            <a:off x="3278936" y="9001125"/>
            <a:ext cx="415177" cy="184666"/>
          </a:xfrm>
          <a:noFill/>
        </p:spPr>
        <p:txBody>
          <a:bodyPr/>
          <a:lstStyle/>
          <a:p>
            <a:r>
              <a:rPr lang="en-US" smtClean="0">
                <a:cs typeface="Arial" charset="0"/>
              </a:rPr>
              <a:t>Page </a:t>
            </a:r>
            <a:fld id="{5E0FE8A9-361E-4D4C-9C8A-E9A0F193DAFC}" type="slidenum">
              <a:rPr lang="en-US" smtClean="0">
                <a:cs typeface="Arial" charset="0"/>
              </a:rPr>
              <a:pPr/>
              <a:t>75</a:t>
            </a:fld>
            <a:endParaRPr lang="en-US" smtClean="0">
              <a:cs typeface="Arial"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xfrm>
            <a:off x="4017617" y="95706"/>
            <a:ext cx="2195858" cy="215444"/>
          </a:xfrm>
          <a:noFill/>
        </p:spPr>
        <p:txBody>
          <a:bodyPr/>
          <a:lstStyle/>
          <a:p>
            <a:r>
              <a:rPr lang="en-GB" smtClean="0"/>
              <a:t>doc.: IEEE 802.11-12/0698r0</a:t>
            </a:r>
          </a:p>
        </p:txBody>
      </p:sp>
      <p:sp>
        <p:nvSpPr>
          <p:cNvPr id="6147" name="Rectangle 3"/>
          <p:cNvSpPr>
            <a:spLocks noGrp="1" noChangeArrowheads="1"/>
          </p:cNvSpPr>
          <p:nvPr>
            <p:ph type="dt" sz="quarter" idx="1"/>
          </p:nvPr>
        </p:nvSpPr>
        <p:spPr>
          <a:xfrm>
            <a:off x="646113" y="95706"/>
            <a:ext cx="753411" cy="215444"/>
          </a:xfrm>
          <a:noFill/>
        </p:spPr>
        <p:txBody>
          <a:bodyPr/>
          <a:lstStyle/>
          <a:p>
            <a:r>
              <a:rPr lang="en-US" smtClean="0"/>
              <a:t>May 2012</a:t>
            </a:r>
            <a:endParaRPr lang="en-GB" smtClean="0"/>
          </a:p>
        </p:txBody>
      </p:sp>
      <p:sp>
        <p:nvSpPr>
          <p:cNvPr id="6148" name="Rectangle 6"/>
          <p:cNvSpPr>
            <a:spLocks noGrp="1" noChangeArrowheads="1"/>
          </p:cNvSpPr>
          <p:nvPr>
            <p:ph type="ftr" sz="quarter" idx="4"/>
          </p:nvPr>
        </p:nvSpPr>
        <p:spPr>
          <a:xfrm>
            <a:off x="4316802" y="9001125"/>
            <a:ext cx="1896673" cy="184666"/>
          </a:xfrm>
          <a:noFill/>
        </p:spPr>
        <p:txBody>
          <a:bodyPr/>
          <a:lstStyle/>
          <a:p>
            <a:pPr lvl="4"/>
            <a:r>
              <a:rPr lang="en-GB" smtClean="0"/>
              <a:t>Stephen McCann, RIM</a:t>
            </a:r>
          </a:p>
        </p:txBody>
      </p:sp>
      <p:sp>
        <p:nvSpPr>
          <p:cNvPr id="6149" name="Rectangle 7"/>
          <p:cNvSpPr>
            <a:spLocks noGrp="1" noChangeArrowheads="1"/>
          </p:cNvSpPr>
          <p:nvPr>
            <p:ph type="sldNum" sz="quarter" idx="5"/>
          </p:nvPr>
        </p:nvSpPr>
        <p:spPr>
          <a:xfrm>
            <a:off x="3278936" y="9001125"/>
            <a:ext cx="415177" cy="184666"/>
          </a:xfrm>
          <a:noFill/>
        </p:spPr>
        <p:txBody>
          <a:bodyPr/>
          <a:lstStyle/>
          <a:p>
            <a:r>
              <a:rPr lang="en-GB" smtClean="0"/>
              <a:t>Page </a:t>
            </a:r>
            <a:fld id="{0F6363C4-C38B-466E-B27B-73346EE621B2}" type="slidenum">
              <a:rPr lang="en-GB" smtClean="0"/>
              <a:pPr/>
              <a:t>87</a:t>
            </a:fld>
            <a:endParaRPr lang="en-GB" smtClean="0"/>
          </a:p>
        </p:txBody>
      </p:sp>
      <p:sp>
        <p:nvSpPr>
          <p:cNvPr id="6150" name="Rectangle 2"/>
          <p:cNvSpPr>
            <a:spLocks noGrp="1" noRot="1" noChangeAspect="1" noChangeArrowheads="1" noTextEdit="1"/>
          </p:cNvSpPr>
          <p:nvPr>
            <p:ph type="sldImg"/>
          </p:nvPr>
        </p:nvSpPr>
        <p:spPr>
          <a:xfrm>
            <a:off x="1112838" y="703263"/>
            <a:ext cx="4632325" cy="3473450"/>
          </a:xfrm>
          <a:ln/>
        </p:spPr>
      </p:sp>
      <p:sp>
        <p:nvSpPr>
          <p:cNvPr id="615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4017617" y="95706"/>
            <a:ext cx="2195858" cy="215444"/>
          </a:xfrm>
          <a:noFill/>
        </p:spPr>
        <p:txBody>
          <a:bodyPr/>
          <a:lstStyle/>
          <a:p>
            <a:r>
              <a:rPr lang="en-GB" smtClean="0"/>
              <a:t>doc.: IEEE 802.11-12/0698r0</a:t>
            </a:r>
          </a:p>
        </p:txBody>
      </p:sp>
      <p:sp>
        <p:nvSpPr>
          <p:cNvPr id="7171" name="Rectangle 3"/>
          <p:cNvSpPr>
            <a:spLocks noGrp="1" noChangeArrowheads="1"/>
          </p:cNvSpPr>
          <p:nvPr>
            <p:ph type="dt" sz="quarter" idx="1"/>
          </p:nvPr>
        </p:nvSpPr>
        <p:spPr>
          <a:xfrm>
            <a:off x="646113" y="95706"/>
            <a:ext cx="753411" cy="215444"/>
          </a:xfrm>
          <a:noFill/>
        </p:spPr>
        <p:txBody>
          <a:bodyPr/>
          <a:lstStyle/>
          <a:p>
            <a:r>
              <a:rPr lang="en-US" smtClean="0"/>
              <a:t>May 2012</a:t>
            </a:r>
            <a:endParaRPr lang="en-GB" smtClean="0"/>
          </a:p>
        </p:txBody>
      </p:sp>
      <p:sp>
        <p:nvSpPr>
          <p:cNvPr id="7172" name="Rectangle 6"/>
          <p:cNvSpPr>
            <a:spLocks noGrp="1" noChangeArrowheads="1"/>
          </p:cNvSpPr>
          <p:nvPr>
            <p:ph type="ftr" sz="quarter" idx="4"/>
          </p:nvPr>
        </p:nvSpPr>
        <p:spPr>
          <a:xfrm>
            <a:off x="4316802" y="9001125"/>
            <a:ext cx="1896673" cy="184666"/>
          </a:xfrm>
          <a:noFill/>
        </p:spPr>
        <p:txBody>
          <a:bodyPr/>
          <a:lstStyle/>
          <a:p>
            <a:pPr lvl="4"/>
            <a:r>
              <a:rPr lang="en-GB" smtClean="0"/>
              <a:t>Stephen McCann, RIM</a:t>
            </a:r>
          </a:p>
        </p:txBody>
      </p:sp>
      <p:sp>
        <p:nvSpPr>
          <p:cNvPr id="7173" name="Rectangle 7"/>
          <p:cNvSpPr>
            <a:spLocks noGrp="1" noChangeArrowheads="1"/>
          </p:cNvSpPr>
          <p:nvPr>
            <p:ph type="sldNum" sz="quarter" idx="5"/>
          </p:nvPr>
        </p:nvSpPr>
        <p:spPr>
          <a:xfrm>
            <a:off x="3278936" y="9001125"/>
            <a:ext cx="415177" cy="184666"/>
          </a:xfrm>
          <a:noFill/>
        </p:spPr>
        <p:txBody>
          <a:bodyPr/>
          <a:lstStyle/>
          <a:p>
            <a:r>
              <a:rPr lang="en-GB" smtClean="0"/>
              <a:t>Page </a:t>
            </a:r>
            <a:fld id="{8DE8CC70-651B-42A4-A169-9A27BF06ECAB}" type="slidenum">
              <a:rPr lang="en-GB" smtClean="0"/>
              <a:pPr/>
              <a:t>88</a:t>
            </a:fld>
            <a:endParaRPr lang="en-GB" smtClean="0"/>
          </a:p>
        </p:txBody>
      </p:sp>
      <p:sp>
        <p:nvSpPr>
          <p:cNvPr id="7174" name="Rectangle 2"/>
          <p:cNvSpPr>
            <a:spLocks noGrp="1" noRot="1" noChangeAspect="1" noChangeArrowheads="1" noTextEdit="1"/>
          </p:cNvSpPr>
          <p:nvPr>
            <p:ph type="sldImg"/>
          </p:nvPr>
        </p:nvSpPr>
        <p:spPr>
          <a:xfrm>
            <a:off x="1112838" y="703263"/>
            <a:ext cx="4632325" cy="3473450"/>
          </a:xfrm>
          <a:ln cap="flat"/>
        </p:spPr>
      </p:sp>
      <p:sp>
        <p:nvSpPr>
          <p:cNvPr id="7175" name="Rectangle 3"/>
          <p:cNvSpPr>
            <a:spLocks noGrp="1" noChangeArrowheads="1"/>
          </p:cNvSpPr>
          <p:nvPr>
            <p:ph type="body" idx="1"/>
          </p:nvPr>
        </p:nvSpPr>
        <p:spPr>
          <a:noFill/>
          <a:ln/>
        </p:spPr>
        <p:txBody>
          <a:bodyPr lIns="95335" rIns="95335"/>
          <a:lstStyle/>
          <a:p>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a:xfrm>
            <a:off x="4017617" y="95706"/>
            <a:ext cx="2195858" cy="215444"/>
          </a:xfrm>
          <a:noFill/>
        </p:spPr>
        <p:txBody>
          <a:bodyPr/>
          <a:lstStyle/>
          <a:p>
            <a:r>
              <a:rPr lang="en-GB" smtClean="0"/>
              <a:t>doc.: IEEE 802.11-12/0698r0</a:t>
            </a:r>
          </a:p>
        </p:txBody>
      </p:sp>
      <p:sp>
        <p:nvSpPr>
          <p:cNvPr id="8195" name="Rectangle 3"/>
          <p:cNvSpPr>
            <a:spLocks noGrp="1" noChangeArrowheads="1"/>
          </p:cNvSpPr>
          <p:nvPr>
            <p:ph type="dt" sz="quarter" idx="1"/>
          </p:nvPr>
        </p:nvSpPr>
        <p:spPr>
          <a:xfrm>
            <a:off x="646113" y="95706"/>
            <a:ext cx="753411" cy="215444"/>
          </a:xfrm>
          <a:noFill/>
        </p:spPr>
        <p:txBody>
          <a:bodyPr/>
          <a:lstStyle/>
          <a:p>
            <a:r>
              <a:rPr lang="en-US" smtClean="0"/>
              <a:t>May 2012</a:t>
            </a:r>
            <a:endParaRPr lang="en-GB" smtClean="0"/>
          </a:p>
        </p:txBody>
      </p:sp>
      <p:sp>
        <p:nvSpPr>
          <p:cNvPr id="8196" name="Rectangle 6"/>
          <p:cNvSpPr>
            <a:spLocks noGrp="1" noChangeArrowheads="1"/>
          </p:cNvSpPr>
          <p:nvPr>
            <p:ph type="ftr" sz="quarter" idx="4"/>
          </p:nvPr>
        </p:nvSpPr>
        <p:spPr>
          <a:xfrm>
            <a:off x="4316802" y="9001125"/>
            <a:ext cx="1896673" cy="184666"/>
          </a:xfrm>
          <a:noFill/>
        </p:spPr>
        <p:txBody>
          <a:bodyPr/>
          <a:lstStyle/>
          <a:p>
            <a:pPr lvl="4"/>
            <a:r>
              <a:rPr lang="en-GB" smtClean="0"/>
              <a:t>Stephen McCann, RIM</a:t>
            </a:r>
          </a:p>
        </p:txBody>
      </p:sp>
      <p:sp>
        <p:nvSpPr>
          <p:cNvPr id="8197" name="Rectangle 7"/>
          <p:cNvSpPr>
            <a:spLocks noGrp="1" noChangeArrowheads="1"/>
          </p:cNvSpPr>
          <p:nvPr>
            <p:ph type="sldNum" sz="quarter" idx="5"/>
          </p:nvPr>
        </p:nvSpPr>
        <p:spPr>
          <a:xfrm>
            <a:off x="3278936" y="9001125"/>
            <a:ext cx="415177" cy="184666"/>
          </a:xfrm>
          <a:noFill/>
        </p:spPr>
        <p:txBody>
          <a:bodyPr/>
          <a:lstStyle/>
          <a:p>
            <a:r>
              <a:rPr lang="en-GB" smtClean="0"/>
              <a:t>Page </a:t>
            </a:r>
            <a:fld id="{AA4DFBD8-22F7-4096-AA35-7861702C76B6}" type="slidenum">
              <a:rPr lang="en-GB" smtClean="0"/>
              <a:pPr/>
              <a:t>89</a:t>
            </a:fld>
            <a:endParaRPr lang="en-GB" smtClean="0"/>
          </a:p>
        </p:txBody>
      </p:sp>
      <p:sp>
        <p:nvSpPr>
          <p:cNvPr id="8198" name="Rectangle 2"/>
          <p:cNvSpPr>
            <a:spLocks noGrp="1" noRot="1" noChangeAspect="1" noChangeArrowheads="1" noTextEdit="1"/>
          </p:cNvSpPr>
          <p:nvPr>
            <p:ph type="sldImg"/>
          </p:nvPr>
        </p:nvSpPr>
        <p:spPr>
          <a:ln cap="flat"/>
        </p:spPr>
      </p:sp>
      <p:sp>
        <p:nvSpPr>
          <p:cNvPr id="8199" name="Rectangle 3"/>
          <p:cNvSpPr>
            <a:spLocks noGrp="1" noChangeArrowheads="1"/>
          </p:cNvSpPr>
          <p:nvPr>
            <p:ph type="body" idx="1"/>
          </p:nvPr>
        </p:nvSpPr>
        <p:spPr>
          <a:xfrm>
            <a:off x="913332" y="4416385"/>
            <a:ext cx="5031336" cy="4183083"/>
          </a:xfrm>
          <a:noFill/>
          <a:ln/>
        </p:spPr>
        <p:txBody>
          <a:bodyPr lIns="95230" tIns="46028" rIns="95230" bIns="46028"/>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xfrm>
            <a:off x="646113" y="95706"/>
            <a:ext cx="920060" cy="215444"/>
          </a:xfrm>
          <a:noFill/>
        </p:spPr>
        <p:txBody>
          <a:bodyPr/>
          <a:lstStyle/>
          <a:p>
            <a:r>
              <a:rPr lang="en-US" smtClean="0"/>
              <a:t>March 2012</a:t>
            </a:r>
          </a:p>
        </p:txBody>
      </p:sp>
      <p:sp>
        <p:nvSpPr>
          <p:cNvPr id="47107" name="Rectangle 3"/>
          <p:cNvSpPr txBox="1">
            <a:spLocks noGrp="1" noChangeArrowheads="1"/>
          </p:cNvSpPr>
          <p:nvPr/>
        </p:nvSpPr>
        <p:spPr bwMode="auto">
          <a:xfrm>
            <a:off x="646863" y="96239"/>
            <a:ext cx="732573" cy="215444"/>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3756586" y="9000621"/>
            <a:ext cx="2456122" cy="184666"/>
          </a:xfrm>
          <a:noFill/>
        </p:spPr>
        <p:txBody>
          <a:bodyPr/>
          <a:lstStyle/>
          <a:p>
            <a:pPr lvl="4"/>
            <a:r>
              <a:rPr lang="en-US" smtClean="0"/>
              <a:t>Peter Ecclesine (Cisco Systems)</a:t>
            </a:r>
          </a:p>
        </p:txBody>
      </p:sp>
      <p:sp>
        <p:nvSpPr>
          <p:cNvPr id="47109" name="Rectangle 7"/>
          <p:cNvSpPr>
            <a:spLocks noGrp="1" noChangeArrowheads="1"/>
          </p:cNvSpPr>
          <p:nvPr>
            <p:ph type="sldNum" sz="quarter" idx="5"/>
          </p:nvPr>
        </p:nvSpPr>
        <p:spPr>
          <a:xfrm>
            <a:off x="3278936" y="9001125"/>
            <a:ext cx="415177" cy="184666"/>
          </a:xfrm>
          <a:noFill/>
        </p:spPr>
        <p:txBody>
          <a:bodyPr/>
          <a:lstStyle/>
          <a:p>
            <a:r>
              <a:rPr lang="en-US" smtClean="0"/>
              <a:t>Page </a:t>
            </a:r>
            <a:fld id="{3554447F-A678-4ED9-8E54-D24F45F2B035}" type="slidenum">
              <a:rPr lang="en-US" smtClean="0"/>
              <a:pPr/>
              <a:t>14</a:t>
            </a:fld>
            <a:endParaRPr lang="en-US" smtClean="0"/>
          </a:p>
        </p:txBody>
      </p:sp>
      <p:sp>
        <p:nvSpPr>
          <p:cNvPr id="47110" name="Rectangle 2"/>
          <p:cNvSpPr>
            <a:spLocks noGrp="1" noRot="1" noChangeAspect="1" noChangeArrowheads="1" noTextEdit="1"/>
          </p:cNvSpPr>
          <p:nvPr>
            <p:ph type="sldImg"/>
          </p:nvPr>
        </p:nvSpPr>
        <p:spPr>
          <a:xfrm>
            <a:off x="1114425" y="703263"/>
            <a:ext cx="4629150" cy="3473450"/>
          </a:xfrm>
          <a:ln/>
        </p:spPr>
      </p:sp>
      <p:sp>
        <p:nvSpPr>
          <p:cNvPr id="4711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dt" sz="quarter" idx="1"/>
          </p:nvPr>
        </p:nvSpPr>
        <p:spPr>
          <a:xfrm>
            <a:off x="646113" y="95706"/>
            <a:ext cx="920060" cy="215444"/>
          </a:xfrm>
          <a:noFill/>
        </p:spPr>
        <p:txBody>
          <a:bodyPr/>
          <a:lstStyle/>
          <a:p>
            <a:r>
              <a:rPr lang="en-US" smtClean="0"/>
              <a:t>March 2012</a:t>
            </a:r>
          </a:p>
        </p:txBody>
      </p:sp>
      <p:sp>
        <p:nvSpPr>
          <p:cNvPr id="51203" name="Rectangle 3"/>
          <p:cNvSpPr txBox="1">
            <a:spLocks noGrp="1" noChangeArrowheads="1"/>
          </p:cNvSpPr>
          <p:nvPr/>
        </p:nvSpPr>
        <p:spPr bwMode="auto">
          <a:xfrm>
            <a:off x="646863" y="96239"/>
            <a:ext cx="732573" cy="215444"/>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1204" name="Rectangle 6"/>
          <p:cNvSpPr>
            <a:spLocks noGrp="1" noChangeArrowheads="1"/>
          </p:cNvSpPr>
          <p:nvPr>
            <p:ph type="ftr" sz="quarter" idx="4"/>
          </p:nvPr>
        </p:nvSpPr>
        <p:spPr>
          <a:xfrm>
            <a:off x="3756586" y="9000621"/>
            <a:ext cx="2456122" cy="184666"/>
          </a:xfrm>
          <a:noFill/>
        </p:spPr>
        <p:txBody>
          <a:bodyPr/>
          <a:lstStyle/>
          <a:p>
            <a:pPr lvl="4"/>
            <a:r>
              <a:rPr lang="en-US" smtClean="0"/>
              <a:t>Peter Ecclesine (Cisco Systems)</a:t>
            </a:r>
          </a:p>
        </p:txBody>
      </p:sp>
      <p:sp>
        <p:nvSpPr>
          <p:cNvPr id="51205" name="Rectangle 7"/>
          <p:cNvSpPr>
            <a:spLocks noGrp="1" noChangeArrowheads="1"/>
          </p:cNvSpPr>
          <p:nvPr>
            <p:ph type="sldNum" sz="quarter" idx="5"/>
          </p:nvPr>
        </p:nvSpPr>
        <p:spPr>
          <a:xfrm>
            <a:off x="3278936" y="9001125"/>
            <a:ext cx="415177" cy="184666"/>
          </a:xfrm>
          <a:noFill/>
        </p:spPr>
        <p:txBody>
          <a:bodyPr/>
          <a:lstStyle/>
          <a:p>
            <a:r>
              <a:rPr lang="en-US" smtClean="0"/>
              <a:t>Page </a:t>
            </a:r>
            <a:fld id="{2A966BB1-2648-428D-89B2-DEE69CF444F7}" type="slidenum">
              <a:rPr lang="en-US" smtClean="0"/>
              <a:pPr/>
              <a:t>15</a:t>
            </a:fld>
            <a:endParaRPr lang="en-US" smtClean="0"/>
          </a:p>
        </p:txBody>
      </p:sp>
      <p:sp>
        <p:nvSpPr>
          <p:cNvPr id="51206" name="Rectangle 2"/>
          <p:cNvSpPr>
            <a:spLocks noGrp="1" noRot="1" noChangeAspect="1" noChangeArrowheads="1" noTextEdit="1"/>
          </p:cNvSpPr>
          <p:nvPr>
            <p:ph type="sldImg"/>
          </p:nvPr>
        </p:nvSpPr>
        <p:spPr>
          <a:xfrm>
            <a:off x="1114425" y="703263"/>
            <a:ext cx="4629150" cy="3473450"/>
          </a:xfrm>
          <a:ln/>
        </p:spPr>
      </p:sp>
      <p:sp>
        <p:nvSpPr>
          <p:cNvPr id="5120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114425" y="703263"/>
            <a:ext cx="4629150" cy="3473450"/>
          </a:xfrm>
          <a:ln/>
        </p:spPr>
      </p:sp>
      <p:sp>
        <p:nvSpPr>
          <p:cNvPr id="5222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14425" y="703263"/>
            <a:ext cx="4629150" cy="3473450"/>
          </a:xfrm>
          <a:ln/>
        </p:spPr>
      </p:sp>
      <p:sp>
        <p:nvSpPr>
          <p:cNvPr id="5837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xfrm>
            <a:off x="646113" y="95706"/>
            <a:ext cx="920060" cy="215444"/>
          </a:xfrm>
          <a:noFill/>
        </p:spPr>
        <p:txBody>
          <a:bodyPr/>
          <a:lstStyle/>
          <a:p>
            <a:r>
              <a:rPr lang="en-US" smtClean="0"/>
              <a:t>March 2012</a:t>
            </a:r>
          </a:p>
        </p:txBody>
      </p:sp>
      <p:sp>
        <p:nvSpPr>
          <p:cNvPr id="59395" name="Slide Image Placeholder 1"/>
          <p:cNvSpPr>
            <a:spLocks noGrp="1" noRot="1" noChangeAspect="1" noTextEdit="1"/>
          </p:cNvSpPr>
          <p:nvPr>
            <p:ph type="sldImg"/>
          </p:nvPr>
        </p:nvSpPr>
        <p:spPr>
          <a:xfrm>
            <a:off x="1114425" y="703263"/>
            <a:ext cx="4629150" cy="3473450"/>
          </a:xfrm>
          <a:ln/>
        </p:spPr>
      </p:sp>
      <p:sp>
        <p:nvSpPr>
          <p:cNvPr id="59396" name="Notes Placeholder 2"/>
          <p:cNvSpPr>
            <a:spLocks noGrp="1"/>
          </p:cNvSpPr>
          <p:nvPr>
            <p:ph type="body" idx="1"/>
          </p:nvPr>
        </p:nvSpPr>
        <p:spPr>
          <a:noFill/>
          <a:ln/>
        </p:spPr>
        <p:txBody>
          <a:bodyPr/>
          <a:lstStyle/>
          <a:p>
            <a:endParaRPr lang="en-GB" smtClean="0"/>
          </a:p>
        </p:txBody>
      </p:sp>
      <p:sp>
        <p:nvSpPr>
          <p:cNvPr id="59397" name="Date Placeholder 3"/>
          <p:cNvSpPr txBox="1">
            <a:spLocks noGrp="1"/>
          </p:cNvSpPr>
          <p:nvPr/>
        </p:nvSpPr>
        <p:spPr bwMode="auto">
          <a:xfrm>
            <a:off x="646863" y="96239"/>
            <a:ext cx="732573" cy="215444"/>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3756586" y="9000621"/>
            <a:ext cx="2456122" cy="184666"/>
          </a:xfrm>
          <a:noFill/>
        </p:spPr>
        <p:txBody>
          <a:bodyPr/>
          <a:lstStyle/>
          <a:p>
            <a:pPr lvl="4"/>
            <a:r>
              <a:rPr lang="en-US" smtClean="0"/>
              <a:t>Peter Ecclesine (Cisco Systems)</a:t>
            </a:r>
          </a:p>
        </p:txBody>
      </p:sp>
      <p:sp>
        <p:nvSpPr>
          <p:cNvPr id="59399" name="Slide Number Placeholder 5"/>
          <p:cNvSpPr>
            <a:spLocks noGrp="1"/>
          </p:cNvSpPr>
          <p:nvPr>
            <p:ph type="sldNum" sz="quarter" idx="5"/>
          </p:nvPr>
        </p:nvSpPr>
        <p:spPr>
          <a:xfrm>
            <a:off x="3278936" y="9001125"/>
            <a:ext cx="415177" cy="184666"/>
          </a:xfrm>
          <a:noFill/>
        </p:spPr>
        <p:txBody>
          <a:bodyPr/>
          <a:lstStyle/>
          <a:p>
            <a:r>
              <a:rPr lang="en-US" smtClean="0"/>
              <a:t>Page </a:t>
            </a:r>
            <a:fld id="{617E4734-E93D-4119-AD53-64F2B1E3BFF1}" type="slidenum">
              <a:rPr lang="en-US" smtClean="0"/>
              <a:pPr/>
              <a:t>18</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FF75A2-6F5B-4D4B-A1CF-EDEEA4E4B5D9}" type="slidenum">
              <a:rPr lang="en-US"/>
              <a:pPr>
                <a:defRPr/>
              </a:pPr>
              <a:t>‹#›</a:t>
            </a:fld>
            <a:endParaRPr lang="en-US"/>
          </a:p>
        </p:txBody>
      </p:sp>
    </p:spTree>
    <p:extLst>
      <p:ext uri="{BB962C8B-B14F-4D97-AF65-F5344CB8AC3E}">
        <p14:creationId xmlns:p14="http://schemas.microsoft.com/office/powerpoint/2010/main" val="1451002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AEE1C41-13CA-4068-AF87-F2963A445E35}" type="slidenum">
              <a:rPr lang="en-US"/>
              <a:pPr>
                <a:defRPr/>
              </a:pPr>
              <a:t>‹#›</a:t>
            </a:fld>
            <a:endParaRPr lang="en-US"/>
          </a:p>
        </p:txBody>
      </p:sp>
    </p:spTree>
    <p:extLst>
      <p:ext uri="{BB962C8B-B14F-4D97-AF65-F5344CB8AC3E}">
        <p14:creationId xmlns:p14="http://schemas.microsoft.com/office/powerpoint/2010/main" val="690707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6B1EE72-AEBD-4C27-8447-805D14E1A4F6}" type="slidenum">
              <a:rPr lang="en-US"/>
              <a:pPr>
                <a:defRPr/>
              </a:pPr>
              <a:t>‹#›</a:t>
            </a:fld>
            <a:endParaRPr lang="en-US"/>
          </a:p>
        </p:txBody>
      </p:sp>
    </p:spTree>
    <p:extLst>
      <p:ext uri="{BB962C8B-B14F-4D97-AF65-F5344CB8AC3E}">
        <p14:creationId xmlns:p14="http://schemas.microsoft.com/office/powerpoint/2010/main" val="4997074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AC10F9D-9D4C-4E46-A08D-B0355AB774B1}" type="slidenum">
              <a:rPr lang="en-US"/>
              <a:pPr>
                <a:defRPr/>
              </a:pPr>
              <a:t>‹#›</a:t>
            </a:fld>
            <a:endParaRPr lang="en-US"/>
          </a:p>
        </p:txBody>
      </p:sp>
    </p:spTree>
    <p:extLst>
      <p:ext uri="{BB962C8B-B14F-4D97-AF65-F5344CB8AC3E}">
        <p14:creationId xmlns:p14="http://schemas.microsoft.com/office/powerpoint/2010/main" val="21180144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1AA584-A631-41C6-AA28-A674FF16BF74}" type="slidenum">
              <a:rPr lang="en-US"/>
              <a:pPr>
                <a:defRPr/>
              </a:pPr>
              <a:t>‹#›</a:t>
            </a:fld>
            <a:endParaRPr lang="en-US"/>
          </a:p>
        </p:txBody>
      </p:sp>
    </p:spTree>
    <p:extLst>
      <p:ext uri="{BB962C8B-B14F-4D97-AF65-F5344CB8AC3E}">
        <p14:creationId xmlns:p14="http://schemas.microsoft.com/office/powerpoint/2010/main" val="4218402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19CDBFA-76A2-4597-AA38-8543ED035B58}" type="slidenum">
              <a:rPr lang="en-US"/>
              <a:pPr>
                <a:defRPr/>
              </a:pPr>
              <a:t>‹#›</a:t>
            </a:fld>
            <a:endParaRPr lang="en-US"/>
          </a:p>
        </p:txBody>
      </p:sp>
    </p:spTree>
    <p:extLst>
      <p:ext uri="{BB962C8B-B14F-4D97-AF65-F5344CB8AC3E}">
        <p14:creationId xmlns:p14="http://schemas.microsoft.com/office/powerpoint/2010/main" val="1170128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81101DF-3CCF-4DBE-9F6F-C2C8287AACB7}" type="slidenum">
              <a:rPr lang="en-US"/>
              <a:pPr>
                <a:defRPr/>
              </a:pPr>
              <a:t>‹#›</a:t>
            </a:fld>
            <a:endParaRPr lang="en-US"/>
          </a:p>
        </p:txBody>
      </p:sp>
    </p:spTree>
    <p:extLst>
      <p:ext uri="{BB962C8B-B14F-4D97-AF65-F5344CB8AC3E}">
        <p14:creationId xmlns:p14="http://schemas.microsoft.com/office/powerpoint/2010/main" val="3143899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EDB990D-5677-42C3-8409-B86316F68D9F}" type="slidenum">
              <a:rPr lang="en-US"/>
              <a:pPr>
                <a:defRPr/>
              </a:pPr>
              <a:t>‹#›</a:t>
            </a:fld>
            <a:endParaRPr lang="en-US"/>
          </a:p>
        </p:txBody>
      </p:sp>
    </p:spTree>
    <p:extLst>
      <p:ext uri="{BB962C8B-B14F-4D97-AF65-F5344CB8AC3E}">
        <p14:creationId xmlns:p14="http://schemas.microsoft.com/office/powerpoint/2010/main" val="1028492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6E0127D-EA26-47D7-BEDD-43594B1CA0D8}" type="slidenum">
              <a:rPr lang="en-US"/>
              <a:pPr>
                <a:defRPr/>
              </a:pPr>
              <a:t>‹#›</a:t>
            </a:fld>
            <a:endParaRPr lang="en-US"/>
          </a:p>
        </p:txBody>
      </p:sp>
    </p:spTree>
    <p:extLst>
      <p:ext uri="{BB962C8B-B14F-4D97-AF65-F5344CB8AC3E}">
        <p14:creationId xmlns:p14="http://schemas.microsoft.com/office/powerpoint/2010/main" val="3584928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C8A6EB5-1BF3-4B79-A25A-A80C2579D0D2}" type="slidenum">
              <a:rPr lang="en-US"/>
              <a:pPr>
                <a:defRPr/>
              </a:pPr>
              <a:t>‹#›</a:t>
            </a:fld>
            <a:endParaRPr lang="en-US"/>
          </a:p>
        </p:txBody>
      </p:sp>
    </p:spTree>
    <p:extLst>
      <p:ext uri="{BB962C8B-B14F-4D97-AF65-F5344CB8AC3E}">
        <p14:creationId xmlns:p14="http://schemas.microsoft.com/office/powerpoint/2010/main" val="3363428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A3E2874-852B-40F2-A72B-30C3B22A2F27}" type="slidenum">
              <a:rPr lang="en-US"/>
              <a:pPr>
                <a:defRPr/>
              </a:pPr>
              <a:t>‹#›</a:t>
            </a:fld>
            <a:endParaRPr lang="en-US"/>
          </a:p>
        </p:txBody>
      </p:sp>
    </p:spTree>
    <p:extLst>
      <p:ext uri="{BB962C8B-B14F-4D97-AF65-F5344CB8AC3E}">
        <p14:creationId xmlns:p14="http://schemas.microsoft.com/office/powerpoint/2010/main" val="2085537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7B4D0AE-50A3-4374-B97B-94DD77DA913C}" type="slidenum">
              <a:rPr lang="en-US"/>
              <a:pPr>
                <a:defRPr/>
              </a:pPr>
              <a:t>‹#›</a:t>
            </a:fld>
            <a:endParaRPr lang="en-US"/>
          </a:p>
        </p:txBody>
      </p:sp>
    </p:spTree>
    <p:extLst>
      <p:ext uri="{BB962C8B-B14F-4D97-AF65-F5344CB8AC3E}">
        <p14:creationId xmlns:p14="http://schemas.microsoft.com/office/powerpoint/2010/main" val="3274300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A5BC343-D255-4229-A3C1-C2A825309C06}" type="slidenum">
              <a:rPr lang="en-US"/>
              <a:pPr>
                <a:defRPr/>
              </a:pPr>
              <a:t>‹#›</a:t>
            </a:fld>
            <a:endParaRPr lang="en-US"/>
          </a:p>
        </p:txBody>
      </p:sp>
    </p:spTree>
    <p:extLst>
      <p:ext uri="{BB962C8B-B14F-4D97-AF65-F5344CB8AC3E}">
        <p14:creationId xmlns:p14="http://schemas.microsoft.com/office/powerpoint/2010/main" val="4105164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smtClean="0"/>
              <a:t>May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Adrian Stephens,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F5DBBF94-17B0-4983-A36A-09B6DE690826}"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802.11-12/0517r0</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Report</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3.emf"/><Relationship Id="rId5" Type="http://schemas.openxmlformats.org/officeDocument/2006/relationships/oleObject" Target="../embeddings/Microsoft_Word_97_-_2003_Document1.doc"/><Relationship Id="rId4" Type="http://schemas.openxmlformats.org/officeDocument/2006/relationships/oleObject" Target="../embeddings/oleObject3.bin"/></Relationships>
</file>

<file path=ppt/slides/_rels/slide15.xml.rels><?xml version="1.0" encoding="UTF-8" standalone="yes"?>
<Relationships xmlns="http://schemas.openxmlformats.org/package/2006/relationships"><Relationship Id="rId8" Type="http://schemas.openxmlformats.org/officeDocument/2006/relationships/hyperlink" Target="mailto:minyoung.park@intel.com" TargetMode="External"/><Relationship Id="rId3" Type="http://schemas.openxmlformats.org/officeDocument/2006/relationships/hyperlink" Target="mailto:adrian.p.stephens@intel.com" TargetMode="External"/><Relationship Id="rId7" Type="http://schemas.openxmlformats.org/officeDocument/2006/relationships/hyperlink" Target="mailto:pecclesi@cisco.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carlos.cordeiro@intel.com" TargetMode="External"/><Relationship Id="rId5" Type="http://schemas.openxmlformats.org/officeDocument/2006/relationships/hyperlink" Target="mailto:rstacey@apple.com" TargetMode="External"/><Relationship Id="rId10" Type="http://schemas.openxmlformats.org/officeDocument/2006/relationships/hyperlink" Target="mailto:henry@LOGOUT.COM" TargetMode="External"/><Relationship Id="rId4" Type="http://schemas.openxmlformats.org/officeDocument/2006/relationships/hyperlink" Target="mailto:alex.ashley@hotmail.co.uk" TargetMode="External"/><Relationship Id="rId9" Type="http://schemas.openxmlformats.org/officeDocument/2006/relationships/hyperlink" Target="mailto:tom.siep@csr.com"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development.standards.ieee.org/myproject/Public/mytools/draft/styleman.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4.emf"/><Relationship Id="rId4" Type="http://schemas.openxmlformats.org/officeDocument/2006/relationships/oleObject" Target="../embeddings/oleObject4.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5.emf"/><Relationship Id="rId5" Type="http://schemas.openxmlformats.org/officeDocument/2006/relationships/oleObject" Target="../embeddings/Microsoft_Word_97_-_2003_Document2.doc"/><Relationship Id="rId4" Type="http://schemas.openxmlformats.org/officeDocument/2006/relationships/oleObject" Target="../embeddings/oleObject5.bin"/></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6.emf"/><Relationship Id="rId5" Type="http://schemas.openxmlformats.org/officeDocument/2006/relationships/oleObject" Target="../embeddings/Microsoft_Word_97_-_2003_Document3.doc"/><Relationship Id="rId4" Type="http://schemas.openxmlformats.org/officeDocument/2006/relationships/oleObject" Target="../embeddings/oleObject6.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7.emf"/><Relationship Id="rId4" Type="http://schemas.openxmlformats.org/officeDocument/2006/relationships/oleObject" Target="../embeddings/oleObject7.bin"/></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8/dcn/12/18-12-0006-00-0000-lufthansa-da2gc-presentation.pdf" TargetMode="External"/><Relationship Id="rId2" Type="http://schemas.openxmlformats.org/officeDocument/2006/relationships/hyperlink" Target="http://www.google.com/url?sa=t&amp;rct=j&amp;q=&amp;esrc=s&amp;source=web&amp;cd=1&amp;ved=0CEkQFjAA&amp;url=http://transition.fcc.gov/Daily_Releases/Daily_Business/2012/db0405/FCC-12-36A1.pdf&amp;ei=OlC1T4XIMIWs9AT1jY3PDw&amp;usg=AFQjCNHEy9kfdgyiq39cQtLa-rXCoX86mQ" TargetMode="External"/><Relationship Id="rId1" Type="http://schemas.openxmlformats.org/officeDocument/2006/relationships/slideLayout" Target="../slideLayouts/slideLayout2.xml"/><Relationship Id="rId4" Type="http://schemas.openxmlformats.org/officeDocument/2006/relationships/hyperlink" Target="http://www.google.com/url?sa=t&amp;rct=j&amp;q=&amp;esrc=s&amp;source=web&amp;cd=1&amp;ved=0CE0QFjAA&amp;url=http://www.cept.org/Documents/fm-48/5406/FM48(12)026_revised-Draft-ETSI-SRDoc-TR-101-599-08052012&amp;ei=xf6wT7GUOaT66QHC6fS5CQ&amp;usg=AFQjCNGWFbqMHY4ZUQdgBPs2RGhGQ45XKA"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www.ntia.doc.gov/files/ntia/publications/second_interim_progress_report_on_the_ten_year_plan_and_timetable.pdf" TargetMode="External"/><Relationship Id="rId2" Type="http://schemas.openxmlformats.org/officeDocument/2006/relationships/hyperlink" Target="http://reboot.fcc.gov/spectrumdashboard/resultSpectrumBands.seam?conversationId=1533" TargetMode="External"/><Relationship Id="rId1" Type="http://schemas.openxmlformats.org/officeDocument/2006/relationships/slideLayout" Target="../slideLayouts/slideLayout2.xml"/><Relationship Id="rId4" Type="http://schemas.openxmlformats.org/officeDocument/2006/relationships/hyperlink" Target="http://circa.europa.eu/Public/irc/infso/radiospectrum/library?l=/public_documents/public_documents_2012/rsc39/rscom12-11_rsc39pdf/_EN_1.0_&amp;a=d" TargetMode="Externa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8.emf"/><Relationship Id="rId4" Type="http://schemas.openxmlformats.org/officeDocument/2006/relationships/oleObject" Target="../embeddings/oleObject8.bin"/></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6.xml"/><Relationship Id="rId1" Type="http://schemas.openxmlformats.org/officeDocument/2006/relationships/vmlDrawing" Target="../drawings/vmlDrawing9.vml"/><Relationship Id="rId5" Type="http://schemas.openxmlformats.org/officeDocument/2006/relationships/image" Target="../media/image9.emf"/><Relationship Id="rId4" Type="http://schemas.openxmlformats.org/officeDocument/2006/relationships/oleObject" Target="../embeddings/Microsoft_Word_97_-_2003_Document4.doc"/></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10.emf"/><Relationship Id="rId4" Type="http://schemas.openxmlformats.org/officeDocument/2006/relationships/oleObject" Target="../embeddings/oleObject10.bin"/></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11.emf"/><Relationship Id="rId5" Type="http://schemas.openxmlformats.org/officeDocument/2006/relationships/oleObject" Target="../embeddings/Microsoft_Word_97_-_2003_Document5.doc"/><Relationship Id="rId4" Type="http://schemas.openxmlformats.org/officeDocument/2006/relationships/oleObject" Target="../embeddings/oleObject11.bin"/></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1/11-11-1137-09-00ah-specification-framework-for-tgah.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12/11-12-0476-06-00ai-mar-may-teleconference-minutes.doc" TargetMode="External"/><Relationship Id="rId2" Type="http://schemas.openxmlformats.org/officeDocument/2006/relationships/hyperlink" Target="https://mentor.ieee.org/802.11/dcn/12/11-12-0472-00-00ai-march-2012-waikoloa-session-minutes.doc"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12/11-12-0579-05-00ai-tgai-submission-list-for-atlanta-meeting.xl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grouper.ieee.org/groups/802/11/SponsorBallots.html"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12/11-12-0476-06-00ai-mar-may-teleconference-minutes.doc" TargetMode="External"/><Relationship Id="rId2" Type="http://schemas.openxmlformats.org/officeDocument/2006/relationships/hyperlink" Target="https://mentor.ieee.org/802.11/dcn/12/11-12-0472-00-00ai-march-2012-waikoloa-session-minutes.doc" TargetMode="External"/><Relationship Id="rId1" Type="http://schemas.openxmlformats.org/officeDocument/2006/relationships/slideLayout" Target="../slideLayouts/slideLayout2.xml"/><Relationship Id="rId5" Type="http://schemas.openxmlformats.org/officeDocument/2006/relationships/hyperlink" Target="https://mentor.ieee.org/802.11/dcn/12/11-12-0655-04-00ai-tgai-motion-slide-atlanta.pptx" TargetMode="External"/><Relationship Id="rId4" Type="http://schemas.openxmlformats.org/officeDocument/2006/relationships/hyperlink" Target="https://mentor.ieee.org/802.11/dcn/12/11-12-0579-05-00ai-tgai-submission-list-for-atlanta-meeting.xls" TargetMode="Externa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13.emf"/><Relationship Id="rId5" Type="http://schemas.openxmlformats.org/officeDocument/2006/relationships/oleObject" Target="../embeddings/Microsoft_Word_97_-_2003_Document6.doc"/><Relationship Id="rId4" Type="http://schemas.openxmlformats.org/officeDocument/2006/relationships/oleObject" Target="../embeddings/oleObject12.bin"/></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hyperlink" Target="https://mentor.ieee.org/802.11/dcn/12/11-12-0402-02-cmmw-overview-of-cwpan-sg5-qlinkpan.ppt" TargetMode="External"/><Relationship Id="rId2" Type="http://schemas.openxmlformats.org/officeDocument/2006/relationships/hyperlink" Target="https://mentor.ieee.org/802.11/dcn/12/11-12-0398-04-cmmw-cwpan-response-to-802-11-cmmw.ppt" TargetMode="External"/><Relationship Id="rId1" Type="http://schemas.openxmlformats.org/officeDocument/2006/relationships/slideLayout" Target="../slideLayouts/slideLayout2.xml"/><Relationship Id="rId4" Type="http://schemas.openxmlformats.org/officeDocument/2006/relationships/hyperlink" Target="https://mentor.ieee.org/802.11/dcn/12/11-12-0682-00-cmmw-introduction-of-cmmw-par-and-5c.ppt" TargetMode="External"/></Relationships>
</file>

<file path=ppt/slides/_rels/slide78.xml.rels><?xml version="1.0" encoding="UTF-8" standalone="yes"?>
<Relationships xmlns="http://schemas.openxmlformats.org/package/2006/relationships"><Relationship Id="rId3" Type="http://schemas.openxmlformats.org/officeDocument/2006/relationships/hyperlink" Target="https://mentor.ieee.org/802.11/dcn/12/11-12-0141-04-cmmw-ieee-802-11-cmww-sg-5c.doc" TargetMode="External"/><Relationship Id="rId2" Type="http://schemas.openxmlformats.org/officeDocument/2006/relationships/hyperlink" Target="https://mentor.ieee.org/802.11/dcn/12/11-12-0140-05-cmmw-ieee-802-11-cmmw-sg-par.doc" TargetMode="External"/><Relationship Id="rId1" Type="http://schemas.openxmlformats.org/officeDocument/2006/relationships/slideLayout" Target="../slideLayouts/slideLayout2.xml"/><Relationship Id="rId4" Type="http://schemas.openxmlformats.org/officeDocument/2006/relationships/hyperlink" Target="https://mentor.ieee.org/802.11/dcn/12/11-12-0443-04-cmmw-cmmw-logistics-options.pptx" TargetMode="Externa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14.emf"/><Relationship Id="rId5" Type="http://schemas.openxmlformats.org/officeDocument/2006/relationships/oleObject" Target="../embeddings/Microsoft_Word_97_-_2003_Document7.doc"/><Relationship Id="rId4" Type="http://schemas.openxmlformats.org/officeDocument/2006/relationships/oleObject" Target="../embeddings/oleObject13.bin"/></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
        <p:nvSpPr>
          <p:cNvPr id="307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Adrian Stephens, Intel Corporation</a:t>
            </a:r>
          </a:p>
        </p:txBody>
      </p:sp>
      <p:sp>
        <p:nvSpPr>
          <p:cNvPr id="307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C8F294A5-CC29-4CD0-9292-1798B8623704}" type="slidenum">
              <a:rPr lang="en-US" sz="1200" b="0" smtClean="0"/>
              <a:pPr/>
              <a:t>1</a:t>
            </a:fld>
            <a:endParaRPr lang="en-US" sz="1200" b="0" smtClean="0"/>
          </a:p>
        </p:txBody>
      </p:sp>
      <p:sp>
        <p:nvSpPr>
          <p:cNvPr id="3077" name="Rectangle 2"/>
          <p:cNvSpPr>
            <a:spLocks noGrp="1" noChangeArrowheads="1"/>
          </p:cNvSpPr>
          <p:nvPr>
            <p:ph type="title"/>
          </p:nvPr>
        </p:nvSpPr>
        <p:spPr>
          <a:noFill/>
        </p:spPr>
        <p:txBody>
          <a:bodyPr/>
          <a:lstStyle/>
          <a:p>
            <a:r>
              <a:rPr lang="en-US" dirty="0" smtClean="0"/>
              <a:t>802.11 May 2012 Closing Reports</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2012-05-17</a:t>
            </a:r>
            <a:endParaRPr lang="en-US" sz="2000" b="0" dirty="0" smtClean="0"/>
          </a:p>
        </p:txBody>
      </p:sp>
      <p:graphicFrame>
        <p:nvGraphicFramePr>
          <p:cNvPr id="3079" name="Object 11"/>
          <p:cNvGraphicFramePr>
            <a:graphicFrameLocks noChangeAspect="1"/>
          </p:cNvGraphicFramePr>
          <p:nvPr/>
        </p:nvGraphicFramePr>
        <p:xfrm>
          <a:off x="523875" y="2276475"/>
          <a:ext cx="7772400" cy="2609850"/>
        </p:xfrm>
        <a:graphic>
          <a:graphicData uri="http://schemas.openxmlformats.org/presentationml/2006/ole">
            <mc:AlternateContent xmlns:mc="http://schemas.openxmlformats.org/markup-compatibility/2006">
              <mc:Choice xmlns:v="urn:schemas-microsoft-com:vml" Requires="v">
                <p:oleObj spid="_x0000_s3104" name="Document" r:id="rId4" imgW="8274368" imgH="2780300" progId="Word.Document.8">
                  <p:embed/>
                </p:oleObj>
              </mc:Choice>
              <mc:Fallback>
                <p:oleObj name="Document" r:id="rId4" imgW="8274368" imgH="2780300"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3875" y="2276475"/>
                        <a:ext cx="7772400" cy="2609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Need</a:t>
            </a:r>
            <a:endParaRPr lang="en-GB" dirty="0"/>
          </a:p>
        </p:txBody>
      </p:sp>
      <p:sp>
        <p:nvSpPr>
          <p:cNvPr id="3" name="Content Placeholder 2"/>
          <p:cNvSpPr>
            <a:spLocks noGrp="1"/>
          </p:cNvSpPr>
          <p:nvPr>
            <p:ph idx="1"/>
          </p:nvPr>
        </p:nvSpPr>
        <p:spPr/>
        <p:txBody>
          <a:bodyPr/>
          <a:lstStyle/>
          <a:p>
            <a:r>
              <a:rPr lang="en-GB" dirty="0" smtClean="0"/>
              <a:t>Regulatory changes happen outside the control of this group in their own timescale.</a:t>
            </a:r>
          </a:p>
          <a:p>
            <a:r>
              <a:rPr lang="en-GB" dirty="0" smtClean="0"/>
              <a:t>Any such change that implies a change to the 802.11 standard takes typically 2 years to become a published standard/amendment.</a:t>
            </a:r>
          </a:p>
          <a:p>
            <a:r>
              <a:rPr lang="en-GB" dirty="0" smtClean="0"/>
              <a:t>Some changes in response to regulation relate to resources administered by the ANA,  such as Operating Classes and Behaviour Limits sets.</a:t>
            </a:r>
          </a:p>
          <a:p>
            <a:r>
              <a:rPr lang="en-GB" dirty="0" smtClean="0"/>
              <a:t>This proposal enables an orderly allocation and documentation of such allocations.</a:t>
            </a:r>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19CDBFA-76A2-4597-AA38-8543ED035B58}" type="slidenum">
              <a:rPr lang="en-US" smtClean="0"/>
              <a:pPr>
                <a:defRPr/>
              </a:pPr>
              <a:t>10</a:t>
            </a:fld>
            <a:endParaRPr lang="en-US"/>
          </a:p>
        </p:txBody>
      </p:sp>
      <p:sp>
        <p:nvSpPr>
          <p:cNvPr id="7" name="Rectangle 6"/>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3/6 of 11-12/0716r0 by Adrian Stephens, Intel Corporation</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17589227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GB" dirty="0" smtClean="0"/>
              <a:t>Proposed Changes to OM</a:t>
            </a:r>
            <a:br>
              <a:rPr lang="en-GB" dirty="0" smtClean="0"/>
            </a:br>
            <a:r>
              <a:rPr lang="en-GB" dirty="0" smtClean="0"/>
              <a:t>New section in 9.1</a:t>
            </a:r>
            <a:endParaRPr lang="en-GB" dirty="0"/>
          </a:p>
        </p:txBody>
      </p:sp>
      <p:sp>
        <p:nvSpPr>
          <p:cNvPr id="3" name="Content Placeholder 2"/>
          <p:cNvSpPr>
            <a:spLocks noGrp="1"/>
          </p:cNvSpPr>
          <p:nvPr>
            <p:ph idx="1"/>
          </p:nvPr>
        </p:nvSpPr>
        <p:spPr>
          <a:xfrm>
            <a:off x="609600" y="1676400"/>
            <a:ext cx="7772400" cy="4648200"/>
          </a:xfrm>
        </p:spPr>
        <p:txBody>
          <a:bodyPr/>
          <a:lstStyle/>
          <a:p>
            <a:r>
              <a:rPr lang="en-US" sz="1800" dirty="0"/>
              <a:t>The ANA accepts requests for allocation of numbers from the 802.11 regulatory (REG) </a:t>
            </a:r>
            <a:r>
              <a:rPr lang="en-US" sz="1800" dirty="0" smtClean="0"/>
              <a:t>SC,  subject to approval by the WG.  </a:t>
            </a:r>
            <a:r>
              <a:rPr lang="en-US" sz="1800" dirty="0"/>
              <a:t>The purpose of this support is to allow the WG to track rapidly changing regulatory requirements in a controlled way.</a:t>
            </a:r>
            <a:endParaRPr lang="en-GB" sz="1800" dirty="0"/>
          </a:p>
          <a:p>
            <a:pPr marL="0" indent="0">
              <a:buNone/>
            </a:pPr>
            <a:r>
              <a:rPr lang="en-US" sz="1800" dirty="0" smtClean="0"/>
              <a:t>The </a:t>
            </a:r>
            <a:r>
              <a:rPr lang="en-US" sz="1800" dirty="0"/>
              <a:t>process is as follows:</a:t>
            </a:r>
            <a:endParaRPr lang="en-GB" sz="1800" dirty="0"/>
          </a:p>
          <a:p>
            <a:pPr lvl="0"/>
            <a:r>
              <a:rPr lang="en-US" sz="1800" dirty="0" smtClean="0"/>
              <a:t>A request </a:t>
            </a:r>
            <a:r>
              <a:rPr lang="en-US" sz="1800" dirty="0"/>
              <a:t>to the ANA from the REG SC shall be approved by motion in a meeting of the REG SC.  The intent to hold a motion and the supporting documentation shall be announced to the WG on the WG reflector 4</a:t>
            </a:r>
            <a:r>
              <a:rPr lang="en-US" sz="1800" dirty="0" smtClean="0"/>
              <a:t> weeks </a:t>
            </a:r>
            <a:r>
              <a:rPr lang="en-US" sz="1800" dirty="0"/>
              <a:t>in advance of the motion being considered</a:t>
            </a:r>
            <a:r>
              <a:rPr lang="en-US" sz="1800" dirty="0" smtClean="0"/>
              <a:t>.  Any motion in the REG SC shall be brought to the WG for confirmation.</a:t>
            </a:r>
            <a:endParaRPr lang="en-GB" sz="1800" dirty="0"/>
          </a:p>
          <a:p>
            <a:pPr lvl="0"/>
            <a:r>
              <a:rPr lang="en-US" sz="1800" dirty="0"/>
              <a:t>The </a:t>
            </a:r>
            <a:r>
              <a:rPr lang="en-US" sz="1800" dirty="0" smtClean="0"/>
              <a:t>request </a:t>
            </a:r>
            <a:r>
              <a:rPr lang="en-US" sz="1800" dirty="0"/>
              <a:t>shall be accompanied by a submission that can be referenced from the Description field of any allocation explaining how that value is used, and providing any additional information that cannot be recorded in the ANA database.</a:t>
            </a:r>
            <a:endParaRPr lang="en-GB" sz="1800" dirty="0"/>
          </a:p>
          <a:p>
            <a:pPr lvl="1"/>
            <a:r>
              <a:rPr lang="en-US" sz="1600" dirty="0"/>
              <a:t>For example, a request for a new operating class would be accompanied by all the information that would go in a draft amendment or standard associated with the value – i.e., the full table row </a:t>
            </a:r>
            <a:r>
              <a:rPr lang="en-US" sz="1600" dirty="0" smtClean="0"/>
              <a:t>contents.</a:t>
            </a:r>
            <a:endParaRPr lang="en-GB" sz="1600" dirty="0" smtClean="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19CDBFA-76A2-4597-AA38-8543ED035B58}" type="slidenum">
              <a:rPr lang="en-US" smtClean="0"/>
              <a:pPr>
                <a:defRPr/>
              </a:pPr>
              <a:t>11</a:t>
            </a:fld>
            <a:endParaRPr lang="en-US"/>
          </a:p>
        </p:txBody>
      </p:sp>
      <p:sp>
        <p:nvSpPr>
          <p:cNvPr id="7" name="Rectangle 6"/>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4/6 of 11-12/0716r0 by Adrian Stephens, Intel Corporation</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6844359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GB" dirty="0" smtClean="0"/>
              <a:t>Proposed Changes</a:t>
            </a:r>
            <a:r>
              <a:rPr lang="en-GB" baseline="0" dirty="0" smtClean="0"/>
              <a:t> to OM (2)</a:t>
            </a:r>
            <a:endParaRPr lang="en-GB" dirty="0"/>
          </a:p>
        </p:txBody>
      </p:sp>
      <p:sp>
        <p:nvSpPr>
          <p:cNvPr id="3" name="Content Placeholder 2"/>
          <p:cNvSpPr>
            <a:spLocks noGrp="1"/>
          </p:cNvSpPr>
          <p:nvPr>
            <p:ph idx="1"/>
          </p:nvPr>
        </p:nvSpPr>
        <p:spPr>
          <a:xfrm>
            <a:off x="685800" y="1371600"/>
            <a:ext cx="7772400" cy="4724400"/>
          </a:xfrm>
        </p:spPr>
        <p:txBody>
          <a:bodyPr/>
          <a:lstStyle/>
          <a:p>
            <a:pPr lvl="0"/>
            <a:r>
              <a:rPr lang="en-US" sz="2200" dirty="0" smtClean="0"/>
              <a:t>The ANA shall circulate the requests and tentative assignments to the 802.11 editor's reflector and ask TG editors to check for any conflict.  Typically the requests are generated following a session.  The ANA should respond to the request within 1 week.  The ANA shall reject any request that is not properly formed, i.e., does not supply all information required by the ANA form, or does not provide a reference document that fully describes the use of the requested value. </a:t>
            </a:r>
            <a:r>
              <a:rPr lang="en-US" sz="1000" dirty="0" smtClean="0"/>
              <a:t> </a:t>
            </a:r>
            <a:r>
              <a:rPr lang="en-US" sz="2200" dirty="0" smtClean="0"/>
              <a:t>The last item of any resource will never be assigned and will always automatically be designated as “escape bit/number”.</a:t>
            </a:r>
            <a:r>
              <a:rPr lang="en-US" sz="3200" dirty="0" smtClean="0"/>
              <a:t> </a:t>
            </a:r>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19CDBFA-76A2-4597-AA38-8543ED035B58}" type="slidenum">
              <a:rPr lang="en-US" smtClean="0"/>
              <a:pPr>
                <a:defRPr/>
              </a:pPr>
              <a:t>12</a:t>
            </a:fld>
            <a:endParaRPr lang="en-US"/>
          </a:p>
        </p:txBody>
      </p:sp>
      <p:sp>
        <p:nvSpPr>
          <p:cNvPr id="7" name="Rectangle 6"/>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5/6 of 11-12/0716r0 by Adrian Stephens, Intel Corporation</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9453664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Proposed Changes to OM (3)</a:t>
            </a:r>
            <a:endParaRPr lang="en-GB" dirty="0"/>
          </a:p>
        </p:txBody>
      </p:sp>
      <p:sp>
        <p:nvSpPr>
          <p:cNvPr id="3" name="Content Placeholder 2"/>
          <p:cNvSpPr>
            <a:spLocks noGrp="1"/>
          </p:cNvSpPr>
          <p:nvPr>
            <p:ph idx="1"/>
          </p:nvPr>
        </p:nvSpPr>
        <p:spPr/>
        <p:txBody>
          <a:bodyPr/>
          <a:lstStyle/>
          <a:p>
            <a:pPr lvl="0"/>
            <a:r>
              <a:rPr lang="en-US" sz="1800" dirty="0" smtClean="0"/>
              <a:t>After a period of 1 week has elapsed and no conflict has been reported, the assignments are confirmed and the ANA shall upload an updated database document and notify the WG reflector.</a:t>
            </a:r>
          </a:p>
          <a:p>
            <a:pPr lvl="0"/>
            <a:r>
              <a:rPr lang="en-US" sz="1800" dirty="0" smtClean="0"/>
              <a:t>The REG SC can, at its option, update the cited reference document to show the allocated value(s).</a:t>
            </a:r>
            <a:endParaRPr lang="en-GB" sz="1800" dirty="0" smtClean="0"/>
          </a:p>
          <a:p>
            <a:pPr lvl="0"/>
            <a:r>
              <a:rPr lang="en-US" sz="1800" dirty="0" smtClean="0"/>
              <a:t>The ANA will bring any such allocations as a proposed change to </a:t>
            </a:r>
            <a:r>
              <a:rPr lang="en-US" sz="1800" dirty="0" err="1" smtClean="0"/>
              <a:t>TGm</a:t>
            </a:r>
            <a:r>
              <a:rPr lang="en-US" sz="1800" dirty="0" smtClean="0"/>
              <a:t> when a revision project is active.</a:t>
            </a:r>
            <a:endParaRPr lang="en-GB" sz="1800" dirty="0" smtClean="0"/>
          </a:p>
          <a:p>
            <a:endParaRPr lang="en-GB"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19CDBFA-76A2-4597-AA38-8543ED035B58}" type="slidenum">
              <a:rPr lang="en-US" smtClean="0"/>
              <a:pPr>
                <a:defRPr/>
              </a:pPr>
              <a:t>13</a:t>
            </a:fld>
            <a:endParaRPr lang="en-US"/>
          </a:p>
        </p:txBody>
      </p:sp>
      <p:sp>
        <p:nvSpPr>
          <p:cNvPr id="7" name="Rectangle 6"/>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6/6 of 11-12/0716r0 by Adrian Stephens, Intel Corporation</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21308331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smtClean="0"/>
              <a:t>Slide </a:t>
            </a:r>
            <a:fld id="{E645108C-F4BD-42F7-A73B-AA473E24AA03}" type="slidenum">
              <a:rPr lang="en-US" smtClean="0"/>
              <a:pPr/>
              <a:t>14</a:t>
            </a:fld>
            <a:endParaRPr lang="en-US" smtClean="0"/>
          </a:p>
        </p:txBody>
      </p:sp>
      <p:sp>
        <p:nvSpPr>
          <p:cNvPr id="1028" name="Rectangle 2"/>
          <p:cNvSpPr>
            <a:spLocks noGrp="1" noChangeArrowheads="1"/>
          </p:cNvSpPr>
          <p:nvPr>
            <p:ph type="title"/>
          </p:nvPr>
        </p:nvSpPr>
        <p:spPr>
          <a:xfrm>
            <a:off x="685800" y="685800"/>
            <a:ext cx="7772400" cy="914400"/>
          </a:xfrm>
          <a:noFill/>
        </p:spPr>
        <p:txBody>
          <a:bodyPr/>
          <a:lstStyle/>
          <a:p>
            <a:r>
              <a:rPr lang="en-US" dirty="0" smtClean="0"/>
              <a:t>802.11 </a:t>
            </a:r>
            <a:r>
              <a:rPr lang="en-US" dirty="0" err="1" smtClean="0"/>
              <a:t>WG</a:t>
            </a:r>
            <a:r>
              <a:rPr lang="en-US" dirty="0" smtClean="0"/>
              <a:t> Editor’s Meeting (May ‘12)</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smtClean="0"/>
              <a:t>Date:</a:t>
            </a:r>
            <a:r>
              <a:rPr lang="en-US" sz="2000" b="0" dirty="0" smtClean="0"/>
              <a:t> 2011-05-12</a:t>
            </a:r>
          </a:p>
        </p:txBody>
      </p:sp>
      <p:graphicFrame>
        <p:nvGraphicFramePr>
          <p:cNvPr id="1026" name="Object 4"/>
          <p:cNvGraphicFramePr>
            <a:graphicFrameLocks noChangeAspect="1"/>
          </p:cNvGraphicFramePr>
          <p:nvPr/>
        </p:nvGraphicFramePr>
        <p:xfrm>
          <a:off x="531813" y="2511425"/>
          <a:ext cx="7997825" cy="2592388"/>
        </p:xfrm>
        <a:graphic>
          <a:graphicData uri="http://schemas.openxmlformats.org/presentationml/2006/ole">
            <mc:AlternateContent xmlns:mc="http://schemas.openxmlformats.org/markup-compatibility/2006">
              <mc:Choice xmlns:v="urn:schemas-microsoft-com:vml" Requires="v">
                <p:oleObj spid="_x0000_s5123" name="Document" r:id="rId5" imgW="8596788" imgH="2803492" progId="Word.Document.8">
                  <p:embed/>
                </p:oleObj>
              </mc:Choice>
              <mc:Fallback>
                <p:oleObj name="Document" r:id="rId5" imgW="8596788" imgH="2803492" progId="Word.Documen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1813" y="2511425"/>
                        <a:ext cx="7997825" cy="2592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smtClean="0"/>
              <a:t>Adrian Stephens, Intel Corporation</a:t>
            </a:r>
          </a:p>
        </p:txBody>
      </p:sp>
      <p:sp>
        <p:nvSpPr>
          <p:cNvPr id="3" name="Rectangle 2"/>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1/6 of 11-12/0586r2 by Peter Ecclesine (Cisco Systems)</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10"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23229675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Slide Number Placeholder 5"/>
          <p:cNvSpPr>
            <a:spLocks noGrp="1"/>
          </p:cNvSpPr>
          <p:nvPr>
            <p:ph type="sldNum" sz="quarter" idx="12"/>
          </p:nvPr>
        </p:nvSpPr>
        <p:spPr>
          <a:xfrm>
            <a:off x="4395788" y="6475413"/>
            <a:ext cx="428625" cy="182562"/>
          </a:xfrm>
          <a:noFill/>
        </p:spPr>
        <p:txBody>
          <a:bodyPr/>
          <a:lstStyle/>
          <a:p>
            <a:r>
              <a:rPr lang="en-US" smtClean="0"/>
              <a:t>Slide </a:t>
            </a:r>
            <a:fld id="{AF256CC3-709F-4B73-B483-640656AD6A99}" type="slidenum">
              <a:rPr lang="en-US" smtClean="0"/>
              <a:pPr/>
              <a:t>15</a:t>
            </a:fld>
            <a:endParaRPr lang="en-US" smtClean="0"/>
          </a:p>
        </p:txBody>
      </p:sp>
      <p:sp>
        <p:nvSpPr>
          <p:cNvPr id="19460" name="Rectangle 2"/>
          <p:cNvSpPr>
            <a:spLocks noGrp="1" noChangeArrowheads="1"/>
          </p:cNvSpPr>
          <p:nvPr>
            <p:ph type="title"/>
          </p:nvPr>
        </p:nvSpPr>
        <p:spPr>
          <a:xfrm>
            <a:off x="685800" y="457200"/>
            <a:ext cx="7772400" cy="1066800"/>
          </a:xfrm>
        </p:spPr>
        <p:txBody>
          <a:bodyPr/>
          <a:lstStyle/>
          <a:p>
            <a:r>
              <a:rPr lang="en-US" smtClean="0"/>
              <a:t>Volunteer Editor Contacts</a:t>
            </a:r>
          </a:p>
        </p:txBody>
      </p:sp>
      <p:sp>
        <p:nvSpPr>
          <p:cNvPr id="19461" name="Rectangle 3"/>
          <p:cNvSpPr>
            <a:spLocks noGrp="1" noChangeArrowheads="1"/>
          </p:cNvSpPr>
          <p:nvPr>
            <p:ph type="body" idx="1"/>
          </p:nvPr>
        </p:nvSpPr>
        <p:spPr>
          <a:xfrm>
            <a:off x="685800" y="1295400"/>
            <a:ext cx="7772400" cy="5181600"/>
          </a:xfrm>
          <a:noFill/>
        </p:spPr>
        <p:txBody>
          <a:bodyPr/>
          <a:lstStyle/>
          <a:p>
            <a:r>
              <a:rPr lang="en-US" sz="1600" dirty="0" err="1" smtClean="0"/>
              <a:t>TGmb</a:t>
            </a:r>
            <a:r>
              <a:rPr lang="en-US" sz="1600" dirty="0" smtClean="0"/>
              <a:t> – Adrian Stephens </a:t>
            </a:r>
            <a:r>
              <a:rPr lang="en-US" sz="1600" b="0" dirty="0" smtClean="0"/>
              <a:t>– </a:t>
            </a:r>
            <a:r>
              <a:rPr lang="en-US" sz="1600" b="0" dirty="0" smtClean="0">
                <a:hlinkClick r:id="rId3"/>
              </a:rPr>
              <a:t>adrian.p.stephens@intel.com</a:t>
            </a:r>
            <a:endParaRPr lang="en-US" sz="1600" b="0" dirty="0" smtClean="0"/>
          </a:p>
          <a:p>
            <a:r>
              <a:rPr lang="en-US" sz="1600" dirty="0" err="1" smtClean="0"/>
              <a:t>TGaa</a:t>
            </a:r>
            <a:r>
              <a:rPr lang="en-US" sz="1600" dirty="0" smtClean="0"/>
              <a:t> – Alex Ashley </a:t>
            </a:r>
            <a:r>
              <a:rPr lang="en-US" sz="1600" b="0" dirty="0" smtClean="0"/>
              <a:t>– </a:t>
            </a:r>
            <a:r>
              <a:rPr lang="en-US" sz="1600" b="0" dirty="0" smtClean="0">
                <a:hlinkClick r:id="rId4"/>
              </a:rPr>
              <a:t>alex.ashley@hotmail.co.uk</a:t>
            </a:r>
            <a:r>
              <a:rPr lang="en-US" sz="1600" b="0" dirty="0" smtClean="0"/>
              <a:t> </a:t>
            </a:r>
          </a:p>
          <a:p>
            <a:r>
              <a:rPr lang="en-US" sz="1600" dirty="0" err="1" smtClean="0"/>
              <a:t>TGac</a:t>
            </a:r>
            <a:r>
              <a:rPr lang="en-US" sz="1600" dirty="0" smtClean="0"/>
              <a:t> – Robert Stacey – </a:t>
            </a:r>
            <a:r>
              <a:rPr lang="en-US" sz="1600" b="0" dirty="0" smtClean="0">
                <a:hlinkClick r:id="rId5"/>
              </a:rPr>
              <a:t>rstacey@apple.com</a:t>
            </a:r>
            <a:r>
              <a:rPr lang="en-US" sz="1600" b="0" dirty="0" smtClean="0"/>
              <a:t>  </a:t>
            </a:r>
          </a:p>
          <a:p>
            <a:r>
              <a:rPr lang="en-US" sz="1600" dirty="0" err="1" smtClean="0"/>
              <a:t>TGad</a:t>
            </a:r>
            <a:r>
              <a:rPr lang="en-US" sz="1600" dirty="0" smtClean="0"/>
              <a:t> – Carlos </a:t>
            </a:r>
            <a:r>
              <a:rPr lang="en-US" sz="1600" dirty="0" err="1" smtClean="0"/>
              <a:t>Cordeiro</a:t>
            </a:r>
            <a:r>
              <a:rPr lang="en-US" sz="1600" dirty="0" smtClean="0"/>
              <a:t> </a:t>
            </a:r>
            <a:r>
              <a:rPr lang="en-US" sz="1600" b="0" dirty="0" smtClean="0"/>
              <a:t>– </a:t>
            </a:r>
            <a:r>
              <a:rPr lang="en-US" sz="1600" b="0" dirty="0" smtClean="0">
                <a:hlinkClick r:id="rId6"/>
              </a:rPr>
              <a:t>carlos.cordeiro@intel.com</a:t>
            </a:r>
            <a:r>
              <a:rPr lang="en-US" sz="1600" b="0" dirty="0" smtClean="0"/>
              <a:t> </a:t>
            </a:r>
          </a:p>
          <a:p>
            <a:r>
              <a:rPr lang="en-US" sz="1600" dirty="0" err="1" smtClean="0"/>
              <a:t>TGaf</a:t>
            </a:r>
            <a:r>
              <a:rPr lang="en-US" sz="1600" dirty="0" smtClean="0"/>
              <a:t> – Peter Ecclesine – </a:t>
            </a:r>
            <a:r>
              <a:rPr lang="en-US" sz="1600" b="0" dirty="0" smtClean="0">
                <a:hlinkClick r:id="rId7"/>
              </a:rPr>
              <a:t>pecclesi@cisco.com</a:t>
            </a:r>
            <a:r>
              <a:rPr lang="en-US" sz="1600" b="0" dirty="0" smtClean="0"/>
              <a:t> </a:t>
            </a:r>
          </a:p>
          <a:p>
            <a:r>
              <a:rPr lang="en-US" sz="1600" dirty="0" err="1" smtClean="0"/>
              <a:t>TGah</a:t>
            </a:r>
            <a:r>
              <a:rPr lang="en-US" sz="1600" dirty="0" smtClean="0"/>
              <a:t> – </a:t>
            </a:r>
            <a:r>
              <a:rPr lang="en-US" sz="1600" dirty="0" err="1" smtClean="0"/>
              <a:t>Minyoung</a:t>
            </a:r>
            <a:r>
              <a:rPr lang="en-US" sz="1600" dirty="0" smtClean="0"/>
              <a:t> Park </a:t>
            </a:r>
            <a:r>
              <a:rPr lang="en-US" sz="1600" b="0" dirty="0" smtClean="0"/>
              <a:t>– </a:t>
            </a:r>
            <a:r>
              <a:rPr lang="en-US" sz="1600" b="0" dirty="0" smtClean="0">
                <a:hlinkClick r:id="rId8"/>
              </a:rPr>
              <a:t>minyoung.park@intel.com</a:t>
            </a:r>
            <a:endParaRPr lang="en-US" sz="1600" b="0" dirty="0" smtClean="0"/>
          </a:p>
          <a:p>
            <a:r>
              <a:rPr lang="en-US" sz="1600" dirty="0" err="1" smtClean="0"/>
              <a:t>TGai</a:t>
            </a:r>
            <a:r>
              <a:rPr lang="en-US" sz="1600" dirty="0" smtClean="0"/>
              <a:t> – Tom </a:t>
            </a:r>
            <a:r>
              <a:rPr lang="en-US" sz="1600" dirty="0" err="1" smtClean="0"/>
              <a:t>Siep</a:t>
            </a:r>
            <a:r>
              <a:rPr lang="en-US" sz="1600" dirty="0" smtClean="0"/>
              <a:t> – </a:t>
            </a:r>
            <a:r>
              <a:rPr lang="en-US" sz="1600" b="0" dirty="0" smtClean="0">
                <a:hlinkClick r:id="rId9"/>
              </a:rPr>
              <a:t>tom.siep@csr.com</a:t>
            </a:r>
            <a:r>
              <a:rPr lang="en-US" sz="1600" b="0" dirty="0" smtClean="0"/>
              <a:t>  </a:t>
            </a:r>
            <a:endParaRPr lang="en-US" sz="1600" dirty="0" smtClean="0"/>
          </a:p>
          <a:p>
            <a:r>
              <a:rPr lang="en-US" sz="1600" dirty="0" smtClean="0"/>
              <a:t>Editors Emeritus:</a:t>
            </a:r>
          </a:p>
          <a:p>
            <a:pPr lvl="1"/>
            <a:r>
              <a:rPr lang="en-US" sz="1600" dirty="0" err="1" smtClean="0"/>
              <a:t>TGae</a:t>
            </a:r>
            <a:r>
              <a:rPr lang="en-US" sz="1600" dirty="0" smtClean="0"/>
              <a:t> – Henry </a:t>
            </a:r>
            <a:r>
              <a:rPr lang="en-US" sz="1600" dirty="0" err="1" smtClean="0"/>
              <a:t>Ptasinski</a:t>
            </a:r>
            <a:r>
              <a:rPr lang="en-US" sz="1600" dirty="0" smtClean="0"/>
              <a:t> – </a:t>
            </a:r>
            <a:r>
              <a:rPr lang="en-US" sz="1600" dirty="0" smtClean="0">
                <a:hlinkClick r:id="rId10"/>
              </a:rPr>
              <a:t>henry@LOGOUT.COM</a:t>
            </a:r>
            <a:r>
              <a:rPr lang="en-US" sz="1600" dirty="0" smtClean="0"/>
              <a:t> </a:t>
            </a:r>
          </a:p>
          <a:p>
            <a:pPr lvl="1"/>
            <a:endParaRPr lang="en-US" sz="1600" dirty="0" smtClean="0"/>
          </a:p>
          <a:p>
            <a:endParaRPr lang="en-US" sz="1600" dirty="0" smtClean="0"/>
          </a:p>
        </p:txBody>
      </p:sp>
      <p:sp>
        <p:nvSpPr>
          <p:cNvPr id="19462" name="Footer Placeholder 6"/>
          <p:cNvSpPr>
            <a:spLocks noGrp="1"/>
          </p:cNvSpPr>
          <p:nvPr>
            <p:ph type="ftr" sz="quarter" idx="11"/>
          </p:nvPr>
        </p:nvSpPr>
        <p:spPr>
          <a:noFill/>
        </p:spPr>
        <p:txBody>
          <a:bodyPr/>
          <a:lstStyle/>
          <a:p>
            <a:r>
              <a:rPr lang="en-US" smtClean="0"/>
              <a:t>Adrian Stephens, Intel Corporation</a:t>
            </a:r>
          </a:p>
        </p:txBody>
      </p:sp>
      <p:sp>
        <p:nvSpPr>
          <p:cNvPr id="19463" name="Date Placeholder 6"/>
          <p:cNvSpPr>
            <a:spLocks noGrp="1"/>
          </p:cNvSpPr>
          <p:nvPr>
            <p:ph type="dt" sz="quarter" idx="10"/>
          </p:nvPr>
        </p:nvSpPr>
        <p:spPr>
          <a:noFill/>
        </p:spPr>
        <p:txBody>
          <a:bodyPr/>
          <a:lstStyle/>
          <a:p>
            <a:r>
              <a:rPr lang="en-US" smtClean="0"/>
              <a:t>March 2012</a:t>
            </a:r>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2/6 of 11-12/0586r2 by Peter Ecclesine (Cisco Systems)</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9" name="Date Placeholder 3"/>
          <p:cNvSpPr txBox="1">
            <a:spLocks/>
          </p:cNvSpPr>
          <p:nvPr/>
        </p:nvSpPr>
        <p:spPr bwMode="auto">
          <a:xfrm>
            <a:off x="849313" y="485775"/>
            <a:ext cx="1579562" cy="276225"/>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742950" indent="-28575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1143000" indent="-2286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600200" indent="-228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2057400" indent="-2286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0"/>
              </a:spcBef>
              <a:spcAft>
                <a:spcPct val="0"/>
              </a:spcAft>
              <a:defRPr sz="2400" b="1"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0"/>
              </a:spcBef>
              <a:spcAft>
                <a:spcPct val="0"/>
              </a:spcAft>
              <a:defRPr sz="2400" b="1"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0"/>
              </a:spcBef>
              <a:spcAft>
                <a:spcPct val="0"/>
              </a:spcAft>
              <a:defRPr sz="2400" b="1"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0"/>
              </a:spcBef>
              <a:spcAft>
                <a:spcPct val="0"/>
              </a:spcAft>
              <a:defRPr sz="2400" b="1" kern="1200">
                <a:solidFill>
                  <a:schemeClr val="tx1"/>
                </a:solidFill>
                <a:latin typeface="Times New Roman" pitchFamily="18" charset="0"/>
                <a:ea typeface="+mn-ea"/>
                <a:cs typeface="+mn-cs"/>
              </a:defRPr>
            </a:lvl9pPr>
          </a:lstStyle>
          <a:p>
            <a:r>
              <a:rPr lang="en-US" sz="1800" smtClean="0"/>
              <a:t>May 2012</a:t>
            </a:r>
          </a:p>
        </p:txBody>
      </p:sp>
    </p:spTree>
    <p:extLst>
      <p:ext uri="{BB962C8B-B14F-4D97-AF65-F5344CB8AC3E}">
        <p14:creationId xmlns:p14="http://schemas.microsoft.com/office/powerpoint/2010/main" val="26477633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GB" smtClean="0"/>
              <a:t>Round table status report</a:t>
            </a:r>
          </a:p>
        </p:txBody>
      </p:sp>
      <p:sp>
        <p:nvSpPr>
          <p:cNvPr id="20483" name="Rectangle 3"/>
          <p:cNvSpPr>
            <a:spLocks noGrp="1" noChangeArrowheads="1"/>
          </p:cNvSpPr>
          <p:nvPr>
            <p:ph type="body" idx="1"/>
          </p:nvPr>
        </p:nvSpPr>
        <p:spPr>
          <a:xfrm>
            <a:off x="685800" y="1981200"/>
            <a:ext cx="7772400" cy="4648200"/>
          </a:xfrm>
        </p:spPr>
        <p:txBody>
          <a:bodyPr/>
          <a:lstStyle/>
          <a:p>
            <a:r>
              <a:rPr lang="en-GB" sz="2000" dirty="0" err="1" smtClean="0"/>
              <a:t>REVmb</a:t>
            </a:r>
            <a:r>
              <a:rPr lang="en-GB" sz="2000" dirty="0" smtClean="0"/>
              <a:t> – Published, celebration in July </a:t>
            </a:r>
          </a:p>
          <a:p>
            <a:r>
              <a:rPr lang="en-GB" sz="2000" dirty="0" err="1" smtClean="0"/>
              <a:t>11aa</a:t>
            </a:r>
            <a:r>
              <a:rPr lang="en-GB" sz="2000" dirty="0" smtClean="0"/>
              <a:t> –  To be published in two weeks, celebration in July</a:t>
            </a:r>
          </a:p>
          <a:p>
            <a:r>
              <a:rPr lang="en-GB" sz="2000" dirty="0" err="1" smtClean="0"/>
              <a:t>11ac</a:t>
            </a:r>
            <a:r>
              <a:rPr lang="en-GB" sz="2000" dirty="0" smtClean="0"/>
              <a:t> – Hoping to complete </a:t>
            </a:r>
            <a:r>
              <a:rPr lang="en-GB" sz="2000" dirty="0" err="1" smtClean="0"/>
              <a:t>D2</a:t>
            </a:r>
            <a:r>
              <a:rPr lang="en-GB" sz="2000" dirty="0" smtClean="0"/>
              <a:t> comment resolution and go to </a:t>
            </a:r>
            <a:r>
              <a:rPr lang="en-GB" sz="2000" dirty="0" err="1" smtClean="0"/>
              <a:t>recirculate</a:t>
            </a:r>
            <a:r>
              <a:rPr lang="en-GB" sz="2000" dirty="0" smtClean="0"/>
              <a:t> in May 2012</a:t>
            </a:r>
          </a:p>
          <a:p>
            <a:r>
              <a:rPr lang="en-GB" sz="2000" dirty="0" err="1" smtClean="0"/>
              <a:t>11ad</a:t>
            </a:r>
            <a:r>
              <a:rPr lang="en-GB" sz="2000" dirty="0" smtClean="0"/>
              <a:t> – Hoping to complete </a:t>
            </a:r>
            <a:r>
              <a:rPr lang="en-GB" sz="2000" dirty="0" err="1" smtClean="0"/>
              <a:t>D7</a:t>
            </a:r>
            <a:r>
              <a:rPr lang="en-GB" sz="2000" dirty="0" smtClean="0"/>
              <a:t> comment resolution and </a:t>
            </a:r>
            <a:r>
              <a:rPr lang="en-GB" sz="2000" dirty="0" err="1" smtClean="0"/>
              <a:t>recirculate</a:t>
            </a:r>
            <a:r>
              <a:rPr lang="en-GB" sz="2000" dirty="0" smtClean="0"/>
              <a:t> in May 2012</a:t>
            </a:r>
          </a:p>
          <a:p>
            <a:r>
              <a:rPr lang="en-GB" sz="2000" dirty="0" err="1" smtClean="0"/>
              <a:t>11ae</a:t>
            </a:r>
            <a:r>
              <a:rPr lang="en-GB" sz="2000" dirty="0" smtClean="0"/>
              <a:t> –  Published, celebration in July</a:t>
            </a:r>
          </a:p>
          <a:p>
            <a:r>
              <a:rPr lang="en-GB" sz="2000" dirty="0" err="1" smtClean="0"/>
              <a:t>11af</a:t>
            </a:r>
            <a:r>
              <a:rPr lang="en-GB" sz="2000" dirty="0" smtClean="0"/>
              <a:t> – Hoping for </a:t>
            </a:r>
            <a:r>
              <a:rPr lang="en-GB" sz="2000" dirty="0" err="1" smtClean="0"/>
              <a:t>PHY</a:t>
            </a:r>
            <a:r>
              <a:rPr lang="en-GB" sz="2000" dirty="0" smtClean="0"/>
              <a:t> text submission in July</a:t>
            </a:r>
          </a:p>
          <a:p>
            <a:r>
              <a:rPr lang="en-GB" sz="2000" dirty="0" err="1" smtClean="0"/>
              <a:t>11ah</a:t>
            </a:r>
            <a:r>
              <a:rPr lang="en-GB" sz="2000" dirty="0" smtClean="0"/>
              <a:t> – Continuing to develop framework document</a:t>
            </a:r>
          </a:p>
          <a:p>
            <a:r>
              <a:rPr lang="en-GB" sz="2000" dirty="0" err="1" smtClean="0"/>
              <a:t>11ai</a:t>
            </a:r>
            <a:r>
              <a:rPr lang="en-GB" sz="2000" dirty="0" smtClean="0"/>
              <a:t> – Working on framework document, consolidation of submissions evident</a:t>
            </a:r>
          </a:p>
        </p:txBody>
      </p:sp>
      <p:sp>
        <p:nvSpPr>
          <p:cNvPr id="20484" name="Slide Number Placeholder 5"/>
          <p:cNvSpPr>
            <a:spLocks noGrp="1"/>
          </p:cNvSpPr>
          <p:nvPr>
            <p:ph type="sldNum" sz="quarter" idx="12"/>
          </p:nvPr>
        </p:nvSpPr>
        <p:spPr>
          <a:noFill/>
        </p:spPr>
        <p:txBody>
          <a:bodyPr/>
          <a:lstStyle/>
          <a:p>
            <a:r>
              <a:rPr lang="en-US" smtClean="0"/>
              <a:t>Slide </a:t>
            </a:r>
            <a:fld id="{CBFB0970-0318-4E35-AEDF-341F41E712EB}" type="slidenum">
              <a:rPr lang="en-US" smtClean="0"/>
              <a:pPr/>
              <a:t>16</a:t>
            </a:fld>
            <a:endParaRPr lang="en-US" smtClean="0"/>
          </a:p>
        </p:txBody>
      </p:sp>
      <p:sp>
        <p:nvSpPr>
          <p:cNvPr id="20485" name="Footer Placeholder 5"/>
          <p:cNvSpPr>
            <a:spLocks noGrp="1"/>
          </p:cNvSpPr>
          <p:nvPr>
            <p:ph type="ftr" sz="quarter" idx="11"/>
          </p:nvPr>
        </p:nvSpPr>
        <p:spPr>
          <a:noFill/>
        </p:spPr>
        <p:txBody>
          <a:bodyPr/>
          <a:lstStyle/>
          <a:p>
            <a:r>
              <a:rPr lang="en-US" smtClean="0"/>
              <a:t>Adrian Stephens, Intel Corporation</a:t>
            </a:r>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3/6 of 11-12/0586r2 by Peter Ecclesine (Cisco Systems)</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20305177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smtClean="0"/>
              <a:t>802.11 Style Guide</a:t>
            </a:r>
          </a:p>
        </p:txBody>
      </p:sp>
      <p:sp>
        <p:nvSpPr>
          <p:cNvPr id="28675" name="Rectangle 3"/>
          <p:cNvSpPr>
            <a:spLocks noGrp="1" noChangeArrowheads="1"/>
          </p:cNvSpPr>
          <p:nvPr>
            <p:ph type="body" idx="1"/>
          </p:nvPr>
        </p:nvSpPr>
        <p:spPr>
          <a:xfrm>
            <a:off x="685800" y="1524000"/>
            <a:ext cx="7772400" cy="4572000"/>
          </a:xfrm>
        </p:spPr>
        <p:txBody>
          <a:bodyPr/>
          <a:lstStyle/>
          <a:p>
            <a:r>
              <a:rPr lang="en-GB" dirty="0" smtClean="0"/>
              <a:t>See 11-09-1034-05-0000-wg11-style-guide.doc</a:t>
            </a:r>
          </a:p>
          <a:p>
            <a:pPr lvl="1"/>
            <a:r>
              <a:rPr lang="en-US" dirty="0" smtClean="0"/>
              <a:t>We updated 802.11 </a:t>
            </a:r>
            <a:r>
              <a:rPr lang="en-US" dirty="0" err="1" smtClean="0"/>
              <a:t>WG</a:t>
            </a:r>
            <a:r>
              <a:rPr lang="en-US" dirty="0" smtClean="0"/>
              <a:t> Style Guide based on 2012 IEEE Standards Style Manual and consistency changes in final publication of the 802.11 standard</a:t>
            </a:r>
            <a:endParaRPr lang="en-GB" dirty="0" smtClean="0"/>
          </a:p>
          <a:p>
            <a:r>
              <a:rPr lang="en-US" b="0" dirty="0" smtClean="0"/>
              <a:t>Editor’s responsibility includes checking the </a:t>
            </a:r>
            <a:r>
              <a:rPr lang="en-US" dirty="0" smtClean="0"/>
              <a:t>2012 IEEE Standards Style Manual </a:t>
            </a:r>
            <a:r>
              <a:rPr lang="en-US" b="0" dirty="0" smtClean="0"/>
              <a:t>when creating or updating drafts. </a:t>
            </a:r>
            <a:r>
              <a:rPr lang="en-GB" u="sng" dirty="0" smtClean="0">
                <a:hlinkClick r:id="rId3"/>
              </a:rPr>
              <a:t>https://development.standards.ieee.org/myproject/Public/mytools/draft/styleman.pdf</a:t>
            </a:r>
            <a:endParaRPr lang="en-US" b="0" dirty="0" smtClean="0"/>
          </a:p>
          <a:p>
            <a:r>
              <a:rPr lang="en-US" b="0" dirty="0" smtClean="0"/>
              <a:t>Submissions with draft text should conform to both the </a:t>
            </a:r>
            <a:r>
              <a:rPr lang="en-US" b="0" dirty="0" err="1" smtClean="0"/>
              <a:t>WG11</a:t>
            </a:r>
            <a:r>
              <a:rPr lang="en-US" b="0" dirty="0" smtClean="0"/>
              <a:t> Style Guide and IEEE Standards Style Manual</a:t>
            </a:r>
          </a:p>
          <a:p>
            <a:r>
              <a:rPr lang="en-US" b="0" dirty="0" smtClean="0"/>
              <a:t>Note that the Style Guide evolves with our practice</a:t>
            </a:r>
          </a:p>
          <a:p>
            <a:pPr>
              <a:buFontTx/>
              <a:buNone/>
            </a:pPr>
            <a:endParaRPr lang="en-GB" dirty="0" smtClean="0"/>
          </a:p>
        </p:txBody>
      </p:sp>
      <p:sp>
        <p:nvSpPr>
          <p:cNvPr id="28676" name="Slide Number Placeholder 4"/>
          <p:cNvSpPr>
            <a:spLocks noGrp="1"/>
          </p:cNvSpPr>
          <p:nvPr>
            <p:ph type="sldNum" sz="quarter" idx="12"/>
          </p:nvPr>
        </p:nvSpPr>
        <p:spPr>
          <a:noFill/>
        </p:spPr>
        <p:txBody>
          <a:bodyPr/>
          <a:lstStyle/>
          <a:p>
            <a:r>
              <a:rPr lang="en-US" smtClean="0"/>
              <a:t>Slide </a:t>
            </a:r>
            <a:fld id="{47D261DD-C19A-4D33-B792-98F42174A4BE}" type="slidenum">
              <a:rPr lang="en-US" smtClean="0"/>
              <a:pPr/>
              <a:t>17</a:t>
            </a:fld>
            <a:endParaRPr lang="en-US" smtClean="0"/>
          </a:p>
        </p:txBody>
      </p:sp>
      <p:sp>
        <p:nvSpPr>
          <p:cNvPr id="28677" name="Footer Placeholder 5"/>
          <p:cNvSpPr>
            <a:spLocks noGrp="1"/>
          </p:cNvSpPr>
          <p:nvPr>
            <p:ph type="ftr" sz="quarter" idx="11"/>
          </p:nvPr>
        </p:nvSpPr>
        <p:spPr>
          <a:noFill/>
        </p:spPr>
        <p:txBody>
          <a:bodyPr/>
          <a:lstStyle/>
          <a:p>
            <a:r>
              <a:rPr lang="en-US" smtClean="0"/>
              <a:t>Adrian Stephens, Intel Corporation</a:t>
            </a:r>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4/6 of 11-12/0586r2 by Peter Ecclesine (Cisco Systems)</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2515748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smtClean="0"/>
              <a:t>Slide </a:t>
            </a:r>
            <a:fld id="{267CEDAE-0893-43B3-92C5-6D110BF9235A}" type="slidenum">
              <a:rPr lang="en-US" smtClean="0"/>
              <a:pPr/>
              <a:t>18</a:t>
            </a:fld>
            <a:endParaRPr lang="en-US" smtClean="0"/>
          </a:p>
        </p:txBody>
      </p:sp>
      <p:sp>
        <p:nvSpPr>
          <p:cNvPr id="29699" name="Rectangle 4"/>
          <p:cNvSpPr>
            <a:spLocks noGrp="1" noChangeArrowheads="1"/>
          </p:cNvSpPr>
          <p:nvPr>
            <p:ph type="title"/>
          </p:nvPr>
        </p:nvSpPr>
        <p:spPr>
          <a:xfrm>
            <a:off x="685800" y="685800"/>
            <a:ext cx="7772400" cy="685800"/>
          </a:xfrm>
        </p:spPr>
        <p:txBody>
          <a:bodyPr/>
          <a:lstStyle/>
          <a:p>
            <a:r>
              <a:rPr lang="en-US" smtClean="0"/>
              <a:t>Editor Amendment Ordering</a:t>
            </a:r>
          </a:p>
        </p:txBody>
      </p:sp>
      <p:graphicFrame>
        <p:nvGraphicFramePr>
          <p:cNvPr id="14461" name="Group 125"/>
          <p:cNvGraphicFramePr>
            <a:graphicFrameLocks noGrp="1"/>
          </p:cNvGraphicFramePr>
          <p:nvPr>
            <p:ph idx="1"/>
          </p:nvPr>
        </p:nvGraphicFramePr>
        <p:xfrm>
          <a:off x="685800" y="1828800"/>
          <a:ext cx="7772400" cy="2566035"/>
        </p:xfrm>
        <a:graphic>
          <a:graphicData uri="http://schemas.openxmlformats.org/drawingml/2006/table">
            <a:tbl>
              <a:tblPr/>
              <a:tblGrid>
                <a:gridCol w="2894013"/>
                <a:gridCol w="2284412"/>
                <a:gridCol w="2593975"/>
              </a:tblGrid>
              <a:tr h="334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Amendment Number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Task Group</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REVCOM Date</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802.11-2011 Amendment 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TGae</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Mar 2012</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802.11-2011 Amendment 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TGaa</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Jun 2012</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802.11-2011 Amendment 3</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TGad</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Dec 2012</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802.11-2011 Amendment 4</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TGac</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Dec 2013</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802.11-2011 Amendment 5</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TGaf</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Mar 2014</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802.11-2011 Amendment 6</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TGah</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rgbClr val="FF0000"/>
                          </a:solidFill>
                          <a:effectLst/>
                          <a:latin typeface="Times New Roman" pitchFamily="18" charset="0"/>
                        </a:rPr>
                        <a:t>Mar 2015</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802.11-2011 Amendment 7</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TGai</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Sept 2014</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9754" name="Rectangle 65"/>
          <p:cNvSpPr>
            <a:spLocks noChangeArrowheads="1"/>
          </p:cNvSpPr>
          <p:nvPr/>
        </p:nvSpPr>
        <p:spPr bwMode="auto">
          <a:xfrm>
            <a:off x="533400" y="1219200"/>
            <a:ext cx="7924800" cy="835025"/>
          </a:xfrm>
          <a:prstGeom prst="rect">
            <a:avLst/>
          </a:prstGeom>
          <a:noFill/>
          <a:ln w="9525">
            <a:noFill/>
            <a:miter lim="800000"/>
            <a:headEnd/>
            <a:tailEnd/>
          </a:ln>
        </p:spPr>
        <p:txBody>
          <a:bodyPr lIns="92075" tIns="46038" rIns="92075" bIns="46038"/>
          <a:lstStyle/>
          <a:p>
            <a:pPr marL="342900" indent="-342900">
              <a:lnSpc>
                <a:spcPct val="80000"/>
              </a:lnSpc>
              <a:spcBef>
                <a:spcPct val="20000"/>
              </a:spcBef>
              <a:buFontTx/>
              <a:buChar char="•"/>
            </a:pPr>
            <a:r>
              <a:rPr lang="en-US" sz="1400" b="1" dirty="0"/>
              <a:t>Data as of </a:t>
            </a:r>
            <a:r>
              <a:rPr lang="en-US" sz="1400" b="1" dirty="0" smtClean="0">
                <a:solidFill>
                  <a:srgbClr val="FF0000"/>
                </a:solidFill>
              </a:rPr>
              <a:t>May 2012</a:t>
            </a:r>
            <a:endParaRPr lang="en-US" sz="1400" b="1" dirty="0"/>
          </a:p>
          <a:p>
            <a:pPr marL="342900" indent="-342900">
              <a:lnSpc>
                <a:spcPct val="80000"/>
              </a:lnSpc>
              <a:spcBef>
                <a:spcPct val="20000"/>
              </a:spcBef>
              <a:buFontTx/>
              <a:buChar char="•"/>
            </a:pPr>
            <a:r>
              <a:rPr lang="en-US" sz="1400" dirty="0"/>
              <a:t>See </a:t>
            </a:r>
            <a:r>
              <a:rPr lang="en-US" sz="1400" dirty="0">
                <a:hlinkClick r:id="rId3"/>
              </a:rPr>
              <a:t>http://grouper.ieee.org/groups/802/11/Reports/802.11_Timelines.htm</a:t>
            </a:r>
            <a:r>
              <a:rPr lang="en-US" sz="1400" dirty="0"/>
              <a:t> </a:t>
            </a:r>
          </a:p>
        </p:txBody>
      </p:sp>
      <p:sp>
        <p:nvSpPr>
          <p:cNvPr id="29755" name="Text Box 66"/>
          <p:cNvSpPr txBox="1">
            <a:spLocks noChangeArrowheads="1"/>
          </p:cNvSpPr>
          <p:nvPr/>
        </p:nvSpPr>
        <p:spPr bwMode="auto">
          <a:xfrm>
            <a:off x="6705600" y="609600"/>
            <a:ext cx="1981200" cy="830997"/>
          </a:xfrm>
          <a:prstGeom prst="rect">
            <a:avLst/>
          </a:prstGeom>
          <a:noFill/>
          <a:ln w="12700">
            <a:noFill/>
            <a:miter lim="800000"/>
            <a:headEnd type="none" w="sm" len="sm"/>
            <a:tailEnd type="none" w="sm" len="sm"/>
          </a:ln>
        </p:spPr>
        <p:txBody>
          <a:bodyPr>
            <a:spAutoFit/>
          </a:bodyPr>
          <a:lstStyle/>
          <a:p>
            <a:pPr>
              <a:spcBef>
                <a:spcPct val="50000"/>
              </a:spcBef>
            </a:pPr>
            <a:r>
              <a:rPr lang="en-US" sz="1200" b="1" dirty="0">
                <a:solidFill>
                  <a:srgbClr val="FF0000"/>
                </a:solidFill>
              </a:rPr>
              <a:t>Amendment numbering is editorial! No need to make ballot comments on these dynamic numbers!</a:t>
            </a:r>
          </a:p>
        </p:txBody>
      </p:sp>
      <p:sp>
        <p:nvSpPr>
          <p:cNvPr id="29756" name="Footer Placeholder 7"/>
          <p:cNvSpPr>
            <a:spLocks noGrp="1"/>
          </p:cNvSpPr>
          <p:nvPr>
            <p:ph type="ftr" sz="quarter" idx="11"/>
          </p:nvPr>
        </p:nvSpPr>
        <p:spPr>
          <a:noFill/>
        </p:spPr>
        <p:txBody>
          <a:bodyPr/>
          <a:lstStyle/>
          <a:p>
            <a:r>
              <a:rPr lang="en-US" smtClean="0"/>
              <a:t>Adrian Stephens, Intel Corporation</a:t>
            </a:r>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5/6 of 11-12/0586r2 by Peter Ecclesine (Cisco Systems)</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10"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13405628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Box 116"/>
          <p:cNvSpPr txBox="1">
            <a:spLocks noChangeArrowheads="1"/>
          </p:cNvSpPr>
          <p:nvPr/>
        </p:nvSpPr>
        <p:spPr bwMode="auto">
          <a:xfrm>
            <a:off x="7543800" y="762000"/>
            <a:ext cx="1295400" cy="457200"/>
          </a:xfrm>
          <a:prstGeom prst="rect">
            <a:avLst/>
          </a:prstGeom>
          <a:solidFill>
            <a:srgbClr val="92D050"/>
          </a:solidFill>
          <a:ln w="12700">
            <a:noFill/>
            <a:miter lim="800000"/>
            <a:headEnd type="none" w="sm" len="sm"/>
            <a:tailEnd type="none" w="sm" len="sm"/>
          </a:ln>
        </p:spPr>
        <p:txBody>
          <a:bodyPr>
            <a:spAutoFit/>
          </a:bodyPr>
          <a:lstStyle/>
          <a:p>
            <a:pPr algn="ctr"/>
            <a:r>
              <a:rPr lang="en-US"/>
              <a:t>Most current doc shaded green.</a:t>
            </a:r>
            <a:endParaRPr lang="en-US" b="1"/>
          </a:p>
        </p:txBody>
      </p:sp>
      <p:graphicFrame>
        <p:nvGraphicFramePr>
          <p:cNvPr id="79875" name="Group 3"/>
          <p:cNvGraphicFramePr>
            <a:graphicFrameLocks noGrp="1"/>
          </p:cNvGraphicFramePr>
          <p:nvPr/>
        </p:nvGraphicFramePr>
        <p:xfrm>
          <a:off x="457200" y="1219200"/>
          <a:ext cx="6892754" cy="3063240"/>
        </p:xfrm>
        <a:graphic>
          <a:graphicData uri="http://schemas.openxmlformats.org/drawingml/2006/table">
            <a:tbl>
              <a:tblPr/>
              <a:tblGrid>
                <a:gridCol w="325603"/>
                <a:gridCol w="402976"/>
                <a:gridCol w="338221"/>
                <a:gridCol w="347579"/>
                <a:gridCol w="381000"/>
                <a:gridCol w="381000"/>
                <a:gridCol w="304800"/>
                <a:gridCol w="389689"/>
                <a:gridCol w="364289"/>
                <a:gridCol w="643021"/>
                <a:gridCol w="537408"/>
                <a:gridCol w="582863"/>
                <a:gridCol w="1092868"/>
                <a:gridCol w="801437"/>
              </a:tblGrid>
              <a:tr h="261938">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TG</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8">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Times New Roman" pitchFamily="18" charset="0"/>
                        </a:rPr>
                        <a:t>Published </a:t>
                      </a:r>
                      <a:r>
                        <a:rPr kumimoji="0" lang="en-US" sz="1000" b="1" i="0" u="none" strike="noStrike" cap="none" normalizeH="0" baseline="0" dirty="0" smtClean="0">
                          <a:ln>
                            <a:noFill/>
                          </a:ln>
                          <a:solidFill>
                            <a:schemeClr val="tx1"/>
                          </a:solidFill>
                          <a:effectLst/>
                          <a:latin typeface="Times New Roman" pitchFamily="18" charset="0"/>
                        </a:rPr>
                        <a:t>or </a:t>
                      </a:r>
                      <a:r>
                        <a:rPr kumimoji="0" lang="en-US" sz="1000" b="1" i="0" u="none" strike="noStrike" cap="none" normalizeH="0" baseline="0" dirty="0" smtClean="0">
                          <a:ln>
                            <a:noFill/>
                          </a:ln>
                          <a:solidFill>
                            <a:srgbClr val="0000CC"/>
                          </a:solidFill>
                          <a:effectLst/>
                          <a:latin typeface="Times New Roman" pitchFamily="18" charset="0"/>
                        </a:rPr>
                        <a:t>Draft</a:t>
                      </a:r>
                      <a:r>
                        <a:rPr kumimoji="0" lang="en-US" sz="1000" b="1" i="0" u="none" strike="noStrike" cap="none" normalizeH="0" baseline="0" dirty="0" smtClean="0">
                          <a:ln>
                            <a:noFill/>
                          </a:ln>
                          <a:solidFill>
                            <a:schemeClr val="tx1"/>
                          </a:solidFill>
                          <a:effectLst/>
                          <a:latin typeface="Times New Roman" pitchFamily="18" charset="0"/>
                        </a:rPr>
                        <a:t> Baseline Documents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Times New Roman" pitchFamily="18" charset="0"/>
                        </a:rPr>
                        <a:t>Source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MEC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Style Guide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Editor</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smtClean="0">
                          <a:ln>
                            <a:noFill/>
                          </a:ln>
                          <a:solidFill>
                            <a:schemeClr val="tx1"/>
                          </a:solidFill>
                          <a:effectLst/>
                          <a:latin typeface="Times New Roman" pitchFamily="18" charset="0"/>
                        </a:rPr>
                        <a:t>Snapshot Date</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B050"/>
                          </a:solidFill>
                          <a:effectLst/>
                          <a:latin typeface="Times New Roman" pitchFamily="18" charset="0"/>
                        </a:rPr>
                        <a:t>Published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err="1" smtClean="0">
                          <a:ln>
                            <a:noFill/>
                          </a:ln>
                          <a:solidFill>
                            <a:schemeClr val="folHlink"/>
                          </a:solidFill>
                          <a:effectLst/>
                          <a:latin typeface="Times New Roman" pitchFamily="18" charset="0"/>
                        </a:rPr>
                        <a:t>aa</a:t>
                      </a:r>
                      <a:endParaRPr kumimoji="0" lang="en-US" sz="1000" b="1" i="0" u="none" strike="noStrike" cap="none" normalizeH="0" baseline="0" dirty="0" smtClean="0">
                        <a:ln>
                          <a:noFill/>
                        </a:ln>
                        <a:solidFill>
                          <a:schemeClr val="folHlink"/>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folHlink"/>
                          </a:solidFill>
                          <a:effectLst/>
                          <a:latin typeface="Times New Roman" pitchFamily="18" charset="0"/>
                        </a:rPr>
                        <a:t>ad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folHlink"/>
                          </a:solidFill>
                          <a:effectLst/>
                          <a:latin typeface="Times New Roman" pitchFamily="18" charset="0"/>
                        </a:rPr>
                        <a:t>ac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err="1" smtClean="0">
                          <a:ln>
                            <a:noFill/>
                          </a:ln>
                          <a:solidFill>
                            <a:schemeClr val="folHlink"/>
                          </a:solidFill>
                          <a:effectLst/>
                          <a:latin typeface="Times New Roman" pitchFamily="18" charset="0"/>
                        </a:rPr>
                        <a:t>af</a:t>
                      </a:r>
                      <a:endParaRPr kumimoji="0" lang="en-US" sz="10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folHlink"/>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err="1" smtClean="0">
                          <a:ln>
                            <a:noFill/>
                          </a:ln>
                          <a:solidFill>
                            <a:schemeClr val="folHlink"/>
                          </a:solidFill>
                          <a:effectLst/>
                          <a:latin typeface="Times New Roman" pitchFamily="18" charset="0"/>
                        </a:rPr>
                        <a:t>ai</a:t>
                      </a:r>
                      <a:endParaRPr kumimoji="0" lang="en-US" sz="10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r>
              <a:tr h="37814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smtClean="0">
                          <a:ln>
                            <a:noFill/>
                          </a:ln>
                          <a:solidFill>
                            <a:schemeClr val="folHlink"/>
                          </a:solidFill>
                          <a:effectLst/>
                          <a:latin typeface="Times New Roman" pitchFamily="18" charset="0"/>
                        </a:rPr>
                        <a:t>aa</a:t>
                      </a:r>
                      <a:endParaRPr kumimoji="0" lang="en-US" sz="10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CC"/>
                          </a:solidFill>
                          <a:effectLst/>
                          <a:latin typeface="Times New Roman" pitchFamily="18" charset="0"/>
                        </a:rPr>
                        <a:t>9.0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dirty="0" smtClean="0">
                        <a:ln>
                          <a:noFill/>
                        </a:ln>
                        <a:solidFill>
                          <a:schemeClr val="accent5">
                            <a:lumMod val="50000"/>
                          </a:schemeClr>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Word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2009</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Alex Ashley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19-Jan</a:t>
                      </a: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folHlink"/>
                          </a:solidFill>
                          <a:effectLst/>
                          <a:latin typeface="Times New Roman" pitchFamily="18" charset="0"/>
                        </a:rPr>
                        <a:t>ad</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CC"/>
                          </a:solidFill>
                          <a:effectLst/>
                          <a:latin typeface="Times New Roman" pitchFamily="18" charset="0"/>
                        </a:rPr>
                        <a:t>9.0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FF0000"/>
                          </a:solidFill>
                          <a:effectLst/>
                          <a:latin typeface="Times New Roman" pitchFamily="18" charset="0"/>
                        </a:rPr>
                        <a:t>7.0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1000" kern="1200" dirty="0" smtClean="0">
                          <a:solidFill>
                            <a:schemeClr val="tx1"/>
                          </a:solidFill>
                          <a:latin typeface="+mn-lt"/>
                          <a:ea typeface="+mn-ea"/>
                          <a:cs typeface="+mn-cs"/>
                        </a:rPr>
                        <a:t>Word</a:t>
                      </a:r>
                      <a:endParaRPr kumimoji="0" lang="en-US" sz="10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lumMod val="95000"/>
                              <a:lumOff val="5000"/>
                            </a:schemeClr>
                          </a:solidFill>
                          <a:effectLst/>
                          <a:latin typeface="Times New Roman" pitchFamily="18" charset="0"/>
                        </a:rPr>
                        <a:t>Yes</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FF0000"/>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Carlos Cordero</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FF0000"/>
                          </a:solidFill>
                          <a:effectLst/>
                          <a:latin typeface="Times New Roman" pitchFamily="18" charset="0"/>
                        </a:rPr>
                        <a:t>15-May</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folHlink"/>
                          </a:solidFill>
                          <a:effectLst/>
                          <a:latin typeface="Times New Roman" pitchFamily="18" charset="0"/>
                        </a:rPr>
                        <a:t>ac</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CC"/>
                          </a:solidFill>
                          <a:effectLst/>
                          <a:latin typeface="Times New Roman" pitchFamily="18" charset="0"/>
                        </a:rPr>
                        <a:t>8.0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CC"/>
                          </a:solidFill>
                          <a:effectLst/>
                          <a:latin typeface="Times New Roman" pitchFamily="18" charset="0"/>
                        </a:rPr>
                        <a:t>5.0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CC"/>
                          </a:solidFill>
                          <a:effectLst/>
                          <a:latin typeface="Times New Roman" pitchFamily="18" charset="0"/>
                        </a:rPr>
                        <a:t>2.0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tx1"/>
                          </a:solidFill>
                          <a:effectLst/>
                          <a:latin typeface="Times New Roman" pitchFamily="18" charset="0"/>
                        </a:rPr>
                        <a:t>Frame</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tx1"/>
                          </a:solidFill>
                          <a:effectLst/>
                          <a:latin typeface="Times New Roman" pitchFamily="18" charset="0"/>
                        </a:rPr>
                        <a:t>10.0</a:t>
                      </a:r>
                      <a:endParaRPr kumimoji="0" lang="en-US" sz="10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2009</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chemeClr val="tx1"/>
                          </a:solidFill>
                          <a:effectLst/>
                          <a:latin typeface="Times New Roman" pitchFamily="18" charset="0"/>
                        </a:rPr>
                        <a:t>Robert Stacey</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13-Mar</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smtClean="0">
                          <a:ln>
                            <a:noFill/>
                          </a:ln>
                          <a:solidFill>
                            <a:schemeClr val="folHlink"/>
                          </a:solidFill>
                          <a:effectLst/>
                          <a:latin typeface="Times New Roman" pitchFamily="18" charset="0"/>
                        </a:rPr>
                        <a:t>af</a:t>
                      </a:r>
                      <a:endParaRPr kumimoji="0" lang="en-US" sz="10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CC"/>
                          </a:solidFill>
                          <a:effectLst/>
                          <a:latin typeface="Times New Roman" pitchFamily="18" charset="0"/>
                        </a:rPr>
                        <a:t>9.0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FF0000"/>
                          </a:solidFill>
                          <a:effectLst/>
                          <a:latin typeface="Times New Roman" pitchFamily="18" charset="0"/>
                        </a:rPr>
                        <a:t>6.0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FF0000"/>
                          </a:solidFill>
                          <a:effectLst/>
                          <a:latin typeface="Times New Roman" pitchFamily="18" charset="0"/>
                        </a:rPr>
                        <a:t>2.2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FF0000"/>
                          </a:solidFill>
                          <a:effectLst/>
                          <a:latin typeface="Times New Roman" pitchFamily="18" charset="0"/>
                        </a:rPr>
                        <a:t>1.07</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000" b="1"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Word</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FF0000"/>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chemeClr val="tx1"/>
                          </a:solidFill>
                          <a:effectLst/>
                          <a:latin typeface="Times New Roman" pitchFamily="18" charset="0"/>
                        </a:rPr>
                        <a:t>Peter Ecclesine</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0" i="0" u="none" strike="noStrike" cap="none" normalizeH="0" baseline="0" dirty="0" smtClean="0">
                          <a:ln>
                            <a:noFill/>
                          </a:ln>
                          <a:solidFill>
                            <a:srgbClr val="FF0000"/>
                          </a:solidFill>
                          <a:effectLst/>
                          <a:latin typeface="Times New Roman" pitchFamily="18" charset="0"/>
                        </a:rPr>
                        <a:t>15-May</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590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CC"/>
                          </a:solidFill>
                          <a:effectLst/>
                          <a:latin typeface="Times New Roman" pitchFamily="18" charset="0"/>
                        </a:rPr>
                        <a:t>ah</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CC"/>
                          </a:solidFill>
                          <a:effectLst/>
                          <a:latin typeface="Times New Roman" pitchFamily="18" charset="0"/>
                        </a:rPr>
                        <a:t>4.0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CC"/>
                          </a:solidFill>
                          <a:effectLst/>
                          <a:latin typeface="Times New Roman" pitchFamily="18" charset="0"/>
                        </a:rPr>
                        <a:t>5.0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CC"/>
                          </a:solidFill>
                          <a:effectLst/>
                          <a:latin typeface="Times New Roman" pitchFamily="18" charset="0"/>
                        </a:rPr>
                        <a:t>2.0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CC"/>
                          </a:solidFill>
                          <a:effectLst/>
                          <a:latin typeface="Times New Roman" pitchFamily="18" charset="0"/>
                        </a:rPr>
                        <a:t>1.0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rgbClr val="0000CC"/>
                          </a:solidFill>
                          <a:effectLst/>
                          <a:latin typeface="Times New Roman" pitchFamily="18" charset="0"/>
                        </a:rPr>
                        <a:t>1.0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tx1"/>
                          </a:solidFill>
                          <a:effectLst/>
                          <a:latin typeface="Times New Roman" pitchFamily="18" charset="0"/>
                        </a:rPr>
                        <a:t>2009</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chemeClr val="tx1"/>
                          </a:solidFill>
                          <a:effectLst/>
                          <a:latin typeface="Times New Roman" pitchFamily="18" charset="0"/>
                        </a:rPr>
                        <a:t>Minyoung Park</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0" i="0" u="none" strike="noStrike" cap="none" normalizeH="0" baseline="0" dirty="0" smtClean="0">
                          <a:ln>
                            <a:noFill/>
                          </a:ln>
                          <a:solidFill>
                            <a:schemeClr val="tx1"/>
                          </a:solidFill>
                          <a:effectLst/>
                          <a:latin typeface="Times New Roman" pitchFamily="18" charset="0"/>
                        </a:rPr>
                        <a:t>20-Jan</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8956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smtClean="0">
                          <a:ln>
                            <a:noFill/>
                          </a:ln>
                          <a:solidFill>
                            <a:srgbClr val="0000CC"/>
                          </a:solidFill>
                          <a:effectLst/>
                          <a:latin typeface="Times New Roman" pitchFamily="18" charset="0"/>
                        </a:rPr>
                        <a:t>ai</a:t>
                      </a:r>
                      <a:endParaRPr kumimoji="0" lang="en-US" sz="10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rgbClr val="00B050"/>
                          </a:solidFill>
                          <a:effectLst/>
                          <a:latin typeface="Times New Roman" pitchFamily="18" charset="0"/>
                        </a:rPr>
                        <a:t>Y</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000" dirty="0" smtClean="0">
                          <a:solidFill>
                            <a:srgbClr val="FF0000"/>
                          </a:solidFill>
                        </a:rPr>
                        <a:t>9.0</a:t>
                      </a:r>
                      <a:endParaRPr lang="en-US" sz="1000" dirty="0">
                        <a:solidFill>
                          <a:srgbClr val="FF0000"/>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000" dirty="0" smtClean="0">
                          <a:solidFill>
                            <a:srgbClr val="FF0000"/>
                          </a:solidFill>
                        </a:rPr>
                        <a:t>7.0</a:t>
                      </a:r>
                      <a:endParaRPr lang="en-US" sz="1000" dirty="0">
                        <a:solidFill>
                          <a:srgbClr val="FF0000"/>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r>
                        <a:rPr lang="en-US" sz="1000" dirty="0" smtClean="0">
                          <a:solidFill>
                            <a:srgbClr val="FF0000"/>
                          </a:solidFill>
                        </a:rPr>
                        <a:t>2.2</a:t>
                      </a:r>
                      <a:endParaRPr lang="en-US" sz="1000" dirty="0">
                        <a:solidFill>
                          <a:srgbClr val="FF0000"/>
                        </a:solidFill>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rgbClr val="FF0000"/>
                          </a:solidFill>
                          <a:effectLst/>
                          <a:latin typeface="Times New Roman" pitchFamily="18" charset="0"/>
                        </a:rPr>
                        <a:t>1.07</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rgbClr val="FF0000"/>
                          </a:solidFill>
                          <a:effectLst/>
                          <a:latin typeface="Times New Roman" pitchFamily="18" charset="0"/>
                        </a:rPr>
                        <a:t>1.0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rgbClr val="FF0000"/>
                          </a:solidFill>
                          <a:effectLst/>
                          <a:latin typeface="Times New Roman" pitchFamily="18" charset="0"/>
                        </a:rPr>
                        <a:t>0.0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dirty="0" smtClean="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0" i="0" u="none" strike="noStrike" cap="none" normalizeH="0" baseline="0" dirty="0" smtClean="0">
                          <a:ln>
                            <a:noFill/>
                          </a:ln>
                          <a:solidFill>
                            <a:schemeClr val="tx1"/>
                          </a:solidFill>
                          <a:effectLst/>
                          <a:latin typeface="Times New Roman" pitchFamily="18" charset="0"/>
                        </a:rPr>
                        <a:t>Frame 10.0</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tx1"/>
                          </a:solidFill>
                          <a:effectLst/>
                          <a:latin typeface="Times New Roman" pitchFamily="18" charset="0"/>
                        </a:rPr>
                        <a:t>No</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000" b="0" i="0" u="none" strike="noStrike" cap="none" normalizeH="0" baseline="0" dirty="0" smtClean="0">
                          <a:ln>
                            <a:noFill/>
                          </a:ln>
                          <a:solidFill>
                            <a:schemeClr val="tx1"/>
                          </a:solidFill>
                          <a:effectLst/>
                          <a:latin typeface="Times New Roman" pitchFamily="18" charset="0"/>
                        </a:rPr>
                        <a:t>2012</a:t>
                      </a: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chemeClr val="tx1"/>
                          </a:solidFill>
                          <a:effectLst/>
                          <a:latin typeface="Times New Roman" pitchFamily="18" charset="0"/>
                        </a:rPr>
                        <a:t>Tom </a:t>
                      </a:r>
                      <a:r>
                        <a:rPr kumimoji="0" lang="en-US" sz="1000" b="0" i="0" u="none" strike="noStrike" cap="none" normalizeH="0" baseline="0" dirty="0" err="1" smtClean="0">
                          <a:ln>
                            <a:noFill/>
                          </a:ln>
                          <a:solidFill>
                            <a:schemeClr val="tx1"/>
                          </a:solidFill>
                          <a:effectLst/>
                          <a:latin typeface="Times New Roman" pitchFamily="18" charset="0"/>
                        </a:rPr>
                        <a:t>Siep</a:t>
                      </a:r>
                      <a:endParaRPr kumimoji="0" lang="en-US" sz="10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000" b="0" i="0" u="none" strike="noStrike" cap="none" normalizeH="0" baseline="0" dirty="0" smtClean="0">
                          <a:ln>
                            <a:noFill/>
                          </a:ln>
                          <a:solidFill>
                            <a:srgbClr val="FF0000"/>
                          </a:solidFill>
                          <a:effectLst/>
                          <a:latin typeface="Times New Roman" pitchFamily="18" charset="0"/>
                        </a:rPr>
                        <a:t>17-May</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folHlink"/>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dirty="0" smtClean="0">
                        <a:ln>
                          <a:noFill/>
                        </a:ln>
                        <a:solidFill>
                          <a:srgbClr val="92D050"/>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endParaRPr lang="en-US"/>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dirty="0" smtClean="0">
                        <a:ln>
                          <a:noFill/>
                        </a:ln>
                        <a:solidFill>
                          <a:srgbClr val="0000CC"/>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92D050"/>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dirty="0" smtClean="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31970" name="Text Box 116"/>
          <p:cNvSpPr txBox="1">
            <a:spLocks noChangeArrowheads="1"/>
          </p:cNvSpPr>
          <p:nvPr/>
        </p:nvSpPr>
        <p:spPr bwMode="auto">
          <a:xfrm>
            <a:off x="152400" y="838200"/>
            <a:ext cx="1676400" cy="430887"/>
          </a:xfrm>
          <a:prstGeom prst="rect">
            <a:avLst/>
          </a:prstGeom>
          <a:noFill/>
          <a:ln w="12700">
            <a:noFill/>
            <a:miter lim="800000"/>
            <a:headEnd type="none" w="sm" len="sm"/>
            <a:tailEnd type="none" w="sm" len="sm"/>
          </a:ln>
        </p:spPr>
        <p:txBody>
          <a:bodyPr>
            <a:spAutoFit/>
          </a:bodyPr>
          <a:lstStyle/>
          <a:p>
            <a:r>
              <a:rPr lang="en-US" sz="800" dirty="0">
                <a:solidFill>
                  <a:srgbClr val="FF0000"/>
                </a:solidFill>
              </a:rPr>
              <a:t>Changes</a:t>
            </a:r>
            <a:r>
              <a:rPr lang="en-US" sz="1050" dirty="0">
                <a:solidFill>
                  <a:srgbClr val="FF0000"/>
                </a:solidFill>
              </a:rPr>
              <a:t> from  last report shown in </a:t>
            </a:r>
            <a:r>
              <a:rPr lang="en-US" sz="1050" b="1" dirty="0">
                <a:solidFill>
                  <a:srgbClr val="FF0000"/>
                </a:solidFill>
              </a:rPr>
              <a:t>red.</a:t>
            </a:r>
          </a:p>
        </p:txBody>
      </p:sp>
      <p:sp>
        <p:nvSpPr>
          <p:cNvPr id="31972" name="Slide Number Placeholder 8"/>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3CC2130E-942E-44E1-91AF-4824D5157D33}" type="slidenum">
              <a:rPr lang="en-US"/>
              <a:pPr algn="ctr"/>
              <a:t>19</a:t>
            </a:fld>
            <a:endParaRPr lang="en-US"/>
          </a:p>
        </p:txBody>
      </p:sp>
      <p:sp>
        <p:nvSpPr>
          <p:cNvPr id="31973" name="Text Box 231"/>
          <p:cNvSpPr txBox="1">
            <a:spLocks noChangeArrowheads="1"/>
          </p:cNvSpPr>
          <p:nvPr/>
        </p:nvSpPr>
        <p:spPr bwMode="auto">
          <a:xfrm>
            <a:off x="152400" y="609600"/>
            <a:ext cx="1219200" cy="369332"/>
          </a:xfrm>
          <a:prstGeom prst="rect">
            <a:avLst/>
          </a:prstGeom>
          <a:noFill/>
          <a:ln w="9525">
            <a:noFill/>
            <a:miter lim="800000"/>
            <a:headEnd/>
            <a:tailEnd/>
          </a:ln>
        </p:spPr>
        <p:txBody>
          <a:bodyPr wrap="square">
            <a:spAutoFit/>
          </a:bodyPr>
          <a:lstStyle/>
          <a:p>
            <a:pPr eaLnBrk="1" hangingPunct="1">
              <a:spcBef>
                <a:spcPct val="50000"/>
              </a:spcBef>
            </a:pPr>
            <a:r>
              <a:rPr lang="en-US" sz="1800" dirty="0" smtClean="0">
                <a:solidFill>
                  <a:srgbClr val="FF0000"/>
                </a:solidFill>
                <a:latin typeface="Arial" charset="0"/>
              </a:rPr>
              <a:t>May</a:t>
            </a:r>
            <a:r>
              <a:rPr lang="en-US" sz="1800" dirty="0" smtClean="0">
                <a:latin typeface="Arial" charset="0"/>
              </a:rPr>
              <a:t> 2012</a:t>
            </a:r>
            <a:endParaRPr lang="en-US" sz="1800" dirty="0">
              <a:latin typeface="Arial" charset="0"/>
            </a:endParaRPr>
          </a:p>
        </p:txBody>
      </p:sp>
      <p:sp>
        <p:nvSpPr>
          <p:cNvPr id="31974" name="Rectangle 232"/>
          <p:cNvSpPr>
            <a:spLocks noGrp="1" noChangeArrowheads="1"/>
          </p:cNvSpPr>
          <p:nvPr>
            <p:ph type="title" idx="4294967295"/>
          </p:nvPr>
        </p:nvSpPr>
        <p:spPr>
          <a:xfrm>
            <a:off x="685800" y="685800"/>
            <a:ext cx="7772400" cy="457200"/>
          </a:xfrm>
        </p:spPr>
        <p:txBody>
          <a:bodyPr/>
          <a:lstStyle/>
          <a:p>
            <a:r>
              <a:rPr lang="en-US" sz="2800" dirty="0" smtClean="0"/>
              <a:t>Draft Development Snapshot</a:t>
            </a:r>
            <a:endParaRPr lang="en-GB" sz="2800" dirty="0" smtClean="0"/>
          </a:p>
        </p:txBody>
      </p:sp>
      <p:sp>
        <p:nvSpPr>
          <p:cNvPr id="31975" name="Slide Number Placeholder 9"/>
          <p:cNvSpPr>
            <a:spLocks noGrp="1"/>
          </p:cNvSpPr>
          <p:nvPr>
            <p:ph type="sldNum" sz="quarter" idx="12"/>
          </p:nvPr>
        </p:nvSpPr>
        <p:spPr>
          <a:noFill/>
        </p:spPr>
        <p:txBody>
          <a:bodyPr/>
          <a:lstStyle/>
          <a:p>
            <a:r>
              <a:rPr lang="en-US" smtClean="0"/>
              <a:t>Slide </a:t>
            </a:r>
            <a:fld id="{795EAAF8-1103-4F9A-8384-029AC986883C}" type="slidenum">
              <a:rPr lang="en-US" smtClean="0"/>
              <a:pPr/>
              <a:t>19</a:t>
            </a:fld>
            <a:endParaRPr lang="en-US" smtClean="0"/>
          </a:p>
        </p:txBody>
      </p:sp>
      <p:sp>
        <p:nvSpPr>
          <p:cNvPr id="31976" name="Footer Placeholder 10"/>
          <p:cNvSpPr>
            <a:spLocks noGrp="1"/>
          </p:cNvSpPr>
          <p:nvPr>
            <p:ph type="ftr" sz="quarter" idx="11"/>
          </p:nvPr>
        </p:nvSpPr>
        <p:spPr>
          <a:noFill/>
        </p:spPr>
        <p:txBody>
          <a:bodyPr/>
          <a:lstStyle/>
          <a:p>
            <a:r>
              <a:rPr lang="en-US" smtClean="0"/>
              <a:t>Adrian Stephens, Intel Corporation</a:t>
            </a:r>
          </a:p>
        </p:txBody>
      </p:sp>
      <p:sp>
        <p:nvSpPr>
          <p:cNvPr id="31977" name="Date Placeholder 10"/>
          <p:cNvSpPr>
            <a:spLocks noGrp="1"/>
          </p:cNvSpPr>
          <p:nvPr>
            <p:ph type="dt" sz="quarter" idx="10"/>
          </p:nvPr>
        </p:nvSpPr>
        <p:spPr>
          <a:noFill/>
        </p:spPr>
        <p:txBody>
          <a:bodyPr/>
          <a:lstStyle/>
          <a:p>
            <a:r>
              <a:rPr lang="en-US" smtClean="0"/>
              <a:t>March 2012</a:t>
            </a:r>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6/6 of 11-12/0586r2 by Peter Ecclesine (Cisco Systems)</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13" name="Date Placeholder 3"/>
          <p:cNvSpPr txBox="1">
            <a:spLocks/>
          </p:cNvSpPr>
          <p:nvPr/>
        </p:nvSpPr>
        <p:spPr bwMode="auto">
          <a:xfrm>
            <a:off x="849313" y="485775"/>
            <a:ext cx="1579562" cy="276225"/>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742950" indent="-28575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1143000" indent="-2286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600200" indent="-228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2057400" indent="-2286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0"/>
              </a:spcBef>
              <a:spcAft>
                <a:spcPct val="0"/>
              </a:spcAft>
              <a:defRPr sz="2400" b="1"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0"/>
              </a:spcBef>
              <a:spcAft>
                <a:spcPct val="0"/>
              </a:spcAft>
              <a:defRPr sz="2400" b="1"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0"/>
              </a:spcBef>
              <a:spcAft>
                <a:spcPct val="0"/>
              </a:spcAft>
              <a:defRPr sz="2400" b="1"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0"/>
              </a:spcBef>
              <a:spcAft>
                <a:spcPct val="0"/>
              </a:spcAft>
              <a:defRPr sz="2400" b="1" kern="1200">
                <a:solidFill>
                  <a:schemeClr val="tx1"/>
                </a:solidFill>
                <a:latin typeface="Times New Roman" pitchFamily="18" charset="0"/>
                <a:ea typeface="+mn-ea"/>
                <a:cs typeface="+mn-cs"/>
              </a:defRPr>
            </a:lvl9pPr>
          </a:lstStyle>
          <a:p>
            <a:r>
              <a:rPr lang="en-US" sz="1800" smtClean="0"/>
              <a:t>May 2012</a:t>
            </a:r>
          </a:p>
        </p:txBody>
      </p:sp>
    </p:spTree>
    <p:extLst>
      <p:ext uri="{BB962C8B-B14F-4D97-AF65-F5344CB8AC3E}">
        <p14:creationId xmlns:p14="http://schemas.microsoft.com/office/powerpoint/2010/main" val="15172524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
        <p:nvSpPr>
          <p:cNvPr id="409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Adrian Stephens, Intel Corporation</a:t>
            </a:r>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1F1C73C8-2275-44E9-B341-5CDD5B9F6099}" type="slidenum">
              <a:rPr lang="en-US" sz="1200" b="0" smtClean="0"/>
              <a:pPr/>
              <a:t>2</a:t>
            </a:fld>
            <a:endParaRPr lang="en-US" sz="1200" b="0" smtClean="0"/>
          </a:p>
        </p:txBody>
      </p:sp>
      <p:sp>
        <p:nvSpPr>
          <p:cNvPr id="4101" name="Rectangle 2"/>
          <p:cNvSpPr>
            <a:spLocks noGrp="1" noChangeArrowheads="1"/>
          </p:cNvSpPr>
          <p:nvPr>
            <p:ph type="title"/>
          </p:nvPr>
        </p:nvSpPr>
        <p:spPr/>
        <p:txBody>
          <a:bodyPr/>
          <a:lstStyle/>
          <a:p>
            <a:r>
              <a:rPr lang="en-US" dirty="0" smtClean="0"/>
              <a:t>Abstract</a:t>
            </a:r>
          </a:p>
        </p:txBody>
      </p:sp>
      <p:sp>
        <p:nvSpPr>
          <p:cNvPr id="4102" name="Rectangle 3"/>
          <p:cNvSpPr>
            <a:spLocks noGrp="1" noChangeArrowheads="1"/>
          </p:cNvSpPr>
          <p:nvPr>
            <p:ph type="body" idx="1"/>
          </p:nvPr>
        </p:nvSpPr>
        <p:spPr/>
        <p:txBody>
          <a:bodyPr/>
          <a:lstStyle/>
          <a:p>
            <a:r>
              <a:rPr lang="en-GB" dirty="0" smtClean="0"/>
              <a:t>This document is a digest of the closing reports of all 802.11 sub-groups for presentation at the May 2012 closing plenary meeting.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GB" smtClean="0"/>
              <a:t>Adrian Stephens, Intel Corporation</a:t>
            </a:r>
            <a:endParaRPr lang="en-GB"/>
          </a:p>
        </p:txBody>
      </p:sp>
      <p:sp>
        <p:nvSpPr>
          <p:cNvPr id="8" name="Slide Number Placeholder 5"/>
          <p:cNvSpPr>
            <a:spLocks noGrp="1"/>
          </p:cNvSpPr>
          <p:nvPr>
            <p:ph type="sldNum" sz="quarter" idx="12"/>
          </p:nvPr>
        </p:nvSpPr>
        <p:spPr/>
        <p:txBody>
          <a:bodyPr/>
          <a:lstStyle/>
          <a:p>
            <a:r>
              <a:rPr lang="en-GB"/>
              <a:t>Slide </a:t>
            </a:r>
            <a:fld id="{18AD1E2D-700C-45D9-B23A-5E77B33503B3}" type="slidenum">
              <a:rPr lang="en-GB"/>
              <a:pPr/>
              <a:t>20</a:t>
            </a:fld>
            <a:endParaRPr lang="en-GB"/>
          </a:p>
        </p:txBody>
      </p:sp>
      <p:sp>
        <p:nvSpPr>
          <p:cNvPr id="221186" name="Rectangle 2"/>
          <p:cNvSpPr>
            <a:spLocks noGrp="1" noChangeArrowheads="1"/>
          </p:cNvSpPr>
          <p:nvPr>
            <p:ph type="title"/>
          </p:nvPr>
        </p:nvSpPr>
        <p:spPr>
          <a:noFill/>
          <a:ln/>
        </p:spPr>
        <p:txBody>
          <a:bodyPr/>
          <a:lstStyle/>
          <a:p>
            <a:r>
              <a:rPr lang="en-GB"/>
              <a:t>Closing Report</a:t>
            </a:r>
          </a:p>
        </p:txBody>
      </p:sp>
      <p:sp>
        <p:nvSpPr>
          <p:cNvPr id="221188" name="Rectangle 4"/>
          <p:cNvSpPr>
            <a:spLocks noGrp="1" noChangeArrowheads="1"/>
          </p:cNvSpPr>
          <p:nvPr>
            <p:ph type="body" idx="1"/>
          </p:nvPr>
        </p:nvSpPr>
        <p:spPr>
          <a:xfrm>
            <a:off x="685800" y="1524000"/>
            <a:ext cx="7772400" cy="381000"/>
          </a:xfrm>
          <a:noFill/>
          <a:ln/>
        </p:spPr>
        <p:txBody>
          <a:bodyPr/>
          <a:lstStyle/>
          <a:p>
            <a:pPr algn="ctr">
              <a:buFontTx/>
              <a:buNone/>
            </a:pPr>
            <a:r>
              <a:rPr lang="en-GB" sz="2000"/>
              <a:t>Date:</a:t>
            </a:r>
            <a:r>
              <a:rPr lang="en-GB" sz="2000" b="0"/>
              <a:t> 2012-05-18</a:t>
            </a:r>
          </a:p>
        </p:txBody>
      </p:sp>
      <p:graphicFrame>
        <p:nvGraphicFramePr>
          <p:cNvPr id="221189" name="Object 5"/>
          <p:cNvGraphicFramePr>
            <a:graphicFrameLocks noChangeAspect="1"/>
          </p:cNvGraphicFramePr>
          <p:nvPr/>
        </p:nvGraphicFramePr>
        <p:xfrm>
          <a:off x="527050" y="2286000"/>
          <a:ext cx="7799388" cy="2203450"/>
        </p:xfrm>
        <a:graphic>
          <a:graphicData uri="http://schemas.openxmlformats.org/presentationml/2006/ole">
            <mc:AlternateContent xmlns:mc="http://schemas.openxmlformats.org/markup-compatibility/2006">
              <mc:Choice xmlns:v="urn:schemas-microsoft-com:vml" Requires="v">
                <p:oleObj spid="_x0000_s6147" name="Document" r:id="rId4" imgW="8130449" imgH="2301994" progId="Word.Document.8">
                  <p:embed/>
                </p:oleObj>
              </mc:Choice>
              <mc:Fallback>
                <p:oleObj name="Document" r:id="rId4" imgW="8130449" imgH="2301994"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7050" y="2286000"/>
                        <a:ext cx="7799388" cy="22034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21190" name="Rectangle 6"/>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GB" sz="2000" b="1"/>
              <a:t>Authors:</a:t>
            </a:r>
            <a:endParaRPr lang="en-GB" sz="2000"/>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1/3 of 11-12/0713r0 by Clint Chaplin, Chair (Samsung)</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10"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37299390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GB" smtClean="0"/>
              <a:t>Adrian Stephens, Intel Corporation</a:t>
            </a:r>
            <a:endParaRPr lang="en-GB"/>
          </a:p>
        </p:txBody>
      </p:sp>
      <p:sp>
        <p:nvSpPr>
          <p:cNvPr id="6" name="Slide Number Placeholder 5"/>
          <p:cNvSpPr>
            <a:spLocks noGrp="1"/>
          </p:cNvSpPr>
          <p:nvPr>
            <p:ph type="sldNum" sz="quarter" idx="12"/>
          </p:nvPr>
        </p:nvSpPr>
        <p:spPr/>
        <p:txBody>
          <a:bodyPr/>
          <a:lstStyle/>
          <a:p>
            <a:r>
              <a:rPr lang="en-GB"/>
              <a:t>Slide </a:t>
            </a:r>
            <a:fld id="{CC40D78A-C216-4B77-9528-D8FAC3CA31FB}" type="slidenum">
              <a:rPr lang="en-GB"/>
              <a:pPr/>
              <a:t>21</a:t>
            </a:fld>
            <a:endParaRPr lang="en-GB"/>
          </a:p>
        </p:txBody>
      </p:sp>
      <p:sp>
        <p:nvSpPr>
          <p:cNvPr id="223234" name="Rectangle 2"/>
          <p:cNvSpPr>
            <a:spLocks noGrp="1" noChangeArrowheads="1"/>
          </p:cNvSpPr>
          <p:nvPr>
            <p:ph type="title"/>
          </p:nvPr>
        </p:nvSpPr>
        <p:spPr>
          <a:noFill/>
          <a:ln/>
        </p:spPr>
        <p:txBody>
          <a:bodyPr/>
          <a:lstStyle/>
          <a:p>
            <a:r>
              <a:rPr lang="en-GB"/>
              <a:t>Abstract</a:t>
            </a:r>
          </a:p>
        </p:txBody>
      </p:sp>
      <p:sp>
        <p:nvSpPr>
          <p:cNvPr id="223235" name="Rectangle 3"/>
          <p:cNvSpPr>
            <a:spLocks noGrp="1" noChangeArrowheads="1"/>
          </p:cNvSpPr>
          <p:nvPr>
            <p:ph type="body" idx="1"/>
          </p:nvPr>
        </p:nvSpPr>
        <p:spPr>
          <a:noFill/>
          <a:ln/>
        </p:spPr>
        <p:txBody>
          <a:bodyPr/>
          <a:lstStyle/>
          <a:p>
            <a:pPr algn="ctr">
              <a:buFontTx/>
              <a:buNone/>
            </a:pPr>
            <a:r>
              <a:rPr lang="en-GB" sz="3200"/>
              <a:t> Closing report for WNG SC for May 2012, Atlanta, Georgia, USA</a:t>
            </a:r>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2/3 of 11-12/0713r0 by Clint Chaplin, Chair (Samsung)</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39326353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GB" smtClean="0"/>
              <a:t>Adrian Stephens, Intel Corporation</a:t>
            </a:r>
            <a:endParaRPr lang="en-GB"/>
          </a:p>
        </p:txBody>
      </p:sp>
      <p:sp>
        <p:nvSpPr>
          <p:cNvPr id="5" name="Slide Number Placeholder 5"/>
          <p:cNvSpPr>
            <a:spLocks noGrp="1"/>
          </p:cNvSpPr>
          <p:nvPr>
            <p:ph type="sldNum" sz="quarter" idx="12"/>
          </p:nvPr>
        </p:nvSpPr>
        <p:spPr/>
        <p:txBody>
          <a:bodyPr/>
          <a:lstStyle/>
          <a:p>
            <a:r>
              <a:rPr lang="en-GB"/>
              <a:t>Slide </a:t>
            </a:r>
            <a:fld id="{CE5690F0-6036-4D14-9A94-38221D46917B}" type="slidenum">
              <a:rPr lang="en-GB"/>
              <a:pPr/>
              <a:t>22</a:t>
            </a:fld>
            <a:endParaRPr lang="en-GB"/>
          </a:p>
        </p:txBody>
      </p:sp>
      <p:sp>
        <p:nvSpPr>
          <p:cNvPr id="343042" name="Rectangle 2"/>
          <p:cNvSpPr>
            <a:spLocks noGrp="1" noChangeArrowheads="1"/>
          </p:cNvSpPr>
          <p:nvPr>
            <p:ph type="body" idx="1"/>
          </p:nvPr>
        </p:nvSpPr>
        <p:spPr>
          <a:xfrm>
            <a:off x="468313" y="836613"/>
            <a:ext cx="8153400" cy="5495925"/>
          </a:xfrm>
          <a:noFill/>
          <a:ln/>
        </p:spPr>
        <p:txBody>
          <a:bodyPr/>
          <a:lstStyle/>
          <a:p>
            <a:pPr eaLnBrk="1" hangingPunct="1">
              <a:lnSpc>
                <a:spcPct val="90000"/>
              </a:lnSpc>
            </a:pPr>
            <a:r>
              <a:rPr lang="en-US"/>
              <a:t>Officer recommendations</a:t>
            </a:r>
          </a:p>
          <a:p>
            <a:pPr lvl="1" eaLnBrk="1" hangingPunct="1">
              <a:lnSpc>
                <a:spcPct val="90000"/>
              </a:lnSpc>
            </a:pPr>
            <a:r>
              <a:rPr lang="en-US"/>
              <a:t>Chair: Clint Chaplin</a:t>
            </a:r>
          </a:p>
          <a:p>
            <a:pPr lvl="1" eaLnBrk="1" hangingPunct="1">
              <a:lnSpc>
                <a:spcPct val="90000"/>
              </a:lnSpc>
            </a:pPr>
            <a:r>
              <a:rPr lang="en-US"/>
              <a:t>Vice Chair: Jim Lansford</a:t>
            </a:r>
          </a:p>
          <a:p>
            <a:pPr eaLnBrk="1" hangingPunct="1">
              <a:lnSpc>
                <a:spcPct val="90000"/>
              </a:lnSpc>
            </a:pPr>
            <a:r>
              <a:rPr lang="en-US"/>
              <a:t>Presentations at May 2012 meeting</a:t>
            </a:r>
          </a:p>
          <a:p>
            <a:pPr lvl="1" eaLnBrk="1" hangingPunct="1">
              <a:lnSpc>
                <a:spcPct val="90000"/>
              </a:lnSpc>
            </a:pPr>
            <a:r>
              <a:rPr lang="en-US"/>
              <a:t>Alternative Mesh Path Selection (11-12-0621-01-0000-alternative-mesh-path-selection.pptx) – Donald Eastlake 3rd</a:t>
            </a:r>
          </a:p>
          <a:p>
            <a:pPr lvl="1" eaLnBrk="1" hangingPunct="1">
              <a:lnSpc>
                <a:spcPct val="90000"/>
              </a:lnSpc>
            </a:pPr>
            <a:r>
              <a:rPr lang="en-US"/>
              <a:t>Compatibility of 6-10GHz Extensions with the 802.11ac PHY (11-12-0653-00-0wng-compatibility-of-6-10ghz-extensions-with-the-802-11ac-phy.ppt) – Jim Landsford</a:t>
            </a:r>
          </a:p>
          <a:p>
            <a:pPr lvl="1" eaLnBrk="1" hangingPunct="1">
              <a:lnSpc>
                <a:spcPct val="90000"/>
              </a:lnSpc>
            </a:pPr>
            <a:r>
              <a:rPr lang="en-US"/>
              <a:t>6-10 GHz Extensions to 802.11ac, Part 4 (11-12-0493-00-0wng-6-10gh-extensions-to-802-11ac-part4.pptx) – Richard Edgar</a:t>
            </a:r>
          </a:p>
          <a:p>
            <a:pPr>
              <a:lnSpc>
                <a:spcPct val="90000"/>
              </a:lnSpc>
            </a:pPr>
            <a:r>
              <a:rPr lang="en-GB"/>
              <a:t>Minutes</a:t>
            </a:r>
          </a:p>
          <a:p>
            <a:pPr lvl="1">
              <a:lnSpc>
                <a:spcPct val="90000"/>
              </a:lnSpc>
            </a:pPr>
            <a:r>
              <a:rPr lang="en-GB" sz="2400"/>
              <a:t>11-12-0676-00-0wng-may-2012-meeting-minutes.doc</a:t>
            </a:r>
          </a:p>
          <a:p>
            <a:pPr>
              <a:lnSpc>
                <a:spcPct val="90000"/>
              </a:lnSpc>
            </a:pPr>
            <a:r>
              <a:rPr lang="en-GB" altLang="ko-KR">
                <a:ea typeface="Gulim" pitchFamily="34" charset="-127"/>
              </a:rPr>
              <a:t>Plans for July 2012</a:t>
            </a:r>
          </a:p>
          <a:p>
            <a:pPr lvl="1">
              <a:lnSpc>
                <a:spcPct val="90000"/>
              </a:lnSpc>
            </a:pPr>
            <a:r>
              <a:rPr lang="en-US" sz="2400"/>
              <a:t>1 2 hour session</a:t>
            </a:r>
            <a:endParaRPr lang="en-GB" sz="2400"/>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3/3 of 11-12/0713r0 by Clint Chaplin, Chair (Samsung)</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7"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16601956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noFill/>
        </p:spPr>
        <p:txBody>
          <a:bodyPr/>
          <a:lstStyle/>
          <a:p>
            <a:r>
              <a:rPr lang="en-US" smtClean="0"/>
              <a:t>Adrian Stephens, Intel Corporation</a:t>
            </a:r>
          </a:p>
        </p:txBody>
      </p:sp>
      <p:sp>
        <p:nvSpPr>
          <p:cNvPr id="1029" name="Slide Number Placeholder 5"/>
          <p:cNvSpPr>
            <a:spLocks noGrp="1"/>
          </p:cNvSpPr>
          <p:nvPr>
            <p:ph type="sldNum" sz="quarter" idx="12"/>
          </p:nvPr>
        </p:nvSpPr>
        <p:spPr>
          <a:noFill/>
        </p:spPr>
        <p:txBody>
          <a:bodyPr/>
          <a:lstStyle/>
          <a:p>
            <a:r>
              <a:rPr lang="en-US" smtClean="0"/>
              <a:t>Slide </a:t>
            </a:r>
            <a:fld id="{45B9BDB0-C63C-4C25-8424-3805F41840B1}" type="slidenum">
              <a:rPr lang="en-US" smtClean="0"/>
              <a:pPr/>
              <a:t>23</a:t>
            </a:fld>
            <a:endParaRPr lang="en-US" smtClean="0"/>
          </a:p>
        </p:txBody>
      </p:sp>
      <p:sp>
        <p:nvSpPr>
          <p:cNvPr id="1030" name="Rectangle 2"/>
          <p:cNvSpPr>
            <a:spLocks noGrp="1" noChangeArrowheads="1"/>
          </p:cNvSpPr>
          <p:nvPr>
            <p:ph type="title"/>
          </p:nvPr>
        </p:nvSpPr>
        <p:spPr>
          <a:noFill/>
        </p:spPr>
        <p:txBody>
          <a:bodyPr/>
          <a:lstStyle/>
          <a:p>
            <a:r>
              <a:rPr lang="en-US" dirty="0" smtClean="0"/>
              <a:t>ARC Closing Report </a:t>
            </a:r>
          </a:p>
        </p:txBody>
      </p:sp>
      <p:sp>
        <p:nvSpPr>
          <p:cNvPr id="1031" name="Rectangle 6"/>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2012-5-18</a:t>
            </a:r>
          </a:p>
        </p:txBody>
      </p:sp>
      <p:graphicFrame>
        <p:nvGraphicFramePr>
          <p:cNvPr id="1026" name="Object 11"/>
          <p:cNvGraphicFramePr>
            <a:graphicFrameLocks noChangeAspect="1"/>
          </p:cNvGraphicFramePr>
          <p:nvPr/>
        </p:nvGraphicFramePr>
        <p:xfrm>
          <a:off x="506413" y="2286000"/>
          <a:ext cx="8001000" cy="2663825"/>
        </p:xfrm>
        <a:graphic>
          <a:graphicData uri="http://schemas.openxmlformats.org/presentationml/2006/ole">
            <mc:AlternateContent xmlns:mc="http://schemas.openxmlformats.org/markup-compatibility/2006">
              <mc:Choice xmlns:v="urn:schemas-microsoft-com:vml" Requires="v">
                <p:oleObj spid="_x0000_s7171" name="Document" r:id="rId5" imgW="8253286" imgH="2751163" progId="Word.Document.8">
                  <p:embed/>
                </p:oleObj>
              </mc:Choice>
              <mc:Fallback>
                <p:oleObj name="Document" r:id="rId5" imgW="8253286" imgH="2751163" progId="Word.Documen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6413" y="2286000"/>
                        <a:ext cx="8001000" cy="2663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1/5 of 11-12/0702r0 by Mark Hamilton, Polycom, Inc.</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9"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36007491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t>Abstract</a:t>
            </a:r>
          </a:p>
        </p:txBody>
      </p:sp>
      <p:sp>
        <p:nvSpPr>
          <p:cNvPr id="14339" name="Rectangle 3"/>
          <p:cNvSpPr>
            <a:spLocks noGrp="1" noChangeArrowheads="1"/>
          </p:cNvSpPr>
          <p:nvPr>
            <p:ph idx="1"/>
          </p:nvPr>
        </p:nvSpPr>
        <p:spPr/>
        <p:txBody>
          <a:bodyPr/>
          <a:lstStyle/>
          <a:p>
            <a:pPr algn="ctr" eaLnBrk="1" hangingPunct="1">
              <a:buFontTx/>
              <a:buNone/>
            </a:pPr>
            <a:r>
              <a:rPr lang="en-US" dirty="0" smtClean="0"/>
              <a:t>This document is the closing report for ARC SC, </a:t>
            </a:r>
          </a:p>
          <a:p>
            <a:pPr algn="ctr" eaLnBrk="1" hangingPunct="1">
              <a:buFontTx/>
              <a:buNone/>
            </a:pPr>
            <a:r>
              <a:rPr lang="en-US" dirty="0" smtClean="0"/>
              <a:t>May 2012, Atlanta meeting</a:t>
            </a:r>
          </a:p>
        </p:txBody>
      </p:sp>
      <p:sp>
        <p:nvSpPr>
          <p:cNvPr id="14341" name="Footer Placeholder 4"/>
          <p:cNvSpPr>
            <a:spLocks noGrp="1"/>
          </p:cNvSpPr>
          <p:nvPr>
            <p:ph type="ftr" sz="quarter" idx="11"/>
          </p:nvPr>
        </p:nvSpPr>
        <p:spPr>
          <a:noFill/>
        </p:spPr>
        <p:txBody>
          <a:bodyPr/>
          <a:lstStyle/>
          <a:p>
            <a:r>
              <a:rPr lang="en-US" smtClean="0"/>
              <a:t>Adrian Stephens, Intel Corporation</a:t>
            </a:r>
          </a:p>
        </p:txBody>
      </p:sp>
      <p:sp>
        <p:nvSpPr>
          <p:cNvPr id="14342" name="Slide Number Placeholder 5"/>
          <p:cNvSpPr>
            <a:spLocks noGrp="1"/>
          </p:cNvSpPr>
          <p:nvPr>
            <p:ph type="sldNum" sz="quarter" idx="12"/>
          </p:nvPr>
        </p:nvSpPr>
        <p:spPr>
          <a:noFill/>
        </p:spPr>
        <p:txBody>
          <a:bodyPr/>
          <a:lstStyle/>
          <a:p>
            <a:r>
              <a:rPr lang="en-US" smtClean="0"/>
              <a:t>Slide </a:t>
            </a:r>
            <a:fld id="{81BA2747-D9B4-4253-BD2A-A397A70658F2}" type="slidenum">
              <a:rPr lang="en-US" smtClean="0"/>
              <a:pPr/>
              <a:t>24</a:t>
            </a:fld>
            <a:endParaRPr lang="en-US" smtClean="0"/>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2/5 of 11-12/0702r0 by Mark Hamilton, Polycom, Inc.</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7"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758269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en-US" smtClean="0"/>
              <a:t>Adrian Stephens, Intel Corporation</a:t>
            </a:r>
          </a:p>
        </p:txBody>
      </p:sp>
      <p:sp>
        <p:nvSpPr>
          <p:cNvPr id="15364" name="Slide Number Placeholder 5"/>
          <p:cNvSpPr>
            <a:spLocks noGrp="1"/>
          </p:cNvSpPr>
          <p:nvPr>
            <p:ph type="sldNum" sz="quarter" idx="12"/>
          </p:nvPr>
        </p:nvSpPr>
        <p:spPr>
          <a:noFill/>
        </p:spPr>
        <p:txBody>
          <a:bodyPr/>
          <a:lstStyle/>
          <a:p>
            <a:r>
              <a:rPr lang="en-US" smtClean="0"/>
              <a:t>Slide </a:t>
            </a:r>
            <a:fld id="{89456BA8-D540-4D8D-ABFC-B66C525D07D1}" type="slidenum">
              <a:rPr lang="en-US" smtClean="0"/>
              <a:pPr/>
              <a:t>25</a:t>
            </a:fld>
            <a:endParaRPr lang="en-US" smtClean="0"/>
          </a:p>
        </p:txBody>
      </p:sp>
      <p:sp>
        <p:nvSpPr>
          <p:cNvPr id="15365" name="Rectangle 2"/>
          <p:cNvSpPr>
            <a:spLocks noGrp="1" noChangeArrowheads="1"/>
          </p:cNvSpPr>
          <p:nvPr>
            <p:ph type="title"/>
          </p:nvPr>
        </p:nvSpPr>
        <p:spPr>
          <a:xfrm>
            <a:off x="685800" y="685800"/>
            <a:ext cx="7772400" cy="609600"/>
          </a:xfrm>
        </p:spPr>
        <p:txBody>
          <a:bodyPr/>
          <a:lstStyle/>
          <a:p>
            <a:r>
              <a:rPr lang="en-US" smtClean="0"/>
              <a:t>Work Completed</a:t>
            </a:r>
          </a:p>
        </p:txBody>
      </p:sp>
      <p:sp>
        <p:nvSpPr>
          <p:cNvPr id="15366" name="Rectangle 3"/>
          <p:cNvSpPr>
            <a:spLocks noGrp="1" noChangeArrowheads="1"/>
          </p:cNvSpPr>
          <p:nvPr>
            <p:ph type="body" idx="1"/>
          </p:nvPr>
        </p:nvSpPr>
        <p:spPr>
          <a:xfrm>
            <a:off x="685800" y="1219200"/>
            <a:ext cx="7772400" cy="4495800"/>
          </a:xfrm>
        </p:spPr>
        <p:txBody>
          <a:bodyPr/>
          <a:lstStyle/>
          <a:p>
            <a:pPr>
              <a:lnSpc>
                <a:spcPct val="90000"/>
              </a:lnSpc>
            </a:pPr>
            <a:r>
              <a:rPr lang="en-US" dirty="0" smtClean="0"/>
              <a:t>Planned joint meeting with 802.1 in July</a:t>
            </a:r>
          </a:p>
          <a:p>
            <a:pPr lvl="1">
              <a:lnSpc>
                <a:spcPct val="90000"/>
              </a:lnSpc>
            </a:pPr>
            <a:r>
              <a:rPr lang="en-US" dirty="0" smtClean="0"/>
              <a:t>802.11’s MAC “service” and cooperation with bridging</a:t>
            </a:r>
          </a:p>
          <a:p>
            <a:pPr lvl="1">
              <a:lnSpc>
                <a:spcPct val="90000"/>
              </a:lnSpc>
            </a:pPr>
            <a:r>
              <a:rPr lang="en-US" dirty="0" smtClean="0"/>
              <a:t>802.1, 802.11 and IETF coordination and division of work</a:t>
            </a:r>
          </a:p>
          <a:p>
            <a:pPr>
              <a:lnSpc>
                <a:spcPct val="90000"/>
              </a:lnSpc>
            </a:pPr>
            <a:r>
              <a:rPr lang="en-US" dirty="0" smtClean="0"/>
              <a:t>802 Overview and Architecture Draft 1.3 letter ballot</a:t>
            </a:r>
          </a:p>
          <a:p>
            <a:pPr lvl="1">
              <a:lnSpc>
                <a:spcPct val="90000"/>
              </a:lnSpc>
            </a:pPr>
            <a:r>
              <a:rPr lang="en-US" dirty="0" smtClean="0"/>
              <a:t>Update on status:</a:t>
            </a:r>
          </a:p>
          <a:p>
            <a:pPr lvl="2">
              <a:lnSpc>
                <a:spcPct val="90000"/>
              </a:lnSpc>
            </a:pPr>
            <a:r>
              <a:rPr lang="en-US" dirty="0" smtClean="0"/>
              <a:t>802 expects next Letter Ballot between May and July</a:t>
            </a:r>
          </a:p>
          <a:p>
            <a:pPr lvl="2">
              <a:lnSpc>
                <a:spcPct val="90000"/>
              </a:lnSpc>
            </a:pPr>
            <a:r>
              <a:rPr lang="en-US" dirty="0" smtClean="0"/>
              <a:t>802.11 will hold overlapping internal ballot to collect comments</a:t>
            </a:r>
          </a:p>
          <a:p>
            <a:pPr>
              <a:lnSpc>
                <a:spcPct val="90000"/>
              </a:lnSpc>
            </a:pPr>
            <a:r>
              <a:rPr lang="en-US" dirty="0" smtClean="0"/>
              <a:t>802.1AC (MAC Service Definition) revision</a:t>
            </a:r>
          </a:p>
          <a:p>
            <a:pPr lvl="1">
              <a:lnSpc>
                <a:spcPct val="90000"/>
              </a:lnSpc>
            </a:pPr>
            <a:r>
              <a:rPr lang="en-US" dirty="0" smtClean="0"/>
              <a:t>802.1AC has some differences from 802.11’s MAC-SAP – </a:t>
            </a:r>
            <a:r>
              <a:rPr lang="en-US" dirty="0" err="1" smtClean="0"/>
              <a:t>REVmc</a:t>
            </a:r>
            <a:r>
              <a:rPr lang="en-US" dirty="0" smtClean="0"/>
              <a:t> should consider</a:t>
            </a:r>
          </a:p>
          <a:p>
            <a:pPr lvl="1">
              <a:lnSpc>
                <a:spcPct val="90000"/>
              </a:lnSpc>
            </a:pPr>
            <a:r>
              <a:rPr lang="en-US" dirty="0" smtClean="0"/>
              <a:t>802.1AC has very out-of-date information about 802.11 – will supply comments and text.</a:t>
            </a:r>
          </a:p>
          <a:p>
            <a:pPr>
              <a:lnSpc>
                <a:spcPct val="90000"/>
              </a:lnSpc>
            </a:pPr>
            <a:r>
              <a:rPr lang="en-US" dirty="0" smtClean="0"/>
              <a:t>Minutes are in 11-12/639</a:t>
            </a:r>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3/5 of 11-12/0702r0 by Mark Hamilton, Polycom, Inc.</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7"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36331243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Footer Placeholder 4"/>
          <p:cNvSpPr>
            <a:spLocks noGrp="1"/>
          </p:cNvSpPr>
          <p:nvPr>
            <p:ph type="ftr" sz="quarter" idx="11"/>
          </p:nvPr>
        </p:nvSpPr>
        <p:spPr>
          <a:noFill/>
        </p:spPr>
        <p:txBody>
          <a:bodyPr/>
          <a:lstStyle/>
          <a:p>
            <a:r>
              <a:rPr lang="en-US" smtClean="0"/>
              <a:t>Adrian Stephens, Intel Corporation</a:t>
            </a:r>
          </a:p>
        </p:txBody>
      </p:sp>
      <p:sp>
        <p:nvSpPr>
          <p:cNvPr id="16388" name="Slide Number Placeholder 5"/>
          <p:cNvSpPr>
            <a:spLocks noGrp="1"/>
          </p:cNvSpPr>
          <p:nvPr>
            <p:ph type="sldNum" sz="quarter" idx="12"/>
          </p:nvPr>
        </p:nvSpPr>
        <p:spPr>
          <a:noFill/>
        </p:spPr>
        <p:txBody>
          <a:bodyPr/>
          <a:lstStyle/>
          <a:p>
            <a:r>
              <a:rPr lang="en-US" smtClean="0"/>
              <a:t>Slide </a:t>
            </a:r>
            <a:fld id="{CFD111E0-D59E-4076-9560-166B07D396EF}" type="slidenum">
              <a:rPr lang="en-US" smtClean="0"/>
              <a:pPr/>
              <a:t>26</a:t>
            </a:fld>
            <a:endParaRPr lang="en-US" smtClean="0"/>
          </a:p>
        </p:txBody>
      </p:sp>
      <p:sp>
        <p:nvSpPr>
          <p:cNvPr id="16389" name="Rectangle 2"/>
          <p:cNvSpPr>
            <a:spLocks noGrp="1" noChangeArrowheads="1"/>
          </p:cNvSpPr>
          <p:nvPr>
            <p:ph type="title"/>
          </p:nvPr>
        </p:nvSpPr>
        <p:spPr>
          <a:xfrm>
            <a:off x="685800" y="685800"/>
            <a:ext cx="7772400" cy="609600"/>
          </a:xfrm>
        </p:spPr>
        <p:txBody>
          <a:bodyPr/>
          <a:lstStyle/>
          <a:p>
            <a:r>
              <a:rPr lang="en-US" smtClean="0"/>
              <a:t>Teleconferences</a:t>
            </a:r>
          </a:p>
        </p:txBody>
      </p:sp>
      <p:sp>
        <p:nvSpPr>
          <p:cNvPr id="16390" name="Rectangle 3"/>
          <p:cNvSpPr>
            <a:spLocks noGrp="1" noChangeArrowheads="1"/>
          </p:cNvSpPr>
          <p:nvPr>
            <p:ph type="body" idx="1"/>
          </p:nvPr>
        </p:nvSpPr>
        <p:spPr>
          <a:xfrm>
            <a:off x="685800" y="1219200"/>
            <a:ext cx="7772400" cy="4495800"/>
          </a:xfrm>
        </p:spPr>
        <p:txBody>
          <a:bodyPr/>
          <a:lstStyle/>
          <a:p>
            <a:pPr>
              <a:lnSpc>
                <a:spcPct val="90000"/>
              </a:lnSpc>
            </a:pPr>
            <a:r>
              <a:rPr lang="en-US" sz="2800" dirty="0" smtClean="0"/>
              <a:t>One expected, no specific date/time, will schedule with 10 days notice</a:t>
            </a:r>
          </a:p>
          <a:p>
            <a:pPr>
              <a:lnSpc>
                <a:spcPct val="90000"/>
              </a:lnSpc>
            </a:pPr>
            <a:r>
              <a:rPr lang="en-US" sz="2800" dirty="0" smtClean="0"/>
              <a:t>Topic(s):</a:t>
            </a:r>
          </a:p>
          <a:p>
            <a:pPr lvl="1">
              <a:lnSpc>
                <a:spcPct val="90000"/>
              </a:lnSpc>
            </a:pPr>
            <a:r>
              <a:rPr lang="en-US" sz="2400" dirty="0" smtClean="0"/>
              <a:t>Coordinate response to next letter ballot on 802 Overview and Architecture</a:t>
            </a:r>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4/5 of 11-12/0702r0 by Mark Hamilton, Polycom, Inc.</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7"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279746705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Footer Placeholder 4"/>
          <p:cNvSpPr>
            <a:spLocks noGrp="1"/>
          </p:cNvSpPr>
          <p:nvPr>
            <p:ph type="ftr" sz="quarter" idx="11"/>
          </p:nvPr>
        </p:nvSpPr>
        <p:spPr>
          <a:noFill/>
        </p:spPr>
        <p:txBody>
          <a:bodyPr/>
          <a:lstStyle/>
          <a:p>
            <a:r>
              <a:rPr lang="en-US" smtClean="0"/>
              <a:t>Adrian Stephens, Intel Corporation</a:t>
            </a:r>
          </a:p>
        </p:txBody>
      </p:sp>
      <p:sp>
        <p:nvSpPr>
          <p:cNvPr id="17412" name="Slide Number Placeholder 5"/>
          <p:cNvSpPr>
            <a:spLocks noGrp="1"/>
          </p:cNvSpPr>
          <p:nvPr>
            <p:ph type="sldNum" sz="quarter" idx="12"/>
          </p:nvPr>
        </p:nvSpPr>
        <p:spPr>
          <a:noFill/>
        </p:spPr>
        <p:txBody>
          <a:bodyPr/>
          <a:lstStyle/>
          <a:p>
            <a:r>
              <a:rPr lang="en-US" smtClean="0"/>
              <a:t>Slide </a:t>
            </a:r>
            <a:fld id="{0D566691-ABE1-475B-8FC6-0CFB05140897}" type="slidenum">
              <a:rPr lang="en-US" smtClean="0"/>
              <a:pPr/>
              <a:t>27</a:t>
            </a:fld>
            <a:endParaRPr lang="en-US" smtClean="0"/>
          </a:p>
        </p:txBody>
      </p:sp>
      <p:sp>
        <p:nvSpPr>
          <p:cNvPr id="17413" name="Rectangle 2"/>
          <p:cNvSpPr>
            <a:spLocks noGrp="1" noChangeArrowheads="1"/>
          </p:cNvSpPr>
          <p:nvPr>
            <p:ph type="title"/>
          </p:nvPr>
        </p:nvSpPr>
        <p:spPr/>
        <p:txBody>
          <a:bodyPr/>
          <a:lstStyle/>
          <a:p>
            <a:r>
              <a:rPr lang="en-US" dirty="0" smtClean="0"/>
              <a:t>July 2012 Goals</a:t>
            </a:r>
          </a:p>
        </p:txBody>
      </p:sp>
      <p:sp>
        <p:nvSpPr>
          <p:cNvPr id="17414" name="Rectangle 3"/>
          <p:cNvSpPr>
            <a:spLocks noGrp="1" noChangeArrowheads="1"/>
          </p:cNvSpPr>
          <p:nvPr>
            <p:ph type="body" idx="1"/>
          </p:nvPr>
        </p:nvSpPr>
        <p:spPr>
          <a:xfrm>
            <a:off x="685800" y="1676400"/>
            <a:ext cx="7772400" cy="4419600"/>
          </a:xfrm>
          <a:ln>
            <a:solidFill>
              <a:schemeClr val="bg1"/>
            </a:solidFill>
          </a:ln>
        </p:spPr>
        <p:txBody>
          <a:bodyPr/>
          <a:lstStyle/>
          <a:p>
            <a:pPr>
              <a:lnSpc>
                <a:spcPct val="90000"/>
              </a:lnSpc>
            </a:pPr>
            <a:r>
              <a:rPr lang="en-US" sz="3200" dirty="0" smtClean="0"/>
              <a:t>Two meeting slots planned:</a:t>
            </a:r>
          </a:p>
          <a:p>
            <a:pPr lvl="1">
              <a:lnSpc>
                <a:spcPct val="90000"/>
              </a:lnSpc>
            </a:pPr>
            <a:r>
              <a:rPr lang="en-US" sz="2800" dirty="0" smtClean="0"/>
              <a:t>One joint with 802.1 (see slide 3)</a:t>
            </a:r>
          </a:p>
          <a:p>
            <a:pPr lvl="1">
              <a:lnSpc>
                <a:spcPct val="90000"/>
              </a:lnSpc>
            </a:pPr>
            <a:r>
              <a:rPr lang="en-US" sz="2800" dirty="0" smtClean="0"/>
              <a:t>One for 802.11 internal work:</a:t>
            </a:r>
          </a:p>
          <a:p>
            <a:pPr lvl="2">
              <a:lnSpc>
                <a:spcPct val="90000"/>
              </a:lnSpc>
            </a:pPr>
            <a:r>
              <a:rPr lang="en-US" sz="2400" dirty="0" smtClean="0"/>
              <a:t>802 O&amp;A ballot</a:t>
            </a:r>
          </a:p>
          <a:p>
            <a:pPr lvl="2">
              <a:lnSpc>
                <a:spcPct val="90000"/>
              </a:lnSpc>
            </a:pPr>
            <a:r>
              <a:rPr lang="en-US" sz="2400" dirty="0" smtClean="0"/>
              <a:t>802.11 “general links”</a:t>
            </a:r>
          </a:p>
          <a:p>
            <a:pPr lvl="2">
              <a:lnSpc>
                <a:spcPct val="90000"/>
              </a:lnSpc>
            </a:pPr>
            <a:r>
              <a:rPr lang="en-US" sz="2400" dirty="0" smtClean="0"/>
              <a:t>802.1AC MAC Service differences</a:t>
            </a:r>
          </a:p>
          <a:p>
            <a:pPr>
              <a:lnSpc>
                <a:spcPct val="90000"/>
              </a:lnSpc>
            </a:pPr>
            <a:endParaRPr lang="en-US" sz="2000" dirty="0" smtClean="0"/>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5/5 of 11-12/0702r0 by Mark Hamilton, Polycom, Inc.</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7"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12186931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noFill/>
        </p:spPr>
        <p:txBody>
          <a:bodyPr/>
          <a:lstStyle/>
          <a:p>
            <a:r>
              <a:rPr lang="en-GB" smtClean="0"/>
              <a:t>Adrian Stephens, Intel Corporation</a:t>
            </a:r>
          </a:p>
        </p:txBody>
      </p:sp>
      <p:sp>
        <p:nvSpPr>
          <p:cNvPr id="1029" name="Slide Number Placeholder 5"/>
          <p:cNvSpPr>
            <a:spLocks noGrp="1"/>
          </p:cNvSpPr>
          <p:nvPr>
            <p:ph type="sldNum" sz="quarter" idx="12"/>
          </p:nvPr>
        </p:nvSpPr>
        <p:spPr>
          <a:noFill/>
        </p:spPr>
        <p:txBody>
          <a:bodyPr/>
          <a:lstStyle/>
          <a:p>
            <a:r>
              <a:rPr lang="en-GB" smtClean="0"/>
              <a:t>Slide </a:t>
            </a:r>
            <a:fld id="{5C54AB6B-C76C-43C0-8CF9-4AA7315BEFF1}" type="slidenum">
              <a:rPr lang="en-GB" smtClean="0"/>
              <a:pPr/>
              <a:t>28</a:t>
            </a:fld>
            <a:endParaRPr lang="en-GB" smtClean="0"/>
          </a:p>
        </p:txBody>
      </p:sp>
      <p:sp>
        <p:nvSpPr>
          <p:cNvPr id="1030" name="Rectangle 2"/>
          <p:cNvSpPr>
            <a:spLocks noGrp="1" noChangeArrowheads="1"/>
          </p:cNvSpPr>
          <p:nvPr>
            <p:ph type="title"/>
          </p:nvPr>
        </p:nvSpPr>
        <p:spPr>
          <a:noFill/>
        </p:spPr>
        <p:txBody>
          <a:bodyPr/>
          <a:lstStyle/>
          <a:p>
            <a:r>
              <a:rPr lang="en-GB" dirty="0" smtClean="0"/>
              <a:t>IEEE 802 </a:t>
            </a:r>
            <a:r>
              <a:rPr lang="en-GB" dirty="0" err="1" smtClean="0"/>
              <a:t>JTC1</a:t>
            </a:r>
            <a:r>
              <a:rPr lang="en-GB" dirty="0" smtClean="0"/>
              <a:t> SC closing report (May 12)</a:t>
            </a:r>
          </a:p>
        </p:txBody>
      </p:sp>
      <p:sp>
        <p:nvSpPr>
          <p:cNvPr id="1031" name="Rectangle 4"/>
          <p:cNvSpPr>
            <a:spLocks noGrp="1" noChangeArrowheads="1"/>
          </p:cNvSpPr>
          <p:nvPr>
            <p:ph type="body" idx="1"/>
          </p:nvPr>
        </p:nvSpPr>
        <p:spPr>
          <a:xfrm>
            <a:off x="685800" y="1524000"/>
            <a:ext cx="7772400" cy="381000"/>
          </a:xfrm>
          <a:noFill/>
        </p:spPr>
        <p:txBody>
          <a:bodyPr/>
          <a:lstStyle/>
          <a:p>
            <a:pPr algn="ctr">
              <a:buFontTx/>
              <a:buNone/>
            </a:pPr>
            <a:r>
              <a:rPr lang="en-GB" sz="2000" dirty="0" smtClean="0"/>
              <a:t>Date:</a:t>
            </a:r>
            <a:r>
              <a:rPr lang="en-GB" sz="2000" b="0" dirty="0" smtClean="0"/>
              <a:t> 2012-05-17</a:t>
            </a:r>
          </a:p>
        </p:txBody>
      </p:sp>
      <p:graphicFrame>
        <p:nvGraphicFramePr>
          <p:cNvPr id="1026" name="Object 5"/>
          <p:cNvGraphicFramePr>
            <a:graphicFrameLocks noChangeAspect="1"/>
          </p:cNvGraphicFramePr>
          <p:nvPr/>
        </p:nvGraphicFramePr>
        <p:xfrm>
          <a:off x="611560" y="2349500"/>
          <a:ext cx="7454900" cy="2095500"/>
        </p:xfrm>
        <a:graphic>
          <a:graphicData uri="http://schemas.openxmlformats.org/presentationml/2006/ole">
            <mc:AlternateContent xmlns:mc="http://schemas.openxmlformats.org/markup-compatibility/2006">
              <mc:Choice xmlns:v="urn:schemas-microsoft-com:vml" Requires="v">
                <p:oleObj spid="_x0000_s8195" name="Document" r:id="rId5" imgW="8132982" imgH="2303817" progId="Word.Document.8">
                  <p:embed/>
                </p:oleObj>
              </mc:Choice>
              <mc:Fallback>
                <p:oleObj name="Document" r:id="rId5" imgW="8132982" imgH="2303817" progId="Word.Documen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1560" y="2349500"/>
                        <a:ext cx="7454900" cy="2095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6"/>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GB" sz="2000" b="1"/>
              <a:t>Authors:</a:t>
            </a:r>
            <a:endParaRPr lang="en-GB" sz="2000"/>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1/6 of 11-12/0695r0 by Andrew Myles, Cisco</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10"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5216303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4"/>
          <p:cNvSpPr>
            <a:spLocks noGrp="1"/>
          </p:cNvSpPr>
          <p:nvPr>
            <p:ph type="ftr" sz="quarter" idx="11"/>
          </p:nvPr>
        </p:nvSpPr>
        <p:spPr>
          <a:noFill/>
        </p:spPr>
        <p:txBody>
          <a:bodyPr/>
          <a:lstStyle/>
          <a:p>
            <a:r>
              <a:rPr lang="en-GB" smtClean="0"/>
              <a:t>Adrian Stephens, Intel Corporation</a:t>
            </a:r>
          </a:p>
        </p:txBody>
      </p:sp>
      <p:sp>
        <p:nvSpPr>
          <p:cNvPr id="4100" name="Slide Number Placeholder 5"/>
          <p:cNvSpPr>
            <a:spLocks noGrp="1"/>
          </p:cNvSpPr>
          <p:nvPr>
            <p:ph type="sldNum" sz="quarter" idx="12"/>
          </p:nvPr>
        </p:nvSpPr>
        <p:spPr>
          <a:noFill/>
        </p:spPr>
        <p:txBody>
          <a:bodyPr/>
          <a:lstStyle/>
          <a:p>
            <a:r>
              <a:rPr lang="en-GB" smtClean="0"/>
              <a:t>Slide </a:t>
            </a:r>
            <a:fld id="{827FA444-4315-4B21-90DB-70CB797C55B7}" type="slidenum">
              <a:rPr lang="en-GB" smtClean="0"/>
              <a:pPr/>
              <a:t>29</a:t>
            </a:fld>
            <a:endParaRPr lang="en-GB" smtClean="0"/>
          </a:p>
        </p:txBody>
      </p:sp>
      <p:sp>
        <p:nvSpPr>
          <p:cNvPr id="4101" name="Rectangle 2"/>
          <p:cNvSpPr>
            <a:spLocks noGrp="1" noChangeArrowheads="1"/>
          </p:cNvSpPr>
          <p:nvPr>
            <p:ph type="title"/>
          </p:nvPr>
        </p:nvSpPr>
        <p:spPr>
          <a:noFill/>
        </p:spPr>
        <p:txBody>
          <a:bodyPr/>
          <a:lstStyle/>
          <a:p>
            <a:r>
              <a:rPr lang="en-GB" smtClean="0"/>
              <a:t>Abstract</a:t>
            </a:r>
          </a:p>
        </p:txBody>
      </p:sp>
      <p:sp>
        <p:nvSpPr>
          <p:cNvPr id="4102" name="Rectangle 3"/>
          <p:cNvSpPr>
            <a:spLocks noGrp="1" noChangeArrowheads="1"/>
          </p:cNvSpPr>
          <p:nvPr>
            <p:ph type="body" idx="1"/>
          </p:nvPr>
        </p:nvSpPr>
        <p:spPr>
          <a:noFill/>
        </p:spPr>
        <p:txBody>
          <a:bodyPr/>
          <a:lstStyle/>
          <a:p>
            <a:pPr algn="ctr">
              <a:buFontTx/>
              <a:buNone/>
            </a:pPr>
            <a:r>
              <a:rPr lang="en-GB" sz="3200" dirty="0" smtClean="0"/>
              <a:t> Closing report for IEEE 802 </a:t>
            </a:r>
            <a:r>
              <a:rPr lang="en-GB" sz="3200" dirty="0" err="1" smtClean="0"/>
              <a:t>JTC1</a:t>
            </a:r>
            <a:r>
              <a:rPr lang="en-GB" sz="3200" dirty="0" smtClean="0"/>
              <a:t> SC</a:t>
            </a:r>
            <a:br>
              <a:rPr lang="en-GB" sz="3200" dirty="0" smtClean="0"/>
            </a:br>
            <a:r>
              <a:rPr lang="en-GB" sz="3200" dirty="0" smtClean="0"/>
              <a:t>for May 2012 in Atlanta</a:t>
            </a:r>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2/6 of 11-12/0695r0 by Andrew Myles, Cisco</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724845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6096000" cy="304800"/>
          </a:xfrm>
        </p:spPr>
        <p:txBody>
          <a:bodyPr/>
          <a:lstStyle/>
          <a:p>
            <a:r>
              <a:rPr lang="en-GB" dirty="0" smtClean="0"/>
              <a:t>Attendance Summary</a:t>
            </a:r>
            <a:endParaRPr lang="en-GB"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19CDBFA-76A2-4597-AA38-8543ED035B58}" type="slidenum">
              <a:rPr lang="en-US" smtClean="0"/>
              <a:pPr>
                <a:defRPr/>
              </a:pPr>
              <a:t>3</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1368472883"/>
              </p:ext>
            </p:extLst>
          </p:nvPr>
        </p:nvGraphicFramePr>
        <p:xfrm>
          <a:off x="381000" y="914400"/>
          <a:ext cx="8567463" cy="5181605"/>
        </p:xfrm>
        <a:graphic>
          <a:graphicData uri="http://schemas.openxmlformats.org/drawingml/2006/table">
            <a:tbl>
              <a:tblPr>
                <a:tableStyleId>{3C2FFA5D-87B4-456A-9821-1D502468CF0F}</a:tableStyleId>
              </a:tblPr>
              <a:tblGrid>
                <a:gridCol w="2538380"/>
                <a:gridCol w="986577"/>
                <a:gridCol w="1233222"/>
                <a:gridCol w="1274329"/>
                <a:gridCol w="1274329"/>
                <a:gridCol w="1260626"/>
              </a:tblGrid>
              <a:tr h="575733">
                <a:tc>
                  <a:txBody>
                    <a:bodyPr/>
                    <a:lstStyle/>
                    <a:p>
                      <a:pPr algn="ctr" fontAlgn="b"/>
                      <a:r>
                        <a:rPr lang="en-GB" sz="1800" b="1" u="none" strike="noStrike" dirty="0">
                          <a:effectLst/>
                        </a:rPr>
                        <a:t>Breakout</a:t>
                      </a:r>
                      <a:endParaRPr lang="en-GB" sz="1800" b="1" i="0" u="none" strike="noStrike" dirty="0">
                        <a:solidFill>
                          <a:srgbClr val="FFFFFF"/>
                        </a:solidFill>
                        <a:effectLst/>
                        <a:latin typeface="Calibri"/>
                      </a:endParaRPr>
                    </a:p>
                  </a:txBody>
                  <a:tcPr marL="10281" marR="10281" marT="10281" marB="0" anchor="b"/>
                </a:tc>
                <a:tc>
                  <a:txBody>
                    <a:bodyPr/>
                    <a:lstStyle/>
                    <a:p>
                      <a:pPr algn="ctr" fontAlgn="b"/>
                      <a:r>
                        <a:rPr lang="en-GB" sz="1800" b="1" u="none" strike="noStrike">
                          <a:effectLst/>
                        </a:rPr>
                        <a:t>Meetings</a:t>
                      </a:r>
                      <a:endParaRPr lang="en-GB" sz="1800" b="1" i="0" u="none" strike="noStrike">
                        <a:solidFill>
                          <a:srgbClr val="FFFFFF"/>
                        </a:solidFill>
                        <a:effectLst/>
                        <a:latin typeface="Calibri"/>
                      </a:endParaRPr>
                    </a:p>
                  </a:txBody>
                  <a:tcPr marL="10281" marR="10281" marT="10281" marB="0" anchor="b"/>
                </a:tc>
                <a:tc>
                  <a:txBody>
                    <a:bodyPr/>
                    <a:lstStyle/>
                    <a:p>
                      <a:pPr algn="ctr" fontAlgn="b"/>
                      <a:r>
                        <a:rPr lang="en-GB" sz="1800" b="1" u="none" strike="noStrike">
                          <a:effectLst/>
                        </a:rPr>
                        <a:t>Avg Attendance</a:t>
                      </a:r>
                      <a:endParaRPr lang="en-GB" sz="1800" b="1" i="0" u="none" strike="noStrike">
                        <a:solidFill>
                          <a:srgbClr val="FFFFFF"/>
                        </a:solidFill>
                        <a:effectLst/>
                        <a:latin typeface="Calibri"/>
                      </a:endParaRPr>
                    </a:p>
                  </a:txBody>
                  <a:tcPr marL="10281" marR="10281" marT="10281" marB="0" anchor="b"/>
                </a:tc>
                <a:tc>
                  <a:txBody>
                    <a:bodyPr/>
                    <a:lstStyle/>
                    <a:p>
                      <a:pPr algn="ctr" fontAlgn="b"/>
                      <a:r>
                        <a:rPr lang="en-GB" sz="1800" b="1" u="none" strike="noStrike">
                          <a:effectLst/>
                        </a:rPr>
                        <a:t>Sum Attendance</a:t>
                      </a:r>
                      <a:endParaRPr lang="en-GB" sz="1800" b="1" i="0" u="none" strike="noStrike">
                        <a:solidFill>
                          <a:srgbClr val="FFFFFF"/>
                        </a:solidFill>
                        <a:effectLst/>
                        <a:latin typeface="Calibri"/>
                      </a:endParaRPr>
                    </a:p>
                  </a:txBody>
                  <a:tcPr marL="10281" marR="10281" marT="10281" marB="0" anchor="b"/>
                </a:tc>
                <a:tc>
                  <a:txBody>
                    <a:bodyPr/>
                    <a:lstStyle/>
                    <a:p>
                      <a:pPr algn="ctr" fontAlgn="b"/>
                      <a:r>
                        <a:rPr lang="en-GB" sz="1800" b="1" u="none" strike="noStrike">
                          <a:effectLst/>
                        </a:rPr>
                        <a:t>Max Attendance</a:t>
                      </a:r>
                      <a:endParaRPr lang="en-GB" sz="1800" b="1" i="0" u="none" strike="noStrike">
                        <a:solidFill>
                          <a:srgbClr val="FFFFFF"/>
                        </a:solidFill>
                        <a:effectLst/>
                        <a:latin typeface="Calibri"/>
                      </a:endParaRPr>
                    </a:p>
                  </a:txBody>
                  <a:tcPr marL="10281" marR="10281" marT="10281" marB="0" anchor="b"/>
                </a:tc>
                <a:tc>
                  <a:txBody>
                    <a:bodyPr/>
                    <a:lstStyle/>
                    <a:p>
                      <a:pPr algn="ctr" fontAlgn="b"/>
                      <a:r>
                        <a:rPr lang="en-GB" sz="1800" b="1" u="none" strike="noStrike" dirty="0">
                          <a:effectLst/>
                        </a:rPr>
                        <a:t>Min Attendance</a:t>
                      </a:r>
                      <a:endParaRPr lang="en-GB" sz="1800" b="1" i="0" u="none" strike="noStrike" dirty="0">
                        <a:solidFill>
                          <a:srgbClr val="FFFFFF"/>
                        </a:solidFill>
                        <a:effectLst/>
                        <a:latin typeface="Calibri"/>
                      </a:endParaRPr>
                    </a:p>
                  </a:txBody>
                  <a:tcPr marL="10281" marR="10281" marT="10281" marB="0" anchor="b"/>
                </a:tc>
              </a:tr>
              <a:tr h="287867">
                <a:tc>
                  <a:txBody>
                    <a:bodyPr/>
                    <a:lstStyle/>
                    <a:p>
                      <a:pPr algn="ctr" fontAlgn="b"/>
                      <a:r>
                        <a:rPr lang="en-GB" sz="1800" u="none" strike="noStrike">
                          <a:effectLst/>
                        </a:rPr>
                        <a:t>802.11 Newcomer Training</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1</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15</a:t>
                      </a:r>
                      <a:endParaRPr lang="en-GB" sz="1800" b="0" i="0" u="none" strike="noStrike">
                        <a:solidFill>
                          <a:srgbClr val="000000"/>
                        </a:solidFill>
                        <a:effectLst/>
                        <a:latin typeface="Calibri"/>
                      </a:endParaRPr>
                    </a:p>
                  </a:txBody>
                  <a:tcPr marL="10281" marR="10281" marT="10281" marB="0" anchor="b"/>
                </a:tc>
                <a:tc>
                  <a:txBody>
                    <a:bodyPr/>
                    <a:lstStyle/>
                    <a:p>
                      <a:pPr algn="ctr" fontAlgn="b"/>
                      <a:endParaRPr lang="en-GB" sz="1800" b="0" i="0" u="none" strike="noStrike">
                        <a:solidFill>
                          <a:srgbClr val="000000"/>
                        </a:solidFill>
                        <a:effectLst/>
                        <a:latin typeface="Calibri"/>
                      </a:endParaRPr>
                    </a:p>
                  </a:txBody>
                  <a:tcPr marL="10281" marR="10281" marT="10281" marB="0" anchor="b"/>
                </a:tc>
                <a:tc>
                  <a:txBody>
                    <a:bodyPr/>
                    <a:lstStyle/>
                    <a:p>
                      <a:pPr algn="ctr" fontAlgn="b"/>
                      <a:endParaRPr lang="en-GB" sz="1800" b="0" i="0" u="none" strike="noStrike">
                        <a:solidFill>
                          <a:srgbClr val="000000"/>
                        </a:solidFill>
                        <a:effectLst/>
                        <a:latin typeface="Calibri"/>
                      </a:endParaRPr>
                    </a:p>
                  </a:txBody>
                  <a:tcPr marL="10281" marR="10281" marT="10281" marB="0" anchor="b"/>
                </a:tc>
                <a:tc>
                  <a:txBody>
                    <a:bodyPr/>
                    <a:lstStyle/>
                    <a:p>
                      <a:pPr algn="ctr" fontAlgn="b"/>
                      <a:endParaRPr lang="en-GB" sz="1800" b="0" i="0" u="none" strike="noStrike">
                        <a:solidFill>
                          <a:srgbClr val="000000"/>
                        </a:solidFill>
                        <a:effectLst/>
                        <a:latin typeface="Calibri"/>
                      </a:endParaRPr>
                    </a:p>
                  </a:txBody>
                  <a:tcPr marL="10281" marR="10281" marT="10281" marB="0" anchor="b"/>
                </a:tc>
              </a:tr>
              <a:tr h="287867">
                <a:tc>
                  <a:txBody>
                    <a:bodyPr/>
                    <a:lstStyle/>
                    <a:p>
                      <a:pPr algn="ctr" fontAlgn="b"/>
                      <a:r>
                        <a:rPr lang="en-GB" sz="1800" u="none" strike="noStrike">
                          <a:effectLst/>
                        </a:rPr>
                        <a:t>802.11 opening plenary</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3</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59</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179</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176</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1</a:t>
                      </a:r>
                      <a:endParaRPr lang="en-GB" sz="1800" b="0" i="0" u="none" strike="noStrike">
                        <a:solidFill>
                          <a:srgbClr val="000000"/>
                        </a:solidFill>
                        <a:effectLst/>
                        <a:latin typeface="Calibri"/>
                      </a:endParaRPr>
                    </a:p>
                  </a:txBody>
                  <a:tcPr marL="10281" marR="10281" marT="10281" marB="0" anchor="b"/>
                </a:tc>
              </a:tr>
              <a:tr h="287867">
                <a:tc>
                  <a:txBody>
                    <a:bodyPr/>
                    <a:lstStyle/>
                    <a:p>
                      <a:pPr algn="ctr" fontAlgn="b"/>
                      <a:r>
                        <a:rPr lang="en-GB" sz="1800" u="none" strike="noStrike">
                          <a:effectLst/>
                        </a:rPr>
                        <a:t>ARC</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1</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12</a:t>
                      </a:r>
                      <a:endParaRPr lang="en-GB" sz="1800" b="0" i="0" u="none" strike="noStrike">
                        <a:solidFill>
                          <a:srgbClr val="000000"/>
                        </a:solidFill>
                        <a:effectLst/>
                        <a:latin typeface="Calibri"/>
                      </a:endParaRPr>
                    </a:p>
                  </a:txBody>
                  <a:tcPr marL="10281" marR="10281" marT="10281" marB="0" anchor="b"/>
                </a:tc>
                <a:tc>
                  <a:txBody>
                    <a:bodyPr/>
                    <a:lstStyle/>
                    <a:p>
                      <a:pPr algn="ctr" fontAlgn="b"/>
                      <a:endParaRPr lang="en-GB" sz="1800" b="0" i="0" u="none" strike="noStrike">
                        <a:solidFill>
                          <a:srgbClr val="000000"/>
                        </a:solidFill>
                        <a:effectLst/>
                        <a:latin typeface="Calibri"/>
                      </a:endParaRPr>
                    </a:p>
                  </a:txBody>
                  <a:tcPr marL="10281" marR="10281" marT="10281" marB="0" anchor="b"/>
                </a:tc>
                <a:tc>
                  <a:txBody>
                    <a:bodyPr/>
                    <a:lstStyle/>
                    <a:p>
                      <a:pPr algn="ctr" fontAlgn="b"/>
                      <a:endParaRPr lang="en-GB" sz="1800" b="0" i="0" u="none" strike="noStrike">
                        <a:solidFill>
                          <a:srgbClr val="000000"/>
                        </a:solidFill>
                        <a:effectLst/>
                        <a:latin typeface="Calibri"/>
                      </a:endParaRPr>
                    </a:p>
                  </a:txBody>
                  <a:tcPr marL="10281" marR="10281" marT="10281" marB="0" anchor="b"/>
                </a:tc>
                <a:tc>
                  <a:txBody>
                    <a:bodyPr/>
                    <a:lstStyle/>
                    <a:p>
                      <a:pPr algn="ctr" fontAlgn="b"/>
                      <a:endParaRPr lang="en-GB" sz="1800" b="0" i="0" u="none" strike="noStrike">
                        <a:solidFill>
                          <a:srgbClr val="000000"/>
                        </a:solidFill>
                        <a:effectLst/>
                        <a:latin typeface="Calibri"/>
                      </a:endParaRPr>
                    </a:p>
                  </a:txBody>
                  <a:tcPr marL="10281" marR="10281" marT="10281" marB="0" anchor="b"/>
                </a:tc>
              </a:tr>
              <a:tr h="287867">
                <a:tc>
                  <a:txBody>
                    <a:bodyPr/>
                    <a:lstStyle/>
                    <a:p>
                      <a:pPr algn="ctr" fontAlgn="b"/>
                      <a:r>
                        <a:rPr lang="en-GB" sz="1800" u="none" strike="noStrike">
                          <a:effectLst/>
                        </a:rPr>
                        <a:t>CMMW SG</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2</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18</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37</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20</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17</a:t>
                      </a:r>
                      <a:endParaRPr lang="en-GB" sz="1800" b="0" i="0" u="none" strike="noStrike">
                        <a:solidFill>
                          <a:srgbClr val="000000"/>
                        </a:solidFill>
                        <a:effectLst/>
                        <a:latin typeface="Calibri"/>
                      </a:endParaRPr>
                    </a:p>
                  </a:txBody>
                  <a:tcPr marL="10281" marR="10281" marT="10281" marB="0" anchor="b"/>
                </a:tc>
              </a:tr>
              <a:tr h="287867">
                <a:tc>
                  <a:txBody>
                    <a:bodyPr/>
                    <a:lstStyle/>
                    <a:p>
                      <a:pPr algn="ctr" fontAlgn="b"/>
                      <a:r>
                        <a:rPr lang="en-GB" sz="1800" u="none" strike="noStrike">
                          <a:effectLst/>
                        </a:rPr>
                        <a:t>Editors Meeting</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1</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6</a:t>
                      </a:r>
                      <a:endParaRPr lang="en-GB" sz="1800" b="0" i="0" u="none" strike="noStrike">
                        <a:solidFill>
                          <a:srgbClr val="000000"/>
                        </a:solidFill>
                        <a:effectLst/>
                        <a:latin typeface="Calibri"/>
                      </a:endParaRPr>
                    </a:p>
                  </a:txBody>
                  <a:tcPr marL="10281" marR="10281" marT="10281" marB="0" anchor="b"/>
                </a:tc>
                <a:tc>
                  <a:txBody>
                    <a:bodyPr/>
                    <a:lstStyle/>
                    <a:p>
                      <a:pPr algn="ctr" fontAlgn="b"/>
                      <a:endParaRPr lang="en-GB" sz="1800" b="0" i="0" u="none" strike="noStrike">
                        <a:solidFill>
                          <a:srgbClr val="000000"/>
                        </a:solidFill>
                        <a:effectLst/>
                        <a:latin typeface="Calibri"/>
                      </a:endParaRPr>
                    </a:p>
                  </a:txBody>
                  <a:tcPr marL="10281" marR="10281" marT="10281" marB="0" anchor="b"/>
                </a:tc>
                <a:tc>
                  <a:txBody>
                    <a:bodyPr/>
                    <a:lstStyle/>
                    <a:p>
                      <a:pPr algn="ctr" fontAlgn="b"/>
                      <a:endParaRPr lang="en-GB" sz="1800" b="0" i="0" u="none" strike="noStrike">
                        <a:solidFill>
                          <a:srgbClr val="000000"/>
                        </a:solidFill>
                        <a:effectLst/>
                        <a:latin typeface="Calibri"/>
                      </a:endParaRPr>
                    </a:p>
                  </a:txBody>
                  <a:tcPr marL="10281" marR="10281" marT="10281" marB="0" anchor="b"/>
                </a:tc>
                <a:tc>
                  <a:txBody>
                    <a:bodyPr/>
                    <a:lstStyle/>
                    <a:p>
                      <a:pPr algn="ctr" fontAlgn="b"/>
                      <a:endParaRPr lang="en-GB" sz="1800" b="0" i="0" u="none" strike="noStrike">
                        <a:solidFill>
                          <a:srgbClr val="000000"/>
                        </a:solidFill>
                        <a:effectLst/>
                        <a:latin typeface="Calibri"/>
                      </a:endParaRPr>
                    </a:p>
                  </a:txBody>
                  <a:tcPr marL="10281" marR="10281" marT="10281" marB="0" anchor="b"/>
                </a:tc>
              </a:tr>
              <a:tr h="287867">
                <a:tc>
                  <a:txBody>
                    <a:bodyPr/>
                    <a:lstStyle/>
                    <a:p>
                      <a:pPr algn="ctr" fontAlgn="b"/>
                      <a:r>
                        <a:rPr lang="en-GB" sz="1800" u="none" strike="noStrike">
                          <a:effectLst/>
                        </a:rPr>
                        <a:t>ISD SG</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3</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45</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135</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53</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35</a:t>
                      </a:r>
                      <a:endParaRPr lang="en-GB" sz="1800" b="0" i="0" u="none" strike="noStrike">
                        <a:solidFill>
                          <a:srgbClr val="000000"/>
                        </a:solidFill>
                        <a:effectLst/>
                        <a:latin typeface="Calibri"/>
                      </a:endParaRPr>
                    </a:p>
                  </a:txBody>
                  <a:tcPr marL="10281" marR="10281" marT="10281" marB="0" anchor="b"/>
                </a:tc>
              </a:tr>
              <a:tr h="287867">
                <a:tc>
                  <a:txBody>
                    <a:bodyPr/>
                    <a:lstStyle/>
                    <a:p>
                      <a:pPr algn="ctr" fontAlgn="b"/>
                      <a:r>
                        <a:rPr lang="en-GB" sz="1800" u="none" strike="noStrike">
                          <a:effectLst/>
                        </a:rPr>
                        <a:t>JTC1</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3</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7</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21</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dirty="0">
                          <a:effectLst/>
                        </a:rPr>
                        <a:t>15</a:t>
                      </a:r>
                      <a:endParaRPr lang="en-GB" sz="1800" b="0" i="0" u="none" strike="noStrike" dirty="0">
                        <a:solidFill>
                          <a:srgbClr val="000000"/>
                        </a:solidFill>
                        <a:effectLst/>
                        <a:latin typeface="Calibri"/>
                      </a:endParaRPr>
                    </a:p>
                  </a:txBody>
                  <a:tcPr marL="10281" marR="10281" marT="10281" marB="0" anchor="b"/>
                </a:tc>
                <a:tc>
                  <a:txBody>
                    <a:bodyPr/>
                    <a:lstStyle/>
                    <a:p>
                      <a:pPr algn="ctr" fontAlgn="b"/>
                      <a:r>
                        <a:rPr lang="en-GB" sz="1800" u="none" strike="noStrike">
                          <a:effectLst/>
                        </a:rPr>
                        <a:t>1</a:t>
                      </a:r>
                      <a:endParaRPr lang="en-GB" sz="1800" b="0" i="0" u="none" strike="noStrike">
                        <a:solidFill>
                          <a:srgbClr val="000000"/>
                        </a:solidFill>
                        <a:effectLst/>
                        <a:latin typeface="Calibri"/>
                      </a:endParaRPr>
                    </a:p>
                  </a:txBody>
                  <a:tcPr marL="10281" marR="10281" marT="10281" marB="0" anchor="b"/>
                </a:tc>
              </a:tr>
              <a:tr h="287867">
                <a:tc>
                  <a:txBody>
                    <a:bodyPr/>
                    <a:lstStyle/>
                    <a:p>
                      <a:pPr algn="ctr" fontAlgn="b"/>
                      <a:r>
                        <a:rPr lang="en-GB" sz="1800" u="none" strike="noStrike">
                          <a:effectLst/>
                        </a:rPr>
                        <a:t>Reg SC</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1</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21</a:t>
                      </a:r>
                      <a:endParaRPr lang="en-GB" sz="1800" b="0" i="0" u="none" strike="noStrike">
                        <a:solidFill>
                          <a:srgbClr val="000000"/>
                        </a:solidFill>
                        <a:effectLst/>
                        <a:latin typeface="Calibri"/>
                      </a:endParaRPr>
                    </a:p>
                  </a:txBody>
                  <a:tcPr marL="10281" marR="10281" marT="10281" marB="0" anchor="b"/>
                </a:tc>
                <a:tc>
                  <a:txBody>
                    <a:bodyPr/>
                    <a:lstStyle/>
                    <a:p>
                      <a:pPr algn="ctr" fontAlgn="b"/>
                      <a:endParaRPr lang="en-GB" sz="1800" b="0" i="0" u="none" strike="noStrike">
                        <a:solidFill>
                          <a:srgbClr val="000000"/>
                        </a:solidFill>
                        <a:effectLst/>
                        <a:latin typeface="Calibri"/>
                      </a:endParaRPr>
                    </a:p>
                  </a:txBody>
                  <a:tcPr marL="10281" marR="10281" marT="10281" marB="0" anchor="b"/>
                </a:tc>
                <a:tc>
                  <a:txBody>
                    <a:bodyPr/>
                    <a:lstStyle/>
                    <a:p>
                      <a:pPr algn="ctr" fontAlgn="b"/>
                      <a:endParaRPr lang="en-GB" sz="1800" b="0" i="0" u="none" strike="noStrike">
                        <a:solidFill>
                          <a:srgbClr val="000000"/>
                        </a:solidFill>
                        <a:effectLst/>
                        <a:latin typeface="Calibri"/>
                      </a:endParaRPr>
                    </a:p>
                  </a:txBody>
                  <a:tcPr marL="10281" marR="10281" marT="10281" marB="0" anchor="b"/>
                </a:tc>
                <a:tc>
                  <a:txBody>
                    <a:bodyPr/>
                    <a:lstStyle/>
                    <a:p>
                      <a:pPr algn="ctr" fontAlgn="b"/>
                      <a:endParaRPr lang="en-GB" sz="1800" b="0" i="0" u="none" strike="noStrike">
                        <a:solidFill>
                          <a:srgbClr val="000000"/>
                        </a:solidFill>
                        <a:effectLst/>
                        <a:latin typeface="Calibri"/>
                      </a:endParaRPr>
                    </a:p>
                  </a:txBody>
                  <a:tcPr marL="10281" marR="10281" marT="10281" marB="0" anchor="b"/>
                </a:tc>
              </a:tr>
              <a:tr h="287867">
                <a:tc>
                  <a:txBody>
                    <a:bodyPr/>
                    <a:lstStyle/>
                    <a:p>
                      <a:pPr algn="ctr" fontAlgn="b"/>
                      <a:r>
                        <a:rPr lang="en-GB" sz="1800" u="none" strike="noStrike">
                          <a:effectLst/>
                        </a:rPr>
                        <a:t>TGac</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14</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49</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693</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77</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31</a:t>
                      </a:r>
                      <a:endParaRPr lang="en-GB" sz="1800" b="0" i="0" u="none" strike="noStrike">
                        <a:solidFill>
                          <a:srgbClr val="000000"/>
                        </a:solidFill>
                        <a:effectLst/>
                        <a:latin typeface="Calibri"/>
                      </a:endParaRPr>
                    </a:p>
                  </a:txBody>
                  <a:tcPr marL="10281" marR="10281" marT="10281" marB="0" anchor="b"/>
                </a:tc>
              </a:tr>
              <a:tr h="287867">
                <a:tc>
                  <a:txBody>
                    <a:bodyPr/>
                    <a:lstStyle/>
                    <a:p>
                      <a:pPr algn="ctr" fontAlgn="b"/>
                      <a:r>
                        <a:rPr lang="en-GB" sz="1800" u="none" strike="noStrike">
                          <a:effectLst/>
                        </a:rPr>
                        <a:t>TGad</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4</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21</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87</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25</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18</a:t>
                      </a:r>
                      <a:endParaRPr lang="en-GB" sz="1800" b="0" i="0" u="none" strike="noStrike">
                        <a:solidFill>
                          <a:srgbClr val="000000"/>
                        </a:solidFill>
                        <a:effectLst/>
                        <a:latin typeface="Calibri"/>
                      </a:endParaRPr>
                    </a:p>
                  </a:txBody>
                  <a:tcPr marL="10281" marR="10281" marT="10281" marB="0" anchor="b"/>
                </a:tc>
              </a:tr>
              <a:tr h="287867">
                <a:tc>
                  <a:txBody>
                    <a:bodyPr/>
                    <a:lstStyle/>
                    <a:p>
                      <a:pPr algn="ctr" fontAlgn="b"/>
                      <a:r>
                        <a:rPr lang="en-GB" sz="1800" u="none" strike="noStrike">
                          <a:effectLst/>
                        </a:rPr>
                        <a:t>TGaf</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5</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40</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202</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64</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23</a:t>
                      </a:r>
                      <a:endParaRPr lang="en-GB" sz="1800" b="0" i="0" u="none" strike="noStrike">
                        <a:solidFill>
                          <a:srgbClr val="000000"/>
                        </a:solidFill>
                        <a:effectLst/>
                        <a:latin typeface="Calibri"/>
                      </a:endParaRPr>
                    </a:p>
                  </a:txBody>
                  <a:tcPr marL="10281" marR="10281" marT="10281" marB="0" anchor="b"/>
                </a:tc>
              </a:tr>
              <a:tr h="287867">
                <a:tc>
                  <a:txBody>
                    <a:bodyPr/>
                    <a:lstStyle/>
                    <a:p>
                      <a:pPr algn="ctr" fontAlgn="b"/>
                      <a:r>
                        <a:rPr lang="en-GB" sz="1800" u="none" strike="noStrike">
                          <a:effectLst/>
                        </a:rPr>
                        <a:t>TGah</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9</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85</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765</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97</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66</a:t>
                      </a:r>
                      <a:endParaRPr lang="en-GB" sz="1800" b="0" i="0" u="none" strike="noStrike">
                        <a:solidFill>
                          <a:srgbClr val="000000"/>
                        </a:solidFill>
                        <a:effectLst/>
                        <a:latin typeface="Calibri"/>
                      </a:endParaRPr>
                    </a:p>
                  </a:txBody>
                  <a:tcPr marL="10281" marR="10281" marT="10281" marB="0" anchor="b"/>
                </a:tc>
              </a:tr>
              <a:tr h="287867">
                <a:tc>
                  <a:txBody>
                    <a:bodyPr/>
                    <a:lstStyle/>
                    <a:p>
                      <a:pPr algn="ctr" fontAlgn="b"/>
                      <a:r>
                        <a:rPr lang="en-GB" sz="1800" u="none" strike="noStrike">
                          <a:effectLst/>
                        </a:rPr>
                        <a:t>TGai</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12</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60</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720</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75</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47</a:t>
                      </a:r>
                      <a:endParaRPr lang="en-GB" sz="1800" b="0" i="0" u="none" strike="noStrike">
                        <a:solidFill>
                          <a:srgbClr val="000000"/>
                        </a:solidFill>
                        <a:effectLst/>
                        <a:latin typeface="Calibri"/>
                      </a:endParaRPr>
                    </a:p>
                  </a:txBody>
                  <a:tcPr marL="10281" marR="10281" marT="10281" marB="0" anchor="b"/>
                </a:tc>
              </a:tr>
              <a:tr h="287867">
                <a:tc>
                  <a:txBody>
                    <a:bodyPr/>
                    <a:lstStyle/>
                    <a:p>
                      <a:pPr algn="ctr" fontAlgn="b"/>
                      <a:r>
                        <a:rPr lang="en-GB" sz="1800" u="none" strike="noStrike">
                          <a:effectLst/>
                        </a:rPr>
                        <a:t>WG CAC</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2</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14</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28</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14</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14</a:t>
                      </a:r>
                      <a:endParaRPr lang="en-GB" sz="1800" b="0" i="0" u="none" strike="noStrike">
                        <a:solidFill>
                          <a:srgbClr val="000000"/>
                        </a:solidFill>
                        <a:effectLst/>
                        <a:latin typeface="Calibri"/>
                      </a:endParaRPr>
                    </a:p>
                  </a:txBody>
                  <a:tcPr marL="10281" marR="10281" marT="10281" marB="0" anchor="b"/>
                </a:tc>
              </a:tr>
              <a:tr h="287867">
                <a:tc>
                  <a:txBody>
                    <a:bodyPr/>
                    <a:lstStyle/>
                    <a:p>
                      <a:pPr algn="ctr" fontAlgn="b"/>
                      <a:r>
                        <a:rPr lang="en-GB" sz="1800" u="none" strike="noStrike">
                          <a:effectLst/>
                        </a:rPr>
                        <a:t>WG Mid-Session Plenary</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1</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198</a:t>
                      </a:r>
                      <a:endParaRPr lang="en-GB" sz="1800" b="0" i="0" u="none" strike="noStrike">
                        <a:solidFill>
                          <a:srgbClr val="000000"/>
                        </a:solidFill>
                        <a:effectLst/>
                        <a:latin typeface="Calibri"/>
                      </a:endParaRPr>
                    </a:p>
                  </a:txBody>
                  <a:tcPr marL="10281" marR="10281" marT="10281" marB="0" anchor="b"/>
                </a:tc>
                <a:tc>
                  <a:txBody>
                    <a:bodyPr/>
                    <a:lstStyle/>
                    <a:p>
                      <a:pPr algn="ctr" fontAlgn="b"/>
                      <a:endParaRPr lang="en-GB" sz="1800" b="0" i="0" u="none" strike="noStrike">
                        <a:solidFill>
                          <a:srgbClr val="000000"/>
                        </a:solidFill>
                        <a:effectLst/>
                        <a:latin typeface="Calibri"/>
                      </a:endParaRPr>
                    </a:p>
                  </a:txBody>
                  <a:tcPr marL="10281" marR="10281" marT="10281" marB="0" anchor="b"/>
                </a:tc>
                <a:tc>
                  <a:txBody>
                    <a:bodyPr/>
                    <a:lstStyle/>
                    <a:p>
                      <a:pPr algn="ctr" fontAlgn="b"/>
                      <a:endParaRPr lang="en-GB" sz="1800" b="0" i="0" u="none" strike="noStrike">
                        <a:solidFill>
                          <a:srgbClr val="000000"/>
                        </a:solidFill>
                        <a:effectLst/>
                        <a:latin typeface="Calibri"/>
                      </a:endParaRPr>
                    </a:p>
                  </a:txBody>
                  <a:tcPr marL="10281" marR="10281" marT="10281" marB="0" anchor="b"/>
                </a:tc>
                <a:tc>
                  <a:txBody>
                    <a:bodyPr/>
                    <a:lstStyle/>
                    <a:p>
                      <a:pPr algn="ctr" fontAlgn="b"/>
                      <a:endParaRPr lang="en-GB" sz="1800" b="0" i="0" u="none" strike="noStrike">
                        <a:solidFill>
                          <a:srgbClr val="000000"/>
                        </a:solidFill>
                        <a:effectLst/>
                        <a:latin typeface="Calibri"/>
                      </a:endParaRPr>
                    </a:p>
                  </a:txBody>
                  <a:tcPr marL="10281" marR="10281" marT="10281" marB="0" anchor="b"/>
                </a:tc>
              </a:tr>
              <a:tr h="287867">
                <a:tc>
                  <a:txBody>
                    <a:bodyPr/>
                    <a:lstStyle/>
                    <a:p>
                      <a:pPr algn="ctr" fontAlgn="b"/>
                      <a:r>
                        <a:rPr lang="en-GB" sz="1800" u="none" strike="noStrike">
                          <a:effectLst/>
                        </a:rPr>
                        <a:t>WNG</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a:effectLst/>
                        </a:rPr>
                        <a:t>1</a:t>
                      </a:r>
                      <a:endParaRPr lang="en-GB" sz="1800" b="0" i="0" u="none" strike="noStrike">
                        <a:solidFill>
                          <a:srgbClr val="000000"/>
                        </a:solidFill>
                        <a:effectLst/>
                        <a:latin typeface="Calibri"/>
                      </a:endParaRPr>
                    </a:p>
                  </a:txBody>
                  <a:tcPr marL="10281" marR="10281" marT="10281" marB="0" anchor="b"/>
                </a:tc>
                <a:tc>
                  <a:txBody>
                    <a:bodyPr/>
                    <a:lstStyle/>
                    <a:p>
                      <a:pPr algn="ctr" fontAlgn="b"/>
                      <a:r>
                        <a:rPr lang="en-GB" sz="1800" u="none" strike="noStrike" dirty="0">
                          <a:effectLst/>
                        </a:rPr>
                        <a:t>107</a:t>
                      </a:r>
                      <a:endParaRPr lang="en-GB" sz="1800" b="0" i="0" u="none" strike="noStrike" dirty="0">
                        <a:solidFill>
                          <a:srgbClr val="000000"/>
                        </a:solidFill>
                        <a:effectLst/>
                        <a:latin typeface="Calibri"/>
                      </a:endParaRPr>
                    </a:p>
                  </a:txBody>
                  <a:tcPr marL="10281" marR="10281" marT="10281" marB="0" anchor="b"/>
                </a:tc>
                <a:tc>
                  <a:txBody>
                    <a:bodyPr/>
                    <a:lstStyle/>
                    <a:p>
                      <a:pPr algn="ctr" fontAlgn="b"/>
                      <a:endParaRPr lang="en-GB" sz="1800" b="0" i="0" u="none" strike="noStrike">
                        <a:solidFill>
                          <a:srgbClr val="000000"/>
                        </a:solidFill>
                        <a:effectLst/>
                        <a:latin typeface="Calibri"/>
                      </a:endParaRPr>
                    </a:p>
                  </a:txBody>
                  <a:tcPr marL="10281" marR="10281" marT="10281" marB="0" anchor="b"/>
                </a:tc>
                <a:tc>
                  <a:txBody>
                    <a:bodyPr/>
                    <a:lstStyle/>
                    <a:p>
                      <a:pPr algn="ctr" fontAlgn="b"/>
                      <a:endParaRPr lang="en-GB" sz="1800" b="0" i="0" u="none" strike="noStrike">
                        <a:solidFill>
                          <a:srgbClr val="000000"/>
                        </a:solidFill>
                        <a:effectLst/>
                        <a:latin typeface="Calibri"/>
                      </a:endParaRPr>
                    </a:p>
                  </a:txBody>
                  <a:tcPr marL="10281" marR="10281" marT="10281" marB="0" anchor="b"/>
                </a:tc>
                <a:tc>
                  <a:txBody>
                    <a:bodyPr/>
                    <a:lstStyle/>
                    <a:p>
                      <a:pPr algn="ctr" fontAlgn="b"/>
                      <a:endParaRPr lang="en-GB" sz="1800" b="0" i="0" u="none" strike="noStrike" dirty="0">
                        <a:solidFill>
                          <a:srgbClr val="000000"/>
                        </a:solidFill>
                        <a:effectLst/>
                        <a:latin typeface="Calibri"/>
                      </a:endParaRPr>
                    </a:p>
                  </a:txBody>
                  <a:tcPr marL="10281" marR="10281" marT="10281" marB="0" anchor="b"/>
                </a:tc>
              </a:tr>
            </a:tbl>
          </a:graphicData>
        </a:graphic>
      </p:graphicFrame>
    </p:spTree>
    <p:extLst>
      <p:ext uri="{BB962C8B-B14F-4D97-AF65-F5344CB8AC3E}">
        <p14:creationId xmlns:p14="http://schemas.microsoft.com/office/powerpoint/2010/main" val="30378389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title"/>
          </p:nvPr>
        </p:nvSpPr>
        <p:spPr/>
        <p:txBody>
          <a:bodyPr/>
          <a:lstStyle/>
          <a:p>
            <a:r>
              <a:rPr lang="en-AU" dirty="0" err="1" smtClean="0"/>
              <a:t>JTC1</a:t>
            </a:r>
            <a:r>
              <a:rPr lang="en-AU" dirty="0" smtClean="0"/>
              <a:t> SC reviewed status of liaisons, ballot on 802.11-2012 &amp; </a:t>
            </a:r>
            <a:r>
              <a:rPr lang="en-AU" dirty="0" err="1" smtClean="0"/>
              <a:t>SC6</a:t>
            </a:r>
            <a:r>
              <a:rPr lang="en-AU" dirty="0" smtClean="0"/>
              <a:t> agreement</a:t>
            </a:r>
          </a:p>
        </p:txBody>
      </p:sp>
      <p:sp>
        <p:nvSpPr>
          <p:cNvPr id="5123" name="Rectangle 5"/>
          <p:cNvSpPr>
            <a:spLocks noGrp="1" noChangeArrowheads="1"/>
          </p:cNvSpPr>
          <p:nvPr>
            <p:ph type="body" idx="1"/>
          </p:nvPr>
        </p:nvSpPr>
        <p:spPr/>
        <p:txBody>
          <a:bodyPr/>
          <a:lstStyle/>
          <a:p>
            <a:r>
              <a:rPr lang="en-GB" smtClean="0"/>
              <a:t>General update in Atlanta</a:t>
            </a:r>
          </a:p>
          <a:p>
            <a:pPr lvl="1"/>
            <a:r>
              <a:rPr lang="en-AU" smtClean="0"/>
              <a:t>Reviewed latest liaisons to SC6 of Sponsor Ballot drafts</a:t>
            </a:r>
          </a:p>
          <a:p>
            <a:pPr lvl="2"/>
            <a:r>
              <a:rPr lang="en-AU" smtClean="0"/>
              <a:t>802.11ac D2.0</a:t>
            </a:r>
          </a:p>
          <a:p>
            <a:pPr lvl="2"/>
            <a:r>
              <a:rPr lang="en-AU" smtClean="0"/>
              <a:t>802.11ad  D6.0 &amp; D7.0</a:t>
            </a:r>
          </a:p>
          <a:p>
            <a:pPr lvl="1"/>
            <a:r>
              <a:rPr lang="en-AU" smtClean="0"/>
              <a:t>Reviewed status of JTC1 ballot on IEEE 802.11-2012</a:t>
            </a:r>
          </a:p>
          <a:p>
            <a:pPr lvl="2"/>
            <a:r>
              <a:rPr lang="en-AU" smtClean="0"/>
              <a:t>Opens 18 May, closes 5 month later</a:t>
            </a:r>
          </a:p>
          <a:p>
            <a:pPr lvl="2"/>
            <a:r>
              <a:rPr lang="en-AU" smtClean="0"/>
              <a:t>Decided to not send any supporting material to NBs at this time</a:t>
            </a:r>
          </a:p>
          <a:p>
            <a:pPr lvl="1"/>
            <a:r>
              <a:rPr lang="en-AU" smtClean="0"/>
              <a:t>Reviewed submitted IEEE 802 responses related to proposed agreement on extensions to IEEE 802 standards</a:t>
            </a:r>
          </a:p>
          <a:p>
            <a:pPr lvl="2"/>
            <a:r>
              <a:rPr lang="en-AU" smtClean="0"/>
              <a:t>Same (almost) material as that developed in May</a:t>
            </a:r>
          </a:p>
          <a:p>
            <a:pPr lvl="2"/>
            <a:r>
              <a:rPr lang="en-AU" smtClean="0"/>
              <a:t>Expect responses from  SC6 NBs  by 1 June for processing in San Diego meeting; our next round of replies due by 1 August</a:t>
            </a:r>
            <a:endParaRPr lang="en-AU" dirty="0" smtClean="0"/>
          </a:p>
        </p:txBody>
      </p:sp>
      <p:sp>
        <p:nvSpPr>
          <p:cNvPr id="5125" name="Footer Placeholder 4"/>
          <p:cNvSpPr>
            <a:spLocks noGrp="1"/>
          </p:cNvSpPr>
          <p:nvPr>
            <p:ph type="ftr" sz="quarter" idx="11"/>
          </p:nvPr>
        </p:nvSpPr>
        <p:spPr/>
        <p:txBody>
          <a:bodyPr/>
          <a:lstStyle/>
          <a:p>
            <a:r>
              <a:rPr lang="en-GB" smtClean="0"/>
              <a:t>Adrian Stephens, Intel Corporation</a:t>
            </a:r>
          </a:p>
        </p:txBody>
      </p:sp>
      <p:sp>
        <p:nvSpPr>
          <p:cNvPr id="5126" name="Slide Number Placeholder 5"/>
          <p:cNvSpPr>
            <a:spLocks noGrp="1"/>
          </p:cNvSpPr>
          <p:nvPr>
            <p:ph type="sldNum" sz="quarter" idx="12"/>
          </p:nvPr>
        </p:nvSpPr>
        <p:spPr/>
        <p:txBody>
          <a:bodyPr/>
          <a:lstStyle/>
          <a:p>
            <a:r>
              <a:rPr lang="en-GB" smtClean="0"/>
              <a:t>Slide </a:t>
            </a:r>
            <a:fld id="{98E6A87E-5FBA-4D3B-9605-9E4EC033A3EA}" type="slidenum">
              <a:rPr lang="en-GB" smtClean="0"/>
              <a:pPr/>
              <a:t>30</a:t>
            </a:fld>
            <a:endParaRPr lang="en-GB" smtClean="0"/>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3/6 of 11-12/0695r0 by Andrew Myles, Cisco</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26304590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title"/>
          </p:nvPr>
        </p:nvSpPr>
        <p:spPr/>
        <p:txBody>
          <a:bodyPr/>
          <a:lstStyle/>
          <a:p>
            <a:r>
              <a:rPr lang="en-AU" dirty="0" err="1" smtClean="0"/>
              <a:t>JTC1</a:t>
            </a:r>
            <a:r>
              <a:rPr lang="en-AU" dirty="0" smtClean="0"/>
              <a:t> SC heard updates on various standards proposals in </a:t>
            </a:r>
            <a:r>
              <a:rPr lang="en-AU" dirty="0" err="1" smtClean="0"/>
              <a:t>SC6</a:t>
            </a:r>
            <a:endParaRPr lang="en-AU" dirty="0" smtClean="0"/>
          </a:p>
        </p:txBody>
      </p:sp>
      <p:sp>
        <p:nvSpPr>
          <p:cNvPr id="5123" name="Rectangle 5"/>
          <p:cNvSpPr>
            <a:spLocks noGrp="1" noChangeArrowheads="1"/>
          </p:cNvSpPr>
          <p:nvPr>
            <p:ph type="body" idx="1"/>
          </p:nvPr>
        </p:nvSpPr>
        <p:spPr/>
        <p:txBody>
          <a:bodyPr/>
          <a:lstStyle/>
          <a:p>
            <a:r>
              <a:rPr lang="en-GB" dirty="0" smtClean="0"/>
              <a:t>General update in Atlanta</a:t>
            </a:r>
          </a:p>
          <a:p>
            <a:pPr lvl="1"/>
            <a:r>
              <a:rPr lang="en-AU" dirty="0" smtClean="0"/>
              <a:t>No news on WAPI; NP is still cancelled in ISO/</a:t>
            </a:r>
            <a:r>
              <a:rPr lang="en-AU" dirty="0" err="1" smtClean="0"/>
              <a:t>IEC</a:t>
            </a:r>
            <a:r>
              <a:rPr lang="en-AU" dirty="0" smtClean="0"/>
              <a:t> and still required  by some regulations in China </a:t>
            </a:r>
          </a:p>
          <a:p>
            <a:pPr lvl="2"/>
            <a:r>
              <a:rPr lang="en-AU" dirty="0" smtClean="0"/>
              <a:t>WAPI NP could be un-cancelled in the future, but that would probably require a new NP ballot</a:t>
            </a:r>
          </a:p>
          <a:p>
            <a:pPr lvl="1"/>
            <a:r>
              <a:rPr lang="en-AU" dirty="0" smtClean="0"/>
              <a:t>No news on </a:t>
            </a:r>
            <a:r>
              <a:rPr lang="en-AU" dirty="0" err="1" smtClean="0"/>
              <a:t>TLSec</a:t>
            </a:r>
            <a:r>
              <a:rPr lang="en-AU" dirty="0" smtClean="0"/>
              <a:t> (</a:t>
            </a:r>
            <a:r>
              <a:rPr lang="en-AU" dirty="0" err="1" smtClean="0"/>
              <a:t>802.1X</a:t>
            </a:r>
            <a:r>
              <a:rPr lang="en-AU" dirty="0" smtClean="0"/>
              <a:t> replacement)</a:t>
            </a:r>
          </a:p>
          <a:p>
            <a:pPr lvl="2"/>
            <a:r>
              <a:rPr lang="en-AU" dirty="0" smtClean="0"/>
              <a:t>Being developed by </a:t>
            </a:r>
            <a:r>
              <a:rPr lang="en-AU" dirty="0" err="1" smtClean="0"/>
              <a:t>BWIPS</a:t>
            </a:r>
            <a:r>
              <a:rPr lang="en-AU" dirty="0" smtClean="0"/>
              <a:t> outside </a:t>
            </a:r>
            <a:r>
              <a:rPr lang="en-AU" dirty="0" err="1" smtClean="0"/>
              <a:t>SC6</a:t>
            </a:r>
            <a:endParaRPr lang="en-AU" dirty="0" smtClean="0"/>
          </a:p>
          <a:p>
            <a:pPr lvl="1"/>
            <a:r>
              <a:rPr lang="en-AU" dirty="0" smtClean="0"/>
              <a:t>No news on </a:t>
            </a:r>
            <a:r>
              <a:rPr lang="en-AU" dirty="0" err="1" smtClean="0"/>
              <a:t>TePA</a:t>
            </a:r>
            <a:r>
              <a:rPr lang="en-AU" dirty="0" smtClean="0"/>
              <a:t>-AC (</a:t>
            </a:r>
            <a:r>
              <a:rPr lang="en-AU" dirty="0" err="1" smtClean="0"/>
              <a:t>802.1AE</a:t>
            </a:r>
            <a:r>
              <a:rPr lang="en-AU" dirty="0" smtClean="0"/>
              <a:t> replacements)</a:t>
            </a:r>
          </a:p>
          <a:p>
            <a:pPr lvl="2"/>
            <a:r>
              <a:rPr lang="en-AU" dirty="0" smtClean="0"/>
              <a:t>Being developed by </a:t>
            </a:r>
            <a:r>
              <a:rPr lang="en-AU" dirty="0" err="1" smtClean="0"/>
              <a:t>BWIPS</a:t>
            </a:r>
            <a:r>
              <a:rPr lang="en-AU" dirty="0" smtClean="0"/>
              <a:t> outside </a:t>
            </a:r>
            <a:r>
              <a:rPr lang="en-AU" dirty="0" err="1" smtClean="0"/>
              <a:t>SC6</a:t>
            </a:r>
            <a:endParaRPr lang="en-AU" dirty="0" smtClean="0"/>
          </a:p>
        </p:txBody>
      </p:sp>
      <p:sp>
        <p:nvSpPr>
          <p:cNvPr id="5125" name="Footer Placeholder 4"/>
          <p:cNvSpPr>
            <a:spLocks noGrp="1"/>
          </p:cNvSpPr>
          <p:nvPr>
            <p:ph type="ftr" sz="quarter" idx="11"/>
          </p:nvPr>
        </p:nvSpPr>
        <p:spPr>
          <a:noFill/>
        </p:spPr>
        <p:txBody>
          <a:bodyPr/>
          <a:lstStyle/>
          <a:p>
            <a:r>
              <a:rPr lang="en-GB" smtClean="0"/>
              <a:t>Adrian Stephens, Intel Corporation</a:t>
            </a:r>
          </a:p>
        </p:txBody>
      </p:sp>
      <p:sp>
        <p:nvSpPr>
          <p:cNvPr id="5126" name="Slide Number Placeholder 5"/>
          <p:cNvSpPr>
            <a:spLocks noGrp="1"/>
          </p:cNvSpPr>
          <p:nvPr>
            <p:ph type="sldNum" sz="quarter" idx="12"/>
          </p:nvPr>
        </p:nvSpPr>
        <p:spPr>
          <a:noFill/>
        </p:spPr>
        <p:txBody>
          <a:bodyPr/>
          <a:lstStyle/>
          <a:p>
            <a:r>
              <a:rPr lang="en-GB" smtClean="0"/>
              <a:t>Slide </a:t>
            </a:r>
            <a:fld id="{98E6A87E-5FBA-4D3B-9605-9E4EC033A3EA}" type="slidenum">
              <a:rPr lang="en-GB" smtClean="0"/>
              <a:pPr/>
              <a:t>31</a:t>
            </a:fld>
            <a:endParaRPr lang="en-GB" smtClean="0"/>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4/6 of 11-12/0695r0 by Andrew Myles, Cisco</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29395157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title"/>
          </p:nvPr>
        </p:nvSpPr>
        <p:spPr/>
        <p:txBody>
          <a:bodyPr/>
          <a:lstStyle/>
          <a:p>
            <a:r>
              <a:rPr lang="en-AU" dirty="0" err="1" smtClean="0"/>
              <a:t>JTC1</a:t>
            </a:r>
            <a:r>
              <a:rPr lang="en-AU" dirty="0" smtClean="0"/>
              <a:t> SC heard updates on various standards proposals in </a:t>
            </a:r>
            <a:r>
              <a:rPr lang="en-AU" dirty="0" err="1" smtClean="0"/>
              <a:t>SC6</a:t>
            </a:r>
            <a:endParaRPr lang="en-AU" dirty="0" smtClean="0"/>
          </a:p>
        </p:txBody>
      </p:sp>
      <p:sp>
        <p:nvSpPr>
          <p:cNvPr id="5123" name="Rectangle 5"/>
          <p:cNvSpPr>
            <a:spLocks noGrp="1" noChangeArrowheads="1"/>
          </p:cNvSpPr>
          <p:nvPr>
            <p:ph type="body" idx="1"/>
          </p:nvPr>
        </p:nvSpPr>
        <p:spPr/>
        <p:txBody>
          <a:bodyPr/>
          <a:lstStyle/>
          <a:p>
            <a:r>
              <a:rPr lang="en-GB" dirty="0" smtClean="0"/>
              <a:t>General update in Atlanta</a:t>
            </a:r>
          </a:p>
          <a:p>
            <a:pPr lvl="1"/>
            <a:r>
              <a:rPr lang="en-AU" dirty="0" smtClean="0"/>
              <a:t>No news on </a:t>
            </a:r>
            <a:r>
              <a:rPr lang="en-AU" dirty="0" err="1" smtClean="0"/>
              <a:t>LRWN</a:t>
            </a:r>
            <a:r>
              <a:rPr lang="en-AU" dirty="0" smtClean="0"/>
              <a:t> security proposal </a:t>
            </a:r>
          </a:p>
          <a:p>
            <a:pPr lvl="2"/>
            <a:r>
              <a:rPr lang="en-AU" dirty="0" smtClean="0"/>
              <a:t>Project is not  known to be </a:t>
            </a:r>
            <a:r>
              <a:rPr lang="en-AU" dirty="0" err="1" smtClean="0"/>
              <a:t>progessing</a:t>
            </a:r>
            <a:r>
              <a:rPr lang="en-AU" dirty="0" smtClean="0"/>
              <a:t> anywhere</a:t>
            </a:r>
          </a:p>
          <a:p>
            <a:pPr lvl="1"/>
            <a:r>
              <a:rPr lang="en-AU" dirty="0" smtClean="0"/>
              <a:t>Some news on </a:t>
            </a:r>
            <a:r>
              <a:rPr lang="en-AU" dirty="0" err="1" smtClean="0"/>
              <a:t>UHT</a:t>
            </a:r>
            <a:r>
              <a:rPr lang="en-AU" dirty="0" smtClean="0"/>
              <a:t>/</a:t>
            </a:r>
            <a:r>
              <a:rPr lang="en-AU" dirty="0" err="1" smtClean="0"/>
              <a:t>EUHT</a:t>
            </a:r>
            <a:r>
              <a:rPr lang="en-AU" dirty="0" smtClean="0"/>
              <a:t> (</a:t>
            </a:r>
            <a:r>
              <a:rPr lang="en-AU" dirty="0" err="1" smtClean="0"/>
              <a:t>802.11n</a:t>
            </a:r>
            <a:r>
              <a:rPr lang="en-AU" dirty="0" smtClean="0"/>
              <a:t>/ac replacements)</a:t>
            </a:r>
          </a:p>
          <a:p>
            <a:pPr lvl="2"/>
            <a:r>
              <a:rPr lang="en-AU" dirty="0" err="1" smtClean="0"/>
              <a:t>UHT</a:t>
            </a:r>
            <a:r>
              <a:rPr lang="en-AU" dirty="0" smtClean="0"/>
              <a:t> and </a:t>
            </a:r>
            <a:r>
              <a:rPr lang="en-AU" dirty="0" err="1" smtClean="0"/>
              <a:t>EUHT</a:t>
            </a:r>
            <a:r>
              <a:rPr lang="en-AU" dirty="0" smtClean="0"/>
              <a:t> are now Chinese National standards</a:t>
            </a:r>
          </a:p>
          <a:p>
            <a:pPr lvl="2"/>
            <a:r>
              <a:rPr lang="en-AU" dirty="0" smtClean="0"/>
              <a:t>Previously feared that </a:t>
            </a:r>
            <a:r>
              <a:rPr lang="en-AU" dirty="0" err="1" smtClean="0"/>
              <a:t>EUHT</a:t>
            </a:r>
            <a:r>
              <a:rPr lang="en-AU" dirty="0" smtClean="0"/>
              <a:t> would cause </a:t>
            </a:r>
            <a:r>
              <a:rPr lang="en-AU" dirty="0" err="1" smtClean="0"/>
              <a:t>5GHz</a:t>
            </a:r>
            <a:r>
              <a:rPr lang="en-AU" dirty="0" smtClean="0"/>
              <a:t> not to be opened up in China; it now appears </a:t>
            </a:r>
            <a:r>
              <a:rPr lang="en-AU" dirty="0" err="1" smtClean="0"/>
              <a:t>5GHz</a:t>
            </a:r>
            <a:r>
              <a:rPr lang="en-AU" dirty="0" smtClean="0"/>
              <a:t> channels could be opened in 2012</a:t>
            </a:r>
          </a:p>
        </p:txBody>
      </p:sp>
      <p:sp>
        <p:nvSpPr>
          <p:cNvPr id="5125" name="Footer Placeholder 4"/>
          <p:cNvSpPr>
            <a:spLocks noGrp="1"/>
          </p:cNvSpPr>
          <p:nvPr>
            <p:ph type="ftr" sz="quarter" idx="11"/>
          </p:nvPr>
        </p:nvSpPr>
        <p:spPr>
          <a:noFill/>
        </p:spPr>
        <p:txBody>
          <a:bodyPr/>
          <a:lstStyle/>
          <a:p>
            <a:r>
              <a:rPr lang="en-GB" smtClean="0"/>
              <a:t>Adrian Stephens, Intel Corporation</a:t>
            </a:r>
          </a:p>
        </p:txBody>
      </p:sp>
      <p:sp>
        <p:nvSpPr>
          <p:cNvPr id="5126" name="Slide Number Placeholder 5"/>
          <p:cNvSpPr>
            <a:spLocks noGrp="1"/>
          </p:cNvSpPr>
          <p:nvPr>
            <p:ph type="sldNum" sz="quarter" idx="12"/>
          </p:nvPr>
        </p:nvSpPr>
        <p:spPr>
          <a:noFill/>
        </p:spPr>
        <p:txBody>
          <a:bodyPr/>
          <a:lstStyle/>
          <a:p>
            <a:r>
              <a:rPr lang="en-GB" smtClean="0"/>
              <a:t>Slide </a:t>
            </a:r>
            <a:fld id="{98E6A87E-5FBA-4D3B-9605-9E4EC033A3EA}" type="slidenum">
              <a:rPr lang="en-GB" smtClean="0"/>
              <a:pPr/>
              <a:t>32</a:t>
            </a:fld>
            <a:endParaRPr lang="en-GB" smtClean="0"/>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5/6 of 11-12/0695r0 by Andrew Myles, Cisco</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328018277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title"/>
          </p:nvPr>
        </p:nvSpPr>
        <p:spPr/>
        <p:txBody>
          <a:bodyPr/>
          <a:lstStyle/>
          <a:p>
            <a:r>
              <a:rPr lang="en-AU" dirty="0" err="1" smtClean="0"/>
              <a:t>JTC1</a:t>
            </a:r>
            <a:r>
              <a:rPr lang="en-AU" dirty="0" smtClean="0"/>
              <a:t> SC will focus on answers to </a:t>
            </a:r>
            <a:r>
              <a:rPr lang="en-AU" dirty="0" err="1" smtClean="0"/>
              <a:t>SC6</a:t>
            </a:r>
            <a:r>
              <a:rPr lang="en-AU" dirty="0" smtClean="0"/>
              <a:t> &amp; a refined agreement with </a:t>
            </a:r>
            <a:r>
              <a:rPr lang="en-AU" dirty="0" err="1" smtClean="0"/>
              <a:t>SC6</a:t>
            </a:r>
            <a:r>
              <a:rPr lang="en-AU" dirty="0" smtClean="0"/>
              <a:t> in San Diego</a:t>
            </a:r>
          </a:p>
        </p:txBody>
      </p:sp>
      <p:sp>
        <p:nvSpPr>
          <p:cNvPr id="8195" name="Rectangle 5"/>
          <p:cNvSpPr>
            <a:spLocks noGrp="1" noChangeArrowheads="1"/>
          </p:cNvSpPr>
          <p:nvPr>
            <p:ph type="body" idx="1"/>
          </p:nvPr>
        </p:nvSpPr>
        <p:spPr/>
        <p:txBody>
          <a:bodyPr/>
          <a:lstStyle/>
          <a:p>
            <a:r>
              <a:rPr lang="en-GB" altLang="ko-KR" dirty="0" smtClean="0">
                <a:ea typeface="Gulim" pitchFamily="34" charset="-127"/>
              </a:rPr>
              <a:t>Plans for San Diego (July 2012)</a:t>
            </a:r>
          </a:p>
          <a:p>
            <a:pPr lvl="1"/>
            <a:r>
              <a:rPr lang="en-GB" altLang="ko-KR" dirty="0" smtClean="0">
                <a:ea typeface="Gulim" pitchFamily="34" charset="-127"/>
              </a:rPr>
              <a:t>Review new comments and questions from </a:t>
            </a:r>
            <a:r>
              <a:rPr lang="en-GB" altLang="ko-KR" dirty="0" err="1" smtClean="0">
                <a:ea typeface="Gulim" pitchFamily="34" charset="-127"/>
              </a:rPr>
              <a:t>SC6</a:t>
            </a:r>
            <a:r>
              <a:rPr lang="en-GB" altLang="ko-KR" dirty="0" smtClean="0">
                <a:ea typeface="Gulim" pitchFamily="34" charset="-127"/>
              </a:rPr>
              <a:t> in relation to proposed agreement between </a:t>
            </a:r>
            <a:r>
              <a:rPr lang="en-GB" altLang="ko-KR" dirty="0" err="1" smtClean="0">
                <a:ea typeface="Gulim" pitchFamily="34" charset="-127"/>
              </a:rPr>
              <a:t>SC6</a:t>
            </a:r>
            <a:r>
              <a:rPr lang="en-GB" altLang="ko-KR" dirty="0" smtClean="0">
                <a:ea typeface="Gulim" pitchFamily="34" charset="-127"/>
              </a:rPr>
              <a:t> and IEEE 802</a:t>
            </a:r>
          </a:p>
          <a:p>
            <a:pPr lvl="1"/>
            <a:r>
              <a:rPr lang="en-GB" altLang="ko-KR" dirty="0" smtClean="0">
                <a:ea typeface="Gulim" pitchFamily="34" charset="-127"/>
              </a:rPr>
              <a:t>Develop responses to new questions and refine draft agreement between </a:t>
            </a:r>
            <a:r>
              <a:rPr lang="en-GB" altLang="ko-KR" dirty="0" err="1" smtClean="0">
                <a:ea typeface="Gulim" pitchFamily="34" charset="-127"/>
              </a:rPr>
              <a:t>SC6</a:t>
            </a:r>
            <a:r>
              <a:rPr lang="en-GB" altLang="ko-KR" dirty="0" smtClean="0">
                <a:ea typeface="Gulim" pitchFamily="34" charset="-127"/>
              </a:rPr>
              <a:t> and IEEE 802</a:t>
            </a:r>
          </a:p>
          <a:p>
            <a:pPr lvl="1"/>
            <a:r>
              <a:rPr lang="en-GB" altLang="ko-KR" dirty="0" smtClean="0">
                <a:ea typeface="Gulim" pitchFamily="34" charset="-127"/>
              </a:rPr>
              <a:t>...</a:t>
            </a:r>
          </a:p>
        </p:txBody>
      </p:sp>
      <p:sp>
        <p:nvSpPr>
          <p:cNvPr id="8197" name="Footer Placeholder 4"/>
          <p:cNvSpPr>
            <a:spLocks noGrp="1"/>
          </p:cNvSpPr>
          <p:nvPr>
            <p:ph type="ftr" sz="quarter" idx="11"/>
          </p:nvPr>
        </p:nvSpPr>
        <p:spPr>
          <a:noFill/>
        </p:spPr>
        <p:txBody>
          <a:bodyPr/>
          <a:lstStyle/>
          <a:p>
            <a:r>
              <a:rPr lang="en-GB" smtClean="0"/>
              <a:t>Adrian Stephens, Intel Corporation</a:t>
            </a:r>
          </a:p>
        </p:txBody>
      </p:sp>
      <p:sp>
        <p:nvSpPr>
          <p:cNvPr id="8198" name="Slide Number Placeholder 5"/>
          <p:cNvSpPr>
            <a:spLocks noGrp="1"/>
          </p:cNvSpPr>
          <p:nvPr>
            <p:ph type="sldNum" sz="quarter" idx="12"/>
          </p:nvPr>
        </p:nvSpPr>
        <p:spPr>
          <a:noFill/>
        </p:spPr>
        <p:txBody>
          <a:bodyPr/>
          <a:lstStyle/>
          <a:p>
            <a:r>
              <a:rPr lang="en-GB" smtClean="0"/>
              <a:t>Slide </a:t>
            </a:r>
            <a:fld id="{B11703ED-D9AE-41E0-9E63-AB5BB9412079}" type="slidenum">
              <a:rPr lang="en-GB" smtClean="0"/>
              <a:pPr/>
              <a:t>33</a:t>
            </a:fld>
            <a:endParaRPr lang="en-GB" smtClean="0"/>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6/6 of 11-12/0695r0 by Andrew Myles, Cisco</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183627458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p:txBody>
          <a:bodyPr/>
          <a:lstStyle/>
          <a:p>
            <a:pPr>
              <a:defRPr/>
            </a:pPr>
            <a:r>
              <a:rPr lang="en-US" smtClean="0"/>
              <a:t>Adrian Stephens, Intel Corporation</a:t>
            </a:r>
          </a:p>
        </p:txBody>
      </p:sp>
      <p:sp>
        <p:nvSpPr>
          <p:cNvPr id="1029" name="Slide Number Placeholder 5"/>
          <p:cNvSpPr>
            <a:spLocks noGrp="1"/>
          </p:cNvSpPr>
          <p:nvPr>
            <p:ph type="sldNum" sz="quarter" idx="12"/>
          </p:nvPr>
        </p:nvSpPr>
        <p:spPr/>
        <p:txBody>
          <a:bodyPr/>
          <a:lstStyle/>
          <a:p>
            <a:pPr>
              <a:defRPr/>
            </a:pPr>
            <a:r>
              <a:rPr lang="en-US" smtClean="0"/>
              <a:t>Slide </a:t>
            </a:r>
            <a:fld id="{25D268CD-B8D5-4017-92AF-8A5EC8B54F12}" type="slidenum">
              <a:rPr lang="en-US" smtClean="0"/>
              <a:pPr>
                <a:defRPr/>
              </a:pPr>
              <a:t>34</a:t>
            </a:fld>
            <a:endParaRPr lang="en-US" smtClean="0"/>
          </a:p>
        </p:txBody>
      </p:sp>
      <p:sp>
        <p:nvSpPr>
          <p:cNvPr id="1030" name="Rectangle 2"/>
          <p:cNvSpPr>
            <a:spLocks noGrp="1" noChangeArrowheads="1"/>
          </p:cNvSpPr>
          <p:nvPr>
            <p:ph type="title"/>
          </p:nvPr>
        </p:nvSpPr>
        <p:spPr>
          <a:xfrm>
            <a:off x="685800" y="838200"/>
            <a:ext cx="7772400" cy="1066800"/>
          </a:xfrm>
        </p:spPr>
        <p:txBody>
          <a:bodyPr/>
          <a:lstStyle/>
          <a:p>
            <a:r>
              <a:rPr lang="en-US" sz="2800" smtClean="0"/>
              <a:t>IEEE 802.11 Regulatory SC</a:t>
            </a:r>
            <a:br>
              <a:rPr lang="en-US" sz="2800" smtClean="0"/>
            </a:br>
            <a:r>
              <a:rPr lang="en-US" sz="2800" smtClean="0"/>
              <a:t>Waikoloa Closing Report</a:t>
            </a:r>
          </a:p>
        </p:txBody>
      </p:sp>
      <p:sp>
        <p:nvSpPr>
          <p:cNvPr id="1031" name="Rectangle 6"/>
          <p:cNvSpPr>
            <a:spLocks noGrp="1" noChangeArrowheads="1"/>
          </p:cNvSpPr>
          <p:nvPr>
            <p:ph type="body" idx="1"/>
          </p:nvPr>
        </p:nvSpPr>
        <p:spPr>
          <a:xfrm>
            <a:off x="685800" y="2286000"/>
            <a:ext cx="7772400" cy="381000"/>
          </a:xfrm>
        </p:spPr>
        <p:txBody>
          <a:bodyPr/>
          <a:lstStyle/>
          <a:p>
            <a:pPr algn="ctr">
              <a:buFontTx/>
              <a:buNone/>
            </a:pPr>
            <a:r>
              <a:rPr lang="en-US" sz="2000" smtClean="0"/>
              <a:t>Date:</a:t>
            </a:r>
            <a:r>
              <a:rPr lang="en-US" sz="2000" b="0" smtClean="0"/>
              <a:t> 2012-05-18</a:t>
            </a:r>
          </a:p>
        </p:txBody>
      </p:sp>
      <p:graphicFrame>
        <p:nvGraphicFramePr>
          <p:cNvPr id="1026" name="Object 11"/>
          <p:cNvGraphicFramePr>
            <a:graphicFrameLocks noChangeAspect="1"/>
          </p:cNvGraphicFramePr>
          <p:nvPr/>
        </p:nvGraphicFramePr>
        <p:xfrm>
          <a:off x="509588" y="3067050"/>
          <a:ext cx="8021637" cy="2535238"/>
        </p:xfrm>
        <a:graphic>
          <a:graphicData uri="http://schemas.openxmlformats.org/presentationml/2006/ole">
            <mc:AlternateContent xmlns:mc="http://schemas.openxmlformats.org/markup-compatibility/2006">
              <mc:Choice xmlns:v="urn:schemas-microsoft-com:vml" Requires="v">
                <p:oleObj spid="_x0000_s9219" name="Document" r:id="rId4" imgW="8360559" imgH="2653632" progId="Word.Document.8">
                  <p:embed/>
                </p:oleObj>
              </mc:Choice>
              <mc:Fallback>
                <p:oleObj name="Document" r:id="rId4" imgW="8360559" imgH="2653632"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9588" y="3067050"/>
                        <a:ext cx="8021637" cy="2535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667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a:t>Authors:</a:t>
            </a:r>
            <a:endParaRPr lang="en-US" sz="2000"/>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1/8 of 11-12/0708r0 by Rich Kennedy, Research In Motion</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10"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13352926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4"/>
          <p:cNvSpPr>
            <a:spLocks noGrp="1"/>
          </p:cNvSpPr>
          <p:nvPr>
            <p:ph type="ftr" sz="quarter" idx="11"/>
          </p:nvPr>
        </p:nvSpPr>
        <p:spPr/>
        <p:txBody>
          <a:bodyPr/>
          <a:lstStyle/>
          <a:p>
            <a:pPr>
              <a:defRPr/>
            </a:pPr>
            <a:r>
              <a:rPr lang="en-US" smtClean="0"/>
              <a:t>Adrian Stephens, Intel Corporation</a:t>
            </a:r>
          </a:p>
        </p:txBody>
      </p:sp>
      <p:sp>
        <p:nvSpPr>
          <p:cNvPr id="4100" name="Slide Number Placeholder 5"/>
          <p:cNvSpPr>
            <a:spLocks noGrp="1"/>
          </p:cNvSpPr>
          <p:nvPr>
            <p:ph type="sldNum" sz="quarter" idx="12"/>
          </p:nvPr>
        </p:nvSpPr>
        <p:spPr/>
        <p:txBody>
          <a:bodyPr/>
          <a:lstStyle/>
          <a:p>
            <a:pPr>
              <a:defRPr/>
            </a:pPr>
            <a:r>
              <a:rPr lang="en-US" smtClean="0"/>
              <a:t>Slide </a:t>
            </a:r>
            <a:fld id="{6C892373-6344-4385-8ED1-3C7763515D89}" type="slidenum">
              <a:rPr lang="en-US" smtClean="0"/>
              <a:pPr>
                <a:defRPr/>
              </a:pPr>
              <a:t>35</a:t>
            </a:fld>
            <a:endParaRPr lang="en-US" smtClean="0"/>
          </a:p>
        </p:txBody>
      </p:sp>
      <p:sp>
        <p:nvSpPr>
          <p:cNvPr id="4101" name="Rectangle 2"/>
          <p:cNvSpPr>
            <a:spLocks noGrp="1" noChangeArrowheads="1"/>
          </p:cNvSpPr>
          <p:nvPr>
            <p:ph type="title"/>
          </p:nvPr>
        </p:nvSpPr>
        <p:spPr/>
        <p:txBody>
          <a:bodyPr/>
          <a:lstStyle/>
          <a:p>
            <a:r>
              <a:rPr lang="en-US" smtClean="0"/>
              <a:t>Abstract</a:t>
            </a:r>
          </a:p>
        </p:txBody>
      </p:sp>
      <p:sp>
        <p:nvSpPr>
          <p:cNvPr id="4102" name="Rectangle 3"/>
          <p:cNvSpPr>
            <a:spLocks noGrp="1" noChangeArrowheads="1"/>
          </p:cNvSpPr>
          <p:nvPr>
            <p:ph type="body" idx="1"/>
          </p:nvPr>
        </p:nvSpPr>
        <p:spPr>
          <a:xfrm>
            <a:off x="685800" y="1752600"/>
            <a:ext cx="7772400" cy="4114800"/>
          </a:xfrm>
        </p:spPr>
        <p:txBody>
          <a:bodyPr/>
          <a:lstStyle/>
          <a:p>
            <a:pPr>
              <a:buFontTx/>
              <a:buNone/>
            </a:pPr>
            <a:r>
              <a:rPr lang="en-US" smtClean="0"/>
              <a:t>This presentation is the closing report for the May 2012 IEEE 802.11 Regulatory Standing Committee meeting in Atlanta.</a:t>
            </a:r>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2/8 of 11-12/0708r0 by Rich Kennedy, Research In Motion</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296243661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smtClean="0"/>
              <a:t>Regulatory Summaries</a:t>
            </a:r>
          </a:p>
        </p:txBody>
      </p:sp>
      <p:sp>
        <p:nvSpPr>
          <p:cNvPr id="5123" name="Content Placeholder 2"/>
          <p:cNvSpPr>
            <a:spLocks noGrp="1"/>
          </p:cNvSpPr>
          <p:nvPr>
            <p:ph idx="1"/>
          </p:nvPr>
        </p:nvSpPr>
        <p:spPr>
          <a:xfrm>
            <a:off x="685800" y="1752600"/>
            <a:ext cx="7772400" cy="4724400"/>
          </a:xfrm>
        </p:spPr>
        <p:txBody>
          <a:bodyPr/>
          <a:lstStyle/>
          <a:p>
            <a:pPr eaLnBrk="1" hangingPunct="1"/>
            <a:r>
              <a:rPr lang="en-US" smtClean="0"/>
              <a:t>US</a:t>
            </a:r>
          </a:p>
          <a:p>
            <a:pPr lvl="1" eaLnBrk="1" hangingPunct="1"/>
            <a:r>
              <a:rPr lang="en-US" sz="1800" smtClean="0"/>
              <a:t>Opening the 5350 – 5470 MHz and 5850 to 5925 MHz bands</a:t>
            </a:r>
          </a:p>
          <a:p>
            <a:pPr lvl="1" eaLnBrk="1" hangingPunct="1"/>
            <a:r>
              <a:rPr lang="en-US" sz="1800" smtClean="0"/>
              <a:t>FCC R&amp;O 12-36 on the TVWS</a:t>
            </a:r>
          </a:p>
          <a:p>
            <a:pPr lvl="1" eaLnBrk="1" hangingPunct="1"/>
            <a:r>
              <a:rPr lang="en-US" sz="1800" smtClean="0"/>
              <a:t>Possible new unlicensed spectrum in 3550 to 3650 MHz (NPRM)</a:t>
            </a:r>
          </a:p>
          <a:p>
            <a:pPr eaLnBrk="1" hangingPunct="1"/>
            <a:r>
              <a:rPr lang="en-US" sz="2000" smtClean="0"/>
              <a:t>European Union</a:t>
            </a:r>
          </a:p>
          <a:p>
            <a:pPr lvl="1" eaLnBrk="1" hangingPunct="1"/>
            <a:r>
              <a:rPr lang="en-US" sz="1800" smtClean="0"/>
              <a:t>ETSI</a:t>
            </a:r>
          </a:p>
          <a:p>
            <a:pPr lvl="2" eaLnBrk="1" hangingPunct="1"/>
            <a:r>
              <a:rPr lang="en-US" smtClean="0"/>
              <a:t>First ETSI BRAN TVWS meeting June 6</a:t>
            </a:r>
            <a:r>
              <a:rPr lang="en-US" baseline="30000" smtClean="0"/>
              <a:t>th</a:t>
            </a:r>
            <a:r>
              <a:rPr lang="en-US" smtClean="0"/>
              <a:t> – 8</a:t>
            </a:r>
            <a:r>
              <a:rPr lang="en-US" baseline="30000" smtClean="0"/>
              <a:t>th</a:t>
            </a:r>
            <a:r>
              <a:rPr lang="en-US" smtClean="0"/>
              <a:t> to develop EN 301 598) </a:t>
            </a:r>
          </a:p>
          <a:p>
            <a:pPr lvl="2" eaLnBrk="1" hangingPunct="1"/>
            <a:r>
              <a:rPr lang="en-US" smtClean="0"/>
              <a:t>TG11 meeting June 4</a:t>
            </a:r>
            <a:r>
              <a:rPr lang="en-US" baseline="30000" smtClean="0"/>
              <a:t>th</a:t>
            </a:r>
            <a:r>
              <a:rPr lang="en-US" smtClean="0"/>
              <a:t> and 5</a:t>
            </a:r>
            <a:r>
              <a:rPr lang="en-US" baseline="30000" smtClean="0"/>
              <a:t>th</a:t>
            </a:r>
            <a:r>
              <a:rPr lang="en-US" smtClean="0"/>
              <a:t> on EN 300 328 v1.9.1 Asia</a:t>
            </a:r>
          </a:p>
          <a:p>
            <a:pPr lvl="1" eaLnBrk="1" hangingPunct="1"/>
            <a:r>
              <a:rPr lang="en-US" sz="1800" smtClean="0"/>
              <a:t>UK</a:t>
            </a:r>
          </a:p>
          <a:p>
            <a:pPr lvl="2" eaLnBrk="1" hangingPunct="1"/>
            <a:r>
              <a:rPr lang="en-US" smtClean="0"/>
              <a:t>Ofcom TVWS meetings outcome so far</a:t>
            </a:r>
          </a:p>
          <a:p>
            <a:pPr lvl="2" eaLnBrk="1" hangingPunct="1"/>
            <a:r>
              <a:rPr lang="en-US" smtClean="0"/>
              <a:t>Ofcom VNS plan</a:t>
            </a:r>
          </a:p>
          <a:p>
            <a:pPr eaLnBrk="1" hangingPunct="1"/>
            <a:r>
              <a:rPr lang="en-US" sz="2000" smtClean="0"/>
              <a:t>Asia</a:t>
            </a:r>
          </a:p>
          <a:p>
            <a:pPr lvl="1" eaLnBrk="1" hangingPunct="1"/>
            <a:r>
              <a:rPr lang="en-US" sz="1800" smtClean="0"/>
              <a:t>Japan update on the TVWS</a:t>
            </a:r>
          </a:p>
        </p:txBody>
      </p:sp>
      <p:sp>
        <p:nvSpPr>
          <p:cNvPr id="10245" name="Slide Number Placeholder 4"/>
          <p:cNvSpPr>
            <a:spLocks noGrp="1"/>
          </p:cNvSpPr>
          <p:nvPr>
            <p:ph type="sldNum" sz="quarter" idx="12"/>
          </p:nvPr>
        </p:nvSpPr>
        <p:spPr/>
        <p:txBody>
          <a:bodyPr/>
          <a:lstStyle/>
          <a:p>
            <a:pPr>
              <a:defRPr/>
            </a:pPr>
            <a:r>
              <a:rPr lang="en-US" smtClean="0"/>
              <a:t>Slide </a:t>
            </a:r>
            <a:fld id="{B28DBEFE-369F-481C-81AE-384892A08B0F}" type="slidenum">
              <a:rPr lang="en-US" smtClean="0"/>
              <a:pPr>
                <a:defRPr/>
              </a:pPr>
              <a:t>36</a:t>
            </a:fld>
            <a:endParaRPr lang="en-US" smtClean="0"/>
          </a:p>
        </p:txBody>
      </p:sp>
      <p:sp>
        <p:nvSpPr>
          <p:cNvPr id="10246" name="Footer Placeholder 5"/>
          <p:cNvSpPr>
            <a:spLocks noGrp="1"/>
          </p:cNvSpPr>
          <p:nvPr>
            <p:ph type="ftr" sz="quarter" idx="11"/>
          </p:nvPr>
        </p:nvSpPr>
        <p:spPr/>
        <p:txBody>
          <a:bodyPr/>
          <a:lstStyle/>
          <a:p>
            <a:pPr>
              <a:defRPr/>
            </a:pPr>
            <a:r>
              <a:rPr lang="en-US" smtClean="0"/>
              <a:t>Adrian Stephens, Intel Corporation</a:t>
            </a:r>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3/8 of 11-12/0708r0 by Rich Kennedy, Research In Motion</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377254220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Critical Issue</a:t>
            </a:r>
          </a:p>
        </p:txBody>
      </p:sp>
      <p:sp>
        <p:nvSpPr>
          <p:cNvPr id="6147" name="Content Placeholder 2"/>
          <p:cNvSpPr>
            <a:spLocks noGrp="1"/>
          </p:cNvSpPr>
          <p:nvPr>
            <p:ph idx="1"/>
          </p:nvPr>
        </p:nvSpPr>
        <p:spPr/>
        <p:txBody>
          <a:bodyPr/>
          <a:lstStyle/>
          <a:p>
            <a:r>
              <a:rPr lang="en-US" smtClean="0"/>
              <a:t>Lufthansa DA2GC </a:t>
            </a:r>
          </a:p>
          <a:p>
            <a:pPr lvl="1"/>
            <a:r>
              <a:rPr lang="en-US" smtClean="0"/>
              <a:t>FM PT48 recommended 2.4 GHz band not be used</a:t>
            </a:r>
          </a:p>
          <a:p>
            <a:pPr lvl="1"/>
            <a:r>
              <a:rPr lang="en-US" smtClean="0"/>
              <a:t>More industry input needed to support this view</a:t>
            </a:r>
          </a:p>
          <a:p>
            <a:pPr lvl="1"/>
            <a:r>
              <a:rPr lang="en-US" smtClean="0">
                <a:solidFill>
                  <a:srgbClr val="FF0000"/>
                </a:solidFill>
              </a:rPr>
              <a:t>SRdoc nearing completion (TR 101 599)</a:t>
            </a:r>
          </a:p>
          <a:p>
            <a:r>
              <a:rPr lang="en-US" smtClean="0"/>
              <a:t>Potentially a major interferer in the 2.4 and 5.8 GHz bands across all of Western Europe</a:t>
            </a:r>
          </a:p>
          <a:p>
            <a:pPr lvl="1"/>
            <a:endParaRPr lang="en-US" smtClean="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31B5353-4DFC-4BC7-B436-75F1837766EB}" type="slidenum">
              <a:rPr lang="en-US" smtClean="0"/>
              <a:pPr>
                <a:defRPr/>
              </a:pPr>
              <a:t>37</a:t>
            </a:fld>
            <a:endParaRPr lang="en-US"/>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4/8 of 11-12/0708r0 by Rich Kennedy, Research In Motion</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1203704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t>Decoupling Regulatory Changes</a:t>
            </a:r>
          </a:p>
        </p:txBody>
      </p:sp>
      <p:sp>
        <p:nvSpPr>
          <p:cNvPr id="7171" name="Content Placeholder 2"/>
          <p:cNvSpPr>
            <a:spLocks noGrp="1"/>
          </p:cNvSpPr>
          <p:nvPr>
            <p:ph idx="1"/>
          </p:nvPr>
        </p:nvSpPr>
        <p:spPr/>
        <p:txBody>
          <a:bodyPr/>
          <a:lstStyle/>
          <a:p>
            <a:r>
              <a:rPr lang="en-US" sz="2000" smtClean="0"/>
              <a:t>Regulatory changes are asynchronous with our amendment process</a:t>
            </a:r>
          </a:p>
          <a:p>
            <a:pPr lvl="1"/>
            <a:r>
              <a:rPr lang="en-US" sz="1800" smtClean="0"/>
              <a:t>5.8 GHz band usable for SRDs was unknown to be usable for 40 MHz channels</a:t>
            </a:r>
          </a:p>
          <a:p>
            <a:pPr lvl="1"/>
            <a:r>
              <a:rPr lang="en-US" sz="1800" smtClean="0"/>
              <a:t>No operating class exists in the base draft for this</a:t>
            </a:r>
          </a:p>
          <a:p>
            <a:r>
              <a:rPr lang="en-US" sz="2000" smtClean="0"/>
              <a:t>Current methodology requires regulatory Annex be changed via normal process</a:t>
            </a:r>
          </a:p>
          <a:p>
            <a:pPr lvl="1"/>
            <a:r>
              <a:rPr lang="en-US" sz="1800" smtClean="0"/>
              <a:t>Study Group</a:t>
            </a:r>
          </a:p>
          <a:p>
            <a:pPr lvl="1"/>
            <a:r>
              <a:rPr lang="en-US" sz="1800" smtClean="0"/>
              <a:t>Task Group</a:t>
            </a:r>
          </a:p>
          <a:p>
            <a:pPr lvl="1"/>
            <a:r>
              <a:rPr lang="en-US" sz="1800" smtClean="0"/>
              <a:t>Full WG/EC/NESCOM approval process</a:t>
            </a:r>
          </a:p>
          <a:p>
            <a:r>
              <a:rPr lang="en-US" sz="2000" smtClean="0"/>
              <a:t>The Regulatory SC was asked to look at ways to keep regulatory information up-to-date so new projects don’t use old regulatory rules</a:t>
            </a:r>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00B6A23-ED1B-4385-A376-81445E3F9FFC}" type="slidenum">
              <a:rPr lang="en-US" smtClean="0"/>
              <a:pPr>
                <a:defRPr/>
              </a:pPr>
              <a:t>38</a:t>
            </a:fld>
            <a:endParaRPr lang="en-US"/>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5/8 of 11-12/0708r0 by Rich Kennedy, Research In Motion</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41495419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t>The Plan</a:t>
            </a:r>
          </a:p>
        </p:txBody>
      </p:sp>
      <p:sp>
        <p:nvSpPr>
          <p:cNvPr id="8195" name="Content Placeholder 2"/>
          <p:cNvSpPr>
            <a:spLocks noGrp="1"/>
          </p:cNvSpPr>
          <p:nvPr>
            <p:ph idx="1"/>
          </p:nvPr>
        </p:nvSpPr>
        <p:spPr/>
        <p:txBody>
          <a:bodyPr/>
          <a:lstStyle/>
          <a:p>
            <a:r>
              <a:rPr lang="en-US" smtClean="0"/>
              <a:t>Adding Operating Class changes to the ANA process appears to be the best approach</a:t>
            </a:r>
          </a:p>
          <a:p>
            <a:r>
              <a:rPr lang="en-US" smtClean="0"/>
              <a:t>Details still need to be worked out</a:t>
            </a:r>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060E947C-FEEC-4B91-B38B-BBDA09793D8C}" type="slidenum">
              <a:rPr lang="en-US" smtClean="0"/>
              <a:pPr>
                <a:defRPr/>
              </a:pPr>
              <a:t>39</a:t>
            </a:fld>
            <a:endParaRPr lang="en-US"/>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6/8 of 11-12/0708r0 by Rich Kennedy, Research In Motion</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470491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Attendance Histogram (Thu pm2)</a:t>
            </a:r>
            <a:r>
              <a:rPr lang="en-GB" dirty="0"/>
              <a:t/>
            </a:r>
            <a:br>
              <a:rPr lang="en-GB" dirty="0"/>
            </a:br>
            <a:r>
              <a:rPr lang="en-GB" sz="2800" dirty="0" smtClean="0"/>
              <a:t>243 attendees total</a:t>
            </a:r>
            <a:endParaRPr lang="en-GB" sz="2800" dirty="0"/>
          </a:p>
        </p:txBody>
      </p:sp>
      <p:sp>
        <p:nvSpPr>
          <p:cNvPr id="4" name="Date Placeholder 3"/>
          <p:cNvSpPr>
            <a:spLocks noGrp="1"/>
          </p:cNvSpPr>
          <p:nvPr>
            <p:ph type="dt" sz="half" idx="10"/>
          </p:nvPr>
        </p:nvSpPr>
        <p:spPr/>
        <p:txBody>
          <a:bodyPr/>
          <a:lstStyle/>
          <a:p>
            <a:pPr>
              <a:defRPr/>
            </a:pPr>
            <a:r>
              <a:rPr lang="en-US" smtClean="0"/>
              <a:t>May 2012</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19CDBFA-76A2-4597-AA38-8543ED035B58}" type="slidenum">
              <a:rPr lang="en-US" smtClean="0"/>
              <a:pPr>
                <a:defRPr/>
              </a:pPr>
              <a:t>4</a:t>
            </a:fld>
            <a:endParaRPr lang="en-U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663342"/>
            <a:ext cx="7315200" cy="4756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105678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smtClean="0"/>
              <a:t>References</a:t>
            </a:r>
          </a:p>
        </p:txBody>
      </p:sp>
      <p:sp>
        <p:nvSpPr>
          <p:cNvPr id="9219" name="Content Placeholder 2"/>
          <p:cNvSpPr>
            <a:spLocks noGrp="1"/>
          </p:cNvSpPr>
          <p:nvPr>
            <p:ph idx="1"/>
          </p:nvPr>
        </p:nvSpPr>
        <p:spPr/>
        <p:txBody>
          <a:bodyPr/>
          <a:lstStyle/>
          <a:p>
            <a:pPr marL="342900" lvl="1" indent="-342900" eaLnBrk="1" hangingPunct="1">
              <a:buFontTx/>
              <a:buChar char="•"/>
            </a:pPr>
            <a:r>
              <a:rPr lang="en-US" b="1" smtClean="0"/>
              <a:t>FCC 12-36 on the TVWS: </a:t>
            </a:r>
            <a:r>
              <a:rPr lang="en-US" sz="1800" smtClean="0">
                <a:hlinkClick r:id="rId2"/>
              </a:rPr>
              <a:t>http://www.google.com/url?sa=t&amp;rct=j&amp;q=&amp;esrc=s&amp;source=web&amp;cd=1&amp;ved=0CEkQFjAA&amp;url=http%3A%2F%2Ftransition.fcc.gov%2FDaily_Releases%2FDaily_Business%2F2012%2Fdb0405%2FFCC-12-36A1.pdf&amp;ei=OlC1T4XIMIWs9AT1jY3PDw&amp;usg=AFQjCNHEy9kfdgyiq39cQtLa-rXCoX86mQ</a:t>
            </a:r>
            <a:r>
              <a:rPr lang="en-US" sz="1800" smtClean="0"/>
              <a:t> </a:t>
            </a:r>
          </a:p>
          <a:p>
            <a:pPr marL="342900" lvl="1" indent="-342900" eaLnBrk="1" hangingPunct="1">
              <a:buFontTx/>
              <a:buChar char="•"/>
            </a:pPr>
            <a:r>
              <a:rPr lang="en-US" b="1" smtClean="0"/>
              <a:t>Direct Air to Ground Data Connectivity for A/C Use of License Exempt Spectrum: </a:t>
            </a:r>
            <a:r>
              <a:rPr lang="en-US" sz="1600" b="1" smtClean="0">
                <a:hlinkClick r:id="rId3"/>
              </a:rPr>
              <a:t>https://mentor.ieee.org/802.18/dcn/12/18-12-0006-00-0000-lufthansa-da2gc-presentation.pdf</a:t>
            </a:r>
            <a:endParaRPr lang="en-US" sz="1600" b="1" smtClean="0"/>
          </a:p>
          <a:p>
            <a:r>
              <a:rPr lang="en-US" sz="2000" smtClean="0"/>
              <a:t>ETSI TR 101 599: </a:t>
            </a:r>
            <a:r>
              <a:rPr lang="en-US" sz="1600" smtClean="0">
                <a:hlinkClick r:id="rId4"/>
              </a:rPr>
              <a:t>http://www.google.com/url?sa=t&amp;rct=j&amp;q=&amp;esrc=s&amp;source=web&amp;cd=1&amp;ved=0CE0QFjAA&amp;url=http%3A%2F%2Fwww.cept.org%2FDocuments%2Ffm-48%2F5406%2FFM48(12)026_revised-Draft-ETSI-SRDoc-TR-101-599-08052012&amp;ei=xf6wT7GUOaT66QHC6fS5CQ&amp;usg=AFQjCNGWFbqMHY4ZUQdgBPs2RGhGQ45XKA</a:t>
            </a:r>
            <a:endParaRPr lang="en-US" sz="1600" smtClean="0"/>
          </a:p>
          <a:p>
            <a:pPr marL="342900" lvl="1" indent="-342900" eaLnBrk="1" hangingPunct="1">
              <a:buFontTx/>
              <a:buChar char="•"/>
            </a:pPr>
            <a:endParaRPr lang="en-US" sz="1800" smtClean="0"/>
          </a:p>
        </p:txBody>
      </p:sp>
      <p:sp>
        <p:nvSpPr>
          <p:cNvPr id="5" name="Slide Number Placeholder 4"/>
          <p:cNvSpPr>
            <a:spLocks noGrp="1"/>
          </p:cNvSpPr>
          <p:nvPr>
            <p:ph type="sldNum" sz="quarter" idx="12"/>
          </p:nvPr>
        </p:nvSpPr>
        <p:spPr/>
        <p:txBody>
          <a:bodyPr/>
          <a:lstStyle/>
          <a:p>
            <a:pPr>
              <a:defRPr/>
            </a:pPr>
            <a:r>
              <a:rPr lang="en-US" smtClean="0"/>
              <a:t>Slide </a:t>
            </a:r>
            <a:fld id="{0947ED08-F2D3-4E2B-B400-ED3B19E85575}" type="slidenum">
              <a:rPr lang="en-US" smtClean="0"/>
              <a:pPr>
                <a:defRPr/>
              </a:pPr>
              <a:t>40</a:t>
            </a:fld>
            <a:endParaRPr lang="en-US"/>
          </a:p>
        </p:txBody>
      </p:sp>
      <p:sp>
        <p:nvSpPr>
          <p:cNvPr id="6" name="Footer Placeholder 5"/>
          <p:cNvSpPr>
            <a:spLocks noGrp="1"/>
          </p:cNvSpPr>
          <p:nvPr>
            <p:ph type="ftr" sz="quarter" idx="11"/>
          </p:nvPr>
        </p:nvSpPr>
        <p:spPr/>
        <p:txBody>
          <a:bodyPr/>
          <a:lstStyle/>
          <a:p>
            <a:pPr>
              <a:defRPr/>
            </a:pPr>
            <a:r>
              <a:rPr lang="en-US" smtClean="0"/>
              <a:t>Adrian Stephens, Intel Corporation</a:t>
            </a:r>
            <a:endParaRPr lang="en-US"/>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7/8 of 11-12/0708r0 by Rich Kennedy, Research In Motion</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82148017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mtClean="0"/>
              <a:t>Interesting Websites and Documents</a:t>
            </a:r>
          </a:p>
        </p:txBody>
      </p:sp>
      <p:sp>
        <p:nvSpPr>
          <p:cNvPr id="10243" name="Content Placeholder 2"/>
          <p:cNvSpPr>
            <a:spLocks noGrp="1"/>
          </p:cNvSpPr>
          <p:nvPr>
            <p:ph idx="1"/>
          </p:nvPr>
        </p:nvSpPr>
        <p:spPr/>
        <p:txBody>
          <a:bodyPr/>
          <a:lstStyle/>
          <a:p>
            <a:pPr marL="342900" lvl="1" indent="-342900" eaLnBrk="1" hangingPunct="1">
              <a:buFont typeface="Arial" pitchFamily="34" charset="0"/>
              <a:buChar char="•"/>
            </a:pPr>
            <a:r>
              <a:rPr lang="en-US" b="1" smtClean="0"/>
              <a:t>FCC Spectrum Dashboard </a:t>
            </a:r>
            <a:r>
              <a:rPr lang="en-US" smtClean="0"/>
              <a:t>(</a:t>
            </a:r>
            <a:r>
              <a:rPr lang="en-US" smtClean="0">
                <a:hlinkClick r:id="rId2"/>
              </a:rPr>
              <a:t>http://reboot.fcc.gov/spectrumdashboard/resultSpectrumBands.seam?conversationId=1533</a:t>
            </a:r>
            <a:r>
              <a:rPr lang="en-US" smtClean="0"/>
              <a:t>)</a:t>
            </a:r>
          </a:p>
          <a:p>
            <a:pPr marL="342900" lvl="1" indent="-342900" eaLnBrk="1" hangingPunct="1">
              <a:buFont typeface="Arial" pitchFamily="34" charset="0"/>
              <a:buChar char="•"/>
            </a:pPr>
            <a:r>
              <a:rPr lang="en-US" b="1" smtClean="0"/>
              <a:t>Second Interim Progress Report on the Ten-Year Plan and Timetable </a:t>
            </a:r>
            <a:r>
              <a:rPr lang="en-US" smtClean="0"/>
              <a:t>(</a:t>
            </a:r>
            <a:r>
              <a:rPr lang="en-US" smtClean="0">
                <a:hlinkClick r:id="rId3"/>
              </a:rPr>
              <a:t>http://www.ntia.doc.gov/files/ntia/publications/second_interim_progress_report_on_the_ten_year_plan_and_timetable.pdf</a:t>
            </a:r>
            <a:r>
              <a:rPr lang="en-US" smtClean="0"/>
              <a:t>)</a:t>
            </a:r>
          </a:p>
          <a:p>
            <a:pPr marL="342900" lvl="1" indent="-342900">
              <a:buFontTx/>
              <a:buChar char="•"/>
            </a:pPr>
            <a:r>
              <a:rPr lang="en-US" sz="1800" b="1" smtClean="0"/>
              <a:t>ETSI Report of the 39</a:t>
            </a:r>
            <a:r>
              <a:rPr lang="en-US" sz="1800" b="1" baseline="30000" smtClean="0"/>
              <a:t>th</a:t>
            </a:r>
            <a:r>
              <a:rPr lang="en-US" sz="1800" b="1" smtClean="0"/>
              <a:t> Radio Spectrum Committee meeting: </a:t>
            </a:r>
            <a:r>
              <a:rPr lang="en-US" sz="1600" smtClean="0">
                <a:hlinkClick r:id="rId4"/>
              </a:rPr>
              <a:t>http://circa.europa.eu/Public/irc/infso/radiospectrum/library?l=/public_documents/public_documents_2012/rsc39/rscom12-11_rsc39pdf/_EN_1.0_&amp;a=d</a:t>
            </a:r>
            <a:endParaRPr lang="en-US" sz="1600" smtClean="0"/>
          </a:p>
          <a:p>
            <a:pPr>
              <a:buFontTx/>
              <a:buNone/>
            </a:pPr>
            <a:endParaRPr lang="en-US" smtClean="0"/>
          </a:p>
        </p:txBody>
      </p:sp>
      <p:sp>
        <p:nvSpPr>
          <p:cNvPr id="5" name="Slide Number Placeholder 4"/>
          <p:cNvSpPr>
            <a:spLocks noGrp="1"/>
          </p:cNvSpPr>
          <p:nvPr>
            <p:ph type="sldNum" sz="quarter" idx="12"/>
          </p:nvPr>
        </p:nvSpPr>
        <p:spPr/>
        <p:txBody>
          <a:bodyPr/>
          <a:lstStyle/>
          <a:p>
            <a:pPr>
              <a:defRPr/>
            </a:pPr>
            <a:r>
              <a:rPr lang="en-US" smtClean="0"/>
              <a:t>Slide </a:t>
            </a:r>
            <a:fld id="{615DFB84-6D55-4B4F-BD88-8EF82AB021F6}" type="slidenum">
              <a:rPr lang="en-US" smtClean="0"/>
              <a:pPr>
                <a:defRPr/>
              </a:pPr>
              <a:t>41</a:t>
            </a:fld>
            <a:endParaRPr lang="en-US"/>
          </a:p>
        </p:txBody>
      </p:sp>
      <p:sp>
        <p:nvSpPr>
          <p:cNvPr id="6" name="Footer Placeholder 5"/>
          <p:cNvSpPr>
            <a:spLocks noGrp="1"/>
          </p:cNvSpPr>
          <p:nvPr>
            <p:ph type="ftr" sz="quarter" idx="11"/>
          </p:nvPr>
        </p:nvSpPr>
        <p:spPr/>
        <p:txBody>
          <a:bodyPr/>
          <a:lstStyle/>
          <a:p>
            <a:pPr>
              <a:defRPr/>
            </a:pPr>
            <a:r>
              <a:rPr lang="en-US" smtClean="0"/>
              <a:t>Adrian Stephens, Intel Corporation</a:t>
            </a:r>
            <a:endParaRPr lang="en-US"/>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8/8 of 11-12/0708r0 by Rich Kennedy, Research In Motion</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308899166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445241AE-F608-4A13-9BC3-DF86C5B105DA}" type="slidenum">
              <a:rPr lang="en-US" smtClean="0"/>
              <a:pPr/>
              <a:t>42</a:t>
            </a:fld>
            <a:endParaRPr lang="en-US" smtClean="0"/>
          </a:p>
        </p:txBody>
      </p:sp>
      <p:sp>
        <p:nvSpPr>
          <p:cNvPr id="1030" name="Rectangle 2"/>
          <p:cNvSpPr>
            <a:spLocks noGrp="1" noChangeArrowheads="1"/>
          </p:cNvSpPr>
          <p:nvPr>
            <p:ph type="title"/>
          </p:nvPr>
        </p:nvSpPr>
        <p:spPr/>
        <p:txBody>
          <a:bodyPr/>
          <a:lstStyle/>
          <a:p>
            <a:r>
              <a:rPr lang="en-US" smtClean="0"/>
              <a:t>TGac May 2012 Closing Report</a:t>
            </a:r>
          </a:p>
        </p:txBody>
      </p:sp>
      <p:sp>
        <p:nvSpPr>
          <p:cNvPr id="1031" name="Rectangle 6"/>
          <p:cNvSpPr>
            <a:spLocks noGrp="1" noChangeArrowheads="1"/>
          </p:cNvSpPr>
          <p:nvPr>
            <p:ph type="body" idx="1"/>
          </p:nvPr>
        </p:nvSpPr>
        <p:spPr>
          <a:xfrm>
            <a:off x="685800" y="1524000"/>
            <a:ext cx="7772400" cy="381000"/>
          </a:xfrm>
        </p:spPr>
        <p:txBody>
          <a:bodyPr/>
          <a:lstStyle/>
          <a:p>
            <a:pPr algn="ctr">
              <a:buFontTx/>
              <a:buNone/>
            </a:pPr>
            <a:r>
              <a:rPr lang="en-US" sz="2000" smtClean="0"/>
              <a:t>Date:</a:t>
            </a:r>
            <a:r>
              <a:rPr lang="en-US" sz="2000" b="0" smtClean="0"/>
              <a:t> 2012-05-17</a:t>
            </a:r>
          </a:p>
        </p:txBody>
      </p:sp>
      <p:graphicFrame>
        <p:nvGraphicFramePr>
          <p:cNvPr id="1026" name="Object 11"/>
          <p:cNvGraphicFramePr>
            <a:graphicFrameLocks noChangeAspect="1"/>
          </p:cNvGraphicFramePr>
          <p:nvPr/>
        </p:nvGraphicFramePr>
        <p:xfrm>
          <a:off x="520700" y="2301875"/>
          <a:ext cx="7740650" cy="2349500"/>
        </p:xfrm>
        <a:graphic>
          <a:graphicData uri="http://schemas.openxmlformats.org/presentationml/2006/ole">
            <mc:AlternateContent xmlns:mc="http://schemas.openxmlformats.org/markup-compatibility/2006">
              <mc:Choice xmlns:v="urn:schemas-microsoft-com:vml" Requires="v">
                <p:oleObj spid="_x0000_s10243" name="Document" r:id="rId4" imgW="8601826" imgH="2607574" progId="Word.Document.8">
                  <p:embed/>
                </p:oleObj>
              </mc:Choice>
              <mc:Fallback>
                <p:oleObj name="Document" r:id="rId4" imgW="8601826" imgH="2607574"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0700" y="2301875"/>
                        <a:ext cx="7740650" cy="2349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a:t>Authors:</a:t>
            </a:r>
            <a:endParaRPr lang="en-US" sz="2000"/>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1/6 of 11-12/0705r0 by Osama Aboul-Magd (Huawei Technologies)</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10"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22978970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7DD74E69-CF45-4136-A0BD-26AF189C7BAC}" type="slidenum">
              <a:rPr lang="en-US" smtClean="0"/>
              <a:pPr/>
              <a:t>43</a:t>
            </a:fld>
            <a:endParaRPr lang="en-US" smtClean="0"/>
          </a:p>
        </p:txBody>
      </p:sp>
      <p:sp>
        <p:nvSpPr>
          <p:cNvPr id="7173" name="Rectangle 2"/>
          <p:cNvSpPr>
            <a:spLocks noGrp="1" noChangeArrowheads="1"/>
          </p:cNvSpPr>
          <p:nvPr>
            <p:ph type="title"/>
          </p:nvPr>
        </p:nvSpPr>
        <p:spPr/>
        <p:txBody>
          <a:bodyPr/>
          <a:lstStyle/>
          <a:p>
            <a:r>
              <a:rPr lang="en-US" smtClean="0"/>
              <a:t>Abstract</a:t>
            </a:r>
          </a:p>
        </p:txBody>
      </p:sp>
      <p:sp>
        <p:nvSpPr>
          <p:cNvPr id="7174" name="Rectangle 3"/>
          <p:cNvSpPr>
            <a:spLocks noGrp="1" noChangeArrowheads="1"/>
          </p:cNvSpPr>
          <p:nvPr>
            <p:ph type="body" idx="1"/>
          </p:nvPr>
        </p:nvSpPr>
        <p:spPr/>
        <p:txBody>
          <a:bodyPr/>
          <a:lstStyle/>
          <a:p>
            <a:pPr>
              <a:buFontTx/>
              <a:buNone/>
            </a:pPr>
            <a:r>
              <a:rPr lang="en-US" smtClean="0"/>
              <a:t>This document is the closing report for the TGac for the May 2012 session.</a:t>
            </a:r>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2/6 of 11-12/0705r0 by Osama Aboul-Magd (Huawei Technologies)</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264905195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533400"/>
            <a:ext cx="7772400" cy="1066800"/>
          </a:xfrm>
        </p:spPr>
        <p:txBody>
          <a:bodyPr/>
          <a:lstStyle/>
          <a:p>
            <a:r>
              <a:rPr lang="en-US" smtClean="0"/>
              <a:t>Work Completed </a:t>
            </a:r>
          </a:p>
        </p:txBody>
      </p:sp>
      <p:sp>
        <p:nvSpPr>
          <p:cNvPr id="7171" name="Content Placeholder 2"/>
          <p:cNvSpPr>
            <a:spLocks noGrp="1"/>
          </p:cNvSpPr>
          <p:nvPr>
            <p:ph idx="1"/>
          </p:nvPr>
        </p:nvSpPr>
        <p:spPr>
          <a:xfrm>
            <a:off x="304800" y="1600200"/>
            <a:ext cx="8610600" cy="1447800"/>
          </a:xfrm>
        </p:spPr>
        <p:txBody>
          <a:bodyPr/>
          <a:lstStyle/>
          <a:p>
            <a:pPr>
              <a:lnSpc>
                <a:spcPct val="90000"/>
              </a:lnSpc>
              <a:defRPr/>
            </a:pPr>
            <a:r>
              <a:rPr lang="en-US" sz="3200" dirty="0" smtClean="0"/>
              <a:t>Completed resolutions of LB187 comments received on draft D2.0.</a:t>
            </a:r>
          </a:p>
          <a:p>
            <a:pPr>
              <a:lnSpc>
                <a:spcPct val="90000"/>
              </a:lnSpc>
              <a:defRPr/>
            </a:pPr>
            <a:r>
              <a:rPr lang="en-US" sz="3200" dirty="0" smtClean="0"/>
              <a:t>Passed a motion to produce draft D3.0 and start a Recirculation ballot.</a:t>
            </a:r>
          </a:p>
          <a:p>
            <a:pPr>
              <a:lnSpc>
                <a:spcPct val="90000"/>
              </a:lnSpc>
              <a:defRPr/>
            </a:pPr>
            <a:endParaRPr lang="en-US" sz="2800" dirty="0" smtClean="0"/>
          </a:p>
          <a:p>
            <a:pPr lvl="1">
              <a:lnSpc>
                <a:spcPct val="90000"/>
              </a:lnSpc>
              <a:defRPr/>
            </a:pPr>
            <a:endParaRPr lang="en-US" sz="2800" dirty="0" smtClean="0"/>
          </a:p>
          <a:p>
            <a:pPr marL="381000" indent="-381000">
              <a:defRPr/>
            </a:pPr>
            <a:endParaRPr lang="en-US" sz="3200" dirty="0" smtClean="0"/>
          </a:p>
          <a:p>
            <a:pPr marL="381000" indent="-381000">
              <a:defRPr/>
            </a:pPr>
            <a:endParaRPr lang="en-US" sz="3200" dirty="0" smtClean="0"/>
          </a:p>
          <a:p>
            <a:pPr>
              <a:lnSpc>
                <a:spcPct val="80000"/>
              </a:lnSpc>
              <a:defRPr/>
            </a:pPr>
            <a:endParaRPr lang="en-US" sz="3200" dirty="0" smtClean="0">
              <a:sym typeface="Wingdings" pitchFamily="2" charset="2"/>
            </a:endParaRP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2E738EA4-FF33-4228-973F-B29C6E412BAA}" type="slidenum">
              <a:rPr lang="en-US" smtClean="0"/>
              <a:pPr/>
              <a:t>44</a:t>
            </a:fld>
            <a:endParaRPr lang="en-US" smtClean="0"/>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3/6 of 11-12/0705r0 by Osama Aboul-Magd (Huawei Technologies)</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180979642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CA" smtClean="0"/>
              <a:t>Next Ad Hoc Meeting</a:t>
            </a:r>
          </a:p>
        </p:txBody>
      </p:sp>
      <p:sp>
        <p:nvSpPr>
          <p:cNvPr id="9219" name="Content Placeholder 2"/>
          <p:cNvSpPr>
            <a:spLocks noGrp="1"/>
          </p:cNvSpPr>
          <p:nvPr>
            <p:ph idx="1"/>
          </p:nvPr>
        </p:nvSpPr>
        <p:spPr/>
        <p:txBody>
          <a:bodyPr/>
          <a:lstStyle/>
          <a:p>
            <a:r>
              <a:rPr lang="en-CA" smtClean="0"/>
              <a:t>July 11-13, 2012 in San Diego to be hosted by Qualcomm.</a:t>
            </a:r>
          </a:p>
          <a:p>
            <a:r>
              <a:rPr lang="en-CA" smtClean="0"/>
              <a:t>The main focus is comment resolution on draft D3.0</a:t>
            </a:r>
          </a:p>
        </p:txBody>
      </p:sp>
      <p:sp>
        <p:nvSpPr>
          <p:cNvPr id="922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E16B4F4-153C-46BD-AC6D-FBC8264B58A3}" type="slidenum">
              <a:rPr lang="en-US" smtClean="0"/>
              <a:pPr/>
              <a:t>45</a:t>
            </a:fld>
            <a:endParaRPr lang="en-US" smtClean="0"/>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4/6 of 11-12/0705r0 by Osama Aboul-Magd (Huawei Technologies)</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135137803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1024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A009735-0DC3-48B6-84D2-AA832BAB2384}" type="slidenum">
              <a:rPr lang="en-US" smtClean="0"/>
              <a:pPr/>
              <a:t>46</a:t>
            </a:fld>
            <a:endParaRPr lang="en-US" smtClean="0"/>
          </a:p>
        </p:txBody>
      </p:sp>
      <p:sp>
        <p:nvSpPr>
          <p:cNvPr id="10245" name="Rectangle 2"/>
          <p:cNvSpPr>
            <a:spLocks noGrp="1" noChangeArrowheads="1"/>
          </p:cNvSpPr>
          <p:nvPr>
            <p:ph type="title"/>
          </p:nvPr>
        </p:nvSpPr>
        <p:spPr/>
        <p:txBody>
          <a:bodyPr/>
          <a:lstStyle/>
          <a:p>
            <a:r>
              <a:rPr lang="en-US" smtClean="0"/>
              <a:t>July 2012 Goals</a:t>
            </a:r>
          </a:p>
        </p:txBody>
      </p:sp>
      <p:sp>
        <p:nvSpPr>
          <p:cNvPr id="10246" name="Rectangle 3"/>
          <p:cNvSpPr>
            <a:spLocks noGrp="1" noChangeArrowheads="1"/>
          </p:cNvSpPr>
          <p:nvPr>
            <p:ph type="body" idx="1"/>
          </p:nvPr>
        </p:nvSpPr>
        <p:spPr>
          <a:xfrm>
            <a:off x="685800" y="1676400"/>
            <a:ext cx="7772400" cy="4419600"/>
          </a:xfrm>
        </p:spPr>
        <p:txBody>
          <a:bodyPr/>
          <a:lstStyle/>
          <a:p>
            <a:pPr>
              <a:lnSpc>
                <a:spcPct val="90000"/>
              </a:lnSpc>
            </a:pPr>
            <a:r>
              <a:rPr lang="en-US" sz="3200" smtClean="0"/>
              <a:t>Comments resolution on Draft 3.0</a:t>
            </a:r>
          </a:p>
          <a:p>
            <a:pPr lvl="1">
              <a:lnSpc>
                <a:spcPct val="90000"/>
              </a:lnSpc>
            </a:pPr>
            <a:endParaRPr lang="en-US" sz="2400" smtClean="0"/>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5/6 of 11-12/0705r0 by Osama Aboul-Magd (Huawei Technologies)</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12794229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Adrian Stephens, Intel Corporation</a:t>
            </a:r>
          </a:p>
        </p:txBody>
      </p:sp>
      <p:sp>
        <p:nvSpPr>
          <p:cNvPr id="1126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9AE0ACAD-8FD8-4D14-A742-D16AF4CC9BEA}" type="slidenum">
              <a:rPr lang="en-US" smtClean="0"/>
              <a:pPr/>
              <a:t>47</a:t>
            </a:fld>
            <a:endParaRPr lang="en-US" smtClean="0"/>
          </a:p>
        </p:txBody>
      </p:sp>
      <p:sp>
        <p:nvSpPr>
          <p:cNvPr id="11269" name="Rectangle 2"/>
          <p:cNvSpPr>
            <a:spLocks noGrp="1" noChangeArrowheads="1"/>
          </p:cNvSpPr>
          <p:nvPr>
            <p:ph type="title"/>
          </p:nvPr>
        </p:nvSpPr>
        <p:spPr/>
        <p:txBody>
          <a:bodyPr/>
          <a:lstStyle/>
          <a:p>
            <a:r>
              <a:rPr lang="en-US" smtClean="0"/>
              <a:t>Conference Call Times</a:t>
            </a:r>
          </a:p>
        </p:txBody>
      </p:sp>
      <p:sp>
        <p:nvSpPr>
          <p:cNvPr id="11270" name="Rectangle 3"/>
          <p:cNvSpPr>
            <a:spLocks noGrp="1" noChangeArrowheads="1"/>
          </p:cNvSpPr>
          <p:nvPr>
            <p:ph type="body" idx="1"/>
          </p:nvPr>
        </p:nvSpPr>
        <p:spPr/>
        <p:txBody>
          <a:bodyPr/>
          <a:lstStyle/>
          <a:p>
            <a:r>
              <a:rPr lang="en-US" sz="2800" smtClean="0"/>
              <a:t>June 14, 28,  August 2</a:t>
            </a:r>
          </a:p>
          <a:p>
            <a:pPr lvl="1"/>
            <a:r>
              <a:rPr lang="en-US" sz="2400" smtClean="0"/>
              <a:t>20:00 – 22:00 ET</a:t>
            </a:r>
          </a:p>
          <a:p>
            <a:r>
              <a:rPr lang="en-US" sz="2800" smtClean="0"/>
              <a:t>June 21</a:t>
            </a:r>
            <a:r>
              <a:rPr lang="en-US" sz="2800" baseline="30000" smtClean="0"/>
              <a:t>st</a:t>
            </a:r>
            <a:r>
              <a:rPr lang="en-US" sz="2800" smtClean="0"/>
              <a:t> , July 5, July 26, August 9 </a:t>
            </a:r>
          </a:p>
          <a:p>
            <a:pPr lvl="1"/>
            <a:r>
              <a:rPr lang="en-US" sz="2400" smtClean="0"/>
              <a:t>10:00 – 12:00 ET</a:t>
            </a:r>
            <a:endParaRPr lang="en-US" smtClean="0"/>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6/6 of 11-12/0705r0 by Osama Aboul-Magd (Huawei Technologies)</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142186620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8"/>
          <p:cNvSpPr>
            <a:spLocks noGrp="1"/>
          </p:cNvSpPr>
          <p:nvPr>
            <p:ph type="title"/>
          </p:nvPr>
        </p:nvSpPr>
        <p:spPr/>
        <p:txBody>
          <a:bodyPr/>
          <a:lstStyle/>
          <a:p>
            <a:r>
              <a:rPr lang="en-US" dirty="0" smtClean="0"/>
              <a:t>TGad May 2012 Closing Report</a:t>
            </a:r>
          </a:p>
        </p:txBody>
      </p:sp>
      <p:sp>
        <p:nvSpPr>
          <p:cNvPr id="1029" name="Footer Placeholder 4"/>
          <p:cNvSpPr>
            <a:spLocks noGrp="1"/>
          </p:cNvSpPr>
          <p:nvPr>
            <p:ph type="ftr" sz="quarter" idx="11"/>
          </p:nvPr>
        </p:nvSpPr>
        <p:spPr>
          <a:noFill/>
        </p:spPr>
        <p:txBody>
          <a:bodyPr/>
          <a:lstStyle/>
          <a:p>
            <a:r>
              <a:rPr lang="en-US" smtClean="0"/>
              <a:t>Adrian Stephens, Intel Corporation</a:t>
            </a:r>
          </a:p>
        </p:txBody>
      </p:sp>
      <p:sp>
        <p:nvSpPr>
          <p:cNvPr id="1030" name="Slide Number Placeholder 5"/>
          <p:cNvSpPr>
            <a:spLocks noGrp="1"/>
          </p:cNvSpPr>
          <p:nvPr>
            <p:ph type="sldNum" sz="quarter" idx="12"/>
          </p:nvPr>
        </p:nvSpPr>
        <p:spPr>
          <a:noFill/>
        </p:spPr>
        <p:txBody>
          <a:bodyPr/>
          <a:lstStyle/>
          <a:p>
            <a:r>
              <a:rPr lang="en-US" smtClean="0"/>
              <a:t>Slide </a:t>
            </a:r>
            <a:fld id="{B84B9AC2-1F20-4BF7-B94B-01F0504BD864}" type="slidenum">
              <a:rPr lang="en-US" smtClean="0"/>
              <a:pPr/>
              <a:t>48</a:t>
            </a:fld>
            <a:endParaRPr lang="en-US" smtClean="0"/>
          </a:p>
        </p:txBody>
      </p:sp>
      <p:sp>
        <p:nvSpPr>
          <p:cNvPr id="10" name="Rectangle 6"/>
          <p:cNvSpPr txBox="1">
            <a:spLocks noChangeArrowheads="1"/>
          </p:cNvSpPr>
          <p:nvPr/>
        </p:nvSpPr>
        <p:spPr>
          <a:xfrm>
            <a:off x="685800" y="1524000"/>
            <a:ext cx="7772400" cy="381000"/>
          </a:xfrm>
          <a:prstGeom prst="rect">
            <a:avLst/>
          </a:prstGeom>
          <a:noFill/>
        </p:spPr>
        <p:txBody>
          <a:bodyPr/>
          <a:lstStyle/>
          <a:p>
            <a:pPr marL="342900" indent="-342900" algn="ctr">
              <a:spcBef>
                <a:spcPct val="20000"/>
              </a:spcBef>
              <a:defRPr/>
            </a:pPr>
            <a:r>
              <a:rPr lang="en-US" sz="2000" b="1" kern="0" dirty="0">
                <a:latin typeface="+mn-lt"/>
              </a:rPr>
              <a:t>Date:</a:t>
            </a:r>
            <a:r>
              <a:rPr lang="en-US" sz="2000" kern="0" dirty="0">
                <a:latin typeface="+mn-lt"/>
              </a:rPr>
              <a:t> </a:t>
            </a:r>
            <a:r>
              <a:rPr lang="en-US" sz="2000" kern="0" dirty="0" smtClean="0">
                <a:latin typeface="+mn-lt"/>
              </a:rPr>
              <a:t>2012-05-18</a:t>
            </a:r>
            <a:endParaRPr lang="en-US" sz="2000" kern="0" dirty="0">
              <a:latin typeface="+mn-lt"/>
            </a:endParaRPr>
          </a:p>
        </p:txBody>
      </p:sp>
      <p:graphicFrame>
        <p:nvGraphicFramePr>
          <p:cNvPr id="1026" name="Object 11"/>
          <p:cNvGraphicFramePr>
            <a:graphicFrameLocks noChangeAspect="1"/>
          </p:cNvGraphicFramePr>
          <p:nvPr/>
        </p:nvGraphicFramePr>
        <p:xfrm>
          <a:off x="457200" y="2286000"/>
          <a:ext cx="8061325" cy="2490788"/>
        </p:xfrm>
        <a:graphic>
          <a:graphicData uri="http://schemas.openxmlformats.org/presentationml/2006/ole">
            <mc:AlternateContent xmlns:mc="http://schemas.openxmlformats.org/markup-compatibility/2006">
              <mc:Choice xmlns:v="urn:schemas-microsoft-com:vml" Requires="v">
                <p:oleObj spid="_x0000_s11267" name="Document" r:id="rId4" imgW="8243394" imgH="2552211" progId="Word.Document.8">
                  <p:embed/>
                </p:oleObj>
              </mc:Choice>
              <mc:Fallback>
                <p:oleObj name="Document" r:id="rId4" imgW="8243394" imgH="2552211"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2286000"/>
                        <a:ext cx="8061325" cy="2490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1/5 of 11-12/0632r0 by Eldad Perahia, Intel Corporation</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11"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27499829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mtClean="0"/>
              <a:t>Abstract</a:t>
            </a:r>
          </a:p>
        </p:txBody>
      </p:sp>
      <p:sp>
        <p:nvSpPr>
          <p:cNvPr id="3075" name="Content Placeholder 2"/>
          <p:cNvSpPr>
            <a:spLocks noGrp="1"/>
          </p:cNvSpPr>
          <p:nvPr>
            <p:ph idx="1"/>
          </p:nvPr>
        </p:nvSpPr>
        <p:spPr/>
        <p:txBody>
          <a:bodyPr/>
          <a:lstStyle/>
          <a:p>
            <a:pPr>
              <a:buFontTx/>
              <a:buNone/>
            </a:pPr>
            <a:r>
              <a:rPr lang="en-US" dirty="0" smtClean="0"/>
              <a:t>This document is the closing report for TGad for the May 2012 session. </a:t>
            </a:r>
          </a:p>
        </p:txBody>
      </p:sp>
      <p:sp>
        <p:nvSpPr>
          <p:cNvPr id="3077" name="Footer Placeholder 4"/>
          <p:cNvSpPr>
            <a:spLocks noGrp="1"/>
          </p:cNvSpPr>
          <p:nvPr>
            <p:ph type="ftr" sz="quarter" idx="11"/>
          </p:nvPr>
        </p:nvSpPr>
        <p:spPr>
          <a:noFill/>
        </p:spPr>
        <p:txBody>
          <a:bodyPr/>
          <a:lstStyle/>
          <a:p>
            <a:r>
              <a:rPr lang="en-US" smtClean="0"/>
              <a:t>Adrian Stephens, Intel Corporation</a:t>
            </a:r>
          </a:p>
        </p:txBody>
      </p:sp>
      <p:sp>
        <p:nvSpPr>
          <p:cNvPr id="3078" name="Slide Number Placeholder 5"/>
          <p:cNvSpPr>
            <a:spLocks noGrp="1"/>
          </p:cNvSpPr>
          <p:nvPr>
            <p:ph type="sldNum" sz="quarter" idx="12"/>
          </p:nvPr>
        </p:nvSpPr>
        <p:spPr>
          <a:noFill/>
        </p:spPr>
        <p:txBody>
          <a:bodyPr/>
          <a:lstStyle/>
          <a:p>
            <a:r>
              <a:rPr lang="en-US" smtClean="0"/>
              <a:t>Slide </a:t>
            </a:r>
            <a:fld id="{D98403D2-CC90-4617-9C4F-569730405149}" type="slidenum">
              <a:rPr lang="en-US" smtClean="0"/>
              <a:pPr/>
              <a:t>49</a:t>
            </a:fld>
            <a:endParaRPr lang="en-US" smtClean="0"/>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2/5 of 11-12/0632r0 by Eldad Perahia, Intel Corporation</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792707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3505200" cy="4724400"/>
          </a:xfrm>
        </p:spPr>
        <p:txBody>
          <a:bodyPr/>
          <a:lstStyle/>
          <a:p>
            <a:r>
              <a:rPr lang="en-GB" dirty="0" smtClean="0"/>
              <a:t>Active Members by Country</a:t>
            </a:r>
            <a:endParaRPr lang="en-GB" dirty="0"/>
          </a:p>
        </p:txBody>
      </p:sp>
      <p:sp>
        <p:nvSpPr>
          <p:cNvPr id="4" name="Date Placeholder 3"/>
          <p:cNvSpPr>
            <a:spLocks noGrp="1"/>
          </p:cNvSpPr>
          <p:nvPr>
            <p:ph type="dt" sz="half" idx="10"/>
          </p:nvPr>
        </p:nvSpPr>
        <p:spPr/>
        <p:txBody>
          <a:bodyPr/>
          <a:lstStyle/>
          <a:p>
            <a:pPr>
              <a:defRPr/>
            </a:pPr>
            <a:r>
              <a:rPr lang="en-US" smtClean="0"/>
              <a:t>May 2012</a:t>
            </a:r>
            <a:endParaRPr lang="en-US"/>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19CDBFA-76A2-4597-AA38-8543ED035B58}" type="slidenum">
              <a:rPr lang="en-US" smtClean="0"/>
              <a:pPr>
                <a:defRPr/>
              </a:pPr>
              <a:t>5</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950069855"/>
              </p:ext>
            </p:extLst>
          </p:nvPr>
        </p:nvGraphicFramePr>
        <p:xfrm>
          <a:off x="5029200" y="762000"/>
          <a:ext cx="2057400" cy="5550550"/>
        </p:xfrm>
        <a:graphic>
          <a:graphicData uri="http://schemas.openxmlformats.org/drawingml/2006/table">
            <a:tbl>
              <a:tblPr/>
              <a:tblGrid>
                <a:gridCol w="1494946"/>
                <a:gridCol w="562454"/>
              </a:tblGrid>
              <a:tr h="222022">
                <a:tc>
                  <a:txBody>
                    <a:bodyPr/>
                    <a:lstStyle/>
                    <a:p>
                      <a:pPr algn="ctr" fontAlgn="b"/>
                      <a:r>
                        <a:rPr lang="en-GB" sz="1300" b="1" i="0" u="none" strike="noStrike" dirty="0">
                          <a:solidFill>
                            <a:srgbClr val="000000"/>
                          </a:solidFill>
                          <a:effectLst/>
                          <a:latin typeface="Calibri"/>
                        </a:rPr>
                        <a:t>Country</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300" b="1" i="0" u="none" strike="noStrike">
                          <a:solidFill>
                            <a:srgbClr val="000000"/>
                          </a:solidFill>
                          <a:effectLst/>
                          <a:latin typeface="Calibri"/>
                        </a:rPr>
                        <a:t>Total</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2022">
                <a:tc>
                  <a:txBody>
                    <a:bodyPr/>
                    <a:lstStyle/>
                    <a:p>
                      <a:pPr algn="ctr" fontAlgn="b"/>
                      <a:r>
                        <a:rPr lang="en-GB" sz="1300" b="1" i="0" u="none" strike="noStrike" dirty="0">
                          <a:solidFill>
                            <a:srgbClr val="000000"/>
                          </a:solidFill>
                          <a:effectLst/>
                          <a:latin typeface="Calibri"/>
                        </a:rPr>
                        <a:t>US</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GB" sz="1300" b="1" i="0" u="none" strike="noStrike">
                          <a:solidFill>
                            <a:srgbClr val="000000"/>
                          </a:solidFill>
                          <a:effectLst/>
                          <a:latin typeface="Calibri"/>
                        </a:rPr>
                        <a:t>170</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22022">
                <a:tc>
                  <a:txBody>
                    <a:bodyPr/>
                    <a:lstStyle/>
                    <a:p>
                      <a:pPr algn="ctr" fontAlgn="b"/>
                      <a:r>
                        <a:rPr lang="en-GB" sz="1300" b="1" i="0" u="none" strike="noStrike" dirty="0">
                          <a:solidFill>
                            <a:srgbClr val="000000"/>
                          </a:solidFill>
                          <a:effectLst/>
                          <a:latin typeface="Calibri"/>
                        </a:rPr>
                        <a:t>JP</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300" b="1" i="0" u="none" strike="noStrike">
                          <a:solidFill>
                            <a:srgbClr val="000000"/>
                          </a:solidFill>
                          <a:effectLst/>
                          <a:latin typeface="Calibri"/>
                        </a:rPr>
                        <a:t>53</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22022">
                <a:tc>
                  <a:txBody>
                    <a:bodyPr/>
                    <a:lstStyle/>
                    <a:p>
                      <a:pPr algn="ctr" fontAlgn="b"/>
                      <a:r>
                        <a:rPr lang="en-GB" sz="1300" b="1" i="0" u="none" strike="noStrike" dirty="0">
                          <a:solidFill>
                            <a:srgbClr val="000000"/>
                          </a:solidFill>
                          <a:effectLst/>
                          <a:latin typeface="Calibri"/>
                        </a:rPr>
                        <a:t>KR</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300" b="1" i="0" u="none" strike="noStrike">
                          <a:solidFill>
                            <a:srgbClr val="000000"/>
                          </a:solidFill>
                          <a:effectLst/>
                          <a:latin typeface="Calibri"/>
                        </a:rPr>
                        <a:t>48</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22022">
                <a:tc>
                  <a:txBody>
                    <a:bodyPr/>
                    <a:lstStyle/>
                    <a:p>
                      <a:pPr algn="ctr" fontAlgn="b"/>
                      <a:r>
                        <a:rPr lang="en-GB" sz="1300" b="1" i="0" u="none" strike="noStrike" dirty="0">
                          <a:solidFill>
                            <a:srgbClr val="000000"/>
                          </a:solidFill>
                          <a:effectLst/>
                          <a:latin typeface="Calibri"/>
                        </a:rPr>
                        <a:t>CN</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300" b="1" i="0" u="none" strike="noStrike">
                          <a:solidFill>
                            <a:srgbClr val="000000"/>
                          </a:solidFill>
                          <a:effectLst/>
                          <a:latin typeface="Calibri"/>
                        </a:rPr>
                        <a:t>31</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22022">
                <a:tc>
                  <a:txBody>
                    <a:bodyPr/>
                    <a:lstStyle/>
                    <a:p>
                      <a:pPr algn="ctr" fontAlgn="b"/>
                      <a:r>
                        <a:rPr lang="en-GB" sz="1300" b="1" i="0" u="none" strike="noStrike" dirty="0">
                          <a:solidFill>
                            <a:srgbClr val="000000"/>
                          </a:solidFill>
                          <a:effectLst/>
                          <a:latin typeface="Calibri"/>
                        </a:rPr>
                        <a:t>SG</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300" b="1" i="0" u="none" strike="noStrike">
                          <a:solidFill>
                            <a:srgbClr val="000000"/>
                          </a:solidFill>
                          <a:effectLst/>
                          <a:latin typeface="Calibri"/>
                        </a:rPr>
                        <a:t>20</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22022">
                <a:tc>
                  <a:txBody>
                    <a:bodyPr/>
                    <a:lstStyle/>
                    <a:p>
                      <a:pPr algn="ctr" fontAlgn="b"/>
                      <a:r>
                        <a:rPr lang="en-GB" sz="1300" b="1" i="0" u="none" strike="noStrike" dirty="0">
                          <a:solidFill>
                            <a:srgbClr val="000000"/>
                          </a:solidFill>
                          <a:effectLst/>
                          <a:latin typeface="Calibri"/>
                        </a:rPr>
                        <a:t>DE</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300" b="1" i="0" u="none" strike="noStrike">
                          <a:solidFill>
                            <a:srgbClr val="000000"/>
                          </a:solidFill>
                          <a:effectLst/>
                          <a:latin typeface="Calibri"/>
                        </a:rPr>
                        <a:t>10</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22022">
                <a:tc>
                  <a:txBody>
                    <a:bodyPr/>
                    <a:lstStyle/>
                    <a:p>
                      <a:pPr algn="ctr" fontAlgn="b"/>
                      <a:r>
                        <a:rPr lang="en-GB" sz="1300" b="1" i="0" u="none" strike="noStrike" dirty="0">
                          <a:solidFill>
                            <a:srgbClr val="000000"/>
                          </a:solidFill>
                          <a:effectLst/>
                          <a:latin typeface="Calibri"/>
                        </a:rPr>
                        <a:t>CA</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300" b="1" i="0" u="none" strike="noStrike">
                          <a:solidFill>
                            <a:srgbClr val="000000"/>
                          </a:solidFill>
                          <a:effectLst/>
                          <a:latin typeface="Calibri"/>
                        </a:rPr>
                        <a:t>10</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22022">
                <a:tc>
                  <a:txBody>
                    <a:bodyPr/>
                    <a:lstStyle/>
                    <a:p>
                      <a:pPr algn="ctr" fontAlgn="b"/>
                      <a:r>
                        <a:rPr lang="en-GB" sz="1300" b="1" i="0" u="none" strike="noStrike" dirty="0">
                          <a:solidFill>
                            <a:srgbClr val="000000"/>
                          </a:solidFill>
                          <a:effectLst/>
                          <a:latin typeface="Calibri"/>
                        </a:rPr>
                        <a:t>GB</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300" b="1" i="0" u="none" strike="noStrike">
                          <a:solidFill>
                            <a:srgbClr val="000000"/>
                          </a:solidFill>
                          <a:effectLst/>
                          <a:latin typeface="Calibri"/>
                        </a:rPr>
                        <a:t>9</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22022">
                <a:tc>
                  <a:txBody>
                    <a:bodyPr/>
                    <a:lstStyle/>
                    <a:p>
                      <a:pPr algn="ctr" fontAlgn="b"/>
                      <a:r>
                        <a:rPr lang="en-GB" sz="1300" b="1" i="0" u="none" strike="noStrike" dirty="0">
                          <a:solidFill>
                            <a:srgbClr val="000000"/>
                          </a:solidFill>
                          <a:effectLst/>
                          <a:latin typeface="Calibri"/>
                        </a:rPr>
                        <a:t>FR</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300" b="1" i="0" u="none" strike="noStrike">
                          <a:solidFill>
                            <a:srgbClr val="000000"/>
                          </a:solidFill>
                          <a:effectLst/>
                          <a:latin typeface="Calibri"/>
                        </a:rPr>
                        <a:t>8</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22022">
                <a:tc>
                  <a:txBody>
                    <a:bodyPr/>
                    <a:lstStyle/>
                    <a:p>
                      <a:pPr algn="ctr" fontAlgn="b"/>
                      <a:r>
                        <a:rPr lang="en-GB" sz="1300" b="1" i="0" u="none" strike="noStrike" dirty="0">
                          <a:solidFill>
                            <a:srgbClr val="000000"/>
                          </a:solidFill>
                          <a:effectLst/>
                          <a:latin typeface="Calibri"/>
                        </a:rPr>
                        <a:t>IL</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300" b="1" i="0" u="none" strike="noStrike">
                          <a:solidFill>
                            <a:srgbClr val="000000"/>
                          </a:solidFill>
                          <a:effectLst/>
                          <a:latin typeface="Calibri"/>
                        </a:rPr>
                        <a:t>8</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22022">
                <a:tc>
                  <a:txBody>
                    <a:bodyPr/>
                    <a:lstStyle/>
                    <a:p>
                      <a:pPr algn="ctr" fontAlgn="b"/>
                      <a:r>
                        <a:rPr lang="en-GB" sz="1300" b="1" i="0" u="none" strike="noStrike" dirty="0">
                          <a:solidFill>
                            <a:srgbClr val="000000"/>
                          </a:solidFill>
                          <a:effectLst/>
                          <a:latin typeface="Calibri"/>
                        </a:rPr>
                        <a:t>IN</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300" b="1" i="0" u="none" strike="noStrike">
                          <a:solidFill>
                            <a:srgbClr val="000000"/>
                          </a:solidFill>
                          <a:effectLst/>
                          <a:latin typeface="Calibri"/>
                        </a:rPr>
                        <a:t>7</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22022">
                <a:tc>
                  <a:txBody>
                    <a:bodyPr/>
                    <a:lstStyle/>
                    <a:p>
                      <a:pPr algn="ctr" fontAlgn="b"/>
                      <a:r>
                        <a:rPr lang="en-GB" sz="1300" b="1" i="0" u="none" strike="noStrike">
                          <a:solidFill>
                            <a:srgbClr val="000000"/>
                          </a:solidFill>
                          <a:effectLst/>
                          <a:latin typeface="Calibri"/>
                        </a:rPr>
                        <a:t>TW</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300" b="1" i="0" u="none" strike="noStrike">
                          <a:solidFill>
                            <a:srgbClr val="000000"/>
                          </a:solidFill>
                          <a:effectLst/>
                          <a:latin typeface="Calibri"/>
                        </a:rPr>
                        <a:t>7</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22022">
                <a:tc>
                  <a:txBody>
                    <a:bodyPr/>
                    <a:lstStyle/>
                    <a:p>
                      <a:pPr algn="ctr" fontAlgn="b"/>
                      <a:r>
                        <a:rPr lang="en-GB" sz="1300" b="1" i="0" u="none" strike="noStrike" dirty="0">
                          <a:solidFill>
                            <a:srgbClr val="000000"/>
                          </a:solidFill>
                          <a:effectLst/>
                          <a:latin typeface="Calibri"/>
                        </a:rPr>
                        <a:t>FI</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300" b="1" i="0" u="none" strike="noStrike">
                          <a:solidFill>
                            <a:srgbClr val="000000"/>
                          </a:solidFill>
                          <a:effectLst/>
                          <a:latin typeface="Calibri"/>
                        </a:rPr>
                        <a:t>6</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22022">
                <a:tc>
                  <a:txBody>
                    <a:bodyPr/>
                    <a:lstStyle/>
                    <a:p>
                      <a:pPr algn="ctr" fontAlgn="b"/>
                      <a:r>
                        <a:rPr lang="en-GB" sz="1300" b="1" i="0" u="none" strike="noStrike" dirty="0">
                          <a:solidFill>
                            <a:srgbClr val="000000"/>
                          </a:solidFill>
                          <a:effectLst/>
                          <a:latin typeface="Calibri"/>
                        </a:rPr>
                        <a:t>USA </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300" b="1" i="0" u="none" strike="noStrike">
                          <a:solidFill>
                            <a:srgbClr val="000000"/>
                          </a:solidFill>
                          <a:effectLst/>
                          <a:latin typeface="Calibri"/>
                        </a:rPr>
                        <a:t>4</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22022">
                <a:tc>
                  <a:txBody>
                    <a:bodyPr/>
                    <a:lstStyle/>
                    <a:p>
                      <a:pPr algn="ctr" fontAlgn="b"/>
                      <a:r>
                        <a:rPr lang="en-GB" sz="1300" b="1" i="0" u="none" strike="noStrike" dirty="0">
                          <a:solidFill>
                            <a:srgbClr val="000000"/>
                          </a:solidFill>
                          <a:effectLst/>
                          <a:latin typeface="Calibri"/>
                        </a:rPr>
                        <a:t>NL</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300" b="1" i="0" u="none" strike="noStrike">
                          <a:solidFill>
                            <a:srgbClr val="000000"/>
                          </a:solidFill>
                          <a:effectLst/>
                          <a:latin typeface="Calibri"/>
                        </a:rPr>
                        <a:t>4</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22022">
                <a:tc>
                  <a:txBody>
                    <a:bodyPr/>
                    <a:lstStyle/>
                    <a:p>
                      <a:pPr algn="ctr" fontAlgn="b"/>
                      <a:r>
                        <a:rPr lang="en-GB" sz="1300" b="1" i="0" u="none" strike="noStrike" dirty="0">
                          <a:solidFill>
                            <a:srgbClr val="000000"/>
                          </a:solidFill>
                          <a:effectLst/>
                          <a:latin typeface="Calibri"/>
                        </a:rPr>
                        <a:t>AU</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300" b="1" i="0" u="none" strike="noStrike">
                          <a:solidFill>
                            <a:srgbClr val="000000"/>
                          </a:solidFill>
                          <a:effectLst/>
                          <a:latin typeface="Calibri"/>
                        </a:rPr>
                        <a:t>3</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22022">
                <a:tc>
                  <a:txBody>
                    <a:bodyPr/>
                    <a:lstStyle/>
                    <a:p>
                      <a:pPr algn="ctr" fontAlgn="b"/>
                      <a:r>
                        <a:rPr lang="en-GB" sz="1300" b="1" i="0" u="none" strike="noStrike" dirty="0">
                          <a:solidFill>
                            <a:srgbClr val="000000"/>
                          </a:solidFill>
                          <a:effectLst/>
                          <a:latin typeface="Calibri"/>
                        </a:rPr>
                        <a:t>Korea South, Rep of </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300" b="1" i="0" u="none" strike="noStrike">
                          <a:solidFill>
                            <a:srgbClr val="000000"/>
                          </a:solidFill>
                          <a:effectLst/>
                          <a:latin typeface="Calibri"/>
                        </a:rPr>
                        <a:t>2</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22022">
                <a:tc>
                  <a:txBody>
                    <a:bodyPr/>
                    <a:lstStyle/>
                    <a:p>
                      <a:pPr algn="ctr" fontAlgn="b"/>
                      <a:r>
                        <a:rPr lang="en-GB" sz="1300" b="1" i="0" u="none" strike="noStrike" dirty="0">
                          <a:solidFill>
                            <a:srgbClr val="000000"/>
                          </a:solidFill>
                          <a:effectLst/>
                          <a:latin typeface="Calibri"/>
                        </a:rPr>
                        <a:t>RU</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300" b="1" i="0" u="none" strike="noStrike">
                          <a:solidFill>
                            <a:srgbClr val="000000"/>
                          </a:solidFill>
                          <a:effectLst/>
                          <a:latin typeface="Calibri"/>
                        </a:rPr>
                        <a:t>2</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22022">
                <a:tc>
                  <a:txBody>
                    <a:bodyPr/>
                    <a:lstStyle/>
                    <a:p>
                      <a:pPr algn="ctr" fontAlgn="b"/>
                      <a:r>
                        <a:rPr lang="en-GB" sz="1300" b="1" i="0" u="none" strike="noStrike" dirty="0">
                          <a:solidFill>
                            <a:srgbClr val="000000"/>
                          </a:solidFill>
                          <a:effectLst/>
                          <a:latin typeface="Calibri"/>
                        </a:rPr>
                        <a:t>EG</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300" b="1" i="0" u="none" strike="noStrike">
                          <a:solidFill>
                            <a:srgbClr val="000000"/>
                          </a:solidFill>
                          <a:effectLst/>
                          <a:latin typeface="Calibri"/>
                        </a:rPr>
                        <a:t>1</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22022">
                <a:tc>
                  <a:txBody>
                    <a:bodyPr/>
                    <a:lstStyle/>
                    <a:p>
                      <a:pPr algn="ctr" fontAlgn="b"/>
                      <a:r>
                        <a:rPr lang="en-GB" sz="1300" b="1" i="0" u="none" strike="noStrike" dirty="0">
                          <a:solidFill>
                            <a:srgbClr val="000000"/>
                          </a:solidFill>
                          <a:effectLst/>
                          <a:latin typeface="Calibri"/>
                        </a:rPr>
                        <a:t>NO</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300" b="1" i="0" u="none" strike="noStrike">
                          <a:solidFill>
                            <a:srgbClr val="000000"/>
                          </a:solidFill>
                          <a:effectLst/>
                          <a:latin typeface="Calibri"/>
                        </a:rPr>
                        <a:t>1</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22022">
                <a:tc>
                  <a:txBody>
                    <a:bodyPr/>
                    <a:lstStyle/>
                    <a:p>
                      <a:pPr algn="ctr" fontAlgn="b"/>
                      <a:r>
                        <a:rPr lang="en-GB" sz="1300" b="1" i="0" u="none" strike="noStrike" dirty="0">
                          <a:solidFill>
                            <a:srgbClr val="000000"/>
                          </a:solidFill>
                          <a:effectLst/>
                          <a:latin typeface="Calibri"/>
                        </a:rPr>
                        <a:t>BE</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300" b="1" i="0" u="none" strike="noStrike">
                          <a:solidFill>
                            <a:srgbClr val="000000"/>
                          </a:solidFill>
                          <a:effectLst/>
                          <a:latin typeface="Calibri"/>
                        </a:rPr>
                        <a:t>1</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22022">
                <a:tc>
                  <a:txBody>
                    <a:bodyPr/>
                    <a:lstStyle/>
                    <a:p>
                      <a:pPr algn="ctr" fontAlgn="b"/>
                      <a:r>
                        <a:rPr lang="en-GB" sz="1300" b="1" i="0" u="none" strike="noStrike" dirty="0">
                          <a:solidFill>
                            <a:srgbClr val="000000"/>
                          </a:solidFill>
                          <a:effectLst/>
                          <a:latin typeface="Calibri"/>
                        </a:rPr>
                        <a:t>NZ</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GB" sz="1300" b="1" i="0" u="none" strike="noStrike">
                          <a:solidFill>
                            <a:srgbClr val="000000"/>
                          </a:solidFill>
                          <a:effectLst/>
                          <a:latin typeface="Calibri"/>
                        </a:rPr>
                        <a:t>1</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222022">
                <a:tc>
                  <a:txBody>
                    <a:bodyPr/>
                    <a:lstStyle/>
                    <a:p>
                      <a:pPr algn="ctr" fontAlgn="b"/>
                      <a:r>
                        <a:rPr lang="en-GB" sz="1300" b="1" i="0" u="none" strike="noStrike" dirty="0">
                          <a:solidFill>
                            <a:srgbClr val="000000"/>
                          </a:solidFill>
                          <a:effectLst/>
                          <a:latin typeface="Calibri"/>
                        </a:rPr>
                        <a:t>MY</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GB" sz="1300" b="1" i="0" u="none" strike="noStrike" dirty="0">
                          <a:solidFill>
                            <a:srgbClr val="000000"/>
                          </a:solidFill>
                          <a:effectLst/>
                          <a:latin typeface="Calibri"/>
                        </a:rPr>
                        <a:t>1</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22022">
                <a:tc>
                  <a:txBody>
                    <a:bodyPr/>
                    <a:lstStyle/>
                    <a:p>
                      <a:pPr algn="ctr" fontAlgn="b"/>
                      <a:r>
                        <a:rPr lang="en-GB" sz="1300" b="1" i="0" u="none" strike="noStrike">
                          <a:solidFill>
                            <a:srgbClr val="000000"/>
                          </a:solidFill>
                          <a:effectLst/>
                          <a:latin typeface="Calibri"/>
                        </a:rPr>
                        <a:t>Grand Total</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300" b="1" i="0" u="none" strike="noStrike" dirty="0">
                          <a:solidFill>
                            <a:srgbClr val="000000"/>
                          </a:solidFill>
                          <a:effectLst/>
                          <a:latin typeface="Calibri"/>
                        </a:rPr>
                        <a:t>407</a:t>
                      </a:r>
                    </a:p>
                  </a:txBody>
                  <a:tcPr marL="11102" marR="11102" marT="111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4887096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mtClean="0"/>
              <a:t>Work Completed</a:t>
            </a:r>
          </a:p>
        </p:txBody>
      </p:sp>
      <p:sp>
        <p:nvSpPr>
          <p:cNvPr id="4099" name="Content Placeholder 2"/>
          <p:cNvSpPr>
            <a:spLocks noGrp="1"/>
          </p:cNvSpPr>
          <p:nvPr>
            <p:ph idx="1"/>
          </p:nvPr>
        </p:nvSpPr>
        <p:spPr/>
        <p:txBody>
          <a:bodyPr/>
          <a:lstStyle/>
          <a:p>
            <a:r>
              <a:rPr lang="en-US" dirty="0" smtClean="0"/>
              <a:t>Comment resolution on second recirculation sponsor ballot completed</a:t>
            </a:r>
          </a:p>
          <a:p>
            <a:r>
              <a:rPr lang="en-US" dirty="0" smtClean="0"/>
              <a:t>Approved motion for third recirculation sponsor ballot on D8.0</a:t>
            </a:r>
          </a:p>
          <a:p>
            <a:r>
              <a:rPr lang="en-US" dirty="0" smtClean="0"/>
              <a:t>Planning for “the end”</a:t>
            </a:r>
          </a:p>
          <a:p>
            <a:pPr lvl="1"/>
            <a:r>
              <a:rPr lang="en-US" dirty="0" smtClean="0"/>
              <a:t>Two </a:t>
            </a:r>
            <a:r>
              <a:rPr lang="en-US" dirty="0" err="1" smtClean="0"/>
              <a:t>recircs</a:t>
            </a:r>
            <a:r>
              <a:rPr lang="en-US" dirty="0" smtClean="0"/>
              <a:t> between now and July F2F (D8.0 &amp; D9.0)</a:t>
            </a:r>
          </a:p>
          <a:p>
            <a:pPr lvl="1"/>
            <a:r>
              <a:rPr lang="en-US" dirty="0" smtClean="0"/>
              <a:t>EC conditional approval at July 20 meeting</a:t>
            </a:r>
          </a:p>
          <a:p>
            <a:pPr lvl="2"/>
            <a:r>
              <a:rPr lang="en-US" dirty="0" smtClean="0"/>
              <a:t>Unchanged draft after EC meeting (D9.0)</a:t>
            </a:r>
          </a:p>
          <a:p>
            <a:pPr lvl="1"/>
            <a:r>
              <a:rPr lang="en-US" dirty="0" smtClean="0"/>
              <a:t>For continuous process </a:t>
            </a:r>
            <a:r>
              <a:rPr lang="en-US" dirty="0" err="1" smtClean="0"/>
              <a:t>Revcom</a:t>
            </a:r>
            <a:r>
              <a:rPr lang="en-US" dirty="0" smtClean="0"/>
              <a:t> call in Oct</a:t>
            </a:r>
          </a:p>
          <a:p>
            <a:pPr lvl="2"/>
            <a:r>
              <a:rPr lang="en-US" dirty="0" smtClean="0"/>
              <a:t>Deadline for submission to </a:t>
            </a:r>
            <a:r>
              <a:rPr lang="en-US" dirty="0" err="1" smtClean="0"/>
              <a:t>Revcom</a:t>
            </a:r>
            <a:r>
              <a:rPr lang="en-US" dirty="0" smtClean="0"/>
              <a:t> is Aug</a:t>
            </a:r>
          </a:p>
          <a:p>
            <a:pPr lvl="1"/>
            <a:endParaRPr lang="en-US" dirty="0" smtClean="0"/>
          </a:p>
          <a:p>
            <a:endParaRPr lang="en-US" dirty="0" smtClean="0"/>
          </a:p>
        </p:txBody>
      </p:sp>
      <p:sp>
        <p:nvSpPr>
          <p:cNvPr id="4101" name="Footer Placeholder 4"/>
          <p:cNvSpPr>
            <a:spLocks noGrp="1"/>
          </p:cNvSpPr>
          <p:nvPr>
            <p:ph type="ftr" sz="quarter" idx="11"/>
          </p:nvPr>
        </p:nvSpPr>
        <p:spPr>
          <a:noFill/>
        </p:spPr>
        <p:txBody>
          <a:bodyPr/>
          <a:lstStyle/>
          <a:p>
            <a:r>
              <a:rPr lang="en-US" smtClean="0"/>
              <a:t>Adrian Stephens, Intel Corporation</a:t>
            </a:r>
          </a:p>
        </p:txBody>
      </p:sp>
      <p:sp>
        <p:nvSpPr>
          <p:cNvPr id="4102" name="Slide Number Placeholder 5"/>
          <p:cNvSpPr>
            <a:spLocks noGrp="1"/>
          </p:cNvSpPr>
          <p:nvPr>
            <p:ph type="sldNum" sz="quarter" idx="12"/>
          </p:nvPr>
        </p:nvSpPr>
        <p:spPr>
          <a:noFill/>
        </p:spPr>
        <p:txBody>
          <a:bodyPr/>
          <a:lstStyle/>
          <a:p>
            <a:r>
              <a:rPr lang="en-US" smtClean="0"/>
              <a:t>Slide </a:t>
            </a:r>
            <a:fld id="{A55A36AD-CBF6-417C-8CA9-E6D6232F83F8}" type="slidenum">
              <a:rPr lang="en-US" smtClean="0"/>
              <a:pPr/>
              <a:t>50</a:t>
            </a:fld>
            <a:endParaRPr lang="en-US" smtClean="0"/>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3/5 of 11-12/0632r0 by Eldad Perahia, Intel Corporation</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275925298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smtClean="0"/>
              <a:t>Goals for July 2012</a:t>
            </a:r>
          </a:p>
        </p:txBody>
      </p:sp>
      <p:sp>
        <p:nvSpPr>
          <p:cNvPr id="5123" name="Content Placeholder 2"/>
          <p:cNvSpPr>
            <a:spLocks noGrp="1"/>
          </p:cNvSpPr>
          <p:nvPr>
            <p:ph idx="1"/>
          </p:nvPr>
        </p:nvSpPr>
        <p:spPr/>
        <p:txBody>
          <a:bodyPr/>
          <a:lstStyle/>
          <a:p>
            <a:r>
              <a:rPr lang="en-US" dirty="0" smtClean="0"/>
              <a:t>Comment resolution on recirculation sponsor ballot</a:t>
            </a:r>
          </a:p>
          <a:p>
            <a:r>
              <a:rPr lang="en-US" dirty="0" smtClean="0"/>
              <a:t>Prepare for EC conditional approval</a:t>
            </a:r>
          </a:p>
          <a:p>
            <a:endParaRPr lang="en-US" dirty="0" smtClean="0"/>
          </a:p>
        </p:txBody>
      </p:sp>
      <p:sp>
        <p:nvSpPr>
          <p:cNvPr id="5125" name="Footer Placeholder 4"/>
          <p:cNvSpPr>
            <a:spLocks noGrp="1"/>
          </p:cNvSpPr>
          <p:nvPr>
            <p:ph type="ftr" sz="quarter" idx="11"/>
          </p:nvPr>
        </p:nvSpPr>
        <p:spPr>
          <a:noFill/>
        </p:spPr>
        <p:txBody>
          <a:bodyPr/>
          <a:lstStyle/>
          <a:p>
            <a:r>
              <a:rPr lang="en-US" smtClean="0"/>
              <a:t>Adrian Stephens, Intel Corporation</a:t>
            </a:r>
          </a:p>
        </p:txBody>
      </p:sp>
      <p:sp>
        <p:nvSpPr>
          <p:cNvPr id="5126" name="Slide Number Placeholder 5"/>
          <p:cNvSpPr>
            <a:spLocks noGrp="1"/>
          </p:cNvSpPr>
          <p:nvPr>
            <p:ph type="sldNum" sz="quarter" idx="12"/>
          </p:nvPr>
        </p:nvSpPr>
        <p:spPr>
          <a:noFill/>
        </p:spPr>
        <p:txBody>
          <a:bodyPr/>
          <a:lstStyle/>
          <a:p>
            <a:r>
              <a:rPr lang="en-US" smtClean="0"/>
              <a:t>Slide </a:t>
            </a:r>
            <a:fld id="{EF75BEDF-7C3C-450C-83A9-929E3D6E5E0A}" type="slidenum">
              <a:rPr lang="en-US" smtClean="0"/>
              <a:pPr/>
              <a:t>51</a:t>
            </a:fld>
            <a:endParaRPr lang="en-US" smtClean="0"/>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4/5 of 11-12/0632r0 by Eldad Perahia, Intel Corporation</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36450906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Conference call times</a:t>
            </a:r>
          </a:p>
        </p:txBody>
      </p:sp>
      <p:sp>
        <p:nvSpPr>
          <p:cNvPr id="6150" name="Footer Placeholder 5"/>
          <p:cNvSpPr>
            <a:spLocks noGrp="1"/>
          </p:cNvSpPr>
          <p:nvPr>
            <p:ph type="ftr" sz="quarter" idx="11"/>
          </p:nvPr>
        </p:nvSpPr>
        <p:spPr>
          <a:noFill/>
        </p:spPr>
        <p:txBody>
          <a:bodyPr/>
          <a:lstStyle/>
          <a:p>
            <a:r>
              <a:rPr lang="en-US" smtClean="0"/>
              <a:t>Adrian Stephens, Intel Corporation</a:t>
            </a:r>
          </a:p>
        </p:txBody>
      </p:sp>
      <p:sp>
        <p:nvSpPr>
          <p:cNvPr id="6151" name="Slide Number Placeholder 6"/>
          <p:cNvSpPr>
            <a:spLocks noGrp="1"/>
          </p:cNvSpPr>
          <p:nvPr>
            <p:ph type="sldNum" sz="quarter" idx="12"/>
          </p:nvPr>
        </p:nvSpPr>
        <p:spPr>
          <a:noFill/>
        </p:spPr>
        <p:txBody>
          <a:bodyPr/>
          <a:lstStyle/>
          <a:p>
            <a:r>
              <a:rPr lang="en-US" smtClean="0"/>
              <a:t>Slide </a:t>
            </a:r>
            <a:fld id="{DA9A1282-1A0B-405D-ABAB-81D33AF798AA}" type="slidenum">
              <a:rPr lang="en-US" smtClean="0"/>
              <a:pPr/>
              <a:t>52</a:t>
            </a:fld>
            <a:endParaRPr lang="en-US" smtClean="0"/>
          </a:p>
        </p:txBody>
      </p:sp>
      <p:sp>
        <p:nvSpPr>
          <p:cNvPr id="12" name="Content Placeholder 2"/>
          <p:cNvSpPr>
            <a:spLocks noGrp="1"/>
          </p:cNvSpPr>
          <p:nvPr>
            <p:ph sz="half" idx="1"/>
          </p:nvPr>
        </p:nvSpPr>
        <p:spPr>
          <a:xfrm>
            <a:off x="685800" y="1981200"/>
            <a:ext cx="3810000" cy="4114800"/>
          </a:xfrm>
        </p:spPr>
        <p:txBody>
          <a:bodyPr/>
          <a:lstStyle/>
          <a:p>
            <a:r>
              <a:rPr lang="en-US" dirty="0" smtClean="0"/>
              <a:t>Previously approved conference calls</a:t>
            </a:r>
          </a:p>
          <a:p>
            <a:pPr lvl="1"/>
            <a:r>
              <a:rPr lang="en-US" sz="1800" dirty="0" smtClean="0"/>
              <a:t>Apr 26, May 10, May 31,</a:t>
            </a:r>
          </a:p>
          <a:p>
            <a:pPr lvl="2"/>
            <a:r>
              <a:rPr lang="en-US" sz="1600" dirty="0" smtClean="0"/>
              <a:t>10:00 – 12:00 ET</a:t>
            </a:r>
          </a:p>
          <a:p>
            <a:pPr lvl="1"/>
            <a:r>
              <a:rPr lang="en-US" sz="1800" dirty="0" smtClean="0"/>
              <a:t>Apr 19, May 3, May 24, June 7</a:t>
            </a:r>
          </a:p>
          <a:p>
            <a:pPr lvl="2"/>
            <a:r>
              <a:rPr lang="en-US" sz="1600" dirty="0" smtClean="0"/>
              <a:t>20:00-22:00 ET</a:t>
            </a:r>
            <a:endParaRPr lang="en-US" dirty="0" smtClean="0"/>
          </a:p>
        </p:txBody>
      </p:sp>
      <p:sp>
        <p:nvSpPr>
          <p:cNvPr id="13" name="Content Placeholder 3"/>
          <p:cNvSpPr>
            <a:spLocks noGrp="1"/>
          </p:cNvSpPr>
          <p:nvPr>
            <p:ph sz="half" idx="2"/>
          </p:nvPr>
        </p:nvSpPr>
        <p:spPr>
          <a:xfrm>
            <a:off x="4648200" y="1981200"/>
            <a:ext cx="3810000" cy="4114800"/>
          </a:xfrm>
        </p:spPr>
        <p:txBody>
          <a:bodyPr/>
          <a:lstStyle/>
          <a:p>
            <a:r>
              <a:rPr lang="en-US" dirty="0" smtClean="0"/>
              <a:t>New conference calls</a:t>
            </a:r>
          </a:p>
          <a:p>
            <a:pPr lvl="1"/>
            <a:r>
              <a:rPr lang="en-US" sz="1800" dirty="0" smtClean="0"/>
              <a:t>Not overlap with TGac</a:t>
            </a:r>
          </a:p>
          <a:p>
            <a:pPr lvl="1"/>
            <a:r>
              <a:rPr lang="en-US" sz="1800" dirty="0" smtClean="0"/>
              <a:t>June 14, June 28, July 12, Aug 2</a:t>
            </a:r>
          </a:p>
          <a:p>
            <a:pPr lvl="2"/>
            <a:r>
              <a:rPr lang="en-US" sz="1600" dirty="0" smtClean="0"/>
              <a:t>10:00 – 12:00 ET</a:t>
            </a:r>
          </a:p>
          <a:p>
            <a:pPr lvl="1"/>
            <a:r>
              <a:rPr lang="en-US" sz="1800" dirty="0" smtClean="0"/>
              <a:t>June 21, July 5, July 26, Aug 9</a:t>
            </a:r>
          </a:p>
          <a:p>
            <a:pPr lvl="2"/>
            <a:r>
              <a:rPr lang="en-US" sz="1600" dirty="0" smtClean="0"/>
              <a:t>20:00-22:00 ET</a:t>
            </a:r>
            <a:endParaRPr lang="en-US" dirty="0" smtClean="0"/>
          </a:p>
          <a:p>
            <a:pPr lvl="1"/>
            <a:endParaRPr lang="en-US" sz="1800" dirty="0" smtClean="0"/>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5/5 of 11-12/0632r0 by Eldad Perahia, Intel Corporation</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9"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14928861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p:txBody>
          <a:bodyPr/>
          <a:lstStyle/>
          <a:p>
            <a:pPr>
              <a:defRPr/>
            </a:pPr>
            <a:r>
              <a:rPr lang="en-US" smtClean="0"/>
              <a:t>Adrian Stephens, Intel Corporation</a:t>
            </a:r>
          </a:p>
        </p:txBody>
      </p:sp>
      <p:sp>
        <p:nvSpPr>
          <p:cNvPr id="1029" name="Slide Number Placeholder 5"/>
          <p:cNvSpPr>
            <a:spLocks noGrp="1"/>
          </p:cNvSpPr>
          <p:nvPr>
            <p:ph type="sldNum" sz="quarter" idx="12"/>
          </p:nvPr>
        </p:nvSpPr>
        <p:spPr/>
        <p:txBody>
          <a:bodyPr/>
          <a:lstStyle/>
          <a:p>
            <a:pPr>
              <a:defRPr/>
            </a:pPr>
            <a:r>
              <a:rPr lang="en-US" smtClean="0"/>
              <a:t>Slide </a:t>
            </a:r>
            <a:fld id="{87B0D280-4B26-4E58-8937-6B3CB5660584}" type="slidenum">
              <a:rPr lang="en-US" smtClean="0"/>
              <a:pPr>
                <a:defRPr/>
              </a:pPr>
              <a:t>53</a:t>
            </a:fld>
            <a:endParaRPr lang="en-US" smtClean="0"/>
          </a:p>
        </p:txBody>
      </p:sp>
      <p:sp>
        <p:nvSpPr>
          <p:cNvPr id="1030" name="Rectangle 2"/>
          <p:cNvSpPr>
            <a:spLocks noGrp="1" noChangeArrowheads="1"/>
          </p:cNvSpPr>
          <p:nvPr>
            <p:ph type="title"/>
          </p:nvPr>
        </p:nvSpPr>
        <p:spPr>
          <a:xfrm>
            <a:off x="685800" y="838200"/>
            <a:ext cx="7772400" cy="1066800"/>
          </a:xfrm>
        </p:spPr>
        <p:txBody>
          <a:bodyPr/>
          <a:lstStyle/>
          <a:p>
            <a:r>
              <a:rPr lang="en-US" smtClean="0"/>
              <a:t>TGaf Atlanta Closing Report</a:t>
            </a:r>
          </a:p>
        </p:txBody>
      </p:sp>
      <p:sp>
        <p:nvSpPr>
          <p:cNvPr id="1031" name="Rectangle 6"/>
          <p:cNvSpPr>
            <a:spLocks noGrp="1" noChangeArrowheads="1"/>
          </p:cNvSpPr>
          <p:nvPr>
            <p:ph type="body" idx="1"/>
          </p:nvPr>
        </p:nvSpPr>
        <p:spPr>
          <a:xfrm>
            <a:off x="685800" y="2286000"/>
            <a:ext cx="7772400" cy="381000"/>
          </a:xfrm>
        </p:spPr>
        <p:txBody>
          <a:bodyPr/>
          <a:lstStyle/>
          <a:p>
            <a:pPr algn="ctr">
              <a:buFontTx/>
              <a:buNone/>
            </a:pPr>
            <a:r>
              <a:rPr lang="en-US" sz="2000" smtClean="0"/>
              <a:t>Date:</a:t>
            </a:r>
            <a:r>
              <a:rPr lang="en-US" sz="2000" b="0" smtClean="0"/>
              <a:t> 2012-05-18</a:t>
            </a:r>
          </a:p>
        </p:txBody>
      </p:sp>
      <p:graphicFrame>
        <p:nvGraphicFramePr>
          <p:cNvPr id="1026" name="Object 11"/>
          <p:cNvGraphicFramePr>
            <a:graphicFrameLocks noChangeAspect="1"/>
          </p:cNvGraphicFramePr>
          <p:nvPr/>
        </p:nvGraphicFramePr>
        <p:xfrm>
          <a:off x="506413" y="3067050"/>
          <a:ext cx="7891462" cy="2714625"/>
        </p:xfrm>
        <a:graphic>
          <a:graphicData uri="http://schemas.openxmlformats.org/presentationml/2006/ole">
            <mc:AlternateContent xmlns:mc="http://schemas.openxmlformats.org/markup-compatibility/2006">
              <mc:Choice xmlns:v="urn:schemas-microsoft-com:vml" Requires="v">
                <p:oleObj spid="_x0000_s12291" name="Document" r:id="rId4" imgW="8360368" imgH="2880524" progId="Word.Document.8">
                  <p:embed/>
                </p:oleObj>
              </mc:Choice>
              <mc:Fallback>
                <p:oleObj name="Document" r:id="rId4" imgW="8360368" imgH="2880524"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6413" y="3067050"/>
                        <a:ext cx="7891462" cy="2714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667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a:t>Authors:</a:t>
            </a:r>
            <a:endParaRPr lang="en-US" sz="2000"/>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1/7 of 11-12/0707r0 by Rich Kennedy, Research In Motion</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10"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41131469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p:txBody>
          <a:bodyPr/>
          <a:lstStyle/>
          <a:p>
            <a:pPr>
              <a:defRPr/>
            </a:pPr>
            <a:r>
              <a:rPr lang="en-US" smtClean="0"/>
              <a:t>Adrian Stephens, Intel Corporation</a:t>
            </a:r>
          </a:p>
        </p:txBody>
      </p:sp>
      <p:sp>
        <p:nvSpPr>
          <p:cNvPr id="3076" name="Slide Number Placeholder 5"/>
          <p:cNvSpPr>
            <a:spLocks noGrp="1"/>
          </p:cNvSpPr>
          <p:nvPr>
            <p:ph type="sldNum" sz="quarter" idx="12"/>
          </p:nvPr>
        </p:nvSpPr>
        <p:spPr/>
        <p:txBody>
          <a:bodyPr/>
          <a:lstStyle/>
          <a:p>
            <a:pPr>
              <a:defRPr/>
            </a:pPr>
            <a:r>
              <a:rPr lang="en-US" smtClean="0"/>
              <a:t>Slide </a:t>
            </a:r>
            <a:fld id="{6AF0E07D-D3D3-4078-B899-54A3AB17AC33}" type="slidenum">
              <a:rPr lang="en-US" smtClean="0"/>
              <a:pPr>
                <a:defRPr/>
              </a:pPr>
              <a:t>54</a:t>
            </a:fld>
            <a:endParaRPr lang="en-US" smtClean="0"/>
          </a:p>
        </p:txBody>
      </p:sp>
      <p:sp>
        <p:nvSpPr>
          <p:cNvPr id="4101" name="Rectangle 2"/>
          <p:cNvSpPr>
            <a:spLocks noGrp="1" noChangeArrowheads="1"/>
          </p:cNvSpPr>
          <p:nvPr>
            <p:ph type="title"/>
          </p:nvPr>
        </p:nvSpPr>
        <p:spPr/>
        <p:txBody>
          <a:bodyPr/>
          <a:lstStyle/>
          <a:p>
            <a:r>
              <a:rPr lang="en-US" sz="4000" smtClean="0"/>
              <a:t>Abstract</a:t>
            </a:r>
          </a:p>
        </p:txBody>
      </p:sp>
      <p:sp>
        <p:nvSpPr>
          <p:cNvPr id="4102" name="Rectangle 3"/>
          <p:cNvSpPr>
            <a:spLocks noGrp="1" noChangeArrowheads="1"/>
          </p:cNvSpPr>
          <p:nvPr>
            <p:ph type="body" idx="1"/>
          </p:nvPr>
        </p:nvSpPr>
        <p:spPr>
          <a:xfrm>
            <a:off x="685800" y="1752600"/>
            <a:ext cx="7772400" cy="4114800"/>
          </a:xfrm>
        </p:spPr>
        <p:txBody>
          <a:bodyPr/>
          <a:lstStyle/>
          <a:p>
            <a:pPr>
              <a:buFontTx/>
              <a:buNone/>
            </a:pPr>
            <a:r>
              <a:rPr lang="en-US" smtClean="0"/>
              <a:t>This presentation is the closing report for the 15th face-to-face meeting of IEEE 802.11 TGaf taking place the week of May 14, 2012 at the IEEE 802 Wireless Interim in Atlanta.</a:t>
            </a:r>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2/7 of 11-12/0707r0 by Rich Kennedy, Research In Motion</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163267057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4000" smtClean="0"/>
              <a:t>Plan for the Week</a:t>
            </a:r>
          </a:p>
        </p:txBody>
      </p:sp>
      <p:sp>
        <p:nvSpPr>
          <p:cNvPr id="5123" name="Content Placeholder 2"/>
          <p:cNvSpPr>
            <a:spLocks noGrp="1"/>
          </p:cNvSpPr>
          <p:nvPr>
            <p:ph idx="1"/>
          </p:nvPr>
        </p:nvSpPr>
        <p:spPr/>
        <p:txBody>
          <a:bodyPr/>
          <a:lstStyle/>
          <a:p>
            <a:r>
              <a:rPr lang="en-US" altLang="ja-JP" smtClean="0">
                <a:ea typeface="MS PGothic" pitchFamily="34" charset="-128"/>
              </a:rPr>
              <a:t>Officer Elections</a:t>
            </a:r>
          </a:p>
          <a:p>
            <a:r>
              <a:rPr lang="en-US" altLang="ja-JP" smtClean="0">
                <a:ea typeface="MS PGothic" pitchFamily="34" charset="-128"/>
              </a:rPr>
              <a:t>Approve draft P802.11af D1.07 as the working draft</a:t>
            </a:r>
          </a:p>
          <a:p>
            <a:r>
              <a:rPr lang="en-US" altLang="ja-JP" smtClean="0">
                <a:ea typeface="MS PGothic" pitchFamily="34" charset="-128"/>
              </a:rPr>
              <a:t>Review of the progress since March</a:t>
            </a:r>
          </a:p>
          <a:p>
            <a:r>
              <a:rPr lang="en-US" altLang="ja-JP" smtClean="0">
                <a:ea typeface="MS PGothic" pitchFamily="34" charset="-128"/>
              </a:rPr>
              <a:t>Regulatory updates</a:t>
            </a:r>
          </a:p>
          <a:p>
            <a:r>
              <a:rPr lang="en-US" altLang="ja-JP" smtClean="0">
                <a:ea typeface="MS PGothic" pitchFamily="34" charset="-128"/>
              </a:rPr>
              <a:t>PHY planning</a:t>
            </a:r>
            <a:endParaRPr lang="en-US" altLang="ja-JP" sz="1800" smtClean="0">
              <a:ea typeface="MS PGothic" pitchFamily="34" charset="-128"/>
            </a:endParaRPr>
          </a:p>
          <a:p>
            <a:r>
              <a:rPr lang="en-US" altLang="ja-JP" smtClean="0">
                <a:ea typeface="MS PGothic" pitchFamily="34" charset="-128"/>
              </a:rPr>
              <a:t>PHY Comment resolution </a:t>
            </a:r>
          </a:p>
          <a:p>
            <a:r>
              <a:rPr lang="en-US" altLang="ja-JP" smtClean="0">
                <a:ea typeface="MS PGothic" pitchFamily="34" charset="-128"/>
              </a:rPr>
              <a:t>Plan for July meeting and teleconferences</a:t>
            </a:r>
            <a:endParaRPr lang="en-US" altLang="ja-JP" sz="1800" smtClean="0">
              <a:ea typeface="MS PGothic" pitchFamily="34" charset="-128"/>
            </a:endParaRPr>
          </a:p>
        </p:txBody>
      </p:sp>
      <p:sp>
        <p:nvSpPr>
          <p:cNvPr id="4101" name="Footer Placeholder 4"/>
          <p:cNvSpPr>
            <a:spLocks noGrp="1"/>
          </p:cNvSpPr>
          <p:nvPr>
            <p:ph type="ftr" sz="quarter" idx="11"/>
          </p:nvPr>
        </p:nvSpPr>
        <p:spPr/>
        <p:txBody>
          <a:bodyPr/>
          <a:lstStyle/>
          <a:p>
            <a:pPr>
              <a:defRPr/>
            </a:pPr>
            <a:r>
              <a:rPr lang="en-US" smtClean="0"/>
              <a:t>Adrian Stephens, Intel Corporation</a:t>
            </a:r>
          </a:p>
        </p:txBody>
      </p:sp>
      <p:sp>
        <p:nvSpPr>
          <p:cNvPr id="4102" name="Slide Number Placeholder 5"/>
          <p:cNvSpPr>
            <a:spLocks noGrp="1"/>
          </p:cNvSpPr>
          <p:nvPr>
            <p:ph type="sldNum" sz="quarter" idx="12"/>
          </p:nvPr>
        </p:nvSpPr>
        <p:spPr/>
        <p:txBody>
          <a:bodyPr/>
          <a:lstStyle/>
          <a:p>
            <a:pPr>
              <a:defRPr/>
            </a:pPr>
            <a:r>
              <a:rPr lang="en-US" smtClean="0"/>
              <a:t>Slide </a:t>
            </a:r>
            <a:fld id="{5567AAF4-3078-476C-9ABA-90472A0AEB40}" type="slidenum">
              <a:rPr lang="en-US" smtClean="0"/>
              <a:pPr>
                <a:defRPr/>
              </a:pPr>
              <a:t>55</a:t>
            </a:fld>
            <a:endParaRPr lang="en-US" smtClean="0"/>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3/7 of 11-12/0707r0 by Rich Kennedy, Research In Motion</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71175521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z="4000" smtClean="0"/>
              <a:t>TGaf Accomplishments </a:t>
            </a:r>
          </a:p>
        </p:txBody>
      </p:sp>
      <p:sp>
        <p:nvSpPr>
          <p:cNvPr id="6147" name="Content Placeholder 2"/>
          <p:cNvSpPr>
            <a:spLocks noGrp="1"/>
          </p:cNvSpPr>
          <p:nvPr>
            <p:ph idx="1"/>
          </p:nvPr>
        </p:nvSpPr>
        <p:spPr>
          <a:xfrm>
            <a:off x="685800" y="1676400"/>
            <a:ext cx="7772400" cy="4876800"/>
          </a:xfrm>
        </p:spPr>
        <p:txBody>
          <a:bodyPr/>
          <a:lstStyle/>
          <a:p>
            <a:r>
              <a:rPr lang="en-US" sz="2000" smtClean="0"/>
              <a:t>All officers were re-elected</a:t>
            </a:r>
          </a:p>
          <a:p>
            <a:r>
              <a:rPr lang="en-US" sz="2000" smtClean="0"/>
              <a:t>Approved draft D1.07 as the working draft</a:t>
            </a:r>
          </a:p>
          <a:p>
            <a:r>
              <a:rPr lang="en-US" sz="2000" smtClean="0"/>
              <a:t>Ron Porat presented a PHY proposal which we debated during the week (11-12/616r0)</a:t>
            </a:r>
          </a:p>
          <a:p>
            <a:r>
              <a:rPr lang="en-US" sz="2000" smtClean="0"/>
              <a:t>Adopted D1.07 corrections and clarifications </a:t>
            </a:r>
          </a:p>
          <a:p>
            <a:r>
              <a:rPr lang="en-US" sz="2000" smtClean="0"/>
              <a:t>Decided to follow a plan similar to the TGah Spec Development Process in 11-12/602r0</a:t>
            </a:r>
          </a:p>
          <a:p>
            <a:r>
              <a:rPr lang="en-US" sz="2000" smtClean="0"/>
              <a:t>Heard TVWS regulatory updates</a:t>
            </a:r>
          </a:p>
          <a:p>
            <a:pPr lvl="1"/>
            <a:r>
              <a:rPr lang="en-US" sz="1800" smtClean="0"/>
              <a:t>US, UK, EU and Japan</a:t>
            </a:r>
          </a:p>
          <a:p>
            <a:r>
              <a:rPr lang="en-US" sz="2000" smtClean="0"/>
              <a:t>Voted to approve  the baseline PHY design in document 11-12/699r0 for development of the TGaf draft, and for multiple channel operation  in document 11-12/709r0</a:t>
            </a:r>
          </a:p>
          <a:p>
            <a:r>
              <a:rPr lang="en-US" sz="2000" smtClean="0"/>
              <a:t>Planned for July meeting, and weekly teleconferences</a:t>
            </a:r>
          </a:p>
          <a:p>
            <a:pPr lvl="1"/>
            <a:r>
              <a:rPr lang="en-US" smtClean="0"/>
              <a:t>Tuesdays at 21:00 ET with an extra call the Thursday, July 12th</a:t>
            </a:r>
          </a:p>
        </p:txBody>
      </p:sp>
      <p:sp>
        <p:nvSpPr>
          <p:cNvPr id="5125" name="Footer Placeholder 4"/>
          <p:cNvSpPr>
            <a:spLocks noGrp="1"/>
          </p:cNvSpPr>
          <p:nvPr>
            <p:ph type="ftr" sz="quarter" idx="11"/>
          </p:nvPr>
        </p:nvSpPr>
        <p:spPr/>
        <p:txBody>
          <a:bodyPr/>
          <a:lstStyle/>
          <a:p>
            <a:pPr>
              <a:defRPr/>
            </a:pPr>
            <a:r>
              <a:rPr lang="en-US" smtClean="0"/>
              <a:t>Adrian Stephens, Intel Corporation</a:t>
            </a:r>
          </a:p>
        </p:txBody>
      </p:sp>
      <p:sp>
        <p:nvSpPr>
          <p:cNvPr id="5126" name="Slide Number Placeholder 5"/>
          <p:cNvSpPr>
            <a:spLocks noGrp="1"/>
          </p:cNvSpPr>
          <p:nvPr>
            <p:ph type="sldNum" sz="quarter" idx="12"/>
          </p:nvPr>
        </p:nvSpPr>
        <p:spPr/>
        <p:txBody>
          <a:bodyPr/>
          <a:lstStyle/>
          <a:p>
            <a:pPr>
              <a:defRPr/>
            </a:pPr>
            <a:r>
              <a:rPr lang="en-US" smtClean="0"/>
              <a:t>Slide </a:t>
            </a:r>
            <a:fld id="{C50924C3-5D69-4F04-A94D-69F8D9510BD6}" type="slidenum">
              <a:rPr lang="en-US" smtClean="0"/>
              <a:pPr>
                <a:defRPr/>
              </a:pPr>
              <a:t>56</a:t>
            </a:fld>
            <a:endParaRPr lang="en-US" smtClean="0"/>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4/7 of 11-12/0707r0 by Rich Kennedy, Research In Motion</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230157449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t>A PHY for July</a:t>
            </a:r>
          </a:p>
        </p:txBody>
      </p:sp>
      <p:sp>
        <p:nvSpPr>
          <p:cNvPr id="7171" name="Content Placeholder 2"/>
          <p:cNvSpPr>
            <a:spLocks noGrp="1"/>
          </p:cNvSpPr>
          <p:nvPr>
            <p:ph idx="1"/>
          </p:nvPr>
        </p:nvSpPr>
        <p:spPr/>
        <p:txBody>
          <a:bodyPr/>
          <a:lstStyle/>
          <a:p>
            <a:r>
              <a:rPr lang="en-US" sz="2800" smtClean="0"/>
              <a:t>Approve minutes from Atlanta and teleconferences</a:t>
            </a:r>
          </a:p>
          <a:p>
            <a:r>
              <a:rPr lang="en-US" sz="2800" smtClean="0"/>
              <a:t>Regulatory updates</a:t>
            </a:r>
          </a:p>
          <a:p>
            <a:r>
              <a:rPr lang="en-US" sz="2800" smtClean="0"/>
              <a:t>Discuss and approve PHY submission</a:t>
            </a:r>
          </a:p>
          <a:p>
            <a:r>
              <a:rPr lang="en-US" sz="2800" smtClean="0"/>
              <a:t>Make necessary changes to MAC clauses affected by the addition of Clause 23</a:t>
            </a:r>
          </a:p>
          <a:p>
            <a:r>
              <a:rPr lang="en-US" sz="2800" smtClean="0"/>
              <a:t>Review remaining PHY comments</a:t>
            </a:r>
          </a:p>
          <a:p>
            <a:r>
              <a:rPr lang="en-US" sz="2800" smtClean="0"/>
              <a:t>Plan for Draft 2.0 in July</a:t>
            </a:r>
          </a:p>
        </p:txBody>
      </p:sp>
      <p:sp>
        <p:nvSpPr>
          <p:cNvPr id="6149" name="Footer Placeholder 4"/>
          <p:cNvSpPr>
            <a:spLocks noGrp="1"/>
          </p:cNvSpPr>
          <p:nvPr>
            <p:ph type="ftr" sz="quarter" idx="11"/>
          </p:nvPr>
        </p:nvSpPr>
        <p:spPr/>
        <p:txBody>
          <a:bodyPr/>
          <a:lstStyle/>
          <a:p>
            <a:pPr>
              <a:defRPr/>
            </a:pPr>
            <a:r>
              <a:rPr lang="en-US" smtClean="0"/>
              <a:t>Adrian Stephens, Intel Corporation</a:t>
            </a:r>
          </a:p>
        </p:txBody>
      </p:sp>
      <p:sp>
        <p:nvSpPr>
          <p:cNvPr id="6150" name="Slide Number Placeholder 5"/>
          <p:cNvSpPr>
            <a:spLocks noGrp="1"/>
          </p:cNvSpPr>
          <p:nvPr>
            <p:ph type="sldNum" sz="quarter" idx="12"/>
          </p:nvPr>
        </p:nvSpPr>
        <p:spPr/>
        <p:txBody>
          <a:bodyPr/>
          <a:lstStyle/>
          <a:p>
            <a:pPr>
              <a:defRPr/>
            </a:pPr>
            <a:r>
              <a:rPr lang="en-US" smtClean="0"/>
              <a:t>Slide </a:t>
            </a:r>
            <a:fld id="{F6039EA0-F4EF-4195-B552-65158199CFF4}" type="slidenum">
              <a:rPr lang="en-US" smtClean="0"/>
              <a:pPr>
                <a:defRPr/>
              </a:pPr>
              <a:t>57</a:t>
            </a:fld>
            <a:endParaRPr lang="en-US" smtClean="0"/>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5/7 of 11-12/0707r0 by Rich Kennedy, Research In Motion</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227523699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4"/>
          <p:cNvSpPr>
            <a:spLocks noGrp="1"/>
          </p:cNvSpPr>
          <p:nvPr>
            <p:ph type="ftr" sz="quarter" idx="11"/>
          </p:nvPr>
        </p:nvSpPr>
        <p:spPr/>
        <p:txBody>
          <a:bodyPr/>
          <a:lstStyle/>
          <a:p>
            <a:pPr>
              <a:defRPr/>
            </a:pPr>
            <a:r>
              <a:rPr lang="en-US" smtClean="0"/>
              <a:t>Adrian Stephens, Intel Corporation</a:t>
            </a:r>
          </a:p>
        </p:txBody>
      </p:sp>
      <p:sp>
        <p:nvSpPr>
          <p:cNvPr id="6148" name="Slide Number Placeholder 5"/>
          <p:cNvSpPr>
            <a:spLocks noGrp="1"/>
          </p:cNvSpPr>
          <p:nvPr>
            <p:ph type="sldNum" sz="quarter" idx="12"/>
          </p:nvPr>
        </p:nvSpPr>
        <p:spPr/>
        <p:txBody>
          <a:bodyPr/>
          <a:lstStyle/>
          <a:p>
            <a:pPr>
              <a:defRPr/>
            </a:pPr>
            <a:r>
              <a:rPr lang="en-US" smtClean="0"/>
              <a:t>Slide </a:t>
            </a:r>
            <a:fld id="{E35D7A3F-15FC-4222-8F14-CB4CC0552E03}" type="slidenum">
              <a:rPr lang="en-US" smtClean="0"/>
              <a:pPr>
                <a:defRPr/>
              </a:pPr>
              <a:t>58</a:t>
            </a:fld>
            <a:endParaRPr lang="en-US" smtClean="0"/>
          </a:p>
        </p:txBody>
      </p:sp>
      <p:sp>
        <p:nvSpPr>
          <p:cNvPr id="8197" name="Rectangle 2"/>
          <p:cNvSpPr>
            <a:spLocks noGrp="1" noChangeArrowheads="1"/>
          </p:cNvSpPr>
          <p:nvPr>
            <p:ph type="title"/>
          </p:nvPr>
        </p:nvSpPr>
        <p:spPr/>
        <p:txBody>
          <a:bodyPr/>
          <a:lstStyle/>
          <a:p>
            <a:r>
              <a:rPr lang="en-US" smtClean="0"/>
              <a:t>TGaf Timeline – Updated March 2012</a:t>
            </a:r>
          </a:p>
        </p:txBody>
      </p:sp>
      <p:sp>
        <p:nvSpPr>
          <p:cNvPr id="8198" name="Rectangle 3"/>
          <p:cNvSpPr>
            <a:spLocks noGrp="1" noChangeArrowheads="1"/>
          </p:cNvSpPr>
          <p:nvPr>
            <p:ph type="body" idx="1"/>
          </p:nvPr>
        </p:nvSpPr>
        <p:spPr>
          <a:xfrm>
            <a:off x="685800" y="1676400"/>
            <a:ext cx="7772400" cy="4572000"/>
          </a:xfrm>
        </p:spPr>
        <p:txBody>
          <a:bodyPr/>
          <a:lstStyle/>
          <a:p>
            <a:r>
              <a:rPr lang="en-GB" smtClean="0"/>
              <a:t>Initial Working Group Letter Ballot: January 2011</a:t>
            </a:r>
          </a:p>
          <a:p>
            <a:r>
              <a:rPr lang="en-GB" smtClean="0"/>
              <a:t>Second Working Group Letter Ballot: </a:t>
            </a:r>
            <a:r>
              <a:rPr lang="en-GB" smtClean="0">
                <a:solidFill>
                  <a:srgbClr val="FF0000"/>
                </a:solidFill>
              </a:rPr>
              <a:t>July 2012</a:t>
            </a:r>
          </a:p>
          <a:p>
            <a:r>
              <a:rPr lang="en-GB" smtClean="0"/>
              <a:t>Recirculation Letter Ballot: </a:t>
            </a:r>
            <a:r>
              <a:rPr lang="en-GB" smtClean="0">
                <a:solidFill>
                  <a:srgbClr val="FF0000"/>
                </a:solidFill>
              </a:rPr>
              <a:t>November 2012</a:t>
            </a:r>
          </a:p>
          <a:p>
            <a:r>
              <a:rPr lang="en-GB" smtClean="0"/>
              <a:t>Form Sponsor Ballot Pool: </a:t>
            </a:r>
            <a:r>
              <a:rPr lang="en-GB" smtClean="0">
                <a:solidFill>
                  <a:srgbClr val="FF0000"/>
                </a:solidFill>
              </a:rPr>
              <a:t>February 2013</a:t>
            </a:r>
            <a:endParaRPr lang="en-GB" b="0" smtClean="0">
              <a:solidFill>
                <a:srgbClr val="FF0000"/>
              </a:solidFill>
            </a:endParaRPr>
          </a:p>
          <a:p>
            <a:r>
              <a:rPr lang="en-GB" smtClean="0"/>
              <a:t>Initial Sponsor Ballot: </a:t>
            </a:r>
            <a:r>
              <a:rPr lang="en-GB" smtClean="0">
                <a:solidFill>
                  <a:srgbClr val="FF0000"/>
                </a:solidFill>
              </a:rPr>
              <a:t>March 2013</a:t>
            </a:r>
          </a:p>
          <a:p>
            <a:r>
              <a:rPr lang="en-GB" smtClean="0"/>
              <a:t>Recirculate Sponsor Ballot: </a:t>
            </a:r>
            <a:r>
              <a:rPr lang="en-GB" smtClean="0">
                <a:solidFill>
                  <a:srgbClr val="FF0000"/>
                </a:solidFill>
              </a:rPr>
              <a:t>July 2013</a:t>
            </a:r>
          </a:p>
          <a:p>
            <a:r>
              <a:rPr lang="en-GB" smtClean="0"/>
              <a:t>Final WG/EC Approval: </a:t>
            </a:r>
            <a:r>
              <a:rPr lang="en-GB" smtClean="0">
                <a:solidFill>
                  <a:srgbClr val="FF0000"/>
                </a:solidFill>
              </a:rPr>
              <a:t>March 2014</a:t>
            </a:r>
          </a:p>
          <a:p>
            <a:r>
              <a:rPr lang="en-GB" smtClean="0"/>
              <a:t>RevCom/Standards Board Approval: </a:t>
            </a:r>
            <a:r>
              <a:rPr lang="en-GB" smtClean="0">
                <a:solidFill>
                  <a:srgbClr val="FF0000"/>
                </a:solidFill>
              </a:rPr>
              <a:t>March 2014</a:t>
            </a:r>
            <a:endParaRPr lang="en-GB" altLang="ja-JP" smtClean="0">
              <a:solidFill>
                <a:srgbClr val="FF0000"/>
              </a:solidFill>
              <a:ea typeface="MS PGothic" pitchFamily="34" charset="-128"/>
            </a:endParaRPr>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6/7 of 11-12/0707r0 by Rich Kennedy, Research In Motion</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198597052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z="4000" smtClean="0"/>
              <a:t>Teleconferences</a:t>
            </a:r>
          </a:p>
        </p:txBody>
      </p:sp>
      <p:sp>
        <p:nvSpPr>
          <p:cNvPr id="9219" name="Content Placeholder 2"/>
          <p:cNvSpPr>
            <a:spLocks noGrp="1"/>
          </p:cNvSpPr>
          <p:nvPr>
            <p:ph idx="1"/>
          </p:nvPr>
        </p:nvSpPr>
        <p:spPr/>
        <p:txBody>
          <a:bodyPr/>
          <a:lstStyle/>
          <a:p>
            <a:r>
              <a:rPr lang="en-US" altLang="ja-JP" smtClean="0">
                <a:ea typeface="MS PGothic" pitchFamily="34" charset="-128"/>
              </a:rPr>
              <a:t>Weekly on Tuesdays starting May 29</a:t>
            </a:r>
            <a:r>
              <a:rPr lang="en-US" altLang="ja-JP" baseline="30000" smtClean="0">
                <a:ea typeface="MS PGothic" pitchFamily="34" charset="-128"/>
              </a:rPr>
              <a:t>th</a:t>
            </a:r>
            <a:r>
              <a:rPr lang="en-US" altLang="ja-JP" smtClean="0">
                <a:ea typeface="MS PGothic" pitchFamily="34" charset="-128"/>
              </a:rPr>
              <a:t>  </a:t>
            </a:r>
          </a:p>
          <a:p>
            <a:r>
              <a:rPr lang="en-US" altLang="ja-JP" smtClean="0">
                <a:ea typeface="MS PGothic" pitchFamily="34" charset="-128"/>
              </a:rPr>
              <a:t>Time:  21:00 ET for up to 2 hours</a:t>
            </a:r>
          </a:p>
          <a:p>
            <a:r>
              <a:rPr lang="en-US" altLang="ja-JP" smtClean="0">
                <a:ea typeface="MS PGothic" pitchFamily="34" charset="-128"/>
              </a:rPr>
              <a:t>Plus an extra call on Thursday, July 12</a:t>
            </a:r>
            <a:r>
              <a:rPr lang="en-US" altLang="ja-JP" baseline="30000" smtClean="0">
                <a:ea typeface="MS PGothic" pitchFamily="34" charset="-128"/>
              </a:rPr>
              <a:t>th</a:t>
            </a:r>
            <a:r>
              <a:rPr lang="en-US" altLang="ja-JP" smtClean="0">
                <a:ea typeface="MS PGothic" pitchFamily="34" charset="-128"/>
              </a:rPr>
              <a:t> for 4 hours (starting at 19:00 ET)</a:t>
            </a:r>
            <a:endParaRPr lang="en-US" smtClean="0"/>
          </a:p>
          <a:p>
            <a:pPr lvl="1"/>
            <a:endParaRPr lang="en-US" smtClean="0"/>
          </a:p>
        </p:txBody>
      </p:sp>
      <p:sp>
        <p:nvSpPr>
          <p:cNvPr id="9221" name="Footer Placeholder 4"/>
          <p:cNvSpPr>
            <a:spLocks noGrp="1"/>
          </p:cNvSpPr>
          <p:nvPr>
            <p:ph type="ftr" sz="quarter" idx="11"/>
          </p:nvPr>
        </p:nvSpPr>
        <p:spPr/>
        <p:txBody>
          <a:bodyPr/>
          <a:lstStyle/>
          <a:p>
            <a:pPr>
              <a:defRPr/>
            </a:pPr>
            <a:r>
              <a:rPr lang="en-US" smtClean="0"/>
              <a:t>Adrian Stephens, Intel Corporation</a:t>
            </a:r>
          </a:p>
        </p:txBody>
      </p:sp>
      <p:sp>
        <p:nvSpPr>
          <p:cNvPr id="9222" name="Slide Number Placeholder 5"/>
          <p:cNvSpPr>
            <a:spLocks noGrp="1"/>
          </p:cNvSpPr>
          <p:nvPr>
            <p:ph type="sldNum" sz="quarter" idx="12"/>
          </p:nvPr>
        </p:nvSpPr>
        <p:spPr/>
        <p:txBody>
          <a:bodyPr/>
          <a:lstStyle/>
          <a:p>
            <a:pPr>
              <a:defRPr/>
            </a:pPr>
            <a:r>
              <a:rPr lang="en-US" smtClean="0"/>
              <a:t>Slide </a:t>
            </a:r>
            <a:fld id="{0581EB89-349D-4673-BC6E-D97F08705ACC}" type="slidenum">
              <a:rPr lang="en-US" smtClean="0"/>
              <a:pPr>
                <a:defRPr/>
              </a:pPr>
              <a:t>59</a:t>
            </a:fld>
            <a:endParaRPr lang="en-US" smtClean="0"/>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7/7 of 11-12/0707r0 by Rich Kennedy, Research In Motion</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1124297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Type of Groups</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6</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4164693290"/>
              </p:ext>
            </p:extLst>
          </p:nvPr>
        </p:nvGraphicFramePr>
        <p:xfrm>
          <a:off x="1600200" y="2667000"/>
          <a:ext cx="6096000" cy="301752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ctr"/>
                      <a:r>
                        <a:rPr lang="en-GB" sz="2800" dirty="0" smtClean="0"/>
                        <a:t>Type of Group</a:t>
                      </a:r>
                      <a:endParaRPr lang="en-GB" sz="2800" dirty="0"/>
                    </a:p>
                  </a:txBody>
                  <a:tcPr/>
                </a:tc>
                <a:tc>
                  <a:txBody>
                    <a:bodyPr/>
                    <a:lstStyle/>
                    <a:p>
                      <a:pPr algn="ctr"/>
                      <a:r>
                        <a:rPr lang="en-GB" sz="2800" dirty="0" smtClean="0"/>
                        <a:t>Description</a:t>
                      </a:r>
                      <a:endParaRPr lang="en-GB" sz="2800" dirty="0"/>
                    </a:p>
                  </a:txBody>
                  <a:tcPr/>
                </a:tc>
              </a:tr>
              <a:tr h="370840">
                <a:tc>
                  <a:txBody>
                    <a:bodyPr/>
                    <a:lstStyle/>
                    <a:p>
                      <a:pPr algn="ctr"/>
                      <a:r>
                        <a:rPr lang="en-GB" sz="2800" dirty="0" smtClean="0"/>
                        <a:t>WG</a:t>
                      </a:r>
                      <a:endParaRPr lang="en-GB" sz="2800" dirty="0"/>
                    </a:p>
                  </a:txBody>
                  <a:tcPr/>
                </a:tc>
                <a:tc>
                  <a:txBody>
                    <a:bodyPr/>
                    <a:lstStyle/>
                    <a:p>
                      <a:pPr algn="ctr"/>
                      <a:r>
                        <a:rPr lang="en-GB" sz="2800" dirty="0" smtClean="0"/>
                        <a:t>Working Group</a:t>
                      </a:r>
                      <a:endParaRPr lang="en-GB" sz="2800" dirty="0"/>
                    </a:p>
                  </a:txBody>
                  <a:tcPr/>
                </a:tc>
              </a:tr>
              <a:tr h="370840">
                <a:tc>
                  <a:txBody>
                    <a:bodyPr/>
                    <a:lstStyle/>
                    <a:p>
                      <a:pPr algn="ctr"/>
                      <a:r>
                        <a:rPr lang="en-GB" sz="2800" dirty="0" smtClean="0"/>
                        <a:t>TG</a:t>
                      </a:r>
                      <a:endParaRPr lang="en-GB" sz="2800" dirty="0"/>
                    </a:p>
                  </a:txBody>
                  <a:tcPr/>
                </a:tc>
                <a:tc>
                  <a:txBody>
                    <a:bodyPr/>
                    <a:lstStyle/>
                    <a:p>
                      <a:pPr algn="ctr"/>
                      <a:r>
                        <a:rPr lang="en-GB" sz="2800" dirty="0" smtClean="0"/>
                        <a:t>Task Group</a:t>
                      </a:r>
                      <a:endParaRPr lang="en-GB" sz="2800" dirty="0"/>
                    </a:p>
                  </a:txBody>
                  <a:tcPr/>
                </a:tc>
              </a:tr>
              <a:tr h="370840">
                <a:tc>
                  <a:txBody>
                    <a:bodyPr/>
                    <a:lstStyle/>
                    <a:p>
                      <a:pPr algn="ctr"/>
                      <a:r>
                        <a:rPr lang="en-GB" sz="2800" dirty="0" smtClean="0"/>
                        <a:t>SG</a:t>
                      </a:r>
                      <a:endParaRPr lang="en-GB" sz="2800" dirty="0"/>
                    </a:p>
                  </a:txBody>
                  <a:tcPr/>
                </a:tc>
                <a:tc>
                  <a:txBody>
                    <a:bodyPr/>
                    <a:lstStyle/>
                    <a:p>
                      <a:pPr algn="ctr"/>
                      <a:r>
                        <a:rPr lang="en-GB" sz="2800" dirty="0" smtClean="0"/>
                        <a:t>Study Group</a:t>
                      </a:r>
                    </a:p>
                  </a:txBody>
                  <a:tcPr/>
                </a:tc>
              </a:tr>
              <a:tr h="370840">
                <a:tc>
                  <a:txBody>
                    <a:bodyPr/>
                    <a:lstStyle/>
                    <a:p>
                      <a:pPr algn="ctr"/>
                      <a:r>
                        <a:rPr lang="en-GB" sz="2800" dirty="0" smtClean="0"/>
                        <a:t>SC</a:t>
                      </a:r>
                      <a:endParaRPr lang="en-GB" sz="2800" dirty="0"/>
                    </a:p>
                  </a:txBody>
                  <a:tcPr/>
                </a:tc>
                <a:tc>
                  <a:txBody>
                    <a:bodyPr/>
                    <a:lstStyle/>
                    <a:p>
                      <a:pPr algn="ctr"/>
                      <a:r>
                        <a:rPr lang="en-GB" sz="2800" dirty="0" smtClean="0"/>
                        <a:t>Standing Committee</a:t>
                      </a:r>
                    </a:p>
                  </a:txBody>
                  <a:tcPr/>
                </a:tc>
              </a:tr>
            </a:tbl>
          </a:graphicData>
        </a:graphic>
      </p:graphicFrame>
    </p:spTree>
    <p:extLst>
      <p:ext uri="{BB962C8B-B14F-4D97-AF65-F5344CB8AC3E}">
        <p14:creationId xmlns:p14="http://schemas.microsoft.com/office/powerpoint/2010/main" val="12606506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noFill/>
        </p:spPr>
        <p:txBody>
          <a:bodyPr/>
          <a:lstStyle/>
          <a:p>
            <a:r>
              <a:rPr lang="en-US" smtClean="0"/>
              <a:t>Adrian Stephens, Intel Corporation</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60</a:t>
            </a:fld>
            <a:endParaRPr lang="en-US" smtClean="0"/>
          </a:p>
        </p:txBody>
      </p:sp>
      <p:sp>
        <p:nvSpPr>
          <p:cNvPr id="1030" name="Rectangle 2"/>
          <p:cNvSpPr>
            <a:spLocks noGrp="1" noChangeArrowheads="1"/>
          </p:cNvSpPr>
          <p:nvPr>
            <p:ph type="title"/>
          </p:nvPr>
        </p:nvSpPr>
        <p:spPr>
          <a:noFill/>
        </p:spPr>
        <p:txBody>
          <a:bodyPr/>
          <a:lstStyle/>
          <a:p>
            <a:pPr eaLnBrk="1" hangingPunct="1"/>
            <a:r>
              <a:rPr lang="en-US" dirty="0" smtClean="0"/>
              <a:t>IEEE 802.11ah Closing Report for</a:t>
            </a:r>
            <a:br>
              <a:rPr lang="en-US" dirty="0" smtClean="0"/>
            </a:br>
            <a:r>
              <a:rPr lang="en-US" dirty="0" smtClean="0"/>
              <a:t>May 2012</a:t>
            </a:r>
          </a:p>
        </p:txBody>
      </p:sp>
      <p:sp>
        <p:nvSpPr>
          <p:cNvPr id="1031" name="Rectangle 6"/>
          <p:cNvSpPr>
            <a:spLocks noGrp="1" noChangeArrowheads="1"/>
          </p:cNvSpPr>
          <p:nvPr>
            <p:ph type="body" idx="1"/>
          </p:nvPr>
        </p:nvSpPr>
        <p:spPr>
          <a:xfrm>
            <a:off x="685800" y="1752600"/>
            <a:ext cx="7772400" cy="381000"/>
          </a:xfrm>
          <a:noFill/>
        </p:spPr>
        <p:txBody>
          <a:bodyPr/>
          <a:lstStyle/>
          <a:p>
            <a:pPr algn="ctr" eaLnBrk="1" hangingPunct="1">
              <a:buFontTx/>
              <a:buNone/>
            </a:pPr>
            <a:r>
              <a:rPr lang="en-US" sz="2000" dirty="0" smtClean="0"/>
              <a:t>Date:</a:t>
            </a:r>
            <a:r>
              <a:rPr lang="en-US" sz="2000" b="0" dirty="0" smtClean="0"/>
              <a:t> 2012-5-17</a:t>
            </a:r>
          </a:p>
        </p:txBody>
      </p:sp>
      <p:graphicFrame>
        <p:nvGraphicFramePr>
          <p:cNvPr id="1026" name="Object 11"/>
          <p:cNvGraphicFramePr>
            <a:graphicFrameLocks noChangeAspect="1"/>
          </p:cNvGraphicFramePr>
          <p:nvPr>
            <p:extLst>
              <p:ext uri="{D42A27DB-BD31-4B8C-83A1-F6EECF244321}">
                <p14:modId xmlns:p14="http://schemas.microsoft.com/office/powerpoint/2010/main" val="3189393512"/>
              </p:ext>
            </p:extLst>
          </p:nvPr>
        </p:nvGraphicFramePr>
        <p:xfrm>
          <a:off x="534988" y="2327275"/>
          <a:ext cx="7683500" cy="3657600"/>
        </p:xfrm>
        <a:graphic>
          <a:graphicData uri="http://schemas.openxmlformats.org/presentationml/2006/ole">
            <mc:AlternateContent xmlns:mc="http://schemas.openxmlformats.org/markup-compatibility/2006">
              <mc:Choice xmlns:v="urn:schemas-microsoft-com:vml" Requires="v">
                <p:oleObj spid="_x0000_s13315" name="Document" r:id="rId5" imgW="8700545" imgH="4136595" progId="Word.Document.8">
                  <p:embed/>
                </p:oleObj>
              </mc:Choice>
              <mc:Fallback>
                <p:oleObj name="Document" r:id="rId5" imgW="8700545" imgH="4136595" progId="Word.Documen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4988" y="2327275"/>
                        <a:ext cx="7683500" cy="3657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1/5 of 11-12/0712r0 by David Halasz, Motorola Mobility</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10"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45767671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in </a:t>
            </a:r>
            <a:r>
              <a:rPr lang="en-US" dirty="0" err="1" smtClean="0"/>
              <a:t>TGah</a:t>
            </a:r>
            <a:endParaRPr lang="en-US" dirty="0"/>
          </a:p>
        </p:txBody>
      </p:sp>
      <p:sp>
        <p:nvSpPr>
          <p:cNvPr id="3" name="Content Placeholder 2"/>
          <p:cNvSpPr>
            <a:spLocks noGrp="1"/>
          </p:cNvSpPr>
          <p:nvPr>
            <p:ph idx="1"/>
          </p:nvPr>
        </p:nvSpPr>
        <p:spPr/>
        <p:txBody>
          <a:bodyPr/>
          <a:lstStyle/>
          <a:p>
            <a:r>
              <a:rPr lang="en-US" dirty="0" smtClean="0"/>
              <a:t>Work continued on specification framework</a:t>
            </a:r>
          </a:p>
          <a:p>
            <a:pPr lvl="1"/>
            <a:r>
              <a:rPr lang="en-US" dirty="0" smtClean="0"/>
              <a:t>Many straw polls and motions</a:t>
            </a:r>
          </a:p>
          <a:p>
            <a:pPr lvl="1"/>
            <a:r>
              <a:rPr lang="en-US" dirty="0" smtClean="0"/>
              <a:t>Update to the spec framework adopted</a:t>
            </a:r>
          </a:p>
          <a:p>
            <a:pPr lvl="1"/>
            <a:r>
              <a:rPr lang="en-US" dirty="0" smtClean="0">
                <a:hlinkClick r:id="rId2"/>
              </a:rPr>
              <a:t>11-11-1137-09-00ah-specification-framework-for-tgah.docx</a:t>
            </a:r>
            <a:endParaRPr lang="en-US" dirty="0" smtClean="0"/>
          </a:p>
          <a:p>
            <a:r>
              <a:rPr lang="en-US" dirty="0" smtClean="0"/>
              <a:t>First Sub Group meetings</a:t>
            </a:r>
          </a:p>
          <a:p>
            <a:endParaRPr lang="en-US" dirty="0" smtClean="0"/>
          </a:p>
          <a:p>
            <a:pPr lvl="1"/>
            <a:endParaRPr lang="en-US" dirty="0" smtClean="0"/>
          </a:p>
          <a:p>
            <a:pPr lvl="1"/>
            <a:endParaRPr lang="en-US" dirty="0" smtClean="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61</a:t>
            </a:fld>
            <a:endParaRPr lang="en-US"/>
          </a:p>
        </p:txBody>
      </p:sp>
      <p:sp>
        <p:nvSpPr>
          <p:cNvPr id="7" name="Rectangle 6"/>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2/5 of 11-12/0712r0 by David Halasz, Motorola Mobility</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355300689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Going forward</a:t>
            </a:r>
            <a:endParaRPr lang="en-US" dirty="0"/>
          </a:p>
        </p:txBody>
      </p:sp>
      <p:sp>
        <p:nvSpPr>
          <p:cNvPr id="3" name="Content Placeholder 2"/>
          <p:cNvSpPr>
            <a:spLocks noGrp="1"/>
          </p:cNvSpPr>
          <p:nvPr>
            <p:ph idx="1"/>
          </p:nvPr>
        </p:nvSpPr>
        <p:spPr/>
        <p:txBody>
          <a:bodyPr/>
          <a:lstStyle/>
          <a:p>
            <a:pPr marL="0" indent="0">
              <a:buNone/>
            </a:pPr>
            <a:endParaRPr lang="en-US" dirty="0" smtClean="0"/>
          </a:p>
          <a:p>
            <a:r>
              <a:rPr lang="en-US" dirty="0" smtClean="0"/>
              <a:t>Get started on draft text</a:t>
            </a:r>
          </a:p>
          <a:p>
            <a:pPr lvl="1"/>
            <a:r>
              <a:rPr lang="en-US" dirty="0" smtClean="0"/>
              <a:t>Internal Task Group Ballot : January 2013</a:t>
            </a:r>
          </a:p>
          <a:p>
            <a:r>
              <a:rPr lang="en-US" dirty="0" smtClean="0"/>
              <a:t>Start to wrap up on specification framework</a:t>
            </a:r>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62</a:t>
            </a:fld>
            <a:endParaRPr lang="en-US"/>
          </a:p>
        </p:txBody>
      </p:sp>
      <p:sp>
        <p:nvSpPr>
          <p:cNvPr id="7" name="Rectangle 6"/>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3/5 of 11-12/0712r0 by David Halasz, Motorola Mobility</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403307898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June 6 at 7 </a:t>
            </a:r>
            <a:r>
              <a:rPr lang="en-US" dirty="0"/>
              <a:t>P</a:t>
            </a:r>
            <a:r>
              <a:rPr lang="en-US" dirty="0" smtClean="0"/>
              <a:t>M </a:t>
            </a:r>
            <a:r>
              <a:rPr lang="en-US" dirty="0"/>
              <a:t>ET </a:t>
            </a:r>
            <a:r>
              <a:rPr lang="en-US" dirty="0" smtClean="0"/>
              <a:t>1 hour</a:t>
            </a:r>
          </a:p>
          <a:p>
            <a:pPr marL="1009650" lvl="1" indent="-609600"/>
            <a:r>
              <a:rPr lang="en-US" dirty="0" smtClean="0"/>
              <a:t>MAC</a:t>
            </a:r>
            <a:endParaRPr lang="en-US" dirty="0"/>
          </a:p>
          <a:p>
            <a:pPr marL="609600" indent="-609600"/>
            <a:r>
              <a:rPr lang="en-US" dirty="0" smtClean="0"/>
              <a:t>June 20 at 10 AM </a:t>
            </a:r>
            <a:r>
              <a:rPr lang="en-US" dirty="0"/>
              <a:t>ET </a:t>
            </a:r>
            <a:r>
              <a:rPr lang="en-US" dirty="0" smtClean="0"/>
              <a:t>1 hour</a:t>
            </a:r>
          </a:p>
          <a:p>
            <a:pPr marL="1009650" lvl="1" indent="-609600"/>
            <a:r>
              <a:rPr lang="en-US" dirty="0" smtClean="0"/>
              <a:t>PHY</a:t>
            </a:r>
          </a:p>
          <a:p>
            <a:pPr marL="609600" indent="-609600"/>
            <a:r>
              <a:rPr lang="en-US" dirty="0" smtClean="0"/>
              <a:t>July 11 at 7 PM ET 1 hour</a:t>
            </a:r>
          </a:p>
          <a:p>
            <a:pPr marL="1009650" lvl="1" indent="-609600"/>
            <a:r>
              <a:rPr lang="en-US" dirty="0" smtClean="0"/>
              <a:t>Prepare for July face-to-face meeting</a:t>
            </a:r>
          </a:p>
          <a:p>
            <a:pPr marL="609600" indent="-609600"/>
            <a:endParaRPr lang="en-US" dirty="0"/>
          </a:p>
          <a:p>
            <a:pPr marL="609600" indent="-609600"/>
            <a:endParaRPr lang="en-US" dirty="0"/>
          </a:p>
          <a:p>
            <a:pPr marL="0" indent="0">
              <a:buNone/>
            </a:pPr>
            <a:endParaRPr lang="en-US" dirty="0"/>
          </a:p>
          <a:p>
            <a:pPr marL="0" indent="0">
              <a:buNone/>
            </a:pP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63</a:t>
            </a:fld>
            <a:endParaRPr lang="en-US"/>
          </a:p>
        </p:txBody>
      </p:sp>
      <p:sp>
        <p:nvSpPr>
          <p:cNvPr id="7" name="Rectangle 6"/>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4/5 of 11-12/0712r0 by David Halasz, Motorola Mobility</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309608435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a:xfrm>
            <a:off x="685800" y="1981200"/>
            <a:ext cx="7772400" cy="3200400"/>
          </a:xfrm>
        </p:spPr>
        <p:txBody>
          <a:bodyPr/>
          <a:lstStyle/>
          <a:p>
            <a:r>
              <a:rPr lang="en-US" dirty="0" smtClean="0"/>
              <a:t>Moved out 2 months</a:t>
            </a:r>
          </a:p>
          <a:p>
            <a:pPr lvl="1"/>
            <a:r>
              <a:rPr lang="en-US" dirty="0"/>
              <a:t>Internal Task Group Ballot : </a:t>
            </a:r>
            <a:r>
              <a:rPr lang="en-US" dirty="0" smtClean="0"/>
              <a:t>January 2013</a:t>
            </a:r>
            <a:endParaRPr lang="en-US" dirty="0"/>
          </a:p>
          <a:p>
            <a:pPr lvl="1"/>
            <a:r>
              <a:rPr lang="en-US" dirty="0"/>
              <a:t>Initial Letter Ballot : </a:t>
            </a:r>
            <a:r>
              <a:rPr lang="en-US" dirty="0" smtClean="0"/>
              <a:t>May 2013</a:t>
            </a:r>
            <a:endParaRPr lang="en-US" dirty="0"/>
          </a:p>
          <a:p>
            <a:pPr lvl="1"/>
            <a:r>
              <a:rPr lang="en-US" dirty="0"/>
              <a:t>Initial Sponsor Ballot : </a:t>
            </a:r>
            <a:r>
              <a:rPr lang="en-US" dirty="0" smtClean="0"/>
              <a:t>May 2014</a:t>
            </a:r>
            <a:endParaRPr lang="en-US" dirty="0"/>
          </a:p>
          <a:p>
            <a:pPr lvl="1"/>
            <a:r>
              <a:rPr lang="en-US" dirty="0"/>
              <a:t>EC Approval : </a:t>
            </a:r>
            <a:r>
              <a:rPr lang="en-US" dirty="0" smtClean="0"/>
              <a:t>March 2015</a:t>
            </a:r>
            <a:endParaRPr lang="en-US" dirty="0"/>
          </a:p>
          <a:p>
            <a:pPr lvl="1"/>
            <a:r>
              <a:rPr lang="en-US" dirty="0" err="1"/>
              <a:t>Revcom</a:t>
            </a:r>
            <a:r>
              <a:rPr lang="en-US" dirty="0"/>
              <a:t> Approval : </a:t>
            </a:r>
            <a:r>
              <a:rPr lang="en-US" dirty="0"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64</a:t>
            </a:fld>
            <a:endParaRPr lang="en-US"/>
          </a:p>
        </p:txBody>
      </p:sp>
      <p:sp>
        <p:nvSpPr>
          <p:cNvPr id="7" name="Rectangle 6"/>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5/5 of 11-12/0712r0 by David Halasz, Motorola Mobility</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52113828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Times New Roman" pitchFamily="18" charset="0"/>
                <a:ea typeface="MS PGothic" pitchFamily="34" charset="-128"/>
              </a:defRPr>
            </a:lvl1pPr>
            <a:lvl2pPr marL="37931725" indent="-37474525">
              <a:defRPr kumimoji="1" sz="1200">
                <a:solidFill>
                  <a:schemeClr val="tx1"/>
                </a:solidFill>
                <a:latin typeface="Times New Roman" pitchFamily="18" charset="0"/>
                <a:ea typeface="MS PGothic" pitchFamily="34" charset="-128"/>
              </a:defRPr>
            </a:lvl2pPr>
            <a:lvl3pPr>
              <a:defRPr kumimoji="1" sz="1200">
                <a:solidFill>
                  <a:schemeClr val="tx1"/>
                </a:solidFill>
                <a:latin typeface="Times New Roman" pitchFamily="18" charset="0"/>
                <a:ea typeface="MS PGothic" pitchFamily="34" charset="-128"/>
              </a:defRPr>
            </a:lvl3pPr>
            <a:lvl4pPr>
              <a:defRPr kumimoji="1" sz="1200">
                <a:solidFill>
                  <a:schemeClr val="tx1"/>
                </a:solidFill>
                <a:latin typeface="Times New Roman" pitchFamily="18" charset="0"/>
                <a:ea typeface="MS PGothic" pitchFamily="34" charset="-128"/>
              </a:defRPr>
            </a:lvl4pPr>
            <a:lvl5pPr>
              <a:defRPr kumimoji="1" sz="1200">
                <a:solidFill>
                  <a:schemeClr val="tx1"/>
                </a:solidFill>
                <a:latin typeface="Times New Roman" pitchFamily="18" charset="0"/>
                <a:ea typeface="MS PGothic" pitchFamily="34" charset="-128"/>
              </a:defRPr>
            </a:lvl5pPr>
            <a:lvl6pPr marL="457200" fontAlgn="base">
              <a:spcBef>
                <a:spcPct val="0"/>
              </a:spcBef>
              <a:spcAft>
                <a:spcPct val="0"/>
              </a:spcAft>
              <a:defRPr kumimoji="1" sz="1200">
                <a:solidFill>
                  <a:schemeClr val="tx1"/>
                </a:solidFill>
                <a:latin typeface="Times New Roman" pitchFamily="18" charset="0"/>
                <a:ea typeface="MS PGothic" pitchFamily="34" charset="-128"/>
              </a:defRPr>
            </a:lvl6pPr>
            <a:lvl7pPr marL="914400" fontAlgn="base">
              <a:spcBef>
                <a:spcPct val="0"/>
              </a:spcBef>
              <a:spcAft>
                <a:spcPct val="0"/>
              </a:spcAft>
              <a:defRPr kumimoji="1" sz="1200">
                <a:solidFill>
                  <a:schemeClr val="tx1"/>
                </a:solidFill>
                <a:latin typeface="Times New Roman" pitchFamily="18" charset="0"/>
                <a:ea typeface="MS PGothic" pitchFamily="34" charset="-128"/>
              </a:defRPr>
            </a:lvl7pPr>
            <a:lvl8pPr marL="1371600" fontAlgn="base">
              <a:spcBef>
                <a:spcPct val="0"/>
              </a:spcBef>
              <a:spcAft>
                <a:spcPct val="0"/>
              </a:spcAft>
              <a:defRPr kumimoji="1" sz="1200">
                <a:solidFill>
                  <a:schemeClr val="tx1"/>
                </a:solidFill>
                <a:latin typeface="Times New Roman" pitchFamily="18" charset="0"/>
                <a:ea typeface="MS PGothic" pitchFamily="34" charset="-128"/>
              </a:defRPr>
            </a:lvl8pPr>
            <a:lvl9pPr marL="1828800" fontAlgn="base">
              <a:spcBef>
                <a:spcPct val="0"/>
              </a:spcBef>
              <a:spcAft>
                <a:spcPct val="0"/>
              </a:spcAft>
              <a:defRPr kumimoji="1" sz="1200">
                <a:solidFill>
                  <a:schemeClr val="tx1"/>
                </a:solidFill>
                <a:latin typeface="Times New Roman" pitchFamily="18" charset="0"/>
                <a:ea typeface="MS PGothic" pitchFamily="34" charset="-128"/>
              </a:defRPr>
            </a:lvl9pPr>
          </a:lstStyle>
          <a:p>
            <a:r>
              <a:rPr kumimoji="0" lang="en-US" altLang="ja-JP" smtClean="0"/>
              <a:t>Adrian Stephens, Intel Corporation</a:t>
            </a:r>
          </a:p>
        </p:txBody>
      </p:sp>
      <p:sp>
        <p:nvSpPr>
          <p:cNvPr id="1536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Times New Roman" pitchFamily="18" charset="0"/>
                <a:ea typeface="MS PGothic" pitchFamily="34" charset="-128"/>
              </a:defRPr>
            </a:lvl1pPr>
            <a:lvl2pPr marL="37931725" indent="-37474525">
              <a:defRPr kumimoji="1" sz="1200">
                <a:solidFill>
                  <a:schemeClr val="tx1"/>
                </a:solidFill>
                <a:latin typeface="Times New Roman" pitchFamily="18" charset="0"/>
                <a:ea typeface="MS PGothic" pitchFamily="34" charset="-128"/>
              </a:defRPr>
            </a:lvl2pPr>
            <a:lvl3pPr>
              <a:defRPr kumimoji="1" sz="1200">
                <a:solidFill>
                  <a:schemeClr val="tx1"/>
                </a:solidFill>
                <a:latin typeface="Times New Roman" pitchFamily="18" charset="0"/>
                <a:ea typeface="MS PGothic" pitchFamily="34" charset="-128"/>
              </a:defRPr>
            </a:lvl3pPr>
            <a:lvl4pPr>
              <a:defRPr kumimoji="1" sz="1200">
                <a:solidFill>
                  <a:schemeClr val="tx1"/>
                </a:solidFill>
                <a:latin typeface="Times New Roman" pitchFamily="18" charset="0"/>
                <a:ea typeface="MS PGothic" pitchFamily="34" charset="-128"/>
              </a:defRPr>
            </a:lvl4pPr>
            <a:lvl5pPr>
              <a:defRPr kumimoji="1" sz="1200">
                <a:solidFill>
                  <a:schemeClr val="tx1"/>
                </a:solidFill>
                <a:latin typeface="Times New Roman" pitchFamily="18" charset="0"/>
                <a:ea typeface="MS PGothic" pitchFamily="34" charset="-128"/>
              </a:defRPr>
            </a:lvl5pPr>
            <a:lvl6pPr marL="457200" fontAlgn="base">
              <a:spcBef>
                <a:spcPct val="0"/>
              </a:spcBef>
              <a:spcAft>
                <a:spcPct val="0"/>
              </a:spcAft>
              <a:defRPr kumimoji="1" sz="1200">
                <a:solidFill>
                  <a:schemeClr val="tx1"/>
                </a:solidFill>
                <a:latin typeface="Times New Roman" pitchFamily="18" charset="0"/>
                <a:ea typeface="MS PGothic" pitchFamily="34" charset="-128"/>
              </a:defRPr>
            </a:lvl6pPr>
            <a:lvl7pPr marL="914400" fontAlgn="base">
              <a:spcBef>
                <a:spcPct val="0"/>
              </a:spcBef>
              <a:spcAft>
                <a:spcPct val="0"/>
              </a:spcAft>
              <a:defRPr kumimoji="1" sz="1200">
                <a:solidFill>
                  <a:schemeClr val="tx1"/>
                </a:solidFill>
                <a:latin typeface="Times New Roman" pitchFamily="18" charset="0"/>
                <a:ea typeface="MS PGothic" pitchFamily="34" charset="-128"/>
              </a:defRPr>
            </a:lvl7pPr>
            <a:lvl8pPr marL="1371600" fontAlgn="base">
              <a:spcBef>
                <a:spcPct val="0"/>
              </a:spcBef>
              <a:spcAft>
                <a:spcPct val="0"/>
              </a:spcAft>
              <a:defRPr kumimoji="1" sz="1200">
                <a:solidFill>
                  <a:schemeClr val="tx1"/>
                </a:solidFill>
                <a:latin typeface="Times New Roman" pitchFamily="18" charset="0"/>
                <a:ea typeface="MS PGothic" pitchFamily="34" charset="-128"/>
              </a:defRPr>
            </a:lvl8pPr>
            <a:lvl9pPr marL="1828800" fontAlgn="base">
              <a:spcBef>
                <a:spcPct val="0"/>
              </a:spcBef>
              <a:spcAft>
                <a:spcPct val="0"/>
              </a:spcAft>
              <a:defRPr kumimoji="1" sz="1200">
                <a:solidFill>
                  <a:schemeClr val="tx1"/>
                </a:solidFill>
                <a:latin typeface="Times New Roman" pitchFamily="18" charset="0"/>
                <a:ea typeface="MS PGothic" pitchFamily="34" charset="-128"/>
              </a:defRPr>
            </a:lvl9pPr>
          </a:lstStyle>
          <a:p>
            <a:r>
              <a:rPr kumimoji="0" lang="en-US" altLang="ja-JP"/>
              <a:t>Slide </a:t>
            </a:r>
            <a:fld id="{B4A1839A-83EF-4AE4-BDAC-0743F26B9B62}" type="slidenum">
              <a:rPr kumimoji="0" lang="en-US" altLang="ja-JP"/>
              <a:pPr/>
              <a:t>65</a:t>
            </a:fld>
            <a:endParaRPr kumimoji="0" lang="en-US" altLang="ja-JP"/>
          </a:p>
        </p:txBody>
      </p:sp>
      <p:sp>
        <p:nvSpPr>
          <p:cNvPr id="15365" name="Rectangle 2"/>
          <p:cNvSpPr>
            <a:spLocks noGrp="1" noChangeArrowheads="1"/>
          </p:cNvSpPr>
          <p:nvPr>
            <p:ph type="title"/>
          </p:nvPr>
        </p:nvSpPr>
        <p:spPr>
          <a:xfrm>
            <a:off x="685800" y="838200"/>
            <a:ext cx="7772400" cy="1066800"/>
          </a:xfrm>
        </p:spPr>
        <p:txBody>
          <a:bodyPr/>
          <a:lstStyle/>
          <a:p>
            <a:r>
              <a:rPr lang="en-US" altLang="ja-JP" smtClean="0"/>
              <a:t>IEEE 802.11TGai</a:t>
            </a:r>
            <a:br>
              <a:rPr lang="en-US" altLang="ja-JP" smtClean="0"/>
            </a:br>
            <a:r>
              <a:rPr lang="en-US" altLang="ja-JP" smtClean="0"/>
              <a:t>Closing Report</a:t>
            </a:r>
          </a:p>
        </p:txBody>
      </p:sp>
      <p:sp>
        <p:nvSpPr>
          <p:cNvPr id="15366" name="Rectangle 6"/>
          <p:cNvSpPr>
            <a:spLocks noGrp="1" noChangeArrowheads="1"/>
          </p:cNvSpPr>
          <p:nvPr>
            <p:ph type="body" idx="1"/>
          </p:nvPr>
        </p:nvSpPr>
        <p:spPr>
          <a:xfrm>
            <a:off x="685800" y="2286000"/>
            <a:ext cx="7772400" cy="381000"/>
          </a:xfrm>
        </p:spPr>
        <p:txBody>
          <a:bodyPr/>
          <a:lstStyle/>
          <a:p>
            <a:pPr algn="ctr">
              <a:buFontTx/>
              <a:buNone/>
            </a:pPr>
            <a:r>
              <a:rPr lang="en-US" altLang="ja-JP" sz="2000" smtClean="0"/>
              <a:t>Date:</a:t>
            </a:r>
            <a:r>
              <a:rPr lang="en-US" altLang="ja-JP" sz="2000" b="0" smtClean="0"/>
              <a:t> 2012-5-18</a:t>
            </a:r>
          </a:p>
        </p:txBody>
      </p:sp>
      <p:sp>
        <p:nvSpPr>
          <p:cNvPr id="15367" name="Rectangle 12"/>
          <p:cNvSpPr>
            <a:spLocks noChangeArrowheads="1"/>
          </p:cNvSpPr>
          <p:nvPr/>
        </p:nvSpPr>
        <p:spPr bwMode="auto">
          <a:xfrm>
            <a:off x="533400" y="2667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kumimoji="0" lang="en-US" altLang="ja-JP" sz="2000" b="1"/>
              <a:t>Authors:</a:t>
            </a:r>
            <a:endParaRPr kumimoji="0" lang="en-US" altLang="ja-JP" sz="2000"/>
          </a:p>
        </p:txBody>
      </p:sp>
      <p:graphicFrame>
        <p:nvGraphicFramePr>
          <p:cNvPr id="9" name="Group 80"/>
          <p:cNvGraphicFramePr>
            <a:graphicFrameLocks noGrp="1"/>
          </p:cNvGraphicFramePr>
          <p:nvPr/>
        </p:nvGraphicFramePr>
        <p:xfrm>
          <a:off x="533400" y="3429000"/>
          <a:ext cx="8077200" cy="1809116"/>
        </p:xfrm>
        <a:graphic>
          <a:graphicData uri="http://schemas.openxmlformats.org/drawingml/2006/table">
            <a:tbl>
              <a:tblPr/>
              <a:tblGrid>
                <a:gridCol w="1616075"/>
                <a:gridCol w="1000125"/>
                <a:gridCol w="2306638"/>
                <a:gridCol w="1384300"/>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Name</a:t>
                      </a:r>
                      <a:endParaRPr kumimoji="1" lang="ja-JP" altLang="ja-JP" sz="1600" b="1" i="0" u="none" strike="noStrike" cap="none" normalizeH="0" baseline="0" smtClean="0">
                        <a:ln>
                          <a:noFill/>
                        </a:ln>
                        <a:solidFill>
                          <a:schemeClr val="tx1"/>
                        </a:solidFill>
                        <a:effectLst/>
                        <a:latin typeface="Times New Roman" pitchFamily="18" charset="0"/>
                        <a:ea typeface="MS Mincho" pitchFamily="49"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Company</a:t>
                      </a:r>
                      <a:endParaRPr kumimoji="1" lang="ja-JP" altLang="ja-JP" sz="1600" b="0" i="0" u="none" strike="noStrike" cap="none" normalizeH="0" baseline="0" smtClean="0">
                        <a:ln>
                          <a:noFill/>
                        </a:ln>
                        <a:solidFill>
                          <a:schemeClr val="tx1"/>
                        </a:solidFill>
                        <a:effectLst/>
                        <a:latin typeface="Times New Roman" pitchFamily="18" charset="0"/>
                        <a:ea typeface="MS Mincho" pitchFamily="49"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Address</a:t>
                      </a:r>
                      <a:endParaRPr kumimoji="1" lang="ja-JP" altLang="ja-JP" sz="1600" b="0" i="0" u="none" strike="noStrike" cap="none" normalizeH="0" baseline="0" smtClean="0">
                        <a:ln>
                          <a:noFill/>
                        </a:ln>
                        <a:solidFill>
                          <a:schemeClr val="tx1"/>
                        </a:solidFill>
                        <a:effectLst/>
                        <a:latin typeface="Times New Roman" pitchFamily="18" charset="0"/>
                        <a:ea typeface="MS Mincho" pitchFamily="49"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Phone</a:t>
                      </a:r>
                      <a:endParaRPr kumimoji="1" lang="ja-JP" altLang="ja-JP" sz="1600" b="0" i="0" u="none" strike="noStrike" cap="none" normalizeH="0" baseline="0" smtClean="0">
                        <a:ln>
                          <a:noFill/>
                        </a:ln>
                        <a:solidFill>
                          <a:schemeClr val="tx1"/>
                        </a:solidFill>
                        <a:effectLst/>
                        <a:latin typeface="Times New Roman" pitchFamily="18" charset="0"/>
                        <a:ea typeface="MS Mincho" pitchFamily="49"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email</a:t>
                      </a:r>
                      <a:endParaRPr kumimoji="1" lang="ja-JP" altLang="ja-JP" sz="1600" b="0" i="0" u="none" strike="noStrike" cap="none" normalizeH="0" baseline="0" smtClean="0">
                        <a:ln>
                          <a:noFill/>
                        </a:ln>
                        <a:solidFill>
                          <a:schemeClr val="tx1"/>
                        </a:solidFill>
                        <a:effectLst/>
                        <a:latin typeface="Times New Roman" pitchFamily="18" charset="0"/>
                        <a:ea typeface="MS Mincho" pitchFamily="49"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Hiroshi MANO</a:t>
                      </a:r>
                      <a:endParaRPr kumimoji="1" lang="ja-JP" altLang="ja-JP" sz="1300" b="1" i="0" u="none" strike="noStrike" cap="none" normalizeH="0" baseline="0" smtClean="0">
                        <a:ln>
                          <a:noFill/>
                        </a:ln>
                        <a:solidFill>
                          <a:schemeClr val="tx1"/>
                        </a:solidFill>
                        <a:effectLst/>
                        <a:latin typeface="Times New Roman" pitchFamily="18" charset="0"/>
                        <a:ea typeface="MS Mincho" pitchFamily="49"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AlliedtelesisR&amp;D center,K.K.</a:t>
                      </a:r>
                      <a:endParaRPr kumimoji="1" lang="ja-JP" altLang="ja-JP" sz="1300" b="0" i="0" u="none" strike="noStrike" cap="none" normalizeH="0" baseline="0" smtClean="0">
                        <a:ln>
                          <a:noFill/>
                        </a:ln>
                        <a:solidFill>
                          <a:schemeClr val="tx1"/>
                        </a:solidFill>
                        <a:effectLst/>
                        <a:latin typeface="Times New Roman" pitchFamily="18" charset="0"/>
                        <a:ea typeface="MS Mincho" pitchFamily="49"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8F TOC2 Bldg. 7-21-11 Nishi-Gotanda, Shinagawa-ku, Tokyo 141-0031 JAPAN</a:t>
                      </a:r>
                      <a:endParaRPr kumimoji="1" lang="ja-JP" altLang="ja-JP" sz="1300" b="0" i="0" u="none" strike="noStrike" cap="none" normalizeH="0" baseline="0" smtClean="0">
                        <a:ln>
                          <a:noFill/>
                        </a:ln>
                        <a:solidFill>
                          <a:schemeClr val="tx1"/>
                        </a:solidFill>
                        <a:effectLst/>
                        <a:latin typeface="Times New Roman" pitchFamily="18" charset="0"/>
                        <a:ea typeface="MS Mincho" pitchFamily="49"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+81-3-5719-7630</a:t>
                      </a:r>
                      <a:endParaRPr kumimoji="1" lang="ja-JP" altLang="ja-JP" sz="1300" b="0" i="0" u="none" strike="noStrike" cap="none" normalizeH="0" baseline="0" smtClean="0">
                        <a:ln>
                          <a:noFill/>
                        </a:ln>
                        <a:solidFill>
                          <a:schemeClr val="tx1"/>
                        </a:solidFill>
                        <a:effectLst/>
                        <a:latin typeface="Times New Roman" pitchFamily="18" charset="0"/>
                        <a:ea typeface="MS Mincho" pitchFamily="49"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PGothic" pitchFamily="34" charset="-128"/>
                          <a:cs typeface="Times New Roman" pitchFamily="18" charset="0"/>
                        </a:rPr>
                        <a:t>hmano@root-hq.com</a:t>
                      </a:r>
                      <a:endParaRPr kumimoji="1" lang="ja-JP" altLang="ja-JP" sz="1300" b="0" i="0" u="none" strike="noStrike" cap="none" normalizeH="0" baseline="0" smtClean="0">
                        <a:ln>
                          <a:noFill/>
                        </a:ln>
                        <a:solidFill>
                          <a:schemeClr val="tx1"/>
                        </a:solidFill>
                        <a:effectLst/>
                        <a:latin typeface="Times New Roman" pitchFamily="18" charset="0"/>
                        <a:ea typeface="MS Mincho" pitchFamily="49"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smtClean="0">
                          <a:ln>
                            <a:noFill/>
                          </a:ln>
                          <a:solidFill>
                            <a:schemeClr val="tx1"/>
                          </a:solidFill>
                          <a:effectLst/>
                          <a:latin typeface="Times New Roman" pitchFamily="18" charset="0"/>
                          <a:ea typeface="MS Mincho" pitchFamily="49" charset="-128"/>
                        </a:rPr>
                        <a:t>Marc Emmelmann </a:t>
                      </a: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altLang="ja-JP" sz="1300" b="1" i="0" u="none" strike="noStrike" cap="none" normalizeH="0" baseline="0" smtClean="0">
                        <a:ln>
                          <a:noFill/>
                        </a:ln>
                        <a:solidFill>
                          <a:schemeClr val="tx1"/>
                        </a:solidFill>
                        <a:effectLst/>
                        <a:latin typeface="Times New Roman" pitchFamily="18" charset="0"/>
                        <a:ea typeface="MS Mincho" pitchFamily="49"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smtClean="0">
                          <a:ln>
                            <a:noFill/>
                          </a:ln>
                          <a:solidFill>
                            <a:schemeClr val="tx1"/>
                          </a:solidFill>
                          <a:effectLst/>
                          <a:latin typeface="Times New Roman" pitchFamily="18" charset="0"/>
                          <a:ea typeface="MS Mincho" pitchFamily="49" charset="-128"/>
                        </a:rPr>
                        <a:t>Fraunhofer FOKUS</a:t>
                      </a:r>
                      <a:endParaRPr kumimoji="1" lang="ja-JP" altLang="ja-JP" sz="1300" b="0" i="0" u="none" strike="noStrike" cap="none" normalizeH="0" baseline="0" smtClean="0">
                        <a:ln>
                          <a:noFill/>
                        </a:ln>
                        <a:solidFill>
                          <a:schemeClr val="tx1"/>
                        </a:solidFill>
                        <a:effectLst/>
                        <a:latin typeface="Times New Roman" pitchFamily="18" charset="0"/>
                        <a:ea typeface="MS Mincho" pitchFamily="49"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Fraunhofer FOKUS</a:t>
                      </a:r>
                      <a:endParaRPr kumimoji="0" lang="ja-JP" altLang="ja-JP" sz="1000" b="0" i="0" u="none" strike="noStrike" cap="none" normalizeH="0" baseline="0" smtClean="0">
                        <a:ln>
                          <a:noFill/>
                        </a:ln>
                        <a:solidFill>
                          <a:schemeClr val="tx1"/>
                        </a:solidFill>
                        <a:effectLst/>
                        <a:latin typeface="Times New Roman" pitchFamily="18" charset="0"/>
                        <a:ea typeface="MS Mincho" pitchFamily="49"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Kaiserin-Augusta-Alle 31</a:t>
                      </a:r>
                      <a:br>
                        <a:rPr kumimoji="0" lang="en-US" altLang="ja-JP" sz="1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br>
                      <a:r>
                        <a:rPr kumimoji="0" lang="en-US" altLang="ja-JP" sz="1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10589 Berlin</a:t>
                      </a:r>
                      <a:br>
                        <a:rPr kumimoji="0" lang="en-US" altLang="ja-JP" sz="1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br>
                      <a:r>
                        <a:rPr kumimoji="0" lang="en-US" altLang="ja-JP" sz="1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Germany</a:t>
                      </a:r>
                      <a:endParaRPr kumimoji="0" lang="ja-JP" altLang="ja-JP" sz="1000" b="0" i="0" u="none" strike="noStrike" cap="none" normalizeH="0" baseline="0" smtClean="0">
                        <a:ln>
                          <a:noFill/>
                        </a:ln>
                        <a:solidFill>
                          <a:schemeClr val="tx1"/>
                        </a:solidFill>
                        <a:effectLst/>
                        <a:latin typeface="Times New Roman" pitchFamily="18" charset="0"/>
                        <a:ea typeface="MS Mincho" pitchFamily="49"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+49-30-3463 7268</a:t>
                      </a:r>
                      <a:endParaRPr kumimoji="0" lang="ja-JP" altLang="ja-JP" sz="1000" b="0" i="0" u="none" strike="noStrike" cap="none" normalizeH="0" baseline="0" smtClean="0">
                        <a:ln>
                          <a:noFill/>
                        </a:ln>
                        <a:solidFill>
                          <a:schemeClr val="tx1"/>
                        </a:solidFill>
                        <a:effectLst/>
                        <a:latin typeface="Times New Roman" pitchFamily="18" charset="0"/>
                        <a:ea typeface="MS Mincho" pitchFamily="49"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200" b="0" i="0" u="none" strike="noStrike" cap="none" normalizeH="0" baseline="0" smtClean="0">
                          <a:ln>
                            <a:noFill/>
                          </a:ln>
                          <a:solidFill>
                            <a:schemeClr val="tx1"/>
                          </a:solidFill>
                          <a:effectLst/>
                          <a:latin typeface="Times New Roman" pitchFamily="18" charset="0"/>
                          <a:ea typeface="MS Mincho" pitchFamily="49" charset="-128"/>
                          <a:cs typeface="Times New Roman" pitchFamily="18" charset="0"/>
                        </a:rPr>
                        <a:t>emmelmann@ieee.org</a:t>
                      </a:r>
                      <a:endParaRPr kumimoji="0" lang="ja-JP" altLang="ja-JP" sz="1000" b="0" i="0" u="none" strike="noStrike" cap="none" normalizeH="0" baseline="0" smtClean="0">
                        <a:ln>
                          <a:noFill/>
                        </a:ln>
                        <a:solidFill>
                          <a:schemeClr val="tx1"/>
                        </a:solidFill>
                        <a:effectLst/>
                        <a:latin typeface="Times New Roman" pitchFamily="18" charset="0"/>
                        <a:ea typeface="MS Mincho" pitchFamily="49"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1/10 of 11-12/0714r1 by Hiroshi Mano (ATRD Root Lab)</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10"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52126006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Times New Roman" pitchFamily="18" charset="0"/>
                <a:ea typeface="MS PGothic" pitchFamily="34" charset="-128"/>
              </a:defRPr>
            </a:lvl1pPr>
            <a:lvl2pPr marL="37931725" indent="-37474525">
              <a:defRPr kumimoji="1" sz="1200">
                <a:solidFill>
                  <a:schemeClr val="tx1"/>
                </a:solidFill>
                <a:latin typeface="Times New Roman" pitchFamily="18" charset="0"/>
                <a:ea typeface="MS PGothic" pitchFamily="34" charset="-128"/>
              </a:defRPr>
            </a:lvl2pPr>
            <a:lvl3pPr>
              <a:defRPr kumimoji="1" sz="1200">
                <a:solidFill>
                  <a:schemeClr val="tx1"/>
                </a:solidFill>
                <a:latin typeface="Times New Roman" pitchFamily="18" charset="0"/>
                <a:ea typeface="MS PGothic" pitchFamily="34" charset="-128"/>
              </a:defRPr>
            </a:lvl3pPr>
            <a:lvl4pPr>
              <a:defRPr kumimoji="1" sz="1200">
                <a:solidFill>
                  <a:schemeClr val="tx1"/>
                </a:solidFill>
                <a:latin typeface="Times New Roman" pitchFamily="18" charset="0"/>
                <a:ea typeface="MS PGothic" pitchFamily="34" charset="-128"/>
              </a:defRPr>
            </a:lvl4pPr>
            <a:lvl5pPr>
              <a:defRPr kumimoji="1" sz="1200">
                <a:solidFill>
                  <a:schemeClr val="tx1"/>
                </a:solidFill>
                <a:latin typeface="Times New Roman" pitchFamily="18" charset="0"/>
                <a:ea typeface="MS PGothic" pitchFamily="34" charset="-128"/>
              </a:defRPr>
            </a:lvl5pPr>
            <a:lvl6pPr marL="457200" fontAlgn="base">
              <a:spcBef>
                <a:spcPct val="0"/>
              </a:spcBef>
              <a:spcAft>
                <a:spcPct val="0"/>
              </a:spcAft>
              <a:defRPr kumimoji="1" sz="1200">
                <a:solidFill>
                  <a:schemeClr val="tx1"/>
                </a:solidFill>
                <a:latin typeface="Times New Roman" pitchFamily="18" charset="0"/>
                <a:ea typeface="MS PGothic" pitchFamily="34" charset="-128"/>
              </a:defRPr>
            </a:lvl6pPr>
            <a:lvl7pPr marL="914400" fontAlgn="base">
              <a:spcBef>
                <a:spcPct val="0"/>
              </a:spcBef>
              <a:spcAft>
                <a:spcPct val="0"/>
              </a:spcAft>
              <a:defRPr kumimoji="1" sz="1200">
                <a:solidFill>
                  <a:schemeClr val="tx1"/>
                </a:solidFill>
                <a:latin typeface="Times New Roman" pitchFamily="18" charset="0"/>
                <a:ea typeface="MS PGothic" pitchFamily="34" charset="-128"/>
              </a:defRPr>
            </a:lvl7pPr>
            <a:lvl8pPr marL="1371600" fontAlgn="base">
              <a:spcBef>
                <a:spcPct val="0"/>
              </a:spcBef>
              <a:spcAft>
                <a:spcPct val="0"/>
              </a:spcAft>
              <a:defRPr kumimoji="1" sz="1200">
                <a:solidFill>
                  <a:schemeClr val="tx1"/>
                </a:solidFill>
                <a:latin typeface="Times New Roman" pitchFamily="18" charset="0"/>
                <a:ea typeface="MS PGothic" pitchFamily="34" charset="-128"/>
              </a:defRPr>
            </a:lvl8pPr>
            <a:lvl9pPr marL="1828800" fontAlgn="base">
              <a:spcBef>
                <a:spcPct val="0"/>
              </a:spcBef>
              <a:spcAft>
                <a:spcPct val="0"/>
              </a:spcAft>
              <a:defRPr kumimoji="1" sz="1200">
                <a:solidFill>
                  <a:schemeClr val="tx1"/>
                </a:solidFill>
                <a:latin typeface="Times New Roman" pitchFamily="18" charset="0"/>
                <a:ea typeface="MS PGothic" pitchFamily="34" charset="-128"/>
              </a:defRPr>
            </a:lvl9pPr>
          </a:lstStyle>
          <a:p>
            <a:r>
              <a:rPr kumimoji="0" lang="en-US" altLang="ja-JP" smtClean="0"/>
              <a:t>Adrian Stephens, Intel Corporation</a:t>
            </a:r>
          </a:p>
        </p:txBody>
      </p:sp>
      <p:sp>
        <p:nvSpPr>
          <p:cNvPr id="1741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Times New Roman" pitchFamily="18" charset="0"/>
                <a:ea typeface="MS PGothic" pitchFamily="34" charset="-128"/>
              </a:defRPr>
            </a:lvl1pPr>
            <a:lvl2pPr marL="37931725" indent="-37474525">
              <a:defRPr kumimoji="1" sz="1200">
                <a:solidFill>
                  <a:schemeClr val="tx1"/>
                </a:solidFill>
                <a:latin typeface="Times New Roman" pitchFamily="18" charset="0"/>
                <a:ea typeface="MS PGothic" pitchFamily="34" charset="-128"/>
              </a:defRPr>
            </a:lvl2pPr>
            <a:lvl3pPr>
              <a:defRPr kumimoji="1" sz="1200">
                <a:solidFill>
                  <a:schemeClr val="tx1"/>
                </a:solidFill>
                <a:latin typeface="Times New Roman" pitchFamily="18" charset="0"/>
                <a:ea typeface="MS PGothic" pitchFamily="34" charset="-128"/>
              </a:defRPr>
            </a:lvl3pPr>
            <a:lvl4pPr>
              <a:defRPr kumimoji="1" sz="1200">
                <a:solidFill>
                  <a:schemeClr val="tx1"/>
                </a:solidFill>
                <a:latin typeface="Times New Roman" pitchFamily="18" charset="0"/>
                <a:ea typeface="MS PGothic" pitchFamily="34" charset="-128"/>
              </a:defRPr>
            </a:lvl4pPr>
            <a:lvl5pPr>
              <a:defRPr kumimoji="1" sz="1200">
                <a:solidFill>
                  <a:schemeClr val="tx1"/>
                </a:solidFill>
                <a:latin typeface="Times New Roman" pitchFamily="18" charset="0"/>
                <a:ea typeface="MS PGothic" pitchFamily="34" charset="-128"/>
              </a:defRPr>
            </a:lvl5pPr>
            <a:lvl6pPr marL="457200" fontAlgn="base">
              <a:spcBef>
                <a:spcPct val="0"/>
              </a:spcBef>
              <a:spcAft>
                <a:spcPct val="0"/>
              </a:spcAft>
              <a:defRPr kumimoji="1" sz="1200">
                <a:solidFill>
                  <a:schemeClr val="tx1"/>
                </a:solidFill>
                <a:latin typeface="Times New Roman" pitchFamily="18" charset="0"/>
                <a:ea typeface="MS PGothic" pitchFamily="34" charset="-128"/>
              </a:defRPr>
            </a:lvl6pPr>
            <a:lvl7pPr marL="914400" fontAlgn="base">
              <a:spcBef>
                <a:spcPct val="0"/>
              </a:spcBef>
              <a:spcAft>
                <a:spcPct val="0"/>
              </a:spcAft>
              <a:defRPr kumimoji="1" sz="1200">
                <a:solidFill>
                  <a:schemeClr val="tx1"/>
                </a:solidFill>
                <a:latin typeface="Times New Roman" pitchFamily="18" charset="0"/>
                <a:ea typeface="MS PGothic" pitchFamily="34" charset="-128"/>
              </a:defRPr>
            </a:lvl7pPr>
            <a:lvl8pPr marL="1371600" fontAlgn="base">
              <a:spcBef>
                <a:spcPct val="0"/>
              </a:spcBef>
              <a:spcAft>
                <a:spcPct val="0"/>
              </a:spcAft>
              <a:defRPr kumimoji="1" sz="1200">
                <a:solidFill>
                  <a:schemeClr val="tx1"/>
                </a:solidFill>
                <a:latin typeface="Times New Roman" pitchFamily="18" charset="0"/>
                <a:ea typeface="MS PGothic" pitchFamily="34" charset="-128"/>
              </a:defRPr>
            </a:lvl8pPr>
            <a:lvl9pPr marL="1828800" fontAlgn="base">
              <a:spcBef>
                <a:spcPct val="0"/>
              </a:spcBef>
              <a:spcAft>
                <a:spcPct val="0"/>
              </a:spcAft>
              <a:defRPr kumimoji="1" sz="1200">
                <a:solidFill>
                  <a:schemeClr val="tx1"/>
                </a:solidFill>
                <a:latin typeface="Times New Roman" pitchFamily="18" charset="0"/>
                <a:ea typeface="MS PGothic" pitchFamily="34" charset="-128"/>
              </a:defRPr>
            </a:lvl9pPr>
          </a:lstStyle>
          <a:p>
            <a:r>
              <a:rPr kumimoji="0" lang="en-US" altLang="ja-JP"/>
              <a:t>Slide </a:t>
            </a:r>
            <a:fld id="{1D298EF3-F857-4DB1-9D6C-E3A46BFE32A4}" type="slidenum">
              <a:rPr kumimoji="0" lang="en-US" altLang="ja-JP"/>
              <a:pPr/>
              <a:t>66</a:t>
            </a:fld>
            <a:endParaRPr kumimoji="0" lang="en-US" altLang="ja-JP"/>
          </a:p>
        </p:txBody>
      </p:sp>
      <p:sp>
        <p:nvSpPr>
          <p:cNvPr id="17413" name="Rectangle 2"/>
          <p:cNvSpPr>
            <a:spLocks noGrp="1" noChangeArrowheads="1"/>
          </p:cNvSpPr>
          <p:nvPr>
            <p:ph type="title"/>
          </p:nvPr>
        </p:nvSpPr>
        <p:spPr/>
        <p:txBody>
          <a:bodyPr/>
          <a:lstStyle/>
          <a:p>
            <a:r>
              <a:rPr lang="en-US" altLang="ja-JP" sz="4000" smtClean="0"/>
              <a:t>Abstract</a:t>
            </a:r>
          </a:p>
        </p:txBody>
      </p:sp>
      <p:sp>
        <p:nvSpPr>
          <p:cNvPr id="17414" name="Rectangle 3"/>
          <p:cNvSpPr>
            <a:spLocks noGrp="1" noChangeArrowheads="1"/>
          </p:cNvSpPr>
          <p:nvPr>
            <p:ph type="body" idx="1"/>
          </p:nvPr>
        </p:nvSpPr>
        <p:spPr>
          <a:xfrm>
            <a:off x="685800" y="1752600"/>
            <a:ext cx="8001000" cy="4114800"/>
          </a:xfrm>
        </p:spPr>
        <p:txBody>
          <a:bodyPr/>
          <a:lstStyle/>
          <a:p>
            <a:pPr>
              <a:buFontTx/>
              <a:buNone/>
            </a:pPr>
            <a:r>
              <a:rPr lang="en-US" altLang="ja-JP" smtClean="0"/>
              <a:t>This presentation is the closing report for the Atlanta  meeting of the IEEE 802.11 TGai.</a:t>
            </a:r>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2/10 of 11-12/0714r1 by Hiroshi Mano (ATRD Root Lab)</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374029942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lIns="91440" tIns="45720" rIns="91440" bIns="45720"/>
          <a:lstStyle/>
          <a:p>
            <a:r>
              <a:rPr lang="en-US" altLang="ja-JP" smtClean="0"/>
              <a:t>Plan for this week</a:t>
            </a:r>
            <a:br>
              <a:rPr lang="en-US" altLang="ja-JP" smtClean="0"/>
            </a:br>
            <a:r>
              <a:rPr lang="en-US" altLang="ja-JP" smtClean="0"/>
              <a:t>Atlanta, May 2012</a:t>
            </a:r>
          </a:p>
        </p:txBody>
      </p:sp>
      <p:sp>
        <p:nvSpPr>
          <p:cNvPr id="22531" name="Content Placeholder 2"/>
          <p:cNvSpPr>
            <a:spLocks noGrp="1"/>
          </p:cNvSpPr>
          <p:nvPr>
            <p:ph idx="1"/>
          </p:nvPr>
        </p:nvSpPr>
        <p:spPr>
          <a:xfrm>
            <a:off x="685800" y="1981200"/>
            <a:ext cx="8153400" cy="4343400"/>
          </a:xfrm>
        </p:spPr>
        <p:txBody>
          <a:bodyPr lIns="91440" tIns="45720" rIns="91440" bIns="45720">
            <a:normAutofit/>
          </a:bodyPr>
          <a:lstStyle/>
          <a:p>
            <a:pPr>
              <a:lnSpc>
                <a:spcPct val="90000"/>
              </a:lnSpc>
            </a:pPr>
            <a:r>
              <a:rPr lang="en-US" altLang="ja-JP" sz="2200" smtClean="0"/>
              <a:t>Official time slot </a:t>
            </a:r>
          </a:p>
          <a:p>
            <a:pPr lvl="1">
              <a:lnSpc>
                <a:spcPct val="90000"/>
              </a:lnSpc>
            </a:pPr>
            <a:r>
              <a:rPr lang="en-US" altLang="ja-JP" sz="1900" smtClean="0"/>
              <a:t>Monday AM2,PM2,</a:t>
            </a:r>
            <a:r>
              <a:rPr lang="en-US" altLang="ja-JP" sz="1900" smtClean="0">
                <a:solidFill>
                  <a:srgbClr val="3366FF"/>
                </a:solidFill>
              </a:rPr>
              <a:t>EVE(Adhoc)</a:t>
            </a:r>
          </a:p>
          <a:p>
            <a:pPr lvl="1">
              <a:lnSpc>
                <a:spcPct val="90000"/>
              </a:lnSpc>
            </a:pPr>
            <a:r>
              <a:rPr lang="en-US" altLang="ja-JP" sz="1900" smtClean="0"/>
              <a:t>Tuesday AM2,</a:t>
            </a:r>
            <a:r>
              <a:rPr lang="en-US" altLang="ja-JP" sz="1900" smtClean="0">
                <a:solidFill>
                  <a:srgbClr val="3366FF"/>
                </a:solidFill>
              </a:rPr>
              <a:t>PM2(Adhoc)</a:t>
            </a:r>
            <a:r>
              <a:rPr lang="en-US" altLang="ja-JP" sz="1900" smtClean="0"/>
              <a:t>,EVE</a:t>
            </a:r>
          </a:p>
          <a:p>
            <a:pPr lvl="1">
              <a:lnSpc>
                <a:spcPct val="90000"/>
              </a:lnSpc>
            </a:pPr>
            <a:r>
              <a:rPr lang="en-US" altLang="ja-JP" sz="1900" smtClean="0"/>
              <a:t>Wednesday </a:t>
            </a:r>
            <a:r>
              <a:rPr lang="en-US" altLang="ja-JP" sz="1900" smtClean="0">
                <a:solidFill>
                  <a:srgbClr val="3366FF"/>
                </a:solidFill>
              </a:rPr>
              <a:t>AM1(Adhoc)</a:t>
            </a:r>
            <a:r>
              <a:rPr lang="en-US" altLang="ja-JP" sz="1900" smtClean="0"/>
              <a:t>,PM1,PM2</a:t>
            </a:r>
          </a:p>
          <a:p>
            <a:pPr lvl="1">
              <a:lnSpc>
                <a:spcPct val="90000"/>
              </a:lnSpc>
            </a:pPr>
            <a:r>
              <a:rPr lang="en-US" altLang="ja-JP" sz="1900" smtClean="0"/>
              <a:t>Thursday AM1,AM2,PM2</a:t>
            </a:r>
          </a:p>
          <a:p>
            <a:pPr>
              <a:lnSpc>
                <a:spcPct val="90000"/>
              </a:lnSpc>
            </a:pPr>
            <a:r>
              <a:rPr lang="en-US" altLang="ja-JP" sz="2200" smtClean="0"/>
              <a:t>Goals for the  Meeting:</a:t>
            </a:r>
          </a:p>
          <a:p>
            <a:pPr lvl="1">
              <a:lnSpc>
                <a:spcPct val="90000"/>
              </a:lnSpc>
            </a:pPr>
            <a:r>
              <a:rPr lang="en-US" altLang="ja-JP" sz="1900" smtClean="0"/>
              <a:t>Approve minutes of past meeting and teleconference</a:t>
            </a:r>
          </a:p>
          <a:p>
            <a:pPr lvl="1">
              <a:lnSpc>
                <a:spcPct val="90000"/>
              </a:lnSpc>
            </a:pPr>
            <a:r>
              <a:rPr lang="en-US" altLang="ja-JP" sz="1900" smtClean="0"/>
              <a:t>Task Group Officers Election</a:t>
            </a:r>
          </a:p>
          <a:p>
            <a:pPr lvl="1">
              <a:lnSpc>
                <a:spcPct val="90000"/>
              </a:lnSpc>
            </a:pPr>
            <a:r>
              <a:rPr lang="en-US" altLang="ja-JP" sz="1900" smtClean="0"/>
              <a:t>Spec text for specification framework documentation</a:t>
            </a:r>
          </a:p>
          <a:p>
            <a:pPr lvl="1">
              <a:lnSpc>
                <a:spcPct val="90000"/>
              </a:lnSpc>
            </a:pPr>
            <a:r>
              <a:rPr lang="en-US" altLang="ja-JP" sz="1900" smtClean="0"/>
              <a:t>Creating Spec framework documentation</a:t>
            </a:r>
          </a:p>
          <a:p>
            <a:pPr lvl="1">
              <a:lnSpc>
                <a:spcPct val="90000"/>
              </a:lnSpc>
            </a:pPr>
            <a:r>
              <a:rPr lang="en-US" altLang="ja-JP" sz="1900" smtClean="0"/>
              <a:t>Approve Timeline</a:t>
            </a:r>
          </a:p>
          <a:p>
            <a:pPr lvl="1">
              <a:lnSpc>
                <a:spcPct val="90000"/>
              </a:lnSpc>
            </a:pPr>
            <a:r>
              <a:rPr lang="en-US" altLang="ja-JP" sz="1900" smtClean="0"/>
              <a:t>Approve Teleconference schedule</a:t>
            </a:r>
          </a:p>
          <a:p>
            <a:pPr lvl="1">
              <a:lnSpc>
                <a:spcPct val="90000"/>
              </a:lnSpc>
            </a:pPr>
            <a:r>
              <a:rPr lang="en-US" altLang="ja-JP" sz="1900" smtClean="0"/>
              <a:t>Approve Plan for July</a:t>
            </a:r>
          </a:p>
          <a:p>
            <a:pPr lvl="1">
              <a:lnSpc>
                <a:spcPct val="90000"/>
              </a:lnSpc>
            </a:pPr>
            <a:endParaRPr lang="en-US" altLang="ja-JP" sz="1900" smtClean="0"/>
          </a:p>
          <a:p>
            <a:pPr lvl="1">
              <a:lnSpc>
                <a:spcPct val="90000"/>
              </a:lnSpc>
            </a:pPr>
            <a:endParaRPr lang="en-US" altLang="ja-JP" sz="1900" smtClean="0"/>
          </a:p>
        </p:txBody>
      </p:sp>
      <p:sp>
        <p:nvSpPr>
          <p:cNvPr id="22533" name="Footer Placeholder 2"/>
          <p:cNvSpPr>
            <a:spLocks noGrp="1"/>
          </p:cNvSpPr>
          <p:nvPr>
            <p:ph type="ftr" sz="quarter" idx="11"/>
          </p:nvPr>
        </p:nvSpPr>
        <p:spPr/>
        <p:txBody>
          <a:bodyPr/>
          <a:lstStyle/>
          <a:p>
            <a:pPr>
              <a:defRPr/>
            </a:pPr>
            <a:r>
              <a:rPr lang="en-US" altLang="ja-JP" smtClean="0">
                <a:latin typeface="Times New Roman" charset="0"/>
              </a:rPr>
              <a:t>Adrian Stephens, Intel Corporation</a:t>
            </a:r>
            <a:endParaRPr lang="en-US" altLang="ja-JP">
              <a:latin typeface="Times New Roman" charset="0"/>
            </a:endParaRPr>
          </a:p>
        </p:txBody>
      </p:sp>
      <p:sp>
        <p:nvSpPr>
          <p:cNvPr id="22534" name="Slide Number Placeholder 3"/>
          <p:cNvSpPr>
            <a:spLocks noGrp="1"/>
          </p:cNvSpPr>
          <p:nvPr>
            <p:ph type="sldNum" sz="quarter" idx="12"/>
          </p:nvPr>
        </p:nvSpPr>
        <p:spPr/>
        <p:txBody>
          <a:bodyPr/>
          <a:lstStyle>
            <a:lvl1pPr>
              <a:defRPr kumimoji="1" sz="1200">
                <a:solidFill>
                  <a:schemeClr val="tx1"/>
                </a:solidFill>
                <a:latin typeface="Times New Roman" pitchFamily="18" charset="0"/>
                <a:ea typeface="MS PGothic" pitchFamily="34" charset="-128"/>
              </a:defRPr>
            </a:lvl1pPr>
            <a:lvl2pPr marL="37931725" indent="-37474525">
              <a:defRPr kumimoji="1" sz="1200">
                <a:solidFill>
                  <a:schemeClr val="tx1"/>
                </a:solidFill>
                <a:latin typeface="Times New Roman" pitchFamily="18" charset="0"/>
                <a:ea typeface="MS PGothic" pitchFamily="34" charset="-128"/>
              </a:defRPr>
            </a:lvl2pPr>
            <a:lvl3pPr>
              <a:defRPr kumimoji="1" sz="1200">
                <a:solidFill>
                  <a:schemeClr val="tx1"/>
                </a:solidFill>
                <a:latin typeface="Times New Roman" pitchFamily="18" charset="0"/>
                <a:ea typeface="MS PGothic" pitchFamily="34" charset="-128"/>
              </a:defRPr>
            </a:lvl3pPr>
            <a:lvl4pPr>
              <a:defRPr kumimoji="1" sz="1200">
                <a:solidFill>
                  <a:schemeClr val="tx1"/>
                </a:solidFill>
                <a:latin typeface="Times New Roman" pitchFamily="18" charset="0"/>
                <a:ea typeface="MS PGothic" pitchFamily="34" charset="-128"/>
              </a:defRPr>
            </a:lvl4pPr>
            <a:lvl5pPr>
              <a:defRPr kumimoji="1" sz="1200">
                <a:solidFill>
                  <a:schemeClr val="tx1"/>
                </a:solidFill>
                <a:latin typeface="Times New Roman" pitchFamily="18" charset="0"/>
                <a:ea typeface="MS PGothic" pitchFamily="34" charset="-128"/>
              </a:defRPr>
            </a:lvl5pPr>
            <a:lvl6pPr marL="457200" fontAlgn="base">
              <a:spcBef>
                <a:spcPct val="0"/>
              </a:spcBef>
              <a:spcAft>
                <a:spcPct val="0"/>
              </a:spcAft>
              <a:defRPr kumimoji="1" sz="1200">
                <a:solidFill>
                  <a:schemeClr val="tx1"/>
                </a:solidFill>
                <a:latin typeface="Times New Roman" pitchFamily="18" charset="0"/>
                <a:ea typeface="MS PGothic" pitchFamily="34" charset="-128"/>
              </a:defRPr>
            </a:lvl6pPr>
            <a:lvl7pPr marL="914400" fontAlgn="base">
              <a:spcBef>
                <a:spcPct val="0"/>
              </a:spcBef>
              <a:spcAft>
                <a:spcPct val="0"/>
              </a:spcAft>
              <a:defRPr kumimoji="1" sz="1200">
                <a:solidFill>
                  <a:schemeClr val="tx1"/>
                </a:solidFill>
                <a:latin typeface="Times New Roman" pitchFamily="18" charset="0"/>
                <a:ea typeface="MS PGothic" pitchFamily="34" charset="-128"/>
              </a:defRPr>
            </a:lvl7pPr>
            <a:lvl8pPr marL="1371600" fontAlgn="base">
              <a:spcBef>
                <a:spcPct val="0"/>
              </a:spcBef>
              <a:spcAft>
                <a:spcPct val="0"/>
              </a:spcAft>
              <a:defRPr kumimoji="1" sz="1200">
                <a:solidFill>
                  <a:schemeClr val="tx1"/>
                </a:solidFill>
                <a:latin typeface="Times New Roman" pitchFamily="18" charset="0"/>
                <a:ea typeface="MS PGothic" pitchFamily="34" charset="-128"/>
              </a:defRPr>
            </a:lvl8pPr>
            <a:lvl9pPr marL="1828800" fontAlgn="base">
              <a:spcBef>
                <a:spcPct val="0"/>
              </a:spcBef>
              <a:spcAft>
                <a:spcPct val="0"/>
              </a:spcAft>
              <a:defRPr kumimoji="1" sz="1200">
                <a:solidFill>
                  <a:schemeClr val="tx1"/>
                </a:solidFill>
                <a:latin typeface="Times New Roman" pitchFamily="18" charset="0"/>
                <a:ea typeface="MS PGothic" pitchFamily="34" charset="-128"/>
              </a:defRPr>
            </a:lvl9pPr>
          </a:lstStyle>
          <a:p>
            <a:r>
              <a:rPr kumimoji="0" lang="en-US" altLang="ja-JP"/>
              <a:t>Slide </a:t>
            </a:r>
            <a:fld id="{AA887BC6-C57F-4F90-97BB-21609B64A182}" type="slidenum">
              <a:rPr kumimoji="0" lang="en-US" altLang="ja-JP"/>
              <a:pPr/>
              <a:t>67</a:t>
            </a:fld>
            <a:endParaRPr kumimoji="0" lang="en-US" altLang="ja-JP"/>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3/10 of 11-12/0714r1 by Hiroshi Mano (ATRD Root Lab)</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128121047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620000" cy="609600"/>
          </a:xfrm>
        </p:spPr>
        <p:txBody>
          <a:bodyPr/>
          <a:lstStyle/>
          <a:p>
            <a:r>
              <a:rPr lang="en-US" altLang="ja-JP" smtClean="0"/>
              <a:t>Accomplishments  TGai  1/2</a:t>
            </a:r>
          </a:p>
        </p:txBody>
      </p:sp>
      <p:sp>
        <p:nvSpPr>
          <p:cNvPr id="21507" name="Content Placeholder 2"/>
          <p:cNvSpPr>
            <a:spLocks noGrp="1"/>
          </p:cNvSpPr>
          <p:nvPr>
            <p:ph idx="1"/>
          </p:nvPr>
        </p:nvSpPr>
        <p:spPr>
          <a:xfrm>
            <a:off x="266700" y="1371600"/>
            <a:ext cx="8610600" cy="5486400"/>
          </a:xfrm>
        </p:spPr>
        <p:txBody>
          <a:bodyPr/>
          <a:lstStyle/>
          <a:p>
            <a:r>
              <a:rPr lang="en-US" altLang="ja-JP" smtClean="0"/>
              <a:t>Review and approve Waikoloa and Teleconference  meeting minutes.</a:t>
            </a:r>
          </a:p>
          <a:p>
            <a:pPr lvl="1"/>
            <a:r>
              <a:rPr lang="en-US" altLang="ja-JP" smtClean="0"/>
              <a:t>March  2012 Waikoloa Session Minutes</a:t>
            </a:r>
          </a:p>
          <a:p>
            <a:pPr lvl="2"/>
            <a:r>
              <a:rPr lang="en-US" altLang="ja-JP" smtClean="0">
                <a:hlinkClick r:id="rId2"/>
              </a:rPr>
              <a:t>https://mentor.ieee.org/802.11/dcn/12/11-12-0472-00-00ai-march-2012-waikoloa-session-minutes.doc</a:t>
            </a:r>
            <a:endParaRPr lang="en-US" altLang="ja-JP" smtClean="0"/>
          </a:p>
          <a:p>
            <a:pPr lvl="1"/>
            <a:r>
              <a:rPr lang="en-US" altLang="ja-JP" smtClean="0"/>
              <a:t>March-May Teleconference Minutes</a:t>
            </a:r>
          </a:p>
          <a:p>
            <a:pPr lvl="2"/>
            <a:r>
              <a:rPr lang="en-US" altLang="ja-JP" smtClean="0">
                <a:hlinkClick r:id="rId3"/>
              </a:rPr>
              <a:t>https://mentor.ieee.org/802.11/dcn/12/11-12-0476-06-00ai-mar-may-teleconference-minutes.doc</a:t>
            </a:r>
            <a:endParaRPr lang="en-US" altLang="ja-JP" smtClean="0"/>
          </a:p>
          <a:p>
            <a:r>
              <a:rPr lang="en-US" altLang="ja-JP" smtClean="0"/>
              <a:t>Officer Election</a:t>
            </a:r>
          </a:p>
          <a:p>
            <a:pPr lvl="1"/>
            <a:r>
              <a:rPr lang="en-US" altLang="ja-JP" smtClean="0"/>
              <a:t>Chair		 Hiroshi Mano (ATRD)</a:t>
            </a:r>
          </a:p>
          <a:p>
            <a:pPr lvl="1"/>
            <a:r>
              <a:rPr lang="en-US" altLang="ja-JP" smtClean="0"/>
              <a:t>Vice Chair	Marc Emelmann ( Fokus)</a:t>
            </a:r>
          </a:p>
          <a:p>
            <a:pPr lvl="1"/>
            <a:r>
              <a:rPr lang="en-US" altLang="ja-JP" smtClean="0"/>
              <a:t>2</a:t>
            </a:r>
            <a:r>
              <a:rPr lang="en-US" altLang="ja-JP" baseline="30000" smtClean="0"/>
              <a:t>nd</a:t>
            </a:r>
            <a:r>
              <a:rPr lang="en-US" altLang="ja-JP" smtClean="0"/>
              <a:t> Vice Chair	Gabor Bajko ( Nokia )</a:t>
            </a:r>
          </a:p>
          <a:p>
            <a:pPr lvl="1"/>
            <a:r>
              <a:rPr lang="en-US" altLang="ja-JP" smtClean="0"/>
              <a:t>Technical Editor 	Tom Siep ( CSR )</a:t>
            </a:r>
          </a:p>
          <a:p>
            <a:pPr lvl="1"/>
            <a:r>
              <a:rPr lang="en-US" altLang="ja-JP" smtClean="0"/>
              <a:t>Secretary		Hitoshi Morioka ( ATRD )</a:t>
            </a:r>
          </a:p>
          <a:p>
            <a:endParaRPr lang="en-US" altLang="ja-JP" smtClean="0"/>
          </a:p>
        </p:txBody>
      </p:sp>
      <p:sp>
        <p:nvSpPr>
          <p:cNvPr id="20485" name="Footer Placeholder 4"/>
          <p:cNvSpPr>
            <a:spLocks noGrp="1"/>
          </p:cNvSpPr>
          <p:nvPr>
            <p:ph type="ftr" sz="quarter" idx="11"/>
          </p:nvPr>
        </p:nvSpPr>
        <p:spPr/>
        <p:txBody>
          <a:bodyPr/>
          <a:lstStyle/>
          <a:p>
            <a:pPr>
              <a:defRPr/>
            </a:pPr>
            <a:r>
              <a:rPr lang="en-US" altLang="ja-JP" smtClean="0"/>
              <a:t>Adrian Stephens, Intel Corporation</a:t>
            </a:r>
            <a:endParaRPr lang="en-US" altLang="ja-JP"/>
          </a:p>
        </p:txBody>
      </p:sp>
      <p:sp>
        <p:nvSpPr>
          <p:cNvPr id="20486" name="Slide Number Placeholder 5"/>
          <p:cNvSpPr>
            <a:spLocks noGrp="1"/>
          </p:cNvSpPr>
          <p:nvPr>
            <p:ph type="sldNum" sz="quarter" idx="12"/>
          </p:nvPr>
        </p:nvSpPr>
        <p:spPr/>
        <p:txBody>
          <a:bodyPr/>
          <a:lstStyle>
            <a:lvl1pPr>
              <a:defRPr kumimoji="1" sz="1200">
                <a:solidFill>
                  <a:schemeClr val="tx1"/>
                </a:solidFill>
                <a:latin typeface="Times New Roman" pitchFamily="18" charset="0"/>
                <a:ea typeface="MS PGothic" pitchFamily="34" charset="-128"/>
              </a:defRPr>
            </a:lvl1pPr>
            <a:lvl2pPr marL="37931725" indent="-37474525">
              <a:defRPr kumimoji="1" sz="1200">
                <a:solidFill>
                  <a:schemeClr val="tx1"/>
                </a:solidFill>
                <a:latin typeface="Times New Roman" pitchFamily="18" charset="0"/>
                <a:ea typeface="MS PGothic" pitchFamily="34" charset="-128"/>
              </a:defRPr>
            </a:lvl2pPr>
            <a:lvl3pPr>
              <a:defRPr kumimoji="1" sz="1200">
                <a:solidFill>
                  <a:schemeClr val="tx1"/>
                </a:solidFill>
                <a:latin typeface="Times New Roman" pitchFamily="18" charset="0"/>
                <a:ea typeface="MS PGothic" pitchFamily="34" charset="-128"/>
              </a:defRPr>
            </a:lvl3pPr>
            <a:lvl4pPr>
              <a:defRPr kumimoji="1" sz="1200">
                <a:solidFill>
                  <a:schemeClr val="tx1"/>
                </a:solidFill>
                <a:latin typeface="Times New Roman" pitchFamily="18" charset="0"/>
                <a:ea typeface="MS PGothic" pitchFamily="34" charset="-128"/>
              </a:defRPr>
            </a:lvl4pPr>
            <a:lvl5pPr>
              <a:defRPr kumimoji="1" sz="1200">
                <a:solidFill>
                  <a:schemeClr val="tx1"/>
                </a:solidFill>
                <a:latin typeface="Times New Roman" pitchFamily="18" charset="0"/>
                <a:ea typeface="MS PGothic" pitchFamily="34" charset="-128"/>
              </a:defRPr>
            </a:lvl5pPr>
            <a:lvl6pPr marL="457200" fontAlgn="base">
              <a:spcBef>
                <a:spcPct val="0"/>
              </a:spcBef>
              <a:spcAft>
                <a:spcPct val="0"/>
              </a:spcAft>
              <a:defRPr kumimoji="1" sz="1200">
                <a:solidFill>
                  <a:schemeClr val="tx1"/>
                </a:solidFill>
                <a:latin typeface="Times New Roman" pitchFamily="18" charset="0"/>
                <a:ea typeface="MS PGothic" pitchFamily="34" charset="-128"/>
              </a:defRPr>
            </a:lvl6pPr>
            <a:lvl7pPr marL="914400" fontAlgn="base">
              <a:spcBef>
                <a:spcPct val="0"/>
              </a:spcBef>
              <a:spcAft>
                <a:spcPct val="0"/>
              </a:spcAft>
              <a:defRPr kumimoji="1" sz="1200">
                <a:solidFill>
                  <a:schemeClr val="tx1"/>
                </a:solidFill>
                <a:latin typeface="Times New Roman" pitchFamily="18" charset="0"/>
                <a:ea typeface="MS PGothic" pitchFamily="34" charset="-128"/>
              </a:defRPr>
            </a:lvl7pPr>
            <a:lvl8pPr marL="1371600" fontAlgn="base">
              <a:spcBef>
                <a:spcPct val="0"/>
              </a:spcBef>
              <a:spcAft>
                <a:spcPct val="0"/>
              </a:spcAft>
              <a:defRPr kumimoji="1" sz="1200">
                <a:solidFill>
                  <a:schemeClr val="tx1"/>
                </a:solidFill>
                <a:latin typeface="Times New Roman" pitchFamily="18" charset="0"/>
                <a:ea typeface="MS PGothic" pitchFamily="34" charset="-128"/>
              </a:defRPr>
            </a:lvl8pPr>
            <a:lvl9pPr marL="1828800" fontAlgn="base">
              <a:spcBef>
                <a:spcPct val="0"/>
              </a:spcBef>
              <a:spcAft>
                <a:spcPct val="0"/>
              </a:spcAft>
              <a:defRPr kumimoji="1" sz="1200">
                <a:solidFill>
                  <a:schemeClr val="tx1"/>
                </a:solidFill>
                <a:latin typeface="Times New Roman" pitchFamily="18" charset="0"/>
                <a:ea typeface="MS PGothic" pitchFamily="34" charset="-128"/>
              </a:defRPr>
            </a:lvl9pPr>
          </a:lstStyle>
          <a:p>
            <a:r>
              <a:rPr kumimoji="0" lang="en-US" altLang="ja-JP"/>
              <a:t>Slide </a:t>
            </a:r>
            <a:fld id="{706D7703-10BE-4773-92E4-4DD2FE720798}" type="slidenum">
              <a:rPr kumimoji="0" lang="en-US" altLang="ja-JP"/>
              <a:pPr/>
              <a:t>68</a:t>
            </a:fld>
            <a:endParaRPr kumimoji="0" lang="en-US" altLang="ja-JP"/>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4/10 of 11-12/0714r1 by Hiroshi Mano (ATRD Root Lab)</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168568464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685800" y="685800"/>
            <a:ext cx="7772400" cy="762000"/>
          </a:xfrm>
        </p:spPr>
        <p:txBody>
          <a:bodyPr/>
          <a:lstStyle/>
          <a:p>
            <a:r>
              <a:rPr lang="en-US" altLang="ja-JP" smtClean="0"/>
              <a:t>Accomplishments  TGai  2/2</a:t>
            </a:r>
            <a:endParaRPr lang="ja-JP" altLang="en-US" smtClean="0"/>
          </a:p>
        </p:txBody>
      </p:sp>
      <p:sp>
        <p:nvSpPr>
          <p:cNvPr id="22531" name="コンテンツ プレースホルダ 2"/>
          <p:cNvSpPr>
            <a:spLocks noGrp="1"/>
          </p:cNvSpPr>
          <p:nvPr>
            <p:ph idx="1"/>
          </p:nvPr>
        </p:nvSpPr>
        <p:spPr>
          <a:xfrm>
            <a:off x="533400" y="1524000"/>
            <a:ext cx="8305800" cy="4876800"/>
          </a:xfrm>
        </p:spPr>
        <p:txBody>
          <a:bodyPr>
            <a:normAutofit/>
          </a:bodyPr>
          <a:lstStyle/>
          <a:p>
            <a:pPr>
              <a:lnSpc>
                <a:spcPct val="90000"/>
              </a:lnSpc>
            </a:pPr>
            <a:r>
              <a:rPr lang="en-US" altLang="ja-JP" sz="2200" smtClean="0"/>
              <a:t>33 Contribution for SDF &amp; Presentations</a:t>
            </a:r>
          </a:p>
          <a:p>
            <a:pPr lvl="1">
              <a:lnSpc>
                <a:spcPct val="90000"/>
              </a:lnSpc>
            </a:pPr>
            <a:r>
              <a:rPr lang="en-US" altLang="ja-JP" sz="1900" smtClean="0"/>
              <a:t>24 AP/Network discovery</a:t>
            </a:r>
          </a:p>
          <a:p>
            <a:pPr lvl="1">
              <a:lnSpc>
                <a:spcPct val="90000"/>
              </a:lnSpc>
            </a:pPr>
            <a:r>
              <a:rPr lang="en-US" altLang="ja-JP" sz="1900" smtClean="0"/>
              <a:t>4 Security </a:t>
            </a:r>
          </a:p>
          <a:p>
            <a:pPr lvl="1">
              <a:lnSpc>
                <a:spcPct val="90000"/>
              </a:lnSpc>
            </a:pPr>
            <a:r>
              <a:rPr lang="en-US" altLang="ja-JP" sz="1900" smtClean="0"/>
              <a:t>3 upper layer setup</a:t>
            </a:r>
          </a:p>
          <a:p>
            <a:pPr lvl="1">
              <a:lnSpc>
                <a:spcPct val="90000"/>
              </a:lnSpc>
            </a:pPr>
            <a:r>
              <a:rPr lang="en-US" altLang="ja-JP" sz="1900" smtClean="0"/>
              <a:t>2 general</a:t>
            </a:r>
          </a:p>
          <a:p>
            <a:pPr lvl="1">
              <a:lnSpc>
                <a:spcPct val="90000"/>
              </a:lnSpc>
            </a:pPr>
            <a:r>
              <a:rPr lang="en-US" altLang="ja-JP" sz="1900" smtClean="0">
                <a:hlinkClick r:id="rId2"/>
              </a:rPr>
              <a:t>https://mentor.ieee.org/802.11/dcn/12/11-12-0579-05-00ai-tgai-submission-list-for-atlanta-meeting.xls</a:t>
            </a:r>
            <a:endParaRPr lang="en-US" altLang="ja-JP" sz="1900" smtClean="0"/>
          </a:p>
          <a:p>
            <a:pPr>
              <a:lnSpc>
                <a:spcPct val="90000"/>
              </a:lnSpc>
            </a:pPr>
            <a:r>
              <a:rPr lang="en-US" altLang="ja-JP" sz="2200" smtClean="0"/>
              <a:t>16 Technical motion was moved</a:t>
            </a:r>
          </a:p>
          <a:p>
            <a:pPr lvl="1">
              <a:lnSpc>
                <a:spcPct val="90000"/>
              </a:lnSpc>
            </a:pPr>
            <a:r>
              <a:rPr lang="en-US" altLang="ja-JP" sz="1900" smtClean="0"/>
              <a:t>9 passes / 7 failed</a:t>
            </a:r>
          </a:p>
          <a:p>
            <a:pPr>
              <a:lnSpc>
                <a:spcPct val="90000"/>
              </a:lnSpc>
            </a:pPr>
            <a:r>
              <a:rPr lang="en-US" altLang="ja-JP" sz="2200" smtClean="0"/>
              <a:t>Approved Teleconference schedule</a:t>
            </a:r>
          </a:p>
          <a:p>
            <a:pPr lvl="1">
              <a:lnSpc>
                <a:spcPct val="90000"/>
              </a:lnSpc>
            </a:pPr>
            <a:r>
              <a:rPr lang="en-US" altLang="ja-JP" sz="1900" smtClean="0"/>
              <a:t>Tuesdays  00:00 ET (23:59.99…. on Monday) continue from 29</a:t>
            </a:r>
            <a:r>
              <a:rPr lang="en-US" altLang="ja-JP" sz="1900" baseline="30000" smtClean="0"/>
              <a:t>th</a:t>
            </a:r>
            <a:r>
              <a:rPr lang="en-US" altLang="ja-JP" sz="1900" smtClean="0"/>
              <a:t> May 2012  until 24</a:t>
            </a:r>
            <a:r>
              <a:rPr lang="en-US" altLang="ja-JP" sz="1900" baseline="30000" smtClean="0"/>
              <a:t>th</a:t>
            </a:r>
            <a:r>
              <a:rPr lang="en-US" altLang="ja-JP" sz="1900" smtClean="0"/>
              <a:t> July 2012.</a:t>
            </a:r>
          </a:p>
          <a:p>
            <a:pPr>
              <a:lnSpc>
                <a:spcPct val="90000"/>
              </a:lnSpc>
            </a:pPr>
            <a:r>
              <a:rPr lang="en-US" altLang="ja-JP" sz="2200" smtClean="0"/>
              <a:t>Approved Time Line (no change)</a:t>
            </a:r>
          </a:p>
          <a:p>
            <a:pPr>
              <a:lnSpc>
                <a:spcPct val="90000"/>
              </a:lnSpc>
            </a:pPr>
            <a:r>
              <a:rPr lang="en-US" altLang="ja-JP" sz="2200" smtClean="0"/>
              <a:t>Approved Plan for July</a:t>
            </a:r>
          </a:p>
        </p:txBody>
      </p:sp>
      <p:sp>
        <p:nvSpPr>
          <p:cNvPr id="4" name="日付プレースホルダ 3"/>
          <p:cNvSpPr>
            <a:spLocks noGrp="1"/>
          </p:cNvSpPr>
          <p:nvPr>
            <p:ph type="dt" sz="quarter" idx="10"/>
          </p:nvPr>
        </p:nvSpPr>
        <p:spPr/>
        <p:txBody>
          <a:bodyPr/>
          <a:lstStyle/>
          <a:p>
            <a:pPr>
              <a:defRPr/>
            </a:pPr>
            <a:r>
              <a:rPr lang="en-US"/>
              <a:t>May 2012</a:t>
            </a:r>
          </a:p>
        </p:txBody>
      </p:sp>
      <p:sp>
        <p:nvSpPr>
          <p:cNvPr id="5" name="フッター プレースホルダ 4"/>
          <p:cNvSpPr>
            <a:spLocks noGrp="1"/>
          </p:cNvSpPr>
          <p:nvPr>
            <p:ph type="ftr" sz="quarter" idx="11"/>
          </p:nvPr>
        </p:nvSpPr>
        <p:spPr/>
        <p:txBody>
          <a:bodyPr/>
          <a:lstStyle/>
          <a:p>
            <a:pPr>
              <a:defRPr/>
            </a:pPr>
            <a:r>
              <a:rPr lang="en-US" altLang="ja-JP" smtClean="0"/>
              <a:t>Adrian Stephens, Intel Corporation</a:t>
            </a:r>
            <a:endParaRPr lang="en-US" dirty="0"/>
          </a:p>
        </p:txBody>
      </p:sp>
      <p:sp>
        <p:nvSpPr>
          <p:cNvPr id="6" name="スライド番号プレースホルダ 5"/>
          <p:cNvSpPr>
            <a:spLocks noGrp="1"/>
          </p:cNvSpPr>
          <p:nvPr>
            <p:ph type="sldNum" sz="quarter" idx="12"/>
          </p:nvPr>
        </p:nvSpPr>
        <p:spPr/>
        <p:txBody>
          <a:bodyPr/>
          <a:lstStyle>
            <a:lvl1pPr>
              <a:defRPr kumimoji="1" sz="1200">
                <a:solidFill>
                  <a:schemeClr val="tx1"/>
                </a:solidFill>
                <a:latin typeface="Times New Roman" pitchFamily="18" charset="0"/>
                <a:ea typeface="MS PGothic" pitchFamily="34" charset="-128"/>
              </a:defRPr>
            </a:lvl1pPr>
            <a:lvl2pPr marL="37931725" indent="-37474525">
              <a:defRPr kumimoji="1" sz="1200">
                <a:solidFill>
                  <a:schemeClr val="tx1"/>
                </a:solidFill>
                <a:latin typeface="Times New Roman" pitchFamily="18" charset="0"/>
                <a:ea typeface="MS PGothic" pitchFamily="34" charset="-128"/>
              </a:defRPr>
            </a:lvl2pPr>
            <a:lvl3pPr>
              <a:defRPr kumimoji="1" sz="1200">
                <a:solidFill>
                  <a:schemeClr val="tx1"/>
                </a:solidFill>
                <a:latin typeface="Times New Roman" pitchFamily="18" charset="0"/>
                <a:ea typeface="MS PGothic" pitchFamily="34" charset="-128"/>
              </a:defRPr>
            </a:lvl3pPr>
            <a:lvl4pPr>
              <a:defRPr kumimoji="1" sz="1200">
                <a:solidFill>
                  <a:schemeClr val="tx1"/>
                </a:solidFill>
                <a:latin typeface="Times New Roman" pitchFamily="18" charset="0"/>
                <a:ea typeface="MS PGothic" pitchFamily="34" charset="-128"/>
              </a:defRPr>
            </a:lvl4pPr>
            <a:lvl5pPr>
              <a:defRPr kumimoji="1" sz="1200">
                <a:solidFill>
                  <a:schemeClr val="tx1"/>
                </a:solidFill>
                <a:latin typeface="Times New Roman" pitchFamily="18" charset="0"/>
                <a:ea typeface="MS PGothic" pitchFamily="34" charset="-128"/>
              </a:defRPr>
            </a:lvl5pPr>
            <a:lvl6pPr marL="457200" fontAlgn="base">
              <a:spcBef>
                <a:spcPct val="0"/>
              </a:spcBef>
              <a:spcAft>
                <a:spcPct val="0"/>
              </a:spcAft>
              <a:defRPr kumimoji="1" sz="1200">
                <a:solidFill>
                  <a:schemeClr val="tx1"/>
                </a:solidFill>
                <a:latin typeface="Times New Roman" pitchFamily="18" charset="0"/>
                <a:ea typeface="MS PGothic" pitchFamily="34" charset="-128"/>
              </a:defRPr>
            </a:lvl6pPr>
            <a:lvl7pPr marL="914400" fontAlgn="base">
              <a:spcBef>
                <a:spcPct val="0"/>
              </a:spcBef>
              <a:spcAft>
                <a:spcPct val="0"/>
              </a:spcAft>
              <a:defRPr kumimoji="1" sz="1200">
                <a:solidFill>
                  <a:schemeClr val="tx1"/>
                </a:solidFill>
                <a:latin typeface="Times New Roman" pitchFamily="18" charset="0"/>
                <a:ea typeface="MS PGothic" pitchFamily="34" charset="-128"/>
              </a:defRPr>
            </a:lvl7pPr>
            <a:lvl8pPr marL="1371600" fontAlgn="base">
              <a:spcBef>
                <a:spcPct val="0"/>
              </a:spcBef>
              <a:spcAft>
                <a:spcPct val="0"/>
              </a:spcAft>
              <a:defRPr kumimoji="1" sz="1200">
                <a:solidFill>
                  <a:schemeClr val="tx1"/>
                </a:solidFill>
                <a:latin typeface="Times New Roman" pitchFamily="18" charset="0"/>
                <a:ea typeface="MS PGothic" pitchFamily="34" charset="-128"/>
              </a:defRPr>
            </a:lvl8pPr>
            <a:lvl9pPr marL="1828800" fontAlgn="base">
              <a:spcBef>
                <a:spcPct val="0"/>
              </a:spcBef>
              <a:spcAft>
                <a:spcPct val="0"/>
              </a:spcAft>
              <a:defRPr kumimoji="1" sz="1200">
                <a:solidFill>
                  <a:schemeClr val="tx1"/>
                </a:solidFill>
                <a:latin typeface="Times New Roman" pitchFamily="18" charset="0"/>
                <a:ea typeface="MS PGothic" pitchFamily="34" charset="-128"/>
              </a:defRPr>
            </a:lvl9pPr>
          </a:lstStyle>
          <a:p>
            <a:r>
              <a:rPr kumimoji="0" lang="en-US" altLang="ja-JP"/>
              <a:t>Slide </a:t>
            </a:r>
            <a:fld id="{285A9D5F-FD4D-48D5-9E1B-1120490FE03C}" type="slidenum">
              <a:rPr kumimoji="0" lang="en-US" altLang="ja-JP"/>
              <a:pPr/>
              <a:t>69</a:t>
            </a:fld>
            <a:endParaRPr kumimoji="0" lang="en-US" altLang="ja-JP"/>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5/10 of 11-12/0714r1 by Hiroshi Mano (ATRD Root Lab)</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txBox="1">
            <a:spLocks/>
          </p:cNvSpPr>
          <p:nvPr/>
        </p:nvSpPr>
        <p:spPr bwMode="auto">
          <a:xfrm>
            <a:off x="849313" y="485775"/>
            <a:ext cx="1579562" cy="276225"/>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742950" indent="-28575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1143000" indent="-2286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600200" indent="-228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2057400" indent="-2286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0"/>
              </a:spcBef>
              <a:spcAft>
                <a:spcPct val="0"/>
              </a:spcAft>
              <a:defRPr sz="2400" b="1"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0"/>
              </a:spcBef>
              <a:spcAft>
                <a:spcPct val="0"/>
              </a:spcAft>
              <a:defRPr sz="2400" b="1"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0"/>
              </a:spcBef>
              <a:spcAft>
                <a:spcPct val="0"/>
              </a:spcAft>
              <a:defRPr sz="2400" b="1"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0"/>
              </a:spcBef>
              <a:spcAft>
                <a:spcPct val="0"/>
              </a:spcAft>
              <a:defRPr sz="2400" b="1" kern="1200">
                <a:solidFill>
                  <a:schemeClr val="tx1"/>
                </a:solidFill>
                <a:latin typeface="Times New Roman" pitchFamily="18" charset="0"/>
                <a:ea typeface="+mn-ea"/>
                <a:cs typeface="+mn-cs"/>
              </a:defRPr>
            </a:lvl9pPr>
          </a:lstStyle>
          <a:p>
            <a:r>
              <a:rPr lang="en-US" sz="1800" smtClean="0"/>
              <a:t>May 2012</a:t>
            </a:r>
          </a:p>
        </p:txBody>
      </p:sp>
    </p:spTree>
    <p:extLst>
      <p:ext uri="{BB962C8B-B14F-4D97-AF65-F5344CB8AC3E}">
        <p14:creationId xmlns:p14="http://schemas.microsoft.com/office/powerpoint/2010/main" val="21332528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457200"/>
          </a:xfrm>
        </p:spPr>
        <p:txBody>
          <a:bodyPr/>
          <a:lstStyle/>
          <a:p>
            <a:r>
              <a:rPr lang="en-GB" dirty="0" smtClean="0"/>
              <a:t>Groups</a:t>
            </a:r>
            <a:endParaRPr lang="en-GB"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7</a:t>
            </a:fld>
            <a:endParaRPr lang="en-US"/>
          </a:p>
        </p:txBody>
      </p:sp>
      <p:graphicFrame>
        <p:nvGraphicFramePr>
          <p:cNvPr id="7" name="Group 148"/>
          <p:cNvGraphicFramePr>
            <a:graphicFrameLocks/>
          </p:cNvGraphicFramePr>
          <p:nvPr>
            <p:extLst>
              <p:ext uri="{D42A27DB-BD31-4B8C-83A1-F6EECF244321}">
                <p14:modId xmlns:p14="http://schemas.microsoft.com/office/powerpoint/2010/main" val="171048494"/>
              </p:ext>
            </p:extLst>
          </p:nvPr>
        </p:nvGraphicFramePr>
        <p:xfrm>
          <a:off x="609600" y="762000"/>
          <a:ext cx="7924800" cy="5295936"/>
        </p:xfrm>
        <a:graphic>
          <a:graphicData uri="http://schemas.openxmlformats.org/drawingml/2006/table">
            <a:tbl>
              <a:tblPr/>
              <a:tblGrid>
                <a:gridCol w="1008610"/>
                <a:gridCol w="1152698"/>
                <a:gridCol w="3477492"/>
                <a:gridCol w="2286000"/>
              </a:tblGrid>
              <a:tr h="30481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Type</a:t>
                      </a:r>
                    </a:p>
                  </a:txBody>
                  <a:tcPr marT="45722" marB="4572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Group</a:t>
                      </a: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Description</a:t>
                      </a: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Chair</a:t>
                      </a: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616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WG</a:t>
                      </a:r>
                    </a:p>
                  </a:txBody>
                  <a:tcPr marT="45722" marB="45722"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WG11</a:t>
                      </a: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The IEEE 802.11 Working Group</a:t>
                      </a: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Bruce Kraemer</a:t>
                      </a:r>
                    </a:p>
                  </a:txBody>
                  <a:tcPr marT="45722" marB="45722"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37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TG</a:t>
                      </a:r>
                    </a:p>
                  </a:txBody>
                  <a:tcPr marT="27433" marB="2743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AC</a:t>
                      </a:r>
                    </a:p>
                  </a:txBody>
                  <a:tcPr marT="27433" marB="2743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Very High Throughput (&lt;6 GHz bands)</a:t>
                      </a:r>
                    </a:p>
                  </a:txBody>
                  <a:tcPr marT="27433" marB="2743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Osama Aboul-Magd</a:t>
                      </a:r>
                    </a:p>
                  </a:txBody>
                  <a:tcPr marT="27433" marB="2743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3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TG</a:t>
                      </a:r>
                    </a:p>
                  </a:txBody>
                  <a:tcPr marT="27433" marB="2743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AD</a:t>
                      </a:r>
                    </a:p>
                  </a:txBody>
                  <a:tcPr marT="27433" marB="2743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Very High Throughput (60 GHz)</a:t>
                      </a:r>
                    </a:p>
                  </a:txBody>
                  <a:tcPr marT="27433" marB="2743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Eldad Perahia</a:t>
                      </a:r>
                    </a:p>
                  </a:txBody>
                  <a:tcPr marT="27433" marB="2743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3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TG</a:t>
                      </a:r>
                    </a:p>
                  </a:txBody>
                  <a:tcPr marT="27433" marB="2743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AF</a:t>
                      </a:r>
                    </a:p>
                  </a:txBody>
                  <a:tcPr marT="27433" marB="2743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Operation in TV Whitespace bands</a:t>
                      </a:r>
                    </a:p>
                  </a:txBody>
                  <a:tcPr marT="27433" marB="2743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Richard Kennedy</a:t>
                      </a:r>
                    </a:p>
                  </a:txBody>
                  <a:tcPr marT="27433" marB="2743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2606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TG</a:t>
                      </a:r>
                    </a:p>
                  </a:txBody>
                  <a:tcPr marT="27433" marB="27433"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AH</a:t>
                      </a:r>
                    </a:p>
                  </a:txBody>
                  <a:tcPr marT="27433" marB="27433"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Operation in 900 MHz bands</a:t>
                      </a:r>
                    </a:p>
                  </a:txBody>
                  <a:tcPr marT="27433" marB="27433"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Dave Halasz </a:t>
                      </a:r>
                    </a:p>
                  </a:txBody>
                  <a:tcPr marT="27433" marB="27433"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3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TG</a:t>
                      </a:r>
                    </a:p>
                  </a:txBody>
                  <a:tcPr marT="27433" marB="2743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AI</a:t>
                      </a:r>
                    </a:p>
                  </a:txBody>
                  <a:tcPr marT="27433" marB="2743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Fast Initial Link Setup</a:t>
                      </a:r>
                    </a:p>
                  </a:txBody>
                  <a:tcPr marT="27433" marB="2743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Hiroshi Mano</a:t>
                      </a:r>
                    </a:p>
                  </a:txBody>
                  <a:tcPr marT="27433" marB="2743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3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SG</a:t>
                      </a:r>
                    </a:p>
                  </a:txBody>
                  <a:tcPr marT="27433" marB="2743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CMMW</a:t>
                      </a:r>
                    </a:p>
                  </a:txBody>
                  <a:tcPr marT="27433" marB="2743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China Millimeter Wave</a:t>
                      </a:r>
                    </a:p>
                  </a:txBody>
                  <a:tcPr marT="27433" marB="2743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Times New Roman" pitchFamily="18" charset="0"/>
                        </a:rPr>
                        <a:t>Eldad</a:t>
                      </a:r>
                      <a:r>
                        <a:rPr kumimoji="0" lang="en-US" sz="1800" b="0" i="0" u="none" strike="noStrike" cap="none" normalizeH="0" baseline="0" dirty="0" smtClean="0">
                          <a:ln>
                            <a:noFill/>
                          </a:ln>
                          <a:solidFill>
                            <a:schemeClr val="tx1"/>
                          </a:solidFill>
                          <a:effectLst/>
                          <a:latin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rPr>
                        <a:t>Perahia</a:t>
                      </a:r>
                      <a:r>
                        <a:rPr kumimoji="0" lang="en-US" sz="1800" b="0" i="0" u="none" strike="noStrike" cap="none" normalizeH="0" baseline="0" dirty="0" smtClean="0">
                          <a:ln>
                            <a:noFill/>
                          </a:ln>
                          <a:solidFill>
                            <a:schemeClr val="tx1"/>
                          </a:solidFill>
                          <a:effectLst/>
                          <a:latin typeface="Times New Roman" pitchFamily="18" charset="0"/>
                        </a:rPr>
                        <a:t> / </a:t>
                      </a:r>
                      <a:br>
                        <a:rPr kumimoji="0" lang="en-US" sz="1800" b="0" i="0" u="none" strike="noStrike" cap="none" normalizeH="0" baseline="0" dirty="0" smtClean="0">
                          <a:ln>
                            <a:noFill/>
                          </a:ln>
                          <a:solidFill>
                            <a:schemeClr val="tx1"/>
                          </a:solidFill>
                          <a:effectLst/>
                          <a:latin typeface="Times New Roman" pitchFamily="18" charset="0"/>
                        </a:rPr>
                      </a:br>
                      <a:r>
                        <a:rPr kumimoji="0" lang="en-US" sz="1800" b="0" i="0" u="none" strike="noStrike" cap="none" normalizeH="0" baseline="0" dirty="0" err="1" smtClean="0">
                          <a:ln>
                            <a:noFill/>
                          </a:ln>
                          <a:solidFill>
                            <a:schemeClr val="tx1"/>
                          </a:solidFill>
                          <a:effectLst/>
                          <a:latin typeface="Times New Roman" pitchFamily="18" charset="0"/>
                        </a:rPr>
                        <a:t>Xiaoming</a:t>
                      </a:r>
                      <a:r>
                        <a:rPr kumimoji="0" lang="en-US" sz="1800" b="0" i="0" u="none" strike="noStrike" cap="none" normalizeH="0" baseline="0" dirty="0" smtClean="0">
                          <a:ln>
                            <a:noFill/>
                          </a:ln>
                          <a:solidFill>
                            <a:schemeClr val="tx1"/>
                          </a:solidFill>
                          <a:effectLst/>
                          <a:latin typeface="Times New Roman" pitchFamily="18" charset="0"/>
                        </a:rPr>
                        <a:t> </a:t>
                      </a:r>
                      <a:r>
                        <a:rPr kumimoji="0" lang="en-US" sz="1800" b="0" i="0" u="none" strike="noStrike" cap="none" normalizeH="0" baseline="0" dirty="0" err="1" smtClean="0">
                          <a:ln>
                            <a:noFill/>
                          </a:ln>
                          <a:solidFill>
                            <a:schemeClr val="tx1"/>
                          </a:solidFill>
                          <a:effectLst/>
                          <a:latin typeface="Times New Roman" pitchFamily="18" charset="0"/>
                        </a:rPr>
                        <a:t>Peng</a:t>
                      </a:r>
                      <a:endParaRPr kumimoji="0" lang="en-US" sz="1800" b="0" i="0" u="none" strike="noStrike" cap="none" normalizeH="0" baseline="0" dirty="0" smtClean="0">
                        <a:ln>
                          <a:noFill/>
                        </a:ln>
                        <a:solidFill>
                          <a:schemeClr val="tx1"/>
                        </a:solidFill>
                        <a:effectLst/>
                        <a:latin typeface="Times New Roman" pitchFamily="18" charset="0"/>
                      </a:endParaRPr>
                    </a:p>
                  </a:txBody>
                  <a:tcPr marT="27433" marB="2743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3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SG</a:t>
                      </a:r>
                    </a:p>
                  </a:txBody>
                  <a:tcPr marT="27433" marB="2743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ISD</a:t>
                      </a:r>
                    </a:p>
                  </a:txBody>
                  <a:tcPr marT="27433" marB="2743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Infrastructure Service Discovery</a:t>
                      </a:r>
                    </a:p>
                  </a:txBody>
                  <a:tcPr marT="27433" marB="2743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Stephen McCann</a:t>
                      </a:r>
                    </a:p>
                  </a:txBody>
                  <a:tcPr marT="27433" marB="2743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3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SC</a:t>
                      </a:r>
                    </a:p>
                  </a:txBody>
                  <a:tcPr marT="27433" marB="2743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WNG</a:t>
                      </a:r>
                    </a:p>
                  </a:txBody>
                  <a:tcPr marT="27433" marB="2743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Wireless Next Generation</a:t>
                      </a:r>
                    </a:p>
                  </a:txBody>
                  <a:tcPr marT="27433" marB="2743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Clint Chaplin</a:t>
                      </a:r>
                    </a:p>
                  </a:txBody>
                  <a:tcPr marT="27433" marB="2743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12">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SC</a:t>
                      </a:r>
                      <a:endParaRPr kumimoji="0" lang="en-US" sz="1600" b="0" i="0" u="none" strike="noStrike" cap="none" normalizeH="0" baseline="0" dirty="0" smtClean="0">
                        <a:ln>
                          <a:noFill/>
                        </a:ln>
                        <a:solidFill>
                          <a:schemeClr val="tx1"/>
                        </a:solidFill>
                        <a:effectLst/>
                        <a:latin typeface="Times New Roman" pitchFamily="18" charset="0"/>
                      </a:endParaRPr>
                    </a:p>
                  </a:txBody>
                  <a:tcPr marT="27433" marB="2743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ARC</a:t>
                      </a:r>
                    </a:p>
                  </a:txBody>
                  <a:tcPr marT="27433" marB="2743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Architecture</a:t>
                      </a:r>
                    </a:p>
                  </a:txBody>
                  <a:tcPr marT="27433" marB="2743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Dave </a:t>
                      </a:r>
                      <a:r>
                        <a:rPr kumimoji="0" lang="en-US" sz="1800" b="0" i="0" u="none" strike="noStrike" cap="none" normalizeH="0" baseline="0" dirty="0" err="1" smtClean="0">
                          <a:ln>
                            <a:noFill/>
                          </a:ln>
                          <a:solidFill>
                            <a:schemeClr val="tx1"/>
                          </a:solidFill>
                          <a:effectLst/>
                          <a:latin typeface="Times New Roman" pitchFamily="18" charset="0"/>
                        </a:rPr>
                        <a:t>Bagby</a:t>
                      </a:r>
                      <a:endParaRPr kumimoji="0" lang="en-US" sz="1800" b="0" i="0" u="none" strike="noStrike" cap="none" normalizeH="0" baseline="0" dirty="0" smtClean="0">
                        <a:ln>
                          <a:noFill/>
                        </a:ln>
                        <a:solidFill>
                          <a:schemeClr val="tx1"/>
                        </a:solidFill>
                        <a:effectLst/>
                        <a:latin typeface="Times New Roman" pitchFamily="18" charset="0"/>
                      </a:endParaRPr>
                    </a:p>
                  </a:txBody>
                  <a:tcPr marT="27433" marB="2743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3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SC</a:t>
                      </a:r>
                      <a:endParaRPr kumimoji="0" lang="en-US" sz="1600" b="0" i="0" u="none" strike="noStrike" cap="none" normalizeH="0" baseline="0" dirty="0" smtClean="0">
                        <a:ln>
                          <a:noFill/>
                        </a:ln>
                        <a:solidFill>
                          <a:schemeClr val="tx1"/>
                        </a:solidFill>
                        <a:effectLst/>
                        <a:latin typeface="Times New Roman" pitchFamily="18" charset="0"/>
                      </a:endParaRPr>
                    </a:p>
                  </a:txBody>
                  <a:tcPr marT="27433" marB="2743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JTC1</a:t>
                      </a:r>
                    </a:p>
                  </a:txBody>
                  <a:tcPr marT="27433" marB="2743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ISO/IEC/JTC1/SC6 shadow committee</a:t>
                      </a:r>
                    </a:p>
                  </a:txBody>
                  <a:tcPr marT="27433" marB="2743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Andrew Myles</a:t>
                      </a:r>
                    </a:p>
                  </a:txBody>
                  <a:tcPr marT="27433" marB="2743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3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SC</a:t>
                      </a:r>
                      <a:endParaRPr kumimoji="0" lang="en-US" sz="1600" b="0" i="0" u="none" strike="noStrike" cap="none" normalizeH="0" baseline="0" dirty="0" smtClean="0">
                        <a:ln>
                          <a:noFill/>
                        </a:ln>
                        <a:solidFill>
                          <a:schemeClr val="tx1"/>
                        </a:solidFill>
                        <a:effectLst/>
                        <a:latin typeface="Times New Roman" pitchFamily="18" charset="0"/>
                      </a:endParaRPr>
                    </a:p>
                  </a:txBody>
                  <a:tcPr marT="27433" marB="2743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REG</a:t>
                      </a:r>
                    </a:p>
                  </a:txBody>
                  <a:tcPr marT="27433" marB="2743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Regulatory</a:t>
                      </a:r>
                    </a:p>
                  </a:txBody>
                  <a:tcPr marT="27433" marB="2743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rPr>
                        <a:t>Richard Kennedy</a:t>
                      </a:r>
                    </a:p>
                  </a:txBody>
                  <a:tcPr marT="27433" marB="2743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extLst>
      <p:ext uri="{BB962C8B-B14F-4D97-AF65-F5344CB8AC3E}">
        <p14:creationId xmlns:p14="http://schemas.microsoft.com/office/powerpoint/2010/main" val="406869069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タイトル 1"/>
          <p:cNvSpPr>
            <a:spLocks noGrp="1"/>
          </p:cNvSpPr>
          <p:nvPr>
            <p:ph type="title"/>
          </p:nvPr>
        </p:nvSpPr>
        <p:spPr>
          <a:xfrm>
            <a:off x="685800" y="685800"/>
            <a:ext cx="7772400" cy="609600"/>
          </a:xfrm>
        </p:spPr>
        <p:txBody>
          <a:bodyPr/>
          <a:lstStyle/>
          <a:p>
            <a:r>
              <a:rPr lang="en-US" altLang="ja-JP" smtClean="0"/>
              <a:t>Teleconference Schedule </a:t>
            </a:r>
            <a:endParaRPr lang="ja-JP" altLang="en-US" smtClean="0"/>
          </a:p>
        </p:txBody>
      </p:sp>
      <p:sp>
        <p:nvSpPr>
          <p:cNvPr id="23555" name="コンテンツ プレースホルダ 2"/>
          <p:cNvSpPr>
            <a:spLocks noGrp="1"/>
          </p:cNvSpPr>
          <p:nvPr>
            <p:ph idx="1"/>
          </p:nvPr>
        </p:nvSpPr>
        <p:spPr>
          <a:xfrm>
            <a:off x="304800" y="1371600"/>
            <a:ext cx="8382000" cy="3200400"/>
          </a:xfrm>
        </p:spPr>
        <p:txBody>
          <a:bodyPr/>
          <a:lstStyle/>
          <a:p>
            <a:r>
              <a:rPr lang="en-GB" altLang="ja-JP" smtClean="0"/>
              <a:t>Motion: </a:t>
            </a:r>
            <a:endParaRPr lang="ja-JP" altLang="en-US" smtClean="0"/>
          </a:p>
          <a:p>
            <a:pPr lvl="1"/>
            <a:r>
              <a:rPr lang="en-GB" altLang="ja-JP" smtClean="0"/>
              <a:t>Approve the following schedule of weekly teleconferences.</a:t>
            </a:r>
            <a:r>
              <a:rPr lang="ja-JP" altLang="en-US" smtClean="0"/>
              <a:t> </a:t>
            </a:r>
            <a:endParaRPr lang="en-US" altLang="ja-JP" smtClean="0"/>
          </a:p>
          <a:p>
            <a:pPr lvl="1"/>
            <a:r>
              <a:rPr lang="en-US" altLang="ja-JP" smtClean="0"/>
              <a:t>  Tuesdays  00:00 ET (23:59.99…. on Monday) continue from 29</a:t>
            </a:r>
            <a:r>
              <a:rPr lang="en-US" altLang="ja-JP" baseline="30000" smtClean="0"/>
              <a:t>th</a:t>
            </a:r>
            <a:r>
              <a:rPr lang="en-US" altLang="ja-JP" smtClean="0"/>
              <a:t> May 2012  until 24</a:t>
            </a:r>
            <a:r>
              <a:rPr lang="en-US" altLang="ja-JP" baseline="30000" smtClean="0"/>
              <a:t>th</a:t>
            </a:r>
            <a:r>
              <a:rPr lang="en-US" altLang="ja-JP" smtClean="0"/>
              <a:t> July 2012.</a:t>
            </a:r>
          </a:p>
          <a:p>
            <a:pPr lvl="1"/>
            <a:r>
              <a:rPr lang="en-US" altLang="ja-JP" smtClean="0"/>
              <a:t>Duration 1Hour</a:t>
            </a:r>
          </a:p>
          <a:p>
            <a:pPr lvl="1"/>
            <a:r>
              <a:rPr lang="en-US" altLang="ja-JP" smtClean="0"/>
              <a:t>Using WEB-EX that will be provided by Task Group Chair</a:t>
            </a:r>
          </a:p>
          <a:p>
            <a:r>
              <a:rPr lang="en-GB" altLang="ja-JP" smtClean="0"/>
              <a:t>Moved: Lei Wang  ,  Seconded:Lee Armstrong</a:t>
            </a:r>
          </a:p>
          <a:p>
            <a:r>
              <a:rPr lang="en-US" altLang="ja-JP" smtClean="0"/>
              <a:t>Approved  by unanimous consent</a:t>
            </a:r>
          </a:p>
          <a:p>
            <a:endParaRPr lang="ja-JP" altLang="en-US" smtClean="0"/>
          </a:p>
          <a:p>
            <a:endParaRPr lang="en-GB" altLang="ja-JP" smtClean="0"/>
          </a:p>
          <a:p>
            <a:endParaRPr lang="ja-JP" altLang="en-US" smtClean="0"/>
          </a:p>
          <a:p>
            <a:pPr>
              <a:buFontTx/>
              <a:buNone/>
            </a:pPr>
            <a:endParaRPr lang="ja-JP" altLang="en-US" smtClean="0"/>
          </a:p>
          <a:p>
            <a:pPr>
              <a:buFontTx/>
              <a:buNone/>
            </a:pPr>
            <a:endParaRPr lang="en-GB" altLang="ja-JP" smtClean="0"/>
          </a:p>
        </p:txBody>
      </p:sp>
      <p:sp>
        <p:nvSpPr>
          <p:cNvPr id="59396" name="日付プレースホルダ 3"/>
          <p:cNvSpPr>
            <a:spLocks noGrp="1"/>
          </p:cNvSpPr>
          <p:nvPr>
            <p:ph type="dt" sz="quarter" idx="10"/>
          </p:nvPr>
        </p:nvSpPr>
        <p:spPr/>
        <p:txBody>
          <a:bodyPr/>
          <a:lstStyle/>
          <a:p>
            <a:pPr>
              <a:defRPr/>
            </a:pPr>
            <a:r>
              <a:rPr lang="en-US" altLang="ja-JP">
                <a:latin typeface="Times New Roman" pitchFamily="-84" charset="0"/>
              </a:rPr>
              <a:t>May 2012</a:t>
            </a:r>
          </a:p>
        </p:txBody>
      </p:sp>
      <p:sp>
        <p:nvSpPr>
          <p:cNvPr id="59397" name="フッター プレースホルダ 4"/>
          <p:cNvSpPr>
            <a:spLocks noGrp="1"/>
          </p:cNvSpPr>
          <p:nvPr>
            <p:ph type="ftr" sz="quarter" idx="11"/>
          </p:nvPr>
        </p:nvSpPr>
        <p:spPr/>
        <p:txBody>
          <a:bodyPr/>
          <a:lstStyle/>
          <a:p>
            <a:pPr>
              <a:defRPr/>
            </a:pPr>
            <a:r>
              <a:rPr lang="en-US" altLang="ja-JP" smtClean="0">
                <a:latin typeface="Times New Roman" pitchFamily="-84" charset="0"/>
              </a:rPr>
              <a:t>Adrian Stephens, Intel Corporation</a:t>
            </a:r>
            <a:endParaRPr lang="en-US" altLang="ja-JP">
              <a:latin typeface="Times New Roman" pitchFamily="-84" charset="0"/>
            </a:endParaRPr>
          </a:p>
        </p:txBody>
      </p:sp>
      <p:sp>
        <p:nvSpPr>
          <p:cNvPr id="59398" name="スライド番号プレースホルダ 5"/>
          <p:cNvSpPr>
            <a:spLocks noGrp="1"/>
          </p:cNvSpPr>
          <p:nvPr>
            <p:ph type="sldNum" sz="quarter" idx="12"/>
          </p:nvPr>
        </p:nvSpPr>
        <p:spPr/>
        <p:txBody>
          <a:bodyPr/>
          <a:lstStyle>
            <a:lvl1pPr>
              <a:defRPr kumimoji="1" sz="1200">
                <a:solidFill>
                  <a:schemeClr val="tx1"/>
                </a:solidFill>
                <a:latin typeface="Times New Roman" pitchFamily="18" charset="0"/>
                <a:ea typeface="MS PGothic" pitchFamily="34" charset="-128"/>
              </a:defRPr>
            </a:lvl1pPr>
            <a:lvl2pPr marL="37931725" indent="-37474525">
              <a:defRPr kumimoji="1" sz="1200">
                <a:solidFill>
                  <a:schemeClr val="tx1"/>
                </a:solidFill>
                <a:latin typeface="Times New Roman" pitchFamily="18" charset="0"/>
                <a:ea typeface="MS PGothic" pitchFamily="34" charset="-128"/>
              </a:defRPr>
            </a:lvl2pPr>
            <a:lvl3pPr>
              <a:defRPr kumimoji="1" sz="1200">
                <a:solidFill>
                  <a:schemeClr val="tx1"/>
                </a:solidFill>
                <a:latin typeface="Times New Roman" pitchFamily="18" charset="0"/>
                <a:ea typeface="MS PGothic" pitchFamily="34" charset="-128"/>
              </a:defRPr>
            </a:lvl3pPr>
            <a:lvl4pPr>
              <a:defRPr kumimoji="1" sz="1200">
                <a:solidFill>
                  <a:schemeClr val="tx1"/>
                </a:solidFill>
                <a:latin typeface="Times New Roman" pitchFamily="18" charset="0"/>
                <a:ea typeface="MS PGothic" pitchFamily="34" charset="-128"/>
              </a:defRPr>
            </a:lvl4pPr>
            <a:lvl5pPr>
              <a:defRPr kumimoji="1" sz="1200">
                <a:solidFill>
                  <a:schemeClr val="tx1"/>
                </a:solidFill>
                <a:latin typeface="Times New Roman" pitchFamily="18" charset="0"/>
                <a:ea typeface="MS PGothic" pitchFamily="34" charset="-128"/>
              </a:defRPr>
            </a:lvl5pPr>
            <a:lvl6pPr marL="457200" fontAlgn="base">
              <a:spcBef>
                <a:spcPct val="0"/>
              </a:spcBef>
              <a:spcAft>
                <a:spcPct val="0"/>
              </a:spcAft>
              <a:defRPr kumimoji="1" sz="1200">
                <a:solidFill>
                  <a:schemeClr val="tx1"/>
                </a:solidFill>
                <a:latin typeface="Times New Roman" pitchFamily="18" charset="0"/>
                <a:ea typeface="MS PGothic" pitchFamily="34" charset="-128"/>
              </a:defRPr>
            </a:lvl6pPr>
            <a:lvl7pPr marL="914400" fontAlgn="base">
              <a:spcBef>
                <a:spcPct val="0"/>
              </a:spcBef>
              <a:spcAft>
                <a:spcPct val="0"/>
              </a:spcAft>
              <a:defRPr kumimoji="1" sz="1200">
                <a:solidFill>
                  <a:schemeClr val="tx1"/>
                </a:solidFill>
                <a:latin typeface="Times New Roman" pitchFamily="18" charset="0"/>
                <a:ea typeface="MS PGothic" pitchFamily="34" charset="-128"/>
              </a:defRPr>
            </a:lvl7pPr>
            <a:lvl8pPr marL="1371600" fontAlgn="base">
              <a:spcBef>
                <a:spcPct val="0"/>
              </a:spcBef>
              <a:spcAft>
                <a:spcPct val="0"/>
              </a:spcAft>
              <a:defRPr kumimoji="1" sz="1200">
                <a:solidFill>
                  <a:schemeClr val="tx1"/>
                </a:solidFill>
                <a:latin typeface="Times New Roman" pitchFamily="18" charset="0"/>
                <a:ea typeface="MS PGothic" pitchFamily="34" charset="-128"/>
              </a:defRPr>
            </a:lvl8pPr>
            <a:lvl9pPr marL="1828800" fontAlgn="base">
              <a:spcBef>
                <a:spcPct val="0"/>
              </a:spcBef>
              <a:spcAft>
                <a:spcPct val="0"/>
              </a:spcAft>
              <a:defRPr kumimoji="1" sz="1200">
                <a:solidFill>
                  <a:schemeClr val="tx1"/>
                </a:solidFill>
                <a:latin typeface="Times New Roman" pitchFamily="18" charset="0"/>
                <a:ea typeface="MS PGothic" pitchFamily="34" charset="-128"/>
              </a:defRPr>
            </a:lvl9pPr>
          </a:lstStyle>
          <a:p>
            <a:r>
              <a:rPr kumimoji="0" lang="en-US" altLang="ja-JP"/>
              <a:t>Slide </a:t>
            </a:r>
            <a:fld id="{E241D760-C1D0-4F66-B971-242D7B59B233}" type="slidenum">
              <a:rPr kumimoji="0" lang="en-US" altLang="ja-JP"/>
              <a:pPr/>
              <a:t>70</a:t>
            </a:fld>
            <a:endParaRPr kumimoji="0" lang="en-US" altLang="ja-JP"/>
          </a:p>
        </p:txBody>
      </p:sp>
      <p:pic>
        <p:nvPicPr>
          <p:cNvPr id="23559" name="図 8" descr="スクリーンショット 2011-11-11 5.24.3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4114800"/>
            <a:ext cx="2238375"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6/10 of 11-12/0714r1 by Hiroshi Mano (ATRD, Root, Lab)</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9" name="Date Placeholder 3"/>
          <p:cNvSpPr txBox="1">
            <a:spLocks/>
          </p:cNvSpPr>
          <p:nvPr/>
        </p:nvSpPr>
        <p:spPr bwMode="auto">
          <a:xfrm>
            <a:off x="849313" y="485775"/>
            <a:ext cx="1579562" cy="276225"/>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742950" indent="-28575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1143000" indent="-2286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600200" indent="-228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2057400" indent="-2286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0"/>
              </a:spcBef>
              <a:spcAft>
                <a:spcPct val="0"/>
              </a:spcAft>
              <a:defRPr sz="2400" b="1"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0"/>
              </a:spcBef>
              <a:spcAft>
                <a:spcPct val="0"/>
              </a:spcAft>
              <a:defRPr sz="2400" b="1"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0"/>
              </a:spcBef>
              <a:spcAft>
                <a:spcPct val="0"/>
              </a:spcAft>
              <a:defRPr sz="2400" b="1"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0"/>
              </a:spcBef>
              <a:spcAft>
                <a:spcPct val="0"/>
              </a:spcAft>
              <a:defRPr sz="2400" b="1" kern="1200">
                <a:solidFill>
                  <a:schemeClr val="tx1"/>
                </a:solidFill>
                <a:latin typeface="Times New Roman" pitchFamily="18" charset="0"/>
                <a:ea typeface="+mn-ea"/>
                <a:cs typeface="+mn-cs"/>
              </a:defRPr>
            </a:lvl9pPr>
          </a:lstStyle>
          <a:p>
            <a:r>
              <a:rPr lang="en-US" sz="1800" smtClean="0"/>
              <a:t>May 2012</a:t>
            </a:r>
          </a:p>
        </p:txBody>
      </p:sp>
    </p:spTree>
    <p:extLst>
      <p:ext uri="{BB962C8B-B14F-4D97-AF65-F5344CB8AC3E}">
        <p14:creationId xmlns:p14="http://schemas.microsoft.com/office/powerpoint/2010/main" val="332126166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smtClean="0"/>
              <a:t>Time line of Tgai ( </a:t>
            </a:r>
            <a:r>
              <a:rPr lang="en-US" altLang="ja-JP" smtClean="0">
                <a:solidFill>
                  <a:srgbClr val="3366FF"/>
                </a:solidFill>
              </a:rPr>
              <a:t>No change</a:t>
            </a:r>
            <a:r>
              <a:rPr lang="en-US" altLang="ja-JP" smtClean="0"/>
              <a:t> )</a:t>
            </a:r>
          </a:p>
        </p:txBody>
      </p:sp>
      <p:sp>
        <p:nvSpPr>
          <p:cNvPr id="24579" name="Content Placeholder 2"/>
          <p:cNvSpPr>
            <a:spLocks noGrp="1"/>
          </p:cNvSpPr>
          <p:nvPr>
            <p:ph idx="1"/>
          </p:nvPr>
        </p:nvSpPr>
        <p:spPr>
          <a:xfrm>
            <a:off x="228600" y="1371600"/>
            <a:ext cx="8915400" cy="4724400"/>
          </a:xfrm>
        </p:spPr>
        <p:txBody>
          <a:bodyPr/>
          <a:lstStyle/>
          <a:p>
            <a:endParaRPr lang="en-US" altLang="ja-JP" smtClean="0"/>
          </a:p>
          <a:p>
            <a:pPr lvl="1">
              <a:buFontTx/>
              <a:buNone/>
            </a:pPr>
            <a:r>
              <a:rPr lang="en-US" altLang="ja-JP" smtClean="0"/>
              <a:t>PAR Approved, Modified, or Extended 		2010-12-08</a:t>
            </a:r>
          </a:p>
          <a:p>
            <a:pPr lvl="1"/>
            <a:r>
              <a:rPr lang="en-US" altLang="ja-JP" smtClean="0"/>
              <a:t>WG Letter Ballots Initial / Recirc		Jan13 / Mar 13</a:t>
            </a:r>
          </a:p>
          <a:p>
            <a:pPr lvl="1"/>
            <a:r>
              <a:rPr lang="en-US" altLang="ja-JP" smtClean="0"/>
              <a:t>Form Sponsor Ballot Pool / Reform	            	Jul 13</a:t>
            </a:r>
          </a:p>
          <a:p>
            <a:pPr lvl="1"/>
            <a:r>
              <a:rPr lang="en-US" altLang="ja-JP" smtClean="0"/>
              <a:t>MEC Done				Jul 13		</a:t>
            </a:r>
          </a:p>
          <a:p>
            <a:pPr lvl="1"/>
            <a:r>
              <a:rPr lang="en-US" altLang="ja-JP" smtClean="0"/>
              <a:t>IEEE-SA Sponsor Ballots Initial / Recirc        	Nov13/ Jan14		</a:t>
            </a:r>
          </a:p>
          <a:p>
            <a:pPr lvl="1"/>
            <a:r>
              <a:rPr lang="en-US" altLang="ja-JP" smtClean="0"/>
              <a:t>Final 802.11 WG Approval	                          	Mar 14</a:t>
            </a:r>
          </a:p>
          <a:p>
            <a:pPr lvl="1"/>
            <a:r>
              <a:rPr lang="en-US" altLang="ja-JP" smtClean="0"/>
              <a:t>final or Conditional 802 EC Approval           	Mar 14</a:t>
            </a:r>
          </a:p>
          <a:p>
            <a:pPr lvl="1"/>
            <a:r>
              <a:rPr lang="en-US" altLang="ja-JP" smtClean="0"/>
              <a:t>RevCom &amp; Standards Board Final or</a:t>
            </a:r>
            <a:br>
              <a:rPr lang="en-US" altLang="ja-JP" smtClean="0"/>
            </a:br>
            <a:r>
              <a:rPr lang="en-US" altLang="ja-JP" smtClean="0"/>
              <a:t> Continuous Process Approval 		Mar14</a:t>
            </a:r>
          </a:p>
          <a:p>
            <a:pPr lvl="1"/>
            <a:r>
              <a:rPr lang="en-US" altLang="ja-JP" smtClean="0"/>
              <a:t>ANSI Approved				N/A</a:t>
            </a:r>
            <a:endParaRPr lang="en-US" altLang="ja-JP" smtClean="0">
              <a:hlinkClick r:id="rId3"/>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Adrian Stephens, Intel Corporation</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lvl1pPr>
              <a:defRPr kumimoji="1" sz="1200">
                <a:solidFill>
                  <a:schemeClr val="tx1"/>
                </a:solidFill>
                <a:latin typeface="Times New Roman" pitchFamily="18" charset="0"/>
                <a:ea typeface="MS PGothic" pitchFamily="34" charset="-128"/>
              </a:defRPr>
            </a:lvl1pPr>
            <a:lvl2pPr marL="37931725" indent="-37474525">
              <a:defRPr kumimoji="1" sz="1200">
                <a:solidFill>
                  <a:schemeClr val="tx1"/>
                </a:solidFill>
                <a:latin typeface="Times New Roman" pitchFamily="18" charset="0"/>
                <a:ea typeface="MS PGothic" pitchFamily="34" charset="-128"/>
              </a:defRPr>
            </a:lvl2pPr>
            <a:lvl3pPr>
              <a:defRPr kumimoji="1" sz="1200">
                <a:solidFill>
                  <a:schemeClr val="tx1"/>
                </a:solidFill>
                <a:latin typeface="Times New Roman" pitchFamily="18" charset="0"/>
                <a:ea typeface="MS PGothic" pitchFamily="34" charset="-128"/>
              </a:defRPr>
            </a:lvl3pPr>
            <a:lvl4pPr>
              <a:defRPr kumimoji="1" sz="1200">
                <a:solidFill>
                  <a:schemeClr val="tx1"/>
                </a:solidFill>
                <a:latin typeface="Times New Roman" pitchFamily="18" charset="0"/>
                <a:ea typeface="MS PGothic" pitchFamily="34" charset="-128"/>
              </a:defRPr>
            </a:lvl4pPr>
            <a:lvl5pPr>
              <a:defRPr kumimoji="1" sz="1200">
                <a:solidFill>
                  <a:schemeClr val="tx1"/>
                </a:solidFill>
                <a:latin typeface="Times New Roman" pitchFamily="18" charset="0"/>
                <a:ea typeface="MS PGothic" pitchFamily="34" charset="-128"/>
              </a:defRPr>
            </a:lvl5pPr>
            <a:lvl6pPr marL="457200" fontAlgn="base">
              <a:spcBef>
                <a:spcPct val="0"/>
              </a:spcBef>
              <a:spcAft>
                <a:spcPct val="0"/>
              </a:spcAft>
              <a:defRPr kumimoji="1" sz="1200">
                <a:solidFill>
                  <a:schemeClr val="tx1"/>
                </a:solidFill>
                <a:latin typeface="Times New Roman" pitchFamily="18" charset="0"/>
                <a:ea typeface="MS PGothic" pitchFamily="34" charset="-128"/>
              </a:defRPr>
            </a:lvl6pPr>
            <a:lvl7pPr marL="914400" fontAlgn="base">
              <a:spcBef>
                <a:spcPct val="0"/>
              </a:spcBef>
              <a:spcAft>
                <a:spcPct val="0"/>
              </a:spcAft>
              <a:defRPr kumimoji="1" sz="1200">
                <a:solidFill>
                  <a:schemeClr val="tx1"/>
                </a:solidFill>
                <a:latin typeface="Times New Roman" pitchFamily="18" charset="0"/>
                <a:ea typeface="MS PGothic" pitchFamily="34" charset="-128"/>
              </a:defRPr>
            </a:lvl7pPr>
            <a:lvl8pPr marL="1371600" fontAlgn="base">
              <a:spcBef>
                <a:spcPct val="0"/>
              </a:spcBef>
              <a:spcAft>
                <a:spcPct val="0"/>
              </a:spcAft>
              <a:defRPr kumimoji="1" sz="1200">
                <a:solidFill>
                  <a:schemeClr val="tx1"/>
                </a:solidFill>
                <a:latin typeface="Times New Roman" pitchFamily="18" charset="0"/>
                <a:ea typeface="MS PGothic" pitchFamily="34" charset="-128"/>
              </a:defRPr>
            </a:lvl8pPr>
            <a:lvl9pPr marL="1828800" fontAlgn="base">
              <a:spcBef>
                <a:spcPct val="0"/>
              </a:spcBef>
              <a:spcAft>
                <a:spcPct val="0"/>
              </a:spcAft>
              <a:defRPr kumimoji="1" sz="1200">
                <a:solidFill>
                  <a:schemeClr val="tx1"/>
                </a:solidFill>
                <a:latin typeface="Times New Roman" pitchFamily="18" charset="0"/>
                <a:ea typeface="MS PGothic" pitchFamily="34" charset="-128"/>
              </a:defRPr>
            </a:lvl9pPr>
          </a:lstStyle>
          <a:p>
            <a:r>
              <a:rPr kumimoji="0" lang="en-US" altLang="ja-JP"/>
              <a:t>Slide </a:t>
            </a:r>
            <a:fld id="{0F977883-B1FD-4FCF-828E-6D5C551CB1C1}" type="slidenum">
              <a:rPr kumimoji="0" lang="en-US" altLang="ja-JP"/>
              <a:pPr/>
              <a:t>71</a:t>
            </a:fld>
            <a:endParaRPr kumimoji="0" lang="en-US" altLang="ja-JP"/>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7/10 of 11-12/0714r1 by Hiroshi Mano (ATRD Root Lab)</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141416421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p:txBody>
          <a:bodyPr/>
          <a:lstStyle/>
          <a:p>
            <a:r>
              <a:rPr lang="en-US" altLang="ja-JP" smtClean="0"/>
              <a:t>Plan for July </a:t>
            </a:r>
            <a:endParaRPr lang="ja-JP" altLang="en-US" smtClean="0"/>
          </a:p>
        </p:txBody>
      </p:sp>
      <p:sp>
        <p:nvSpPr>
          <p:cNvPr id="26627" name="コンテンツ プレースホルダ 2"/>
          <p:cNvSpPr>
            <a:spLocks noGrp="1"/>
          </p:cNvSpPr>
          <p:nvPr>
            <p:ph idx="1"/>
          </p:nvPr>
        </p:nvSpPr>
        <p:spPr>
          <a:xfrm>
            <a:off x="457200" y="1524000"/>
            <a:ext cx="8458200" cy="5334000"/>
          </a:xfrm>
        </p:spPr>
        <p:txBody>
          <a:bodyPr/>
          <a:lstStyle/>
          <a:p>
            <a:r>
              <a:rPr lang="en-US" altLang="ja-JP" smtClean="0"/>
              <a:t>Goal </a:t>
            </a:r>
          </a:p>
          <a:p>
            <a:pPr lvl="1"/>
            <a:r>
              <a:rPr lang="en-US" altLang="ja-JP" smtClean="0"/>
              <a:t>Approve minutes of past meeting and teleconference</a:t>
            </a:r>
          </a:p>
          <a:p>
            <a:pPr lvl="1"/>
            <a:r>
              <a:rPr lang="en-US" altLang="ja-JP" smtClean="0"/>
              <a:t>Continue work on Spec framework documentation</a:t>
            </a:r>
          </a:p>
          <a:p>
            <a:pPr lvl="1"/>
            <a:r>
              <a:rPr lang="en-US" altLang="ja-JP" smtClean="0"/>
              <a:t> Finish and approve the 1</a:t>
            </a:r>
            <a:r>
              <a:rPr lang="en-US" altLang="ja-JP" baseline="30000" smtClean="0"/>
              <a:t>st</a:t>
            </a:r>
            <a:r>
              <a:rPr lang="en-US" altLang="ja-JP" smtClean="0"/>
              <a:t> release of the Spec framework documentation</a:t>
            </a:r>
          </a:p>
          <a:p>
            <a:pPr lvl="1"/>
            <a:r>
              <a:rPr lang="en-US" altLang="ja-JP" smtClean="0"/>
              <a:t>Call for draft amending text for Spec text</a:t>
            </a:r>
          </a:p>
          <a:p>
            <a:pPr lvl="1"/>
            <a:r>
              <a:rPr lang="en-US" altLang="ja-JP" smtClean="0"/>
              <a:t>Approve Timeline</a:t>
            </a:r>
          </a:p>
          <a:p>
            <a:pPr lvl="1"/>
            <a:r>
              <a:rPr lang="en-US" altLang="ja-JP" smtClean="0"/>
              <a:t>Approve Teleconference schedule</a:t>
            </a:r>
          </a:p>
          <a:p>
            <a:pPr lvl="1"/>
            <a:r>
              <a:rPr lang="en-US" altLang="ja-JP" smtClean="0"/>
              <a:t>Approve Plan for September</a:t>
            </a:r>
          </a:p>
        </p:txBody>
      </p:sp>
      <p:sp>
        <p:nvSpPr>
          <p:cNvPr id="4" name="日付プレースホルダ 3"/>
          <p:cNvSpPr>
            <a:spLocks noGrp="1"/>
          </p:cNvSpPr>
          <p:nvPr>
            <p:ph type="dt" sz="quarter" idx="10"/>
          </p:nvPr>
        </p:nvSpPr>
        <p:spPr/>
        <p:txBody>
          <a:bodyPr/>
          <a:lstStyle/>
          <a:p>
            <a:pPr>
              <a:defRPr/>
            </a:pPr>
            <a:r>
              <a:rPr lang="en-US"/>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Adrian Stephens, Intel Corporation</a:t>
            </a:r>
            <a:endParaRPr lang="en-US"/>
          </a:p>
        </p:txBody>
      </p:sp>
      <p:sp>
        <p:nvSpPr>
          <p:cNvPr id="6" name="スライド番号プレースホルダ 5"/>
          <p:cNvSpPr>
            <a:spLocks noGrp="1"/>
          </p:cNvSpPr>
          <p:nvPr>
            <p:ph type="sldNum" sz="quarter" idx="12"/>
          </p:nvPr>
        </p:nvSpPr>
        <p:spPr/>
        <p:txBody>
          <a:bodyPr/>
          <a:lstStyle>
            <a:lvl1pPr>
              <a:defRPr kumimoji="1" sz="1200">
                <a:solidFill>
                  <a:schemeClr val="tx1"/>
                </a:solidFill>
                <a:latin typeface="Times New Roman" pitchFamily="18" charset="0"/>
                <a:ea typeface="MS PGothic" pitchFamily="34" charset="-128"/>
              </a:defRPr>
            </a:lvl1pPr>
            <a:lvl2pPr marL="37931725" indent="-37474525">
              <a:defRPr kumimoji="1" sz="1200">
                <a:solidFill>
                  <a:schemeClr val="tx1"/>
                </a:solidFill>
                <a:latin typeface="Times New Roman" pitchFamily="18" charset="0"/>
                <a:ea typeface="MS PGothic" pitchFamily="34" charset="-128"/>
              </a:defRPr>
            </a:lvl2pPr>
            <a:lvl3pPr>
              <a:defRPr kumimoji="1" sz="1200">
                <a:solidFill>
                  <a:schemeClr val="tx1"/>
                </a:solidFill>
                <a:latin typeface="Times New Roman" pitchFamily="18" charset="0"/>
                <a:ea typeface="MS PGothic" pitchFamily="34" charset="-128"/>
              </a:defRPr>
            </a:lvl3pPr>
            <a:lvl4pPr>
              <a:defRPr kumimoji="1" sz="1200">
                <a:solidFill>
                  <a:schemeClr val="tx1"/>
                </a:solidFill>
                <a:latin typeface="Times New Roman" pitchFamily="18" charset="0"/>
                <a:ea typeface="MS PGothic" pitchFamily="34" charset="-128"/>
              </a:defRPr>
            </a:lvl4pPr>
            <a:lvl5pPr>
              <a:defRPr kumimoji="1" sz="1200">
                <a:solidFill>
                  <a:schemeClr val="tx1"/>
                </a:solidFill>
                <a:latin typeface="Times New Roman" pitchFamily="18" charset="0"/>
                <a:ea typeface="MS PGothic" pitchFamily="34" charset="-128"/>
              </a:defRPr>
            </a:lvl5pPr>
            <a:lvl6pPr marL="457200" fontAlgn="base">
              <a:spcBef>
                <a:spcPct val="0"/>
              </a:spcBef>
              <a:spcAft>
                <a:spcPct val="0"/>
              </a:spcAft>
              <a:defRPr kumimoji="1" sz="1200">
                <a:solidFill>
                  <a:schemeClr val="tx1"/>
                </a:solidFill>
                <a:latin typeface="Times New Roman" pitchFamily="18" charset="0"/>
                <a:ea typeface="MS PGothic" pitchFamily="34" charset="-128"/>
              </a:defRPr>
            </a:lvl6pPr>
            <a:lvl7pPr marL="914400" fontAlgn="base">
              <a:spcBef>
                <a:spcPct val="0"/>
              </a:spcBef>
              <a:spcAft>
                <a:spcPct val="0"/>
              </a:spcAft>
              <a:defRPr kumimoji="1" sz="1200">
                <a:solidFill>
                  <a:schemeClr val="tx1"/>
                </a:solidFill>
                <a:latin typeface="Times New Roman" pitchFamily="18" charset="0"/>
                <a:ea typeface="MS PGothic" pitchFamily="34" charset="-128"/>
              </a:defRPr>
            </a:lvl7pPr>
            <a:lvl8pPr marL="1371600" fontAlgn="base">
              <a:spcBef>
                <a:spcPct val="0"/>
              </a:spcBef>
              <a:spcAft>
                <a:spcPct val="0"/>
              </a:spcAft>
              <a:defRPr kumimoji="1" sz="1200">
                <a:solidFill>
                  <a:schemeClr val="tx1"/>
                </a:solidFill>
                <a:latin typeface="Times New Roman" pitchFamily="18" charset="0"/>
                <a:ea typeface="MS PGothic" pitchFamily="34" charset="-128"/>
              </a:defRPr>
            </a:lvl8pPr>
            <a:lvl9pPr marL="1828800" fontAlgn="base">
              <a:spcBef>
                <a:spcPct val="0"/>
              </a:spcBef>
              <a:spcAft>
                <a:spcPct val="0"/>
              </a:spcAft>
              <a:defRPr kumimoji="1" sz="1200">
                <a:solidFill>
                  <a:schemeClr val="tx1"/>
                </a:solidFill>
                <a:latin typeface="Times New Roman" pitchFamily="18" charset="0"/>
                <a:ea typeface="MS PGothic" pitchFamily="34" charset="-128"/>
              </a:defRPr>
            </a:lvl9pPr>
          </a:lstStyle>
          <a:p>
            <a:r>
              <a:rPr kumimoji="0" lang="en-US" altLang="ja-JP"/>
              <a:t>Slide </a:t>
            </a:r>
            <a:fld id="{2BC7A88C-FAC1-4EA5-8849-3BEE85A2AA8D}" type="slidenum">
              <a:rPr kumimoji="0" lang="en-US" altLang="ja-JP"/>
              <a:pPr/>
              <a:t>72</a:t>
            </a:fld>
            <a:endParaRPr kumimoji="0" lang="en-US" altLang="ja-JP"/>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8/10 of 11-12/0714r1 by Hiroshi Mano (ATRD, Root, Lab)</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txBox="1">
            <a:spLocks/>
          </p:cNvSpPr>
          <p:nvPr/>
        </p:nvSpPr>
        <p:spPr bwMode="auto">
          <a:xfrm>
            <a:off x="849313" y="485775"/>
            <a:ext cx="1579562" cy="276225"/>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742950" indent="-28575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1143000" indent="-2286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600200" indent="-228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2057400" indent="-2286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0"/>
              </a:spcBef>
              <a:spcAft>
                <a:spcPct val="0"/>
              </a:spcAft>
              <a:defRPr sz="2400" b="1"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0"/>
              </a:spcBef>
              <a:spcAft>
                <a:spcPct val="0"/>
              </a:spcAft>
              <a:defRPr sz="2400" b="1"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0"/>
              </a:spcBef>
              <a:spcAft>
                <a:spcPct val="0"/>
              </a:spcAft>
              <a:defRPr sz="2400" b="1"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0"/>
              </a:spcBef>
              <a:spcAft>
                <a:spcPct val="0"/>
              </a:spcAft>
              <a:defRPr sz="2400" b="1" kern="1200">
                <a:solidFill>
                  <a:schemeClr val="tx1"/>
                </a:solidFill>
                <a:latin typeface="Times New Roman" pitchFamily="18" charset="0"/>
                <a:ea typeface="+mn-ea"/>
                <a:cs typeface="+mn-cs"/>
              </a:defRPr>
            </a:lvl9pPr>
          </a:lstStyle>
          <a:p>
            <a:r>
              <a:rPr lang="en-US" sz="1800" smtClean="0"/>
              <a:t>May 2012</a:t>
            </a:r>
          </a:p>
        </p:txBody>
      </p:sp>
    </p:spTree>
    <p:extLst>
      <p:ext uri="{BB962C8B-B14F-4D97-AF65-F5344CB8AC3E}">
        <p14:creationId xmlns:p14="http://schemas.microsoft.com/office/powerpoint/2010/main" val="337038182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p:nvPr>
        </p:nvSpPr>
        <p:spPr/>
        <p:txBody>
          <a:bodyPr/>
          <a:lstStyle/>
          <a:p>
            <a:r>
              <a:rPr lang="en-US" altLang="ja-JP" smtClean="0"/>
              <a:t>Reference </a:t>
            </a:r>
            <a:endParaRPr lang="ja-JP" altLang="en-US" smtClean="0"/>
          </a:p>
        </p:txBody>
      </p:sp>
      <p:sp>
        <p:nvSpPr>
          <p:cNvPr id="3" name="コンテンツ プレースホルダ 2"/>
          <p:cNvSpPr>
            <a:spLocks noGrp="1"/>
          </p:cNvSpPr>
          <p:nvPr>
            <p:ph idx="1"/>
          </p:nvPr>
        </p:nvSpPr>
        <p:spPr>
          <a:xfrm>
            <a:off x="609600" y="1600200"/>
            <a:ext cx="7848600" cy="4495800"/>
          </a:xfrm>
        </p:spPr>
        <p:txBody>
          <a:bodyPr>
            <a:normAutofit/>
          </a:bodyPr>
          <a:lstStyle/>
          <a:p>
            <a:r>
              <a:rPr lang="en-US" altLang="ja-JP" smtClean="0"/>
              <a:t>March  2012 Waikoloa Session Minutes</a:t>
            </a:r>
          </a:p>
          <a:p>
            <a:pPr lvl="1"/>
            <a:r>
              <a:rPr lang="en-US" altLang="ja-JP" smtClean="0">
                <a:hlinkClick r:id="rId2"/>
              </a:rPr>
              <a:t>https://mentor.ieee.org/802.11/dcn/12/11-12-0472-00-00ai-march-2012-waikoloa-session-minutes.doc</a:t>
            </a:r>
            <a:endParaRPr lang="en-US" altLang="ja-JP" smtClean="0"/>
          </a:p>
          <a:p>
            <a:r>
              <a:rPr lang="en-US" altLang="ja-JP" smtClean="0"/>
              <a:t>March-May Teleconference Minutes</a:t>
            </a:r>
          </a:p>
          <a:p>
            <a:pPr lvl="1"/>
            <a:r>
              <a:rPr lang="en-US" altLang="ja-JP" smtClean="0">
                <a:hlinkClick r:id="rId3"/>
              </a:rPr>
              <a:t>https://mentor.ieee.org/802.11/dcn/12/11-12-0476-06-00ai-mar-may-teleconference-minutes.doc</a:t>
            </a:r>
            <a:endParaRPr lang="en-US" altLang="ja-JP" smtClean="0"/>
          </a:p>
          <a:p>
            <a:r>
              <a:rPr lang="en-US" altLang="ja-JP" smtClean="0"/>
              <a:t>Submission list</a:t>
            </a:r>
          </a:p>
          <a:p>
            <a:pPr lvl="1"/>
            <a:r>
              <a:rPr lang="en-US" altLang="ja-JP" smtClean="0">
                <a:hlinkClick r:id="rId4"/>
              </a:rPr>
              <a:t>https://mentor.ieee.org/802.11/dcn/12/11-12-0579-05-00ai-tgai-submission-list-for-atlanta-meeting.xls</a:t>
            </a:r>
            <a:endParaRPr lang="en-US" altLang="ja-JP" smtClean="0"/>
          </a:p>
          <a:p>
            <a:r>
              <a:rPr lang="en-US" altLang="ja-JP" smtClean="0"/>
              <a:t>Motion slides</a:t>
            </a:r>
          </a:p>
          <a:p>
            <a:pPr lvl="1"/>
            <a:r>
              <a:rPr lang="en-US" altLang="ja-JP" smtClean="0">
                <a:hlinkClick r:id="rId5"/>
              </a:rPr>
              <a:t>https://mentor.ieee.org/802.11/dcn/12/11-12-0655-04-00ai-tgai-motion-slide-atlanta.pptx</a:t>
            </a:r>
            <a:endParaRPr lang="en-US" altLang="ja-JP" smtClean="0"/>
          </a:p>
          <a:p>
            <a:endParaRPr lang="en-US" altLang="ja-JP" smtClean="0"/>
          </a:p>
          <a:p>
            <a:pPr lvl="1">
              <a:buFontTx/>
              <a:buChar char="•"/>
            </a:pPr>
            <a:endParaRPr lang="en-US" altLang="ja-JP" smtClean="0"/>
          </a:p>
          <a:p>
            <a:endParaRPr lang="en-US" altLang="ja-JP" smtClean="0"/>
          </a:p>
          <a:p>
            <a:endParaRPr lang="ja-JP" altLang="en-US" smtClean="0"/>
          </a:p>
        </p:txBody>
      </p:sp>
      <p:sp>
        <p:nvSpPr>
          <p:cNvPr id="4" name="日付プレースホルダ 3"/>
          <p:cNvSpPr>
            <a:spLocks noGrp="1"/>
          </p:cNvSpPr>
          <p:nvPr>
            <p:ph type="dt" sz="quarter" idx="10"/>
          </p:nvPr>
        </p:nvSpPr>
        <p:spPr/>
        <p:txBody>
          <a:bodyPr/>
          <a:lstStyle/>
          <a:p>
            <a:pPr>
              <a:defRPr/>
            </a:pPr>
            <a:r>
              <a:rPr lang="en-US"/>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Adrian Stephens, Intel Corporation</a:t>
            </a:r>
            <a:endParaRPr lang="en-US" dirty="0"/>
          </a:p>
        </p:txBody>
      </p:sp>
      <p:sp>
        <p:nvSpPr>
          <p:cNvPr id="6" name="スライド番号プレースホルダ 5"/>
          <p:cNvSpPr>
            <a:spLocks noGrp="1"/>
          </p:cNvSpPr>
          <p:nvPr>
            <p:ph type="sldNum" sz="quarter" idx="12"/>
          </p:nvPr>
        </p:nvSpPr>
        <p:spPr/>
        <p:txBody>
          <a:bodyPr/>
          <a:lstStyle>
            <a:lvl1pPr>
              <a:defRPr kumimoji="1" sz="1200">
                <a:solidFill>
                  <a:schemeClr val="tx1"/>
                </a:solidFill>
                <a:latin typeface="Times New Roman" pitchFamily="18" charset="0"/>
                <a:ea typeface="MS PGothic" pitchFamily="34" charset="-128"/>
              </a:defRPr>
            </a:lvl1pPr>
            <a:lvl2pPr marL="37931725" indent="-37474525">
              <a:defRPr kumimoji="1" sz="1200">
                <a:solidFill>
                  <a:schemeClr val="tx1"/>
                </a:solidFill>
                <a:latin typeface="Times New Roman" pitchFamily="18" charset="0"/>
                <a:ea typeface="MS PGothic" pitchFamily="34" charset="-128"/>
              </a:defRPr>
            </a:lvl2pPr>
            <a:lvl3pPr>
              <a:defRPr kumimoji="1" sz="1200">
                <a:solidFill>
                  <a:schemeClr val="tx1"/>
                </a:solidFill>
                <a:latin typeface="Times New Roman" pitchFamily="18" charset="0"/>
                <a:ea typeface="MS PGothic" pitchFamily="34" charset="-128"/>
              </a:defRPr>
            </a:lvl3pPr>
            <a:lvl4pPr>
              <a:defRPr kumimoji="1" sz="1200">
                <a:solidFill>
                  <a:schemeClr val="tx1"/>
                </a:solidFill>
                <a:latin typeface="Times New Roman" pitchFamily="18" charset="0"/>
                <a:ea typeface="MS PGothic" pitchFamily="34" charset="-128"/>
              </a:defRPr>
            </a:lvl4pPr>
            <a:lvl5pPr>
              <a:defRPr kumimoji="1" sz="1200">
                <a:solidFill>
                  <a:schemeClr val="tx1"/>
                </a:solidFill>
                <a:latin typeface="Times New Roman" pitchFamily="18" charset="0"/>
                <a:ea typeface="MS PGothic" pitchFamily="34" charset="-128"/>
              </a:defRPr>
            </a:lvl5pPr>
            <a:lvl6pPr marL="457200" fontAlgn="base">
              <a:spcBef>
                <a:spcPct val="0"/>
              </a:spcBef>
              <a:spcAft>
                <a:spcPct val="0"/>
              </a:spcAft>
              <a:defRPr kumimoji="1" sz="1200">
                <a:solidFill>
                  <a:schemeClr val="tx1"/>
                </a:solidFill>
                <a:latin typeface="Times New Roman" pitchFamily="18" charset="0"/>
                <a:ea typeface="MS PGothic" pitchFamily="34" charset="-128"/>
              </a:defRPr>
            </a:lvl6pPr>
            <a:lvl7pPr marL="914400" fontAlgn="base">
              <a:spcBef>
                <a:spcPct val="0"/>
              </a:spcBef>
              <a:spcAft>
                <a:spcPct val="0"/>
              </a:spcAft>
              <a:defRPr kumimoji="1" sz="1200">
                <a:solidFill>
                  <a:schemeClr val="tx1"/>
                </a:solidFill>
                <a:latin typeface="Times New Roman" pitchFamily="18" charset="0"/>
                <a:ea typeface="MS PGothic" pitchFamily="34" charset="-128"/>
              </a:defRPr>
            </a:lvl7pPr>
            <a:lvl8pPr marL="1371600" fontAlgn="base">
              <a:spcBef>
                <a:spcPct val="0"/>
              </a:spcBef>
              <a:spcAft>
                <a:spcPct val="0"/>
              </a:spcAft>
              <a:defRPr kumimoji="1" sz="1200">
                <a:solidFill>
                  <a:schemeClr val="tx1"/>
                </a:solidFill>
                <a:latin typeface="Times New Roman" pitchFamily="18" charset="0"/>
                <a:ea typeface="MS PGothic" pitchFamily="34" charset="-128"/>
              </a:defRPr>
            </a:lvl8pPr>
            <a:lvl9pPr marL="1828800" fontAlgn="base">
              <a:spcBef>
                <a:spcPct val="0"/>
              </a:spcBef>
              <a:spcAft>
                <a:spcPct val="0"/>
              </a:spcAft>
              <a:defRPr kumimoji="1" sz="1200">
                <a:solidFill>
                  <a:schemeClr val="tx1"/>
                </a:solidFill>
                <a:latin typeface="Times New Roman" pitchFamily="18" charset="0"/>
                <a:ea typeface="MS PGothic" pitchFamily="34" charset="-128"/>
              </a:defRPr>
            </a:lvl9pPr>
          </a:lstStyle>
          <a:p>
            <a:r>
              <a:rPr kumimoji="0" lang="en-US" altLang="ja-JP"/>
              <a:t>Slide </a:t>
            </a:r>
            <a:fld id="{C39B931A-A362-4A17-84D6-0B0995CA0EEF}" type="slidenum">
              <a:rPr kumimoji="0" lang="en-US" altLang="ja-JP"/>
              <a:pPr/>
              <a:t>73</a:t>
            </a:fld>
            <a:endParaRPr kumimoji="0" lang="en-US" altLang="ja-JP"/>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9/10 of 11-12/0714r1 by Hiroshi Mano (ATRD Root Lab)</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txBox="1">
            <a:spLocks/>
          </p:cNvSpPr>
          <p:nvPr/>
        </p:nvSpPr>
        <p:spPr bwMode="auto">
          <a:xfrm>
            <a:off x="849313" y="485775"/>
            <a:ext cx="1579562" cy="276225"/>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742950" indent="-28575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1143000" indent="-2286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600200" indent="-228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2057400" indent="-2286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514600" indent="-228600" algn="l" defTabSz="914400" rtl="0" eaLnBrk="0" fontAlgn="base" latinLnBrk="0" hangingPunct="0">
              <a:spcBef>
                <a:spcPct val="0"/>
              </a:spcBef>
              <a:spcAft>
                <a:spcPct val="0"/>
              </a:spcAft>
              <a:defRPr sz="2400" b="1" kern="1200">
                <a:solidFill>
                  <a:schemeClr val="tx1"/>
                </a:solidFill>
                <a:latin typeface="Times New Roman" pitchFamily="18" charset="0"/>
                <a:ea typeface="+mn-ea"/>
                <a:cs typeface="+mn-cs"/>
              </a:defRPr>
            </a:lvl6pPr>
            <a:lvl7pPr marL="2971800" indent="-228600" algn="l" defTabSz="914400" rtl="0" eaLnBrk="0" fontAlgn="base" latinLnBrk="0" hangingPunct="0">
              <a:spcBef>
                <a:spcPct val="0"/>
              </a:spcBef>
              <a:spcAft>
                <a:spcPct val="0"/>
              </a:spcAft>
              <a:defRPr sz="2400" b="1" kern="1200">
                <a:solidFill>
                  <a:schemeClr val="tx1"/>
                </a:solidFill>
                <a:latin typeface="Times New Roman" pitchFamily="18" charset="0"/>
                <a:ea typeface="+mn-ea"/>
                <a:cs typeface="+mn-cs"/>
              </a:defRPr>
            </a:lvl7pPr>
            <a:lvl8pPr marL="3429000" indent="-228600" algn="l" defTabSz="914400" rtl="0" eaLnBrk="0" fontAlgn="base" latinLnBrk="0" hangingPunct="0">
              <a:spcBef>
                <a:spcPct val="0"/>
              </a:spcBef>
              <a:spcAft>
                <a:spcPct val="0"/>
              </a:spcAft>
              <a:defRPr sz="2400" b="1" kern="1200">
                <a:solidFill>
                  <a:schemeClr val="tx1"/>
                </a:solidFill>
                <a:latin typeface="Times New Roman" pitchFamily="18" charset="0"/>
                <a:ea typeface="+mn-ea"/>
                <a:cs typeface="+mn-cs"/>
              </a:defRPr>
            </a:lvl8pPr>
            <a:lvl9pPr marL="3886200" indent="-228600" algn="l" defTabSz="914400" rtl="0" eaLnBrk="0" fontAlgn="base" latinLnBrk="0" hangingPunct="0">
              <a:spcBef>
                <a:spcPct val="0"/>
              </a:spcBef>
              <a:spcAft>
                <a:spcPct val="0"/>
              </a:spcAft>
              <a:defRPr sz="2400" b="1" kern="1200">
                <a:solidFill>
                  <a:schemeClr val="tx1"/>
                </a:solidFill>
                <a:latin typeface="Times New Roman" pitchFamily="18" charset="0"/>
                <a:ea typeface="+mn-ea"/>
                <a:cs typeface="+mn-cs"/>
              </a:defRPr>
            </a:lvl9pPr>
          </a:lstStyle>
          <a:p>
            <a:r>
              <a:rPr lang="en-US" sz="1800" smtClean="0"/>
              <a:t>May 2012</a:t>
            </a:r>
          </a:p>
        </p:txBody>
      </p:sp>
    </p:spTree>
    <p:extLst>
      <p:ext uri="{BB962C8B-B14F-4D97-AF65-F5344CB8AC3E}">
        <p14:creationId xmlns:p14="http://schemas.microsoft.com/office/powerpoint/2010/main" val="30960805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8"/>
          <p:cNvSpPr>
            <a:spLocks noGrp="1"/>
          </p:cNvSpPr>
          <p:nvPr>
            <p:ph type="ctrTitle"/>
          </p:nvPr>
        </p:nvSpPr>
        <p:spPr/>
        <p:txBody>
          <a:bodyPr/>
          <a:lstStyle/>
          <a:p>
            <a:r>
              <a:rPr lang="en-US" altLang="ja-JP" smtClean="0"/>
              <a:t>Thanks to all who participated!</a:t>
            </a:r>
          </a:p>
        </p:txBody>
      </p:sp>
      <p:sp>
        <p:nvSpPr>
          <p:cNvPr id="2970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Times New Roman" pitchFamily="18" charset="0"/>
                <a:ea typeface="MS PGothic" pitchFamily="34" charset="-128"/>
              </a:defRPr>
            </a:lvl1pPr>
            <a:lvl2pPr marL="37931725" indent="-37474525">
              <a:defRPr kumimoji="1" sz="1200">
                <a:solidFill>
                  <a:schemeClr val="tx1"/>
                </a:solidFill>
                <a:latin typeface="Times New Roman" pitchFamily="18" charset="0"/>
                <a:ea typeface="MS PGothic" pitchFamily="34" charset="-128"/>
              </a:defRPr>
            </a:lvl2pPr>
            <a:lvl3pPr>
              <a:defRPr kumimoji="1" sz="1200">
                <a:solidFill>
                  <a:schemeClr val="tx1"/>
                </a:solidFill>
                <a:latin typeface="Times New Roman" pitchFamily="18" charset="0"/>
                <a:ea typeface="MS PGothic" pitchFamily="34" charset="-128"/>
              </a:defRPr>
            </a:lvl3pPr>
            <a:lvl4pPr>
              <a:defRPr kumimoji="1" sz="1200">
                <a:solidFill>
                  <a:schemeClr val="tx1"/>
                </a:solidFill>
                <a:latin typeface="Times New Roman" pitchFamily="18" charset="0"/>
                <a:ea typeface="MS PGothic" pitchFamily="34" charset="-128"/>
              </a:defRPr>
            </a:lvl4pPr>
            <a:lvl5pPr>
              <a:defRPr kumimoji="1" sz="1200">
                <a:solidFill>
                  <a:schemeClr val="tx1"/>
                </a:solidFill>
                <a:latin typeface="Times New Roman" pitchFamily="18" charset="0"/>
                <a:ea typeface="MS PGothic" pitchFamily="34" charset="-128"/>
              </a:defRPr>
            </a:lvl5pPr>
            <a:lvl6pPr marL="457200" fontAlgn="base">
              <a:spcBef>
                <a:spcPct val="0"/>
              </a:spcBef>
              <a:spcAft>
                <a:spcPct val="0"/>
              </a:spcAft>
              <a:defRPr kumimoji="1" sz="1200">
                <a:solidFill>
                  <a:schemeClr val="tx1"/>
                </a:solidFill>
                <a:latin typeface="Times New Roman" pitchFamily="18" charset="0"/>
                <a:ea typeface="MS PGothic" pitchFamily="34" charset="-128"/>
              </a:defRPr>
            </a:lvl6pPr>
            <a:lvl7pPr marL="914400" fontAlgn="base">
              <a:spcBef>
                <a:spcPct val="0"/>
              </a:spcBef>
              <a:spcAft>
                <a:spcPct val="0"/>
              </a:spcAft>
              <a:defRPr kumimoji="1" sz="1200">
                <a:solidFill>
                  <a:schemeClr val="tx1"/>
                </a:solidFill>
                <a:latin typeface="Times New Roman" pitchFamily="18" charset="0"/>
                <a:ea typeface="MS PGothic" pitchFamily="34" charset="-128"/>
              </a:defRPr>
            </a:lvl7pPr>
            <a:lvl8pPr marL="1371600" fontAlgn="base">
              <a:spcBef>
                <a:spcPct val="0"/>
              </a:spcBef>
              <a:spcAft>
                <a:spcPct val="0"/>
              </a:spcAft>
              <a:defRPr kumimoji="1" sz="1200">
                <a:solidFill>
                  <a:schemeClr val="tx1"/>
                </a:solidFill>
                <a:latin typeface="Times New Roman" pitchFamily="18" charset="0"/>
                <a:ea typeface="MS PGothic" pitchFamily="34" charset="-128"/>
              </a:defRPr>
            </a:lvl8pPr>
            <a:lvl9pPr marL="1828800" fontAlgn="base">
              <a:spcBef>
                <a:spcPct val="0"/>
              </a:spcBef>
              <a:spcAft>
                <a:spcPct val="0"/>
              </a:spcAft>
              <a:defRPr kumimoji="1" sz="1200">
                <a:solidFill>
                  <a:schemeClr val="tx1"/>
                </a:solidFill>
                <a:latin typeface="Times New Roman" pitchFamily="18" charset="0"/>
                <a:ea typeface="MS PGothic" pitchFamily="34" charset="-128"/>
              </a:defRPr>
            </a:lvl9pPr>
          </a:lstStyle>
          <a:p>
            <a:r>
              <a:rPr kumimoji="0" lang="en-US" altLang="ja-JP" smtClean="0"/>
              <a:t>Adrian Stephens, Intel Corporation</a:t>
            </a:r>
          </a:p>
        </p:txBody>
      </p:sp>
      <p:sp>
        <p:nvSpPr>
          <p:cNvPr id="297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Times New Roman" pitchFamily="18" charset="0"/>
                <a:ea typeface="MS PGothic" pitchFamily="34" charset="-128"/>
              </a:defRPr>
            </a:lvl1pPr>
            <a:lvl2pPr marL="37931725" indent="-37474525">
              <a:defRPr kumimoji="1" sz="1200">
                <a:solidFill>
                  <a:schemeClr val="tx1"/>
                </a:solidFill>
                <a:latin typeface="Times New Roman" pitchFamily="18" charset="0"/>
                <a:ea typeface="MS PGothic" pitchFamily="34" charset="-128"/>
              </a:defRPr>
            </a:lvl2pPr>
            <a:lvl3pPr>
              <a:defRPr kumimoji="1" sz="1200">
                <a:solidFill>
                  <a:schemeClr val="tx1"/>
                </a:solidFill>
                <a:latin typeface="Times New Roman" pitchFamily="18" charset="0"/>
                <a:ea typeface="MS PGothic" pitchFamily="34" charset="-128"/>
              </a:defRPr>
            </a:lvl3pPr>
            <a:lvl4pPr>
              <a:defRPr kumimoji="1" sz="1200">
                <a:solidFill>
                  <a:schemeClr val="tx1"/>
                </a:solidFill>
                <a:latin typeface="Times New Roman" pitchFamily="18" charset="0"/>
                <a:ea typeface="MS PGothic" pitchFamily="34" charset="-128"/>
              </a:defRPr>
            </a:lvl4pPr>
            <a:lvl5pPr>
              <a:defRPr kumimoji="1" sz="1200">
                <a:solidFill>
                  <a:schemeClr val="tx1"/>
                </a:solidFill>
                <a:latin typeface="Times New Roman" pitchFamily="18" charset="0"/>
                <a:ea typeface="MS PGothic" pitchFamily="34" charset="-128"/>
              </a:defRPr>
            </a:lvl5pPr>
            <a:lvl6pPr marL="457200" fontAlgn="base">
              <a:spcBef>
                <a:spcPct val="0"/>
              </a:spcBef>
              <a:spcAft>
                <a:spcPct val="0"/>
              </a:spcAft>
              <a:defRPr kumimoji="1" sz="1200">
                <a:solidFill>
                  <a:schemeClr val="tx1"/>
                </a:solidFill>
                <a:latin typeface="Times New Roman" pitchFamily="18" charset="0"/>
                <a:ea typeface="MS PGothic" pitchFamily="34" charset="-128"/>
              </a:defRPr>
            </a:lvl6pPr>
            <a:lvl7pPr marL="914400" fontAlgn="base">
              <a:spcBef>
                <a:spcPct val="0"/>
              </a:spcBef>
              <a:spcAft>
                <a:spcPct val="0"/>
              </a:spcAft>
              <a:defRPr kumimoji="1" sz="1200">
                <a:solidFill>
                  <a:schemeClr val="tx1"/>
                </a:solidFill>
                <a:latin typeface="Times New Roman" pitchFamily="18" charset="0"/>
                <a:ea typeface="MS PGothic" pitchFamily="34" charset="-128"/>
              </a:defRPr>
            </a:lvl7pPr>
            <a:lvl8pPr marL="1371600" fontAlgn="base">
              <a:spcBef>
                <a:spcPct val="0"/>
              </a:spcBef>
              <a:spcAft>
                <a:spcPct val="0"/>
              </a:spcAft>
              <a:defRPr kumimoji="1" sz="1200">
                <a:solidFill>
                  <a:schemeClr val="tx1"/>
                </a:solidFill>
                <a:latin typeface="Times New Roman" pitchFamily="18" charset="0"/>
                <a:ea typeface="MS PGothic" pitchFamily="34" charset="-128"/>
              </a:defRPr>
            </a:lvl8pPr>
            <a:lvl9pPr marL="1828800" fontAlgn="base">
              <a:spcBef>
                <a:spcPct val="0"/>
              </a:spcBef>
              <a:spcAft>
                <a:spcPct val="0"/>
              </a:spcAft>
              <a:defRPr kumimoji="1" sz="1200">
                <a:solidFill>
                  <a:schemeClr val="tx1"/>
                </a:solidFill>
                <a:latin typeface="Times New Roman" pitchFamily="18" charset="0"/>
                <a:ea typeface="MS PGothic" pitchFamily="34" charset="-128"/>
              </a:defRPr>
            </a:lvl9pPr>
          </a:lstStyle>
          <a:p>
            <a:r>
              <a:rPr kumimoji="0" lang="en-US" altLang="ja-JP"/>
              <a:t>Slide </a:t>
            </a:r>
            <a:fld id="{2CE50931-CBF6-4CDF-83BC-E0292747BAFB}" type="slidenum">
              <a:rPr kumimoji="0" lang="en-US" altLang="ja-JP"/>
              <a:pPr/>
              <a:t>74</a:t>
            </a:fld>
            <a:endParaRPr kumimoji="0" lang="en-US" altLang="ja-JP"/>
          </a:p>
        </p:txBody>
      </p:sp>
      <p:sp>
        <p:nvSpPr>
          <p:cNvPr id="29702" name="サブタイトル 6"/>
          <p:cNvSpPr>
            <a:spLocks noGrp="1"/>
          </p:cNvSpPr>
          <p:nvPr>
            <p:ph type="subTitle" idx="1"/>
          </p:nvPr>
        </p:nvSpPr>
        <p:spPr/>
        <p:txBody>
          <a:bodyPr/>
          <a:lstStyle/>
          <a:p>
            <a:endParaRPr lang="ja-JP" altLang="en-US" smtClean="0"/>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10/10 of 11-12/0714r1 by Hiroshi Mano (ATRD Root Lab)</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227807227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5943600" y="6475413"/>
            <a:ext cx="2600325" cy="184150"/>
          </a:xfrm>
        </p:spPr>
        <p:txBody>
          <a:bodyPr/>
          <a:lstStyle/>
          <a:p>
            <a:pPr>
              <a:defRPr/>
            </a:pPr>
            <a:r>
              <a:rPr lang="en-US" smtClean="0"/>
              <a:t>Adrian Stephens, Intel Corporation</a:t>
            </a:r>
            <a:endParaRPr lang="en-US"/>
          </a:p>
        </p:txBody>
      </p:sp>
      <p:sp>
        <p:nvSpPr>
          <p:cNvPr id="1029" name="Slide Number Placeholder 5"/>
          <p:cNvSpPr>
            <a:spLocks noGrp="1"/>
          </p:cNvSpPr>
          <p:nvPr>
            <p:ph type="sldNum" sz="quarter" idx="12"/>
          </p:nvPr>
        </p:nvSpPr>
        <p:spPr>
          <a:noFill/>
        </p:spPr>
        <p:txBody>
          <a:bodyPr/>
          <a:lstStyle/>
          <a:p>
            <a:r>
              <a:rPr lang="en-US" smtClean="0">
                <a:cs typeface="Arial" charset="0"/>
              </a:rPr>
              <a:t>Slide </a:t>
            </a:r>
            <a:fld id="{FFFEF413-2776-44CC-8E2A-CC9DB1F3A4F5}" type="slidenum">
              <a:rPr lang="en-US" smtClean="0">
                <a:cs typeface="Arial" charset="0"/>
              </a:rPr>
              <a:pPr/>
              <a:t>75</a:t>
            </a:fld>
            <a:endParaRPr lang="en-US" smtClean="0">
              <a:cs typeface="Arial" charset="0"/>
            </a:endParaRPr>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cs typeface="+mn-cs"/>
              </a:rPr>
              <a:t>Date:</a:t>
            </a:r>
            <a:r>
              <a:rPr lang="en-US" sz="2000" kern="0" dirty="0">
                <a:latin typeface="+mn-lt"/>
                <a:cs typeface="+mn-cs"/>
              </a:rPr>
              <a:t> 2012-05-18</a:t>
            </a:r>
          </a:p>
        </p:txBody>
      </p:sp>
      <p:graphicFrame>
        <p:nvGraphicFramePr>
          <p:cNvPr id="1026" name="Object 11"/>
          <p:cNvGraphicFramePr>
            <a:graphicFrameLocks noChangeAspect="1"/>
          </p:cNvGraphicFramePr>
          <p:nvPr/>
        </p:nvGraphicFramePr>
        <p:xfrm>
          <a:off x="457200" y="2743200"/>
          <a:ext cx="8061325" cy="2490788"/>
        </p:xfrm>
        <a:graphic>
          <a:graphicData uri="http://schemas.openxmlformats.org/presentationml/2006/ole">
            <mc:AlternateContent xmlns:mc="http://schemas.openxmlformats.org/markup-compatibility/2006">
              <mc:Choice xmlns:v="urn:schemas-microsoft-com:vml" Requires="v">
                <p:oleObj spid="_x0000_s14339" name="Document" r:id="rId5" imgW="8229471" imgH="2548002" progId="Word.Document.8">
                  <p:embed/>
                </p:oleObj>
              </mc:Choice>
              <mc:Fallback>
                <p:oleObj name="Document" r:id="rId5" imgW="8229471" imgH="2548002" progId="Word.Documen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 y="2743200"/>
                        <a:ext cx="8061325" cy="2490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1"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
        <p:nvSpPr>
          <p:cNvPr id="12" name="Rectangle 2"/>
          <p:cNvSpPr txBox="1">
            <a:spLocks noChangeArrowheads="1"/>
          </p:cNvSpPr>
          <p:nvPr/>
        </p:nvSpPr>
        <p:spPr>
          <a:xfrm>
            <a:off x="685800" y="685800"/>
            <a:ext cx="7772400" cy="1066800"/>
          </a:xfrm>
          <a:prstGeom prst="rect">
            <a:avLst/>
          </a:prstGeom>
          <a:noFill/>
        </p:spPr>
        <p:txBody>
          <a:bodyPr/>
          <a:lstStyle/>
          <a:p>
            <a:pPr algn="ctr" eaLnBrk="0" hangingPunct="0">
              <a:defRPr/>
            </a:pPr>
            <a:r>
              <a:rPr lang="en-US" sz="3200" b="1" kern="0" dirty="0">
                <a:solidFill>
                  <a:schemeClr val="tx2"/>
                </a:solidFill>
                <a:latin typeface="+mj-lt"/>
                <a:ea typeface="+mj-ea"/>
                <a:cs typeface="+mj-cs"/>
              </a:rPr>
              <a:t>China MM-Wave (CMMW) Study Group May 2012 Closing Report</a:t>
            </a:r>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1/12 of 11-12/0635r0 by Eldad Perahia, Xiaoming Peng</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10"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281166252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Abstract</a:t>
            </a:r>
          </a:p>
        </p:txBody>
      </p:sp>
      <p:sp>
        <p:nvSpPr>
          <p:cNvPr id="14339" name="Content Placeholder 2"/>
          <p:cNvSpPr>
            <a:spLocks noGrp="1"/>
          </p:cNvSpPr>
          <p:nvPr>
            <p:ph idx="1"/>
          </p:nvPr>
        </p:nvSpPr>
        <p:spPr/>
        <p:txBody>
          <a:bodyPr/>
          <a:lstStyle/>
          <a:p>
            <a:pPr>
              <a:buFontTx/>
              <a:buNone/>
            </a:pPr>
            <a:r>
              <a:rPr lang="en-US" smtClean="0"/>
              <a:t>This document is the closing report for CMMW SG for the </a:t>
            </a:r>
            <a:r>
              <a:rPr lang="en-US" smtClean="0">
                <a:solidFill>
                  <a:schemeClr val="tx2"/>
                </a:solidFill>
              </a:rPr>
              <a:t>May </a:t>
            </a:r>
            <a:r>
              <a:rPr lang="en-US" smtClean="0"/>
              <a:t>2012 session. </a:t>
            </a:r>
          </a:p>
        </p:txBody>
      </p:sp>
      <p:sp>
        <p:nvSpPr>
          <p:cNvPr id="14341" name="Slide Number Placeholder 5"/>
          <p:cNvSpPr>
            <a:spLocks noGrp="1"/>
          </p:cNvSpPr>
          <p:nvPr>
            <p:ph type="sldNum" sz="quarter" idx="12"/>
          </p:nvPr>
        </p:nvSpPr>
        <p:spPr>
          <a:noFill/>
        </p:spPr>
        <p:txBody>
          <a:bodyPr/>
          <a:lstStyle/>
          <a:p>
            <a:r>
              <a:rPr lang="en-US" smtClean="0">
                <a:cs typeface="Arial" charset="0"/>
              </a:rPr>
              <a:t>Slide </a:t>
            </a:r>
            <a:fld id="{1A4E0AA7-5ECC-4164-9E13-7646EF4DC514}" type="slidenum">
              <a:rPr lang="en-US" smtClean="0">
                <a:cs typeface="Arial" charset="0"/>
              </a:rPr>
              <a:pPr/>
              <a:t>76</a:t>
            </a:fld>
            <a:endParaRPr lang="en-US" smtClean="0">
              <a:cs typeface="Arial" charset="0"/>
            </a:endParaRPr>
          </a:p>
        </p:txBody>
      </p:sp>
      <p:sp>
        <p:nvSpPr>
          <p:cNvPr id="7" name="Footer Placeholder 4"/>
          <p:cNvSpPr>
            <a:spLocks noGrp="1"/>
          </p:cNvSpPr>
          <p:nvPr>
            <p:ph type="ftr" sz="quarter" idx="11"/>
          </p:nvPr>
        </p:nvSpPr>
        <p:spPr/>
        <p:txBody>
          <a:bodyPr/>
          <a:lstStyle/>
          <a:p>
            <a:pPr>
              <a:defRPr/>
            </a:pPr>
            <a:r>
              <a:rPr lang="en-US" smtClean="0"/>
              <a:t>Adrian Stephens, Intel Corporation</a:t>
            </a:r>
            <a:endParaRPr lang="en-US" dirty="0"/>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2/12 of 11-12/0635r0 by Eldad Perahia, Xiaoming Peng</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194608476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mtClean="0"/>
              <a:t>Work Completed (1/2)</a:t>
            </a:r>
          </a:p>
        </p:txBody>
      </p:sp>
      <p:sp>
        <p:nvSpPr>
          <p:cNvPr id="15363" name="Content Placeholder 2"/>
          <p:cNvSpPr>
            <a:spLocks noGrp="1"/>
          </p:cNvSpPr>
          <p:nvPr>
            <p:ph idx="1"/>
          </p:nvPr>
        </p:nvSpPr>
        <p:spPr/>
        <p:txBody>
          <a:bodyPr/>
          <a:lstStyle/>
          <a:p>
            <a:r>
              <a:rPr lang="en-US" smtClean="0"/>
              <a:t>Feedback from CWPAN</a:t>
            </a:r>
          </a:p>
          <a:p>
            <a:pPr lvl="1"/>
            <a:r>
              <a:rPr lang="en-US" smtClean="0">
                <a:hlinkClick r:id="rId2"/>
              </a:rPr>
              <a:t>https://mentor.ieee.org/802.11/dcn/12/11-12-0398-04-cmmw-cwpan-response-to-802-11-cmmw.ppt</a:t>
            </a:r>
            <a:endParaRPr lang="en-US" smtClean="0"/>
          </a:p>
          <a:p>
            <a:r>
              <a:rPr lang="en-US" smtClean="0"/>
              <a:t>Overview of CPWAN SG5 QLINKPAN</a:t>
            </a:r>
          </a:p>
          <a:p>
            <a:pPr lvl="1"/>
            <a:r>
              <a:rPr lang="en-US" smtClean="0">
                <a:hlinkClick r:id="rId3"/>
              </a:rPr>
              <a:t>https://mentor.ieee.org/802.11/dcn/12/11-12-0402-02-cmmw-overview-of-cwpan-sg5-qlinkpan.ppt</a:t>
            </a:r>
            <a:endParaRPr lang="en-US" smtClean="0"/>
          </a:p>
          <a:p>
            <a:pPr lvl="1"/>
            <a:r>
              <a:rPr lang="en-US" smtClean="0"/>
              <a:t>Update on 45 GHz spectrum</a:t>
            </a:r>
          </a:p>
          <a:p>
            <a:r>
              <a:rPr lang="en-US" smtClean="0">
                <a:solidFill>
                  <a:schemeClr val="tx2"/>
                </a:solidFill>
              </a:rPr>
              <a:t>Introduction of CMMW PAR and 5C </a:t>
            </a:r>
            <a:r>
              <a:rPr lang="en-US" smtClean="0"/>
              <a:t>at mid-week plenary</a:t>
            </a:r>
          </a:p>
          <a:p>
            <a:pPr lvl="1"/>
            <a:r>
              <a:rPr lang="en-US" smtClean="0">
                <a:hlinkClick r:id="rId4"/>
              </a:rPr>
              <a:t>https://mentor.ieee.org/802.11/dcn/12/11-12-0682-00-cmmw-introduction-of-cmmw-par-and-5c.ppt</a:t>
            </a:r>
            <a:endParaRPr lang="en-US" smtClean="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15366" name="Slide Number Placeholder 5"/>
          <p:cNvSpPr>
            <a:spLocks noGrp="1"/>
          </p:cNvSpPr>
          <p:nvPr>
            <p:ph type="sldNum" sz="quarter" idx="12"/>
          </p:nvPr>
        </p:nvSpPr>
        <p:spPr>
          <a:noFill/>
        </p:spPr>
        <p:txBody>
          <a:bodyPr/>
          <a:lstStyle/>
          <a:p>
            <a:r>
              <a:rPr lang="en-US" smtClean="0">
                <a:cs typeface="Arial" charset="0"/>
              </a:rPr>
              <a:t>Slide </a:t>
            </a:r>
            <a:fld id="{4BD51672-35C7-4E58-AE77-B2490ACB95B6}" type="slidenum">
              <a:rPr lang="en-US" smtClean="0">
                <a:cs typeface="Arial" charset="0"/>
              </a:rPr>
              <a:pPr/>
              <a:t>77</a:t>
            </a:fld>
            <a:endParaRPr lang="en-US" smtClean="0">
              <a:cs typeface="Arial" charset="0"/>
            </a:endParaRPr>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3/12 of 11-12/0635r0 by Eldad Perahia, Xiaoming Peng</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244315402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mtClean="0"/>
              <a:t>Work Completed (2/2)</a:t>
            </a:r>
          </a:p>
        </p:txBody>
      </p:sp>
      <p:sp>
        <p:nvSpPr>
          <p:cNvPr id="16387" name="Content Placeholder 2"/>
          <p:cNvSpPr>
            <a:spLocks noGrp="1"/>
          </p:cNvSpPr>
          <p:nvPr>
            <p:ph idx="1"/>
          </p:nvPr>
        </p:nvSpPr>
        <p:spPr/>
        <p:txBody>
          <a:bodyPr/>
          <a:lstStyle/>
          <a:p>
            <a:r>
              <a:rPr lang="en-US" smtClean="0"/>
              <a:t>PAR development</a:t>
            </a:r>
          </a:p>
          <a:p>
            <a:pPr lvl="1"/>
            <a:r>
              <a:rPr lang="en-US" smtClean="0">
                <a:hlinkClick r:id="rId2"/>
              </a:rPr>
              <a:t>https://mentor.ieee.org/802.11/dcn/12/11-12-0140-05-cmmw-ieee-802-11-cmmw-sg-par.doc</a:t>
            </a:r>
            <a:endParaRPr lang="en-US" smtClean="0"/>
          </a:p>
          <a:p>
            <a:r>
              <a:rPr lang="en-US" smtClean="0"/>
              <a:t>5 Criteria development</a:t>
            </a:r>
          </a:p>
          <a:p>
            <a:pPr lvl="1"/>
            <a:r>
              <a:rPr lang="en-US" smtClean="0">
                <a:hlinkClick r:id="rId3"/>
              </a:rPr>
              <a:t>https://mentor.ieee.org/802.11/dcn/12/11-12-0141-04-cmmw-ieee-802-11-cmww-sg-5c.doc</a:t>
            </a:r>
            <a:endParaRPr lang="en-US" smtClean="0"/>
          </a:p>
          <a:p>
            <a:r>
              <a:rPr lang="en-US" smtClean="0"/>
              <a:t>Task group logistic discussion</a:t>
            </a:r>
          </a:p>
          <a:p>
            <a:pPr lvl="1"/>
            <a:r>
              <a:rPr lang="en-US" smtClean="0">
                <a:hlinkClick r:id="rId4"/>
              </a:rPr>
              <a:t>https://mentor.ieee.org/802.11/dcn/12/11-12-0443-04-cmmw-cmmw-logistics-options.pptx</a:t>
            </a:r>
            <a:endParaRPr lang="en-US" smtClean="0"/>
          </a:p>
          <a:p>
            <a:pPr lvl="1"/>
            <a:endParaRPr lang="en-US" smtClean="0"/>
          </a:p>
          <a:p>
            <a:r>
              <a:rPr lang="en-US" smtClean="0"/>
              <a:t>PAR and 5 C’s approved by study group</a:t>
            </a:r>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16390" name="Slide Number Placeholder 5"/>
          <p:cNvSpPr>
            <a:spLocks noGrp="1"/>
          </p:cNvSpPr>
          <p:nvPr>
            <p:ph type="sldNum" sz="quarter" idx="12"/>
          </p:nvPr>
        </p:nvSpPr>
        <p:spPr>
          <a:noFill/>
        </p:spPr>
        <p:txBody>
          <a:bodyPr/>
          <a:lstStyle/>
          <a:p>
            <a:r>
              <a:rPr lang="en-US" smtClean="0">
                <a:cs typeface="Arial" charset="0"/>
              </a:rPr>
              <a:t>Slide </a:t>
            </a:r>
            <a:fld id="{C341B317-CA4A-4ACE-BBFF-E0251D039C78}" type="slidenum">
              <a:rPr lang="en-US" smtClean="0">
                <a:cs typeface="Arial" charset="0"/>
              </a:rPr>
              <a:pPr/>
              <a:t>78</a:t>
            </a:fld>
            <a:endParaRPr lang="en-US" smtClean="0">
              <a:cs typeface="Arial" charset="0"/>
            </a:endParaRPr>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4/12 of 11-12/0635r0 by Eldad Perahia, Xiaoming Peng</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263212982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685800"/>
            <a:ext cx="7772400" cy="533400"/>
          </a:xfrm>
        </p:spPr>
        <p:txBody>
          <a:bodyPr/>
          <a:lstStyle/>
          <a:p>
            <a:r>
              <a:rPr lang="en-US" smtClean="0"/>
              <a:t>Task Group Logistics (1/2)</a:t>
            </a:r>
          </a:p>
        </p:txBody>
      </p:sp>
      <p:sp>
        <p:nvSpPr>
          <p:cNvPr id="17411" name="Content Placeholder 2"/>
          <p:cNvSpPr>
            <a:spLocks noGrp="1"/>
          </p:cNvSpPr>
          <p:nvPr>
            <p:ph idx="1"/>
          </p:nvPr>
        </p:nvSpPr>
        <p:spPr>
          <a:xfrm>
            <a:off x="228600" y="1447800"/>
            <a:ext cx="8763000" cy="5105400"/>
          </a:xfrm>
        </p:spPr>
        <p:txBody>
          <a:bodyPr/>
          <a:lstStyle/>
          <a:p>
            <a:r>
              <a:rPr lang="en-US" smtClean="0"/>
              <a:t>Guiding principles</a:t>
            </a:r>
          </a:p>
          <a:p>
            <a:pPr lvl="1"/>
            <a:r>
              <a:rPr lang="en-US" smtClean="0"/>
              <a:t>A good standard that meets the needs of all stakeholders</a:t>
            </a:r>
          </a:p>
          <a:p>
            <a:pPr lvl="1"/>
            <a:r>
              <a:rPr lang="en-US" smtClean="0"/>
              <a:t>All stakeholders have the ability to participate on a regular basis</a:t>
            </a:r>
          </a:p>
          <a:p>
            <a:pPr lvl="1"/>
            <a:r>
              <a:rPr lang="en-US" smtClean="0"/>
              <a:t>Leverage opportunity to integrate new participants into 802.11 process</a:t>
            </a:r>
          </a:p>
          <a:p>
            <a:r>
              <a:rPr lang="en-US" smtClean="0"/>
              <a:t>802.11 chair grants voting rights to designated list of CWPAN members</a:t>
            </a:r>
          </a:p>
          <a:p>
            <a:pPr lvl="1"/>
            <a:r>
              <a:rPr lang="en-US" smtClean="0"/>
              <a:t>Maximum of 30</a:t>
            </a:r>
          </a:p>
          <a:p>
            <a:pPr lvl="1"/>
            <a:r>
              <a:rPr lang="en-US" smtClean="0"/>
              <a:t>CWPAN needs to provide list of names at July meeting</a:t>
            </a:r>
          </a:p>
          <a:p>
            <a:pPr lvl="1"/>
            <a:r>
              <a:rPr lang="en-US" smtClean="0"/>
              <a:t>Criteria</a:t>
            </a:r>
          </a:p>
          <a:p>
            <a:pPr lvl="2"/>
            <a:r>
              <a:rPr lang="en-US" smtClean="0"/>
              <a:t>Active participation in CWPAN SG5 or PG4</a:t>
            </a:r>
          </a:p>
          <a:p>
            <a:pPr lvl="2"/>
            <a:r>
              <a:rPr lang="en-US" smtClean="0"/>
              <a:t>Intent to participate in plenary meetings</a:t>
            </a:r>
          </a:p>
          <a:p>
            <a:pPr lvl="1"/>
            <a:r>
              <a:rPr lang="en-US" smtClean="0"/>
              <a:t>Must attend inaugural meeting to receive voting rights</a:t>
            </a:r>
          </a:p>
          <a:p>
            <a:pPr lvl="1"/>
            <a:r>
              <a:rPr lang="en-US" smtClean="0"/>
              <a:t>Voting rights are maintained based existing rules for attendance and voting</a:t>
            </a:r>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17414" name="Slide Number Placeholder 5"/>
          <p:cNvSpPr>
            <a:spLocks noGrp="1"/>
          </p:cNvSpPr>
          <p:nvPr>
            <p:ph type="sldNum" sz="quarter" idx="12"/>
          </p:nvPr>
        </p:nvSpPr>
        <p:spPr>
          <a:noFill/>
        </p:spPr>
        <p:txBody>
          <a:bodyPr/>
          <a:lstStyle/>
          <a:p>
            <a:r>
              <a:rPr lang="en-US" smtClean="0">
                <a:cs typeface="Arial" charset="0"/>
              </a:rPr>
              <a:t>Slide </a:t>
            </a:r>
            <a:fld id="{685A6E1B-DBD1-476F-9173-5EC40BB0E0E3}" type="slidenum">
              <a:rPr lang="en-US" smtClean="0">
                <a:cs typeface="Arial" charset="0"/>
              </a:rPr>
              <a:pPr/>
              <a:t>79</a:t>
            </a:fld>
            <a:endParaRPr lang="en-US" smtClean="0">
              <a:cs typeface="Arial" charset="0"/>
            </a:endParaRPr>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5/12 of 11-12/0635r0 by Eldad Perahia, Xiaoming Peng</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2081495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Adrian Stephens, Intel Corporation</a:t>
            </a:r>
          </a:p>
        </p:txBody>
      </p:sp>
      <p:sp>
        <p:nvSpPr>
          <p:cNvPr id="307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C8F294A5-CC29-4CD0-9292-1798B8623704}" type="slidenum">
              <a:rPr lang="en-US" sz="1200" b="0" smtClean="0"/>
              <a:pPr/>
              <a:t>8</a:t>
            </a:fld>
            <a:endParaRPr lang="en-US" sz="1200" b="0" smtClean="0"/>
          </a:p>
        </p:txBody>
      </p:sp>
      <p:sp>
        <p:nvSpPr>
          <p:cNvPr id="3077" name="Rectangle 2"/>
          <p:cNvSpPr>
            <a:spLocks noGrp="1" noChangeArrowheads="1"/>
          </p:cNvSpPr>
          <p:nvPr>
            <p:ph type="title"/>
          </p:nvPr>
        </p:nvSpPr>
        <p:spPr>
          <a:noFill/>
        </p:spPr>
        <p:txBody>
          <a:bodyPr/>
          <a:lstStyle/>
          <a:p>
            <a:r>
              <a:rPr lang="en-US" dirty="0" smtClean="0"/>
              <a:t>802.11 May 2012 ANA Closing Report</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2012-05-17</a:t>
            </a:r>
          </a:p>
        </p:txBody>
      </p:sp>
      <p:graphicFrame>
        <p:nvGraphicFramePr>
          <p:cNvPr id="3079" name="Object 11"/>
          <p:cNvGraphicFramePr>
            <a:graphicFrameLocks noChangeAspect="1"/>
          </p:cNvGraphicFramePr>
          <p:nvPr/>
        </p:nvGraphicFramePr>
        <p:xfrm>
          <a:off x="523875" y="2276475"/>
          <a:ext cx="7772400" cy="2609850"/>
        </p:xfrm>
        <a:graphic>
          <a:graphicData uri="http://schemas.openxmlformats.org/presentationml/2006/ole">
            <mc:AlternateContent xmlns:mc="http://schemas.openxmlformats.org/markup-compatibility/2006">
              <mc:Choice xmlns:v="urn:schemas-microsoft-com:vml" Requires="v">
                <p:oleObj spid="_x0000_s4099" name="Document" r:id="rId4" imgW="8274368" imgH="2780300" progId="Word.Document.8">
                  <p:embed/>
                </p:oleObj>
              </mc:Choice>
              <mc:Fallback>
                <p:oleObj name="Document" r:id="rId4" imgW="8274368" imgH="2780300"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3875" y="2276475"/>
                        <a:ext cx="7772400" cy="2609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1/6 of 11-12/0716r0 by Adrian Stephens, Intel Corporation</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10"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357569621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t>Task Group Logistics (2/2)</a:t>
            </a:r>
          </a:p>
        </p:txBody>
      </p:sp>
      <p:sp>
        <p:nvSpPr>
          <p:cNvPr id="18435" name="Content Placeholder 2"/>
          <p:cNvSpPr>
            <a:spLocks noGrp="1"/>
          </p:cNvSpPr>
          <p:nvPr>
            <p:ph idx="1"/>
          </p:nvPr>
        </p:nvSpPr>
        <p:spPr>
          <a:xfrm>
            <a:off x="457200" y="1447800"/>
            <a:ext cx="8001000" cy="4648200"/>
          </a:xfrm>
        </p:spPr>
        <p:txBody>
          <a:bodyPr/>
          <a:lstStyle/>
          <a:p>
            <a:r>
              <a:rPr lang="en-US" dirty="0" smtClean="0"/>
              <a:t>CMMW TG meetings held in Asia will be conducted as 802.11 interim</a:t>
            </a:r>
          </a:p>
          <a:p>
            <a:pPr lvl="1"/>
            <a:r>
              <a:rPr lang="en-US" dirty="0" smtClean="0"/>
              <a:t>Voting allowed</a:t>
            </a:r>
          </a:p>
          <a:p>
            <a:pPr lvl="1"/>
            <a:r>
              <a:rPr lang="en-US" dirty="0" smtClean="0"/>
              <a:t>Limit agenda to CMMW TG related topics</a:t>
            </a:r>
          </a:p>
          <a:p>
            <a:pPr lvl="1"/>
            <a:r>
              <a:rPr lang="en-US" dirty="0" smtClean="0"/>
              <a:t>Not overlapping with normal 802.11 interim</a:t>
            </a:r>
          </a:p>
          <a:p>
            <a:pPr lvl="1"/>
            <a:r>
              <a:rPr lang="en-US" dirty="0" smtClean="0"/>
              <a:t>Co-located with 802.11 interim when in Asia</a:t>
            </a:r>
          </a:p>
          <a:p>
            <a:pPr lvl="1"/>
            <a:r>
              <a:rPr lang="en-US" dirty="0" smtClean="0"/>
              <a:t>Opening and closing plenary run by 802.11 officers</a:t>
            </a:r>
          </a:p>
          <a:p>
            <a:pPr lvl="1"/>
            <a:r>
              <a:rPr lang="en-US" dirty="0" smtClean="0"/>
              <a:t>Official language will be English</a:t>
            </a:r>
          </a:p>
          <a:p>
            <a:pPr lvl="1"/>
            <a:r>
              <a:rPr lang="en-US" dirty="0" smtClean="0"/>
              <a:t>Cannot get attendance credit for two interims between two plenary meetings</a:t>
            </a:r>
          </a:p>
          <a:p>
            <a:pPr lvl="1"/>
            <a:r>
              <a:rPr lang="en-US" dirty="0" smtClean="0"/>
              <a:t>WG approval and meeting notification requirement are honored</a:t>
            </a:r>
          </a:p>
          <a:p>
            <a:r>
              <a:rPr lang="en-US" dirty="0" smtClean="0"/>
              <a:t>Every plenary session to have at least one CMMW TG session</a:t>
            </a:r>
          </a:p>
          <a:p>
            <a:endParaRPr lang="en-US" dirty="0" smtClean="0"/>
          </a:p>
          <a:p>
            <a:endParaRPr lang="en-US" dirty="0" smtClean="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18438" name="Slide Number Placeholder 5"/>
          <p:cNvSpPr>
            <a:spLocks noGrp="1"/>
          </p:cNvSpPr>
          <p:nvPr>
            <p:ph type="sldNum" sz="quarter" idx="12"/>
          </p:nvPr>
        </p:nvSpPr>
        <p:spPr>
          <a:noFill/>
        </p:spPr>
        <p:txBody>
          <a:bodyPr/>
          <a:lstStyle/>
          <a:p>
            <a:r>
              <a:rPr lang="en-US" smtClean="0">
                <a:cs typeface="Arial" charset="0"/>
              </a:rPr>
              <a:t>Slide </a:t>
            </a:r>
            <a:fld id="{C79A5485-44DC-4766-8868-46F1EEEA15EC}" type="slidenum">
              <a:rPr lang="en-US" smtClean="0">
                <a:cs typeface="Arial" charset="0"/>
              </a:rPr>
              <a:pPr/>
              <a:t>80</a:t>
            </a:fld>
            <a:endParaRPr lang="en-US" smtClean="0">
              <a:cs typeface="Arial" charset="0"/>
            </a:endParaRPr>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6/12 of 11-12/0635r0 by Eldad Perahia, Xiaoming Peng</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334459841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6"/>
          <p:cNvSpPr>
            <a:spLocks noGrp="1"/>
          </p:cNvSpPr>
          <p:nvPr>
            <p:ph type="title"/>
          </p:nvPr>
        </p:nvSpPr>
        <p:spPr>
          <a:xfrm>
            <a:off x="685800" y="685800"/>
            <a:ext cx="7772400" cy="762000"/>
          </a:xfrm>
        </p:spPr>
        <p:txBody>
          <a:bodyPr/>
          <a:lstStyle/>
          <a:p>
            <a:r>
              <a:rPr lang="en-US" sz="2400" smtClean="0"/>
              <a:t>Planned IEEE 802 / CMMW TG meeting schedule (1/2)</a:t>
            </a:r>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19461" name="Slide Number Placeholder 5"/>
          <p:cNvSpPr>
            <a:spLocks noGrp="1"/>
          </p:cNvSpPr>
          <p:nvPr>
            <p:ph type="sldNum" sz="quarter" idx="12"/>
          </p:nvPr>
        </p:nvSpPr>
        <p:spPr>
          <a:noFill/>
        </p:spPr>
        <p:txBody>
          <a:bodyPr/>
          <a:lstStyle/>
          <a:p>
            <a:r>
              <a:rPr lang="en-US" smtClean="0">
                <a:cs typeface="Arial" charset="0"/>
              </a:rPr>
              <a:t>Slide </a:t>
            </a:r>
            <a:fld id="{F423527D-6F31-4125-9659-1A65A24DA1C3}" type="slidenum">
              <a:rPr lang="en-US" smtClean="0">
                <a:cs typeface="Arial" charset="0"/>
              </a:rPr>
              <a:pPr/>
              <a:t>81</a:t>
            </a:fld>
            <a:endParaRPr lang="en-US" smtClean="0">
              <a:cs typeface="Arial" charset="0"/>
            </a:endParaRPr>
          </a:p>
        </p:txBody>
      </p:sp>
      <p:graphicFrame>
        <p:nvGraphicFramePr>
          <p:cNvPr id="9" name="Content Placeholder 3"/>
          <p:cNvGraphicFramePr>
            <a:graphicFrameLocks/>
          </p:cNvGraphicFramePr>
          <p:nvPr/>
        </p:nvGraphicFramePr>
        <p:xfrm>
          <a:off x="685800" y="1524000"/>
          <a:ext cx="7696200" cy="4605782"/>
        </p:xfrm>
        <a:graphic>
          <a:graphicData uri="http://schemas.openxmlformats.org/drawingml/2006/table">
            <a:tbl>
              <a:tblPr/>
              <a:tblGrid>
                <a:gridCol w="2565400"/>
                <a:gridCol w="3073400"/>
                <a:gridCol w="2057400"/>
              </a:tblGrid>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ea typeface="SimSun" pitchFamily="2" charset="-122"/>
                          <a:cs typeface="Times New Roman" pitchFamily="18" charset="0"/>
                        </a:rPr>
                        <a:t>Date</a:t>
                      </a:r>
                      <a:endParaRPr kumimoji="0" lang="en-SG" sz="1100" b="0" i="0" u="none" strike="noStrike" cap="none" normalizeH="0" baseline="0" dirty="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Meeting Venue</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May 13-18, 2012</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Atlanta,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July 15-20, 2012</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ea typeface="SimSun" pitchFamily="2" charset="-122"/>
                          <a:cs typeface="Times New Roman" pitchFamily="18" charset="0"/>
                        </a:rPr>
                        <a:t>San Diego, CA, USA</a:t>
                      </a:r>
                      <a:endParaRPr kumimoji="0" lang="en-SG" sz="1100" b="0" i="0" u="none" strike="noStrike" cap="none" normalizeH="0" baseline="0" dirty="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Sept 16-21, 2012</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ea typeface="SimSun" pitchFamily="2" charset="-122"/>
                          <a:cs typeface="Times New Roman" pitchFamily="18" charset="0"/>
                        </a:rPr>
                        <a:t>Indian Wells, CA, USA</a:t>
                      </a:r>
                      <a:endParaRPr kumimoji="0" lang="en-SG" sz="1100" b="0" i="0" u="none" strike="noStrike" cap="none" normalizeH="0" baseline="0" dirty="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Sept 24-28, 2012</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Beijing, China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CMMW TG/CWPAN</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Nov 11-16, 2012</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San Antonio TX,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Jan 13-18,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Jan 21-25,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China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CMMW TG/CWPAN</a:t>
                      </a:r>
                      <a:endParaRPr kumimoji="0" lang="en-SG" sz="11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March 17-22,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Orlando, Florida,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May 12-17,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Big Island, Hawaii,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April 22-26,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China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CMMW TG/CWPAN</a:t>
                      </a:r>
                      <a:endParaRPr kumimoji="0" lang="en-SG" sz="11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July 14-19,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TBD</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Sept 15-20,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Nanjing China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r>
              <a:tr h="50165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Sept 15-20, 2013</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Nanjing China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CMMW TG/CWPAN (Co-location)</a:t>
                      </a:r>
                      <a:endParaRPr kumimoji="0" lang="en-SG" sz="11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2889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ea typeface="SimSun" pitchFamily="2" charset="-122"/>
                          <a:cs typeface="Times New Roman" pitchFamily="18" charset="0"/>
                        </a:rPr>
                        <a:t>Nov 10-15, 2013</a:t>
                      </a:r>
                      <a:endParaRPr kumimoji="0" lang="en-SG" sz="1100" b="0" i="0" u="none" strike="noStrike" cap="none" normalizeH="0" baseline="0" dirty="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Calibri" pitchFamily="34" charset="0"/>
                          <a:ea typeface="SimSun" pitchFamily="2" charset="-122"/>
                          <a:cs typeface="Times New Roman" pitchFamily="18" charset="0"/>
                        </a:rPr>
                        <a:t>Dallax</a:t>
                      </a:r>
                      <a:r>
                        <a:rPr kumimoji="0" lang="en-US" sz="1600" b="1" i="0" u="none" strike="noStrike" cap="none" normalizeH="0" baseline="0" dirty="0" smtClean="0">
                          <a:ln>
                            <a:noFill/>
                          </a:ln>
                          <a:solidFill>
                            <a:schemeClr val="tx1"/>
                          </a:solidFill>
                          <a:effectLst/>
                          <a:latin typeface="Calibri" pitchFamily="34" charset="0"/>
                          <a:ea typeface="SimSun" pitchFamily="2" charset="-122"/>
                          <a:cs typeface="Times New Roman" pitchFamily="18" charset="0"/>
                        </a:rPr>
                        <a:t> TX, USA</a:t>
                      </a:r>
                      <a:endParaRPr kumimoji="0" lang="en-SG" sz="1100" b="0" i="0" u="none" strike="noStrike" cap="none" normalizeH="0" baseline="0" dirty="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ea typeface="SimSun" pitchFamily="2" charset="-122"/>
                          <a:cs typeface="Times New Roman" pitchFamily="18" charset="0"/>
                        </a:rPr>
                        <a:t>Plenary</a:t>
                      </a:r>
                      <a:endParaRPr kumimoji="0" lang="en-SG" sz="1100" b="0" i="0" u="none" strike="noStrike" cap="none" normalizeH="0" baseline="0" dirty="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7/12 of 11-12/0635r0 by Eldad Perahia, Xiaoming Peng</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65293965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t>Planned IEEE 802 / CMMW TG meeting schedule (2/2)</a:t>
            </a:r>
          </a:p>
        </p:txBody>
      </p:sp>
      <p:sp>
        <p:nvSpPr>
          <p:cNvPr id="4" name="Footer Placeholder 3"/>
          <p:cNvSpPr>
            <a:spLocks noGrp="1"/>
          </p:cNvSpPr>
          <p:nvPr>
            <p:ph type="ftr" sz="quarter" idx="11"/>
          </p:nvPr>
        </p:nvSpPr>
        <p:spPr/>
        <p:txBody>
          <a:bodyPr/>
          <a:lstStyle/>
          <a:p>
            <a:pPr>
              <a:defRPr/>
            </a:pPr>
            <a:r>
              <a:rPr lang="en-US" smtClean="0"/>
              <a:t>Adrian Stephens, Intel Corporation</a:t>
            </a:r>
            <a:endParaRPr lang="en-US"/>
          </a:p>
        </p:txBody>
      </p:sp>
      <p:sp>
        <p:nvSpPr>
          <p:cNvPr id="20485" name="Slide Number Placeholder 4"/>
          <p:cNvSpPr>
            <a:spLocks noGrp="1"/>
          </p:cNvSpPr>
          <p:nvPr>
            <p:ph type="sldNum" sz="quarter" idx="12"/>
          </p:nvPr>
        </p:nvSpPr>
        <p:spPr>
          <a:noFill/>
        </p:spPr>
        <p:txBody>
          <a:bodyPr/>
          <a:lstStyle/>
          <a:p>
            <a:r>
              <a:rPr lang="en-US" smtClean="0">
                <a:cs typeface="Arial" charset="0"/>
              </a:rPr>
              <a:t>Slide </a:t>
            </a:r>
            <a:fld id="{5323691A-A13A-48BA-9F38-E55E3FEE9B4D}" type="slidenum">
              <a:rPr lang="en-US" smtClean="0">
                <a:cs typeface="Arial" charset="0"/>
              </a:rPr>
              <a:pPr/>
              <a:t>82</a:t>
            </a:fld>
            <a:endParaRPr lang="en-US" smtClean="0">
              <a:cs typeface="Arial" charset="0"/>
            </a:endParaRPr>
          </a:p>
        </p:txBody>
      </p:sp>
      <p:graphicFrame>
        <p:nvGraphicFramePr>
          <p:cNvPr id="6" name="Content Placeholder 3"/>
          <p:cNvGraphicFramePr>
            <a:graphicFrameLocks/>
          </p:cNvGraphicFramePr>
          <p:nvPr/>
        </p:nvGraphicFramePr>
        <p:xfrm>
          <a:off x="533400" y="2133600"/>
          <a:ext cx="7848600" cy="3222630"/>
        </p:xfrm>
        <a:graphic>
          <a:graphicData uri="http://schemas.openxmlformats.org/drawingml/2006/table">
            <a:tbl>
              <a:tblPr/>
              <a:tblGrid>
                <a:gridCol w="2616200"/>
                <a:gridCol w="3133725"/>
                <a:gridCol w="2098675"/>
              </a:tblGrid>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ea typeface="SimSun" pitchFamily="2" charset="-122"/>
                          <a:cs typeface="Times New Roman" pitchFamily="18" charset="0"/>
                        </a:rPr>
                        <a:t>Date</a:t>
                      </a:r>
                      <a:endParaRPr kumimoji="0" lang="en-SG" sz="1100" b="0" i="0" u="none" strike="noStrike" cap="none" normalizeH="0" baseline="0" dirty="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Meeting Venue</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Jan 13-18, 2014</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Los Angeles, CA,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Jan 6-10, 2014</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China (TBD)</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CMMW TG/CWPAN</a:t>
                      </a:r>
                      <a:endParaRPr kumimoji="0" lang="en-SG" sz="11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March 16-21, 2014</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Atlanta,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May 12-17, 2014</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Hawaii,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May 20-24, 2014</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China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CMMW TG/CWPAN</a:t>
                      </a:r>
                      <a:endParaRPr kumimoji="0" lang="en-SG" sz="11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July 13-18, 2014</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San Diego California,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Plenary</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Sept 15-20, 2014</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TBD (non USA)</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Interim</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9999"/>
                    </a:solid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Sept 23-27, 2014 (TBD)</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China (TBD)</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rPr>
                        <a:t>CMMW TG/CWPAN</a:t>
                      </a:r>
                      <a:endParaRPr kumimoji="0" lang="en-SG" sz="11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r>
              <a:tr h="32226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smtClean="0">
                          <a:ln>
                            <a:noFill/>
                          </a:ln>
                          <a:solidFill>
                            <a:schemeClr val="tx1"/>
                          </a:solidFill>
                          <a:effectLst/>
                          <a:latin typeface="Calibri" pitchFamily="34" charset="0"/>
                          <a:ea typeface="SimSun" pitchFamily="2" charset="-122"/>
                          <a:cs typeface="Times New Roman" pitchFamily="18" charset="0"/>
                        </a:rPr>
                        <a:t>Nov 10-15, 2014</a:t>
                      </a:r>
                      <a:endParaRPr kumimoji="0" lang="en-SG" sz="1100" b="0" i="0" u="none" strike="noStrike" cap="none" normalizeH="0" baseline="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ea typeface="SimSun" pitchFamily="2" charset="-122"/>
                          <a:cs typeface="Times New Roman" pitchFamily="18" charset="0"/>
                        </a:rPr>
                        <a:t>San Antonio Texas USA</a:t>
                      </a:r>
                      <a:endParaRPr kumimoji="0" lang="en-SG" sz="1100" b="0" i="0" u="none" strike="noStrike" cap="none" normalizeH="0" baseline="0" dirty="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Calibri" pitchFamily="34" charset="0"/>
                          <a:ea typeface="SimSun" pitchFamily="2" charset="-122"/>
                          <a:cs typeface="Times New Roman" pitchFamily="18" charset="0"/>
                        </a:rPr>
                        <a:t>Plenary</a:t>
                      </a:r>
                      <a:endParaRPr kumimoji="0" lang="en-SG" sz="1100" b="0" i="0" u="none" strike="noStrike" cap="none" normalizeH="0" baseline="0" dirty="0" smtClean="0">
                        <a:ln>
                          <a:noFill/>
                        </a:ln>
                        <a:solidFill>
                          <a:schemeClr val="tx1"/>
                        </a:solidFill>
                        <a:effectLst/>
                        <a:latin typeface="Calibri" pitchFamily="34" charset="0"/>
                        <a:ea typeface="SimSun" pitchFamily="2" charset="-122"/>
                        <a:cs typeface="Times New Roman" pitchFamily="18" charset="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532" name="Rectangle 6"/>
          <p:cNvSpPr>
            <a:spLocks noChangeArrowheads="1"/>
          </p:cNvSpPr>
          <p:nvPr/>
        </p:nvSpPr>
        <p:spPr bwMode="auto">
          <a:xfrm>
            <a:off x="609600" y="5602288"/>
            <a:ext cx="4572000" cy="646112"/>
          </a:xfrm>
          <a:prstGeom prst="rect">
            <a:avLst/>
          </a:prstGeom>
          <a:noFill/>
          <a:ln w="9525">
            <a:noFill/>
            <a:miter lim="800000"/>
            <a:headEnd/>
            <a:tailEnd/>
          </a:ln>
        </p:spPr>
        <p:txBody>
          <a:bodyPr>
            <a:spAutoFit/>
          </a:bodyPr>
          <a:lstStyle/>
          <a:p>
            <a:r>
              <a:rPr lang="en-US" sz="1800" b="1"/>
              <a:t>CMMW TG on Wed-Thursday </a:t>
            </a:r>
          </a:p>
          <a:p>
            <a:r>
              <a:rPr lang="en-US" sz="1800" b="1"/>
              <a:t>CWPAN on Mon, Tues and Friday</a:t>
            </a:r>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8/12 of 11-12/0635r0 by Eldad Perahia, Xiaoming Peng</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9"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253955549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PAR Motion</a:t>
            </a:r>
          </a:p>
        </p:txBody>
      </p:sp>
      <p:sp>
        <p:nvSpPr>
          <p:cNvPr id="21507" name="Content Placeholder 2"/>
          <p:cNvSpPr>
            <a:spLocks noGrp="1"/>
          </p:cNvSpPr>
          <p:nvPr>
            <p:ph idx="1"/>
          </p:nvPr>
        </p:nvSpPr>
        <p:spPr/>
        <p:txBody>
          <a:bodyPr/>
          <a:lstStyle/>
          <a:p>
            <a:r>
              <a:rPr lang="en-GB" dirty="0" smtClean="0"/>
              <a:t>Believing that the PAR content contained in the document referenced below meets IEEE-SA guidelines,</a:t>
            </a:r>
            <a:endParaRPr lang="en-US" dirty="0" smtClean="0"/>
          </a:p>
          <a:p>
            <a:r>
              <a:rPr lang="en-GB" dirty="0" smtClean="0"/>
              <a:t>Request that the PAR content contained in 802.11-12/0140r5 be posted to the IEEE 802 Executive Committee (EC) agenda for WG 802 preview and EC approval to submit to </a:t>
            </a:r>
            <a:r>
              <a:rPr lang="en-GB" dirty="0" err="1" smtClean="0"/>
              <a:t>NesCom</a:t>
            </a:r>
            <a:r>
              <a:rPr lang="en-GB" dirty="0" smtClean="0"/>
              <a:t>.</a:t>
            </a:r>
            <a:endParaRPr lang="en-US" dirty="0" smtClean="0"/>
          </a:p>
          <a:p>
            <a:r>
              <a:rPr lang="en-GB" dirty="0" smtClean="0"/>
              <a:t> </a:t>
            </a:r>
            <a:endParaRPr lang="en-US" dirty="0" smtClean="0"/>
          </a:p>
          <a:p>
            <a:r>
              <a:rPr lang="en-GB" dirty="0" smtClean="0"/>
              <a:t>[Moved by Xiaoming Peng on behalf of CMMW SG</a:t>
            </a:r>
            <a:endParaRPr lang="en-US" dirty="0" smtClean="0"/>
          </a:p>
          <a:p>
            <a:r>
              <a:rPr lang="en-GB" dirty="0" smtClean="0"/>
              <a:t>CMMW SG vote: </a:t>
            </a:r>
            <a:endParaRPr lang="en-US" dirty="0" smtClean="0"/>
          </a:p>
          <a:p>
            <a:r>
              <a:rPr lang="en-GB" dirty="0" smtClean="0"/>
              <a:t>Moved: &lt;Jon Rosdahl&gt;,  Seconded: &lt;Andrew Myles&gt;, Result: 13-0-1]</a:t>
            </a:r>
            <a:endParaRPr lang="en-US" dirty="0" smtClean="0"/>
          </a:p>
          <a:p>
            <a:endParaRPr lang="en-US" dirty="0" smtClean="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21510" name="Slide Number Placeholder 5"/>
          <p:cNvSpPr>
            <a:spLocks noGrp="1"/>
          </p:cNvSpPr>
          <p:nvPr>
            <p:ph type="sldNum" sz="quarter" idx="12"/>
          </p:nvPr>
        </p:nvSpPr>
        <p:spPr>
          <a:noFill/>
        </p:spPr>
        <p:txBody>
          <a:bodyPr/>
          <a:lstStyle/>
          <a:p>
            <a:r>
              <a:rPr lang="en-US" smtClean="0">
                <a:cs typeface="Arial" charset="0"/>
              </a:rPr>
              <a:t>Slide </a:t>
            </a:r>
            <a:fld id="{020C3070-937C-4A48-B70F-245AEA979F45}" type="slidenum">
              <a:rPr lang="en-US" smtClean="0">
                <a:cs typeface="Arial" charset="0"/>
              </a:rPr>
              <a:pPr/>
              <a:t>83</a:t>
            </a:fld>
            <a:endParaRPr lang="en-US" smtClean="0">
              <a:cs typeface="Arial" charset="0"/>
            </a:endParaRPr>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9/12 of 11-12/0635r0 by Eldad Perahia, Xiaoming Peng</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186297883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smtClean="0"/>
              <a:t>5 Criteria Motion</a:t>
            </a:r>
          </a:p>
        </p:txBody>
      </p:sp>
      <p:sp>
        <p:nvSpPr>
          <p:cNvPr id="37891" name="Content Placeholder 2"/>
          <p:cNvSpPr>
            <a:spLocks noGrp="1"/>
          </p:cNvSpPr>
          <p:nvPr>
            <p:ph idx="1"/>
          </p:nvPr>
        </p:nvSpPr>
        <p:spPr/>
        <p:txBody>
          <a:bodyPr/>
          <a:lstStyle/>
          <a:p>
            <a:r>
              <a:rPr lang="en-GB" dirty="0" smtClean="0"/>
              <a:t>Believing that the Five Criteria contained in the document referenced below meets IEEE 802 guidelines,</a:t>
            </a:r>
            <a:endParaRPr lang="en-US" dirty="0" smtClean="0"/>
          </a:p>
          <a:p>
            <a:r>
              <a:rPr lang="en-GB" dirty="0" smtClean="0"/>
              <a:t>Request that the Five Criteria contained in 802.11-12/0141r4 be posted to the IEEE 802 Executive Committee (EC) agenda for WG 802 preview and EC approval.</a:t>
            </a:r>
            <a:endParaRPr lang="en-US" dirty="0" smtClean="0"/>
          </a:p>
          <a:p>
            <a:r>
              <a:rPr lang="en-GB" dirty="0" smtClean="0"/>
              <a:t> </a:t>
            </a:r>
            <a:endParaRPr lang="en-US" dirty="0" smtClean="0"/>
          </a:p>
          <a:p>
            <a:r>
              <a:rPr lang="en-GB" dirty="0" smtClean="0"/>
              <a:t>[Moved by Xiaoming Peng on behalf of CMMW SG</a:t>
            </a:r>
            <a:endParaRPr lang="en-US" dirty="0" smtClean="0"/>
          </a:p>
          <a:p>
            <a:r>
              <a:rPr lang="en-GB" dirty="0" smtClean="0"/>
              <a:t>CMMW SG vote: </a:t>
            </a:r>
            <a:endParaRPr lang="en-US" dirty="0" smtClean="0"/>
          </a:p>
          <a:p>
            <a:r>
              <a:rPr lang="en-GB" dirty="0" smtClean="0"/>
              <a:t>Moved: &lt;Bruce Kraemer&gt;,  Seconded: &lt;Andrew Myles&gt;, Result: 12-0-2]</a:t>
            </a:r>
            <a:endParaRPr lang="en-US" dirty="0" smtClean="0"/>
          </a:p>
          <a:p>
            <a:endParaRPr lang="en-US" dirty="0" smtClean="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37894" name="Slide Number Placeholder 5"/>
          <p:cNvSpPr>
            <a:spLocks noGrp="1"/>
          </p:cNvSpPr>
          <p:nvPr>
            <p:ph type="sldNum" sz="quarter" idx="12"/>
          </p:nvPr>
        </p:nvSpPr>
        <p:spPr>
          <a:noFill/>
        </p:spPr>
        <p:txBody>
          <a:bodyPr/>
          <a:lstStyle/>
          <a:p>
            <a:r>
              <a:rPr lang="en-US" smtClean="0">
                <a:cs typeface="Arial" charset="0"/>
              </a:rPr>
              <a:t>Slide </a:t>
            </a:r>
            <a:fld id="{085C958B-799B-4B30-A7A9-4444D1BE70AE}" type="slidenum">
              <a:rPr lang="en-US" smtClean="0">
                <a:cs typeface="Arial" charset="0"/>
              </a:rPr>
              <a:pPr/>
              <a:t>84</a:t>
            </a:fld>
            <a:endParaRPr lang="en-US" smtClean="0">
              <a:cs typeface="Arial" charset="0"/>
            </a:endParaRPr>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10/12 of 11-12/0635r0 by Eldad Perahia, Xiaoming Peng</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25012363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Goals for July</a:t>
            </a:r>
          </a:p>
        </p:txBody>
      </p:sp>
      <p:sp>
        <p:nvSpPr>
          <p:cNvPr id="22531" name="Content Placeholder 2"/>
          <p:cNvSpPr>
            <a:spLocks noGrp="1"/>
          </p:cNvSpPr>
          <p:nvPr>
            <p:ph idx="1"/>
          </p:nvPr>
        </p:nvSpPr>
        <p:spPr/>
        <p:txBody>
          <a:bodyPr/>
          <a:lstStyle/>
          <a:p>
            <a:r>
              <a:rPr lang="en-US" smtClean="0"/>
              <a:t>Complete Task Group guidelines</a:t>
            </a:r>
          </a:p>
          <a:p>
            <a:r>
              <a:rPr lang="en-US" smtClean="0"/>
              <a:t>Complete PAR and 5 Criteria</a:t>
            </a:r>
          </a:p>
          <a:p>
            <a:r>
              <a:rPr lang="en-US" smtClean="0"/>
              <a:t>TG, WG, EC approval of PAR and 5 Criteria</a:t>
            </a:r>
          </a:p>
        </p:txBody>
      </p:sp>
      <p:sp>
        <p:nvSpPr>
          <p:cNvPr id="4096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22534" name="Slide Number Placeholder 5"/>
          <p:cNvSpPr>
            <a:spLocks noGrp="1"/>
          </p:cNvSpPr>
          <p:nvPr>
            <p:ph type="sldNum" sz="quarter" idx="12"/>
          </p:nvPr>
        </p:nvSpPr>
        <p:spPr>
          <a:noFill/>
        </p:spPr>
        <p:txBody>
          <a:bodyPr/>
          <a:lstStyle/>
          <a:p>
            <a:r>
              <a:rPr lang="en-US" smtClean="0">
                <a:cs typeface="Arial" charset="0"/>
              </a:rPr>
              <a:t>Slide </a:t>
            </a:r>
            <a:fld id="{EBFF965D-3308-458A-917A-1837BA05D67A}" type="slidenum">
              <a:rPr lang="en-US" smtClean="0">
                <a:cs typeface="Arial" charset="0"/>
              </a:rPr>
              <a:pPr/>
              <a:t>85</a:t>
            </a:fld>
            <a:endParaRPr lang="en-US" smtClean="0">
              <a:cs typeface="Arial" charset="0"/>
            </a:endParaRPr>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11/12 of 11-12/0635r0 by Eldad Perahia, Xiaoming Peng</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763703912"/>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smtClean="0"/>
              <a:t>Conference call times</a:t>
            </a:r>
          </a:p>
        </p:txBody>
      </p:sp>
      <p:sp>
        <p:nvSpPr>
          <p:cNvPr id="23555" name="Content Placeholder 2"/>
          <p:cNvSpPr>
            <a:spLocks noGrp="1"/>
          </p:cNvSpPr>
          <p:nvPr>
            <p:ph idx="1"/>
          </p:nvPr>
        </p:nvSpPr>
        <p:spPr/>
        <p:txBody>
          <a:bodyPr/>
          <a:lstStyle/>
          <a:p>
            <a:r>
              <a:rPr lang="en-US" dirty="0" smtClean="0"/>
              <a:t>Thursdays 19:00-20:00 ET</a:t>
            </a:r>
          </a:p>
          <a:p>
            <a:r>
              <a:rPr lang="en-US" smtClean="0"/>
              <a:t>May 31, July 12</a:t>
            </a:r>
          </a:p>
          <a:p>
            <a:pPr lvl="1"/>
            <a:endParaRPr lang="en-US" dirty="0" smtClean="0"/>
          </a:p>
        </p:txBody>
      </p:sp>
      <p:sp>
        <p:nvSpPr>
          <p:cNvPr id="41989" name="Footer Placeholder 5"/>
          <p:cNvSpPr>
            <a:spLocks noGrp="1"/>
          </p:cNvSpPr>
          <p:nvPr>
            <p:ph type="ftr" sz="quarter" idx="11"/>
          </p:nvPr>
        </p:nvSpPr>
        <p:spPr/>
        <p:txBody>
          <a:bodyPr/>
          <a:lstStyle/>
          <a:p>
            <a:pPr>
              <a:defRPr/>
            </a:pPr>
            <a:r>
              <a:rPr lang="en-US" smtClean="0"/>
              <a:t>Adrian Stephens, Intel Corporation</a:t>
            </a:r>
            <a:endParaRPr lang="en-US"/>
          </a:p>
        </p:txBody>
      </p:sp>
      <p:sp>
        <p:nvSpPr>
          <p:cNvPr id="23558" name="Slide Number Placeholder 6"/>
          <p:cNvSpPr>
            <a:spLocks noGrp="1"/>
          </p:cNvSpPr>
          <p:nvPr>
            <p:ph type="sldNum" sz="quarter" idx="12"/>
          </p:nvPr>
        </p:nvSpPr>
        <p:spPr>
          <a:noFill/>
        </p:spPr>
        <p:txBody>
          <a:bodyPr/>
          <a:lstStyle/>
          <a:p>
            <a:r>
              <a:rPr lang="en-US" smtClean="0">
                <a:cs typeface="Arial" charset="0"/>
              </a:rPr>
              <a:t>Slide </a:t>
            </a:r>
            <a:fld id="{AA7B1BD2-1D6E-438F-A1BF-4AAF023A1010}" type="slidenum">
              <a:rPr lang="en-US" smtClean="0">
                <a:cs typeface="Arial" charset="0"/>
              </a:rPr>
              <a:pPr/>
              <a:t>86</a:t>
            </a:fld>
            <a:endParaRPr lang="en-US" smtClean="0">
              <a:cs typeface="Arial" charset="0"/>
            </a:endParaRPr>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12/12 of 11-12/0635r0 by Eldad Perahia, Xiaoming Peng</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6372028"/>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noFill/>
        </p:spPr>
        <p:txBody>
          <a:bodyPr/>
          <a:lstStyle/>
          <a:p>
            <a:r>
              <a:rPr lang="en-GB" smtClean="0"/>
              <a:t>Adrian Stephens, Intel Corporation</a:t>
            </a:r>
          </a:p>
        </p:txBody>
      </p:sp>
      <p:sp>
        <p:nvSpPr>
          <p:cNvPr id="1029" name="Slide Number Placeholder 5"/>
          <p:cNvSpPr>
            <a:spLocks noGrp="1"/>
          </p:cNvSpPr>
          <p:nvPr>
            <p:ph type="sldNum" sz="quarter" idx="12"/>
          </p:nvPr>
        </p:nvSpPr>
        <p:spPr>
          <a:noFill/>
        </p:spPr>
        <p:txBody>
          <a:bodyPr/>
          <a:lstStyle/>
          <a:p>
            <a:r>
              <a:rPr lang="en-GB" smtClean="0"/>
              <a:t>Slide </a:t>
            </a:r>
            <a:fld id="{5AE203DA-2615-4F3B-937A-7BA38AB039B4}" type="slidenum">
              <a:rPr lang="en-GB" smtClean="0"/>
              <a:pPr/>
              <a:t>87</a:t>
            </a:fld>
            <a:endParaRPr lang="en-GB" smtClean="0"/>
          </a:p>
        </p:txBody>
      </p:sp>
      <p:sp>
        <p:nvSpPr>
          <p:cNvPr id="1030" name="Rectangle 2"/>
          <p:cNvSpPr>
            <a:spLocks noGrp="1" noChangeArrowheads="1"/>
          </p:cNvSpPr>
          <p:nvPr>
            <p:ph type="title"/>
          </p:nvPr>
        </p:nvSpPr>
        <p:spPr>
          <a:noFill/>
        </p:spPr>
        <p:txBody>
          <a:bodyPr/>
          <a:lstStyle/>
          <a:p>
            <a:r>
              <a:rPr lang="en-GB" smtClean="0"/>
              <a:t>ISD SG Closing Report</a:t>
            </a:r>
          </a:p>
        </p:txBody>
      </p:sp>
      <p:sp>
        <p:nvSpPr>
          <p:cNvPr id="1031" name="Rectangle 4"/>
          <p:cNvSpPr>
            <a:spLocks noGrp="1" noChangeArrowheads="1"/>
          </p:cNvSpPr>
          <p:nvPr>
            <p:ph type="body" idx="1"/>
          </p:nvPr>
        </p:nvSpPr>
        <p:spPr>
          <a:xfrm>
            <a:off x="685800" y="1524000"/>
            <a:ext cx="7772400" cy="381000"/>
          </a:xfrm>
          <a:noFill/>
        </p:spPr>
        <p:txBody>
          <a:bodyPr/>
          <a:lstStyle/>
          <a:p>
            <a:pPr algn="ctr">
              <a:buFontTx/>
              <a:buNone/>
            </a:pPr>
            <a:r>
              <a:rPr lang="en-GB" sz="2000" smtClean="0"/>
              <a:t>Date:</a:t>
            </a:r>
            <a:r>
              <a:rPr lang="en-GB" sz="2000" b="0" smtClean="0"/>
              <a:t> 2011-05-17</a:t>
            </a:r>
          </a:p>
        </p:txBody>
      </p:sp>
      <p:graphicFrame>
        <p:nvGraphicFramePr>
          <p:cNvPr id="1026" name="Object 5"/>
          <p:cNvGraphicFramePr>
            <a:graphicFrameLocks noChangeAspect="1"/>
          </p:cNvGraphicFramePr>
          <p:nvPr/>
        </p:nvGraphicFramePr>
        <p:xfrm>
          <a:off x="522288" y="2273300"/>
          <a:ext cx="7881937" cy="2228850"/>
        </p:xfrm>
        <a:graphic>
          <a:graphicData uri="http://schemas.openxmlformats.org/presentationml/2006/ole">
            <mc:AlternateContent xmlns:mc="http://schemas.openxmlformats.org/markup-compatibility/2006">
              <mc:Choice xmlns:v="urn:schemas-microsoft-com:vml" Requires="v">
                <p:oleObj spid="_x0000_s15363" name="Document" r:id="rId5" imgW="8145092" imgH="2304780" progId="Word.Document.8">
                  <p:embed/>
                </p:oleObj>
              </mc:Choice>
              <mc:Fallback>
                <p:oleObj name="Document" r:id="rId5" imgW="8145092" imgH="2304780" progId="Word.Documen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2288" y="2273300"/>
                        <a:ext cx="7881937" cy="2228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6"/>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GB" sz="2000" b="1"/>
              <a:t>Authors:</a:t>
            </a:r>
            <a:endParaRPr lang="en-GB" sz="2000"/>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1/3 of 11-12/0698r0 by Stephen McCann, RIM</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10"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2276460523"/>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noFill/>
        </p:spPr>
        <p:txBody>
          <a:bodyPr/>
          <a:lstStyle/>
          <a:p>
            <a:r>
              <a:rPr lang="en-GB" smtClean="0"/>
              <a:t>Adrian Stephens, Intel Corporation</a:t>
            </a:r>
          </a:p>
        </p:txBody>
      </p:sp>
      <p:sp>
        <p:nvSpPr>
          <p:cNvPr id="3076" name="Slide Number Placeholder 5"/>
          <p:cNvSpPr>
            <a:spLocks noGrp="1"/>
          </p:cNvSpPr>
          <p:nvPr>
            <p:ph type="sldNum" sz="quarter" idx="12"/>
          </p:nvPr>
        </p:nvSpPr>
        <p:spPr>
          <a:noFill/>
        </p:spPr>
        <p:txBody>
          <a:bodyPr/>
          <a:lstStyle/>
          <a:p>
            <a:r>
              <a:rPr lang="en-GB" smtClean="0"/>
              <a:t>Slide </a:t>
            </a:r>
            <a:fld id="{FAEF4338-65AF-4119-BB40-7FDD9A30DF31}" type="slidenum">
              <a:rPr lang="en-GB" smtClean="0"/>
              <a:pPr/>
              <a:t>88</a:t>
            </a:fld>
            <a:endParaRPr lang="en-GB" smtClean="0"/>
          </a:p>
        </p:txBody>
      </p:sp>
      <p:sp>
        <p:nvSpPr>
          <p:cNvPr id="3077" name="Rectangle 2"/>
          <p:cNvSpPr>
            <a:spLocks noGrp="1" noChangeArrowheads="1"/>
          </p:cNvSpPr>
          <p:nvPr>
            <p:ph type="title"/>
          </p:nvPr>
        </p:nvSpPr>
        <p:spPr>
          <a:noFill/>
        </p:spPr>
        <p:txBody>
          <a:bodyPr/>
          <a:lstStyle/>
          <a:p>
            <a:r>
              <a:rPr lang="en-GB" smtClean="0"/>
              <a:t>Abstract</a:t>
            </a:r>
          </a:p>
        </p:txBody>
      </p:sp>
      <p:sp>
        <p:nvSpPr>
          <p:cNvPr id="3078" name="Rectangle 3"/>
          <p:cNvSpPr>
            <a:spLocks noGrp="1" noChangeArrowheads="1"/>
          </p:cNvSpPr>
          <p:nvPr>
            <p:ph type="body" idx="1"/>
          </p:nvPr>
        </p:nvSpPr>
        <p:spPr>
          <a:noFill/>
        </p:spPr>
        <p:txBody>
          <a:bodyPr/>
          <a:lstStyle/>
          <a:p>
            <a:pPr algn="ctr">
              <a:buFontTx/>
              <a:buNone/>
            </a:pPr>
            <a:r>
              <a:rPr lang="en-GB" sz="3200" smtClean="0"/>
              <a:t> Closing report for Infrastructure Service Discovery Study Group (ISD SG) for May 2012,  Atlanta, GA, USA</a:t>
            </a:r>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2/3 of 11-12/0698r0 by Stephen McCann, RIM</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205738658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4"/>
          <p:cNvSpPr>
            <a:spLocks noGrp="1"/>
          </p:cNvSpPr>
          <p:nvPr>
            <p:ph type="ftr" sz="quarter" idx="11"/>
          </p:nvPr>
        </p:nvSpPr>
        <p:spPr>
          <a:noFill/>
        </p:spPr>
        <p:txBody>
          <a:bodyPr/>
          <a:lstStyle/>
          <a:p>
            <a:r>
              <a:rPr lang="en-GB" smtClean="0"/>
              <a:t>Adrian Stephens, Intel Corporation</a:t>
            </a:r>
          </a:p>
        </p:txBody>
      </p:sp>
      <p:sp>
        <p:nvSpPr>
          <p:cNvPr id="4100" name="Slide Number Placeholder 5"/>
          <p:cNvSpPr>
            <a:spLocks noGrp="1"/>
          </p:cNvSpPr>
          <p:nvPr>
            <p:ph type="sldNum" sz="quarter" idx="12"/>
          </p:nvPr>
        </p:nvSpPr>
        <p:spPr>
          <a:noFill/>
        </p:spPr>
        <p:txBody>
          <a:bodyPr/>
          <a:lstStyle/>
          <a:p>
            <a:r>
              <a:rPr lang="en-GB" smtClean="0"/>
              <a:t>Slide </a:t>
            </a:r>
            <a:fld id="{16A97056-F7F2-4FA9-A163-79BFD3531B8D}" type="slidenum">
              <a:rPr lang="en-GB" smtClean="0"/>
              <a:pPr/>
              <a:t>89</a:t>
            </a:fld>
            <a:endParaRPr lang="en-GB" smtClean="0"/>
          </a:p>
        </p:txBody>
      </p:sp>
      <p:sp>
        <p:nvSpPr>
          <p:cNvPr id="4101" name="Rectangle 2"/>
          <p:cNvSpPr>
            <a:spLocks noGrp="1" noChangeArrowheads="1"/>
          </p:cNvSpPr>
          <p:nvPr>
            <p:ph type="body" idx="1"/>
          </p:nvPr>
        </p:nvSpPr>
        <p:spPr>
          <a:xfrm>
            <a:off x="468313" y="836613"/>
            <a:ext cx="8153400" cy="5495925"/>
          </a:xfrm>
          <a:noFill/>
        </p:spPr>
        <p:txBody>
          <a:bodyPr/>
          <a:lstStyle/>
          <a:p>
            <a:r>
              <a:rPr lang="en-GB" sz="2800" smtClean="0"/>
              <a:t>Summary</a:t>
            </a:r>
          </a:p>
          <a:p>
            <a:pPr lvl="1"/>
            <a:r>
              <a:rPr lang="en-GB" sz="2400" smtClean="0"/>
              <a:t>Several presentations on use cases and requirements</a:t>
            </a:r>
          </a:p>
          <a:p>
            <a:pPr lvl="1"/>
            <a:r>
              <a:rPr lang="en-GB" sz="2400" smtClean="0"/>
              <a:t>Extensive discussion on scope, although no final agreement was met.</a:t>
            </a:r>
          </a:p>
          <a:p>
            <a:pPr lvl="1"/>
            <a:r>
              <a:rPr lang="en-GB" sz="2400" smtClean="0"/>
              <a:t>Liaison to Wi-Fi Alliance: 11-12-0710r1</a:t>
            </a:r>
          </a:p>
          <a:p>
            <a:pPr lvl="1"/>
            <a:r>
              <a:rPr lang="en-GB" sz="2400" smtClean="0"/>
              <a:t>Minutes: 11-12-0670r0</a:t>
            </a:r>
          </a:p>
          <a:p>
            <a:r>
              <a:rPr lang="en-GB" sz="2800" smtClean="0"/>
              <a:t>Plans for July 2012</a:t>
            </a:r>
            <a:endParaRPr lang="en-GB" smtClean="0"/>
          </a:p>
          <a:p>
            <a:pPr lvl="1"/>
            <a:r>
              <a:rPr lang="en-GB" sz="2400" smtClean="0"/>
              <a:t>Update use case &amp; requirements document (11-12-0433r2)</a:t>
            </a:r>
          </a:p>
          <a:p>
            <a:pPr lvl="1"/>
            <a:r>
              <a:rPr lang="en-GB" sz="2400" smtClean="0"/>
              <a:t>PAR and 5C documents</a:t>
            </a:r>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3/3 of 11-12/0698r0 by Stephen McCann, RIM</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7"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6534081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Adrian Stephens, Intel Corporation</a:t>
            </a:r>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1F1C73C8-2275-44E9-B341-5CDD5B9F6099}" type="slidenum">
              <a:rPr lang="en-US" sz="1200" b="0" smtClean="0"/>
              <a:pPr/>
              <a:t>9</a:t>
            </a:fld>
            <a:endParaRPr lang="en-US" sz="1200" b="0" smtClean="0"/>
          </a:p>
        </p:txBody>
      </p:sp>
      <p:sp>
        <p:nvSpPr>
          <p:cNvPr id="4101" name="Rectangle 2"/>
          <p:cNvSpPr>
            <a:spLocks noGrp="1" noChangeArrowheads="1"/>
          </p:cNvSpPr>
          <p:nvPr>
            <p:ph type="title"/>
          </p:nvPr>
        </p:nvSpPr>
        <p:spPr/>
        <p:txBody>
          <a:bodyPr/>
          <a:lstStyle/>
          <a:p>
            <a:r>
              <a:rPr lang="en-US" dirty="0" smtClean="0"/>
              <a:t>Abstract</a:t>
            </a:r>
          </a:p>
        </p:txBody>
      </p:sp>
      <p:sp>
        <p:nvSpPr>
          <p:cNvPr id="4102" name="Rectangle 3"/>
          <p:cNvSpPr>
            <a:spLocks noGrp="1" noChangeArrowheads="1"/>
          </p:cNvSpPr>
          <p:nvPr>
            <p:ph type="body" idx="1"/>
          </p:nvPr>
        </p:nvSpPr>
        <p:spPr/>
        <p:txBody>
          <a:bodyPr/>
          <a:lstStyle/>
          <a:p>
            <a:r>
              <a:rPr lang="en-GB" dirty="0" smtClean="0"/>
              <a:t>This document contains the May 2012 ANA closing report.</a:t>
            </a:r>
          </a:p>
          <a:p>
            <a:endParaRPr lang="en-GB" dirty="0"/>
          </a:p>
          <a:p>
            <a:r>
              <a:rPr lang="en-GB" dirty="0" smtClean="0"/>
              <a:t>The topic is a proposal to decouple regulatory changes.</a:t>
            </a:r>
          </a:p>
        </p:txBody>
      </p:sp>
      <p:sp>
        <p:nvSpPr>
          <p:cNvPr id="2" name="Rectangle 1"/>
          <p:cNvSpPr/>
          <p:nvPr/>
        </p:nvSpPr>
        <p:spPr bwMode="auto">
          <a:xfrm>
            <a:off x="2095500" y="6629400"/>
            <a:ext cx="6540500" cy="228600"/>
          </a:xfrm>
          <a:prstGeom prst="rect">
            <a:avLst/>
          </a:prstGeom>
          <a:noFill/>
          <a:ln w="12700" cap="flat" cmpd="sng" algn="ctr">
            <a:noFill/>
            <a:prstDash val="solid"/>
            <a:round/>
            <a:headEnd type="none" w="sm" len="sm"/>
            <a:tailEnd type="none" w="sm" len="sm"/>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lgn="ctr">
                <a:solidFill>
                  <a:schemeClr val="tx1"/>
                </a:solidFill>
                <a:prstDash val="solid"/>
                <a:round/>
                <a:headEnd type="none" w="sm" len="sm"/>
                <a:tailEnd type="none" w="sm" len="sm"/>
              </a14:hiddenLine>
            </a:ext>
          </a:ex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rPr>
              <a:t>from slide 2/6 of 11-12/0716r0 by Adrian Stephens, Intel Corporation</a:t>
            </a:r>
            <a:endParaRPr kumimoji="0" lang="en-GB" sz="1200" b="0" i="0" u="none" strike="noStrike" cap="none" normalizeH="0" baseline="0" smtClean="0">
              <a:ln>
                <a:noFill/>
              </a:ln>
              <a:solidFill>
                <a:schemeClr val="tx1"/>
              </a:solidFill>
              <a:effectLst/>
              <a:latin typeface="Times New Roman" pitchFamily="18" charset="0"/>
            </a:endParaRPr>
          </a:p>
        </p:txBody>
      </p:sp>
      <p:sp>
        <p:nvSpPr>
          <p:cNvPr id="8" name="Date Placeholder 3"/>
          <p:cNvSpPr>
            <a:spLocks noGrp="1"/>
          </p:cNvSpPr>
          <p:nvPr>
            <p:ph type="dt" sz="quarter" idx="10"/>
          </p:nvPr>
        </p:nvSpPr>
        <p:spPr>
          <a:xfrm>
            <a:off x="696913" y="333375"/>
            <a:ext cx="1579562"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2012</a:t>
            </a:r>
          </a:p>
        </p:txBody>
      </p:sp>
    </p:spTree>
    <p:extLst>
      <p:ext uri="{BB962C8B-B14F-4D97-AF65-F5344CB8AC3E}">
        <p14:creationId xmlns:p14="http://schemas.microsoft.com/office/powerpoint/2010/main" val="377157545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73753</TotalTime>
  <Words>6210</Words>
  <Application>Microsoft Office PowerPoint</Application>
  <PresentationFormat>On-screen Show (4:3)</PresentationFormat>
  <Paragraphs>1407</Paragraphs>
  <Slides>89</Slides>
  <Notes>44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89</vt:i4>
      </vt:variant>
    </vt:vector>
  </HeadingPairs>
  <TitlesOfParts>
    <vt:vector size="91" baseType="lpstr">
      <vt:lpstr>Default Design</vt:lpstr>
      <vt:lpstr>Document</vt:lpstr>
      <vt:lpstr>802.11 May 2012 Closing Reports</vt:lpstr>
      <vt:lpstr>Abstract</vt:lpstr>
      <vt:lpstr>Attendance Summary</vt:lpstr>
      <vt:lpstr>Attendance Histogram (Thu pm2) 243 attendees total</vt:lpstr>
      <vt:lpstr>Active Members by Country</vt:lpstr>
      <vt:lpstr>Type of Groups</vt:lpstr>
      <vt:lpstr>Groups</vt:lpstr>
      <vt:lpstr>802.11 May 2012 ANA Closing Report</vt:lpstr>
      <vt:lpstr>Abstract</vt:lpstr>
      <vt:lpstr>The Need</vt:lpstr>
      <vt:lpstr>Proposed Changes to OM New section in 9.1</vt:lpstr>
      <vt:lpstr>Proposed Changes to OM (2)</vt:lpstr>
      <vt:lpstr>Proposed Changes to OM (3)</vt:lpstr>
      <vt:lpstr>802.11 WG Editor’s Meeting (May ‘12)</vt:lpstr>
      <vt:lpstr>Volunteer Editor Contacts</vt:lpstr>
      <vt:lpstr>Round table status report</vt:lpstr>
      <vt:lpstr>802.11 Style Guide</vt:lpstr>
      <vt:lpstr>Editor Amendment Ordering</vt:lpstr>
      <vt:lpstr>Draft Development Snapshot</vt:lpstr>
      <vt:lpstr>Closing Report</vt:lpstr>
      <vt:lpstr>Abstract</vt:lpstr>
      <vt:lpstr>PowerPoint Presentation</vt:lpstr>
      <vt:lpstr>ARC Closing Report </vt:lpstr>
      <vt:lpstr>Abstract</vt:lpstr>
      <vt:lpstr>Work Completed</vt:lpstr>
      <vt:lpstr>Teleconferences</vt:lpstr>
      <vt:lpstr>July 2012 Goals</vt:lpstr>
      <vt:lpstr>IEEE 802 JTC1 SC closing report (May 12)</vt:lpstr>
      <vt:lpstr>Abstract</vt:lpstr>
      <vt:lpstr>JTC1 SC reviewed status of liaisons, ballot on 802.11-2012 &amp; SC6 agreement</vt:lpstr>
      <vt:lpstr>JTC1 SC heard updates on various standards proposals in SC6</vt:lpstr>
      <vt:lpstr>JTC1 SC heard updates on various standards proposals in SC6</vt:lpstr>
      <vt:lpstr>JTC1 SC will focus on answers to SC6 &amp; a refined agreement with SC6 in San Diego</vt:lpstr>
      <vt:lpstr>IEEE 802.11 Regulatory SC Waikoloa Closing Report</vt:lpstr>
      <vt:lpstr>Abstract</vt:lpstr>
      <vt:lpstr>Regulatory Summaries</vt:lpstr>
      <vt:lpstr>Critical Issue</vt:lpstr>
      <vt:lpstr>Decoupling Regulatory Changes</vt:lpstr>
      <vt:lpstr>The Plan</vt:lpstr>
      <vt:lpstr>References</vt:lpstr>
      <vt:lpstr>Interesting Websites and Documents</vt:lpstr>
      <vt:lpstr>TGac May 2012 Closing Report</vt:lpstr>
      <vt:lpstr>Abstract</vt:lpstr>
      <vt:lpstr>Work Completed </vt:lpstr>
      <vt:lpstr>Next Ad Hoc Meeting</vt:lpstr>
      <vt:lpstr>July 2012 Goals</vt:lpstr>
      <vt:lpstr>Conference Call Times</vt:lpstr>
      <vt:lpstr>TGad May 2012 Closing Report</vt:lpstr>
      <vt:lpstr>Abstract</vt:lpstr>
      <vt:lpstr>Work Completed</vt:lpstr>
      <vt:lpstr>Goals for July 2012</vt:lpstr>
      <vt:lpstr>Conference call times</vt:lpstr>
      <vt:lpstr>TGaf Atlanta Closing Report</vt:lpstr>
      <vt:lpstr>Abstract</vt:lpstr>
      <vt:lpstr>Plan for the Week</vt:lpstr>
      <vt:lpstr>TGaf Accomplishments </vt:lpstr>
      <vt:lpstr>A PHY for July</vt:lpstr>
      <vt:lpstr>TGaf Timeline – Updated March 2012</vt:lpstr>
      <vt:lpstr>Teleconferences</vt:lpstr>
      <vt:lpstr>IEEE 802.11ah Closing Report for May 2012</vt:lpstr>
      <vt:lpstr>Activity in TGah</vt:lpstr>
      <vt:lpstr>Going forward</vt:lpstr>
      <vt:lpstr>Teleconferences</vt:lpstr>
      <vt:lpstr>Timeline</vt:lpstr>
      <vt:lpstr>IEEE 802.11TGai Closing Report</vt:lpstr>
      <vt:lpstr>Abstract</vt:lpstr>
      <vt:lpstr>Plan for this week Atlanta, May 2012</vt:lpstr>
      <vt:lpstr>Accomplishments  TGai  1/2</vt:lpstr>
      <vt:lpstr>Accomplishments  TGai  2/2</vt:lpstr>
      <vt:lpstr>Teleconference Schedule </vt:lpstr>
      <vt:lpstr>Time line of Tgai ( No change )</vt:lpstr>
      <vt:lpstr>Plan for July </vt:lpstr>
      <vt:lpstr>Reference </vt:lpstr>
      <vt:lpstr>Thanks to all who participated!</vt:lpstr>
      <vt:lpstr>PowerPoint Presentation</vt:lpstr>
      <vt:lpstr>Abstract</vt:lpstr>
      <vt:lpstr>Work Completed (1/2)</vt:lpstr>
      <vt:lpstr>Work Completed (2/2)</vt:lpstr>
      <vt:lpstr>Task Group Logistics (1/2)</vt:lpstr>
      <vt:lpstr>Task Group Logistics (2/2)</vt:lpstr>
      <vt:lpstr>Planned IEEE 802 / CMMW TG meeting schedule (1/2)</vt:lpstr>
      <vt:lpstr>Planned IEEE 802 / CMMW TG meeting schedule (2/2)</vt:lpstr>
      <vt:lpstr>PAR Motion</vt:lpstr>
      <vt:lpstr>5 Criteria Motion</vt:lpstr>
      <vt:lpstr>Goals for July</vt:lpstr>
      <vt:lpstr>Conference call times</vt:lpstr>
      <vt:lpstr>ISD SG Closing Report</vt:lpstr>
      <vt:lpstr>Abstract</vt:lpstr>
      <vt:lpstr>PowerPoint Presentation</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Reports</dc:title>
  <dc:creator>Adrian Stephens</dc:creator>
  <cp:lastModifiedBy>Adrian Stephens, 204</cp:lastModifiedBy>
  <cp:revision>1165</cp:revision>
  <cp:lastPrinted>1998-02-10T13:28:06Z</cp:lastPrinted>
  <dcterms:created xsi:type="dcterms:W3CDTF">1998-02-10T13:07:52Z</dcterms:created>
  <dcterms:modified xsi:type="dcterms:W3CDTF">2012-05-18T00:52:37Z</dcterms:modified>
</cp:coreProperties>
</file>