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omments/comment1.xml" ContentType="application/vnd.openxmlformats-officedocument.presentationml.comments+xml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92" r:id="rId4"/>
    <p:sldId id="265" r:id="rId5"/>
    <p:sldId id="289" r:id="rId6"/>
    <p:sldId id="298" r:id="rId7"/>
    <p:sldId id="296" r:id="rId8"/>
    <p:sldId id="274" r:id="rId9"/>
    <p:sldId id="277" r:id="rId10"/>
    <p:sldId id="276" r:id="rId11"/>
    <p:sldId id="279" r:id="rId12"/>
    <p:sldId id="280" r:id="rId13"/>
    <p:sldId id="282" r:id="rId14"/>
    <p:sldId id="299" r:id="rId15"/>
    <p:sldId id="264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l22" initials="j" lastIdx="5" clrIdx="0"/>
  <p:cmAuthor id="1" name="Richard Edgar" initials="RWE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FFCC"/>
    <a:srgbClr val="FFFF99"/>
    <a:srgbClr val="FF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18" autoAdjust="0"/>
  </p:normalViewPr>
  <p:slideViewPr>
    <p:cSldViewPr>
      <p:cViewPr varScale="1">
        <p:scale>
          <a:sx n="76" d="100"/>
          <a:sy n="76" d="100"/>
        </p:scale>
        <p:origin x="-1308" y="-84"/>
      </p:cViewPr>
      <p:guideLst>
        <p:guide orient="horz" pos="2160"/>
        <p:guide pos="2699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re03\My%20Documents\ABI%20Research\ABI%2011ac.xlsm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0017515349643089"/>
          <c:y val="4.0624999999999988E-2"/>
          <c:w val="0.85984685134716465"/>
          <c:h val="0.8811796493174987"/>
        </c:manualLayout>
      </c:layout>
      <c:lineChart>
        <c:grouping val="standard"/>
        <c:ser>
          <c:idx val="0"/>
          <c:order val="0"/>
          <c:tx>
            <c:strRef>
              <c:f>'T1'!$B$12</c:f>
              <c:strCache>
                <c:ptCount val="1"/>
                <c:pt idx="0">
                  <c:v>802.11n (2.4 GHz)</c:v>
                </c:pt>
              </c:strCache>
            </c:strRef>
          </c:tx>
          <c:spPr>
            <a:ln w="25400">
              <a:solidFill>
                <a:srgbClr val="1F3B82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1F3B82"/>
              </a:solidFill>
              <a:ln>
                <a:solidFill>
                  <a:srgbClr val="1F3B82"/>
                </a:solidFill>
                <a:prstDash val="solid"/>
              </a:ln>
            </c:spPr>
          </c:marker>
          <c:cat>
            <c:numRef>
              <c:f>'T1'!$D$10:$J$10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'T1'!$D$12:$J$12</c:f>
              <c:numCache>
                <c:formatCode>0.0</c:formatCode>
                <c:ptCount val="7"/>
                <c:pt idx="0">
                  <c:v>702.94432804785822</c:v>
                </c:pt>
                <c:pt idx="1">
                  <c:v>632.51949398980651</c:v>
                </c:pt>
                <c:pt idx="2">
                  <c:v>369.11104839271582</c:v>
                </c:pt>
                <c:pt idx="3">
                  <c:v>174.45104094114785</c:v>
                </c:pt>
                <c:pt idx="4">
                  <c:v>116.47057595606715</c:v>
                </c:pt>
                <c:pt idx="5">
                  <c:v>105.63378784949128</c:v>
                </c:pt>
                <c:pt idx="6">
                  <c:v>65.281505989708236</c:v>
                </c:pt>
              </c:numCache>
            </c:numRef>
          </c:val>
        </c:ser>
        <c:ser>
          <c:idx val="1"/>
          <c:order val="1"/>
          <c:tx>
            <c:strRef>
              <c:f>'T1'!$B$13</c:f>
              <c:strCache>
                <c:ptCount val="1"/>
                <c:pt idx="0">
                  <c:v>802.11n (dual-band)</c:v>
                </c:pt>
              </c:strCache>
            </c:strRef>
          </c:tx>
          <c:spPr>
            <a:ln w="25400"/>
          </c:spPr>
          <c:marker>
            <c:symbol val="diamond"/>
            <c:size val="5"/>
            <c:spPr>
              <a:solidFill>
                <a:srgbClr val="CB0211"/>
              </a:solidFill>
              <a:ln w="6350"/>
            </c:spPr>
          </c:marker>
          <c:cat>
            <c:numRef>
              <c:f>'T1'!$D$10:$J$10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'T1'!$D$13:$J$13</c:f>
              <c:numCache>
                <c:formatCode>0.0</c:formatCode>
                <c:ptCount val="7"/>
                <c:pt idx="0">
                  <c:v>203.27655057972277</c:v>
                </c:pt>
                <c:pt idx="1">
                  <c:v>505.75915389785774</c:v>
                </c:pt>
                <c:pt idx="2">
                  <c:v>981.60122819678259</c:v>
                </c:pt>
                <c:pt idx="3">
                  <c:v>804.0336414966506</c:v>
                </c:pt>
                <c:pt idx="4">
                  <c:v>443.48043587476405</c:v>
                </c:pt>
                <c:pt idx="5">
                  <c:v>78.090250077963162</c:v>
                </c:pt>
                <c:pt idx="6">
                  <c:v>65.281505989708236</c:v>
                </c:pt>
              </c:numCache>
            </c:numRef>
          </c:val>
        </c:ser>
        <c:ser>
          <c:idx val="2"/>
          <c:order val="2"/>
          <c:tx>
            <c:strRef>
              <c:f>'T1'!$B$14</c:f>
              <c:strCache>
                <c:ptCount val="1"/>
                <c:pt idx="0">
                  <c:v>802.11ac (5 GHz)</c:v>
                </c:pt>
              </c:strCache>
            </c:strRef>
          </c:tx>
          <c:spPr>
            <a:ln w="25400">
              <a:solidFill>
                <a:srgbClr val="064606"/>
              </a:solidFill>
            </a:ln>
          </c:spPr>
          <c:marker>
            <c:symbol val="x"/>
            <c:size val="5"/>
            <c:spPr>
              <a:ln w="6350">
                <a:solidFill>
                  <a:srgbClr val="064606"/>
                </a:solidFill>
              </a:ln>
            </c:spPr>
          </c:marker>
          <c:cat>
            <c:numRef>
              <c:f>'T1'!$D$10:$J$10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'T1'!$D$14:$J$14</c:f>
              <c:numCache>
                <c:formatCode>0.0</c:formatCode>
                <c:ptCount val="7"/>
                <c:pt idx="0">
                  <c:v>0</c:v>
                </c:pt>
                <c:pt idx="1">
                  <c:v>0</c:v>
                </c:pt>
                <c:pt idx="2">
                  <c:v>3.6482231489434302</c:v>
                </c:pt>
                <c:pt idx="3">
                  <c:v>7.5784215810474311</c:v>
                </c:pt>
                <c:pt idx="4">
                  <c:v>14.294180216026316</c:v>
                </c:pt>
                <c:pt idx="5">
                  <c:v>12.760766119911146</c:v>
                </c:pt>
                <c:pt idx="6">
                  <c:v>9.3013522898146057</c:v>
                </c:pt>
              </c:numCache>
            </c:numRef>
          </c:val>
        </c:ser>
        <c:ser>
          <c:idx val="3"/>
          <c:order val="3"/>
          <c:tx>
            <c:strRef>
              <c:f>'T1'!$B$15</c:f>
              <c:strCache>
                <c:ptCount val="1"/>
                <c:pt idx="0">
                  <c:v>802.11n/802.11ac</c:v>
                </c:pt>
              </c:strCache>
            </c:strRef>
          </c:tx>
          <c:spPr>
            <a:ln w="25400">
              <a:solidFill>
                <a:srgbClr val="BB8F2C"/>
              </a:solidFill>
            </a:ln>
          </c:spPr>
          <c:marker>
            <c:symbol val="star"/>
            <c:size val="5"/>
            <c:spPr>
              <a:ln w="6350">
                <a:solidFill>
                  <a:srgbClr val="BB8F2C"/>
                </a:solidFill>
              </a:ln>
            </c:spPr>
          </c:marker>
          <c:cat>
            <c:numRef>
              <c:f>'T1'!$D$10:$J$10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'T1'!$D$15:$J$15</c:f>
              <c:numCache>
                <c:formatCode>0.0</c:formatCode>
                <c:ptCount val="7"/>
                <c:pt idx="0">
                  <c:v>0</c:v>
                </c:pt>
                <c:pt idx="1">
                  <c:v>0</c:v>
                </c:pt>
                <c:pt idx="2">
                  <c:v>23.557351133617072</c:v>
                </c:pt>
                <c:pt idx="3">
                  <c:v>630.64270275774822</c:v>
                </c:pt>
                <c:pt idx="4">
                  <c:v>1282.0017700179976</c:v>
                </c:pt>
                <c:pt idx="5">
                  <c:v>1879.5199348641879</c:v>
                </c:pt>
                <c:pt idx="6">
                  <c:v>2120.5575170709199</c:v>
                </c:pt>
              </c:numCache>
            </c:numRef>
          </c:val>
        </c:ser>
        <c:marker val="1"/>
        <c:axId val="173283968"/>
        <c:axId val="173298432"/>
      </c:lineChart>
      <c:catAx>
        <c:axId val="173283968"/>
        <c:scaling>
          <c:orientation val="minMax"/>
        </c:scaling>
        <c:axPos val="b"/>
        <c:numFmt formatCode="General" sourceLinked="1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73298432"/>
        <c:crosses val="autoZero"/>
        <c:auto val="1"/>
        <c:lblAlgn val="ctr"/>
        <c:lblOffset val="100"/>
        <c:tickLblSkip val="1"/>
        <c:tickMarkSkip val="1"/>
      </c:catAx>
      <c:valAx>
        <c:axId val="173298432"/>
        <c:scaling>
          <c:orientation val="minMax"/>
        </c:scaling>
        <c:axPos val="l"/>
        <c:majorGridlines>
          <c:spPr>
            <a:ln w="12700">
              <a:solidFill>
                <a:srgbClr val="000000"/>
              </a:solidFill>
              <a:prstDash val="solid"/>
            </a:ln>
          </c:spPr>
        </c:majorGridlines>
        <c:numFmt formatCode="#,##0" sourceLinked="0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73283968"/>
        <c:crosses val="autoZero"/>
        <c:crossBetween val="midCat"/>
      </c:valAx>
      <c:spPr>
        <a:noFill/>
        <a:ln w="3175">
          <a:solidFill>
            <a:srgbClr val="00000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5515744789665212"/>
          <c:y val="8.2042571159862743E-2"/>
          <c:w val="0.3101068366577549"/>
          <c:h val="0.23406286042319899"/>
        </c:manualLayout>
      </c:layout>
      <c:spPr>
        <a:solidFill>
          <a:srgbClr val="FFFFFF"/>
        </a:solidFill>
        <a:ln w="12700">
          <a:solidFill>
            <a:sysClr val="windowText" lastClr="000000"/>
          </a:solidFill>
          <a:prstDash val="solid"/>
        </a:ln>
      </c:spPr>
    </c:legend>
    <c:plotVisOnly val="1"/>
    <c:dispBlanksAs val="gap"/>
  </c:chart>
  <c:spPr>
    <a:solidFill>
      <a:srgbClr val="FFFFFF"/>
    </a:solidFill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Helvetica" pitchFamily="34" charset="0"/>
          <a:ea typeface="Arial"/>
          <a:cs typeface="Arial"/>
        </a:defRPr>
      </a:pPr>
      <a:endParaRPr lang="en-US"/>
    </a:p>
  </c:txPr>
  <c:externalData r:id="rId2"/>
</c:chartSpac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2-05-09T04:55:32.343" idx="4">
    <p:pos x="5316" y="2458"/>
    <p:text>I also think this slide would benefit from a "takeaway" statement..."Addition of 6-10GHz WLAN would give new capability to 11ac radios with minimal complexity" or something like that</p:tex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802.11-yy/493r0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May,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Jim Lansford, CSR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802.11-yy/493r0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May, 2012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Jim Lansford, CSR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802.11-yy/493r0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May,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Jim Lansford,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802.11-yy/493r0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May,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Jim Lansford,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802.11-yy/493r0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May,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Jim Lansford,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May,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Jim Lansford,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388" y="63500"/>
            <a:ext cx="8964612" cy="4397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30188" y="765175"/>
            <a:ext cx="8589962" cy="5256213"/>
          </a:xfr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38963" y="6605588"/>
            <a:ext cx="1439862" cy="1889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7A9B5839-964B-46C8-A385-97D6F80817E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Jim Lansford, CSR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May,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May,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Jim Lansford,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May,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Jim Lansford, CSR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May,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Jim Lansford, CSR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May,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Jim Lansford, CSR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May,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Jim Lansford, CSR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May,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Jim Lansford,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May,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Jim Lansford,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May,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Jim Lansford, CSR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11-12/493r0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375-00-0wng-6-10ghz-extensions-to-802-11ac-part3.ppthttps:/mentor.ieee.org/802.11/dcn/12/11-12-0096-00-0wng-6-10ghz-extensions-to-802-11ac-part2.pp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3.jpeg"/><Relationship Id="rId7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google.co.uk/imgres?imgurl=http://techdigest.tv/benq_w10000_high_definition_projector.jpg&amp;imgrefurl=http://www.techdigest.tv/cgi-bin/mt/mt-search.fcgi?IncludeBlogs=2&amp;tag=video%20projector&amp;limit=20&amp;usg=__um66Fvv_mXGH1smX3XVeZaNOayQ=&amp;h=310&amp;w=602&amp;sz=41&amp;hl=en&amp;start=20&amp;zoom=1&amp;itbs=1&amp;tbnid=brExioX1gdtaFM:&amp;tbnh=70&amp;tbnw=135&amp;prev=/search?q=video+projector&amp;hl=en&amp;sa=X&amp;rls=com.microsoft:en-gb:IE-SearchBox&amp;rlz=1I7GGLG&amp;tbm=isch&amp;prmd=ivns&amp;ei=S2e5TbzdOI-q8AOhlOUt" TargetMode="Externa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May,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Richard Edgar, </a:t>
            </a:r>
            <a:r>
              <a:rPr lang="en-GB" dirty="0" smtClean="0"/>
              <a:t>et al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043363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6-10GHz_extensions_to_802.11ac_part4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2012-05-14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22288" y="2273300"/>
          <a:ext cx="7799387" cy="2781300"/>
        </p:xfrm>
        <a:graphic>
          <a:graphicData uri="http://schemas.openxmlformats.org/presentationml/2006/ole">
            <p:oleObj spid="_x0000_s3075" name="Document" r:id="rId4" imgW="8253286" imgH="2960398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3564732" y="6480448"/>
            <a:ext cx="1439862" cy="18891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/>
              <a:t>Page </a:t>
            </a:r>
            <a:fld id="{277C3433-6E79-47DB-9830-57B28495FDED}" type="slidenum">
              <a:rPr lang="en-GB"/>
              <a:pPr>
                <a:defRPr/>
              </a:pPr>
              <a:t>10</a:t>
            </a:fld>
            <a:endParaRPr lang="en-GB" dirty="0"/>
          </a:p>
        </p:txBody>
      </p:sp>
      <p:sp>
        <p:nvSpPr>
          <p:cNvPr id="6451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Wireless </a:t>
            </a:r>
            <a:r>
              <a:rPr lang="en-GB" dirty="0" smtClean="0"/>
              <a:t>Display </a:t>
            </a:r>
            <a:r>
              <a:rPr lang="en-GB" dirty="0"/>
              <a:t>Technologies</a:t>
            </a:r>
          </a:p>
        </p:txBody>
      </p:sp>
      <p:sp>
        <p:nvSpPr>
          <p:cNvPr id="64515" name="Rectangle 3"/>
          <p:cNvSpPr>
            <a:spLocks noGrp="1"/>
          </p:cNvSpPr>
          <p:nvPr>
            <p:ph type="body" idx="1"/>
          </p:nvPr>
        </p:nvSpPr>
        <p:spPr>
          <a:xfrm>
            <a:off x="323528" y="1556792"/>
            <a:ext cx="8424936" cy="41132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000" dirty="0"/>
              <a:t>Wide range of initiatives addressing “wireless display”</a:t>
            </a:r>
          </a:p>
          <a:p>
            <a:pPr lvl="1">
              <a:lnSpc>
                <a:spcPct val="80000"/>
              </a:lnSpc>
            </a:pPr>
            <a:r>
              <a:rPr lang="en-GB" sz="1600" dirty="0"/>
              <a:t>DLNA</a:t>
            </a:r>
          </a:p>
          <a:p>
            <a:pPr lvl="1">
              <a:lnSpc>
                <a:spcPct val="80000"/>
              </a:lnSpc>
            </a:pPr>
            <a:r>
              <a:rPr lang="en-GB" sz="1600" dirty="0"/>
              <a:t>Wireless HD</a:t>
            </a:r>
          </a:p>
          <a:p>
            <a:pPr lvl="1">
              <a:lnSpc>
                <a:spcPct val="80000"/>
              </a:lnSpc>
            </a:pPr>
            <a:r>
              <a:rPr lang="en-GB" sz="1600" dirty="0"/>
              <a:t>WFA Wi-Fi Display</a:t>
            </a:r>
          </a:p>
          <a:p>
            <a:pPr lvl="1">
              <a:lnSpc>
                <a:spcPct val="80000"/>
              </a:lnSpc>
            </a:pPr>
            <a:r>
              <a:rPr lang="en-GB" sz="1600" dirty="0"/>
              <a:t>Intel </a:t>
            </a:r>
            <a:r>
              <a:rPr lang="en-GB" sz="1600" dirty="0" err="1"/>
              <a:t>WiDi</a:t>
            </a:r>
            <a:endParaRPr lang="en-GB" sz="1600" dirty="0"/>
          </a:p>
          <a:p>
            <a:pPr lvl="1">
              <a:lnSpc>
                <a:spcPct val="80000"/>
              </a:lnSpc>
            </a:pPr>
            <a:r>
              <a:rPr lang="en-GB" sz="1600" dirty="0"/>
              <a:t>IEEE 802.11ad / WiGig</a:t>
            </a:r>
          </a:p>
          <a:p>
            <a:pPr lvl="1">
              <a:lnSpc>
                <a:spcPct val="80000"/>
              </a:lnSpc>
            </a:pPr>
            <a:r>
              <a:rPr lang="en-GB" sz="1600" dirty="0"/>
              <a:t>IEEE 802.11aa</a:t>
            </a:r>
          </a:p>
          <a:p>
            <a:pPr lvl="1">
              <a:lnSpc>
                <a:spcPct val="80000"/>
              </a:lnSpc>
            </a:pPr>
            <a:r>
              <a:rPr lang="en-GB" sz="1600" dirty="0"/>
              <a:t>WHDI</a:t>
            </a:r>
          </a:p>
          <a:p>
            <a:pPr lvl="1">
              <a:lnSpc>
                <a:spcPct val="80000"/>
              </a:lnSpc>
            </a:pPr>
            <a:endParaRPr lang="en-GB" sz="1800" dirty="0"/>
          </a:p>
          <a:p>
            <a:pPr>
              <a:lnSpc>
                <a:spcPct val="80000"/>
              </a:lnSpc>
            </a:pPr>
            <a:r>
              <a:rPr lang="en-GB" sz="2000" dirty="0"/>
              <a:t>These developments are aimed at a single use-case: </a:t>
            </a:r>
            <a:br>
              <a:rPr lang="en-GB" sz="2000" dirty="0"/>
            </a:br>
            <a:r>
              <a:rPr lang="en-GB" sz="2000" dirty="0"/>
              <a:t>video streaming around the home</a:t>
            </a:r>
          </a:p>
          <a:p>
            <a:pPr lvl="1">
              <a:lnSpc>
                <a:spcPct val="80000"/>
              </a:lnSpc>
            </a:pPr>
            <a:r>
              <a:rPr lang="en-GB" sz="1800" dirty="0"/>
              <a:t>Either they don’t address graphics-intensive office or gaming applications</a:t>
            </a:r>
          </a:p>
          <a:p>
            <a:pPr lvl="1">
              <a:lnSpc>
                <a:spcPct val="80000"/>
              </a:lnSpc>
            </a:pPr>
            <a:r>
              <a:rPr lang="en-GB" sz="1800" dirty="0"/>
              <a:t>Or they aren’t designed with mobile devices in </a:t>
            </a:r>
            <a:r>
              <a:rPr lang="en-GB" sz="1800" dirty="0" smtClean="0"/>
              <a:t>mind</a:t>
            </a:r>
            <a:endParaRPr lang="en-GB" sz="1800" dirty="0"/>
          </a:p>
          <a:p>
            <a:pPr>
              <a:lnSpc>
                <a:spcPct val="80000"/>
              </a:lnSpc>
            </a:pPr>
            <a:endParaRPr lang="en-GB" sz="2000" dirty="0" smtClean="0"/>
          </a:p>
          <a:p>
            <a:pPr>
              <a:lnSpc>
                <a:spcPct val="80000"/>
              </a:lnSpc>
            </a:pPr>
            <a:r>
              <a:rPr lang="en-GB" sz="2000" dirty="0" smtClean="0"/>
              <a:t>802.11 </a:t>
            </a:r>
            <a:r>
              <a:rPr lang="en-GB" sz="2000" dirty="0"/>
              <a:t>can add significant value to customers and end-users by supporting a wide range of use cases at mobile power levels</a:t>
            </a:r>
          </a:p>
          <a:p>
            <a:pPr lvl="1">
              <a:lnSpc>
                <a:spcPct val="80000"/>
              </a:lnSpc>
            </a:pPr>
            <a:r>
              <a:rPr lang="en-GB" sz="1800" dirty="0"/>
              <a:t>Normal “desktop” applications such as web browsing, spreadsheets, presentations, document editing and review</a:t>
            </a:r>
          </a:p>
          <a:p>
            <a:pPr>
              <a:lnSpc>
                <a:spcPct val="80000"/>
              </a:lnSpc>
            </a:pPr>
            <a:endParaRPr lang="en-GB" sz="2000" dirty="0"/>
          </a:p>
        </p:txBody>
      </p:sp>
      <p:pic>
        <p:nvPicPr>
          <p:cNvPr id="64526" name="Picture 14" descr="wirelessHD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89700" y="1916832"/>
            <a:ext cx="2238375" cy="2743200"/>
          </a:xfrm>
          <a:prstGeom prst="rect">
            <a:avLst/>
          </a:prstGeom>
          <a:noFill/>
        </p:spPr>
      </p:pic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  <a:cs typeface="Arial Unicode MS" charset="0"/>
              </a:rPr>
              <a:t>May, 2012</a:t>
            </a:r>
            <a:endParaRPr lang="en-GB" sz="1800" b="1" dirty="0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5357818" y="6453336"/>
            <a:ext cx="3184520" cy="18097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Richard Edgar, et al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564186" y="6480448"/>
            <a:ext cx="1439862" cy="188912"/>
          </a:xfrm>
        </p:spPr>
        <p:txBody>
          <a:bodyPr/>
          <a:lstStyle/>
          <a:p>
            <a:pPr>
              <a:defRPr/>
            </a:pPr>
            <a:r>
              <a:rPr lang="en-GB" dirty="0"/>
              <a:t>Page </a:t>
            </a:r>
            <a:fld id="{88C705BD-7F3C-4955-B2CE-42099BCA3B11}" type="slidenum">
              <a:rPr lang="en-GB"/>
              <a:pPr>
                <a:defRPr/>
              </a:pPr>
              <a:t>11</a:t>
            </a:fld>
            <a:endParaRPr lang="en-GB" dirty="0"/>
          </a:p>
        </p:txBody>
      </p:sp>
      <p:sp>
        <p:nvSpPr>
          <p:cNvPr id="14338" name="Rectangle 2"/>
          <p:cNvSpPr>
            <a:spLocks noGrp="1"/>
          </p:cNvSpPr>
          <p:nvPr>
            <p:ph type="title"/>
          </p:nvPr>
        </p:nvSpPr>
        <p:spPr>
          <a:xfrm>
            <a:off x="179388" y="757014"/>
            <a:ext cx="8964612" cy="439738"/>
          </a:xfrm>
        </p:spPr>
        <p:txBody>
          <a:bodyPr/>
          <a:lstStyle/>
          <a:p>
            <a:r>
              <a:rPr lang="en-GB" dirty="0"/>
              <a:t>Wireless Display </a:t>
            </a:r>
            <a:r>
              <a:rPr lang="en-GB" dirty="0" smtClean="0"/>
              <a:t>Technologies</a:t>
            </a:r>
            <a:endParaRPr lang="en-GB" dirty="0"/>
          </a:p>
        </p:txBody>
      </p:sp>
      <p:graphicFrame>
        <p:nvGraphicFramePr>
          <p:cNvPr id="14640" name="Group 304"/>
          <p:cNvGraphicFramePr>
            <a:graphicFrameLocks noGrp="1"/>
          </p:cNvGraphicFramePr>
          <p:nvPr>
            <p:ph type="tbl" idx="1"/>
          </p:nvPr>
        </p:nvGraphicFramePr>
        <p:xfrm>
          <a:off x="230188" y="1437336"/>
          <a:ext cx="8662292" cy="5016000"/>
        </p:xfrm>
        <a:graphic>
          <a:graphicData uri="http://schemas.openxmlformats.org/drawingml/2006/table">
            <a:tbl>
              <a:tblPr/>
              <a:tblGrid>
                <a:gridCol w="1749524"/>
                <a:gridCol w="3312368"/>
                <a:gridCol w="3600400"/>
              </a:tblGrid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Standard</a:t>
                      </a:r>
                    </a:p>
                  </a:txBody>
                  <a:tcPr marL="72000" marR="72000" marT="46800" marB="46800" horzOverflow="overflow">
                    <a:lnL cap="flat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Description</a:t>
                      </a:r>
                    </a:p>
                  </a:txBody>
                  <a:tcPr marL="72000" marR="72000" marT="46800" marB="468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Wireless Docking Suitability</a:t>
                      </a:r>
                    </a:p>
                  </a:txBody>
                  <a:tcPr marL="72000" marR="72000" marT="46800" marB="468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Digital Living Network Alliance</a:t>
                      </a:r>
                    </a:p>
                  </a:txBody>
                  <a:tcPr marL="72000" marR="72000" marT="46800" marB="46800" horzOverflow="overflow">
                    <a:lnL cap="flat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Service discovery and compressed video streaming over home network</a:t>
                      </a:r>
                    </a:p>
                  </a:txBody>
                  <a:tcPr marL="72000" marR="72000" marT="46800" marB="468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Lossy compression of video data – high power, poor graphics &amp; text, high latency</a:t>
                      </a:r>
                    </a:p>
                  </a:txBody>
                  <a:tcPr marL="72000" marR="72000" marT="46800" marB="468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463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Wireless HD</a:t>
                      </a:r>
                    </a:p>
                  </a:txBody>
                  <a:tcPr marL="72000" marR="72000" marT="46800" marB="46800" horzOverflow="overflow">
                    <a:lnL cap="flat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60GHz Video area network; lossless FullHD video streaming at up to 10m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46800" marB="468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First generation products available, low latency but high power</a:t>
                      </a:r>
                    </a:p>
                  </a:txBody>
                  <a:tcPr marL="72000" marR="72000" marT="46800" marB="468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WFA Wi-Fi Display</a:t>
                      </a:r>
                    </a:p>
                  </a:txBody>
                  <a:tcPr marL="72000" marR="72000" marT="46800" marB="46800" horzOverflow="overflow">
                    <a:lnL cap="flat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Video and audio transport using MPEG over TCP/IP/802.11</a:t>
                      </a:r>
                    </a:p>
                  </a:txBody>
                  <a:tcPr marL="72000" marR="72000" marT="46800" marB="468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Lossy compression of video data – high power, poor graphics &amp; text, high latency</a:t>
                      </a:r>
                    </a:p>
                  </a:txBody>
                  <a:tcPr marL="72000" marR="72000" marT="46800" marB="468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722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IEEE 802.11aa</a:t>
                      </a:r>
                    </a:p>
                  </a:txBody>
                  <a:tcPr marL="72000" marR="72000" marT="46800" marB="46800" horzOverflow="overflow">
                    <a:lnL cap="flat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“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Robust Audio Video Transport Streaming” - changes to MAC: better multicast, alternate AC &amp; OBSS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46800" marB="468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Complementary technology</a:t>
                      </a:r>
                    </a:p>
                  </a:txBody>
                  <a:tcPr marL="72000" marR="72000" marT="46800" marB="468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722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WiGig / IEEE 802.11ad</a:t>
                      </a:r>
                    </a:p>
                  </a:txBody>
                  <a:tcPr marL="72000" marR="72000" marT="46800" marB="46800" horzOverflow="overflow">
                    <a:lnL cap="flat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60GHz Wi-Fi, standards development in progress</a:t>
                      </a:r>
                    </a:p>
                  </a:txBody>
                  <a:tcPr marL="72000" marR="72000" marT="46800" marB="468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Many unknowns: power, antennas, </a:t>
                      </a:r>
                      <a:r>
                        <a:rPr kumimoji="0" lang="en-GB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beamsteering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, chip design &amp; operation, industrial design will all slow adoption</a:t>
                      </a:r>
                    </a:p>
                  </a:txBody>
                  <a:tcPr marL="72000" marR="72000" marT="46800" marB="468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WHDI™ (Wireless Home Digital Interface)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46800" marB="46800" horzOverflow="overflow">
                    <a:lnL cap="flat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High-quality, light compression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Full HD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video wireless delivery for homes; 5GHz radio similar to 802.11n using 40MHz channels with proprietary, video-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optimised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encoding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46800" marB="468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First generation products available; supports low latency and has low power modes</a:t>
                      </a:r>
                    </a:p>
                  </a:txBody>
                  <a:tcPr marL="72000" marR="72000" marT="46800" marB="468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Sony </a:t>
                      </a:r>
                      <a:r>
                        <a:rPr kumimoji="0" lang="en-GB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TransferJet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46800" marB="46800" horzOverflow="overflow">
                    <a:lnL cap="flat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Very short-rang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e (~10cm), high-speed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wireless for file transfer, c.375Mbps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46800" marB="468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</a:t>
                      </a:r>
                      <a:r>
                        <a:rPr kumimoji="0" lang="en-GB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argetted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at file sharing rather than displays (OBEX/SCSI)</a:t>
                      </a:r>
                    </a:p>
                  </a:txBody>
                  <a:tcPr marL="72000" marR="72000" marT="46800" marB="468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sp>
        <p:nvSpPr>
          <p:cNvPr id="5" name="Date Placeholder 5"/>
          <p:cNvSpPr txBox="1">
            <a:spLocks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May, 2012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5357818" y="6453336"/>
            <a:ext cx="3184520" cy="18097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Richard Edgar, et al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564732" y="6480448"/>
            <a:ext cx="1439862" cy="188912"/>
          </a:xfrm>
        </p:spPr>
        <p:txBody>
          <a:bodyPr/>
          <a:lstStyle/>
          <a:p>
            <a:pPr>
              <a:defRPr/>
            </a:pPr>
            <a:r>
              <a:rPr lang="en-GB" dirty="0"/>
              <a:t>Page </a:t>
            </a:r>
            <a:fld id="{EDFF25A1-7419-46D7-AA97-A5FF8CA5C39A}" type="slidenum">
              <a:rPr lang="en-GB"/>
              <a:pPr>
                <a:defRPr/>
              </a:pPr>
              <a:t>12</a:t>
            </a:fld>
            <a:endParaRPr lang="en-GB" dirty="0"/>
          </a:p>
        </p:txBody>
      </p:sp>
      <p:sp>
        <p:nvSpPr>
          <p:cNvPr id="32770" name="Rectangle 2"/>
          <p:cNvSpPr>
            <a:spLocks noGrp="1"/>
          </p:cNvSpPr>
          <p:nvPr>
            <p:ph type="title"/>
          </p:nvPr>
        </p:nvSpPr>
        <p:spPr>
          <a:xfrm>
            <a:off x="0" y="901030"/>
            <a:ext cx="9144000" cy="439738"/>
          </a:xfrm>
        </p:spPr>
        <p:txBody>
          <a:bodyPr/>
          <a:lstStyle/>
          <a:p>
            <a:r>
              <a:rPr lang="en-GB" dirty="0"/>
              <a:t>Wireless Display </a:t>
            </a:r>
            <a:r>
              <a:rPr lang="en-GB" dirty="0" smtClean="0"/>
              <a:t>Technologies </a:t>
            </a:r>
            <a:r>
              <a:rPr lang="en-GB" dirty="0"/>
              <a:t>– Handset Docking Suitability</a:t>
            </a:r>
          </a:p>
        </p:txBody>
      </p:sp>
      <p:graphicFrame>
        <p:nvGraphicFramePr>
          <p:cNvPr id="33018" name="Group 250"/>
          <p:cNvGraphicFramePr>
            <a:graphicFrameLocks noGrp="1"/>
          </p:cNvGraphicFramePr>
          <p:nvPr>
            <p:ph type="tbl" idx="1"/>
          </p:nvPr>
        </p:nvGraphicFramePr>
        <p:xfrm>
          <a:off x="507504" y="1868120"/>
          <a:ext cx="7808912" cy="3981840"/>
        </p:xfrm>
        <a:graphic>
          <a:graphicData uri="http://schemas.openxmlformats.org/drawingml/2006/table">
            <a:tbl>
              <a:tblPr/>
              <a:tblGrid>
                <a:gridCol w="2208212"/>
                <a:gridCol w="762000"/>
                <a:gridCol w="773113"/>
                <a:gridCol w="865187"/>
                <a:gridCol w="762000"/>
                <a:gridCol w="762000"/>
                <a:gridCol w="838200"/>
                <a:gridCol w="838200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Technology</a:t>
                      </a:r>
                    </a:p>
                  </a:txBody>
                  <a:tcPr marL="72000" marR="72000" marT="46800" marB="468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Cost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Video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Graphics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Power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Latency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Adoption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Overall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latin typeface="Arial" charset="0"/>
                        </a:rPr>
                        <a:t>6-10GHz WLAN</a:t>
                      </a:r>
                    </a:p>
                  </a:txBody>
                  <a:tcPr marL="72000" marR="72000" marT="46800" marB="468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latin typeface="Arial" charset="0"/>
                        </a:rPr>
                        <a:t>?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latin typeface="Arial" charset="0"/>
                        </a:rPr>
                        <a:t>DLNA</a:t>
                      </a:r>
                    </a:p>
                  </a:txBody>
                  <a:tcPr marL="72000" marR="72000" marT="46800" marB="468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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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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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latin typeface="Arial" charset="0"/>
                        </a:rPr>
                        <a:t>Wireless HD</a:t>
                      </a:r>
                    </a:p>
                  </a:txBody>
                  <a:tcPr marL="72000" marR="72000" marT="46800" marB="468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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latin typeface="Arial" charset="0"/>
                        </a:rPr>
                        <a:t>?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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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latin typeface="Arial" charset="0"/>
                        </a:rPr>
                        <a:t>?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latin typeface="Arial" charset="0"/>
                        </a:rPr>
                        <a:t>Wi-Fi Display</a:t>
                      </a:r>
                    </a:p>
                  </a:txBody>
                  <a:tcPr marL="72000" marR="72000" marT="46800" marB="468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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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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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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latin typeface="Arial" charset="0"/>
                        </a:rPr>
                        <a:t>802.11aa</a:t>
                      </a:r>
                    </a:p>
                  </a:txBody>
                  <a:tcPr marL="72000" marR="72000" marT="46800" marB="468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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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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latin typeface="Arial" charset="0"/>
                        </a:rPr>
                        <a:t>?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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latin typeface="Arial" charset="0"/>
                        </a:rPr>
                        <a:t>WiGig / 802.11ad</a:t>
                      </a:r>
                    </a:p>
                  </a:txBody>
                  <a:tcPr marL="72000" marR="72000" marT="46800" marB="468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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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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latin typeface="Arial" charset="0"/>
                        </a:rPr>
                        <a:t>?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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latin typeface="Arial" charset="0"/>
                        </a:rPr>
                        <a:t>WHDI</a:t>
                      </a:r>
                    </a:p>
                  </a:txBody>
                  <a:tcPr marL="72000" marR="72000" marT="46800" marB="468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latin typeface="Arial" charset="0"/>
                        </a:rPr>
                        <a:t>?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latin typeface="Arial" charset="0"/>
                        </a:rPr>
                        <a:t>?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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latin typeface="Arial" charset="0"/>
                        </a:rPr>
                        <a:t>?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latin typeface="Arial" charset="0"/>
                        </a:rPr>
                        <a:t>Transfer Jet</a:t>
                      </a:r>
                    </a:p>
                  </a:txBody>
                  <a:tcPr marL="72000" marR="72000" marT="46800" marB="468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latin typeface="Arial" charset="0"/>
                        </a:rPr>
                        <a:t>?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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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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latin typeface="Arial" charset="0"/>
                        </a:rPr>
                        <a:t>?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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Date Placeholder 5"/>
          <p:cNvSpPr txBox="1">
            <a:spLocks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May, 2012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5357818" y="6453336"/>
            <a:ext cx="3184520" cy="18097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Richard Edgar, et al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Addressing Customer’s Concerns</a:t>
            </a:r>
          </a:p>
        </p:txBody>
      </p:sp>
      <p:sp>
        <p:nvSpPr>
          <p:cNvPr id="48131" name="Rectangle 3"/>
          <p:cNvSpPr>
            <a:spLocks noGrp="1"/>
          </p:cNvSpPr>
          <p:nvPr>
            <p:ph type="body" sz="half" idx="1"/>
          </p:nvPr>
        </p:nvSpPr>
        <p:spPr>
          <a:xfrm>
            <a:off x="230188" y="765175"/>
            <a:ext cx="4799012" cy="4968081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en-GB" sz="2000" dirty="0"/>
          </a:p>
          <a:p>
            <a:pPr>
              <a:buFont typeface="Wingdings" pitchFamily="2" charset="2"/>
              <a:buNone/>
            </a:pPr>
            <a:endParaRPr lang="en-GB" sz="2000" dirty="0"/>
          </a:p>
          <a:p>
            <a:r>
              <a:rPr lang="en-GB" sz="2000" dirty="0"/>
              <a:t>They don’t like new radios:</a:t>
            </a:r>
          </a:p>
          <a:p>
            <a:pPr lvl="1"/>
            <a:r>
              <a:rPr lang="en-GB" sz="1800" dirty="0"/>
              <a:t>Another chip</a:t>
            </a:r>
          </a:p>
          <a:p>
            <a:pPr lvl="1"/>
            <a:r>
              <a:rPr lang="en-GB" sz="1800" dirty="0"/>
              <a:t>Another antenna</a:t>
            </a:r>
          </a:p>
          <a:p>
            <a:pPr lvl="1"/>
            <a:r>
              <a:rPr lang="en-GB" sz="1800" dirty="0"/>
              <a:t>New host software</a:t>
            </a:r>
          </a:p>
          <a:p>
            <a:pPr lvl="1"/>
            <a:r>
              <a:rPr lang="en-GB" sz="1800" dirty="0"/>
              <a:t>Unproven technology</a:t>
            </a:r>
          </a:p>
          <a:p>
            <a:pPr lvl="1"/>
            <a:endParaRPr lang="en-GB" sz="1800" dirty="0"/>
          </a:p>
          <a:p>
            <a:r>
              <a:rPr lang="en-GB" sz="2000" dirty="0"/>
              <a:t>And they don’t like proprietary </a:t>
            </a:r>
            <a:br>
              <a:rPr lang="en-GB" sz="2000" dirty="0"/>
            </a:br>
            <a:r>
              <a:rPr lang="en-GB" sz="2000" dirty="0"/>
              <a:t>lock-ins</a:t>
            </a:r>
          </a:p>
          <a:p>
            <a:pPr lvl="1"/>
            <a:r>
              <a:rPr lang="en-GB" sz="1800" dirty="0"/>
              <a:t>Alternative suppliers</a:t>
            </a:r>
          </a:p>
          <a:p>
            <a:pPr lvl="1"/>
            <a:r>
              <a:rPr lang="en-GB" sz="1800" dirty="0"/>
              <a:t>Little industry adoption</a:t>
            </a:r>
          </a:p>
          <a:p>
            <a:pPr lvl="1"/>
            <a:r>
              <a:rPr lang="en-GB" sz="1800" dirty="0"/>
              <a:t>Need compatible displays</a:t>
            </a:r>
          </a:p>
          <a:p>
            <a:pPr lvl="1"/>
            <a:endParaRPr lang="en-GB" sz="1800" dirty="0"/>
          </a:p>
          <a:p>
            <a:endParaRPr lang="en-GB" sz="2000" dirty="0"/>
          </a:p>
        </p:txBody>
      </p:sp>
      <p:sp>
        <p:nvSpPr>
          <p:cNvPr id="48132" name="Rectangle 4"/>
          <p:cNvSpPr>
            <a:spLocks noGrp="1"/>
          </p:cNvSpPr>
          <p:nvPr>
            <p:ph type="body" sz="half" idx="2"/>
          </p:nvPr>
        </p:nvSpPr>
        <p:spPr>
          <a:xfrm>
            <a:off x="3491880" y="1484784"/>
            <a:ext cx="5472608" cy="2520280"/>
          </a:xfrm>
        </p:spPr>
        <p:txBody>
          <a:bodyPr/>
          <a:lstStyle/>
          <a:p>
            <a:pPr lvl="1">
              <a:buFont typeface="Arial" charset="0"/>
              <a:buNone/>
            </a:pPr>
            <a:r>
              <a:rPr lang="en-GB" sz="1800" dirty="0"/>
              <a:t>	</a:t>
            </a:r>
            <a:r>
              <a:rPr lang="en-GB" sz="1800" dirty="0">
                <a:solidFill>
                  <a:schemeClr val="accent6"/>
                </a:solidFill>
              </a:rPr>
              <a:t>Re-use </a:t>
            </a:r>
            <a:r>
              <a:rPr lang="en-GB" sz="1800" dirty="0" smtClean="0">
                <a:solidFill>
                  <a:schemeClr val="accent6"/>
                </a:solidFill>
              </a:rPr>
              <a:t>of 802.11ac PHY </a:t>
            </a:r>
            <a:r>
              <a:rPr lang="en-GB" sz="1800" dirty="0">
                <a:solidFill>
                  <a:schemeClr val="accent6"/>
                </a:solidFill>
              </a:rPr>
              <a:t>as an alternative to </a:t>
            </a:r>
            <a:r>
              <a:rPr lang="en-GB" sz="1800" dirty="0" smtClean="0">
                <a:solidFill>
                  <a:schemeClr val="accent6"/>
                </a:solidFill>
              </a:rPr>
              <a:t>other technologies</a:t>
            </a:r>
            <a:endParaRPr lang="en-GB" sz="1800" dirty="0">
              <a:solidFill>
                <a:schemeClr val="accent6"/>
              </a:solidFill>
            </a:endParaRPr>
          </a:p>
          <a:p>
            <a:pPr lvl="1">
              <a:buFont typeface="Arial" charset="0"/>
              <a:buNone/>
            </a:pPr>
            <a:r>
              <a:rPr lang="en-GB" sz="1800" dirty="0">
                <a:solidFill>
                  <a:schemeClr val="accent6"/>
                </a:solidFill>
              </a:rPr>
              <a:t>	</a:t>
            </a:r>
            <a:r>
              <a:rPr lang="en-GB" sz="1800" dirty="0" smtClean="0">
                <a:solidFill>
                  <a:schemeClr val="accent6"/>
                </a:solidFill>
              </a:rPr>
              <a:t>Standards based </a:t>
            </a:r>
            <a:r>
              <a:rPr lang="en-GB" sz="1800" dirty="0">
                <a:solidFill>
                  <a:schemeClr val="accent6"/>
                </a:solidFill>
              </a:rPr>
              <a:t>extensions to Wi-Fi MAC/ </a:t>
            </a:r>
            <a:r>
              <a:rPr lang="en-GB" sz="1800" dirty="0" smtClean="0">
                <a:solidFill>
                  <a:schemeClr val="accent6"/>
                </a:solidFill>
              </a:rPr>
              <a:t>PHY for </a:t>
            </a:r>
            <a:r>
              <a:rPr lang="en-GB" sz="1800" dirty="0">
                <a:solidFill>
                  <a:schemeClr val="accent6"/>
                </a:solidFill>
              </a:rPr>
              <a:t>improved performance</a:t>
            </a:r>
          </a:p>
          <a:p>
            <a:pPr lvl="1">
              <a:buFont typeface="Arial" charset="0"/>
              <a:buNone/>
            </a:pPr>
            <a:r>
              <a:rPr lang="en-GB" sz="1800" dirty="0">
                <a:solidFill>
                  <a:schemeClr val="accent6"/>
                </a:solidFill>
              </a:rPr>
              <a:t>	</a:t>
            </a:r>
            <a:r>
              <a:rPr lang="en-GB" sz="1800" dirty="0" smtClean="0">
                <a:solidFill>
                  <a:schemeClr val="accent6"/>
                </a:solidFill>
              </a:rPr>
              <a:t>Optimised </a:t>
            </a:r>
            <a:r>
              <a:rPr lang="en-GB" sz="1800" dirty="0">
                <a:solidFill>
                  <a:schemeClr val="accent6"/>
                </a:solidFill>
              </a:rPr>
              <a:t>radio for low-power, high throughput</a:t>
            </a:r>
          </a:p>
          <a:p>
            <a:pPr lvl="1">
              <a:buFont typeface="Arial" charset="0"/>
              <a:buNone/>
            </a:pPr>
            <a:r>
              <a:rPr lang="en-GB" sz="1800" dirty="0">
                <a:solidFill>
                  <a:schemeClr val="accent6"/>
                </a:solidFill>
              </a:rPr>
              <a:t>	Address coexistence of Wi-Fi with wireless </a:t>
            </a:r>
            <a:r>
              <a:rPr lang="en-GB" sz="1800" dirty="0" smtClean="0">
                <a:solidFill>
                  <a:schemeClr val="accent6"/>
                </a:solidFill>
              </a:rPr>
              <a:t>docking</a:t>
            </a:r>
            <a:endParaRPr lang="en-GB" sz="1800" dirty="0">
              <a:solidFill>
                <a:schemeClr val="accent6"/>
              </a:solidFill>
            </a:endParaRPr>
          </a:p>
        </p:txBody>
      </p:sp>
      <p:sp>
        <p:nvSpPr>
          <p:cNvPr id="48133" name="AutoShape 5"/>
          <p:cNvSpPr>
            <a:spLocks/>
          </p:cNvSpPr>
          <p:nvPr/>
        </p:nvSpPr>
        <p:spPr bwMode="auto">
          <a:xfrm>
            <a:off x="3886200" y="1905000"/>
            <a:ext cx="228600" cy="1295400"/>
          </a:xfrm>
          <a:prstGeom prst="rightBrace">
            <a:avLst>
              <a:gd name="adj1" fmla="val 47222"/>
              <a:gd name="adj2" fmla="val 50000"/>
            </a:avLst>
          </a:prstGeom>
          <a:noFill/>
          <a:ln w="19050">
            <a:solidFill>
              <a:srgbClr val="54545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8134" name="AutoShape 6"/>
          <p:cNvSpPr>
            <a:spLocks/>
          </p:cNvSpPr>
          <p:nvPr/>
        </p:nvSpPr>
        <p:spPr bwMode="auto">
          <a:xfrm>
            <a:off x="3886200" y="4293096"/>
            <a:ext cx="228600" cy="990600"/>
          </a:xfrm>
          <a:prstGeom prst="rightBrace">
            <a:avLst>
              <a:gd name="adj1" fmla="val 36111"/>
              <a:gd name="adj2" fmla="val 50000"/>
            </a:avLst>
          </a:prstGeom>
          <a:noFill/>
          <a:ln w="19050">
            <a:solidFill>
              <a:srgbClr val="54545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9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  <a:cs typeface="Arial Unicode MS" charset="0"/>
              </a:rPr>
              <a:t>May, 2012</a:t>
            </a:r>
            <a:endParaRPr lang="en-GB" sz="1800" b="1" dirty="0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8" name="Rectangle 4"/>
          <p:cNvSpPr txBox="1">
            <a:spLocks/>
          </p:cNvSpPr>
          <p:nvPr/>
        </p:nvSpPr>
        <p:spPr bwMode="auto">
          <a:xfrm>
            <a:off x="3707904" y="4518248"/>
            <a:ext cx="5086350" cy="792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</a:rPr>
              <a:t>IEEE 802.11 standardisation resolves this</a:t>
            </a: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sp>
        <p:nvSpPr>
          <p:cNvPr id="10" name="Rectangle 4"/>
          <p:cNvSpPr txBox="1">
            <a:spLocks/>
          </p:cNvSpPr>
          <p:nvPr/>
        </p:nvSpPr>
        <p:spPr bwMode="auto">
          <a:xfrm>
            <a:off x="395536" y="5589240"/>
            <a:ext cx="8424936" cy="792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1" eaLnBrk="1" hangingPunct="1">
              <a:spcBef>
                <a:spcPts val="500"/>
              </a:spcBef>
              <a:defRPr/>
            </a:pPr>
            <a:r>
              <a:rPr lang="en-GB" sz="2000" b="1" kern="0" dirty="0" smtClean="0">
                <a:solidFill>
                  <a:schemeClr val="tx1"/>
                </a:solidFill>
                <a:latin typeface="+mn-lt"/>
                <a:ea typeface="+mn-ea"/>
              </a:rPr>
              <a:t>6-10GHz WLAN enables new capabilities and use cases to 802.11ac radios with minimal additional cost or complexity</a:t>
            </a:r>
            <a:endParaRPr kumimoji="0" lang="en-GB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sp>
        <p:nvSpPr>
          <p:cNvPr id="11" name="Footer Placeholder 4"/>
          <p:cNvSpPr txBox="1">
            <a:spLocks/>
          </p:cNvSpPr>
          <p:nvPr/>
        </p:nvSpPr>
        <p:spPr>
          <a:xfrm>
            <a:off x="5357818" y="6453336"/>
            <a:ext cx="3184520" cy="18097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Richard Edgar, et al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564732" y="6480448"/>
            <a:ext cx="1439862" cy="188912"/>
          </a:xfrm>
        </p:spPr>
        <p:txBody>
          <a:bodyPr/>
          <a:lstStyle/>
          <a:p>
            <a:pPr algn="ctr">
              <a:defRPr/>
            </a:pPr>
            <a:r>
              <a:rPr lang="en-GB" sz="1200" b="0" dirty="0"/>
              <a:t>Page </a:t>
            </a:r>
            <a:fld id="{EDFF25A1-7419-46D7-AA97-A5FF8CA5C39A}" type="slidenum">
              <a:rPr lang="en-GB" sz="1200" b="0"/>
              <a:pPr algn="ctr">
                <a:defRPr/>
              </a:pPr>
              <a:t>13</a:t>
            </a:fld>
            <a:endParaRPr lang="en-GB" sz="1200" b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spcBef>
                <a:spcPts val="600"/>
              </a:spcBef>
            </a:pPr>
            <a:r>
              <a:rPr lang="en-GB" b="1" dirty="0" smtClean="0">
                <a:solidFill>
                  <a:schemeClr val="tx1"/>
                </a:solidFill>
              </a:rPr>
              <a:t>802.11ac is expected to be the dominant PHY standard by 2016</a:t>
            </a:r>
          </a:p>
          <a:p>
            <a:pPr marL="342900" lvl="1" indent="-342900">
              <a:spcBef>
                <a:spcPts val="600"/>
              </a:spcBef>
            </a:pPr>
            <a:r>
              <a:rPr lang="en-GB" b="1" dirty="0" smtClean="0">
                <a:solidFill>
                  <a:schemeClr val="tx1"/>
                </a:solidFill>
              </a:rPr>
              <a:t>	Embedded mobile will is expected to be over 50% of the total 802.11ac market</a:t>
            </a:r>
          </a:p>
          <a:p>
            <a:pPr marL="342900" lvl="1" indent="-342900">
              <a:spcBef>
                <a:spcPts val="600"/>
              </a:spcBef>
            </a:pPr>
            <a:endParaRPr lang="en-GB" b="1" dirty="0" smtClean="0">
              <a:solidFill>
                <a:schemeClr val="tx1"/>
              </a:solidFill>
            </a:endParaRPr>
          </a:p>
          <a:p>
            <a:pPr marL="342900" lvl="1" indent="-342900">
              <a:spcBef>
                <a:spcPts val="600"/>
              </a:spcBef>
            </a:pPr>
            <a:r>
              <a:rPr lang="en-GB" b="1" dirty="0" smtClean="0">
                <a:solidFill>
                  <a:schemeClr val="tx1"/>
                </a:solidFill>
              </a:rPr>
              <a:t>802.11ac does not fully meet the needs of embedded mobile WLAN</a:t>
            </a:r>
          </a:p>
          <a:p>
            <a:pPr marL="342900" lvl="1" indent="-342900">
              <a:spcBef>
                <a:spcPts val="600"/>
              </a:spcBef>
            </a:pPr>
            <a:r>
              <a:rPr lang="en-GB" b="1" dirty="0" smtClean="0">
                <a:solidFill>
                  <a:schemeClr val="tx1"/>
                </a:solidFill>
              </a:rPr>
              <a:t>	Power consumption is the major challenge</a:t>
            </a:r>
          </a:p>
          <a:p>
            <a:pPr marL="342900" lvl="1" indent="-342900">
              <a:spcBef>
                <a:spcPts val="600"/>
              </a:spcBef>
            </a:pPr>
            <a:endParaRPr lang="en-GB" b="1" dirty="0" smtClean="0">
              <a:solidFill>
                <a:schemeClr val="tx1"/>
              </a:solidFill>
            </a:endParaRPr>
          </a:p>
          <a:p>
            <a:pPr marL="342900" lvl="1" indent="-342900">
              <a:spcBef>
                <a:spcPts val="600"/>
              </a:spcBef>
            </a:pPr>
            <a:r>
              <a:rPr lang="en-GB" b="1" dirty="0" smtClean="0">
                <a:solidFill>
                  <a:schemeClr val="tx1"/>
                </a:solidFill>
              </a:rPr>
              <a:t>6-10GHz WLAN enables new capabilities to 802.11ac radios with minimal additional cost or complexity to meet the needs of tomorrows mobile WLAN enabled devices</a:t>
            </a:r>
          </a:p>
          <a:p>
            <a:pPr marL="342900" lvl="1" indent="-342900">
              <a:spcBef>
                <a:spcPts val="600"/>
              </a:spcBef>
            </a:pPr>
            <a:endParaRPr lang="en-GB" b="1" dirty="0" smtClean="0">
              <a:solidFill>
                <a:schemeClr val="tx1"/>
              </a:solidFill>
            </a:endParaRPr>
          </a:p>
          <a:p>
            <a:endParaRPr lang="en-GB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4043363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1CD163DD-D5E7-41DA-95F2-71530C24F8C3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Richard Edgar, et al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May, 2012</a:t>
            </a:r>
            <a:endParaRPr lang="en-GB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May,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Richard Edgar, et 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043363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 dirty="0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algn="ctr">
              <a:buFontTx/>
              <a:buNone/>
            </a:pPr>
            <a:r>
              <a:rPr lang="en-US" b="0" dirty="0" smtClean="0">
                <a:solidFill>
                  <a:schemeClr val="tx1"/>
                </a:solidFill>
                <a:cs typeface="Arial" charset="0"/>
              </a:rPr>
              <a:t>https://mentor.ieee.org/802.11/dcn/12/11-12-0375-00-0wng-6-10ghz-extensions-to-802-11ac-part3.ppt</a:t>
            </a:r>
          </a:p>
          <a:p>
            <a:pPr algn="ctr">
              <a:buFontTx/>
              <a:buNone/>
            </a:pPr>
            <a:r>
              <a:rPr lang="en-US" b="0" dirty="0" smtClean="0">
                <a:solidFill>
                  <a:schemeClr val="tx1"/>
                </a:solidFill>
                <a:cs typeface="Arial" charset="0"/>
              </a:rPr>
              <a:t>https://mentor.ieee.org/802.11/dcn/12/11-12-0096-00-0wng-6-10ghz-extensions-to-802-11ac-part2.ppt</a:t>
            </a:r>
          </a:p>
          <a:p>
            <a:pPr algn="ctr">
              <a:buFontTx/>
              <a:buNone/>
            </a:pPr>
            <a:r>
              <a:rPr lang="en-US" b="0" dirty="0" smtClean="0">
                <a:solidFill>
                  <a:schemeClr val="tx1"/>
                </a:solidFill>
                <a:cs typeface="Arial" charset="0"/>
              </a:rPr>
              <a:t>https://mentor.ieee.org/802.11/dcn/11/11-11-0743-00-0wng-6-9ghz-extensions-to-802-11.ppt</a:t>
            </a:r>
          </a:p>
          <a:p>
            <a:pPr algn="ctr">
              <a:buFontTx/>
              <a:buNone/>
            </a:pPr>
            <a:r>
              <a:rPr lang="en-US" b="0" dirty="0" smtClean="0">
                <a:solidFill>
                  <a:schemeClr val="tx1"/>
                </a:solidFill>
                <a:cs typeface="Arial" charset="0"/>
              </a:rPr>
              <a:t>https://mentor.ieee.org/802.11/dcn/11/11-11-0385-01-0wng-ultrwideband-spectrum-for-802-11.ppt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May,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Richard Edgar, et 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043363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7544" y="1484784"/>
            <a:ext cx="8208912" cy="41148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>
                <a:cs typeface="Arial" charset="0"/>
              </a:rPr>
              <a:t>This document discusses some of the market opportunities of using existing shared spectrum allocation in 6-10.5GHz as an extension frequency band for an 802.11ac PHY with a 500MHz bandwidth. It is a follow up to document 12/375r0, 12/0096r0, 11/743r0, and 11/385r1</a:t>
            </a:r>
          </a:p>
          <a:p>
            <a:pPr algn="ctr">
              <a:buFontTx/>
              <a:buNone/>
            </a:pPr>
            <a:endParaRPr lang="en-US" sz="2000" dirty="0" smtClean="0">
              <a:cs typeface="Arial" charset="0"/>
              <a:hlinkClick r:id="rId3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Previous presentations on using 6-10GHz spectrum for WLAN have focussed on the Technical aspects</a:t>
            </a:r>
          </a:p>
          <a:p>
            <a:endParaRPr lang="en-GB" dirty="0" smtClean="0"/>
          </a:p>
          <a:p>
            <a:r>
              <a:rPr lang="en-GB" dirty="0" smtClean="0"/>
              <a:t>But Standards development is more than just Technical Feasibility, it also includes analysis of the Market Demand</a:t>
            </a:r>
          </a:p>
          <a:p>
            <a:endParaRPr lang="en-GB" dirty="0" smtClean="0"/>
          </a:p>
          <a:p>
            <a:r>
              <a:rPr lang="en-GB" dirty="0" smtClean="0"/>
              <a:t>This presentation aims to start an initial analysis of some of the market Demand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043363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Richard Edgar, et 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May,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802.11ac Market Projection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179512" y="1628800"/>
            <a:ext cx="3808413" cy="4113213"/>
          </a:xfrm>
        </p:spPr>
        <p:txBody>
          <a:bodyPr/>
          <a:lstStyle/>
          <a:p>
            <a:r>
              <a:rPr lang="en-GB" sz="2400" dirty="0" smtClean="0"/>
              <a:t>Market for 802.11ac products expected to exceed 2130m units by 2016</a:t>
            </a:r>
          </a:p>
          <a:p>
            <a:r>
              <a:rPr lang="en-GB" sz="2400" dirty="0" smtClean="0"/>
              <a:t>	</a:t>
            </a:r>
          </a:p>
          <a:p>
            <a:r>
              <a:rPr lang="en-GB" sz="2400" dirty="0" smtClean="0"/>
              <a:t>802.11ac + 802.11n is expected to be the dominant technology for Wi-Fi</a:t>
            </a:r>
          </a:p>
          <a:p>
            <a:r>
              <a:rPr lang="en-GB" dirty="0" smtClean="0"/>
              <a:t>	</a:t>
            </a:r>
            <a:r>
              <a:rPr lang="en-GB" sz="2000" dirty="0" smtClean="0"/>
              <a:t>Over 90% of WLAN enabled devices will support 802.11ac by 2016 </a:t>
            </a:r>
            <a:endParaRPr lang="en-GB" sz="20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May,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Richard Edgar, et al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043363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graphicFrame>
        <p:nvGraphicFramePr>
          <p:cNvPr id="8" name="Chart 7"/>
          <p:cNvGraphicFramePr>
            <a:graphicFrameLocks/>
          </p:cNvGraphicFramePr>
          <p:nvPr/>
        </p:nvGraphicFramePr>
        <p:xfrm>
          <a:off x="4067944" y="1700808"/>
          <a:ext cx="4896544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572000" y="5661248"/>
            <a:ext cx="27528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chemeClr val="tx1"/>
                </a:solidFill>
              </a:rPr>
              <a:t>Source: </a:t>
            </a:r>
            <a:r>
              <a:rPr lang="en-GB" sz="1200" i="1" dirty="0" smtClean="0">
                <a:solidFill>
                  <a:schemeClr val="tx1"/>
                </a:solidFill>
              </a:rPr>
              <a:t>ABI August 2011</a:t>
            </a:r>
          </a:p>
          <a:p>
            <a:r>
              <a:rPr lang="en-GB" sz="1200" i="1" dirty="0" smtClean="0">
                <a:solidFill>
                  <a:schemeClr val="tx1"/>
                </a:solidFill>
              </a:rPr>
              <a:t>WI-FI Chipset Evolution</a:t>
            </a:r>
          </a:p>
          <a:p>
            <a:r>
              <a:rPr lang="en-GB" sz="1200" i="1" dirty="0" smtClean="0">
                <a:solidFill>
                  <a:schemeClr val="tx1"/>
                </a:solidFill>
              </a:rPr>
              <a:t>From 802.11n to 802.11ac  and 802.11ad </a:t>
            </a:r>
          </a:p>
        </p:txBody>
      </p:sp>
      <p:sp>
        <p:nvSpPr>
          <p:cNvPr id="10" name="TextBox 9"/>
          <p:cNvSpPr txBox="1"/>
          <p:nvPr/>
        </p:nvSpPr>
        <p:spPr>
          <a:xfrm rot="16200000">
            <a:off x="3487398" y="3458633"/>
            <a:ext cx="98296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 smtClean="0">
                <a:solidFill>
                  <a:schemeClr val="tx1"/>
                </a:solidFill>
              </a:rPr>
              <a:t>Units, millions</a:t>
            </a:r>
            <a:endParaRPr lang="en-GB" sz="105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85800" y="404664"/>
            <a:ext cx="7770813" cy="1065213"/>
          </a:xfrm>
        </p:spPr>
        <p:txBody>
          <a:bodyPr/>
          <a:lstStyle/>
          <a:p>
            <a:r>
              <a:rPr lang="en-GB" dirty="0" smtClean="0"/>
              <a:t>Market Size By Segment</a:t>
            </a:r>
            <a:endParaRPr lang="en-GB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</p:nvPr>
        </p:nvGraphicFramePr>
        <p:xfrm>
          <a:off x="179512" y="1772816"/>
          <a:ext cx="5976664" cy="4248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3992"/>
                <a:gridCol w="650304"/>
                <a:gridCol w="648072"/>
                <a:gridCol w="645840"/>
                <a:gridCol w="722312"/>
                <a:gridCol w="595239"/>
                <a:gridCol w="700905"/>
              </a:tblGrid>
              <a:tr h="26921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Market </a:t>
                      </a:r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latin typeface="Helvetica"/>
                        </a:rPr>
                        <a:t>Segment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latin typeface="Helvetica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2011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2012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2013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2014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2015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2016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286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 smtClean="0">
                          <a:solidFill>
                            <a:srgbClr val="000000"/>
                          </a:solidFill>
                          <a:latin typeface="Helvetica"/>
                        </a:rPr>
                        <a:t>  Cellular 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handset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488.9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593.2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693.9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786.8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Helvetica"/>
                        </a:rPr>
                        <a:t>874.9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956.0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 smtClean="0">
                          <a:solidFill>
                            <a:srgbClr val="000000"/>
                          </a:solidFill>
                          <a:latin typeface="Helvetica"/>
                        </a:rPr>
                        <a:t>  Media 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Tablets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52.9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77.4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99.6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112.8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115.7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117.8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 smtClean="0">
                          <a:solidFill>
                            <a:srgbClr val="000000"/>
                          </a:solidFill>
                          <a:latin typeface="Helvetica"/>
                        </a:rPr>
                        <a:t>  MIDs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latin typeface="Helvetic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1.1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0.9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Helvetica"/>
                        </a:rPr>
                        <a:t>0.7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Helvetica"/>
                        </a:rPr>
                        <a:t>0.5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0.4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0.2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 smtClean="0">
                          <a:solidFill>
                            <a:srgbClr val="000000"/>
                          </a:solidFill>
                          <a:latin typeface="Helvetica"/>
                        </a:rPr>
                        <a:t>  Portable 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Game Console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32.6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38.5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36.9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34.2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Helvetica"/>
                        </a:rPr>
                        <a:t>32.7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32.1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 smtClean="0">
                          <a:solidFill>
                            <a:srgbClr val="000000"/>
                          </a:solidFill>
                          <a:latin typeface="Helvetica"/>
                        </a:rPr>
                        <a:t>  Portable 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Media Player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24.6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25.3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26.1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Helvetica"/>
                        </a:rPr>
                        <a:t>29.3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Helvetica"/>
                        </a:rPr>
                        <a:t>34.3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40.0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 smtClean="0">
                          <a:solidFill>
                            <a:srgbClr val="000000"/>
                          </a:solidFill>
                          <a:latin typeface="Helvetica"/>
                        </a:rPr>
                        <a:t>  Digital 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Imaging Device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19.7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33.7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49.9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65.7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78.9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89.3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 smtClean="0">
                          <a:solidFill>
                            <a:srgbClr val="000000"/>
                          </a:solidFill>
                          <a:latin typeface="Helvetica"/>
                        </a:rPr>
                        <a:t>  PC 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Accessory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33.9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43.1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52.2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60.5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74.2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89.2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 smtClean="0">
                          <a:solidFill>
                            <a:srgbClr val="000000"/>
                          </a:solidFill>
                          <a:latin typeface="Helvetica"/>
                        </a:rPr>
                        <a:t>  Adapters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latin typeface="Helvetic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15.7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14.8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14.1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13.6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13.0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12.8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 smtClean="0">
                          <a:solidFill>
                            <a:srgbClr val="000000"/>
                          </a:solidFill>
                          <a:latin typeface="Helvetica"/>
                        </a:rPr>
                        <a:t>  Set-top 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Box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Helvetica"/>
                        </a:rPr>
                        <a:t>7.3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9.5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11.6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13.7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16.0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17.8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 smtClean="0">
                          <a:solidFill>
                            <a:srgbClr val="000000"/>
                          </a:solidFill>
                          <a:latin typeface="Helvetica"/>
                        </a:rPr>
                        <a:t>  Flat 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Panel TVs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35.1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58.7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86.4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116.4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143.6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163.8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 smtClean="0">
                          <a:solidFill>
                            <a:srgbClr val="000000"/>
                          </a:solidFill>
                          <a:latin typeface="Helvetica"/>
                        </a:rPr>
                        <a:t>  </a:t>
                      </a:r>
                      <a:r>
                        <a:rPr lang="en-GB" sz="1000" b="0" i="0" u="none" strike="noStrike" dirty="0" err="1" smtClean="0">
                          <a:solidFill>
                            <a:srgbClr val="000000"/>
                          </a:solidFill>
                          <a:latin typeface="Helvetica"/>
                        </a:rPr>
                        <a:t>Blu</a:t>
                      </a:r>
                      <a:r>
                        <a:rPr lang="en-GB" sz="1000" b="0" i="0" u="none" strike="noStrike" dirty="0" smtClean="0">
                          <a:solidFill>
                            <a:srgbClr val="000000"/>
                          </a:solidFill>
                          <a:latin typeface="Helvetica"/>
                        </a:rPr>
                        <a:t>-ray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, PVRs, Media Players,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22.8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33.9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50.1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74.7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99.0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108.2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 smtClean="0">
                          <a:solidFill>
                            <a:srgbClr val="000000"/>
                          </a:solidFill>
                          <a:latin typeface="Helvetica"/>
                        </a:rPr>
                        <a:t>  Game 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Console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33.7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32.7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34.6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40.0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47.6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50.1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000" b="0" i="0" u="none" strike="noStrike" kern="1200" dirty="0" smtClean="0">
                          <a:solidFill>
                            <a:srgbClr val="000000"/>
                          </a:solidFill>
                          <a:latin typeface="Helvetica"/>
                          <a:ea typeface="+mn-ea"/>
                          <a:cs typeface="+mn-cs"/>
                        </a:rPr>
                        <a:t>  Other Embedded</a:t>
                      </a:r>
                      <a:endParaRPr lang="en-GB" sz="1000" b="0" i="0" u="none" strike="noStrike" kern="1200" dirty="0">
                        <a:solidFill>
                          <a:srgbClr val="000000"/>
                        </a:solidFill>
                        <a:latin typeface="Helvetic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000" b="0" i="0" u="none" strike="noStrike" kern="1200" dirty="0">
                          <a:solidFill>
                            <a:srgbClr val="000000"/>
                          </a:solidFill>
                          <a:latin typeface="Helvetica"/>
                          <a:ea typeface="+mn-ea"/>
                          <a:cs typeface="+mn-cs"/>
                        </a:rPr>
                        <a:t>43.4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000" b="0" i="0" u="none" strike="noStrike" kern="1200" dirty="0">
                          <a:solidFill>
                            <a:srgbClr val="000000"/>
                          </a:solidFill>
                          <a:latin typeface="Helvetica"/>
                          <a:ea typeface="+mn-ea"/>
                          <a:cs typeface="+mn-cs"/>
                        </a:rPr>
                        <a:t>55.2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000" b="0" i="0" u="none" strike="noStrike" kern="1200" dirty="0">
                          <a:solidFill>
                            <a:srgbClr val="000000"/>
                          </a:solidFill>
                          <a:latin typeface="Helvetica"/>
                          <a:ea typeface="+mn-ea"/>
                          <a:cs typeface="+mn-cs"/>
                        </a:rPr>
                        <a:t>64.6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000" b="0" i="0" u="none" strike="noStrike" kern="1200" dirty="0">
                          <a:solidFill>
                            <a:srgbClr val="000000"/>
                          </a:solidFill>
                          <a:latin typeface="Helvetica"/>
                          <a:ea typeface="+mn-ea"/>
                          <a:cs typeface="+mn-cs"/>
                        </a:rPr>
                        <a:t>76.2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000" b="0" i="0" u="none" strike="noStrike" kern="1200" dirty="0">
                          <a:solidFill>
                            <a:srgbClr val="000000"/>
                          </a:solidFill>
                          <a:latin typeface="Helvetica"/>
                          <a:ea typeface="+mn-ea"/>
                          <a:cs typeface="+mn-cs"/>
                        </a:rPr>
                        <a:t>90.6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000" b="0" i="0" u="none" strike="noStrike" kern="1200" dirty="0">
                          <a:solidFill>
                            <a:srgbClr val="000000"/>
                          </a:solidFill>
                          <a:latin typeface="Helvetica"/>
                          <a:ea typeface="+mn-ea"/>
                          <a:cs typeface="+mn-cs"/>
                        </a:rPr>
                        <a:t>101.1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 smtClean="0">
                          <a:solidFill>
                            <a:srgbClr val="000000"/>
                          </a:solidFill>
                          <a:latin typeface="Helvetica"/>
                        </a:rPr>
                        <a:t>  Access 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Point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83.8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95.2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104.9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112.6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119.1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125.2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 smtClean="0">
                          <a:solidFill>
                            <a:srgbClr val="000000"/>
                          </a:solidFill>
                          <a:latin typeface="Helvetica"/>
                        </a:rPr>
                        <a:t>  Desktop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latin typeface="Helvetic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9.0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9.9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11.2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12.9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14.3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14.5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 smtClean="0">
                          <a:solidFill>
                            <a:srgbClr val="000000"/>
                          </a:solidFill>
                          <a:latin typeface="Helvetica"/>
                        </a:rPr>
                        <a:t>  Laptop 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latin typeface="Helvetic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202.2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226.9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Helvetica"/>
                        </a:rPr>
                        <a:t>252.6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280.7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297.0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318.0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 smtClean="0">
                          <a:solidFill>
                            <a:srgbClr val="000000"/>
                          </a:solidFill>
                          <a:latin typeface="Helvetica"/>
                        </a:rPr>
                        <a:t>  </a:t>
                      </a:r>
                      <a:r>
                        <a:rPr lang="en-GB" sz="1000" b="0" i="0" u="none" strike="noStrike" dirty="0" err="1" smtClean="0">
                          <a:solidFill>
                            <a:srgbClr val="000000"/>
                          </a:solidFill>
                          <a:latin typeface="Helvetica"/>
                        </a:rPr>
                        <a:t>Netbook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latin typeface="Helvetic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31.5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29.1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27.2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25.8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24.7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24.2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  <a:tr h="310009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latin typeface="Helvetica"/>
                        </a:rPr>
                        <a:t>Total </a:t>
                      </a:r>
                      <a:r>
                        <a:rPr lang="en-GB" sz="1000" b="0" i="0" u="none" strike="noStrike" dirty="0" smtClean="0">
                          <a:solidFill>
                            <a:srgbClr val="000000"/>
                          </a:solidFill>
                          <a:latin typeface="Helvetica"/>
                        </a:rPr>
                        <a:t>(millions, units)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1138.3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1377.9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1616.7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1856.2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2076.0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2260.4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043363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47920" y="6488385"/>
            <a:ext cx="3184520" cy="180975"/>
          </a:xfrm>
        </p:spPr>
        <p:txBody>
          <a:bodyPr/>
          <a:lstStyle/>
          <a:p>
            <a:r>
              <a:rPr lang="en-GB" dirty="0" smtClean="0"/>
              <a:t>Richard Edgar, et 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May, 2012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6555999" y="2060848"/>
            <a:ext cx="2480497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dirty="0" smtClean="0">
                <a:solidFill>
                  <a:schemeClr val="tx1"/>
                </a:solidFill>
              </a:rPr>
              <a:t>Embedded Mobile </a:t>
            </a:r>
          </a:p>
          <a:p>
            <a:r>
              <a:rPr lang="en-GB" sz="1500" dirty="0" smtClean="0">
                <a:solidFill>
                  <a:schemeClr val="tx1"/>
                </a:solidFill>
              </a:rPr>
              <a:t>Market 2016</a:t>
            </a:r>
          </a:p>
          <a:p>
            <a:r>
              <a:rPr lang="en-GB" sz="1500" dirty="0" smtClean="0">
                <a:solidFill>
                  <a:schemeClr val="tx1"/>
                </a:solidFill>
              </a:rPr>
              <a:t>= </a:t>
            </a:r>
            <a:r>
              <a:rPr lang="en-GB" sz="1500" b="1" dirty="0" smtClean="0">
                <a:solidFill>
                  <a:schemeClr val="tx1"/>
                </a:solidFill>
              </a:rPr>
              <a:t>1235.4m units</a:t>
            </a:r>
          </a:p>
          <a:p>
            <a:r>
              <a:rPr lang="en-GB" sz="1500" b="1" dirty="0" smtClean="0">
                <a:solidFill>
                  <a:schemeClr val="tx1"/>
                </a:solidFill>
              </a:rPr>
              <a:t>55% of total WLAN market</a:t>
            </a:r>
          </a:p>
          <a:p>
            <a:r>
              <a:rPr lang="en-GB" sz="1500" b="1" dirty="0" smtClean="0">
                <a:solidFill>
                  <a:schemeClr val="tx1"/>
                </a:solidFill>
              </a:rPr>
              <a:t>CAGR of  15% </a:t>
            </a:r>
            <a:endParaRPr lang="en-GB" sz="1500" b="1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12161" y="1750839"/>
            <a:ext cx="7200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 smtClean="0">
                <a:solidFill>
                  <a:schemeClr val="tx1"/>
                </a:solidFill>
              </a:rPr>
              <a:t>}</a:t>
            </a:r>
            <a:endParaRPr lang="en-GB" sz="9600" i="1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012161" y="3046983"/>
            <a:ext cx="72008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0" dirty="0" smtClean="0">
                <a:solidFill>
                  <a:schemeClr val="tx1"/>
                </a:solidFill>
              </a:rPr>
              <a:t>}</a:t>
            </a:r>
            <a:endParaRPr lang="en-GB" sz="11000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84168" y="4687976"/>
            <a:ext cx="5760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solidFill>
                  <a:schemeClr val="tx1"/>
                </a:solidFill>
              </a:rPr>
              <a:t>}</a:t>
            </a:r>
            <a:endParaRPr lang="en-GB" sz="6000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618976" y="3478649"/>
            <a:ext cx="2489528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500" dirty="0" smtClean="0">
                <a:solidFill>
                  <a:schemeClr val="tx1"/>
                </a:solidFill>
              </a:rPr>
              <a:t>Embedded Non Mobile </a:t>
            </a:r>
          </a:p>
          <a:p>
            <a:r>
              <a:rPr lang="en-GB" sz="1500" dirty="0" smtClean="0">
                <a:solidFill>
                  <a:schemeClr val="tx1"/>
                </a:solidFill>
              </a:rPr>
              <a:t>Market 2016</a:t>
            </a:r>
          </a:p>
          <a:p>
            <a:r>
              <a:rPr lang="en-GB" sz="1500" dirty="0" smtClean="0">
                <a:solidFill>
                  <a:schemeClr val="tx1"/>
                </a:solidFill>
              </a:rPr>
              <a:t>= </a:t>
            </a:r>
            <a:r>
              <a:rPr lang="en-GB" sz="1500" b="1" dirty="0" smtClean="0">
                <a:solidFill>
                  <a:schemeClr val="tx1"/>
                </a:solidFill>
              </a:rPr>
              <a:t>543m units</a:t>
            </a:r>
          </a:p>
          <a:p>
            <a:r>
              <a:rPr lang="en-GB" sz="1500" b="1" dirty="0" smtClean="0">
                <a:solidFill>
                  <a:schemeClr val="tx1"/>
                </a:solidFill>
              </a:rPr>
              <a:t>24% of total WLAN market</a:t>
            </a:r>
          </a:p>
          <a:p>
            <a:r>
              <a:rPr lang="en-GB" sz="1500" b="1" dirty="0" smtClean="0">
                <a:solidFill>
                  <a:schemeClr val="tx1"/>
                </a:solidFill>
              </a:rPr>
              <a:t>CAGR of  23%  </a:t>
            </a:r>
            <a:endParaRPr lang="en-GB" sz="1500" b="1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516216" y="4725144"/>
            <a:ext cx="2489528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500" dirty="0" smtClean="0">
                <a:solidFill>
                  <a:schemeClr val="tx1"/>
                </a:solidFill>
              </a:rPr>
              <a:t>PC / Networking </a:t>
            </a:r>
          </a:p>
          <a:p>
            <a:r>
              <a:rPr lang="en-GB" sz="1500" dirty="0" smtClean="0">
                <a:solidFill>
                  <a:schemeClr val="tx1"/>
                </a:solidFill>
              </a:rPr>
              <a:t>Market 2016</a:t>
            </a:r>
          </a:p>
          <a:p>
            <a:r>
              <a:rPr lang="en-GB" sz="1500" dirty="0" smtClean="0">
                <a:solidFill>
                  <a:schemeClr val="tx1"/>
                </a:solidFill>
              </a:rPr>
              <a:t>= </a:t>
            </a:r>
            <a:r>
              <a:rPr lang="en-GB" sz="1500" b="1" dirty="0" smtClean="0">
                <a:solidFill>
                  <a:schemeClr val="tx1"/>
                </a:solidFill>
              </a:rPr>
              <a:t>481.9m units</a:t>
            </a:r>
          </a:p>
          <a:p>
            <a:r>
              <a:rPr lang="en-GB" sz="1500" b="1" dirty="0" smtClean="0">
                <a:solidFill>
                  <a:schemeClr val="tx1"/>
                </a:solidFill>
              </a:rPr>
              <a:t>21% of total WLAN market</a:t>
            </a:r>
          </a:p>
          <a:p>
            <a:r>
              <a:rPr lang="en-GB" sz="1500" b="1" dirty="0" smtClean="0">
                <a:solidFill>
                  <a:schemeClr val="tx1"/>
                </a:solidFill>
              </a:rPr>
              <a:t>CAGR of  8% 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80779" y="6021288"/>
            <a:ext cx="43912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tx1"/>
                </a:solidFill>
              </a:rPr>
              <a:t>Source: </a:t>
            </a:r>
            <a:r>
              <a:rPr lang="en-GB" sz="1200" i="1" dirty="0" smtClean="0">
                <a:solidFill>
                  <a:schemeClr val="tx1"/>
                </a:solidFill>
              </a:rPr>
              <a:t>ABI August 2011</a:t>
            </a:r>
          </a:p>
          <a:p>
            <a:r>
              <a:rPr lang="en-GB" sz="1200" i="1" dirty="0" smtClean="0">
                <a:solidFill>
                  <a:schemeClr val="tx1"/>
                </a:solidFill>
              </a:rPr>
              <a:t>WI-FI Chipset Evolution From 802.11n to 802.11ac  and 802.11ad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0" y="126876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 smtClean="0">
                <a:solidFill>
                  <a:schemeClr val="tx1"/>
                </a:solidFill>
              </a:rPr>
              <a:t>Embedded WLAN = 79 % of total WLAN market by 2016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Requirements for Embedded Mobile Devices</a:t>
            </a:r>
            <a:endParaRPr lang="en-GB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395536" y="1844824"/>
          <a:ext cx="8136904" cy="411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0614"/>
                <a:gridCol w="5196290"/>
              </a:tblGrid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Small Solution Size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Restricted size of mobile devices requires small solution size</a:t>
                      </a: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Low Current Consumption</a:t>
                      </a:r>
                      <a:endParaRPr lang="en-GB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Restricted battery size of mobile devices requires low power consumption</a:t>
                      </a:r>
                      <a:endParaRPr lang="en-GB" dirty="0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Low Solution Cost</a:t>
                      </a:r>
                      <a:endParaRPr lang="en-GB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Mobile devices targeted at the consumer market so have to meet consumer price points to achieve large</a:t>
                      </a:r>
                      <a:r>
                        <a:rPr lang="en-GB" baseline="0" dirty="0" smtClean="0"/>
                        <a:t> volumes</a:t>
                      </a:r>
                      <a:endParaRPr lang="en-GB" dirty="0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“Easy” software integration</a:t>
                      </a:r>
                      <a:endParaRPr lang="en-GB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Software</a:t>
                      </a:r>
                      <a:r>
                        <a:rPr lang="en-GB" baseline="0" dirty="0" smtClean="0"/>
                        <a:t> integration is the long-haul part of embedded device development.  Developers want to build on existing technologies where possible</a:t>
                      </a:r>
                      <a:endParaRPr lang="en-GB" dirty="0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Adoption</a:t>
                      </a:r>
                      <a:endParaRPr lang="en-GB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Consumer devices require large-scale adoption of technologies to enable eco-system to develop</a:t>
                      </a:r>
                      <a:endParaRPr lang="en-GB" dirty="0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Ease-of-use</a:t>
                      </a:r>
                      <a:endParaRPr lang="en-GB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Technologies must be “granny-proof”</a:t>
                      </a:r>
                      <a:endParaRPr lang="en-GB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067944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Richard Edgar, et 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May, 2012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563888" y="6480448"/>
            <a:ext cx="1439862" cy="188912"/>
          </a:xfrm>
        </p:spPr>
        <p:txBody>
          <a:bodyPr/>
          <a:lstStyle/>
          <a:p>
            <a:pPr>
              <a:defRPr/>
            </a:pPr>
            <a:r>
              <a:rPr lang="en-GB" dirty="0"/>
              <a:t>Page </a:t>
            </a:r>
            <a:fld id="{EDFF25A1-7419-46D7-AA97-A5FF8CA5C39A}" type="slidenum">
              <a:rPr lang="en-GB"/>
              <a:pPr>
                <a:defRPr/>
              </a:pPr>
              <a:t>7</a:t>
            </a:fld>
            <a:endParaRPr lang="en-GB" dirty="0"/>
          </a:p>
        </p:txBody>
      </p:sp>
      <p:sp>
        <p:nvSpPr>
          <p:cNvPr id="32770" name="Rectangle 2"/>
          <p:cNvSpPr>
            <a:spLocks noGrp="1"/>
          </p:cNvSpPr>
          <p:nvPr>
            <p:ph type="title"/>
          </p:nvPr>
        </p:nvSpPr>
        <p:spPr>
          <a:xfrm>
            <a:off x="0" y="901030"/>
            <a:ext cx="9144000" cy="439738"/>
          </a:xfrm>
        </p:spPr>
        <p:txBody>
          <a:bodyPr/>
          <a:lstStyle/>
          <a:p>
            <a:r>
              <a:rPr lang="en-GB" dirty="0"/>
              <a:t>Wireless </a:t>
            </a:r>
            <a:r>
              <a:rPr lang="en-GB" dirty="0" smtClean="0"/>
              <a:t>Technologies </a:t>
            </a:r>
            <a:r>
              <a:rPr lang="en-GB" dirty="0"/>
              <a:t>– </a:t>
            </a:r>
            <a:r>
              <a:rPr lang="en-GB" dirty="0" smtClean="0"/>
              <a:t>Embedded Devices Suitability</a:t>
            </a:r>
            <a:endParaRPr lang="en-GB" dirty="0"/>
          </a:p>
        </p:txBody>
      </p:sp>
      <p:graphicFrame>
        <p:nvGraphicFramePr>
          <p:cNvPr id="33018" name="Group 250"/>
          <p:cNvGraphicFramePr>
            <a:graphicFrameLocks noGrp="1"/>
          </p:cNvGraphicFramePr>
          <p:nvPr>
            <p:ph type="tbl" idx="1"/>
          </p:nvPr>
        </p:nvGraphicFramePr>
        <p:xfrm>
          <a:off x="683568" y="1988840"/>
          <a:ext cx="7374904" cy="3215520"/>
        </p:xfrm>
        <a:graphic>
          <a:graphicData uri="http://schemas.openxmlformats.org/drawingml/2006/table">
            <a:tbl>
              <a:tblPr/>
              <a:tblGrid>
                <a:gridCol w="1944216"/>
                <a:gridCol w="720080"/>
                <a:gridCol w="1296144"/>
                <a:gridCol w="648072"/>
                <a:gridCol w="966192"/>
                <a:gridCol w="864096"/>
                <a:gridCol w="936104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Technology</a:t>
                      </a:r>
                    </a:p>
                  </a:txBody>
                  <a:tcPr marL="72000" marR="72000" marT="46800" marB="468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Size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Current Consumption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Cost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Software Integration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Adoption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Ease of Use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latin typeface="Arial" charset="0"/>
                        </a:rPr>
                        <a:t>802.11ac</a:t>
                      </a:r>
                    </a:p>
                  </a:txBody>
                  <a:tcPr marL="72000" marR="72000" marT="46800" marB="468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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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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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494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latin typeface="Arial" charset="0"/>
                        </a:rPr>
                        <a:t>WiGig / 802.11ad</a:t>
                      </a:r>
                    </a:p>
                  </a:txBody>
                  <a:tcPr marL="72000" marR="72000" marT="46800" marB="468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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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latin typeface="Arial" charset="0"/>
                        </a:rPr>
                        <a:t>?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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latin typeface="Arial" charset="0"/>
                        </a:rPr>
                        <a:t>Wireless HD</a:t>
                      </a:r>
                    </a:p>
                  </a:txBody>
                  <a:tcPr marL="72000" marR="72000" marT="46800" marB="468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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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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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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latin typeface="Arial" charset="0"/>
                        </a:rPr>
                        <a:t>?</a:t>
                      </a:r>
                      <a:endParaRPr kumimoji="0" lang="en-GB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latin typeface="Arial" charset="0"/>
                        </a:rPr>
                        <a:t>WHDI</a:t>
                      </a:r>
                    </a:p>
                  </a:txBody>
                  <a:tcPr marL="72000" marR="72000" marT="46800" marB="468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latin typeface="Arial" charset="0"/>
                        </a:rPr>
                        <a:t>?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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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latin typeface="Arial" charset="0"/>
                        </a:rPr>
                        <a:t>?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latin typeface="Arial" charset="0"/>
                        </a:rPr>
                        <a:t>UWB</a:t>
                      </a:r>
                    </a:p>
                  </a:txBody>
                  <a:tcPr marL="72000" marR="72000" marT="46800" marB="468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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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latin typeface="Arial" charset="0"/>
                        </a:rPr>
                        <a:t>?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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latin typeface="Arial" charset="0"/>
                        </a:rPr>
                        <a:t>6-10GHz WLAN</a:t>
                      </a:r>
                    </a:p>
                  </a:txBody>
                  <a:tcPr marL="72000" marR="72000" marT="46800" marB="468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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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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F4F4F"/>
                          </a:solidFill>
                          <a:effectLst/>
                          <a:latin typeface="Arial" charset="0"/>
                        </a:rPr>
                        <a:t>?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7A3"/>
                        </a:buClr>
                        <a:buSzPct val="12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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Date Placeholder 5"/>
          <p:cNvSpPr txBox="1">
            <a:spLocks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May, 2012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5357818" y="6453336"/>
            <a:ext cx="3184520" cy="18097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Richard Edgar, et al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 Case - Wireless Docking</a:t>
            </a:r>
            <a:endParaRPr lang="en-GB" dirty="0"/>
          </a:p>
        </p:txBody>
      </p:sp>
      <p:sp>
        <p:nvSpPr>
          <p:cNvPr id="13315" name="Rectangle 3"/>
          <p:cNvSpPr>
            <a:spLocks noGrp="1"/>
          </p:cNvSpPr>
          <p:nvPr>
            <p:ph type="body" sz="half" idx="1"/>
          </p:nvPr>
        </p:nvSpPr>
        <p:spPr>
          <a:xfrm>
            <a:off x="0" y="1484784"/>
            <a:ext cx="9144000" cy="864096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GB" dirty="0"/>
              <a:t>Simultaneous internet and </a:t>
            </a:r>
            <a:r>
              <a:rPr lang="en-GB" dirty="0" smtClean="0"/>
              <a:t>wireless docking with wireless display</a:t>
            </a:r>
          </a:p>
        </p:txBody>
      </p:sp>
      <p:sp>
        <p:nvSpPr>
          <p:cNvPr id="13337" name="Rectangle 25"/>
          <p:cNvSpPr>
            <a:spLocks noGrp="1"/>
          </p:cNvSpPr>
          <p:nvPr>
            <p:ph type="body" sz="half" idx="2"/>
          </p:nvPr>
        </p:nvSpPr>
        <p:spPr>
          <a:xfrm>
            <a:off x="6012160" y="2564904"/>
            <a:ext cx="2303934" cy="36004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1800" dirty="0" smtClean="0">
                <a:solidFill>
                  <a:srgbClr val="0070C0"/>
                </a:solidFill>
              </a:rPr>
              <a:t>Office </a:t>
            </a:r>
            <a:r>
              <a:rPr lang="en-GB" sz="1800" dirty="0">
                <a:solidFill>
                  <a:srgbClr val="0070C0"/>
                </a:solidFill>
              </a:rPr>
              <a:t>/ </a:t>
            </a:r>
            <a:r>
              <a:rPr lang="en-GB" sz="1800" dirty="0" smtClean="0">
                <a:solidFill>
                  <a:srgbClr val="0070C0"/>
                </a:solidFill>
              </a:rPr>
              <a:t>Desktop</a:t>
            </a:r>
          </a:p>
          <a:p>
            <a:pPr>
              <a:lnSpc>
                <a:spcPct val="90000"/>
              </a:lnSpc>
            </a:pPr>
            <a:r>
              <a:rPr lang="en-GB" sz="1800" dirty="0" smtClean="0">
                <a:solidFill>
                  <a:srgbClr val="0070C0"/>
                </a:solidFill>
              </a:rPr>
              <a:t>(6-10GHz)</a:t>
            </a:r>
            <a:endParaRPr lang="en-GB" sz="1800" dirty="0">
              <a:solidFill>
                <a:srgbClr val="0070C0"/>
              </a:solidFill>
            </a:endParaRP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1979712" y="2420888"/>
            <a:ext cx="4968552" cy="3456384"/>
            <a:chOff x="1776" y="384"/>
            <a:chExt cx="3840" cy="3600"/>
          </a:xfrm>
        </p:grpSpPr>
        <p:pic>
          <p:nvPicPr>
            <p:cNvPr id="13317" name="Picture 33" descr="Q410-Sanyo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27" y="1776"/>
              <a:ext cx="1389" cy="1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21" name="Picture 16" descr="samsung 940ux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932" y="576"/>
              <a:ext cx="969" cy="1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22" name="Picture 17" descr="mouse and key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415243">
              <a:off x="2352" y="3190"/>
              <a:ext cx="1536" cy="7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24" name="Picture 12" descr="Case-Mate iPhone 3G/3GS Hug Wireless Charging Pad and Case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776" y="1502"/>
              <a:ext cx="1776" cy="1282"/>
            </a:xfrm>
            <a:prstGeom prst="rect">
              <a:avLst/>
            </a:prstGeom>
            <a:noFill/>
          </p:spPr>
        </p:pic>
        <p:pic>
          <p:nvPicPr>
            <p:cNvPr id="13326" name="Picture 14" descr="ANd9GcQAQnYQjzNX77u8KDJM09DywSICCkIRnJDlneFHfXeTGXuhGvOWAZ9Kl4c8">
              <a:hlinkClick r:id="rId6"/>
            </p:cNvPr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032" y="2976"/>
              <a:ext cx="912" cy="472"/>
            </a:xfrm>
            <a:prstGeom prst="rect">
              <a:avLst/>
            </a:prstGeom>
            <a:noFill/>
          </p:spPr>
        </p:pic>
        <p:sp>
          <p:nvSpPr>
            <p:cNvPr id="13327" name="AutoShape 15"/>
            <p:cNvSpPr>
              <a:spLocks noChangeArrowheads="1"/>
            </p:cNvSpPr>
            <p:nvPr/>
          </p:nvSpPr>
          <p:spPr bwMode="auto">
            <a:xfrm>
              <a:off x="2304" y="384"/>
              <a:ext cx="1296" cy="528"/>
            </a:xfrm>
            <a:prstGeom prst="cloudCallout">
              <a:avLst>
                <a:gd name="adj1" fmla="val 7560"/>
                <a:gd name="adj2" fmla="val 76704"/>
              </a:avLst>
            </a:prstGeom>
            <a:solidFill>
              <a:srgbClr val="00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/>
            </a:p>
          </p:txBody>
        </p:sp>
        <p:pic>
          <p:nvPicPr>
            <p:cNvPr id="13329" name="Picture 17" descr="l_02513536"/>
            <p:cNvPicPr>
              <a:picLocks noChangeAspect="1" noChangeArrowheads="1"/>
            </p:cNvPicPr>
            <p:nvPr/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592" y="429"/>
              <a:ext cx="792" cy="702"/>
            </a:xfrm>
            <a:prstGeom prst="rect">
              <a:avLst/>
            </a:prstGeom>
            <a:noFill/>
          </p:spPr>
        </p:pic>
        <p:sp>
          <p:nvSpPr>
            <p:cNvPr id="13331" name="AutoShape 19"/>
            <p:cNvSpPr>
              <a:spLocks noChangeArrowheads="1"/>
            </p:cNvSpPr>
            <p:nvPr/>
          </p:nvSpPr>
          <p:spPr bwMode="auto">
            <a:xfrm rot="-2100576">
              <a:off x="3552" y="1488"/>
              <a:ext cx="480" cy="336"/>
            </a:xfrm>
            <a:prstGeom prst="rightArrow">
              <a:avLst>
                <a:gd name="adj1" fmla="val 78648"/>
                <a:gd name="adj2" fmla="val 35714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3332" name="AutoShape 20"/>
            <p:cNvSpPr>
              <a:spLocks noChangeArrowheads="1"/>
            </p:cNvSpPr>
            <p:nvPr/>
          </p:nvSpPr>
          <p:spPr bwMode="auto">
            <a:xfrm rot="5400000">
              <a:off x="2850" y="1180"/>
              <a:ext cx="384" cy="328"/>
            </a:xfrm>
            <a:prstGeom prst="leftRightArrow">
              <a:avLst>
                <a:gd name="adj1" fmla="val 81546"/>
                <a:gd name="adj2" fmla="val 26152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333" name="AutoShape 21"/>
            <p:cNvSpPr>
              <a:spLocks noChangeArrowheads="1"/>
            </p:cNvSpPr>
            <p:nvPr/>
          </p:nvSpPr>
          <p:spPr bwMode="auto">
            <a:xfrm>
              <a:off x="3696" y="2016"/>
              <a:ext cx="480" cy="336"/>
            </a:xfrm>
            <a:prstGeom prst="rightArrow">
              <a:avLst>
                <a:gd name="adj1" fmla="val 78648"/>
                <a:gd name="adj2" fmla="val 35714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3334" name="AutoShape 22"/>
            <p:cNvSpPr>
              <a:spLocks noChangeArrowheads="1"/>
            </p:cNvSpPr>
            <p:nvPr/>
          </p:nvSpPr>
          <p:spPr bwMode="auto">
            <a:xfrm rot="2079613">
              <a:off x="3552" y="2544"/>
              <a:ext cx="480" cy="336"/>
            </a:xfrm>
            <a:prstGeom prst="rightArrow">
              <a:avLst>
                <a:gd name="adj1" fmla="val 78648"/>
                <a:gd name="adj2" fmla="val 35714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3335" name="AutoShape 23"/>
            <p:cNvSpPr>
              <a:spLocks noChangeArrowheads="1"/>
            </p:cNvSpPr>
            <p:nvPr/>
          </p:nvSpPr>
          <p:spPr bwMode="auto">
            <a:xfrm rot="16200000">
              <a:off x="2887" y="2796"/>
              <a:ext cx="312" cy="336"/>
            </a:xfrm>
            <a:prstGeom prst="rightArrow">
              <a:avLst>
                <a:gd name="adj1" fmla="val 79769"/>
                <a:gd name="adj2" fmla="val 32375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/>
              <a:endParaRPr lang="en-US"/>
            </a:p>
          </p:txBody>
        </p:sp>
      </p:grpSp>
      <p:sp>
        <p:nvSpPr>
          <p:cNvPr id="20" name="Rectangle 25"/>
          <p:cNvSpPr txBox="1">
            <a:spLocks/>
          </p:cNvSpPr>
          <p:nvPr/>
        </p:nvSpPr>
        <p:spPr bwMode="auto">
          <a:xfrm>
            <a:off x="6084168" y="4869160"/>
            <a:ext cx="2303934" cy="3600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449263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Meeting room</a:t>
            </a:r>
          </a:p>
          <a:p>
            <a:pPr marL="342900" marR="0" lvl="0" indent="-342900" defTabSz="449263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GB" sz="1800" b="1" kern="0" dirty="0" smtClean="0">
                <a:solidFill>
                  <a:srgbClr val="0070C0"/>
                </a:solidFill>
                <a:latin typeface="+mn-lt"/>
                <a:ea typeface="+mn-ea"/>
              </a:rPr>
              <a:t>(6-10GHz)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Rectangle 25"/>
          <p:cNvSpPr txBox="1">
            <a:spLocks/>
          </p:cNvSpPr>
          <p:nvPr/>
        </p:nvSpPr>
        <p:spPr bwMode="auto">
          <a:xfrm>
            <a:off x="6732240" y="3429000"/>
            <a:ext cx="2052414" cy="6480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defTabSz="449263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Home /Entertainment</a:t>
            </a:r>
          </a:p>
          <a:p>
            <a:pPr marL="342900" marR="0" lvl="0" defTabSz="449263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GB" sz="1800" b="1" kern="0" dirty="0" smtClean="0">
                <a:solidFill>
                  <a:srgbClr val="0070C0"/>
                </a:solidFill>
                <a:latin typeface="+mn-lt"/>
                <a:ea typeface="+mn-ea"/>
              </a:rPr>
              <a:t>(6-10GHz)</a:t>
            </a:r>
            <a:endParaRPr kumimoji="0" lang="en-GB" sz="1800" b="1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Rectangle 3"/>
          <p:cNvSpPr txBox="1">
            <a:spLocks/>
          </p:cNvSpPr>
          <p:nvPr/>
        </p:nvSpPr>
        <p:spPr bwMode="auto">
          <a:xfrm>
            <a:off x="611560" y="5013176"/>
            <a:ext cx="2513012" cy="7200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Optional wireless keyboard/mouse</a:t>
            </a:r>
          </a:p>
          <a:p>
            <a:pPr marL="342900" marR="0" lvl="0" indent="-342900" algn="l" defTabSz="449263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GB" sz="1800" b="1" kern="0" dirty="0" smtClean="0">
                <a:solidFill>
                  <a:srgbClr val="0070C0"/>
                </a:solidFill>
                <a:latin typeface="+mn-lt"/>
                <a:ea typeface="+mn-ea"/>
              </a:rPr>
              <a:t>(6-10GHz)</a:t>
            </a:r>
            <a:endParaRPr kumimoji="0" lang="en-GB" sz="1800" b="1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GB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Rectangle 3"/>
          <p:cNvSpPr txBox="1">
            <a:spLocks/>
          </p:cNvSpPr>
          <p:nvPr/>
        </p:nvSpPr>
        <p:spPr bwMode="auto">
          <a:xfrm>
            <a:off x="1259632" y="2204864"/>
            <a:ext cx="2513012" cy="5040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Internet access</a:t>
            </a:r>
          </a:p>
          <a:p>
            <a:pPr marL="342900" marR="0" lvl="0" indent="-342900" algn="l" defTabSz="449263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GB" sz="1800" b="1" kern="0" dirty="0" smtClean="0">
                <a:solidFill>
                  <a:srgbClr val="00B050"/>
                </a:solidFill>
                <a:latin typeface="+mn-lt"/>
                <a:ea typeface="+mn-ea"/>
              </a:rPr>
              <a:t>(11ac)</a:t>
            </a:r>
            <a:endParaRPr kumimoji="0" lang="en-GB" sz="1800" b="1" i="0" u="none" strike="noStrike" kern="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GB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Rectangle 3"/>
          <p:cNvSpPr txBox="1">
            <a:spLocks/>
          </p:cNvSpPr>
          <p:nvPr/>
        </p:nvSpPr>
        <p:spPr bwMode="auto">
          <a:xfrm>
            <a:off x="611560" y="3861048"/>
            <a:ext cx="2513012" cy="8640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Optional wireless charging</a:t>
            </a:r>
          </a:p>
        </p:txBody>
      </p:sp>
      <p:sp>
        <p:nvSpPr>
          <p:cNvPr id="25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May, 2012</a:t>
            </a:r>
            <a:endParaRPr lang="en-GB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563888" y="6480448"/>
            <a:ext cx="1439862" cy="188912"/>
          </a:xfrm>
        </p:spPr>
        <p:txBody>
          <a:bodyPr/>
          <a:lstStyle/>
          <a:p>
            <a:pPr algn="ctr">
              <a:defRPr/>
            </a:pPr>
            <a:r>
              <a:rPr lang="en-GB" sz="1200" b="0" dirty="0"/>
              <a:t>Page </a:t>
            </a:r>
            <a:fld id="{EDFF25A1-7419-46D7-AA97-A5FF8CA5C39A}" type="slidenum">
              <a:rPr lang="en-GB" sz="1200" b="0"/>
              <a:pPr algn="ctr">
                <a:defRPr/>
              </a:pPr>
              <a:t>8</a:t>
            </a:fld>
            <a:endParaRPr lang="en-GB" sz="1200" b="0" dirty="0"/>
          </a:p>
        </p:txBody>
      </p:sp>
      <p:sp>
        <p:nvSpPr>
          <p:cNvPr id="27" name="Footer Placeholder 4"/>
          <p:cNvSpPr txBox="1">
            <a:spLocks/>
          </p:cNvSpPr>
          <p:nvPr/>
        </p:nvSpPr>
        <p:spPr>
          <a:xfrm>
            <a:off x="5357818" y="6453336"/>
            <a:ext cx="3184520" cy="18097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Richard Edgar, et al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3564732" y="6480448"/>
            <a:ext cx="1439862" cy="18891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/>
              <a:t>Page </a:t>
            </a:r>
            <a:fld id="{6D72254E-3BA8-41BA-A5AB-170CD6535E1F}" type="slidenum">
              <a:rPr lang="en-GB"/>
              <a:pPr>
                <a:defRPr/>
              </a:pPr>
              <a:t>9</a:t>
            </a:fld>
            <a:endParaRPr lang="en-GB" dirty="0"/>
          </a:p>
        </p:txBody>
      </p:sp>
      <p:sp>
        <p:nvSpPr>
          <p:cNvPr id="286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Wireless Docking Requirements for Success</a:t>
            </a:r>
          </a:p>
        </p:txBody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000" dirty="0" smtClean="0"/>
              <a:t>Wireless </a:t>
            </a:r>
            <a:r>
              <a:rPr lang="en-GB" sz="2000" dirty="0"/>
              <a:t>docking similar to that demonstrated on </a:t>
            </a:r>
            <a:r>
              <a:rPr lang="en-GB" sz="2000" dirty="0" smtClean="0"/>
              <a:t>UWB radio</a:t>
            </a:r>
            <a:endParaRPr lang="en-GB" sz="2000" dirty="0"/>
          </a:p>
          <a:p>
            <a:pPr lvl="1">
              <a:lnSpc>
                <a:spcPct val="90000"/>
              </a:lnSpc>
            </a:pPr>
            <a:r>
              <a:rPr lang="en-GB" sz="1800" dirty="0"/>
              <a:t>But use 802.11ac Wi-Fi </a:t>
            </a:r>
            <a:r>
              <a:rPr lang="en-GB" sz="1800" dirty="0" smtClean="0">
                <a:solidFill>
                  <a:schemeClr val="tx1"/>
                </a:solidFill>
              </a:rPr>
              <a:t>radio with 6-10GHz additional capacity</a:t>
            </a:r>
            <a:endParaRPr lang="en-GB" sz="1800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</a:pPr>
            <a:endParaRPr lang="en-GB" sz="1800" dirty="0"/>
          </a:p>
          <a:p>
            <a:pPr>
              <a:lnSpc>
                <a:spcPct val="90000"/>
              </a:lnSpc>
            </a:pPr>
            <a:r>
              <a:rPr lang="en-GB" sz="2000" dirty="0"/>
              <a:t>Key features:</a:t>
            </a:r>
          </a:p>
          <a:p>
            <a:pPr lvl="1">
              <a:lnSpc>
                <a:spcPct val="90000"/>
              </a:lnSpc>
            </a:pPr>
            <a:r>
              <a:rPr lang="en-GB" sz="1800" dirty="0"/>
              <a:t>Low latency</a:t>
            </a:r>
          </a:p>
          <a:p>
            <a:pPr lvl="2">
              <a:lnSpc>
                <a:spcPct val="90000"/>
              </a:lnSpc>
            </a:pPr>
            <a:r>
              <a:rPr lang="en-GB" sz="1800" dirty="0"/>
              <a:t>Mouse movements, typing</a:t>
            </a:r>
          </a:p>
          <a:p>
            <a:pPr lvl="2">
              <a:lnSpc>
                <a:spcPct val="90000"/>
              </a:lnSpc>
            </a:pPr>
            <a:r>
              <a:rPr lang="en-GB" sz="1800" dirty="0"/>
              <a:t>Scrolling</a:t>
            </a:r>
          </a:p>
          <a:p>
            <a:pPr lvl="2">
              <a:lnSpc>
                <a:spcPct val="90000"/>
              </a:lnSpc>
            </a:pPr>
            <a:r>
              <a:rPr lang="en-GB" sz="1800" dirty="0"/>
              <a:t>Video conferencing</a:t>
            </a:r>
          </a:p>
          <a:p>
            <a:pPr lvl="1">
              <a:lnSpc>
                <a:spcPct val="90000"/>
              </a:lnSpc>
            </a:pPr>
            <a:r>
              <a:rPr lang="en-GB" sz="1800" dirty="0"/>
              <a:t>Lossless transmission</a:t>
            </a:r>
          </a:p>
          <a:p>
            <a:pPr lvl="2">
              <a:lnSpc>
                <a:spcPct val="90000"/>
              </a:lnSpc>
            </a:pPr>
            <a:r>
              <a:rPr lang="en-GB" sz="1800" dirty="0"/>
              <a:t>Graphics and text</a:t>
            </a:r>
          </a:p>
          <a:p>
            <a:pPr lvl="1">
              <a:lnSpc>
                <a:spcPct val="90000"/>
              </a:lnSpc>
            </a:pPr>
            <a:r>
              <a:rPr lang="en-GB" sz="1800" dirty="0"/>
              <a:t>Low power</a:t>
            </a:r>
          </a:p>
          <a:p>
            <a:pPr lvl="2">
              <a:lnSpc>
                <a:spcPct val="90000"/>
              </a:lnSpc>
            </a:pPr>
            <a:r>
              <a:rPr lang="en-GB" sz="1800" dirty="0"/>
              <a:t>Radio optimisations</a:t>
            </a:r>
          </a:p>
          <a:p>
            <a:pPr lvl="2">
              <a:lnSpc>
                <a:spcPct val="90000"/>
              </a:lnSpc>
            </a:pPr>
            <a:r>
              <a:rPr lang="en-GB" sz="1800" dirty="0"/>
              <a:t>Optimise compression/data rate</a:t>
            </a:r>
          </a:p>
          <a:p>
            <a:pPr lvl="1">
              <a:lnSpc>
                <a:spcPct val="90000"/>
              </a:lnSpc>
            </a:pPr>
            <a:r>
              <a:rPr lang="en-GB" sz="1800" dirty="0"/>
              <a:t>Simultaneous internet access with wireless display</a:t>
            </a:r>
          </a:p>
        </p:txBody>
      </p:sp>
      <p:sp>
        <p:nvSpPr>
          <p:cNvPr id="7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  <a:cs typeface="Arial Unicode MS" charset="0"/>
              </a:rPr>
              <a:t>May, 2012</a:t>
            </a:r>
            <a:endParaRPr lang="en-GB" sz="1800" b="1" dirty="0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5357818" y="6453336"/>
            <a:ext cx="3184520" cy="18097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Richard Edgar, et al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985</TotalTime>
  <Words>1243</Words>
  <Application>Microsoft Office PowerPoint</Application>
  <PresentationFormat>On-screen Show (4:3)</PresentationFormat>
  <Paragraphs>469</Paragraphs>
  <Slides>15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802-11-Submission</vt:lpstr>
      <vt:lpstr>Microsoft Office Word 97 - 2003 Document</vt:lpstr>
      <vt:lpstr>6-10GHz_extensions_to_802.11ac_part4</vt:lpstr>
      <vt:lpstr>Abstract</vt:lpstr>
      <vt:lpstr>Introduction</vt:lpstr>
      <vt:lpstr>802.11ac Market Projection</vt:lpstr>
      <vt:lpstr>Market Size By Segment</vt:lpstr>
      <vt:lpstr>Key Requirements for Embedded Mobile Devices</vt:lpstr>
      <vt:lpstr>Wireless Technologies – Embedded Devices Suitability</vt:lpstr>
      <vt:lpstr>Use Case - Wireless Docking</vt:lpstr>
      <vt:lpstr>Wireless Docking Requirements for Success</vt:lpstr>
      <vt:lpstr>Wireless Display Technologies</vt:lpstr>
      <vt:lpstr>Wireless Display Technologies</vt:lpstr>
      <vt:lpstr>Wireless Display Technologies – Handset Docking Suitability</vt:lpstr>
      <vt:lpstr>Addressing Customer’s Concerns</vt:lpstr>
      <vt:lpstr>Summary</vt:lpstr>
      <vt:lpstr>References</vt:lpstr>
    </vt:vector>
  </TitlesOfParts>
  <Company>CSR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6-10GH_extensions_to_802.11ac_part4</dc:title>
  <dc:creator>Richard Edgar</dc:creator>
  <cp:lastModifiedBy>Richard Edgar</cp:lastModifiedBy>
  <cp:revision>36</cp:revision>
  <cp:lastPrinted>1601-01-01T00:00:00Z</cp:lastPrinted>
  <dcterms:created xsi:type="dcterms:W3CDTF">2012-04-13T11:01:51Z</dcterms:created>
  <dcterms:modified xsi:type="dcterms:W3CDTF">2012-05-14T15:15:20Z</dcterms:modified>
</cp:coreProperties>
</file>