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1105" r:id="rId2"/>
    <p:sldId id="1556" r:id="rId3"/>
    <p:sldId id="1557" r:id="rId4"/>
    <p:sldId id="1558" r:id="rId5"/>
    <p:sldId id="1559" r:id="rId6"/>
    <p:sldId id="1575" r:id="rId7"/>
    <p:sldId id="1560" r:id="rId8"/>
    <p:sldId id="1576" r:id="rId9"/>
    <p:sldId id="1561" r:id="rId10"/>
    <p:sldId id="1562" r:id="rId11"/>
    <p:sldId id="1563" r:id="rId12"/>
    <p:sldId id="1565" r:id="rId13"/>
    <p:sldId id="1574" r:id="rId14"/>
    <p:sldId id="1566" r:id="rId15"/>
    <p:sldId id="1567" r:id="rId16"/>
    <p:sldId id="1568" r:id="rId17"/>
    <p:sldId id="1569" r:id="rId18"/>
    <p:sldId id="1570" r:id="rId19"/>
    <p:sldId id="1571" r:id="rId20"/>
    <p:sldId id="1572" r:id="rId21"/>
    <p:sldId id="1573" r:id="rId22"/>
    <p:sldId id="1347" r:id="rId23"/>
    <p:sldId id="1447" r:id="rId24"/>
    <p:sldId id="1536" r:id="rId25"/>
    <p:sldId id="1543" r:id="rId26"/>
    <p:sldId id="1435" r:id="rId27"/>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0" autoAdjust="0"/>
    <p:restoredTop sz="86464" autoAdjust="0"/>
  </p:normalViewPr>
  <p:slideViewPr>
    <p:cSldViewPr snapToGrid="0">
      <p:cViewPr varScale="1">
        <p:scale>
          <a:sx n="99" d="100"/>
          <a:sy n="99" d="100"/>
        </p:scale>
        <p:origin x="-420"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82"/>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7477" y="185901"/>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r>
              <a:rPr lang="en-US" smtClean="0"/>
              <a:t>doc.: IEEE 802.11-12/0443r1</a:t>
            </a:r>
            <a:endParaRPr lang="en-US"/>
          </a:p>
        </p:txBody>
      </p:sp>
      <p:sp>
        <p:nvSpPr>
          <p:cNvPr id="3075" name="Rectangle 3"/>
          <p:cNvSpPr>
            <a:spLocks noGrp="1" noChangeArrowheads="1"/>
          </p:cNvSpPr>
          <p:nvPr>
            <p:ph type="dt" sz="quarter" idx="1"/>
          </p:nvPr>
        </p:nvSpPr>
        <p:spPr bwMode="auto">
          <a:xfrm>
            <a:off x="706438" y="176670"/>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a:lvl1pPr>
          </a:lstStyle>
          <a:p>
            <a:pPr>
              <a:defRPr/>
            </a:pPr>
            <a:r>
              <a:rPr lang="en-US" smtClean="0"/>
              <a:t>March 2012</a:t>
            </a:r>
            <a:endParaRPr lang="en-US"/>
          </a:p>
        </p:txBody>
      </p:sp>
      <p:sp>
        <p:nvSpPr>
          <p:cNvPr id="3076" name="Rectangle 4"/>
          <p:cNvSpPr>
            <a:spLocks noGrp="1" noChangeArrowheads="1"/>
          </p:cNvSpPr>
          <p:nvPr>
            <p:ph type="ftr" sz="quarter" idx="2"/>
          </p:nvPr>
        </p:nvSpPr>
        <p:spPr bwMode="auto">
          <a:xfrm>
            <a:off x="4839202" y="9010651"/>
            <a:ext cx="1586999"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8376" y="9010651"/>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4851"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0340" y="95412"/>
            <a:ext cx="2199349" cy="215738"/>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a:lvl1pPr>
          </a:lstStyle>
          <a:p>
            <a:pPr>
              <a:defRPr/>
            </a:pPr>
            <a:r>
              <a:rPr lang="en-US" smtClean="0"/>
              <a:t>doc.: IEEE 802.11-12/0443r1</a:t>
            </a:r>
            <a:endParaRPr lang="en-US"/>
          </a:p>
        </p:txBody>
      </p:sp>
      <p:sp>
        <p:nvSpPr>
          <p:cNvPr id="2051" name="Rectangle 3"/>
          <p:cNvSpPr>
            <a:spLocks noGrp="1" noChangeArrowheads="1"/>
          </p:cNvSpPr>
          <p:nvPr>
            <p:ph type="dt" idx="1"/>
          </p:nvPr>
        </p:nvSpPr>
        <p:spPr bwMode="auto">
          <a:xfrm>
            <a:off x="665163" y="95706"/>
            <a:ext cx="920060"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a:lvl1pPr>
          </a:lstStyle>
          <a:p>
            <a:pPr>
              <a:defRPr/>
            </a:pPr>
            <a:r>
              <a:rPr lang="en-US" smtClean="0"/>
              <a:t>March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4975" y="9015413"/>
            <a:ext cx="2054713" cy="184918"/>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7953" y="9015413"/>
            <a:ext cx="520936" cy="184918"/>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1"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802.11-12/0443r1</a:t>
            </a:r>
            <a:endParaRPr lang="en-US" smtClean="0"/>
          </a:p>
        </p:txBody>
      </p:sp>
      <p:sp>
        <p:nvSpPr>
          <p:cNvPr id="17411"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39"/>
            <a:r>
              <a:rPr lang="en-US" smtClean="0"/>
              <a:t>Page </a:t>
            </a:r>
            <a:fld id="{C5964BF7-1C77-4D3E-8268-56452D6E6F3D}" type="slidenum">
              <a:rPr lang="en-US" smtClean="0"/>
              <a:pPr defTabSz="946139"/>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802.11-12/0443r1</a:t>
            </a:r>
            <a:endParaRPr lang="en-US"/>
          </a:p>
        </p:txBody>
      </p:sp>
      <p:sp>
        <p:nvSpPr>
          <p:cNvPr id="5" name="Date Placeholder 4"/>
          <p:cNvSpPr>
            <a:spLocks noGrp="1"/>
          </p:cNvSpPr>
          <p:nvPr>
            <p:ph type="dt" idx="11"/>
          </p:nvPr>
        </p:nvSpPr>
        <p:spPr/>
        <p:txBody>
          <a:bodyPr/>
          <a:lstStyle/>
          <a:p>
            <a:pPr>
              <a:defRPr/>
            </a:pPr>
            <a:r>
              <a:rPr lang="en-US" smtClean="0"/>
              <a:t>March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D227E00-8802-4E52-9830-24935C1A14A0}" type="slidenum">
              <a:rPr lang="en-US" smtClean="0"/>
              <a:pPr>
                <a:defRPr/>
              </a:pPr>
              <a:t>8</a:t>
            </a:fld>
            <a:endParaRPr lang="en-US"/>
          </a:p>
        </p:txBody>
      </p:sp>
    </p:spTree>
    <p:extLst>
      <p:ext uri="{BB962C8B-B14F-4D97-AF65-F5344CB8AC3E}">
        <p14:creationId xmlns:p14="http://schemas.microsoft.com/office/powerpoint/2010/main" val="363291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802.11-12/0443r1</a:t>
            </a:r>
            <a:endParaRPr lang="en-US" smtClean="0"/>
          </a:p>
        </p:txBody>
      </p:sp>
      <p:sp>
        <p:nvSpPr>
          <p:cNvPr id="86019"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D84A3CFC-82E6-4932-B3B5-696B2B563518}" type="slidenum">
              <a:rPr lang="en-US" smtClean="0"/>
              <a:pPr defTabSz="946139"/>
              <a:t>22</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802.11-12/0443r1</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23</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802.11-12/0443r1</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24</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March 2012</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802.11-12/0443r1</a:t>
            </a:r>
            <a:endParaRPr lang="en-US" smtClean="0"/>
          </a:p>
        </p:txBody>
      </p:sp>
      <p:sp>
        <p:nvSpPr>
          <p:cNvPr id="88067" name="Rectangle 3"/>
          <p:cNvSpPr txBox="1">
            <a:spLocks noGrp="1" noChangeArrowheads="1"/>
          </p:cNvSpPr>
          <p:nvPr/>
        </p:nvSpPr>
        <p:spPr bwMode="auto">
          <a:xfrm>
            <a:off x="665164" y="88901"/>
            <a:ext cx="1222375" cy="222250"/>
          </a:xfrm>
          <a:prstGeom prst="rect">
            <a:avLst/>
          </a:prstGeom>
          <a:noFill/>
          <a:ln w="9525">
            <a:noFill/>
            <a:miter lim="800000"/>
            <a:headEnd/>
            <a:tailEnd/>
          </a:ln>
        </p:spPr>
        <p:txBody>
          <a:bodyPr wrap="none" lIns="0" tIns="0" rIns="0" bIns="0" anchor="b">
            <a:spAutoFit/>
          </a:bodyPr>
          <a:lstStyle/>
          <a:p>
            <a:pPr defTabSz="946139"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6" y="9015413"/>
            <a:ext cx="506413" cy="190500"/>
          </a:xfrm>
          <a:noFill/>
          <a:ln>
            <a:miter lim="800000"/>
            <a:headEnd/>
            <a:tailEnd/>
          </a:ln>
        </p:spPr>
        <p:txBody>
          <a:bodyPr/>
          <a:lstStyle/>
          <a:p>
            <a:pPr defTabSz="946139"/>
            <a:r>
              <a:rPr lang="en-US" smtClean="0"/>
              <a:t>Page </a:t>
            </a:r>
            <a:fld id="{1CC32F29-7B21-4777-916A-343CFBA51076}" type="slidenum">
              <a:rPr lang="en-US" smtClean="0"/>
              <a:pPr defTabSz="946139"/>
              <a:t>25</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802.11-12/0443r1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CMMW Logistics Options- </a:t>
            </a:r>
            <a:r>
              <a:rPr lang="en-US" sz="2400" dirty="0" smtClean="0"/>
              <a:t>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2012-March-14</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6450869" cy="338554"/>
          </a:xfrm>
          <a:prstGeom prst="rect">
            <a:avLst/>
          </a:prstGeom>
          <a:noFill/>
          <a:ln w="9525">
            <a:noFill/>
            <a:miter lim="800000"/>
            <a:headEnd/>
            <a:tailEnd/>
          </a:ln>
        </p:spPr>
        <p:txBody>
          <a:bodyPr wrap="none">
            <a:spAutoFit/>
          </a:bodyPr>
          <a:lstStyle/>
          <a:p>
            <a:pPr eaLnBrk="0" hangingPunct="0"/>
            <a:r>
              <a:rPr lang="en-US" sz="1600" dirty="0"/>
              <a:t>Abstract: </a:t>
            </a:r>
            <a:r>
              <a:rPr lang="en-US" sz="1600" dirty="0"/>
              <a:t>CMMW Logistics </a:t>
            </a:r>
            <a:r>
              <a:rPr lang="en-US" sz="1600" dirty="0" smtClean="0"/>
              <a:t>Options under consideration– </a:t>
            </a:r>
            <a:r>
              <a:rPr lang="en-US" sz="1600" dirty="0" smtClean="0"/>
              <a:t>March 2012 </a:t>
            </a:r>
            <a:endParaRPr lang="en-US" sz="1600" dirty="0"/>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March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Traditional Meeting Status (part 1)</a:t>
            </a:r>
            <a:endParaRPr lang="en-US" sz="3600"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Traditional 802 plenaries: There is no change to the status of plenary meetings as defined by 802 rules.</a:t>
            </a:r>
          </a:p>
          <a:p>
            <a:endParaRPr lang="en-US" sz="2800" dirty="0"/>
          </a:p>
          <a:p>
            <a:r>
              <a:rPr lang="en-US" sz="2800" dirty="0" smtClean="0"/>
              <a:t> Traditional 802.11 interims: </a:t>
            </a:r>
            <a:r>
              <a:rPr lang="en-US" sz="2800" dirty="0" smtClean="0"/>
              <a:t>There is no change to the status of interim meetings as defined by 802 rules.</a:t>
            </a:r>
          </a:p>
          <a:p>
            <a:endParaRPr lang="en-US" sz="28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2202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CMMW Meeting Status (part 2)</a:t>
            </a:r>
            <a:endParaRPr lang="en-US" sz="3600" dirty="0"/>
          </a:p>
        </p:txBody>
      </p:sp>
      <p:sp>
        <p:nvSpPr>
          <p:cNvPr id="3" name="Content Placeholder 2"/>
          <p:cNvSpPr>
            <a:spLocks noGrp="1"/>
          </p:cNvSpPr>
          <p:nvPr>
            <p:ph idx="1"/>
          </p:nvPr>
        </p:nvSpPr>
        <p:spPr>
          <a:xfrm>
            <a:off x="228600" y="1447800"/>
            <a:ext cx="8458200" cy="4678363"/>
          </a:xfrm>
        </p:spPr>
        <p:txBody>
          <a:bodyPr>
            <a:normAutofit/>
          </a:bodyPr>
          <a:lstStyle/>
          <a:p>
            <a:r>
              <a:rPr lang="en-US" sz="2400" dirty="0" smtClean="0"/>
              <a:t>Conservative Approach: CMMW TG meetings are scheduled and attended as other 802.11 TG ad </a:t>
            </a:r>
            <a:r>
              <a:rPr lang="en-US" sz="2400" dirty="0" err="1" smtClean="0"/>
              <a:t>hocs</a:t>
            </a:r>
            <a:r>
              <a:rPr lang="en-US" sz="2400" dirty="0" smtClean="0"/>
              <a:t>. There can be straw polls taken but there is no formal voting allowed.</a:t>
            </a:r>
          </a:p>
          <a:p>
            <a:endParaRPr lang="en-US" sz="2400" dirty="0"/>
          </a:p>
          <a:p>
            <a:r>
              <a:rPr lang="en-US" sz="2400" dirty="0" smtClean="0"/>
              <a:t> </a:t>
            </a:r>
            <a:r>
              <a:rPr lang="en-US" sz="2400" dirty="0" smtClean="0"/>
              <a:t>Inclusive Approach : CMMW TG meetings are scheduled and attended as other 802.11 TG interims. Formal voting is allowed.</a:t>
            </a:r>
          </a:p>
          <a:p>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96585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latin typeface="Arial" pitchFamily="34" charset="0"/>
                <a:ea typeface="MS PGothic" pitchFamily="34" charset="-128"/>
              </a:rPr>
              <a:t>CWPAN response on voting and attendance</a:t>
            </a:r>
            <a:endParaRPr lang="en-US" sz="3200" dirty="0" smtClean="0">
              <a:latin typeface="Arial" pitchFamily="34" charset="0"/>
              <a:ea typeface="MS PGothic" pitchFamily="34" charset="-128"/>
            </a:endParaRPr>
          </a:p>
        </p:txBody>
      </p:sp>
      <p:sp>
        <p:nvSpPr>
          <p:cNvPr id="3" name="Content Placeholder 2"/>
          <p:cNvSpPr>
            <a:spLocks noGrp="1"/>
          </p:cNvSpPr>
          <p:nvPr>
            <p:ph idx="1"/>
          </p:nvPr>
        </p:nvSpPr>
        <p:spPr>
          <a:xfrm>
            <a:off x="457200" y="1600201"/>
            <a:ext cx="8229600" cy="3581400"/>
          </a:xfrm>
        </p:spPr>
        <p:txBody>
          <a:bodyPr>
            <a:normAutofit/>
          </a:bodyPr>
          <a:lstStyle/>
          <a:p>
            <a:r>
              <a:rPr lang="en-US" sz="2800" dirty="0" smtClean="0">
                <a:latin typeface="Arial" pitchFamily="34" charset="0"/>
                <a:ea typeface="MS PGothic" pitchFamily="34" charset="-128"/>
              </a:rPr>
              <a:t>CWPAN response on voting and attendance</a:t>
            </a:r>
          </a:p>
          <a:p>
            <a:pPr lvl="1"/>
            <a:r>
              <a:rPr lang="en-US" sz="1600" dirty="0" smtClean="0">
                <a:latin typeface="Arial" pitchFamily="34" charset="0"/>
                <a:ea typeface="MS PGothic" pitchFamily="34" charset="-128"/>
              </a:rPr>
              <a:t>[Maintaining voting right]: It is suggested that participants who has obtained the voting right of CMMW TG, needs to attend two CMMW </a:t>
            </a:r>
            <a:r>
              <a:rPr lang="en-US" sz="1600" dirty="0" err="1" smtClean="0">
                <a:latin typeface="Arial" pitchFamily="34" charset="0"/>
                <a:ea typeface="MS PGothic" pitchFamily="34" charset="-128"/>
              </a:rPr>
              <a:t>asia</a:t>
            </a:r>
            <a:r>
              <a:rPr lang="en-US" sz="1600" dirty="0" smtClean="0">
                <a:latin typeface="Arial" pitchFamily="34" charset="0"/>
                <a:ea typeface="MS PGothic" pitchFamily="34" charset="-128"/>
              </a:rPr>
              <a:t> meetings plus at least one CMMW interim or plenary meeting  to maintain voting rights.</a:t>
            </a:r>
          </a:p>
          <a:p>
            <a:pPr lvl="1"/>
            <a:endParaRPr lang="en-US" sz="1600" dirty="0">
              <a:latin typeface="Arial" pitchFamily="34" charset="0"/>
              <a:ea typeface="MS PGothic" pitchFamily="34" charset="-128"/>
            </a:endParaRPr>
          </a:p>
          <a:p>
            <a:pPr marL="457200" lvl="1" indent="0">
              <a:buNone/>
            </a:pPr>
            <a:endParaRPr lang="en-US" sz="1600" dirty="0" smtClean="0">
              <a:latin typeface="Arial" pitchFamily="34" charset="0"/>
              <a:ea typeface="MS PGothic" pitchFamily="34" charset="-128"/>
            </a:endParaRPr>
          </a:p>
          <a:p>
            <a:pPr lvl="1"/>
            <a:r>
              <a:rPr lang="en-US" sz="1600" dirty="0" smtClean="0">
                <a:latin typeface="Arial" pitchFamily="34" charset="0"/>
                <a:ea typeface="MS PGothic" pitchFamily="34" charset="-128"/>
              </a:rPr>
              <a:t>[Note 1]: Voting right of CMMW TG is not equivalent to the voting right of IEEE 802.11. To obtain the voting right of IEEE 802.11, it needs to follow the existing regulation</a:t>
            </a:r>
          </a:p>
          <a:p>
            <a:pPr lvl="1"/>
            <a:r>
              <a:rPr lang="en-US" sz="1600" dirty="0" smtClean="0">
                <a:latin typeface="Arial" pitchFamily="34" charset="0"/>
                <a:ea typeface="MS PGothic" pitchFamily="34" charset="-128"/>
              </a:rPr>
              <a:t>[Note 2]: We expect CMMW TG participants to attend at least one CMMW TG interim meeting per year to ensure enough communication and better understanding with Chinese participants</a:t>
            </a:r>
          </a:p>
          <a:p>
            <a:endParaRPr lang="en-US" sz="4000" dirty="0"/>
          </a:p>
        </p:txBody>
      </p:sp>
      <p:sp>
        <p:nvSpPr>
          <p:cNvPr id="5" name="TextBox 4"/>
          <p:cNvSpPr txBox="1"/>
          <p:nvPr/>
        </p:nvSpPr>
        <p:spPr>
          <a:xfrm>
            <a:off x="596766" y="5559669"/>
            <a:ext cx="8287351" cy="830997"/>
          </a:xfrm>
          <a:prstGeom prst="rect">
            <a:avLst/>
          </a:prstGeom>
          <a:noFill/>
          <a:ln>
            <a:solidFill>
              <a:srgbClr val="92D050"/>
            </a:solidFill>
          </a:ln>
        </p:spPr>
        <p:txBody>
          <a:bodyPr wrap="square" rtlCol="0">
            <a:spAutoFit/>
          </a:bodyPr>
          <a:lstStyle/>
          <a:p>
            <a:r>
              <a:rPr lang="en-US" dirty="0" smtClean="0"/>
              <a:t>Note: This response presumes that 802.11 has  TG specific voting rights</a:t>
            </a:r>
            <a:endParaRPr lang="en-US" dirty="0"/>
          </a:p>
        </p:txBody>
      </p:sp>
    </p:spTree>
    <p:extLst>
      <p:ext uri="{BB962C8B-B14F-4D97-AF65-F5344CB8AC3E}">
        <p14:creationId xmlns:p14="http://schemas.microsoft.com/office/powerpoint/2010/main" val="4214282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574473"/>
            <a:ext cx="7772400" cy="856211"/>
          </a:xfrm>
        </p:spPr>
        <p:txBody>
          <a:bodyPr/>
          <a:lstStyle/>
          <a:p>
            <a:pPr marL="0" indent="0" algn="ctr">
              <a:buNone/>
            </a:pPr>
            <a:r>
              <a:rPr lang="en-US" sz="3200" dirty="0" smtClean="0"/>
              <a:t>Background from prior meetings</a:t>
            </a:r>
            <a:endParaRPr lang="en-US" sz="3200"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13</a:t>
            </a:fld>
            <a:endParaRPr lang="en-US"/>
          </a:p>
        </p:txBody>
      </p:sp>
    </p:spTree>
    <p:extLst>
      <p:ext uri="{BB962C8B-B14F-4D97-AF65-F5344CB8AC3E}">
        <p14:creationId xmlns:p14="http://schemas.microsoft.com/office/powerpoint/2010/main" val="4213440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685800" y="685800"/>
            <a:ext cx="7772400" cy="1219200"/>
          </a:xfrm>
        </p:spPr>
        <p:txBody>
          <a:bodyPr>
            <a:normAutofit fontScale="90000"/>
          </a:bodyPr>
          <a:lstStyle/>
          <a:p>
            <a:r>
              <a:rPr lang="en-US" smtClean="0"/>
              <a:t>Summary from 11/1570</a:t>
            </a:r>
            <a:br>
              <a:rPr lang="en-US" smtClean="0"/>
            </a:br>
            <a:r>
              <a:rPr lang="en-US" smtClean="0"/>
              <a:t> on meeting locations in Asia, attendance, voting rights</a:t>
            </a:r>
          </a:p>
        </p:txBody>
      </p:sp>
      <p:sp>
        <p:nvSpPr>
          <p:cNvPr id="41987" name="Content Placeholder 2"/>
          <p:cNvSpPr>
            <a:spLocks noGrp="1"/>
          </p:cNvSpPr>
          <p:nvPr>
            <p:ph idx="1"/>
          </p:nvPr>
        </p:nvSpPr>
        <p:spPr>
          <a:xfrm>
            <a:off x="609600" y="2133600"/>
            <a:ext cx="7772400" cy="4114800"/>
          </a:xfrm>
        </p:spPr>
        <p:txBody>
          <a:bodyPr>
            <a:normAutofit lnSpcReduction="10000"/>
          </a:bodyPr>
          <a:lstStyle/>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interim meetings could be convened in Beijing or other suitable Asian location.</a:t>
            </a:r>
          </a:p>
          <a:p>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voting rights could be maintained on attendance of </a:t>
            </a:r>
            <a:r>
              <a:rPr lang="en-US" sz="2000" dirty="0" err="1" smtClean="0">
                <a:latin typeface="Arial" pitchFamily="34" charset="0"/>
                <a:ea typeface="MS PGothic" pitchFamily="34" charset="-128"/>
              </a:rPr>
              <a:t>CWPANad</a:t>
            </a:r>
            <a:r>
              <a:rPr lang="en-US" sz="2000" dirty="0" smtClean="0">
                <a:latin typeface="Arial" pitchFamily="34" charset="0"/>
                <a:ea typeface="MS PGothic" pitchFamily="34" charset="-128"/>
              </a:rPr>
              <a:t> meetings only, o</a:t>
            </a:r>
            <a:r>
              <a:rPr lang="en-US" sz="2000" b="0" dirty="0" smtClean="0">
                <a:latin typeface="Arial" pitchFamily="34" charset="0"/>
                <a:ea typeface="MS PGothic" pitchFamily="34" charset="-128"/>
              </a:rPr>
              <a:t>r perhaps CWPAN and IEEE 802.11 could agree to provide each other balloting rights.</a:t>
            </a:r>
          </a:p>
          <a:p>
            <a:r>
              <a:rPr lang="en-US" sz="2000" dirty="0" smtClean="0">
                <a:latin typeface="Arial" pitchFamily="34" charset="0"/>
                <a:ea typeface="MS PGothic" pitchFamily="34" charset="-128"/>
              </a:rPr>
              <a:t>CWPAN response on voting and attendance</a:t>
            </a:r>
          </a:p>
          <a:p>
            <a:pPr lvl="1"/>
            <a:r>
              <a:rPr lang="en-US" sz="1200" dirty="0" smtClean="0">
                <a:latin typeface="Arial" pitchFamily="34" charset="0"/>
                <a:ea typeface="MS PGothic" pitchFamily="34" charset="-128"/>
              </a:rPr>
              <a:t>CWPAN agreed the principle of maintaining the voting rights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on attendance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only</a:t>
            </a:r>
          </a:p>
          <a:p>
            <a:pPr lvl="1"/>
            <a:r>
              <a:rPr lang="en-US" sz="1200" dirty="0" smtClean="0">
                <a:latin typeface="Arial" pitchFamily="34" charset="0"/>
                <a:ea typeface="MS PGothic" pitchFamily="34" charset="-128"/>
              </a:rPr>
              <a:t>[Obtaining voting right]: It is suggested that participants who attend three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per year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will obtain the voting rights of </a:t>
            </a:r>
            <a:r>
              <a:rPr lang="en-US" sz="1200" dirty="0" err="1" smtClean="0">
                <a:latin typeface="Arial" pitchFamily="34" charset="0"/>
                <a:ea typeface="MS PGothic" pitchFamily="34" charset="-128"/>
              </a:rPr>
              <a:t>CWPANad</a:t>
            </a:r>
            <a:endParaRPr lang="en-US" sz="1200" dirty="0" smtClean="0">
              <a:latin typeface="Arial" pitchFamily="34" charset="0"/>
              <a:ea typeface="MS PGothic" pitchFamily="34" charset="-128"/>
            </a:endParaRPr>
          </a:p>
          <a:p>
            <a:pPr lvl="1"/>
            <a:r>
              <a:rPr lang="en-US" sz="1200" dirty="0" smtClean="0">
                <a:latin typeface="Arial" pitchFamily="34" charset="0"/>
                <a:ea typeface="MS PGothic" pitchFamily="34" charset="-128"/>
              </a:rPr>
              <a:t>[Maintaining voting right]: It is suggested that participants who has obtained the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needs to attend two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meetings including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to maintain the voting right. </a:t>
            </a:r>
          </a:p>
          <a:p>
            <a:pPr lvl="1"/>
            <a:r>
              <a:rPr lang="en-US" sz="1200" dirty="0" smtClean="0">
                <a:latin typeface="Arial" pitchFamily="34" charset="0"/>
                <a:ea typeface="MS PGothic" pitchFamily="34" charset="-128"/>
              </a:rPr>
              <a:t>[Note 1]: Voting right of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is not equivalent to the voting right of IEEE 802.11. To obtain the voting right of IEEE 802.11, it needs to follow the existing regulation</a:t>
            </a:r>
          </a:p>
          <a:p>
            <a:pPr lvl="1"/>
            <a:r>
              <a:rPr lang="en-US" sz="1200" dirty="0" smtClean="0">
                <a:latin typeface="Arial" pitchFamily="34" charset="0"/>
                <a:ea typeface="MS PGothic" pitchFamily="34" charset="-128"/>
              </a:rPr>
              <a:t>[Note 2]: We expect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participants to attend at least one </a:t>
            </a:r>
            <a:r>
              <a:rPr lang="en-US" sz="1200" dirty="0" err="1" smtClean="0">
                <a:latin typeface="Arial" pitchFamily="34" charset="0"/>
                <a:ea typeface="MS PGothic" pitchFamily="34" charset="-128"/>
              </a:rPr>
              <a:t>CWPANad</a:t>
            </a:r>
            <a:r>
              <a:rPr lang="en-US" sz="1200" dirty="0" smtClean="0">
                <a:latin typeface="Arial" pitchFamily="34" charset="0"/>
                <a:ea typeface="MS PGothic" pitchFamily="34" charset="-128"/>
              </a:rPr>
              <a:t> interim meeting per year to ensure enough communication and better understanding with Chinese participants</a:t>
            </a:r>
          </a:p>
        </p:txBody>
      </p:sp>
      <p:sp>
        <p:nvSpPr>
          <p:cNvPr id="31748" name="Date Placeholder 3"/>
          <p:cNvSpPr>
            <a:spLocks noGrp="1"/>
          </p:cNvSpPr>
          <p:nvPr>
            <p:ph type="dt" sz="quarter" idx="10"/>
          </p:nvPr>
        </p:nvSpPr>
        <p:spPr/>
        <p:txBody>
          <a:bodyPr/>
          <a:lstStyle/>
          <a:p>
            <a:pPr>
              <a:defRPr/>
            </a:pPr>
            <a:r>
              <a:rPr lang="en-US"/>
              <a:t>January 2012</a:t>
            </a:r>
          </a:p>
        </p:txBody>
      </p:sp>
      <p:sp>
        <p:nvSpPr>
          <p:cNvPr id="31749"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95D6C79-3367-4407-864C-C8AB96617018}" type="slidenum">
              <a:rPr lang="en-US"/>
              <a:pPr/>
              <a:t>14</a:t>
            </a:fld>
            <a:endParaRPr lang="en-US"/>
          </a:p>
        </p:txBody>
      </p:sp>
    </p:spTree>
    <p:extLst>
      <p:ext uri="{BB962C8B-B14F-4D97-AF65-F5344CB8AC3E}">
        <p14:creationId xmlns:p14="http://schemas.microsoft.com/office/powerpoint/2010/main" val="102657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52400" y="838200"/>
            <a:ext cx="8763000" cy="1066800"/>
          </a:xfrm>
        </p:spPr>
        <p:txBody>
          <a:bodyPr>
            <a:normAutofit fontScale="90000"/>
          </a:bodyPr>
          <a:lstStyle/>
          <a:p>
            <a:r>
              <a:rPr lang="en-US" smtClean="0"/>
              <a:t>Discussion in 802.11ad in Atlanta on meeting locations in Asia, attendance, voting rights </a:t>
            </a:r>
          </a:p>
        </p:txBody>
      </p:sp>
      <p:sp>
        <p:nvSpPr>
          <p:cNvPr id="43011" name="Content Placeholder 2"/>
          <p:cNvSpPr>
            <a:spLocks noGrp="1"/>
          </p:cNvSpPr>
          <p:nvPr>
            <p:ph idx="1"/>
          </p:nvPr>
        </p:nvSpPr>
        <p:spPr>
          <a:xfrm>
            <a:off x="685800" y="2514600"/>
            <a:ext cx="7772400" cy="3581400"/>
          </a:xfrm>
        </p:spPr>
        <p:txBody>
          <a:bodyPr/>
          <a:lstStyle/>
          <a:p>
            <a:r>
              <a:rPr lang="en-US" sz="2000" smtClean="0">
                <a:latin typeface="Arial" pitchFamily="34" charset="0"/>
                <a:ea typeface="MS PGothic" pitchFamily="34" charset="-128"/>
              </a:rPr>
              <a:t>Establishing Task group voting rights is the wrong way to go, because it splits voting rights in 802.11. It is better to have the interim CWPANad meetings be adhoc meetings with no implications on voting rights.</a:t>
            </a:r>
          </a:p>
          <a:p>
            <a:endParaRPr lang="en-US" sz="1600" smtClean="0">
              <a:solidFill>
                <a:srgbClr val="FF0000"/>
              </a:solidFill>
              <a:latin typeface="Arial" pitchFamily="34" charset="0"/>
              <a:ea typeface="MS PGothic" pitchFamily="34" charset="-128"/>
            </a:endParaRPr>
          </a:p>
          <a:p>
            <a:r>
              <a:rPr lang="en-US" sz="2000" smtClean="0">
                <a:latin typeface="Arial" pitchFamily="34" charset="0"/>
                <a:ea typeface="MS PGothic" pitchFamily="34" charset="-128"/>
              </a:rPr>
              <a:t>Request more explanation about the need for having separate meetings in Asia given that more and more mainland Chinese attendees are actually attending these 802.11 meetings.</a:t>
            </a:r>
          </a:p>
          <a:p>
            <a:pPr lvl="1"/>
            <a:r>
              <a:rPr lang="en-US" sz="1400" smtClean="0">
                <a:latin typeface="Arial" pitchFamily="34" charset="0"/>
                <a:ea typeface="MS PGothic" pitchFamily="34" charset="-128"/>
              </a:rPr>
              <a:t>Response: from past experience, many individuals from mainland China have trouble obtaining visa to travel to the US. Holding meetings in Asia will allow easier attendance. </a:t>
            </a:r>
          </a:p>
          <a:p>
            <a:endParaRPr lang="en-US" b="0" smtClean="0"/>
          </a:p>
        </p:txBody>
      </p:sp>
      <p:sp>
        <p:nvSpPr>
          <p:cNvPr id="32772" name="Date Placeholder 3"/>
          <p:cNvSpPr>
            <a:spLocks noGrp="1"/>
          </p:cNvSpPr>
          <p:nvPr>
            <p:ph type="dt" sz="quarter" idx="10"/>
          </p:nvPr>
        </p:nvSpPr>
        <p:spPr/>
        <p:txBody>
          <a:bodyPr/>
          <a:lstStyle/>
          <a:p>
            <a:pPr>
              <a:defRPr/>
            </a:pPr>
            <a:r>
              <a:rPr lang="en-US"/>
              <a:t>January 2012</a:t>
            </a:r>
          </a:p>
        </p:txBody>
      </p:sp>
      <p:sp>
        <p:nvSpPr>
          <p:cNvPr id="32773"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8C6621F-79CE-470F-804C-F42BF4A3539C}" type="slidenum">
              <a:rPr lang="en-US"/>
              <a:pPr/>
              <a:t>15</a:t>
            </a:fld>
            <a:endParaRPr lang="en-US"/>
          </a:p>
        </p:txBody>
      </p:sp>
    </p:spTree>
    <p:extLst>
      <p:ext uri="{BB962C8B-B14F-4D97-AF65-F5344CB8AC3E}">
        <p14:creationId xmlns:p14="http://schemas.microsoft.com/office/powerpoint/2010/main" val="25655051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Task Group Logistic Discussion</a:t>
            </a:r>
          </a:p>
        </p:txBody>
      </p:sp>
      <p:sp>
        <p:nvSpPr>
          <p:cNvPr id="44035" name="Content Placeholder 2"/>
          <p:cNvSpPr>
            <a:spLocks noGrp="1"/>
          </p:cNvSpPr>
          <p:nvPr>
            <p:ph idx="1"/>
          </p:nvPr>
        </p:nvSpPr>
        <p:spPr>
          <a:xfrm>
            <a:off x="685800" y="1752600"/>
            <a:ext cx="7772400" cy="4495800"/>
          </a:xfrm>
        </p:spPr>
        <p:txBody>
          <a:bodyPr>
            <a:normAutofit/>
          </a:bodyPr>
          <a:lstStyle/>
          <a:p>
            <a:r>
              <a:rPr lang="en-US" smtClean="0"/>
              <a:t>Suggestion made</a:t>
            </a:r>
            <a:endParaRPr lang="en-SG" smtClean="0"/>
          </a:p>
          <a:p>
            <a:pPr lvl="1"/>
            <a:r>
              <a:rPr lang="en-US" smtClean="0"/>
              <a:t>Prefer keeping the current voting structure of 802.11 </a:t>
            </a:r>
          </a:p>
          <a:p>
            <a:pPr lvl="1"/>
            <a:endParaRPr lang="en-US" smtClean="0"/>
          </a:p>
          <a:p>
            <a:pPr lvl="1"/>
            <a:r>
              <a:rPr lang="en-US" smtClean="0"/>
              <a:t>Consider entity-based voting or kind of hybrid voting structures</a:t>
            </a:r>
          </a:p>
          <a:p>
            <a:pPr lvl="1"/>
            <a:endParaRPr lang="en-US" smtClean="0"/>
          </a:p>
          <a:p>
            <a:pPr lvl="1"/>
            <a:r>
              <a:rPr lang="en-US" smtClean="0"/>
              <a:t>It is possible to grant working group voting rights to those individuals in CWPAN who are active in PG4 and SG5</a:t>
            </a:r>
          </a:p>
          <a:p>
            <a:pPr lvl="1"/>
            <a:endParaRPr lang="en-US" smtClean="0"/>
          </a:p>
          <a:p>
            <a:pPr lvl="1"/>
            <a:r>
              <a:rPr lang="en-SG" smtClean="0"/>
              <a:t>Other possible changes to the voting right can be considered at the discretion of the WG chair within the limit of 802 rules.</a:t>
            </a:r>
          </a:p>
          <a:p>
            <a:endParaRPr lang="en-US" smtClean="0"/>
          </a:p>
          <a:p>
            <a:endParaRPr lang="en-US" smtClean="0"/>
          </a:p>
        </p:txBody>
      </p:sp>
      <p:sp>
        <p:nvSpPr>
          <p:cNvPr id="4" name="Date Placeholder 3"/>
          <p:cNvSpPr>
            <a:spLocks noGrp="1"/>
          </p:cNvSpPr>
          <p:nvPr>
            <p:ph type="dt" sz="quarter"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4AFF8BF-8401-45B7-A9EE-7B6233D06619}" type="slidenum">
              <a:rPr lang="en-US"/>
              <a:pPr/>
              <a:t>16</a:t>
            </a:fld>
            <a:endParaRPr lang="en-US"/>
          </a:p>
        </p:txBody>
      </p:sp>
    </p:spTree>
    <p:extLst>
      <p:ext uri="{BB962C8B-B14F-4D97-AF65-F5344CB8AC3E}">
        <p14:creationId xmlns:p14="http://schemas.microsoft.com/office/powerpoint/2010/main" val="489341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09600" y="685800"/>
            <a:ext cx="7772400" cy="609600"/>
          </a:xfrm>
        </p:spPr>
        <p:txBody>
          <a:bodyPr>
            <a:normAutofit/>
          </a:bodyPr>
          <a:lstStyle/>
          <a:p>
            <a:r>
              <a:rPr lang="en-US" smtClean="0"/>
              <a:t>Meetings – Questions</a:t>
            </a:r>
          </a:p>
        </p:txBody>
      </p:sp>
      <p:sp>
        <p:nvSpPr>
          <p:cNvPr id="45059" name="Content Placeholder 2"/>
          <p:cNvSpPr>
            <a:spLocks noGrp="1"/>
          </p:cNvSpPr>
          <p:nvPr>
            <p:ph idx="1"/>
          </p:nvPr>
        </p:nvSpPr>
        <p:spPr>
          <a:xfrm>
            <a:off x="0" y="1371600"/>
            <a:ext cx="8763000" cy="5181600"/>
          </a:xfrm>
        </p:spPr>
        <p:txBody>
          <a:bodyPr/>
          <a:lstStyle/>
          <a:p>
            <a:r>
              <a:rPr lang="en-US" sz="1600" smtClean="0"/>
              <a:t>We have confirmed that CMMW TG meetings will be organized through CESI</a:t>
            </a:r>
          </a:p>
          <a:p>
            <a:r>
              <a:rPr lang="en-US" sz="1600" smtClean="0"/>
              <a:t>What is the best scheduling arrangement to optimize the quantity and quality of participation and technical exchanges </a:t>
            </a:r>
          </a:p>
          <a:p>
            <a:pPr lvl="1"/>
            <a:r>
              <a:rPr lang="en-US" sz="1400" smtClean="0"/>
              <a:t>Essentially all of  current CWPAN PG4/SG5 members will  participate in CMMW TG activities  </a:t>
            </a:r>
          </a:p>
          <a:p>
            <a:pPr lvl="1"/>
            <a:r>
              <a:rPr lang="en-US" sz="1400" smtClean="0"/>
              <a:t>CMMW TG meetings will be co-located with 802.11 plenary meetings</a:t>
            </a:r>
          </a:p>
          <a:p>
            <a:pPr lvl="1"/>
            <a:r>
              <a:rPr lang="en-US" sz="1400" smtClean="0"/>
              <a:t>CMMW TG interim meetings will be held independently in Asia</a:t>
            </a:r>
            <a:endParaRPr lang="en-US" smtClean="0"/>
          </a:p>
          <a:p>
            <a:pPr lvl="2"/>
            <a:endParaRPr lang="en-US" sz="1600" smtClean="0"/>
          </a:p>
          <a:p>
            <a:r>
              <a:rPr lang="en-US" sz="1600" smtClean="0"/>
              <a:t>The meeting schedule for 802.11 interims and 802 plenaries are scheduled through 2014</a:t>
            </a:r>
          </a:p>
          <a:p>
            <a:r>
              <a:rPr lang="en-US" sz="1600" smtClean="0"/>
              <a:t>CMMW TG meetings will not be scheduled to overlap with scheduled 802.11 WG meetings</a:t>
            </a:r>
          </a:p>
          <a:p>
            <a:r>
              <a:rPr lang="en-US" sz="1600" smtClean="0"/>
              <a:t>If there is an 802.11 interim meeting in Asia, the CMMW TG will be co-located</a:t>
            </a:r>
          </a:p>
          <a:p>
            <a:r>
              <a:rPr lang="en-US" sz="1600" smtClean="0"/>
              <a:t>The three Asian CMMW TG interim meetings will be scheduled  for 2 days  ( 12 months in advance) </a:t>
            </a:r>
          </a:p>
          <a:p>
            <a:r>
              <a:rPr lang="en-US" sz="1600" smtClean="0"/>
              <a:t>If the CMMW TG interim meeting follows the 802.11 interim would you prefer the CMMW TG interim meetings be held Mon-Tues or Thur-Fri?</a:t>
            </a:r>
          </a:p>
          <a:p>
            <a:pPr lvl="1"/>
            <a:r>
              <a:rPr lang="en-US" sz="1600" smtClean="0"/>
              <a:t>CWPAN meetings will be co-located</a:t>
            </a:r>
          </a:p>
          <a:p>
            <a:pPr lvl="1"/>
            <a:endParaRPr lang="en-US" sz="1400" smtClean="0"/>
          </a:p>
          <a:p>
            <a:r>
              <a:rPr lang="en-US" sz="1800" smtClean="0"/>
              <a:t>802.11 interim meetings announced at least 45 days in advance do not require a quorum for voting</a:t>
            </a:r>
          </a:p>
          <a:p>
            <a:pPr lvl="1"/>
            <a:endParaRPr lang="en-US" sz="1600" smtClean="0"/>
          </a:p>
        </p:txBody>
      </p:sp>
      <p:sp>
        <p:nvSpPr>
          <p:cNvPr id="30724" name="Date Placeholder 3"/>
          <p:cNvSpPr>
            <a:spLocks noGrp="1"/>
          </p:cNvSpPr>
          <p:nvPr>
            <p:ph type="dt" sz="quarter" idx="10"/>
          </p:nvPr>
        </p:nvSpPr>
        <p:spPr/>
        <p:txBody>
          <a:bodyPr/>
          <a:lstStyle/>
          <a:p>
            <a:pPr>
              <a:defRPr/>
            </a:pPr>
            <a:r>
              <a:rPr lang="en-US"/>
              <a:t>January 2012</a:t>
            </a:r>
          </a:p>
        </p:txBody>
      </p:sp>
      <p:sp>
        <p:nvSpPr>
          <p:cNvPr id="3072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50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D1D4F348-CD71-4D72-8285-D7BF9E05995E}" type="slidenum">
              <a:rPr lang="en-US"/>
              <a:pPr/>
              <a:t>17</a:t>
            </a:fld>
            <a:endParaRPr lang="en-US"/>
          </a:p>
        </p:txBody>
      </p:sp>
    </p:spTree>
    <p:extLst>
      <p:ext uri="{BB962C8B-B14F-4D97-AF65-F5344CB8AC3E}">
        <p14:creationId xmlns:p14="http://schemas.microsoft.com/office/powerpoint/2010/main" val="4288896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85800" y="609600"/>
            <a:ext cx="7772400" cy="1066800"/>
          </a:xfrm>
        </p:spPr>
        <p:txBody>
          <a:bodyPr/>
          <a:lstStyle/>
          <a:p>
            <a:r>
              <a:rPr lang="en-US" smtClean="0"/>
              <a:t>Introduction of CESI</a:t>
            </a:r>
            <a:endParaRPr lang="en-SG" smtClean="0"/>
          </a:p>
        </p:txBody>
      </p:sp>
      <p:sp>
        <p:nvSpPr>
          <p:cNvPr id="46083" name="Content Placeholder 2"/>
          <p:cNvSpPr>
            <a:spLocks noGrp="1"/>
          </p:cNvSpPr>
          <p:nvPr>
            <p:ph idx="1"/>
          </p:nvPr>
        </p:nvSpPr>
        <p:spPr>
          <a:xfrm>
            <a:off x="609600" y="1600200"/>
            <a:ext cx="7772400" cy="4495800"/>
          </a:xfrm>
        </p:spPr>
        <p:txBody>
          <a:bodyPr/>
          <a:lstStyle/>
          <a:p>
            <a:r>
              <a:rPr lang="en-US" sz="1800" smtClean="0"/>
              <a:t>China Electronics Standardization Institute(CESI) founded in 1963 is a professional  institute for standardization in the field of electronics and IT industry under China Ministry of Industry and Information Technology (MIIT)</a:t>
            </a:r>
          </a:p>
          <a:p>
            <a:endParaRPr lang="en-US" sz="1800" smtClean="0"/>
          </a:p>
          <a:p>
            <a:r>
              <a:rPr lang="en-US" sz="1800" smtClean="0"/>
              <a:t>CESI has been playing a significant accelerating role in disseminating and applying standards, promoting the development of the industry, and international exchange and cooperation, with: </a:t>
            </a:r>
            <a:endParaRPr lang="en-SG" sz="1800" smtClean="0"/>
          </a:p>
          <a:p>
            <a:pPr lvl="1"/>
            <a:r>
              <a:rPr lang="en-US" sz="1600" smtClean="0"/>
              <a:t>having established laboratories, certification bodies and working stations authorized by the government and accredited by the authorities;</a:t>
            </a:r>
            <a:endParaRPr lang="en-SG" sz="1600" smtClean="0"/>
          </a:p>
          <a:p>
            <a:pPr lvl="1"/>
            <a:r>
              <a:rPr lang="en-US" sz="1600" smtClean="0"/>
              <a:t>taking charge of the centralized management for 54 national technical mirrors to IEC TC/SCs and ISO/IEC JTC1/SCs;</a:t>
            </a:r>
            <a:endParaRPr lang="en-SG" sz="1600" smtClean="0"/>
          </a:p>
          <a:p>
            <a:pPr lvl="1"/>
            <a:r>
              <a:rPr lang="en-US" sz="1600" smtClean="0"/>
              <a:t>having held 11 secretariats of national standardization technical committees, including CWPAN</a:t>
            </a:r>
            <a:endParaRPr lang="en-SG" sz="1600" smtClean="0"/>
          </a:p>
          <a:p>
            <a:pPr lvl="1"/>
            <a:r>
              <a:rPr lang="en-US" sz="1600" smtClean="0"/>
              <a:t>having established cooperation relationship with some international standardization organizations and well-known international bodies </a:t>
            </a:r>
            <a:endParaRPr lang="en-SG" sz="2400" smtClean="0"/>
          </a:p>
          <a:p>
            <a:endParaRPr lang="en-SG" smtClean="0"/>
          </a:p>
        </p:txBody>
      </p:sp>
      <p:sp>
        <p:nvSpPr>
          <p:cNvPr id="4" name="Date Placeholder 3"/>
          <p:cNvSpPr>
            <a:spLocks noGrp="1"/>
          </p:cNvSpPr>
          <p:nvPr>
            <p:ph type="dt" sz="quarter" idx="10"/>
          </p:nvPr>
        </p:nvSpPr>
        <p:spPr/>
        <p:txBody>
          <a:bodyPr/>
          <a:lstStyle/>
          <a:p>
            <a:pPr>
              <a:defRPr/>
            </a:pPr>
            <a:r>
              <a:rPr lang="en-US"/>
              <a:t>January 2012</a:t>
            </a:r>
          </a:p>
        </p:txBody>
      </p:sp>
      <p:sp>
        <p:nvSpPr>
          <p:cNvPr id="5"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A9CFA57C-D2AF-4D1D-9822-9F0289EE5003}" type="slidenum">
              <a:rPr lang="en-US"/>
              <a:pPr/>
              <a:t>18</a:t>
            </a:fld>
            <a:endParaRPr lang="en-US"/>
          </a:p>
        </p:txBody>
      </p:sp>
    </p:spTree>
    <p:extLst>
      <p:ext uri="{BB962C8B-B14F-4D97-AF65-F5344CB8AC3E}">
        <p14:creationId xmlns:p14="http://schemas.microsoft.com/office/powerpoint/2010/main" val="4166668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76200" y="685800"/>
            <a:ext cx="8839200" cy="457200"/>
          </a:xfrm>
        </p:spPr>
        <p:txBody>
          <a:bodyPr>
            <a:normAutofit fontScale="90000"/>
          </a:bodyPr>
          <a:lstStyle/>
          <a:p>
            <a:r>
              <a:rPr lang="en-US" sz="2800" smtClean="0"/>
              <a:t>Voting rights  - Baseline</a:t>
            </a:r>
          </a:p>
        </p:txBody>
      </p:sp>
      <p:sp>
        <p:nvSpPr>
          <p:cNvPr id="47107" name="Content Placeholder 2"/>
          <p:cNvSpPr>
            <a:spLocks noGrp="1"/>
          </p:cNvSpPr>
          <p:nvPr>
            <p:ph idx="1"/>
          </p:nvPr>
        </p:nvSpPr>
        <p:spPr>
          <a:xfrm>
            <a:off x="228600" y="1066800"/>
            <a:ext cx="8763000" cy="5562600"/>
          </a:xfrm>
        </p:spPr>
        <p:txBody>
          <a:bodyPr/>
          <a:lstStyle/>
          <a:p>
            <a:pPr marL="0" indent="0">
              <a:buFontTx/>
              <a:buNone/>
            </a:pPr>
            <a:r>
              <a:rPr lang="en-US" sz="1600" u="sng" smtClean="0"/>
              <a:t>Rules Baseline</a:t>
            </a:r>
          </a:p>
          <a:p>
            <a:pPr marL="0" indent="0"/>
            <a:r>
              <a:rPr lang="en-US" sz="1600" smtClean="0"/>
              <a:t>A working group can authorize more than one Interim meeting between plenaries.</a:t>
            </a:r>
          </a:p>
          <a:p>
            <a:pPr marL="0" indent="0"/>
            <a:r>
              <a:rPr lang="en-US" sz="1600" smtClean="0"/>
              <a:t>An interim announced at least 45 days in advance does not have any quorum requirement</a:t>
            </a:r>
          </a:p>
          <a:p>
            <a:pPr marL="0" indent="0"/>
            <a:r>
              <a:rPr lang="en-US" sz="1600" smtClean="0"/>
              <a:t>WG voting rights are obtained and maintained by attending meetings and voting on WG draft ballots</a:t>
            </a:r>
          </a:p>
          <a:p>
            <a:pPr marL="0" indent="0"/>
            <a:r>
              <a:rPr lang="en-US" sz="1600" smtClean="0"/>
              <a:t>Under the current 802 WG rules an individual who attends only 802.11 interim meetings cannot obtain or maintain 802.11 WG Voting rights</a:t>
            </a:r>
          </a:p>
          <a:p>
            <a:pPr marL="0" indent="0"/>
            <a:r>
              <a:rPr lang="en-US" sz="1600" smtClean="0"/>
              <a:t>The WG11 chair does have the power to grant or reinstate voting rights if the circumstances warrant such an action</a:t>
            </a:r>
          </a:p>
          <a:p>
            <a:pPr marL="0" indent="0"/>
            <a:r>
              <a:rPr lang="en-US" sz="1600" smtClean="0"/>
              <a:t>802.11 only grants voting rights on a WG basis – there are currently no provisions for task group only voting rights</a:t>
            </a:r>
          </a:p>
          <a:p>
            <a:pPr marL="0" indent="0">
              <a:buFontTx/>
              <a:buNone/>
            </a:pPr>
            <a:endParaRPr lang="en-US" sz="1600" u="sng" smtClean="0"/>
          </a:p>
          <a:p>
            <a:pPr marL="0" indent="0">
              <a:buFontTx/>
              <a:buNone/>
            </a:pPr>
            <a:r>
              <a:rPr lang="en-US" sz="1600" u="sng" smtClean="0"/>
              <a:t>Working assumptions</a:t>
            </a:r>
            <a:endParaRPr lang="en-US" sz="1600" smtClean="0"/>
          </a:p>
          <a:p>
            <a:pPr marL="0" indent="0"/>
            <a:r>
              <a:rPr lang="en-US" sz="1600" smtClean="0"/>
              <a:t>It is expected that 802.11 members will broadly participate in multiple TG activities and will be broadly interested in the “seamless” integration of new amendments into the whole</a:t>
            </a:r>
          </a:p>
          <a:p>
            <a:pPr marL="0" indent="0"/>
            <a:r>
              <a:rPr lang="en-US" sz="1600" smtClean="0"/>
              <a:t>The Chairs of the CMMW TG project will be able to attend both regular 802.11 WG interims and plenaries plus Asian based CMMW TG interim meetings </a:t>
            </a:r>
          </a:p>
          <a:p>
            <a:pPr marL="400050" lvl="1" indent="0"/>
            <a:r>
              <a:rPr lang="en-US" sz="1400" b="1" smtClean="0"/>
              <a:t> However a substantial portion of the  CMMW participants live in China, plan to attend the CMMW TG interims held in China but will not be able to travel to the US for 802.11 WG Meetings</a:t>
            </a:r>
          </a:p>
          <a:p>
            <a:pPr marL="0" indent="0"/>
            <a:endParaRPr lang="en-US" sz="1600" smtClean="0"/>
          </a:p>
        </p:txBody>
      </p:sp>
      <p:sp>
        <p:nvSpPr>
          <p:cNvPr id="34820" name="Date Placeholder 3"/>
          <p:cNvSpPr>
            <a:spLocks noGrp="1"/>
          </p:cNvSpPr>
          <p:nvPr>
            <p:ph type="dt" sz="quarter" idx="10"/>
          </p:nvPr>
        </p:nvSpPr>
        <p:spPr/>
        <p:txBody>
          <a:bodyPr/>
          <a:lstStyle/>
          <a:p>
            <a:pPr>
              <a:defRPr/>
            </a:pPr>
            <a:r>
              <a:rPr lang="en-US"/>
              <a:t>January 2012</a:t>
            </a:r>
          </a:p>
        </p:txBody>
      </p:sp>
      <p:sp>
        <p:nvSpPr>
          <p:cNvPr id="34821"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E893701F-C66E-4977-894D-7A1D48CF03C8}" type="slidenum">
              <a:rPr lang="en-US"/>
              <a:pPr/>
              <a:t>19</a:t>
            </a:fld>
            <a:endParaRPr lang="en-US"/>
          </a:p>
        </p:txBody>
      </p:sp>
    </p:spTree>
    <p:extLst>
      <p:ext uri="{BB962C8B-B14F-4D97-AF65-F5344CB8AC3E}">
        <p14:creationId xmlns:p14="http://schemas.microsoft.com/office/powerpoint/2010/main" val="2758573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on Meeting Logistics for CMMW TG</a:t>
            </a:r>
            <a:endParaRPr lang="en-US" dirty="0"/>
          </a:p>
        </p:txBody>
      </p:sp>
    </p:spTree>
    <p:extLst>
      <p:ext uri="{BB962C8B-B14F-4D97-AF65-F5344CB8AC3E}">
        <p14:creationId xmlns:p14="http://schemas.microsoft.com/office/powerpoint/2010/main" val="538333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76200" y="685800"/>
            <a:ext cx="8839200" cy="457200"/>
          </a:xfrm>
        </p:spPr>
        <p:txBody>
          <a:bodyPr>
            <a:normAutofit fontScale="90000"/>
          </a:bodyPr>
          <a:lstStyle/>
          <a:p>
            <a:r>
              <a:rPr lang="en-US" sz="2800" smtClean="0"/>
              <a:t>Voting in Meetings </a:t>
            </a:r>
          </a:p>
        </p:txBody>
      </p:sp>
      <p:sp>
        <p:nvSpPr>
          <p:cNvPr id="48131" name="Content Placeholder 2"/>
          <p:cNvSpPr>
            <a:spLocks noGrp="1"/>
          </p:cNvSpPr>
          <p:nvPr>
            <p:ph idx="1"/>
          </p:nvPr>
        </p:nvSpPr>
        <p:spPr>
          <a:xfrm>
            <a:off x="152400" y="1219200"/>
            <a:ext cx="8763000" cy="4876800"/>
          </a:xfrm>
        </p:spPr>
        <p:txBody>
          <a:bodyPr/>
          <a:lstStyle/>
          <a:p>
            <a:pPr marL="0" indent="0">
              <a:buFontTx/>
              <a:buNone/>
            </a:pPr>
            <a:r>
              <a:rPr lang="en-US" u="sng" smtClean="0"/>
              <a:t>Rationale</a:t>
            </a:r>
          </a:p>
          <a:p>
            <a:pPr marL="0" indent="0">
              <a:buFontTx/>
              <a:buNone/>
            </a:pPr>
            <a:r>
              <a:rPr lang="en-US" smtClean="0"/>
              <a:t>We want participation from all members so we need the meeting to have importance (i.e. voting)</a:t>
            </a:r>
          </a:p>
          <a:p>
            <a:pPr marL="0" indent="0">
              <a:buFontTx/>
              <a:buNone/>
            </a:pPr>
            <a:endParaRPr lang="en-US" smtClean="0"/>
          </a:p>
          <a:p>
            <a:pPr marL="0" indent="0">
              <a:buFontTx/>
              <a:buNone/>
            </a:pPr>
            <a:r>
              <a:rPr lang="en-US" u="sng" smtClean="0"/>
              <a:t>Proposal</a:t>
            </a:r>
          </a:p>
          <a:p>
            <a:pPr marL="0" indent="0">
              <a:buFontTx/>
              <a:buNone/>
            </a:pPr>
            <a:r>
              <a:rPr lang="en-US" smtClean="0"/>
              <a:t>CMMW TG meetings should be conducted such that qualified voting members will be able to conduct binding votes (not just straw polls)</a:t>
            </a:r>
          </a:p>
          <a:p>
            <a:pPr marL="0" indent="0">
              <a:buFontTx/>
              <a:buNone/>
            </a:pPr>
            <a:endParaRPr lang="en-US" smtClean="0"/>
          </a:p>
        </p:txBody>
      </p:sp>
      <p:sp>
        <p:nvSpPr>
          <p:cNvPr id="34820" name="Date Placeholder 3"/>
          <p:cNvSpPr>
            <a:spLocks noGrp="1"/>
          </p:cNvSpPr>
          <p:nvPr>
            <p:ph type="dt" sz="quarter" idx="10"/>
          </p:nvPr>
        </p:nvSpPr>
        <p:spPr/>
        <p:txBody>
          <a:bodyPr/>
          <a:lstStyle/>
          <a:p>
            <a:pPr>
              <a:defRPr/>
            </a:pPr>
            <a:r>
              <a:rPr lang="en-US"/>
              <a:t>January 2012</a:t>
            </a:r>
          </a:p>
        </p:txBody>
      </p:sp>
      <p:sp>
        <p:nvSpPr>
          <p:cNvPr id="34821"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81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94362B62-07C0-4368-84C7-B36D18023B09}" type="slidenum">
              <a:rPr lang="en-US"/>
              <a:pPr/>
              <a:t>20</a:t>
            </a:fld>
            <a:endParaRPr lang="en-US"/>
          </a:p>
        </p:txBody>
      </p:sp>
    </p:spTree>
    <p:extLst>
      <p:ext uri="{BB962C8B-B14F-4D97-AF65-F5344CB8AC3E}">
        <p14:creationId xmlns:p14="http://schemas.microsoft.com/office/powerpoint/2010/main" val="1041053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76200" y="685800"/>
            <a:ext cx="8839200" cy="457200"/>
          </a:xfrm>
        </p:spPr>
        <p:txBody>
          <a:bodyPr>
            <a:normAutofit fontScale="90000"/>
          </a:bodyPr>
          <a:lstStyle/>
          <a:p>
            <a:r>
              <a:rPr lang="en-US" sz="2800" smtClean="0"/>
              <a:t>Attaining/Retaining Voting rights</a:t>
            </a:r>
          </a:p>
        </p:txBody>
      </p:sp>
      <p:sp>
        <p:nvSpPr>
          <p:cNvPr id="49155" name="Content Placeholder 2"/>
          <p:cNvSpPr>
            <a:spLocks noGrp="1"/>
          </p:cNvSpPr>
          <p:nvPr>
            <p:ph idx="1"/>
          </p:nvPr>
        </p:nvSpPr>
        <p:spPr>
          <a:xfrm>
            <a:off x="152400" y="1219200"/>
            <a:ext cx="8763000" cy="4876800"/>
          </a:xfrm>
        </p:spPr>
        <p:txBody>
          <a:bodyPr/>
          <a:lstStyle/>
          <a:p>
            <a:pPr marL="0" indent="0">
              <a:buFontTx/>
              <a:buNone/>
            </a:pPr>
            <a:r>
              <a:rPr lang="en-US" sz="1800" u="sng" smtClean="0"/>
              <a:t>Assumption</a:t>
            </a:r>
          </a:p>
          <a:p>
            <a:pPr marL="0" indent="0">
              <a:buFontTx/>
              <a:buNone/>
            </a:pPr>
            <a:r>
              <a:rPr lang="en-US" sz="1800" smtClean="0"/>
              <a:t>Credit towards working group voting rights will be granted from attendance at Asian Task Group interim meetings (when not co-located with normal 802.11 interim meeting, but it cannot be double counted if the participants attend the normal 802.11 interim meeting towards WG voting rights) </a:t>
            </a:r>
          </a:p>
          <a:p>
            <a:pPr marL="0" indent="0">
              <a:buFontTx/>
              <a:buNone/>
            </a:pPr>
            <a:endParaRPr lang="en-US" sz="1800" smtClean="0"/>
          </a:p>
          <a:p>
            <a:pPr marL="0" indent="0">
              <a:buFontTx/>
              <a:buNone/>
            </a:pPr>
            <a:r>
              <a:rPr lang="en-US" sz="1800" smtClean="0"/>
              <a:t>802.11 voters, that never attend a CMMW interim meeting, will have CMMW voting rights.</a:t>
            </a:r>
          </a:p>
          <a:p>
            <a:pPr marL="0" indent="0">
              <a:buFontTx/>
              <a:buNone/>
            </a:pPr>
            <a:endParaRPr lang="en-US" smtClean="0"/>
          </a:p>
          <a:p>
            <a:pPr marL="0" indent="0">
              <a:buFontTx/>
              <a:buNone/>
            </a:pPr>
            <a:r>
              <a:rPr lang="en-US" sz="1800" u="sng" smtClean="0"/>
              <a:t>New considerations</a:t>
            </a:r>
          </a:p>
          <a:p>
            <a:pPr marL="0" indent="0">
              <a:buFontTx/>
              <a:buNone/>
            </a:pPr>
            <a:r>
              <a:rPr lang="en-US" sz="1800" smtClean="0"/>
              <a:t>Should 802.11 create a new class of Voting rights that are task group specific? (i.e. CMMW TG voter)</a:t>
            </a:r>
          </a:p>
          <a:p>
            <a:pPr marL="0" indent="0"/>
            <a:endParaRPr lang="en-US" sz="1800" smtClean="0"/>
          </a:p>
          <a:p>
            <a:pPr marL="0" indent="0">
              <a:buFontTx/>
              <a:buNone/>
            </a:pPr>
            <a:endParaRPr lang="en-US" smtClean="0"/>
          </a:p>
          <a:p>
            <a:pPr marL="0" indent="0">
              <a:buFontTx/>
              <a:buNone/>
            </a:pPr>
            <a:endParaRPr lang="en-US" sz="1600" smtClean="0"/>
          </a:p>
        </p:txBody>
      </p:sp>
      <p:sp>
        <p:nvSpPr>
          <p:cNvPr id="34820" name="Date Placeholder 3"/>
          <p:cNvSpPr>
            <a:spLocks noGrp="1"/>
          </p:cNvSpPr>
          <p:nvPr>
            <p:ph type="dt" sz="quarter" idx="10"/>
          </p:nvPr>
        </p:nvSpPr>
        <p:spPr/>
        <p:txBody>
          <a:bodyPr/>
          <a:lstStyle/>
          <a:p>
            <a:pPr>
              <a:defRPr/>
            </a:pPr>
            <a:r>
              <a:rPr lang="en-US"/>
              <a:t>January 2012</a:t>
            </a:r>
          </a:p>
        </p:txBody>
      </p:sp>
      <p:sp>
        <p:nvSpPr>
          <p:cNvPr id="34821" name="Footer Placeholder 4"/>
          <p:cNvSpPr>
            <a:spLocks noGrp="1"/>
          </p:cNvSpPr>
          <p:nvPr>
            <p:ph type="ftr" sz="quarter" idx="11"/>
          </p:nvPr>
        </p:nvSpPr>
        <p:spPr/>
        <p:txBody>
          <a:bodyPr/>
          <a:lstStyle/>
          <a:p>
            <a:pPr>
              <a:defRPr/>
            </a:pPr>
            <a:r>
              <a:rPr lang="en-US" smtClean="0"/>
              <a:t>Eldad Perahia, Xiaoming Peng</a:t>
            </a:r>
            <a:endParaRPr lang="en-US"/>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t>Slide </a:t>
            </a:r>
            <a:fld id="{F34971FF-3A70-4C8F-B364-BBC5FEB7F80A}" type="slidenum">
              <a:rPr lang="en-US"/>
              <a:pPr/>
              <a:t>21</a:t>
            </a:fld>
            <a:endParaRPr lang="en-US"/>
          </a:p>
        </p:txBody>
      </p:sp>
    </p:spTree>
    <p:extLst>
      <p:ext uri="{BB962C8B-B14F-4D97-AF65-F5344CB8AC3E}">
        <p14:creationId xmlns:p14="http://schemas.microsoft.com/office/powerpoint/2010/main" val="1519832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22</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23</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-2013</a:t>
            </a:r>
          </a:p>
        </p:txBody>
      </p:sp>
      <p:sp>
        <p:nvSpPr>
          <p:cNvPr id="87045" name="Rectangle 3"/>
          <p:cNvSpPr>
            <a:spLocks noGrp="1" noChangeArrowheads="1"/>
          </p:cNvSpPr>
          <p:nvPr>
            <p:ph type="body" idx="1"/>
          </p:nvPr>
        </p:nvSpPr>
        <p:spPr>
          <a:xfrm>
            <a:off x="182880" y="1304925"/>
            <a:ext cx="876992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p>
          <a:p>
            <a:pPr>
              <a:lnSpc>
                <a:spcPct val="80000"/>
              </a:lnSpc>
              <a:buFontTx/>
              <a:buNone/>
            </a:pPr>
            <a:r>
              <a:rPr lang="en-US" dirty="0" smtClean="0"/>
              <a:t> </a:t>
            </a:r>
            <a:endParaRPr lang="en-US" dirty="0" smtClean="0">
              <a:solidFill>
                <a:srgbClr val="FF0000"/>
              </a:solidFill>
            </a:endParaRPr>
          </a:p>
          <a:p>
            <a:pPr>
              <a:lnSpc>
                <a:spcPct val="80000"/>
              </a:lnSpc>
              <a:buFontTx/>
              <a:buNone/>
            </a:pPr>
            <a:r>
              <a:rPr lang="en-US" baseline="30000" dirty="0" smtClean="0"/>
              <a:t># </a:t>
            </a:r>
            <a:r>
              <a:rPr lang="en-US" dirty="0" smtClean="0"/>
              <a:t>138 March 17-22, 2013 –Caribe Royale, Orlando, FL, USA</a:t>
            </a:r>
          </a:p>
          <a:p>
            <a:pPr>
              <a:lnSpc>
                <a:spcPct val="80000"/>
              </a:lnSpc>
              <a:buFontTx/>
              <a:buNone/>
            </a:pPr>
            <a:endParaRPr lang="en-US" u="sng" dirty="0" smtClean="0"/>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p>
          <a:p>
            <a:pPr>
              <a:lnSpc>
                <a:spcPct val="80000"/>
              </a:lnSpc>
              <a:buFontTx/>
              <a:buNone/>
            </a:pPr>
            <a:r>
              <a:rPr lang="en-US" dirty="0" smtClean="0"/>
              <a:t> </a:t>
            </a:r>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endParaRPr lang="en-US" u="sng" dirty="0" smtClean="0">
              <a:solidFill>
                <a:srgbClr val="FF00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a:t>
            </a:r>
            <a:r>
              <a:rPr lang="en-US" dirty="0" smtClean="0">
                <a:solidFill>
                  <a:srgbClr val="FF0000"/>
                </a:solidFill>
              </a:rPr>
              <a:t>Confirmed– Nanjing, </a:t>
            </a:r>
            <a:r>
              <a:rPr lang="en-US" dirty="0" smtClean="0">
                <a:solidFill>
                  <a:srgbClr val="FF3300"/>
                </a:solidFill>
              </a:rPr>
              <a:t>China </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24</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- 2014</a:t>
            </a:r>
          </a:p>
        </p:txBody>
      </p:sp>
      <p:sp>
        <p:nvSpPr>
          <p:cNvPr id="87045" name="Rectangle 3"/>
          <p:cNvSpPr>
            <a:spLocks noGrp="1" noChangeArrowheads="1"/>
          </p:cNvSpPr>
          <p:nvPr>
            <p:ph type="body" idx="1"/>
          </p:nvPr>
        </p:nvSpPr>
        <p:spPr>
          <a:xfrm>
            <a:off x="282575" y="1117601"/>
            <a:ext cx="8577263" cy="5152570"/>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Under review – Kobe, Japan</a:t>
            </a:r>
          </a:p>
          <a:p>
            <a:pPr>
              <a:lnSpc>
                <a:spcPct val="80000"/>
              </a:lnSpc>
              <a:buFontTx/>
              <a:buNone/>
            </a:pPr>
            <a:r>
              <a:rPr lang="en-US" sz="2300" dirty="0">
                <a:solidFill>
                  <a:srgbClr val="FF0000"/>
                </a:solidFill>
              </a:rPr>
              <a:t>	</a:t>
            </a:r>
            <a:r>
              <a:rPr lang="en-US" sz="2300" dirty="0" smtClean="0">
                <a:solidFill>
                  <a:srgbClr val="FF0000"/>
                </a:solidFill>
              </a:rPr>
              <a:t>						      Seoul, Korea</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63954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25</a:t>
            </a:fld>
            <a:endParaRPr lang="en-US" smtClean="0"/>
          </a:p>
        </p:txBody>
      </p:sp>
      <p:sp>
        <p:nvSpPr>
          <p:cNvPr id="87044" name="Rectangle 2"/>
          <p:cNvSpPr>
            <a:spLocks noGrp="1" noChangeArrowheads="1"/>
          </p:cNvSpPr>
          <p:nvPr>
            <p:ph type="title"/>
          </p:nvPr>
        </p:nvSpPr>
        <p:spPr>
          <a:xfrm>
            <a:off x="685800" y="811213"/>
            <a:ext cx="7772400" cy="538162"/>
          </a:xfrm>
        </p:spPr>
        <p:txBody>
          <a:bodyPr/>
          <a:lstStyle/>
          <a:p>
            <a:r>
              <a:rPr lang="en-US" dirty="0" smtClean="0"/>
              <a:t>Future Venues - 2015</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graphicFrame>
        <p:nvGraphicFramePr>
          <p:cNvPr id="2" name="Table 1"/>
          <p:cNvGraphicFramePr>
            <a:graphicFrameLocks noGrp="1"/>
          </p:cNvGraphicFramePr>
          <p:nvPr>
            <p:extLst>
              <p:ext uri="{D42A27DB-BD31-4B8C-83A1-F6EECF244321}">
                <p14:modId xmlns:p14="http://schemas.microsoft.com/office/powerpoint/2010/main" val="2304754709"/>
              </p:ext>
            </p:extLst>
          </p:nvPr>
        </p:nvGraphicFramePr>
        <p:xfrm>
          <a:off x="522515" y="1959429"/>
          <a:ext cx="8200571" cy="3976914"/>
        </p:xfrm>
        <a:graphic>
          <a:graphicData uri="http://schemas.openxmlformats.org/drawingml/2006/table">
            <a:tbl>
              <a:tblPr/>
              <a:tblGrid>
                <a:gridCol w="1929546"/>
                <a:gridCol w="2411933"/>
                <a:gridCol w="1929546"/>
                <a:gridCol w="1929546"/>
              </a:tblGrid>
              <a:tr h="511000">
                <a:tc>
                  <a:txBody>
                    <a:bodyPr/>
                    <a:lstStyle/>
                    <a:p>
                      <a:pPr algn="ctr" rtl="0" fontAlgn="ctr"/>
                      <a:r>
                        <a:rPr lang="en-GB" sz="2000" b="1" dirty="0">
                          <a:solidFill>
                            <a:srgbClr val="FFFFFF"/>
                          </a:solidFill>
                          <a:effectLst/>
                          <a:latin typeface="Times New Roman"/>
                        </a:rPr>
                        <a:t>For Year 2015</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dirty="0">
                          <a:solidFill>
                            <a:srgbClr val="FFFFFF"/>
                          </a:solidFill>
                          <a:effectLst/>
                          <a:latin typeface="Times New Roman"/>
                        </a:rPr>
                        <a:t> </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Session</a:t>
                      </a:r>
                    </a:p>
                  </a:txBody>
                  <a:tcPr marL="38100" marR="38100" marT="38100" marB="38100" anchor="ctr">
                    <a:lnL>
                      <a:noFill/>
                    </a:lnL>
                    <a:lnR>
                      <a:noFill/>
                    </a:lnR>
                    <a:lnT>
                      <a:noFill/>
                    </a:lnT>
                    <a:lnB>
                      <a:noFill/>
                    </a:lnB>
                    <a:solidFill>
                      <a:srgbClr val="008080"/>
                    </a:solidFill>
                  </a:tcPr>
                </a:tc>
                <a:tc>
                  <a:txBody>
                    <a:bodyPr/>
                    <a:lstStyle/>
                    <a:p>
                      <a:pPr algn="ctr" rtl="0" fontAlgn="ctr"/>
                      <a:r>
                        <a:rPr lang="en-GB" sz="2000" b="1">
                          <a:solidFill>
                            <a:srgbClr val="FFFFFF"/>
                          </a:solidFill>
                          <a:effectLst/>
                          <a:latin typeface="Times New Roman"/>
                        </a:rPr>
                        <a:t>Type</a:t>
                      </a:r>
                    </a:p>
                  </a:txBody>
                  <a:tcPr marL="38100" marR="38100" marT="38100" marB="38100" anchor="ctr">
                    <a:lnL>
                      <a:noFill/>
                    </a:lnL>
                    <a:lnR>
                      <a:noFill/>
                    </a:lnR>
                    <a:lnT>
                      <a:noFill/>
                    </a:lnT>
                    <a:lnB>
                      <a:noFill/>
                    </a:lnB>
                    <a:solidFill>
                      <a:srgbClr val="008080"/>
                    </a:solidFill>
                  </a:tcPr>
                </a:tc>
              </a:tr>
              <a:tr h="511000">
                <a:tc>
                  <a:txBody>
                    <a:bodyPr/>
                    <a:lstStyle/>
                    <a:p>
                      <a:pPr algn="ctr" rtl="0" fontAlgn="ctr"/>
                      <a:r>
                        <a:rPr lang="en-GB" sz="2000">
                          <a:effectLst/>
                          <a:latin typeface="Times New Roman"/>
                        </a:rPr>
                        <a:t>January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149</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March</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150</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May</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151</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511000">
                <a:tc>
                  <a:txBody>
                    <a:bodyPr/>
                    <a:lstStyle/>
                    <a:p>
                      <a:pPr algn="ctr" rtl="0" fontAlgn="ctr"/>
                      <a:r>
                        <a:rPr lang="en-GB" sz="2000">
                          <a:effectLst/>
                          <a:latin typeface="Times New Roman"/>
                        </a:rPr>
                        <a:t>July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152</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Plenary</a:t>
                      </a:r>
                    </a:p>
                  </a:txBody>
                  <a:tcPr marL="38100" marR="38100" marT="38100" marB="38100" anchor="ctr">
                    <a:lnL>
                      <a:noFill/>
                    </a:lnL>
                    <a:lnR>
                      <a:noFill/>
                    </a:lnR>
                    <a:lnT>
                      <a:noFill/>
                    </a:lnT>
                    <a:lnB>
                      <a:noFill/>
                    </a:lnB>
                    <a:solidFill>
                      <a:srgbClr val="FFFFCC"/>
                    </a:solidFill>
                  </a:tcPr>
                </a:tc>
              </a:tr>
              <a:tr h="511000">
                <a:tc>
                  <a:txBody>
                    <a:bodyPr/>
                    <a:lstStyle/>
                    <a:p>
                      <a:pPr algn="ctr" rtl="0" fontAlgn="ctr"/>
                      <a:r>
                        <a:rPr lang="en-GB" sz="2000">
                          <a:effectLst/>
                          <a:latin typeface="Times New Roman"/>
                        </a:rPr>
                        <a:t>September</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 </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153</a:t>
                      </a:r>
                    </a:p>
                  </a:txBody>
                  <a:tcPr marL="38100" marR="38100" marT="38100" marB="38100" anchor="ctr">
                    <a:lnL>
                      <a:noFill/>
                    </a:lnL>
                    <a:lnR>
                      <a:noFill/>
                    </a:lnR>
                    <a:lnT>
                      <a:noFill/>
                    </a:lnT>
                    <a:lnB>
                      <a:noFill/>
                    </a:lnB>
                    <a:solidFill>
                      <a:srgbClr val="CCFFCC"/>
                    </a:solidFill>
                  </a:tcPr>
                </a:tc>
                <a:tc>
                  <a:txBody>
                    <a:bodyPr/>
                    <a:lstStyle/>
                    <a:p>
                      <a:pPr algn="ctr" rtl="0" fontAlgn="ctr"/>
                      <a:r>
                        <a:rPr lang="en-GB" sz="2000">
                          <a:effectLst/>
                          <a:latin typeface="Times New Roman"/>
                        </a:rPr>
                        <a:t>Interim*</a:t>
                      </a:r>
                    </a:p>
                  </a:txBody>
                  <a:tcPr marL="38100" marR="38100" marT="38100" marB="38100" anchor="ctr">
                    <a:lnL>
                      <a:noFill/>
                    </a:lnL>
                    <a:lnR>
                      <a:noFill/>
                    </a:lnR>
                    <a:lnT>
                      <a:noFill/>
                    </a:lnT>
                    <a:lnB>
                      <a:noFill/>
                    </a:lnB>
                    <a:solidFill>
                      <a:srgbClr val="CCFFCC"/>
                    </a:solidFill>
                  </a:tcPr>
                </a:tc>
              </a:tr>
              <a:tr h="910914">
                <a:tc>
                  <a:txBody>
                    <a:bodyPr/>
                    <a:lstStyle/>
                    <a:p>
                      <a:pPr algn="ctr" rtl="0" fontAlgn="ctr"/>
                      <a:r>
                        <a:rPr lang="en-GB" sz="2000" dirty="0">
                          <a:effectLst/>
                          <a:latin typeface="Times New Roman"/>
                        </a:rPr>
                        <a:t>November</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Hyatt Regency, Dallas, TX, USA</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a:effectLst/>
                          <a:latin typeface="Times New Roman"/>
                        </a:rPr>
                        <a:t>154</a:t>
                      </a:r>
                    </a:p>
                  </a:txBody>
                  <a:tcPr marL="38100" marR="38100" marT="38100" marB="38100" anchor="ctr">
                    <a:lnL>
                      <a:noFill/>
                    </a:lnL>
                    <a:lnR>
                      <a:noFill/>
                    </a:lnR>
                    <a:lnT>
                      <a:noFill/>
                    </a:lnT>
                    <a:lnB>
                      <a:noFill/>
                    </a:lnB>
                    <a:solidFill>
                      <a:srgbClr val="FFFFCC"/>
                    </a:solidFill>
                  </a:tcPr>
                </a:tc>
                <a:tc>
                  <a:txBody>
                    <a:bodyPr/>
                    <a:lstStyle/>
                    <a:p>
                      <a:pPr algn="ctr" rtl="0" fontAlgn="ctr"/>
                      <a:r>
                        <a:rPr lang="en-GB" sz="2000" dirty="0">
                          <a:effectLst/>
                          <a:latin typeface="Times New Roman"/>
                        </a:rPr>
                        <a:t>Plenary</a:t>
                      </a:r>
                    </a:p>
                  </a:txBody>
                  <a:tcPr marL="38100" marR="38100" marT="38100" marB="38100" anchor="ctr">
                    <a:lnL>
                      <a:noFill/>
                    </a:lnL>
                    <a:lnR>
                      <a:noFill/>
                    </a:lnR>
                    <a:lnT>
                      <a:noFill/>
                    </a:lnT>
                    <a:lnB>
                      <a:noFill/>
                    </a:lnB>
                    <a:solidFill>
                      <a:srgbClr val="FFFFCC"/>
                    </a:solidFill>
                  </a:tcPr>
                </a:tc>
              </a:tr>
            </a:tbl>
          </a:graphicData>
        </a:graphic>
      </p:graphicFrame>
    </p:spTree>
    <p:extLst>
      <p:ext uri="{BB962C8B-B14F-4D97-AF65-F5344CB8AC3E}">
        <p14:creationId xmlns:p14="http://schemas.microsoft.com/office/powerpoint/2010/main" val="3548279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March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26</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Meeting Locations</a:t>
            </a:r>
            <a:endParaRPr lang="en-US" sz="3200" dirty="0"/>
          </a:p>
        </p:txBody>
      </p:sp>
      <p:sp>
        <p:nvSpPr>
          <p:cNvPr id="3" name="Content Placeholder 2"/>
          <p:cNvSpPr>
            <a:spLocks noGrp="1"/>
          </p:cNvSpPr>
          <p:nvPr>
            <p:ph idx="1"/>
          </p:nvPr>
        </p:nvSpPr>
        <p:spPr>
          <a:xfrm>
            <a:off x="76200" y="1600200"/>
            <a:ext cx="8915400" cy="4525963"/>
          </a:xfrm>
        </p:spPr>
        <p:txBody>
          <a:bodyPr>
            <a:normAutofit/>
          </a:bodyPr>
          <a:lstStyle/>
          <a:p>
            <a:pPr marL="0" indent="0">
              <a:buNone/>
            </a:pPr>
            <a:r>
              <a:rPr lang="en-US" sz="2000" u="sng" dirty="0" smtClean="0"/>
              <a:t>3 meeting venues for CMMW TG</a:t>
            </a:r>
          </a:p>
          <a:p>
            <a:pPr marL="457200" indent="-457200">
              <a:buFont typeface="+mj-lt"/>
              <a:buAutoNum type="arabicPeriod"/>
            </a:pPr>
            <a:r>
              <a:rPr lang="en-US" sz="2000" dirty="0" smtClean="0"/>
              <a:t>802 plenary   - dates &amp; locations scheduled going out several years</a:t>
            </a:r>
          </a:p>
          <a:p>
            <a:pPr marL="457200" indent="-457200">
              <a:buFont typeface="+mj-lt"/>
              <a:buAutoNum type="arabicPeriod"/>
            </a:pPr>
            <a:r>
              <a:rPr lang="en-US" sz="2000" dirty="0" smtClean="0"/>
              <a:t>802.11 interim </a:t>
            </a:r>
            <a:r>
              <a:rPr lang="en-US" sz="2000" dirty="0" smtClean="0"/>
              <a:t>- dates &amp; locations scheduled going out several years</a:t>
            </a:r>
            <a:endParaRPr lang="en-US" sz="2000" dirty="0" smtClean="0"/>
          </a:p>
          <a:p>
            <a:pPr marL="457200" indent="-457200">
              <a:buFont typeface="+mj-lt"/>
              <a:buAutoNum type="arabicPeriod"/>
            </a:pPr>
            <a:r>
              <a:rPr lang="en-US" sz="2000" dirty="0" smtClean="0"/>
              <a:t>CMMW </a:t>
            </a:r>
            <a:r>
              <a:rPr lang="en-US" sz="2000" dirty="0" smtClean="0"/>
              <a:t> TG in conjunction with CWPAN in Asia (typically China) - dates &amp; locations scheduled for 2012 and 2013</a:t>
            </a:r>
          </a:p>
          <a:p>
            <a:endParaRPr lang="en-US" sz="2000" dirty="0" smtClean="0"/>
          </a:p>
          <a:p>
            <a:pPr marL="0" indent="0">
              <a:buNone/>
            </a:pPr>
            <a:endParaRPr lang="en-US" sz="2000" dirty="0" smtClean="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0779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Voting - Conservative Approach</a:t>
            </a:r>
            <a:br>
              <a:rPr lang="en-US" sz="3200" dirty="0" smtClean="0"/>
            </a:br>
            <a:r>
              <a:rPr lang="en-US" sz="3200" dirty="0" smtClean="0"/>
              <a:t>No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a:xfrm>
            <a:off x="304800" y="1600200"/>
            <a:ext cx="8610600" cy="4525963"/>
          </a:xfrm>
        </p:spPr>
        <p:txBody>
          <a:bodyPr>
            <a:normAutofit/>
          </a:bodyPr>
          <a:lstStyle/>
          <a:p>
            <a:pPr marL="0" indent="0">
              <a:buNone/>
            </a:pPr>
            <a:r>
              <a:rPr lang="en-US" sz="2400" u="sng" dirty="0" smtClean="0"/>
              <a:t>Option 1</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New interested parties, including members of CWPAN who expect to participate in CMMW task group must earn </a:t>
            </a:r>
            <a:r>
              <a:rPr lang="en-US" sz="2400" dirty="0" smtClean="0"/>
              <a:t>802.11 WG voting rights through the procedures defined in the standard 802.11 rules</a:t>
            </a:r>
            <a:r>
              <a:rPr lang="en-US" sz="2400" dirty="0"/>
              <a:t>.</a:t>
            </a:r>
            <a:r>
              <a:rPr lang="en-US" sz="2400" dirty="0" smtClean="0"/>
              <a:t> After obtaining voting status, failure to attend meetings </a:t>
            </a:r>
            <a:r>
              <a:rPr lang="en-US" dirty="0"/>
              <a:t>(category 1 &amp; 2) </a:t>
            </a:r>
            <a:r>
              <a:rPr lang="en-US" sz="2400" dirty="0" smtClean="0"/>
              <a:t>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2504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a:t>
            </a:r>
            <a:r>
              <a:rPr lang="en-US" sz="3200" dirty="0" smtClean="0"/>
              <a:t>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a:t>
            </a:r>
            <a:r>
              <a:rPr lang="en-US" sz="2400" dirty="0" smtClean="0"/>
              <a:t>802.11 WG voting rights by the 802.11 chair. From that date forward, standard 802.11 voting right maintenance rules apply; failure to attend </a:t>
            </a:r>
            <a:r>
              <a:rPr lang="en-US" dirty="0"/>
              <a:t>(category 1 &amp; 2)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22782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218"/>
            <a:ext cx="8229600" cy="1479347"/>
          </a:xfrm>
        </p:spPr>
        <p:txBody>
          <a:bodyPr>
            <a:normAutofit fontScale="90000"/>
          </a:bodyPr>
          <a:lstStyle/>
          <a:p>
            <a:r>
              <a:rPr lang="en-US" sz="3200" dirty="0" smtClean="0"/>
              <a:t>Voting - </a:t>
            </a:r>
            <a:r>
              <a:rPr lang="en-US" sz="3200" dirty="0" smtClean="0"/>
              <a:t>Rapid Inclusion Approach</a:t>
            </a:r>
            <a:br>
              <a:rPr lang="en-US" sz="3200" dirty="0" smtClean="0"/>
            </a:br>
            <a:r>
              <a:rPr lang="en-US" sz="3200" dirty="0" smtClean="0"/>
              <a:t>Special dispensation to get started</a:t>
            </a:r>
            <a:br>
              <a:rPr lang="en-US" sz="3200" dirty="0" smtClean="0"/>
            </a:br>
            <a:r>
              <a:rPr lang="en-US" sz="3200" dirty="0" smtClean="0"/>
              <a:t>Full Integration into 802.11 Expected</a:t>
            </a:r>
            <a:endParaRPr lang="en-US" sz="3200" dirty="0"/>
          </a:p>
        </p:txBody>
      </p:sp>
      <p:sp>
        <p:nvSpPr>
          <p:cNvPr id="3" name="Content Placeholder 2"/>
          <p:cNvSpPr>
            <a:spLocks noGrp="1"/>
          </p:cNvSpPr>
          <p:nvPr>
            <p:ph idx="1"/>
          </p:nvPr>
        </p:nvSpPr>
        <p:spPr/>
        <p:txBody>
          <a:bodyPr>
            <a:normAutofit fontScale="92500"/>
          </a:bodyPr>
          <a:lstStyle/>
          <a:p>
            <a:pPr marL="0" indent="0">
              <a:buNone/>
            </a:pPr>
            <a:r>
              <a:rPr lang="en-US" sz="2400" u="sng" dirty="0" smtClean="0"/>
              <a:t>Option 2a</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p>
          <a:p>
            <a:pPr marL="457200" indent="-457200">
              <a:buFont typeface="+mj-lt"/>
              <a:buAutoNum type="arabicPeriod"/>
            </a:pPr>
            <a:r>
              <a:rPr lang="en-US" sz="2400" dirty="0" smtClean="0"/>
              <a:t>All members of CWPAN who expect to participate in CMMW task group are granted </a:t>
            </a:r>
            <a:r>
              <a:rPr lang="en-US" sz="2400" dirty="0" smtClean="0"/>
              <a:t>802.11 WG voting rights by the 802.11 chair. From that date forward, standard 802.11 voting right maintenance rules apply; failure to attend </a:t>
            </a:r>
            <a:r>
              <a:rPr lang="en-US" dirty="0"/>
              <a:t>(category 1 &amp; </a:t>
            </a:r>
            <a:r>
              <a:rPr lang="en-US" dirty="0" smtClean="0"/>
              <a:t>2 or 3) </a:t>
            </a:r>
            <a:r>
              <a:rPr lang="en-US" sz="2400" dirty="0" smtClean="0"/>
              <a:t>meetings or vote lead to loss of voting rights.</a:t>
            </a:r>
            <a:endParaRPr lang="en-US" sz="2400" dirty="0"/>
          </a:p>
        </p:txBody>
      </p:sp>
      <p:sp>
        <p:nvSpPr>
          <p:cNvPr id="4" name="Chevron 3"/>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99280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0773"/>
            <a:ext cx="8229600" cy="1173162"/>
          </a:xfrm>
        </p:spPr>
        <p:txBody>
          <a:bodyPr>
            <a:normAutofit fontScale="90000"/>
          </a:bodyPr>
          <a:lstStyle/>
          <a:p>
            <a:r>
              <a:rPr lang="en-US" sz="3200" dirty="0" smtClean="0"/>
              <a:t>Voting - </a:t>
            </a:r>
            <a:r>
              <a:rPr lang="en-US" sz="3200" dirty="0" smtClean="0"/>
              <a:t>Rapid Inclusion Approach</a:t>
            </a:r>
            <a:br>
              <a:rPr lang="en-US" sz="3200" dirty="0" smtClean="0"/>
            </a:br>
            <a:r>
              <a:rPr lang="en-US" sz="3200" dirty="0" smtClean="0"/>
              <a:t>Special dispensation to get started</a:t>
            </a:r>
            <a:br>
              <a:rPr lang="en-US" sz="3200" dirty="0" smtClean="0"/>
            </a:br>
            <a:r>
              <a:rPr lang="en-US" sz="3200" dirty="0" smtClean="0"/>
              <a:t>Discretionary Integration into 802.11 Expected</a:t>
            </a:r>
            <a:endParaRPr lang="en-US" sz="3200" dirty="0"/>
          </a:p>
        </p:txBody>
      </p:sp>
      <p:sp>
        <p:nvSpPr>
          <p:cNvPr id="3" name="Content Placeholder 2"/>
          <p:cNvSpPr>
            <a:spLocks noGrp="1"/>
          </p:cNvSpPr>
          <p:nvPr>
            <p:ph idx="1"/>
          </p:nvPr>
        </p:nvSpPr>
        <p:spPr>
          <a:xfrm>
            <a:off x="457200" y="1982804"/>
            <a:ext cx="8229600" cy="4143359"/>
          </a:xfrm>
        </p:spPr>
        <p:txBody>
          <a:bodyPr>
            <a:normAutofit/>
          </a:bodyPr>
          <a:lstStyle/>
          <a:p>
            <a:pPr marL="0" indent="0">
              <a:buNone/>
            </a:pPr>
            <a:r>
              <a:rPr lang="en-US" sz="2400" u="sng" dirty="0" smtClean="0"/>
              <a:t>Option 3</a:t>
            </a:r>
          </a:p>
          <a:p>
            <a:r>
              <a:rPr lang="en-US" sz="2400" dirty="0" smtClean="0"/>
              <a:t>Upon formation of the CMMW task group: </a:t>
            </a:r>
          </a:p>
          <a:p>
            <a:pPr marL="457200" indent="-457200">
              <a:buFont typeface="+mj-lt"/>
              <a:buAutoNum type="arabicPeriod"/>
            </a:pPr>
            <a:r>
              <a:rPr lang="en-US" sz="2400" dirty="0" smtClean="0"/>
              <a:t>Existing voting members of 802.11 possess voting rights in CMMW TG and gain or lose voting rights in any/all WG activities based upon standard 802.11 rules.</a:t>
            </a:r>
            <a:endParaRPr lang="en-US" sz="2400" dirty="0" smtClean="0"/>
          </a:p>
          <a:p>
            <a:pPr marL="457200" indent="-457200">
              <a:buFont typeface="+mj-lt"/>
              <a:buAutoNum type="arabicPeriod"/>
            </a:pPr>
            <a:r>
              <a:rPr lang="en-US" sz="2400" dirty="0" smtClean="0"/>
              <a:t>All members of CWPAN who expect to participate in CMMW task group are granted </a:t>
            </a:r>
            <a:r>
              <a:rPr lang="en-US" sz="2400" dirty="0" smtClean="0"/>
              <a:t>802.11 WG voting rights by the 802.11 chair. From that date forward, standard 802.11 voting right maintenance rules apply; failure to attend meetings or vote lead to loss of voting rights.</a:t>
            </a:r>
            <a:endParaRPr lang="en-US" sz="2400" dirty="0"/>
          </a:p>
        </p:txBody>
      </p:sp>
      <p:sp>
        <p:nvSpPr>
          <p:cNvPr id="5" name="Chevron 4"/>
          <p:cNvSpPr/>
          <p:nvPr/>
        </p:nvSpPr>
        <p:spPr>
          <a:xfrm>
            <a:off x="8077200" y="533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738255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Rule Hierarchy</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8</a:t>
            </a:fld>
            <a:endParaRPr lang="en-US"/>
          </a:p>
        </p:txBody>
      </p:sp>
      <p:sp>
        <p:nvSpPr>
          <p:cNvPr id="7" name="Rectangle 6"/>
          <p:cNvSpPr/>
          <p:nvPr/>
        </p:nvSpPr>
        <p:spPr bwMode="auto">
          <a:xfrm>
            <a:off x="606417" y="1001028"/>
            <a:ext cx="1732548" cy="48126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1155059" y="2943726"/>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P&amp;P</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4522293" y="2943725"/>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require approval by </a:t>
            </a:r>
            <a:r>
              <a:rPr kumimoji="0" lang="en-US" sz="1400" b="1" i="0" u="none" strike="noStrike" cap="none" normalizeH="0" baseline="0" dirty="0" err="1" smtClean="0">
                <a:ln>
                  <a:noFill/>
                </a:ln>
                <a:solidFill>
                  <a:schemeClr val="tx1"/>
                </a:solidFill>
                <a:effectLst/>
                <a:latin typeface="Times New Roman" pitchFamily="18" charset="0"/>
              </a:rPr>
              <a:t>AudCom</a:t>
            </a:r>
            <a:r>
              <a:rPr kumimoji="0" lang="en-US" sz="1400" b="1" i="0" u="none" strike="noStrike" cap="none" normalizeH="0" baseline="0" dirty="0" smtClean="0">
                <a:ln>
                  <a:noFill/>
                </a:ln>
                <a:solidFill>
                  <a:schemeClr val="tx1"/>
                </a:solidFill>
                <a:effectLst/>
                <a:latin typeface="Times New Roman" pitchFamily="18" charset="0"/>
              </a:rPr>
              <a:t> </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1155059" y="3691285"/>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OM</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2" name="Rectangle 11"/>
          <p:cNvSpPr/>
          <p:nvPr/>
        </p:nvSpPr>
        <p:spPr bwMode="auto">
          <a:xfrm>
            <a:off x="4522293" y="3691284"/>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1155058" y="4355428"/>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 WG P&amp;P</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4" name="Rectangle 13"/>
          <p:cNvSpPr/>
          <p:nvPr/>
        </p:nvSpPr>
        <p:spPr bwMode="auto">
          <a:xfrm>
            <a:off x="4560796" y="4355427"/>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EC</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5" name="Rectangle 14"/>
          <p:cNvSpPr/>
          <p:nvPr/>
        </p:nvSpPr>
        <p:spPr bwMode="auto">
          <a:xfrm>
            <a:off x="1155058" y="5019570"/>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802.11 OM</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6" name="Rectangle 15"/>
          <p:cNvSpPr/>
          <p:nvPr/>
        </p:nvSpPr>
        <p:spPr bwMode="auto">
          <a:xfrm>
            <a:off x="4560796" y="5019569"/>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802.11 are</a:t>
            </a:r>
            <a:r>
              <a:rPr kumimoji="0" lang="en-US" sz="1400" b="1" i="0" u="none" strike="noStrike" cap="none" normalizeH="0" dirty="0" smtClean="0">
                <a:ln>
                  <a:noFill/>
                </a:ln>
                <a:solidFill>
                  <a:schemeClr val="tx1"/>
                </a:solidFill>
                <a:effectLst/>
                <a:latin typeface="Times New Roman" pitchFamily="18" charset="0"/>
              </a:rPr>
              <a:t> approved by 802.11</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1155057" y="1575332"/>
            <a:ext cx="3031953"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Bylaws</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4522292" y="1575333"/>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SA require approval by IEEE </a:t>
            </a:r>
            <a:r>
              <a:rPr kumimoji="0" lang="en-US" sz="1400" b="1" i="0" u="none" strike="noStrike" cap="none" normalizeH="0" baseline="0" dirty="0" err="1" smtClean="0">
                <a:ln>
                  <a:noFill/>
                </a:ln>
                <a:solidFill>
                  <a:schemeClr val="tx1"/>
                </a:solidFill>
                <a:effectLst/>
                <a:latin typeface="Times New Roman" pitchFamily="18" charset="0"/>
              </a:rPr>
              <a:t>BoD</a:t>
            </a:r>
            <a:r>
              <a:rPr kumimoji="0" lang="en-US" sz="1400" b="1" i="0" u="none" strike="noStrike" cap="none" normalizeH="0" baseline="0" dirty="0" smtClean="0">
                <a:ln>
                  <a:noFill/>
                </a:ln>
                <a:solidFill>
                  <a:schemeClr val="tx1"/>
                </a:solidFill>
                <a:effectLst/>
                <a:latin typeface="Times New Roman" pitchFamily="18" charset="0"/>
              </a:rPr>
              <a:t> </a:t>
            </a:r>
            <a:endParaRPr kumimoji="0" lang="en-US" sz="1400" b="1"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1155058" y="2322893"/>
            <a:ext cx="3031954"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IEEE SA P&amp;P</a:t>
            </a:r>
            <a:endParaRPr kumimoji="0" lang="en-US" sz="2400" b="1"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4522292" y="2322892"/>
            <a:ext cx="2560319" cy="511743"/>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Changes requested by 802 are</a:t>
            </a:r>
            <a:r>
              <a:rPr kumimoji="0" lang="en-US" sz="1400" b="1" i="0" u="none" strike="noStrike" cap="none" normalizeH="0" dirty="0" smtClean="0">
                <a:ln>
                  <a:noFill/>
                </a:ln>
                <a:solidFill>
                  <a:schemeClr val="tx1"/>
                </a:solidFill>
                <a:effectLst/>
                <a:latin typeface="Times New Roman" pitchFamily="18" charset="0"/>
              </a:rPr>
              <a:t> approved by 802 SASB</a:t>
            </a:r>
            <a:endParaRPr kumimoji="0" lang="en-US" sz="1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38166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3.6.2  Interim </a:t>
            </a:r>
            <a:r>
              <a:rPr lang="en-US" b="1" dirty="0"/>
              <a:t>Sessions</a:t>
            </a:r>
          </a:p>
          <a:p>
            <a:r>
              <a:rPr lang="en-US" dirty="0"/>
              <a:t>Interim sessions of the WG, TGs, SGs and/or SCs are scheduled by the respective groups no later than the end of the prior plenary session. A WG interim session is held between 802 plenary sessions. Additional sessions may be scheduled as needed to conduct business of the WG, TGs, SGs and/or SCs. The date, time, and place of the session(s) must be approved by the WG and announced at the WG Closing Plenary meeting and entered in the minutes of the WG meeting</a:t>
            </a:r>
            <a:r>
              <a:rPr lang="en-US" dirty="0" smtClean="0"/>
              <a:t>.</a:t>
            </a:r>
          </a:p>
          <a:p>
            <a:endParaRPr lang="en-US" dirty="0"/>
          </a:p>
          <a:p>
            <a:r>
              <a:rPr lang="en-US" dirty="0" smtClean="0"/>
              <a:t>802.11 interim meetings announced at least 45 days in advance do not require a quorum for voting.</a:t>
            </a:r>
            <a:endParaRPr lang="en-US" dirty="0"/>
          </a:p>
          <a:p>
            <a:endParaRPr lang="en-US" dirty="0"/>
          </a:p>
        </p:txBody>
      </p:sp>
      <p:sp>
        <p:nvSpPr>
          <p:cNvPr id="4" name="4-Point Star 3"/>
          <p:cNvSpPr/>
          <p:nvPr/>
        </p:nvSpPr>
        <p:spPr>
          <a:xfrm>
            <a:off x="8382000" y="381000"/>
            <a:ext cx="457200" cy="4572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8549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260659</TotalTime>
  <Words>2304</Words>
  <Application>Microsoft Office PowerPoint</Application>
  <PresentationFormat>On-screen Show (4:3)</PresentationFormat>
  <Paragraphs>313</Paragraphs>
  <Slides>26</Slides>
  <Notes>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CMMW Logistics Options- March 2012</vt:lpstr>
      <vt:lpstr>Discussion on Meeting Logistics for CMMW TG</vt:lpstr>
      <vt:lpstr>Meeting Locations</vt:lpstr>
      <vt:lpstr>Voting - Conservative Approach No dispensation to get started Full Integration into 802.11 Expected</vt:lpstr>
      <vt:lpstr>Voting - Rapid Inclusion Approach Special dispensation to get started Full Integration into 802.11 Expected</vt:lpstr>
      <vt:lpstr>Voting - Rapid Inclusion Approach Special dispensation to get started Full Integration into 802.11 Expected</vt:lpstr>
      <vt:lpstr>Voting - Rapid Inclusion Approach Special dispensation to get started Discretionary Integration into 802.11 Expected</vt:lpstr>
      <vt:lpstr>IEEE Rule Hierarchy</vt:lpstr>
      <vt:lpstr>802.11 Operations Manual</vt:lpstr>
      <vt:lpstr>Traditional Meeting Status (part 1)</vt:lpstr>
      <vt:lpstr>CMMW Meeting Status (part 2)</vt:lpstr>
      <vt:lpstr>CWPAN response on voting and attendance</vt:lpstr>
      <vt:lpstr>PowerPoint Presentation</vt:lpstr>
      <vt:lpstr>Summary from 11/1570  on meeting locations in Asia, attendance, voting rights</vt:lpstr>
      <vt:lpstr>Discussion in 802.11ad in Atlanta on meeting locations in Asia, attendance, voting rights </vt:lpstr>
      <vt:lpstr>Task Group Logistic Discussion</vt:lpstr>
      <vt:lpstr>Meetings – Questions</vt:lpstr>
      <vt:lpstr>Introduction of CESI</vt:lpstr>
      <vt:lpstr>Voting rights  - Baseline</vt:lpstr>
      <vt:lpstr>Voting in Meetings </vt:lpstr>
      <vt:lpstr>Attaining/Retaining Voting rights</vt:lpstr>
      <vt:lpstr>Future Venues - 2012</vt:lpstr>
      <vt:lpstr>Future Venues -2013</vt:lpstr>
      <vt:lpstr>Future Venues - 2014</vt:lpstr>
      <vt:lpstr>Future Venues - 2015</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CMMW Logistics Discussions</dc:title>
  <dc:subject>Additional Meeting Information</dc:subject>
  <dc:creator>Bruce Kraemer (Marvell)</dc:creator>
  <cp:lastModifiedBy>Bruce Kraemer</cp:lastModifiedBy>
  <cp:revision>2671</cp:revision>
  <cp:lastPrinted>2012-03-15T20:17:58Z</cp:lastPrinted>
  <dcterms:created xsi:type="dcterms:W3CDTF">1998-02-10T13:07:52Z</dcterms:created>
  <dcterms:modified xsi:type="dcterms:W3CDTF">2012-03-16T01:47:16Z</dcterms:modified>
</cp:coreProperties>
</file>