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1"/>
  </p:notesMasterIdLst>
  <p:handoutMasterIdLst>
    <p:handoutMasterId r:id="rId12"/>
  </p:handoutMasterIdLst>
  <p:sldIdLst>
    <p:sldId id="269" r:id="rId3"/>
    <p:sldId id="257" r:id="rId4"/>
    <p:sldId id="273" r:id="rId5"/>
    <p:sldId id="276" r:id="rId6"/>
    <p:sldId id="280" r:id="rId7"/>
    <p:sldId id="277" r:id="rId8"/>
    <p:sldId id="278" r:id="rId9"/>
    <p:sldId id="279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94" autoAdjust="0"/>
    <p:restoredTop sz="94660"/>
  </p:normalViewPr>
  <p:slideViewPr>
    <p:cSldViewPr>
      <p:cViewPr varScale="1">
        <p:scale>
          <a:sx n="86" d="100"/>
          <a:sy n="86" d="100"/>
        </p:scale>
        <p:origin x="-19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83B9931-65A0-4E30-99D0-8C52333EF1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EB683FE-BD3C-49C1-9741-6DDE8CD752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076C8FF-AF0D-4ABF-A9E3-763C120391EB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B463648-4D6A-4BC5-89A0-1CEBB40F3529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DF520F-ED92-4848-ADF2-5FC3D2C7A3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20ED57-009E-4AFD-A2B9-BEBCDE5D8D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5F29A1-7D07-4021-A619-B15AA99C7E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DEFD8-8AE2-4B07-A82E-DE0F4DC43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388FD-7BA0-45EE-8364-E00A1D52E1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B60F5-47FB-4995-978E-A9ED077EFB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4B5E4-882A-4073-A909-F0E3C5E39A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8BE12-DC45-41F6-AC38-DA1CF34818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5248F-DD98-41C1-9936-447BDF8211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BEA44-F779-4ECF-8471-6B600868E8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486E8-C231-4199-9404-62DC08A2AF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B54126-78CA-4617-AC24-E654B7A3D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E8232-8969-4AFF-A27E-45CD9AB87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245DB-B3A5-4532-B7EC-23B3090FA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87C86-6B14-4529-8942-7B8E3C290E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77A277E-73AD-4140-88D3-73D1017BFA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C93772-496E-40CB-946A-4291985D0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CF077F3-CE0F-46F4-91AA-07BC8C640D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4DD03C-149C-40B9-81EB-EB9B6E979A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CCAE1B0-27B4-4F23-9475-25C9704FDA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774755-9CA2-4283-A560-EEA3E9041A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E202499-5D18-49BB-AA35-B4ED61A42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6281E322-61B1-4FA5-982D-2764DD6932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802.11-12/0437r0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 smtClean="0">
                <a:cs typeface="+mn-cs"/>
              </a:rPr>
              <a:t>Submission</a:t>
            </a:r>
            <a:endParaRPr lang="en-US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0102C6EB-16F7-4A71-B189-05987670A7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tia.doc.gov/files/ntia/meetings/500mhz_statement1.doc" TargetMode="External"/><Relationship Id="rId13" Type="http://schemas.openxmlformats.org/officeDocument/2006/relationships/hyperlink" Target="http://www.ntia.doc.gov/files/ntia/meetings/unlicensedsubcomm_interference_clearinghouse_website_discussiondraft_ds_022412.doc" TargetMode="External"/><Relationship Id="rId3" Type="http://schemas.openxmlformats.org/officeDocument/2006/relationships/hyperlink" Target="http://www.ntia.doc.gov/files/ntia/meetings/csmac_agenda_mar_1_2012.doc" TargetMode="External"/><Relationship Id="rId7" Type="http://schemas.openxmlformats.org/officeDocument/2006/relationships/hyperlink" Target="http://www.ntia.doc.gov/files/ntia/meetings/csmac_search_1755-1850_recommendations_final.ppt" TargetMode="External"/><Relationship Id="rId12" Type="http://schemas.openxmlformats.org/officeDocument/2006/relationships/hyperlink" Target="http://www.ntia.doc.gov/files/ntia/meetings/csmac_unlicensedcomm_enforcement_adoptiondraft_final_022412.doc" TargetMode="External"/><Relationship Id="rId2" Type="http://schemas.openxmlformats.org/officeDocument/2006/relationships/hyperlink" Target="https://mentor.ieee.org/802.11/dcn/12/11-12-0312-00-0reg-us-spectrum-bill-tex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tia.doc.gov/files/ntia/meetings/csmac_process_for_developing_sharing_and_impact_analysis_2-17-12_v1.pdf" TargetMode="External"/><Relationship Id="rId11" Type="http://schemas.openxmlformats.org/officeDocument/2006/relationships/hyperlink" Target="http://www.ntia.doc.gov/files/ntia/meetings/ntia_evaluation_of_csmac_recommendations_for_cy_2011_120220.doc" TargetMode="External"/><Relationship Id="rId5" Type="http://schemas.openxmlformats.org/officeDocument/2006/relationships/hyperlink" Target="http://www.ntia.doc.gov/files/ntia/meetings/csmac_spectrum_sharing_workinggroup_notes_03feb2012_v3.pdf" TargetMode="External"/><Relationship Id="rId10" Type="http://schemas.openxmlformats.org/officeDocument/2006/relationships/hyperlink" Target="http://www.ntia.doc.gov/files/ntia/meetings/sm_improvements_report_second_question.pdf" TargetMode="External"/><Relationship Id="rId4" Type="http://schemas.openxmlformats.org/officeDocument/2006/relationships/hyperlink" Target="http://www.ntia.doc.gov/files/ntia/meetings/csmac_spectrum_sharing_wg_summary_01mar2012_v1.ppt" TargetMode="External"/><Relationship Id="rId9" Type="http://schemas.openxmlformats.org/officeDocument/2006/relationships/hyperlink" Target="http://www.ntia.doc.gov/files/ntia/meetings/lte_technical_characteristics_0.doc" TargetMode="External"/><Relationship Id="rId14" Type="http://schemas.openxmlformats.org/officeDocument/2006/relationships/hyperlink" Target="http://www.ntia.doc.gov/federal-register-notice/2012/commerce-spectrum-management-advisory-committee-meeting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12/18-12-0006-00-0000-lufthansa-da2gc-presentation.pdf" TargetMode="External"/><Relationship Id="rId3" Type="http://schemas.openxmlformats.org/officeDocument/2006/relationships/hyperlink" Target="http://eur-lex.europa.eu/LexUriServ/LexUriServ.do?uri=OJ:L:2009:289:0019:0020:EN:PDF" TargetMode="External"/><Relationship Id="rId7" Type="http://schemas.openxmlformats.org/officeDocument/2006/relationships/hyperlink" Target="https://mentor.ieee.org/802.18/dcn/12/18-12-0020-00-0000-european-parliament-radio-spectrum-policy-programme.pdf" TargetMode="External"/><Relationship Id="rId2" Type="http://schemas.openxmlformats.org/officeDocument/2006/relationships/hyperlink" Target="https://mentor.ieee.org/802.18/dcn/12/18-12-0004-00-0000-en-300-328-v1-8-0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igitaltveurope.net/20890/house-of-lords-to-investigate-superfast-broadband/" TargetMode="External"/><Relationship Id="rId5" Type="http://schemas.openxmlformats.org/officeDocument/2006/relationships/hyperlink" Target="https://mentor.ieee.org/802.18/dcn/12/18-12-0019-00-0000-ofcom-input-to-etsi-bran-tvws-work-item.pdf" TargetMode="External"/><Relationship Id="rId4" Type="http://schemas.openxmlformats.org/officeDocument/2006/relationships/hyperlink" Target="https://mentor.ieee.org/802.18/dcn/12/18-12-0005-00-0000-en-801-893-v1-7-1-initial-draft.doc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tia.doc.gov/files/ntia/publications/second_interim_progress_report_on_the_ten_year_plan_and_timetable.pdf" TargetMode="External"/><Relationship Id="rId2" Type="http://schemas.openxmlformats.org/officeDocument/2006/relationships/hyperlink" Target="http://reboot.fcc.gov/spectrumdashboard/resultSpectrumBands.seam?conversationId=153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ransition.fcc.gov/oet/tac/tacdocs/tac-meeting-summary-12-20-11-final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5B9898C-4CE1-4C5F-AC75-EA146F5D3691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 smtClean="0"/>
              <a:t>IEEE 802.11 Regulatory SC</a:t>
            </a:r>
            <a:br>
              <a:rPr lang="en-US" sz="2800" dirty="0" smtClean="0"/>
            </a:br>
            <a:r>
              <a:rPr lang="en-US" sz="2800" dirty="0" smtClean="0"/>
              <a:t>Waikoloa </a:t>
            </a:r>
            <a:r>
              <a:rPr lang="en-US" sz="2800" dirty="0" smtClean="0"/>
              <a:t>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2012-03-16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09588" y="3067050"/>
          <a:ext cx="8021637" cy="2535238"/>
        </p:xfrm>
        <a:graphic>
          <a:graphicData uri="http://schemas.openxmlformats.org/presentationml/2006/ole">
            <p:oleObj spid="_x0000_s1026" name="Document" r:id="rId4" imgW="8360559" imgH="2653632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F7CE1FF-1C30-4B5E-B220-AC5D28C2328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presentation is the closing report for the </a:t>
            </a:r>
            <a:r>
              <a:rPr lang="en-US" dirty="0" smtClean="0"/>
              <a:t>March </a:t>
            </a:r>
            <a:r>
              <a:rPr lang="en-US" dirty="0" smtClean="0"/>
              <a:t>2012 IEEE 802.11 Regulatory Standing Committee meeting in </a:t>
            </a:r>
            <a:r>
              <a:rPr lang="en-US" dirty="0" smtClean="0"/>
              <a:t>Waikoloa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Regulatory </a:t>
            </a:r>
            <a:r>
              <a:rPr lang="en-US" dirty="0" smtClean="0"/>
              <a:t>Summaries</a:t>
            </a:r>
            <a:endParaRPr lang="en-US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4400"/>
          </a:xfrm>
        </p:spPr>
        <p:txBody>
          <a:bodyPr/>
          <a:lstStyle/>
          <a:p>
            <a:pPr eaLnBrk="1" hangingPunct="1"/>
            <a:r>
              <a:rPr lang="en-US" dirty="0" smtClean="0"/>
              <a:t>North America</a:t>
            </a:r>
          </a:p>
          <a:p>
            <a:pPr lvl="1" eaLnBrk="1" hangingPunct="1"/>
            <a:r>
              <a:rPr lang="en-US" dirty="0" smtClean="0"/>
              <a:t>US</a:t>
            </a:r>
            <a:endParaRPr lang="en-US" dirty="0" smtClean="0"/>
          </a:p>
          <a:p>
            <a:pPr lvl="2" eaLnBrk="1" hangingPunct="1"/>
            <a:r>
              <a:rPr lang="en-US" dirty="0" smtClean="0"/>
              <a:t>Payroll Tax Bill passed in February contains the spectrum changes</a:t>
            </a:r>
          </a:p>
          <a:p>
            <a:pPr lvl="2" eaLnBrk="1" hangingPunct="1"/>
            <a:r>
              <a:rPr lang="en-US" dirty="0" smtClean="0"/>
              <a:t>CSMAC deliberating on controlling interference from unlicensed spectrum use</a:t>
            </a:r>
          </a:p>
          <a:p>
            <a:pPr lvl="2" eaLnBrk="1" hangingPunct="1"/>
            <a:r>
              <a:rPr lang="en-US" dirty="0" smtClean="0"/>
              <a:t>FCC looking at receiver standards</a:t>
            </a:r>
          </a:p>
          <a:p>
            <a:pPr eaLnBrk="1" hangingPunct="1"/>
            <a:r>
              <a:rPr lang="en-US" dirty="0" smtClean="0"/>
              <a:t>European Union</a:t>
            </a:r>
          </a:p>
          <a:p>
            <a:pPr lvl="1" eaLnBrk="1" hangingPunct="1"/>
            <a:r>
              <a:rPr lang="en-US" dirty="0" smtClean="0"/>
              <a:t>EN </a:t>
            </a:r>
            <a:r>
              <a:rPr lang="en-US" dirty="0" smtClean="0"/>
              <a:t>300 328 v1.8.1 </a:t>
            </a:r>
            <a:r>
              <a:rPr lang="en-US" dirty="0" smtClean="0"/>
              <a:t>and EN </a:t>
            </a:r>
            <a:r>
              <a:rPr lang="en-US" dirty="0" smtClean="0"/>
              <a:t>301 893 </a:t>
            </a:r>
            <a:r>
              <a:rPr lang="en-US" dirty="0" smtClean="0"/>
              <a:t>v1.7.1 complete this year</a:t>
            </a:r>
            <a:endParaRPr lang="en-US" dirty="0" smtClean="0"/>
          </a:p>
          <a:p>
            <a:pPr lvl="1" eaLnBrk="1" hangingPunct="1"/>
            <a:r>
              <a:rPr lang="en-US" dirty="0" err="1" smtClean="0"/>
              <a:t>Ofcom</a:t>
            </a:r>
            <a:r>
              <a:rPr lang="en-US" dirty="0" smtClean="0"/>
              <a:t> </a:t>
            </a:r>
            <a:r>
              <a:rPr lang="en-US" dirty="0" smtClean="0"/>
              <a:t>presented ETSI BRAN with TVWS Work Item</a:t>
            </a:r>
          </a:p>
          <a:p>
            <a:pPr lvl="1" eaLnBrk="1" hangingPunct="1"/>
            <a:r>
              <a:rPr lang="en-US" dirty="0" smtClean="0"/>
              <a:t>House of Lords looking into “superfast broadband”</a:t>
            </a:r>
          </a:p>
          <a:p>
            <a:pPr lvl="1" eaLnBrk="1" hangingPunct="1"/>
            <a:r>
              <a:rPr lang="en-US" dirty="0" smtClean="0"/>
              <a:t>European Parliament Radio </a:t>
            </a:r>
            <a:r>
              <a:rPr lang="en-US" dirty="0" smtClean="0"/>
              <a:t>Spectrum Policy </a:t>
            </a:r>
            <a:r>
              <a:rPr lang="en-US" dirty="0" err="1" smtClean="0"/>
              <a:t>Programme</a:t>
            </a:r>
            <a:endParaRPr lang="en-US" dirty="0" smtClean="0"/>
          </a:p>
          <a:p>
            <a:pPr eaLnBrk="1" hangingPunct="1"/>
            <a:r>
              <a:rPr lang="en-US" dirty="0" smtClean="0"/>
              <a:t>Asia</a:t>
            </a:r>
          </a:p>
          <a:p>
            <a:pPr lvl="1" eaLnBrk="1" hangingPunct="1"/>
            <a:r>
              <a:rPr lang="en-US" dirty="0" smtClean="0"/>
              <a:t>MIIT has approved UHT/EUHT as “voluntary” </a:t>
            </a:r>
            <a:r>
              <a:rPr lang="en-US" dirty="0" smtClean="0"/>
              <a:t>standards</a:t>
            </a:r>
            <a:endParaRPr lang="en-US" dirty="0" smtClean="0"/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19ACF3D-9350-45DF-9CA4-C07933A5A749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1024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Action Issues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Lufthansa </a:t>
            </a:r>
            <a:r>
              <a:rPr lang="en-US" dirty="0" smtClean="0"/>
              <a:t>DA2GC </a:t>
            </a:r>
            <a:r>
              <a:rPr lang="en-US" dirty="0" smtClean="0"/>
              <a:t>in the 2.4 and 5.8 GHz bands</a:t>
            </a:r>
            <a:endParaRPr lang="en-US" dirty="0" smtClean="0"/>
          </a:p>
          <a:p>
            <a:pPr lvl="1"/>
            <a:r>
              <a:rPr lang="en-US" dirty="0" smtClean="0"/>
              <a:t>FM PT48 recommends 2.4 GHz band not be used</a:t>
            </a:r>
          </a:p>
          <a:p>
            <a:pPr lvl="1"/>
            <a:r>
              <a:rPr lang="en-US" dirty="0" smtClean="0"/>
              <a:t>ETSI wants maximum support to block this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352356B-6158-43FE-9DF8-3854794B378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Decoupling Regulatory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Regulatory changes are asynchronous with our amendment process</a:t>
            </a:r>
          </a:p>
          <a:p>
            <a:r>
              <a:rPr lang="en-US" dirty="0" smtClean="0"/>
              <a:t>Current methodology requires regulatory Annex be changed via normal process</a:t>
            </a:r>
          </a:p>
          <a:p>
            <a:pPr lvl="1"/>
            <a:r>
              <a:rPr lang="en-US" dirty="0" smtClean="0"/>
              <a:t>Study Group</a:t>
            </a:r>
          </a:p>
          <a:p>
            <a:pPr lvl="1"/>
            <a:r>
              <a:rPr lang="en-US" dirty="0" smtClean="0"/>
              <a:t>Task Group</a:t>
            </a:r>
          </a:p>
          <a:p>
            <a:pPr lvl="1"/>
            <a:r>
              <a:rPr lang="en-US" dirty="0" smtClean="0"/>
              <a:t>Full WG/EC/NESCOM approval process</a:t>
            </a:r>
          </a:p>
          <a:p>
            <a:r>
              <a:rPr lang="en-US" dirty="0" smtClean="0"/>
              <a:t>The Regulatory SC will look at ways to keep regulatory information up-to-date so new projects don’t use old </a:t>
            </a:r>
            <a:r>
              <a:rPr lang="en-US" smtClean="0"/>
              <a:t>regulatory rules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B54126-78CA-4617-AC24-E654B7A3D47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References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eaLnBrk="1" hangingPunct="1">
              <a:buFontTx/>
              <a:buChar char="•"/>
              <a:defRPr/>
            </a:pPr>
            <a:r>
              <a:rPr lang="en-US" b="1" dirty="0" smtClean="0"/>
              <a:t>US Spectrum and Spectrum Auction Bill </a:t>
            </a:r>
            <a:r>
              <a:rPr lang="en-US" sz="1800" dirty="0" smtClean="0"/>
              <a:t>(</a:t>
            </a:r>
            <a:r>
              <a:rPr lang="en-US" sz="1800" dirty="0" smtClean="0">
                <a:hlinkClick r:id="rId2"/>
              </a:rPr>
              <a:t>https://mentor.ieee.org/802.11/dcn/12/11-12-0312-00-0reg-us-spectrum-bill-text.docx</a:t>
            </a:r>
            <a:r>
              <a:rPr lang="en-US" sz="1800" dirty="0" smtClean="0"/>
              <a:t>)</a:t>
            </a:r>
            <a:endParaRPr lang="en-US" dirty="0" smtClean="0"/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b="1" dirty="0" smtClean="0"/>
              <a:t>CSMAC March 1</a:t>
            </a:r>
            <a:r>
              <a:rPr lang="en-US" b="1" baseline="30000" dirty="0" smtClean="0"/>
              <a:t>st</a:t>
            </a:r>
            <a:r>
              <a:rPr lang="en-US" b="1" dirty="0" smtClean="0"/>
              <a:t> meeting documents</a:t>
            </a:r>
          </a:p>
          <a:p>
            <a:pPr lvl="1">
              <a:defRPr/>
            </a:pPr>
            <a:r>
              <a:rPr lang="en-US" sz="1400" u="sng" dirty="0" smtClean="0">
                <a:hlinkClick r:id="rId3" tooltip="csmac_agenda_mar_1_2012.doc"/>
              </a:rPr>
              <a:t>Meeting Agenda and Teleconference Information</a:t>
            </a:r>
            <a:endParaRPr lang="en-US" sz="1600" dirty="0" smtClean="0"/>
          </a:p>
          <a:p>
            <a:pPr lvl="1">
              <a:defRPr/>
            </a:pPr>
            <a:r>
              <a:rPr lang="en-US" sz="1400" u="sng" dirty="0" smtClean="0">
                <a:hlinkClick r:id="rId4" tooltip="csmac_spectrum_sharing_wg_summary_01mar2012_v1.ppt"/>
              </a:rPr>
              <a:t>CSMAC Spectrum Sharing Subcommittee Discussion Materials, March 2012 </a:t>
            </a:r>
            <a:endParaRPr lang="en-US" sz="1600" dirty="0" smtClean="0"/>
          </a:p>
          <a:p>
            <a:pPr lvl="1">
              <a:defRPr/>
            </a:pPr>
            <a:r>
              <a:rPr lang="en-US" sz="1400" u="sng" dirty="0" smtClean="0">
                <a:hlinkClick r:id="rId5" tooltip="csmac_spectrum_sharing_workinggroup_notes_03feb2012_v3.pdf"/>
              </a:rPr>
              <a:t>CSMAC Spectrum Sharing Subcommittee Working Notes</a:t>
            </a:r>
            <a:endParaRPr lang="en-US" sz="1600" dirty="0" smtClean="0"/>
          </a:p>
          <a:p>
            <a:pPr lvl="1">
              <a:defRPr/>
            </a:pPr>
            <a:r>
              <a:rPr lang="en-US" sz="1400" u="sng" dirty="0" smtClean="0">
                <a:hlinkClick r:id="rId6" tooltip="csmac_process_for_developing_sharing_and_impact_analysis_2-17-12_v1.pdf"/>
              </a:rPr>
              <a:t>Developing a Collaborative Spectrum Sharing and Impact Analysis Process</a:t>
            </a:r>
            <a:endParaRPr lang="en-US" sz="1600" dirty="0" smtClean="0"/>
          </a:p>
          <a:p>
            <a:pPr lvl="1">
              <a:defRPr/>
            </a:pPr>
            <a:r>
              <a:rPr lang="en-US" sz="1400" u="sng" dirty="0" smtClean="0">
                <a:hlinkClick r:id="rId7" tooltip="csmac_search_1755-1850_recommendations_final.ppt"/>
              </a:rPr>
              <a:t>CSMAC Search for 500 MHz Working Group Recommendations</a:t>
            </a:r>
            <a:endParaRPr lang="en-US" sz="1600" dirty="0" smtClean="0"/>
          </a:p>
          <a:p>
            <a:pPr lvl="1">
              <a:defRPr/>
            </a:pPr>
            <a:r>
              <a:rPr lang="en-US" sz="1400" u="sng" dirty="0" smtClean="0">
                <a:hlinkClick r:id="rId8" tooltip="500mhz_statement1.doc"/>
              </a:rPr>
              <a:t>Separate Statement on Search for 500 MHz Working Group Recommendations</a:t>
            </a:r>
            <a:endParaRPr lang="en-US" sz="1600" dirty="0" smtClean="0"/>
          </a:p>
          <a:p>
            <a:pPr lvl="1">
              <a:defRPr/>
            </a:pPr>
            <a:r>
              <a:rPr lang="en-US" sz="1400" u="sng" dirty="0" smtClean="0">
                <a:hlinkClick r:id="rId9" tooltip="lte_technical_characteristics.doc"/>
              </a:rPr>
              <a:t>LTE (FDD) Transmitter Characteristics</a:t>
            </a:r>
            <a:endParaRPr lang="en-US" sz="1600" dirty="0" smtClean="0"/>
          </a:p>
          <a:p>
            <a:pPr lvl="1">
              <a:defRPr/>
            </a:pPr>
            <a:r>
              <a:rPr lang="en-US" sz="1400" u="sng" dirty="0" smtClean="0">
                <a:hlinkClick r:id="rId10" tooltip="sm_improvements_report_second_question.pdf"/>
              </a:rPr>
              <a:t>Report of the Spectrum Management Improvements Working Group</a:t>
            </a:r>
            <a:endParaRPr lang="en-US" sz="1600" dirty="0" smtClean="0"/>
          </a:p>
          <a:p>
            <a:pPr lvl="1">
              <a:defRPr/>
            </a:pPr>
            <a:r>
              <a:rPr lang="en-US" sz="1400" u="sng" dirty="0" smtClean="0">
                <a:hlinkClick r:id="rId11" tooltip="ntia_evaluation_of_csmac_recommendations_for_cy_2011_120220.doc"/>
              </a:rPr>
              <a:t>NTIA Response to CSMAC Recommendations</a:t>
            </a:r>
            <a:endParaRPr lang="en-US" sz="1600" dirty="0" smtClean="0"/>
          </a:p>
          <a:p>
            <a:pPr lvl="1">
              <a:defRPr/>
            </a:pPr>
            <a:r>
              <a:rPr lang="en-US" sz="1400" u="sng" dirty="0" smtClean="0">
                <a:hlinkClick r:id="rId12" tooltip="csmac_unlicensedcomm_enforcement_adoptiondraft_final_022412.doc"/>
              </a:rPr>
              <a:t>Unlicensed Subcommittee Draft Recommendations on Enforcement </a:t>
            </a:r>
            <a:endParaRPr lang="en-US" sz="1600" dirty="0" smtClean="0"/>
          </a:p>
          <a:p>
            <a:pPr lvl="1">
              <a:defRPr/>
            </a:pPr>
            <a:r>
              <a:rPr lang="en-US" sz="1400" u="sng" dirty="0" smtClean="0">
                <a:hlinkClick r:id="rId13" tooltip="unlicensedsubcomm_interference_clearinghouse_website_discussiondraft_ds_022412.doc"/>
              </a:rPr>
              <a:t>Unlicensed Subcommittee Proposal for an Interference Clearinghouse Website</a:t>
            </a:r>
            <a:endParaRPr lang="en-US" sz="1600" dirty="0" smtClean="0"/>
          </a:p>
          <a:p>
            <a:pPr lvl="1">
              <a:defRPr/>
            </a:pPr>
            <a:r>
              <a:rPr lang="en-US" sz="1400" u="sng" dirty="0" smtClean="0">
                <a:hlinkClick r:id="rId14"/>
              </a:rPr>
              <a:t>Federal Register Notice</a:t>
            </a:r>
            <a:r>
              <a:rPr lang="en-US" sz="1400" dirty="0" smtClean="0"/>
              <a:t> </a:t>
            </a: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References [2]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pPr marL="342900" lvl="1" indent="-342900" eaLnBrk="1" hangingPunct="1">
              <a:buFontTx/>
              <a:buChar char="•"/>
            </a:pPr>
            <a:r>
              <a:rPr lang="en-US" sz="1600" b="1" smtClean="0"/>
              <a:t>EN 300 328 v1.8.0 </a:t>
            </a:r>
            <a:r>
              <a:rPr lang="en-US" sz="1600" smtClean="0"/>
              <a:t>(</a:t>
            </a:r>
            <a:r>
              <a:rPr lang="en-US" sz="1600" smtClean="0">
                <a:hlinkClick r:id="rId2"/>
              </a:rPr>
              <a:t>https://mentor.ieee.org/802.18/dcn/12/18-12-0004-00-0000-en-300-328-v1-8-0.pdf</a:t>
            </a:r>
            <a:r>
              <a:rPr lang="en-US" sz="1600" smtClean="0"/>
              <a:t>) </a:t>
            </a:r>
          </a:p>
          <a:p>
            <a:pPr marL="342900" lvl="1" indent="-342900" eaLnBrk="1" hangingPunct="1">
              <a:buFontTx/>
              <a:buChar char="•"/>
            </a:pPr>
            <a:r>
              <a:rPr lang="en-US" sz="1600" b="1" smtClean="0"/>
              <a:t>France 2.4 GHz rules change </a:t>
            </a:r>
            <a:r>
              <a:rPr lang="en-US" sz="1600" smtClean="0">
                <a:hlinkClick r:id="rId3"/>
              </a:rPr>
              <a:t>http://eur-lex.europa.eu/LexUriServ/LexUriServ.do?uri=OJ:L:2009:289:0019:0020:EN:PDF</a:t>
            </a:r>
            <a:endParaRPr lang="en-US" sz="1600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600" b="1" smtClean="0"/>
              <a:t>EN 301 893 v1.7.1 </a:t>
            </a:r>
            <a:r>
              <a:rPr lang="en-US" sz="1600" smtClean="0"/>
              <a:t>(</a:t>
            </a:r>
            <a:r>
              <a:rPr lang="en-US" sz="1600" smtClean="0">
                <a:hlinkClick r:id="rId4"/>
              </a:rPr>
              <a:t>https://mentor.ieee.org/802.18/dcn/12/18-12-0005-00-0000-en-801-893-v1-7-1-initial-draft.doc</a:t>
            </a:r>
            <a:r>
              <a:rPr lang="en-US" sz="1600" smtClean="0"/>
              <a:t>) </a:t>
            </a:r>
          </a:p>
          <a:p>
            <a:pPr marL="342900" lvl="1" indent="-342900" eaLnBrk="1" hangingPunct="1">
              <a:buFontTx/>
              <a:buChar char="•"/>
            </a:pPr>
            <a:r>
              <a:rPr lang="en-US" sz="1600" b="1" smtClean="0"/>
              <a:t>Ofcom “Draft regulatory requirements for white space devices in the UHF TV band” updated 16FEB2012 (</a:t>
            </a:r>
            <a:r>
              <a:rPr lang="en-US" sz="1600" smtClean="0">
                <a:hlinkClick r:id="rId5"/>
              </a:rPr>
              <a:t>https://mentor.ieee.org/802.18/dcn/12/18-12-0019-00-0000-ofcom-input-to-etsi-bran-tvws-work-item.pdf</a:t>
            </a:r>
            <a:r>
              <a:rPr lang="en-US" sz="1600" b="1" smtClean="0"/>
              <a:t>)</a:t>
            </a:r>
          </a:p>
          <a:p>
            <a:pPr marL="342900" lvl="1" indent="-342900" eaLnBrk="1" hangingPunct="1">
              <a:buFontTx/>
              <a:buChar char="•"/>
            </a:pPr>
            <a:r>
              <a:rPr lang="en-US" sz="1600" b="1" smtClean="0"/>
              <a:t>House of Lords investigate superfast broadband </a:t>
            </a:r>
            <a:r>
              <a:rPr lang="en-US" sz="1600" smtClean="0"/>
              <a:t>(</a:t>
            </a:r>
            <a:r>
              <a:rPr lang="en-US" sz="1600" u="sng" smtClean="0">
                <a:hlinkClick r:id="rId6"/>
              </a:rPr>
              <a:t>http://www.digitaltveurope.net/20890/house-of-lords-to-investigate-superfast-broadband/</a:t>
            </a:r>
            <a:r>
              <a:rPr lang="en-US" sz="1600" b="1" smtClean="0"/>
              <a:t> </a:t>
            </a:r>
            <a:endParaRPr lang="en-US" sz="1600" smtClean="0"/>
          </a:p>
          <a:p>
            <a:pPr marL="342900" lvl="1" indent="-342900" eaLnBrk="1" hangingPunct="1">
              <a:buFontTx/>
              <a:buChar char="•"/>
            </a:pPr>
            <a:r>
              <a:rPr lang="en-US" sz="1600" b="1" smtClean="0"/>
              <a:t>European Parliament Radio Spectrum Policy Programme </a:t>
            </a:r>
            <a:r>
              <a:rPr lang="en-US" sz="1600" smtClean="0">
                <a:hlinkClick r:id="rId7"/>
              </a:rPr>
              <a:t>https://mentor.ieee.org/802.18/dcn/12/18-12-0020-00-0000-european-parliament-radio-spectrum-policy-programme.pdf</a:t>
            </a:r>
            <a:r>
              <a:rPr lang="en-US" sz="1600" smtClean="0"/>
              <a:t> </a:t>
            </a:r>
          </a:p>
          <a:p>
            <a:pPr marL="342900" lvl="1" indent="-342900" eaLnBrk="1" hangingPunct="1">
              <a:buFontTx/>
              <a:buChar char="•"/>
            </a:pPr>
            <a:r>
              <a:rPr lang="en-US" sz="1600" b="1" smtClean="0"/>
              <a:t>Direct Air to Ground Data Connectivity for A/C Use of License Exempt Spectrum </a:t>
            </a:r>
            <a:r>
              <a:rPr lang="en-US" sz="1600" smtClean="0"/>
              <a:t>(</a:t>
            </a:r>
            <a:r>
              <a:rPr lang="en-US" sz="1600" smtClean="0">
                <a:hlinkClick r:id="rId8"/>
              </a:rPr>
              <a:t>https://mentor.ieee.org/802.18/dcn/12/18-12-0006-00-0000-lufthansa-da2gc-presentation.pdf</a:t>
            </a:r>
            <a:r>
              <a:rPr lang="en-US" sz="1600" smtClean="0"/>
              <a:t>) </a:t>
            </a:r>
          </a:p>
          <a:p>
            <a:pPr marL="342900" lvl="1" indent="-342900" eaLnBrk="1" hangingPunct="1">
              <a:buFontTx/>
              <a:buChar char="•"/>
            </a:pPr>
            <a:endParaRPr lang="en-US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Interesting Websites and Documents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eaLnBrk="1" hangingPunct="1">
              <a:buFont typeface="Arial" charset="0"/>
              <a:buChar char="•"/>
            </a:pPr>
            <a:r>
              <a:rPr lang="en-US" b="1" smtClean="0"/>
              <a:t>FCC Spectrum Dashboard </a:t>
            </a:r>
            <a:r>
              <a:rPr lang="en-US" smtClean="0"/>
              <a:t>(</a:t>
            </a:r>
            <a:r>
              <a:rPr lang="en-US" smtClean="0">
                <a:hlinkClick r:id="rId2"/>
              </a:rPr>
              <a:t>http://reboot.fcc.gov/spectrumdashboard/resultSpectrumBands.seam?conversationId=1533</a:t>
            </a:r>
            <a:r>
              <a:rPr lang="en-US" smtClean="0"/>
              <a:t>)</a:t>
            </a:r>
          </a:p>
          <a:p>
            <a:pPr marL="342900" lvl="1" indent="-342900" eaLnBrk="1" hangingPunct="1">
              <a:buFont typeface="Arial" charset="0"/>
              <a:buChar char="•"/>
            </a:pPr>
            <a:r>
              <a:rPr lang="en-US" b="1" smtClean="0"/>
              <a:t>Second Interim Progress Report on the Ten-Year Plan and Timetable </a:t>
            </a:r>
            <a:r>
              <a:rPr lang="en-US" smtClean="0"/>
              <a:t>(</a:t>
            </a:r>
            <a:r>
              <a:rPr lang="en-US" smtClean="0">
                <a:hlinkClick r:id="rId3"/>
              </a:rPr>
              <a:t>http://www.ntia.doc.gov/files/ntia/publications/second_interim_progress_report_on_the_ten_year_plan_and_timetable.pdf</a:t>
            </a:r>
            <a:r>
              <a:rPr lang="en-US" smtClean="0"/>
              <a:t>)</a:t>
            </a:r>
          </a:p>
          <a:p>
            <a:pPr marL="342900" lvl="1" indent="-342900" eaLnBrk="1" hangingPunct="1">
              <a:buFont typeface="Arial" charset="0"/>
              <a:buChar char="•"/>
            </a:pPr>
            <a:r>
              <a:rPr lang="en-US" b="1" smtClean="0"/>
              <a:t>FCC Technical Advisory Council, December 2011 </a:t>
            </a:r>
            <a:r>
              <a:rPr lang="en-US" smtClean="0"/>
              <a:t>(</a:t>
            </a:r>
            <a:r>
              <a:rPr lang="en-US" smtClean="0">
                <a:hlinkClick r:id="rId4"/>
              </a:rPr>
              <a:t>http://transition.fcc.gov/oet/tac/tacdocs/tac-meeting-summary-12-20-11-final.pdf</a:t>
            </a:r>
            <a:r>
              <a:rPr lang="en-US" smtClean="0"/>
              <a:t>)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23922</TotalTime>
  <Words>489</Words>
  <Application>Microsoft Office PowerPoint</Application>
  <PresentationFormat>On-screen Show (4:3)</PresentationFormat>
  <Paragraphs>79</Paragraphs>
  <Slides>8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802-11-Submission</vt:lpstr>
      <vt:lpstr>Custom Design</vt:lpstr>
      <vt:lpstr>Document</vt:lpstr>
      <vt:lpstr>IEEE 802.11 Regulatory SC Waikoloa Closing Report</vt:lpstr>
      <vt:lpstr>Abstract</vt:lpstr>
      <vt:lpstr>Regulatory Summaries</vt:lpstr>
      <vt:lpstr>Critical Action Issues</vt:lpstr>
      <vt:lpstr>Decoupling Regulatory Changes</vt:lpstr>
      <vt:lpstr>References</vt:lpstr>
      <vt:lpstr>References [2]</vt:lpstr>
      <vt:lpstr>Interesting Websites and Documents</vt:lpstr>
    </vt:vector>
  </TitlesOfParts>
  <Company>Research In Motion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Windows User</cp:lastModifiedBy>
  <cp:revision>1151</cp:revision>
  <cp:lastPrinted>1998-02-10T13:28:06Z</cp:lastPrinted>
  <dcterms:created xsi:type="dcterms:W3CDTF">2009-04-21T18:18:19Z</dcterms:created>
  <dcterms:modified xsi:type="dcterms:W3CDTF">2012-03-16T00:48:23Z</dcterms:modified>
</cp:coreProperties>
</file>