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2"/>
  </p:notesMasterIdLst>
  <p:handoutMasterIdLst>
    <p:handoutMasterId r:id="rId33"/>
  </p:handoutMasterIdLst>
  <p:sldIdLst>
    <p:sldId id="256" r:id="rId5"/>
    <p:sldId id="257" r:id="rId6"/>
    <p:sldId id="299" r:id="rId7"/>
    <p:sldId id="262" r:id="rId8"/>
    <p:sldId id="302" r:id="rId9"/>
    <p:sldId id="300" r:id="rId10"/>
    <p:sldId id="278" r:id="rId11"/>
    <p:sldId id="287" r:id="rId12"/>
    <p:sldId id="286" r:id="rId13"/>
    <p:sldId id="288" r:id="rId14"/>
    <p:sldId id="285" r:id="rId15"/>
    <p:sldId id="284" r:id="rId16"/>
    <p:sldId id="301" r:id="rId17"/>
    <p:sldId id="265" r:id="rId18"/>
    <p:sldId id="295" r:id="rId19"/>
    <p:sldId id="298" r:id="rId20"/>
    <p:sldId id="306" r:id="rId21"/>
    <p:sldId id="289" r:id="rId22"/>
    <p:sldId id="307" r:id="rId23"/>
    <p:sldId id="304" r:id="rId24"/>
    <p:sldId id="310" r:id="rId25"/>
    <p:sldId id="309" r:id="rId26"/>
    <p:sldId id="308" r:id="rId27"/>
    <p:sldId id="292" r:id="rId28"/>
    <p:sldId id="294" r:id="rId29"/>
    <p:sldId id="296" r:id="rId30"/>
    <p:sldId id="303" r:id="rId3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8000"/>
    <a:srgbClr val="00206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67" autoAdjust="0"/>
    <p:restoredTop sz="94579" autoAdjust="0"/>
  </p:normalViewPr>
  <p:slideViewPr>
    <p:cSldViewPr>
      <p:cViewPr>
        <p:scale>
          <a:sx n="60" d="100"/>
          <a:sy n="60" d="100"/>
        </p:scale>
        <p:origin x="-1140" y="-22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6528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030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3333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094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InterDIgital</a:t>
            </a:r>
            <a:r>
              <a:rPr lang="en-GB" dirty="0" smtClean="0"/>
              <a:t>, KDDI, Nokia, </a:t>
            </a:r>
            <a:r>
              <a:rPr lang="en-GB" dirty="0" err="1" smtClean="0"/>
              <a:t>Huawei</a:t>
            </a:r>
            <a:r>
              <a:rPr lang="en-GB" dirty="0" smtClean="0"/>
              <a:t>, Intel, </a:t>
            </a:r>
            <a:r>
              <a:rPr lang="en-GB" dirty="0" err="1" smtClean="0"/>
              <a:t>Qcomm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382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InterDigital</a:t>
            </a:r>
            <a:r>
              <a:rPr lang="en-GB" dirty="0" smtClean="0"/>
              <a:t> 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11-12-0406-05-00ai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105400" y="6477000"/>
            <a:ext cx="3436938" cy="342900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, KDDI, Nokia, </a:t>
            </a:r>
            <a:r>
              <a:rPr lang="en-GB" dirty="0" err="1" smtClean="0"/>
              <a:t>Huawei</a:t>
            </a:r>
            <a:r>
              <a:rPr lang="en-GB" dirty="0" smtClean="0"/>
              <a:t>, Intel, </a:t>
            </a:r>
            <a:r>
              <a:rPr lang="en-GB" dirty="0" err="1" smtClean="0"/>
              <a:t>Qcomm</a:t>
            </a:r>
            <a:r>
              <a:rPr lang="en-GB" dirty="0" smtClean="0"/>
              <a:t>, Cisco, China Mobile</a:t>
            </a:r>
          </a:p>
          <a:p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Proposed SFD Text for 802.11ai Passive Scanning Improvement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2012-05-16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02150754"/>
              </p:ext>
            </p:extLst>
          </p:nvPr>
        </p:nvGraphicFramePr>
        <p:xfrm>
          <a:off x="546100" y="2486025"/>
          <a:ext cx="8255000" cy="4067175"/>
        </p:xfrm>
        <a:graphic>
          <a:graphicData uri="http://schemas.openxmlformats.org/presentationml/2006/ole">
            <p:oleObj spid="_x0000_s3108" name="Document" r:id="rId4" imgW="10293025" imgH="5429984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52500" y="2019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group agreed on the objectives of the passive scanning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As shown in the following slides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/>
              <a:t>The discussions to understand and to analyse the operation of the passive scanning mechanisms is ongoing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/>
              <a:t>Target is to understand and review the details of the open issues and look for possibilities to merge the proposals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Target is to compare the proposals against the objective for enhanced passive scanning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57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239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The objectives of  802.11ai enhanced passive scanning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914900"/>
          </a:xfrm>
        </p:spPr>
        <p:txBody>
          <a:bodyPr>
            <a:normAutofit/>
          </a:bodyPr>
          <a:lstStyle/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fi-FI" sz="2800" b="1" dirty="0" smtClean="0"/>
              <a:t>To enable faster AP discovery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/>
              <a:t>To optimize the wireless medium occupancy </a:t>
            </a:r>
            <a:r>
              <a:rPr lang="en-US" sz="2800" b="1" dirty="0"/>
              <a:t>of </a:t>
            </a:r>
            <a:r>
              <a:rPr lang="en-US" sz="2800" b="1" dirty="0" smtClean="0"/>
              <a:t>the scanning related MAC frames 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/>
              <a:t>To reduce power consumption of the passive scanning non-AP STAs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(in 2012-March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Motion: </a:t>
            </a: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dd the following text to Clause 5 “Fast Network Discovery” of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cs typeface="+mn-cs"/>
            </a:endParaRPr>
          </a:p>
          <a:p>
            <a:pPr marL="0" indent="0">
              <a:spcAft>
                <a:spcPts val="600"/>
              </a:spcAft>
            </a:pPr>
            <a:r>
              <a:rPr lang="en-US" dirty="0" smtClean="0"/>
              <a:t>The 802.11ai shall support improved passive scanning mechanisms to facilitate fast initial link setup, and/or to reduce the air time occupancy of MAC frames used for scanning.</a:t>
            </a:r>
          </a:p>
          <a:p>
            <a:pPr marL="0" indent="0">
              <a:spcAft>
                <a:spcPts val="600"/>
              </a:spcAft>
            </a:pPr>
            <a:r>
              <a:rPr lang="en-US" dirty="0" smtClean="0"/>
              <a:t> Reducing </a:t>
            </a:r>
            <a:r>
              <a:rPr lang="en-US" dirty="0"/>
              <a:t>power consumption of the passive scanning non-AP </a:t>
            </a:r>
            <a:r>
              <a:rPr lang="en-US" dirty="0" smtClean="0"/>
              <a:t>STAs is desirable.</a:t>
            </a: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Moved: Tom Siep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Seconded: Lee Armstrong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Yes    29                  No        0           Abstain 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47900"/>
            <a:ext cx="7770813" cy="1065213"/>
          </a:xfrm>
        </p:spPr>
        <p:txBody>
          <a:bodyPr/>
          <a:lstStyle/>
          <a:p>
            <a:r>
              <a:rPr lang="fi-FI" dirty="0" smtClean="0"/>
              <a:t>Discussions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before/during 2012-May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57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Background, related contributions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12/0191r0: Call for Contributions to the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Specification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Framework Document (SFD);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12/0151r2: Approved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 initial document; (12/0151r3 with page numbers)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Multiple contributions have been submitted to 802.11ai TG regarding passive scanning improvements, e.g.,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11-12-0276-00-00ai-passive-scanning-comparison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11-12-0277-00-00ai-hybrid-scanning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11-12-0239-01-00ai-passive-scanning-enhancements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11-12-0288-00-00ai-passive-scanning-requirement-for-sfd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11-12-0042-01-00ai-fils-beacon-proposal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11-12-0292-00-00ai-beacon-pointer</a:t>
            </a:r>
          </a:p>
          <a:p>
            <a:pPr marL="347663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FF"/>
                </a:solidFill>
                <a:latin typeface="Times New Roman"/>
                <a:ea typeface="+mn-ea"/>
              </a:rPr>
              <a:t>Two contributions from 2012-May meeting are recommended to be incorporated into this joined contribution discussions: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FF"/>
                </a:solidFill>
                <a:latin typeface="Times New Roman"/>
                <a:ea typeface="+mn-ea"/>
              </a:rPr>
              <a:t>11-12-0545-01-00ai-access-control-mechanism-for-fils</a:t>
            </a:r>
          </a:p>
          <a:p>
            <a:pPr marL="747713" lvl="2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FF"/>
                </a:solidFill>
                <a:latin typeface="Times New Roman"/>
                <a:ea typeface="+mn-ea"/>
              </a:rPr>
              <a:t>11-12-0567-00-00ai-multiple-frequency-channel-scanning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Straw Poll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532313"/>
          </a:xfrm>
        </p:spPr>
        <p:txBody>
          <a:bodyPr>
            <a:normAutofit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Straw-Poll-1:  Do you support Inserting  the following text to Section 6.2.1 on page 7 of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In addition to full beacon transmissions, a lower wireless medium occupancy MAC frame may be transmitted more frequently to support a quick AP/Network  Discovery for a fast initial link setup. 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31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  0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need more info      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8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FILS Beacon over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676900"/>
            <a:ext cx="7124700" cy="722313"/>
          </a:xfrm>
        </p:spPr>
        <p:txBody>
          <a:bodyPr/>
          <a:lstStyle/>
          <a:p>
            <a:pPr marL="0" indent="0"/>
            <a:r>
              <a:rPr lang="en-US" sz="2000" dirty="0" smtClean="0"/>
              <a:t>The periodicity of the FILS Beacon may change over operation time of FILS AP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InterDIgital, KDDI, Nokia, Huawei, Intel, Qcomm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rot="5400000">
            <a:off x="-1161256" y="3561556"/>
            <a:ext cx="32385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TextBox 8"/>
          <p:cNvSpPr txBox="1"/>
          <p:nvPr/>
        </p:nvSpPr>
        <p:spPr>
          <a:xfrm>
            <a:off x="152400" y="529590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time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09600" y="1943100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ysClr val="windowText" lastClr="000000"/>
                </a:solidFill>
              </a:rPr>
              <a:t>Case</a:t>
            </a:r>
            <a:r>
              <a:rPr lang="en-US" dirty="0" smtClean="0">
                <a:solidFill>
                  <a:sysClr val="windowText" lastClr="000000"/>
                </a:solidFill>
              </a:rPr>
              <a:t> 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952500" y="2476500"/>
            <a:ext cx="70485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1505744" y="2228056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 bwMode="auto">
          <a:xfrm rot="5400000" flipH="1" flipV="1">
            <a:off x="7030244" y="2189956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 rot="5400000" flipH="1" flipV="1">
            <a:off x="3410744" y="2266156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rot="5400000" flipH="1" flipV="1">
            <a:off x="6192044" y="2266156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495300" y="2705100"/>
            <a:ext cx="914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ysClr val="windowText" lastClr="000000"/>
                </a:solidFill>
              </a:rPr>
              <a:t>Case</a:t>
            </a:r>
            <a:r>
              <a:rPr lang="en-US" dirty="0" smtClean="0">
                <a:solidFill>
                  <a:sysClr val="windowText" lastClr="000000"/>
                </a:solidFill>
              </a:rPr>
              <a:t> 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>
            <a:off x="990600" y="3429000"/>
            <a:ext cx="70485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3448844" y="3218656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 rot="5400000" flipH="1" flipV="1">
            <a:off x="5277644" y="3218656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571500" y="3810000"/>
            <a:ext cx="875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ysClr val="windowText" lastClr="000000"/>
                </a:solidFill>
              </a:rPr>
              <a:t>Case 3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9600" y="4648200"/>
            <a:ext cx="8755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ysClr val="windowText" lastClr="000000"/>
                </a:solidFill>
              </a:rPr>
              <a:t>Case 4</a:t>
            </a:r>
            <a:endParaRPr lang="en-US" sz="2000" dirty="0">
              <a:solidFill>
                <a:sysClr val="windowText" lastClr="000000"/>
              </a:solidFill>
            </a:endParaRPr>
          </a:p>
        </p:txBody>
      </p:sp>
      <p:cxnSp>
        <p:nvCxnSpPr>
          <p:cNvPr id="39" name="Straight Arrow Connector 38"/>
          <p:cNvCxnSpPr/>
          <p:nvPr/>
        </p:nvCxnSpPr>
        <p:spPr bwMode="auto">
          <a:xfrm rot="5400000" flipH="1" flipV="1">
            <a:off x="2496344" y="2266156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rot="5400000" flipH="1" flipV="1">
            <a:off x="4363244" y="2266156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2" name="Straight Arrow Connector 41"/>
          <p:cNvCxnSpPr/>
          <p:nvPr/>
        </p:nvCxnSpPr>
        <p:spPr bwMode="auto">
          <a:xfrm rot="5400000" flipH="1" flipV="1">
            <a:off x="5277644" y="2266156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1790700" y="2286000"/>
            <a:ext cx="8763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6" name="TextBox 45"/>
          <p:cNvSpPr txBox="1"/>
          <p:nvPr/>
        </p:nvSpPr>
        <p:spPr>
          <a:xfrm>
            <a:off x="1981200" y="1714500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T1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 bwMode="auto">
          <a:xfrm flipV="1">
            <a:off x="1828800" y="3200400"/>
            <a:ext cx="1790700" cy="2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2438400" y="2743200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58100" y="285750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time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7696200" y="2019300"/>
            <a:ext cx="729687" cy="461665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time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772400" y="3848100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time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658100" y="4567535"/>
            <a:ext cx="729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time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56" name="Straight Arrow Connector 55"/>
          <p:cNvCxnSpPr/>
          <p:nvPr/>
        </p:nvCxnSpPr>
        <p:spPr bwMode="auto">
          <a:xfrm rot="5400000" flipH="1" flipV="1">
            <a:off x="7335044" y="1085056"/>
            <a:ext cx="4191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 bwMode="auto">
          <a:xfrm rot="5400000" flipH="1" flipV="1">
            <a:off x="7335044" y="1694656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7657981" y="952500"/>
            <a:ext cx="800219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Beacon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618507" y="1557635"/>
            <a:ext cx="1273105" cy="338554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ysClr val="windowText" lastClr="000000"/>
                </a:solidFill>
              </a:rPr>
              <a:t>FILS Beacon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cxnSp>
        <p:nvCxnSpPr>
          <p:cNvPr id="64" name="Straight Arrow Connector 63"/>
          <p:cNvCxnSpPr/>
          <p:nvPr/>
        </p:nvCxnSpPr>
        <p:spPr bwMode="auto">
          <a:xfrm rot="5400000" flipH="1" flipV="1">
            <a:off x="1505744" y="3142456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 bwMode="auto">
          <a:xfrm rot="5400000" flipH="1" flipV="1">
            <a:off x="7030244" y="3142456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/>
          <p:nvPr/>
        </p:nvCxnSpPr>
        <p:spPr bwMode="auto">
          <a:xfrm>
            <a:off x="990600" y="5257800"/>
            <a:ext cx="70485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rot="5400000" flipH="1" flipV="1">
            <a:off x="3448844" y="5047456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/>
          <p:nvPr/>
        </p:nvCxnSpPr>
        <p:spPr bwMode="auto">
          <a:xfrm rot="5400000" flipH="1" flipV="1">
            <a:off x="5277644" y="5047456"/>
            <a:ext cx="4191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 flipV="1">
            <a:off x="1828800" y="5029200"/>
            <a:ext cx="1790700" cy="287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3" name="TextBox 72"/>
          <p:cNvSpPr txBox="1"/>
          <p:nvPr/>
        </p:nvSpPr>
        <p:spPr>
          <a:xfrm>
            <a:off x="2438400" y="4572000"/>
            <a:ext cx="526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T2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cxnSp>
        <p:nvCxnSpPr>
          <p:cNvPr id="74" name="Straight Arrow Connector 73"/>
          <p:cNvCxnSpPr/>
          <p:nvPr/>
        </p:nvCxnSpPr>
        <p:spPr bwMode="auto">
          <a:xfrm rot="5400000" flipH="1" flipV="1">
            <a:off x="1505744" y="4971256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 bwMode="auto">
          <a:xfrm rot="5400000" flipH="1" flipV="1">
            <a:off x="7030244" y="4971256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 bwMode="auto">
          <a:xfrm>
            <a:off x="990600" y="4343400"/>
            <a:ext cx="7048500" cy="158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/>
          <p:nvPr/>
        </p:nvCxnSpPr>
        <p:spPr bwMode="auto">
          <a:xfrm rot="5400000" flipH="1" flipV="1">
            <a:off x="1505744" y="4056856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 bwMode="auto">
          <a:xfrm rot="5400000" flipH="1" flipV="1">
            <a:off x="7030244" y="4056856"/>
            <a:ext cx="571500" cy="1588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Straw Poll</a:t>
            </a:r>
            <a:r>
              <a:rPr lang="en-US" sz="2400" dirty="0" smtClean="0"/>
              <a:t>s </a:t>
            </a:r>
            <a:r>
              <a:rPr lang="en-US" sz="2400" dirty="0" smtClean="0"/>
              <a:t>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562100"/>
            <a:ext cx="8496300" cy="5067300"/>
          </a:xfrm>
        </p:spPr>
        <p:txBody>
          <a:bodyPr>
            <a:normAutofit fontScale="40000" lnSpcReduction="2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4000" dirty="0" smtClean="0">
                <a:solidFill>
                  <a:schemeClr val="tx1"/>
                </a:solidFill>
              </a:rPr>
              <a:t>Straw-Poll</a:t>
            </a:r>
            <a:r>
              <a:rPr lang="en-US" sz="4000" dirty="0" smtClean="0">
                <a:solidFill>
                  <a:schemeClr val="tx1"/>
                </a:solidFill>
              </a:rPr>
              <a:t>-2: Do you support Inserting  </a:t>
            </a:r>
            <a:r>
              <a:rPr lang="en-US" sz="4000" dirty="0" smtClean="0">
                <a:solidFill>
                  <a:schemeClr val="tx1"/>
                </a:solidFill>
              </a:rPr>
              <a:t>the following text to Section 6.2.1 on page 7 of </a:t>
            </a:r>
            <a:r>
              <a:rPr lang="en-US" sz="4000" dirty="0" err="1" smtClean="0">
                <a:solidFill>
                  <a:schemeClr val="tx1"/>
                </a:solidFill>
              </a:rPr>
              <a:t>TGai</a:t>
            </a:r>
            <a:r>
              <a:rPr lang="en-US" sz="40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spcAft>
                <a:spcPts val="600"/>
              </a:spcAft>
            </a:pPr>
            <a:r>
              <a:rPr lang="en-US" sz="5000" dirty="0" smtClean="0">
                <a:solidFill>
                  <a:srgbClr val="0000FF"/>
                </a:solidFill>
              </a:rPr>
              <a:t>The AP may </a:t>
            </a:r>
            <a:r>
              <a:rPr lang="en-US" sz="5000" dirty="0" smtClean="0">
                <a:solidFill>
                  <a:srgbClr val="0000FF"/>
                </a:solidFill>
              </a:rPr>
              <a:t>transmit a </a:t>
            </a:r>
            <a:r>
              <a:rPr lang="en-US" sz="5000" dirty="0" smtClean="0">
                <a:solidFill>
                  <a:srgbClr val="0000FF"/>
                </a:solidFill>
              </a:rPr>
              <a:t>MAC frame, to be defined as “FILS </a:t>
            </a:r>
            <a:r>
              <a:rPr lang="en-US" sz="5000" dirty="0" smtClean="0">
                <a:solidFill>
                  <a:srgbClr val="0000FF"/>
                </a:solidFill>
              </a:rPr>
              <a:t>Discovery Frame”, between full Beacon </a:t>
            </a:r>
            <a:r>
              <a:rPr lang="en-US" sz="5000" dirty="0" smtClean="0">
                <a:solidFill>
                  <a:srgbClr val="0000FF"/>
                </a:solidFill>
              </a:rPr>
              <a:t>instances to </a:t>
            </a:r>
            <a:r>
              <a:rPr lang="en-US" sz="5000" dirty="0" smtClean="0">
                <a:solidFill>
                  <a:srgbClr val="0000FF"/>
                </a:solidFill>
              </a:rPr>
              <a:t>support a quick AP/Network  Discovery for a fast initial link setup. </a:t>
            </a:r>
          </a:p>
          <a:p>
            <a:pPr marL="0" indent="0">
              <a:spcAft>
                <a:spcPts val="600"/>
              </a:spcAft>
            </a:pPr>
            <a:r>
              <a:rPr lang="en-US" sz="5000" dirty="0" smtClean="0">
                <a:solidFill>
                  <a:srgbClr val="0000FF"/>
                </a:solidFill>
              </a:rPr>
              <a:t>The FILS Discovery Frame may be transmitted periodically and/or non-periodically. </a:t>
            </a:r>
          </a:p>
          <a:p>
            <a:pPr marL="0" indent="0">
              <a:spcAft>
                <a:spcPts val="600"/>
              </a:spcAft>
            </a:pPr>
            <a:r>
              <a:rPr lang="en-US" sz="5000" dirty="0" smtClean="0">
                <a:solidFill>
                  <a:srgbClr val="0000FF"/>
                </a:solidFill>
              </a:rPr>
              <a:t>If transmitted periodically, the periodicity of the FILS Discovery Frame may be changed. </a:t>
            </a:r>
          </a:p>
          <a:p>
            <a:pPr marL="0" indent="0">
              <a:spcAft>
                <a:spcPts val="600"/>
              </a:spcAft>
            </a:pPr>
            <a:r>
              <a:rPr lang="en-US" sz="5000" dirty="0" smtClean="0">
                <a:solidFill>
                  <a:srgbClr val="0000FF"/>
                </a:solidFill>
              </a:rPr>
              <a:t>The interval </a:t>
            </a:r>
            <a:r>
              <a:rPr lang="en-US" sz="5000" dirty="0" smtClean="0">
                <a:solidFill>
                  <a:srgbClr val="0000FF"/>
                </a:solidFill>
              </a:rPr>
              <a:t>between regular beacon and FILS </a:t>
            </a:r>
            <a:r>
              <a:rPr lang="en-US" sz="5000" dirty="0" smtClean="0">
                <a:solidFill>
                  <a:srgbClr val="0000FF"/>
                </a:solidFill>
              </a:rPr>
              <a:t>Discovery Frame shall be no less than </a:t>
            </a:r>
            <a:r>
              <a:rPr lang="en-US" sz="5000" dirty="0" smtClean="0">
                <a:solidFill>
                  <a:srgbClr val="0000FF"/>
                </a:solidFill>
              </a:rPr>
              <a:t>dot11aiFILSBeaconMinimumInterval.</a:t>
            </a:r>
            <a:endParaRPr lang="en-US" sz="5000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6350" lvl="1" indent="-6350">
              <a:spcAft>
                <a:spcPts val="600"/>
              </a:spcAft>
            </a:pPr>
            <a:endParaRPr lang="en-US" sz="5000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sz="5000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sz="5000" b="1" u="sng" dirty="0" smtClean="0">
                <a:solidFill>
                  <a:schemeClr val="tx1"/>
                </a:solidFill>
                <a:cs typeface="+mn-cs"/>
              </a:rPr>
              <a:t>Yes   </a:t>
            </a:r>
            <a:r>
              <a:rPr lang="en-US" sz="5000" b="1" u="sng" dirty="0" smtClean="0">
                <a:solidFill>
                  <a:schemeClr val="tx1"/>
                </a:solidFill>
                <a:cs typeface="+mn-cs"/>
              </a:rPr>
              <a:t>25          </a:t>
            </a:r>
            <a:r>
              <a:rPr lang="en-US" sz="5000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sz="5000" b="1" u="sng" dirty="0" smtClean="0">
                <a:solidFill>
                  <a:schemeClr val="tx1"/>
                </a:solidFill>
                <a:cs typeface="+mn-cs"/>
              </a:rPr>
              <a:t>No       </a:t>
            </a:r>
            <a:r>
              <a:rPr lang="en-US" sz="5000" b="1" u="sng" dirty="0" smtClean="0">
                <a:solidFill>
                  <a:schemeClr val="tx1"/>
                </a:solidFill>
                <a:cs typeface="+mn-cs"/>
              </a:rPr>
              <a:t>2      </a:t>
            </a:r>
            <a:r>
              <a:rPr lang="en-US" sz="5000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sz="5000" b="1" u="sng" dirty="0" smtClean="0">
                <a:solidFill>
                  <a:schemeClr val="tx1"/>
                </a:solidFill>
                <a:cs typeface="+mn-cs"/>
              </a:rPr>
              <a:t>Need more info:</a:t>
            </a:r>
            <a:r>
              <a:rPr lang="en-US" sz="5000" u="sng" dirty="0" smtClean="0">
                <a:solidFill>
                  <a:schemeClr val="tx1"/>
                </a:solidFill>
                <a:cs typeface="+mn-cs"/>
              </a:rPr>
              <a:t>_______0__ </a:t>
            </a:r>
            <a:r>
              <a:rPr lang="en-US" sz="5000" b="1" u="sng" dirty="0" smtClean="0">
                <a:solidFill>
                  <a:schemeClr val="tx1"/>
                </a:solidFill>
                <a:cs typeface="+mn-cs"/>
              </a:rPr>
              <a:t>                </a:t>
            </a:r>
            <a:endParaRPr lang="en-US" sz="5000" b="1" u="sng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353300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47800"/>
            <a:ext cx="8496300" cy="5067300"/>
          </a:xfrm>
        </p:spPr>
        <p:txBody>
          <a:bodyPr>
            <a:normAutofit fontScale="40000" lnSpcReduction="2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4500" dirty="0" smtClean="0">
                <a:solidFill>
                  <a:schemeClr val="tx1"/>
                </a:solidFill>
              </a:rPr>
              <a:t>Motion-1: </a:t>
            </a:r>
            <a:r>
              <a:rPr lang="en-US" sz="4500" dirty="0" smtClean="0">
                <a:solidFill>
                  <a:schemeClr val="tx1"/>
                </a:solidFill>
              </a:rPr>
              <a:t>Insert the following text to Section 6.2.1 on page 7 of </a:t>
            </a:r>
            <a:r>
              <a:rPr lang="en-US" sz="4500" dirty="0" err="1" smtClean="0">
                <a:solidFill>
                  <a:schemeClr val="tx1"/>
                </a:solidFill>
              </a:rPr>
              <a:t>TGai</a:t>
            </a:r>
            <a:r>
              <a:rPr lang="en-US" sz="45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spcAft>
                <a:spcPts val="600"/>
              </a:spcAft>
            </a:pPr>
            <a:r>
              <a:rPr lang="en-US" sz="5000" dirty="0" smtClean="0">
                <a:solidFill>
                  <a:srgbClr val="0000FF"/>
                </a:solidFill>
              </a:rPr>
              <a:t>The AP may </a:t>
            </a:r>
            <a:r>
              <a:rPr lang="en-US" sz="5000" dirty="0" smtClean="0">
                <a:solidFill>
                  <a:srgbClr val="0000FF"/>
                </a:solidFill>
              </a:rPr>
              <a:t>transmit a </a:t>
            </a:r>
            <a:r>
              <a:rPr lang="en-US" sz="5000" dirty="0" smtClean="0">
                <a:solidFill>
                  <a:srgbClr val="0000FF"/>
                </a:solidFill>
              </a:rPr>
              <a:t>MAC frame, to be defined as “FILS </a:t>
            </a:r>
            <a:r>
              <a:rPr lang="en-US" sz="5000" dirty="0" smtClean="0">
                <a:solidFill>
                  <a:srgbClr val="0000FF"/>
                </a:solidFill>
              </a:rPr>
              <a:t>Discovery Frame”, between full Beacon </a:t>
            </a:r>
            <a:r>
              <a:rPr lang="en-US" sz="5000" dirty="0" smtClean="0">
                <a:solidFill>
                  <a:srgbClr val="0000FF"/>
                </a:solidFill>
              </a:rPr>
              <a:t>instances to </a:t>
            </a:r>
            <a:r>
              <a:rPr lang="en-US" sz="5000" dirty="0" smtClean="0">
                <a:solidFill>
                  <a:srgbClr val="0000FF"/>
                </a:solidFill>
              </a:rPr>
              <a:t>support a quick AP/Network  Discovery for a fast initial link setup. </a:t>
            </a:r>
          </a:p>
          <a:p>
            <a:pPr marL="0" indent="0">
              <a:spcAft>
                <a:spcPts val="600"/>
              </a:spcAft>
            </a:pPr>
            <a:r>
              <a:rPr lang="en-US" sz="5000" dirty="0" smtClean="0">
                <a:solidFill>
                  <a:srgbClr val="0000FF"/>
                </a:solidFill>
              </a:rPr>
              <a:t>The FILS Discovery Frame may be transmitted periodically and/or non-periodically. </a:t>
            </a:r>
          </a:p>
          <a:p>
            <a:pPr marL="0" indent="0">
              <a:spcAft>
                <a:spcPts val="600"/>
              </a:spcAft>
            </a:pPr>
            <a:r>
              <a:rPr lang="en-US" sz="5000" dirty="0" smtClean="0">
                <a:solidFill>
                  <a:srgbClr val="0000FF"/>
                </a:solidFill>
              </a:rPr>
              <a:t>If transmitted periodically, the periodicity of the FILS Discovery Frame may be changed. </a:t>
            </a:r>
          </a:p>
          <a:p>
            <a:pPr marL="0" indent="0">
              <a:spcAft>
                <a:spcPts val="600"/>
              </a:spcAft>
            </a:pPr>
            <a:r>
              <a:rPr lang="en-US" sz="5000" dirty="0" smtClean="0">
                <a:solidFill>
                  <a:srgbClr val="0000FF"/>
                </a:solidFill>
              </a:rPr>
              <a:t>The interval </a:t>
            </a:r>
            <a:r>
              <a:rPr lang="en-US" sz="5000" dirty="0" smtClean="0">
                <a:solidFill>
                  <a:srgbClr val="0000FF"/>
                </a:solidFill>
              </a:rPr>
              <a:t>between regular beacon and FILS </a:t>
            </a:r>
            <a:r>
              <a:rPr lang="en-US" sz="5000" dirty="0" smtClean="0">
                <a:solidFill>
                  <a:srgbClr val="0000FF"/>
                </a:solidFill>
              </a:rPr>
              <a:t>Discovery Frame shall be no less than </a:t>
            </a:r>
            <a:r>
              <a:rPr lang="en-US" sz="5000" dirty="0" smtClean="0">
                <a:solidFill>
                  <a:srgbClr val="0000FF"/>
                </a:solidFill>
              </a:rPr>
              <a:t>dot11aiFILSBeaconMinimumInterval.</a:t>
            </a:r>
            <a:endParaRPr lang="en-US" sz="5000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Aft>
                <a:spcPts val="600"/>
              </a:spcAft>
            </a:pPr>
            <a:r>
              <a:rPr lang="fi-FI" sz="4000" dirty="0" smtClean="0">
                <a:solidFill>
                  <a:schemeClr val="tx1"/>
                </a:solidFill>
              </a:rPr>
              <a:t>Mover</a:t>
            </a:r>
            <a:r>
              <a:rPr lang="fi-FI" sz="4000" dirty="0" smtClean="0">
                <a:solidFill>
                  <a:schemeClr val="tx1"/>
                </a:solidFill>
              </a:rPr>
              <a:t>: </a:t>
            </a:r>
            <a:endParaRPr lang="en-US" sz="4000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sz="4000" b="1" dirty="0" smtClean="0">
                <a:solidFill>
                  <a:schemeClr val="tx1"/>
                </a:solidFill>
                <a:cs typeface="+mn-cs"/>
              </a:rPr>
              <a:t>Seconder: </a:t>
            </a:r>
            <a:endParaRPr lang="en-US" sz="4000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sz="4000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sz="4000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sz="4000" b="1" u="sng" dirty="0" smtClean="0">
                <a:solidFill>
                  <a:schemeClr val="tx1"/>
                </a:solidFill>
                <a:cs typeface="+mn-cs"/>
              </a:rPr>
              <a:t>Yes             </a:t>
            </a:r>
            <a:r>
              <a:rPr lang="en-US" sz="4000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sz="4000" b="1" u="sng" dirty="0" smtClean="0">
                <a:solidFill>
                  <a:schemeClr val="tx1"/>
                </a:solidFill>
                <a:cs typeface="+mn-cs"/>
              </a:rPr>
              <a:t>No             </a:t>
            </a:r>
            <a:r>
              <a:rPr lang="en-US" sz="4000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sz="4000" b="1" u="sng" dirty="0" smtClean="0">
                <a:solidFill>
                  <a:schemeClr val="tx1"/>
                </a:solidFill>
                <a:cs typeface="+mn-cs"/>
              </a:rPr>
              <a:t>Abstain</a:t>
            </a:r>
            <a:r>
              <a:rPr lang="en-US" sz="4000" u="sng" dirty="0" smtClean="0">
                <a:solidFill>
                  <a:schemeClr val="tx1"/>
                </a:solidFill>
                <a:cs typeface="+mn-cs"/>
              </a:rPr>
              <a:t>_________ </a:t>
            </a:r>
            <a:r>
              <a:rPr lang="en-US" sz="4000" b="1" u="sng" dirty="0" smtClean="0">
                <a:solidFill>
                  <a:schemeClr val="tx1"/>
                </a:solidFill>
                <a:cs typeface="+mn-cs"/>
              </a:rPr>
              <a:t>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Straw Poll</a:t>
            </a:r>
            <a:r>
              <a:rPr lang="en-US" sz="2400" dirty="0" smtClean="0"/>
              <a:t>s </a:t>
            </a:r>
            <a:r>
              <a:rPr lang="en-US" sz="2400" dirty="0" smtClean="0"/>
              <a:t>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532313"/>
          </a:xfrm>
          <a:noFill/>
        </p:spPr>
        <p:txBody>
          <a:bodyPr>
            <a:normAutofit lnSpcReduction="1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000" dirty="0" smtClean="0">
                <a:solidFill>
                  <a:schemeClr val="tx1"/>
                </a:solidFill>
              </a:rPr>
              <a:t>Straw-Poll</a:t>
            </a:r>
            <a:r>
              <a:rPr lang="en-US" sz="2000" dirty="0" smtClean="0">
                <a:solidFill>
                  <a:schemeClr val="tx1"/>
                </a:solidFill>
              </a:rPr>
              <a:t>-3: Do you </a:t>
            </a:r>
            <a:r>
              <a:rPr lang="en-US" sz="2000" dirty="0" smtClean="0">
                <a:solidFill>
                  <a:schemeClr val="tx1"/>
                </a:solidFill>
              </a:rPr>
              <a:t>support </a:t>
            </a:r>
            <a:r>
              <a:rPr lang="en-US" sz="2000" dirty="0" smtClean="0">
                <a:solidFill>
                  <a:schemeClr val="tx1"/>
                </a:solidFill>
              </a:rPr>
              <a:t>Inserting </a:t>
            </a:r>
            <a:r>
              <a:rPr lang="en-US" sz="2000" dirty="0" smtClean="0">
                <a:solidFill>
                  <a:schemeClr val="tx1"/>
                </a:solidFill>
              </a:rPr>
              <a:t>the following text to Section 6.2.1 on page 7 of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The </a:t>
            </a:r>
            <a:r>
              <a:rPr lang="en-US" dirty="0" smtClean="0">
                <a:solidFill>
                  <a:srgbClr val="0000FF"/>
                </a:solidFill>
              </a:rPr>
              <a:t>FILS Discovery Frame </a:t>
            </a:r>
            <a:r>
              <a:rPr lang="en-US" dirty="0" smtClean="0">
                <a:solidFill>
                  <a:srgbClr val="0000FF"/>
                </a:solidFill>
              </a:rPr>
              <a:t>is </a:t>
            </a:r>
            <a:r>
              <a:rPr lang="en-US" dirty="0" smtClean="0">
                <a:solidFill>
                  <a:srgbClr val="0000FF"/>
                </a:solidFill>
              </a:rPr>
              <a:t>a public action frame, which is one of the following:</a:t>
            </a:r>
            <a:endParaRPr lang="en-US" dirty="0" smtClean="0">
              <a:solidFill>
                <a:srgbClr val="0000FF"/>
              </a:solidFill>
            </a:endParaRP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 Modified Measurement Pilot frame, or </a:t>
            </a:r>
            <a:endParaRPr lang="en-US" dirty="0" smtClean="0">
              <a:solidFill>
                <a:srgbClr val="0000FF"/>
              </a:solidFill>
            </a:endParaRP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 Modified </a:t>
            </a:r>
            <a:r>
              <a:rPr lang="en-US" dirty="0" smtClean="0">
                <a:solidFill>
                  <a:srgbClr val="0000FF"/>
                </a:solidFill>
              </a:rPr>
              <a:t>11ah short beacon </a:t>
            </a:r>
            <a:r>
              <a:rPr lang="en-US" dirty="0" smtClean="0">
                <a:solidFill>
                  <a:srgbClr val="0000FF"/>
                </a:solidFill>
              </a:rPr>
              <a:t>frame, or</a:t>
            </a:r>
            <a:endParaRPr lang="en-US" dirty="0" smtClean="0">
              <a:solidFill>
                <a:srgbClr val="0000FF"/>
              </a:solidFill>
            </a:endParaRP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 newly designed MAC </a:t>
            </a:r>
            <a:r>
              <a:rPr lang="en-US" dirty="0" smtClean="0">
                <a:solidFill>
                  <a:srgbClr val="0000FF"/>
                </a:solidFill>
              </a:rPr>
              <a:t>public action frame.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sz="1900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26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0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Need more info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____3____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</a:t>
            </a:r>
            <a:endParaRPr lang="en-US" b="1" u="sng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text to be inserted in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 (SFD) regarding 802.11ai passive scanning improvements.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document is also a place holder to keep track of passive scanning improvement related discussions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105400" y="6515100"/>
            <a:ext cx="3436938" cy="179388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, KDDI, Nokia, </a:t>
            </a:r>
            <a:r>
              <a:rPr lang="en-GB" dirty="0" err="1" smtClean="0"/>
              <a:t>Huawei</a:t>
            </a:r>
            <a:r>
              <a:rPr lang="en-GB" dirty="0" smtClean="0"/>
              <a:t>, Intel, </a:t>
            </a:r>
            <a:r>
              <a:rPr lang="en-GB" dirty="0" err="1" smtClean="0"/>
              <a:t>Qcomm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532313"/>
          </a:xfrm>
          <a:noFill/>
        </p:spPr>
        <p:txBody>
          <a:bodyPr>
            <a:normAutofit fontScale="85000" lnSpcReduction="2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300" dirty="0" smtClean="0">
                <a:solidFill>
                  <a:schemeClr val="tx1"/>
                </a:solidFill>
              </a:rPr>
              <a:t>Motion-2: Insert the following text to Section 6.2.1 on page 7 of </a:t>
            </a:r>
            <a:r>
              <a:rPr lang="en-US" sz="2300" dirty="0" err="1" smtClean="0">
                <a:solidFill>
                  <a:schemeClr val="tx1"/>
                </a:solidFill>
              </a:rPr>
              <a:t>TGai</a:t>
            </a:r>
            <a:r>
              <a:rPr lang="en-US" sz="23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The </a:t>
            </a:r>
            <a:r>
              <a:rPr lang="en-US" dirty="0" smtClean="0">
                <a:solidFill>
                  <a:srgbClr val="0000FF"/>
                </a:solidFill>
              </a:rPr>
              <a:t>FILS Discovery Frame </a:t>
            </a:r>
            <a:r>
              <a:rPr lang="en-US" dirty="0" smtClean="0">
                <a:solidFill>
                  <a:srgbClr val="0000FF"/>
                </a:solidFill>
              </a:rPr>
              <a:t>is </a:t>
            </a:r>
            <a:r>
              <a:rPr lang="en-US" dirty="0" smtClean="0">
                <a:solidFill>
                  <a:srgbClr val="0000FF"/>
                </a:solidFill>
              </a:rPr>
              <a:t>a public action frame, which is one of the following:</a:t>
            </a:r>
            <a:endParaRPr lang="en-US" dirty="0" smtClean="0">
              <a:solidFill>
                <a:srgbClr val="0000FF"/>
              </a:solidFill>
            </a:endParaRP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 Modified Measurement Pilot frame, or </a:t>
            </a:r>
            <a:endParaRPr lang="en-US" dirty="0" smtClean="0">
              <a:solidFill>
                <a:srgbClr val="0000FF"/>
              </a:solidFill>
            </a:endParaRP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 Modified </a:t>
            </a:r>
            <a:r>
              <a:rPr lang="en-US" dirty="0" smtClean="0">
                <a:solidFill>
                  <a:srgbClr val="0000FF"/>
                </a:solidFill>
              </a:rPr>
              <a:t>11ah short beacon </a:t>
            </a:r>
            <a:r>
              <a:rPr lang="en-US" dirty="0" smtClean="0">
                <a:solidFill>
                  <a:srgbClr val="0000FF"/>
                </a:solidFill>
              </a:rPr>
              <a:t>frame, or</a:t>
            </a:r>
            <a:endParaRPr lang="en-US" dirty="0" smtClean="0">
              <a:solidFill>
                <a:srgbClr val="0000FF"/>
              </a:solidFill>
            </a:endParaRP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 newly designed MAC </a:t>
            </a:r>
            <a:r>
              <a:rPr lang="en-US" dirty="0" smtClean="0">
                <a:solidFill>
                  <a:srgbClr val="0000FF"/>
                </a:solidFill>
              </a:rPr>
              <a:t>public action frame.</a:t>
            </a:r>
            <a:endParaRPr lang="en-US" dirty="0" smtClean="0">
              <a:solidFill>
                <a:srgbClr val="C00000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Mover: 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Seconder: 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Abstain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________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Straw Poll</a:t>
            </a:r>
            <a:r>
              <a:rPr lang="en-US" sz="2400" dirty="0" smtClean="0"/>
              <a:t>s </a:t>
            </a:r>
            <a:r>
              <a:rPr lang="en-US" sz="2400" dirty="0" smtClean="0"/>
              <a:t>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876800"/>
          </a:xfrm>
          <a:noFill/>
        </p:spPr>
        <p:txBody>
          <a:bodyPr>
            <a:normAutofit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900" dirty="0" smtClean="0">
                <a:solidFill>
                  <a:schemeClr val="tx1"/>
                </a:solidFill>
              </a:rPr>
              <a:t>Straw Poll</a:t>
            </a:r>
            <a:r>
              <a:rPr lang="en-US" sz="2900" dirty="0" smtClean="0">
                <a:solidFill>
                  <a:schemeClr val="tx1"/>
                </a:solidFill>
              </a:rPr>
              <a:t>-4: Do you agree Inserting </a:t>
            </a:r>
            <a:r>
              <a:rPr lang="en-US" sz="2900" dirty="0" smtClean="0">
                <a:solidFill>
                  <a:schemeClr val="tx1"/>
                </a:solidFill>
              </a:rPr>
              <a:t>the following text to Section 6.2.1 on page 7 of </a:t>
            </a:r>
            <a:r>
              <a:rPr lang="en-US" sz="2900" dirty="0" err="1" smtClean="0">
                <a:solidFill>
                  <a:schemeClr val="tx1"/>
                </a:solidFill>
              </a:rPr>
              <a:t>TGai</a:t>
            </a:r>
            <a:r>
              <a:rPr lang="en-US" sz="29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The  FILS </a:t>
            </a:r>
            <a:r>
              <a:rPr lang="en-US" dirty="0" smtClean="0">
                <a:solidFill>
                  <a:srgbClr val="0000FF"/>
                </a:solidFill>
              </a:rPr>
              <a:t>Discovery frame from an AP provides info to enable fast AP/Network discovery.</a:t>
            </a:r>
            <a:endParaRPr lang="en-US" sz="4500" dirty="0" smtClean="0">
              <a:solidFill>
                <a:srgbClr val="0000FF"/>
              </a:solidFill>
            </a:endParaRPr>
          </a:p>
          <a:p>
            <a:pPr marL="0" indent="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11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3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abstain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___17_____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</a:t>
            </a:r>
            <a:endParaRPr lang="en-US" b="1" u="sng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Straw Poll</a:t>
            </a:r>
            <a:r>
              <a:rPr lang="en-US" sz="2400" dirty="0" smtClean="0"/>
              <a:t>s </a:t>
            </a:r>
            <a:r>
              <a:rPr lang="en-US" sz="2400" dirty="0" smtClean="0"/>
              <a:t>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876800"/>
          </a:xfrm>
          <a:noFill/>
        </p:spPr>
        <p:txBody>
          <a:bodyPr>
            <a:normAutofit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900" dirty="0" smtClean="0">
                <a:solidFill>
                  <a:schemeClr val="tx1"/>
                </a:solidFill>
              </a:rPr>
              <a:t>Straw Poll</a:t>
            </a:r>
            <a:r>
              <a:rPr lang="en-US" sz="2900" dirty="0" smtClean="0">
                <a:solidFill>
                  <a:schemeClr val="tx1"/>
                </a:solidFill>
              </a:rPr>
              <a:t>-5: Do you agree Inserting </a:t>
            </a:r>
            <a:r>
              <a:rPr lang="en-US" sz="2900" dirty="0" smtClean="0">
                <a:solidFill>
                  <a:schemeClr val="tx1"/>
                </a:solidFill>
              </a:rPr>
              <a:t>the following text to Section 6.2.1 on page 7 of </a:t>
            </a:r>
            <a:r>
              <a:rPr lang="en-US" sz="2900" dirty="0" err="1" smtClean="0">
                <a:solidFill>
                  <a:schemeClr val="tx1"/>
                </a:solidFill>
              </a:rPr>
              <a:t>TGai</a:t>
            </a:r>
            <a:r>
              <a:rPr lang="en-US" sz="29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The  FILS </a:t>
            </a:r>
            <a:r>
              <a:rPr lang="en-US" dirty="0" smtClean="0">
                <a:solidFill>
                  <a:srgbClr val="0000FF"/>
                </a:solidFill>
              </a:rPr>
              <a:t>Discovery frame from an AP provides </a:t>
            </a:r>
            <a:r>
              <a:rPr lang="en-US" dirty="0" smtClean="0">
                <a:solidFill>
                  <a:srgbClr val="0000FF"/>
                </a:solidFill>
              </a:rPr>
              <a:t>enough info to initiate association to that AP.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11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3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Abstain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_____15___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</a:t>
            </a:r>
            <a:endParaRPr lang="en-US" b="1" u="sng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876800"/>
          </a:xfrm>
          <a:noFill/>
        </p:spPr>
        <p:txBody>
          <a:bodyPr>
            <a:normAutofit fontScale="85000" lnSpcReduction="2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900" dirty="0" smtClean="0">
                <a:solidFill>
                  <a:schemeClr val="tx1"/>
                </a:solidFill>
              </a:rPr>
              <a:t>Motion-3: </a:t>
            </a:r>
            <a:r>
              <a:rPr lang="en-US" sz="2900" dirty="0" smtClean="0">
                <a:solidFill>
                  <a:schemeClr val="tx1"/>
                </a:solidFill>
              </a:rPr>
              <a:t>Insert the following text to Section 6.2.1 on page 7 of </a:t>
            </a:r>
            <a:r>
              <a:rPr lang="en-US" sz="2900" dirty="0" err="1" smtClean="0">
                <a:solidFill>
                  <a:schemeClr val="tx1"/>
                </a:solidFill>
              </a:rPr>
              <a:t>TGai</a:t>
            </a:r>
            <a:r>
              <a:rPr lang="en-US" sz="29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The  FILS </a:t>
            </a:r>
            <a:r>
              <a:rPr lang="en-US" dirty="0" smtClean="0">
                <a:solidFill>
                  <a:srgbClr val="0000FF"/>
                </a:solidFill>
              </a:rPr>
              <a:t>Discovery frame from an AP provides one of the following:</a:t>
            </a:r>
          </a:p>
          <a:p>
            <a:pPr marL="341313" indent="-341313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enough info to initiate association to that AP; or</a:t>
            </a:r>
          </a:p>
          <a:p>
            <a:pPr marL="395288" indent="-395288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info to enable fast AP/Network discovery.</a:t>
            </a:r>
            <a:endParaRPr lang="en-US" sz="4500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(Notes: discussed in May 16 passive scanning ad hoc meeting; saw different opinions based on the straw polls; need further discussions.)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Mover: 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Seconder: 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Abstain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________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62100"/>
            <a:ext cx="7770813" cy="4876800"/>
          </a:xfrm>
          <a:noFill/>
        </p:spPr>
        <p:txBody>
          <a:bodyPr>
            <a:normAutofit fontScale="85000" lnSpcReduction="2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900" dirty="0" smtClean="0">
                <a:solidFill>
                  <a:schemeClr val="tx1"/>
                </a:solidFill>
              </a:rPr>
              <a:t>Motion-4: </a:t>
            </a:r>
            <a:r>
              <a:rPr lang="en-US" sz="2900" dirty="0" smtClean="0">
                <a:solidFill>
                  <a:schemeClr val="tx1"/>
                </a:solidFill>
              </a:rPr>
              <a:t>Insert the following text to Section 6.2.1 on page 7 of </a:t>
            </a:r>
            <a:r>
              <a:rPr lang="en-US" sz="2900" dirty="0" err="1" smtClean="0">
                <a:solidFill>
                  <a:schemeClr val="tx1"/>
                </a:solidFill>
              </a:rPr>
              <a:t>TGai</a:t>
            </a:r>
            <a:r>
              <a:rPr lang="en-US" sz="29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rgbClr val="0000FF"/>
                </a:solidFill>
              </a:rPr>
              <a:t>The  </a:t>
            </a:r>
            <a:r>
              <a:rPr lang="en-US" dirty="0" smtClean="0">
                <a:solidFill>
                  <a:srgbClr val="0000FF"/>
                </a:solidFill>
              </a:rPr>
              <a:t>FILS beacon frame shall at least include the information of  the SSID of the transmitting AP.</a:t>
            </a:r>
            <a:endParaRPr lang="en-US" sz="4500" dirty="0" smtClean="0">
              <a:solidFill>
                <a:srgbClr val="0000FF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/>
              <a:t>(notes: had a quick discussion in May 16 ad hoc meeting; suggested to first discuss the previous  motion about the purpose of FILS discovery frame.)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Mover: 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Seconder: 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Abstain</a:t>
            </a:r>
            <a:r>
              <a:rPr lang="en-US" u="sng" dirty="0" smtClean="0">
                <a:solidFill>
                  <a:schemeClr val="tx1"/>
                </a:solidFill>
                <a:cs typeface="+mn-cs"/>
              </a:rPr>
              <a:t>________     </a:t>
            </a:r>
            <a:r>
              <a:rPr lang="en-US" b="1" u="sng" dirty="0" smtClean="0">
                <a:solidFill>
                  <a:schemeClr val="tx1"/>
                </a:solidFill>
                <a:cs typeface="+mn-cs"/>
              </a:rPr>
              <a:t>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Motions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95" y="1547155"/>
            <a:ext cx="7770813" cy="4876800"/>
          </a:xfrm>
          <a:noFill/>
        </p:spPr>
        <p:txBody>
          <a:bodyPr>
            <a:normAutofit fontScale="62500" lnSpcReduction="20000"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sz="2900" dirty="0" smtClean="0">
                <a:solidFill>
                  <a:schemeClr val="tx1"/>
                </a:solidFill>
              </a:rPr>
              <a:t>Motion-5: </a:t>
            </a:r>
            <a:r>
              <a:rPr lang="en-US" sz="2900" dirty="0" smtClean="0">
                <a:solidFill>
                  <a:schemeClr val="tx1"/>
                </a:solidFill>
              </a:rPr>
              <a:t>Insert the following text to Section 6.2.1 on page 7 of </a:t>
            </a:r>
            <a:r>
              <a:rPr lang="en-US" sz="2900" dirty="0" err="1" smtClean="0">
                <a:solidFill>
                  <a:schemeClr val="tx1"/>
                </a:solidFill>
              </a:rPr>
              <a:t>TGai</a:t>
            </a:r>
            <a:r>
              <a:rPr lang="en-US" sz="2900" dirty="0" smtClean="0">
                <a:solidFill>
                  <a:schemeClr val="tx1"/>
                </a:solidFill>
              </a:rPr>
              <a:t> SFD, 12/0151r7</a:t>
            </a: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r>
              <a:rPr lang="en-US" dirty="0" smtClean="0">
                <a:solidFill>
                  <a:schemeClr val="accent2"/>
                </a:solidFill>
              </a:rPr>
              <a:t>The contents of the FILS beacon frame also include:</a:t>
            </a: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The current measurement pilot information elements plus time pointer fields to point to full/regular TBTT;  </a:t>
            </a:r>
            <a:endParaRPr lang="en-US" sz="4500" dirty="0" smtClean="0">
              <a:solidFill>
                <a:schemeClr val="accent2"/>
              </a:solidFill>
            </a:endParaRP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All the essential info for link setup </a:t>
            </a:r>
            <a:r>
              <a:rPr lang="en-US" dirty="0" smtClean="0">
                <a:solidFill>
                  <a:schemeClr val="accent2"/>
                </a:solidFill>
              </a:rPr>
              <a:t>so that the scanning STA does not need to wait for regular beacon or  probe request/response; and</a:t>
            </a: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Information of neighbor BSSs; Enabling the discovery of neighbor BSSs operating </a:t>
            </a:r>
            <a:r>
              <a:rPr lang="en-US" dirty="0" smtClean="0">
                <a:solidFill>
                  <a:schemeClr val="accent2"/>
                </a:solidFill>
              </a:rPr>
              <a:t>parameters;</a:t>
            </a:r>
          </a:p>
          <a:p>
            <a:pPr marL="341313" indent="-231775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accent2"/>
                </a:solidFill>
              </a:rPr>
              <a:t>Information of the FILS beacon transmission time of other </a:t>
            </a:r>
            <a:r>
              <a:rPr lang="en-US" dirty="0" smtClean="0">
                <a:solidFill>
                  <a:schemeClr val="accent2"/>
                </a:solidFill>
              </a:rPr>
              <a:t>BSSs;</a:t>
            </a:r>
            <a:endParaRPr lang="en-US" dirty="0" smtClean="0">
              <a:solidFill>
                <a:schemeClr val="accent2"/>
              </a:solidFill>
            </a:endParaRPr>
          </a:p>
          <a:p>
            <a:pPr marL="0" indent="0">
              <a:spcBef>
                <a:spcPts val="400"/>
              </a:spcBef>
              <a:spcAft>
                <a:spcPts val="400"/>
              </a:spcAft>
            </a:pPr>
            <a:endParaRPr lang="en-US" dirty="0" smtClean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(notes:  did not discuss this one in the passive scanning ad hoc sessions in  May, due to time limitation.)</a:t>
            </a:r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Mover</a:t>
            </a:r>
            <a:r>
              <a:rPr lang="fi-FI" dirty="0" smtClean="0">
                <a:solidFill>
                  <a:schemeClr val="tx1"/>
                </a:solidFill>
              </a:rPr>
              <a:t>: 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</a:rPr>
              <a:t>Seconder: </a:t>
            </a:r>
            <a:endParaRPr lang="en-US" b="1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</a:rPr>
              <a:t>Abstain</a:t>
            </a:r>
            <a:r>
              <a:rPr lang="en-US" u="sng" dirty="0" smtClean="0">
                <a:solidFill>
                  <a:schemeClr val="tx1"/>
                </a:solidFill>
              </a:rPr>
              <a:t>________     </a:t>
            </a:r>
            <a:r>
              <a:rPr lang="en-US" b="1" u="sng" dirty="0" smtClean="0">
                <a:solidFill>
                  <a:schemeClr val="tx1"/>
                </a:solidFill>
              </a:rPr>
              <a:t>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800100"/>
          </a:xfrm>
        </p:spPr>
        <p:txBody>
          <a:bodyPr/>
          <a:lstStyle/>
          <a:p>
            <a:pPr lvl="0"/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Open issues for FILS enhanced passive scanning 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further discussion needed /ongoing) 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14500"/>
            <a:ext cx="7770813" cy="4648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One recommendation from Passive Scanning ad hoc discussion on May 14, 2012, evening session: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Improve passive scanning by making changes to the full/regular Beacon 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frame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fi-FI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1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页脚占位符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InterDIgital, KDDI, Nokia, Huawei, Intel, Qcomm</a:t>
            </a:r>
            <a:endParaRPr lang="en-GB" dirty="0"/>
          </a:p>
        </p:txBody>
      </p:sp>
      <p:sp>
        <p:nvSpPr>
          <p:cNvPr id="6" name="日期占位符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2012</a:t>
            </a:r>
            <a:endParaRPr lang="en-GB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800099"/>
          </a:xfrm>
        </p:spPr>
        <p:txBody>
          <a:bodyPr/>
          <a:lstStyle/>
          <a:p>
            <a:pPr lvl="0"/>
            <a:r>
              <a:rPr lang="en-US" sz="2400" dirty="0" smtClean="0"/>
              <a:t>Straw Polls </a:t>
            </a:r>
            <a:r>
              <a:rPr lang="en-US" sz="2400" dirty="0" smtClean="0"/>
              <a:t>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br>
              <a:rPr lang="en-US" sz="2400" dirty="0" smtClean="0"/>
            </a:br>
            <a:r>
              <a:rPr lang="en-US" sz="2400" dirty="0" smtClean="0"/>
              <a:t>(for 2012-May meeting) 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3095" y="1547155"/>
            <a:ext cx="7770813" cy="4876800"/>
          </a:xfrm>
          <a:noFill/>
        </p:spPr>
        <p:txBody>
          <a:bodyPr>
            <a:normAutofit/>
          </a:bodyPr>
          <a:lstStyle/>
          <a:p>
            <a:pPr marL="1023938" indent="-1023938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</a:rPr>
              <a:t>Straw-Poll</a:t>
            </a:r>
            <a:r>
              <a:rPr lang="en-US" dirty="0" smtClean="0">
                <a:solidFill>
                  <a:schemeClr val="tx1"/>
                </a:solidFill>
              </a:rPr>
              <a:t>-2: Do you agree </a:t>
            </a:r>
            <a:r>
              <a:rPr lang="en-US" dirty="0" err="1" smtClean="0">
                <a:solidFill>
                  <a:schemeClr val="tx1"/>
                </a:solidFill>
              </a:rPr>
              <a:t>TGai</a:t>
            </a:r>
            <a:r>
              <a:rPr lang="en-US" dirty="0" smtClean="0">
                <a:solidFill>
                  <a:schemeClr val="tx1"/>
                </a:solidFill>
              </a:rPr>
              <a:t> should consider:</a:t>
            </a:r>
            <a:endParaRPr lang="en-US" dirty="0" smtClean="0">
              <a:solidFill>
                <a:schemeClr val="tx1"/>
              </a:solidFill>
            </a:endParaRPr>
          </a:p>
          <a:p>
            <a:pPr marL="0" lvl="1" indent="0">
              <a:spcBef>
                <a:spcPts val="400"/>
              </a:spcBef>
              <a:spcAft>
                <a:spcPts val="400"/>
              </a:spcAft>
            </a:pPr>
            <a:r>
              <a:rPr lang="en-US" b="1" dirty="0" smtClean="0">
                <a:solidFill>
                  <a:srgbClr val="0000FF"/>
                </a:solidFill>
              </a:rPr>
              <a:t>The full/regular Beacon frame maybe extended to carry the information that indicates how many STAs the AP can continue to accept to support a better AP discovery/selection in FILS scenario</a:t>
            </a:r>
            <a:r>
              <a:rPr lang="en-US" b="1" dirty="0" smtClean="0">
                <a:solidFill>
                  <a:srgbClr val="0000FF"/>
                </a:solidFill>
              </a:rPr>
              <a:t>.</a:t>
            </a:r>
            <a:endParaRPr lang="en-US" altLang="zh-CN" b="1" dirty="0">
              <a:solidFill>
                <a:srgbClr val="0000FF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(notes: did not discuss this item in the Passive Scanning ad hoc discussion session on May 16, due to time limitation.)</a:t>
            </a:r>
            <a:endParaRPr lang="en-US" b="1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</a:rPr>
              <a:t>Results:    </a:t>
            </a:r>
            <a:r>
              <a:rPr lang="en-US" b="1" u="sng" dirty="0" smtClean="0">
                <a:solidFill>
                  <a:schemeClr val="tx1"/>
                </a:solidFill>
              </a:rPr>
              <a:t>Yes             </a:t>
            </a:r>
            <a:r>
              <a:rPr lang="en-US" b="1" dirty="0" smtClean="0">
                <a:solidFill>
                  <a:schemeClr val="tx1"/>
                </a:solidFill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</a:rPr>
              <a:t>No             </a:t>
            </a:r>
            <a:r>
              <a:rPr lang="en-US" b="1" dirty="0" smtClean="0">
                <a:solidFill>
                  <a:schemeClr val="tx1"/>
                </a:solidFill>
              </a:rPr>
              <a:t>     </a:t>
            </a:r>
            <a:r>
              <a:rPr lang="en-US" b="1" u="sng" dirty="0" smtClean="0">
                <a:solidFill>
                  <a:schemeClr val="tx1"/>
                </a:solidFill>
              </a:rPr>
              <a:t>Need more info: ______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20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477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Revision History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67300"/>
          </a:xfrm>
          <a:ln/>
        </p:spPr>
        <p:txBody>
          <a:bodyPr>
            <a:normAutofit fontScale="92500" lnSpcReduction="10000"/>
          </a:bodyPr>
          <a:lstStyle/>
          <a:p>
            <a:pPr marL="1543050" indent="-1543050" algn="just"/>
            <a:r>
              <a:rPr lang="en-US" dirty="0" smtClean="0"/>
              <a:t>12/0406r0:	Initial joined contribution about passive scanning enhancements, in 2012-March meeting;</a:t>
            </a:r>
          </a:p>
          <a:p>
            <a:pPr marL="1543050" indent="-1543050" algn="just"/>
            <a:r>
              <a:rPr lang="en-US" dirty="0" smtClean="0"/>
              <a:t>12/0406r1: 	added the motion voting results in 2012-March meeting;</a:t>
            </a:r>
          </a:p>
          <a:p>
            <a:pPr marL="1543050" indent="-1543050" algn="just"/>
            <a:r>
              <a:rPr lang="en-US" dirty="0" smtClean="0"/>
              <a:t>12/0406r2: 	added slide 11 to slide 15 with proposed motions based on further harmonization discussions before 2012-May meeting submission deadline;</a:t>
            </a:r>
            <a:endParaRPr lang="en-US" dirty="0" smtClean="0"/>
          </a:p>
          <a:p>
            <a:pPr marL="1484313" indent="-1484313" algn="just"/>
            <a:r>
              <a:rPr lang="en-US" dirty="0" smtClean="0"/>
              <a:t>12/0406r3: 	revised slide 12 to slide15 based on further </a:t>
            </a:r>
            <a:r>
              <a:rPr lang="en-US" dirty="0" smtClean="0"/>
              <a:t>harmonization discussions before 2012-May </a:t>
            </a:r>
            <a:r>
              <a:rPr lang="en-US" dirty="0" smtClean="0"/>
              <a:t>meeting;</a:t>
            </a:r>
            <a:endParaRPr lang="en-US" dirty="0" smtClean="0"/>
          </a:p>
          <a:p>
            <a:pPr marL="1484313" indent="-1484313" algn="just"/>
            <a:r>
              <a:rPr lang="en-US" dirty="0" smtClean="0"/>
              <a:t>12/0406r4: 	revised based on the outcome of passive scanning ad hoc discussions on May 14, 2012;</a:t>
            </a:r>
          </a:p>
          <a:p>
            <a:pPr marL="1484313" indent="-1484313" algn="just"/>
            <a:r>
              <a:rPr lang="en-US" dirty="0" smtClean="0"/>
              <a:t>12/0406r5: 	revised based on </a:t>
            </a:r>
            <a:r>
              <a:rPr lang="en-US" dirty="0" smtClean="0"/>
              <a:t>further harmonization discussions </a:t>
            </a:r>
            <a:r>
              <a:rPr lang="en-US" dirty="0" smtClean="0"/>
              <a:t>before and during 2</a:t>
            </a:r>
            <a:r>
              <a:rPr lang="en-US" baseline="30000" dirty="0" smtClean="0"/>
              <a:t>nd</a:t>
            </a:r>
            <a:r>
              <a:rPr lang="en-US" dirty="0" smtClean="0"/>
              <a:t> session of passive scanning ad hoc discussions on May 16, 2012;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idx="14"/>
          </p:nvPr>
        </p:nvSpPr>
        <p:spPr>
          <a:xfrm>
            <a:off x="5105400" y="6515100"/>
            <a:ext cx="3436938" cy="179388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, KDDI, Nokia, </a:t>
            </a:r>
            <a:r>
              <a:rPr lang="en-GB" dirty="0" err="1" smtClean="0"/>
              <a:t>Huawei</a:t>
            </a:r>
            <a:r>
              <a:rPr lang="en-GB" dirty="0" smtClean="0"/>
              <a:t>, Intel, </a:t>
            </a:r>
            <a:r>
              <a:rPr lang="en-GB" dirty="0" err="1" smtClean="0"/>
              <a:t>Qcomm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32650504"/>
              </p:ext>
            </p:extLst>
          </p:nvPr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5105400" y="6515100"/>
            <a:ext cx="3436938" cy="1793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InterDigital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, KDDI, Nokia,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Huawei</a:t>
            </a:r>
            <a:r>
              <a:rPr kumimoji="0" lang="en-GB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, Intel, </a:t>
            </a:r>
            <a:r>
              <a:rPr kumimoji="0" lang="en-GB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Qcomm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47900"/>
            <a:ext cx="7770813" cy="1065213"/>
          </a:xfrm>
        </p:spPr>
        <p:txBody>
          <a:bodyPr/>
          <a:lstStyle/>
          <a:p>
            <a:r>
              <a:rPr lang="fi-FI" dirty="0" smtClean="0"/>
              <a:t>Discussions </a:t>
            </a:r>
            <a:r>
              <a:rPr lang="fi-FI" dirty="0" smtClean="0"/>
              <a:t/>
            </a:r>
            <a:br>
              <a:rPr lang="fi-FI" dirty="0" smtClean="0"/>
            </a:br>
            <a:r>
              <a:rPr lang="fi-FI" dirty="0" smtClean="0"/>
              <a:t>during 2012-March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572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Background, related contributions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12/0191r0: Call for Contributions to the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Specification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Framework Document (SFD);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12/0151r2: Approved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 initial document; (12/0151r3 with page numbers)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Multiple contributions have been submitted to 802.11ai TG regarding passive scanning improvements, e.g.,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11-12-0276-00-00ai-passive-scanning-comparison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11-12-0277-00-00ai-hybrid-scanning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11-12-0239-01-00ai-passive-scanning-enhancements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11-12-0288-00-00ai-passive-scanning-requirement-for-sfd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11-12-0042-01-00ai-fils-beacon-proposal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11-12-0292-00-00ai-beacon-pointer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/>
              <a:t>Open issues for FILS enhanced passive scanning  (further discussion needed /ongoing)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 fontScale="925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 addition to regular/full beacon transmissions, a </a:t>
            </a:r>
            <a:r>
              <a:rPr lang="en-US" sz="2800" dirty="0">
                <a:solidFill>
                  <a:schemeClr val="tx1"/>
                </a:solidFill>
              </a:rPr>
              <a:t>smaller frame </a:t>
            </a:r>
            <a:r>
              <a:rPr lang="en-US" sz="2800" dirty="0" smtClean="0">
                <a:solidFill>
                  <a:schemeClr val="tx1"/>
                </a:solidFill>
              </a:rPr>
              <a:t>is </a:t>
            </a:r>
            <a:r>
              <a:rPr lang="en-US" sz="2800" dirty="0">
                <a:solidFill>
                  <a:schemeClr val="tx1"/>
                </a:solidFill>
              </a:rPr>
              <a:t>transmitted more </a:t>
            </a:r>
            <a:r>
              <a:rPr lang="en-US" sz="2800" dirty="0" smtClean="0">
                <a:solidFill>
                  <a:schemeClr val="tx1"/>
                </a:solidFill>
              </a:rPr>
              <a:t>frequently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smaller frame provides AP/Network information for initial link setup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type of the frequently transmitted smaller MAC frame: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(Modified) Measurement Pilot frame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Newly designed management frame, e.g., Sub-beacon / FILS beacon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Beacon frame with very restricted inclusion of information elements, i.e., only the essential info for link setup,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 smtClean="0"/>
              <a:t>Open issues for FILS enhanced passive </a:t>
            </a:r>
            <a:r>
              <a:rPr lang="en-US" sz="2400" dirty="0"/>
              <a:t>s</a:t>
            </a:r>
            <a:r>
              <a:rPr lang="en-US" sz="2400" dirty="0" smtClean="0"/>
              <a:t>canning  (further discussion needed /ongoing</a:t>
            </a:r>
            <a:r>
              <a:rPr lang="en-US" sz="2400" dirty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Contents </a:t>
            </a:r>
            <a:r>
              <a:rPr lang="en-US" sz="2800" dirty="0">
                <a:solidFill>
                  <a:schemeClr val="tx1"/>
                </a:solidFill>
              </a:rPr>
              <a:t>of such smaller/more-frequent MAC frame: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SSID only;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current measurement pilot information elements plus some optional sub-elements;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current measurement pilot information elements plus time pointer fields to point to </a:t>
            </a:r>
            <a:r>
              <a:rPr lang="en-US" sz="2400" dirty="0" smtClean="0">
                <a:solidFill>
                  <a:schemeClr val="tx1"/>
                </a:solidFill>
              </a:rPr>
              <a:t>full/regular </a:t>
            </a:r>
            <a:r>
              <a:rPr lang="en-US" sz="2400" dirty="0">
                <a:solidFill>
                  <a:schemeClr val="tx1"/>
                </a:solidFill>
              </a:rPr>
              <a:t>TBTT;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All the essential info for link setup so that the scanning STA does not need to wait for regular beacon or  probe request/response;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>
                <a:solidFill>
                  <a:schemeClr val="tx1"/>
                </a:solidFill>
              </a:rPr>
              <a:t>Information of </a:t>
            </a:r>
            <a:r>
              <a:rPr lang="fi-FI" sz="2400" dirty="0" smtClean="0">
                <a:solidFill>
                  <a:schemeClr val="tx1"/>
                </a:solidFill>
              </a:rPr>
              <a:t>neighbor BSSs</a:t>
            </a:r>
            <a:r>
              <a:rPr lang="fi-FI" sz="2400" dirty="0">
                <a:solidFill>
                  <a:schemeClr val="tx1"/>
                </a:solidFill>
              </a:rPr>
              <a:t>; Enabling the discovery of </a:t>
            </a:r>
            <a:r>
              <a:rPr lang="fi-FI" sz="2400" dirty="0" smtClean="0">
                <a:solidFill>
                  <a:schemeClr val="tx1"/>
                </a:solidFill>
              </a:rPr>
              <a:t>neighbor BSSs operating parameters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1924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/>
              <a:t>Open issues for FILS enhanced passive scanning  (further discussion needed /ongoing)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Transmission intervals of smaller/more-frequent MAC frame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The frame is transmitted after target transmission time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The frame is transmitted if AP has not transmitted a Beacon, Probe Response or Measurement Pilot frame within a duration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>
                <a:solidFill>
                  <a:schemeClr val="tx1"/>
                </a:solidFill>
              </a:rPr>
              <a:t>The frame </a:t>
            </a:r>
            <a:r>
              <a:rPr lang="fi-FI" sz="2400" dirty="0" smtClean="0">
                <a:solidFill>
                  <a:schemeClr val="tx1"/>
                </a:solidFill>
              </a:rPr>
              <a:t>is transmitted </a:t>
            </a:r>
            <a:r>
              <a:rPr lang="fi-FI" sz="2400" dirty="0">
                <a:solidFill>
                  <a:schemeClr val="tx1"/>
                </a:solidFill>
              </a:rPr>
              <a:t>if AP has not transmitted </a:t>
            </a:r>
            <a:r>
              <a:rPr lang="fi-FI" sz="2400" dirty="0" smtClean="0">
                <a:solidFill>
                  <a:schemeClr val="tx1"/>
                </a:solidFill>
              </a:rPr>
              <a:t>or received a </a:t>
            </a:r>
            <a:r>
              <a:rPr lang="fi-FI" sz="2400" dirty="0">
                <a:solidFill>
                  <a:schemeClr val="tx1"/>
                </a:solidFill>
              </a:rPr>
              <a:t>Beacon, Probe Response or Measurement Pilot </a:t>
            </a:r>
            <a:r>
              <a:rPr lang="fi-FI" sz="2400" dirty="0" smtClean="0">
                <a:solidFill>
                  <a:schemeClr val="tx1"/>
                </a:solidFill>
              </a:rPr>
              <a:t>containing its parameters within </a:t>
            </a:r>
            <a:r>
              <a:rPr lang="fi-FI" sz="2400" dirty="0">
                <a:solidFill>
                  <a:schemeClr val="tx1"/>
                </a:solidFill>
              </a:rPr>
              <a:t>a duration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May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4294967295"/>
          </p:nvPr>
        </p:nvSpPr>
        <p:spPr>
          <a:xfrm>
            <a:off x="5181600" y="6488112"/>
            <a:ext cx="3436938" cy="217488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1200" dirty="0" err="1" smtClean="0">
                <a:solidFill>
                  <a:schemeClr val="tx1"/>
                </a:solidFill>
              </a:rPr>
              <a:t>InterDigital</a:t>
            </a:r>
            <a:r>
              <a:rPr lang="en-GB" sz="1200" dirty="0" smtClean="0">
                <a:solidFill>
                  <a:schemeClr val="tx1"/>
                </a:solidFill>
              </a:rPr>
              <a:t>, KDDI, Nokia, </a:t>
            </a:r>
            <a:r>
              <a:rPr lang="en-GB" sz="1200" dirty="0" err="1" smtClean="0">
                <a:solidFill>
                  <a:schemeClr val="tx1"/>
                </a:solidFill>
              </a:rPr>
              <a:t>Huawei</a:t>
            </a:r>
            <a:r>
              <a:rPr lang="en-GB" sz="1200" dirty="0" smtClean="0">
                <a:solidFill>
                  <a:schemeClr val="tx1"/>
                </a:solidFill>
              </a:rPr>
              <a:t>, Intel, </a:t>
            </a:r>
            <a:r>
              <a:rPr lang="en-GB" sz="1200" dirty="0" err="1" smtClean="0">
                <a:solidFill>
                  <a:schemeClr val="tx1"/>
                </a:solidFill>
              </a:rPr>
              <a:t>Qcomm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31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7141</TotalTime>
  <Words>2226</Words>
  <Application>Microsoft Macintosh PowerPoint</Application>
  <PresentationFormat>On-screen Show (4:3)</PresentationFormat>
  <Paragraphs>328</Paragraphs>
  <Slides>27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802-11-Submission</vt:lpstr>
      <vt:lpstr>Microsoft Office Word 97 - 2003 Document</vt:lpstr>
      <vt:lpstr>Proposed SFD Text for 802.11ai Passive Scanning Improvement</vt:lpstr>
      <vt:lpstr>Abstract</vt:lpstr>
      <vt:lpstr>Revision History</vt:lpstr>
      <vt:lpstr>Slide 4</vt:lpstr>
      <vt:lpstr>Discussions  during 2012-March Meeting</vt:lpstr>
      <vt:lpstr>Slide 6</vt:lpstr>
      <vt:lpstr>Open issues for FILS enhanced passive scanning  (further discussion needed /ongoing) </vt:lpstr>
      <vt:lpstr>Open issues for FILS enhanced passive scanning  (further discussion needed /ongoing) </vt:lpstr>
      <vt:lpstr>Open issues for FILS enhanced passive scanning  (further discussion needed /ongoing) </vt:lpstr>
      <vt:lpstr>Next steps</vt:lpstr>
      <vt:lpstr>The objectives of  802.11ai enhanced passive scanning</vt:lpstr>
      <vt:lpstr>Motion for proposed text for SFD  (in 2012-March meeting) </vt:lpstr>
      <vt:lpstr>Discussions  before/during 2012-May Meeting</vt:lpstr>
      <vt:lpstr>Slide 14</vt:lpstr>
      <vt:lpstr>Straw Poll for proposed text for SFD  (for 2012-May meeting) </vt:lpstr>
      <vt:lpstr>FILS Beacon over time </vt:lpstr>
      <vt:lpstr>Straw Polls for proposed text for SFD  (for 2012-May meeting) </vt:lpstr>
      <vt:lpstr>Motions for proposed text for SFD  (for 2012-May meeting) </vt:lpstr>
      <vt:lpstr>Straw Polls for proposed text for SFD  (for 2012-May meeting) </vt:lpstr>
      <vt:lpstr>Motions for proposed text for SFD  (for 2012-May meeting) </vt:lpstr>
      <vt:lpstr>Straw Polls for proposed text for SFD  (for 2012-May meeting) </vt:lpstr>
      <vt:lpstr>Straw Polls for proposed text for SFD  (for 2012-May meeting) </vt:lpstr>
      <vt:lpstr>Motions for proposed text for SFD  (for 2012-May meeting) </vt:lpstr>
      <vt:lpstr>Motions for proposed text for SFD  (for 2012-May meeting) </vt:lpstr>
      <vt:lpstr>Motions for proposed text for SFD  (for 2012-May meeting) </vt:lpstr>
      <vt:lpstr>Open issues for FILS enhanced passive scanning   (further discussion needed /ongoing) </vt:lpstr>
      <vt:lpstr>Straw Polls for proposed text for SFD  (for 2012-May meeting) </vt:lpstr>
    </vt:vector>
  </TitlesOfParts>
  <Company>Microsoft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SFD Text for 802.11ai Passive Scanning Improvement</dc:title>
  <dc:subject>version 3</dc:subject>
  <dc:creator>LeiW</dc:creator>
  <cp:lastModifiedBy>LeiW</cp:lastModifiedBy>
  <cp:revision>270</cp:revision>
  <cp:lastPrinted>1601-01-01T00:00:00Z</cp:lastPrinted>
  <dcterms:created xsi:type="dcterms:W3CDTF">2012-01-06T05:35:07Z</dcterms:created>
  <dcterms:modified xsi:type="dcterms:W3CDTF">2012-05-16T15:39:07Z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  <property fmtid="{D5CDD505-2E9C-101B-9397-08002B2CF9AE}" pid="3" name="TitusGUID">
    <vt:lpwstr>3791fbff-8afd-4c67-9231-19dfecf1f9b3</vt:lpwstr>
  </property>
  <property fmtid="{D5CDD505-2E9C-101B-9397-08002B2CF9AE}" pid="4" name="NokiaConfidentiality">
    <vt:lpwstr>Public</vt:lpwstr>
  </property>
</Properties>
</file>