
<file path=[Content_Types].xml><?xml version="1.0" encoding="utf-8"?>
<Types xmlns="http://schemas.openxmlformats.org/package/2006/content-types">
  <Override PartName="/customXml/itemProps3.xml" ContentType="application/vnd.openxmlformats-officedocument.customXml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Default Extension="vml" ContentType="application/vnd.openxmlformats-officedocument.vmlDrawing"/>
  <Default Extension="doc" ContentType="application/msword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32"/>
  </p:notesMasterIdLst>
  <p:handoutMasterIdLst>
    <p:handoutMasterId r:id="rId33"/>
  </p:handoutMasterIdLst>
  <p:sldIdLst>
    <p:sldId id="256" r:id="rId5"/>
    <p:sldId id="257" r:id="rId6"/>
    <p:sldId id="299" r:id="rId7"/>
    <p:sldId id="262" r:id="rId8"/>
    <p:sldId id="302" r:id="rId9"/>
    <p:sldId id="300" r:id="rId10"/>
    <p:sldId id="278" r:id="rId11"/>
    <p:sldId id="287" r:id="rId12"/>
    <p:sldId id="286" r:id="rId13"/>
    <p:sldId id="288" r:id="rId14"/>
    <p:sldId id="285" r:id="rId15"/>
    <p:sldId id="284" r:id="rId16"/>
    <p:sldId id="301" r:id="rId17"/>
    <p:sldId id="265" r:id="rId18"/>
    <p:sldId id="295" r:id="rId19"/>
    <p:sldId id="298" r:id="rId20"/>
    <p:sldId id="306" r:id="rId21"/>
    <p:sldId id="289" r:id="rId22"/>
    <p:sldId id="307" r:id="rId23"/>
    <p:sldId id="304" r:id="rId24"/>
    <p:sldId id="310" r:id="rId25"/>
    <p:sldId id="309" r:id="rId26"/>
    <p:sldId id="308" r:id="rId27"/>
    <p:sldId id="292" r:id="rId28"/>
    <p:sldId id="294" r:id="rId29"/>
    <p:sldId id="296" r:id="rId30"/>
    <p:sldId id="303" r:id="rId31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wangxc" initials="w" lastIdx="5" clrIdx="0"/>
  <p:cmAuthor id="1" name="Berger-Admin, James (Rodney)" initials="BJ(" lastIdx="3" clrIdx="1"/>
  <p:cmAuthor id="2" name="Lei Wang" initials="LW" lastIdx="0" clrIdx="2"/>
  <p:cmAuthor id="3" name="olesenrl" initials="o" lastIdx="10" clrIdx="3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0000FF"/>
    <a:srgbClr val="008000"/>
    <a:srgbClr val="00206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snapVertSplitter="1" vertBarState="minimized" horzBarState="maximized">
    <p:restoredLeft sz="15667" autoAdjust="0"/>
    <p:restoredTop sz="94579" autoAdjust="0"/>
  </p:normalViewPr>
  <p:slideViewPr>
    <p:cSldViewPr>
      <p:cViewPr>
        <p:scale>
          <a:sx n="60" d="100"/>
          <a:sy n="60" d="100"/>
        </p:scale>
        <p:origin x="-1140" y="-22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6528"/>
    </p:cViewPr>
  </p:sorterViewPr>
  <p:notesViewPr>
    <p:cSldViewPr>
      <p:cViewPr varScale="1">
        <p:scale>
          <a:sx n="49" d="100"/>
          <a:sy n="49" d="100"/>
        </p:scale>
        <p:origin x="-2400" y="-102"/>
      </p:cViewPr>
      <p:guideLst>
        <p:guide orient="horz" pos="2880"/>
        <p:guide pos="2160"/>
      </p:guideLst>
    </p:cSldViewPr>
  </p:notesViewPr>
  <p:gridSpacing cx="39327138" cy="3932713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commentAuthors" Target="commentAuthor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handoutMaster" Target="handoutMasters/handoutMaster1.xml"/><Relationship Id="rId38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notesMaster" Target="notesMasters/notesMaster1.xml"/><Relationship Id="rId37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802.11-12/xxxxr0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March 2012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Lei Wang, InterDigital Communications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fc"/>
          <p:cNvSpPr txBox="1"/>
          <p:nvPr/>
        </p:nvSpPr>
        <p:spPr>
          <a:xfrm>
            <a:off x="0" y="9064625"/>
            <a:ext cx="6934200" cy="24622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endParaRPr lang="en-US" sz="1000" b="1">
              <a:solidFill>
                <a:srgbClr val="3E8430"/>
              </a:solidFill>
              <a:latin typeface="arial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01603061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802.11-12/xxxxr0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March 2012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Lei Wang, InterDigital Communications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" name="fc"/>
          <p:cNvSpPr txBox="1"/>
          <p:nvPr/>
        </p:nvSpPr>
        <p:spPr>
          <a:xfrm>
            <a:off x="0" y="9064625"/>
            <a:ext cx="6934200" cy="24622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endParaRPr lang="en-US" sz="1000" b="1" i="0" u="none" baseline="0">
              <a:solidFill>
                <a:srgbClr val="3E8430"/>
              </a:solidFill>
              <a:latin typeface="arial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33333376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802.11-12/xxxxr0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March 2012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Lei Wang, InterDigital Communications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802.11-12/xxxxr0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March 2012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Lei Wang, InterDigital Communications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802.11-12/xxxxr0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March 2012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Lei Wang, InterDigital Communications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3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802.11-12/xxxxr0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March 2012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Lei Wang, InterDigital Communications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4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802.11-12/xxxxr0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March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Lei Wang, InterDigital Communications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9509473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Lei Wang, InterDigital Communications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fc"/>
          <p:cNvSpPr txBox="1"/>
          <p:nvPr userDrawn="1"/>
        </p:nvSpPr>
        <p:spPr>
          <a:xfrm>
            <a:off x="0" y="6642100"/>
            <a:ext cx="9144000" cy="24622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endParaRPr lang="en-US" sz="1000" b="1" i="0" u="none" baseline="0">
              <a:solidFill>
                <a:srgbClr val="3E843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err="1" smtClean="0"/>
              <a:t>InterDIgital</a:t>
            </a:r>
            <a:r>
              <a:rPr lang="en-GB" dirty="0" smtClean="0"/>
              <a:t>, KDDI, Nokia, </a:t>
            </a:r>
            <a:r>
              <a:rPr lang="en-GB" dirty="0" err="1" smtClean="0"/>
              <a:t>Huawei</a:t>
            </a:r>
            <a:r>
              <a:rPr lang="en-GB" dirty="0" smtClean="0"/>
              <a:t>, Intel, </a:t>
            </a:r>
            <a:r>
              <a:rPr lang="en-GB" dirty="0" err="1" smtClean="0"/>
              <a:t>Qcomm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May 2012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May 2012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Lei Wang, InterDigital Communications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2012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Lei Wang, InterDigital Communications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2012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Lei Wang, InterDigital Communications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2012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Lei Wang, InterDigital Communications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2012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Lei Wang, InterDigital Communications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Lei Wang, InterDigital Communications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Lei Wang, InterDigital Communications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outline text format</a:t>
            </a:r>
          </a:p>
          <a:p>
            <a:pPr lvl="1"/>
            <a:r>
              <a:rPr lang="en-GB" dirty="0" smtClean="0"/>
              <a:t>Second Outline Level</a:t>
            </a:r>
          </a:p>
          <a:p>
            <a:pPr lvl="2"/>
            <a:r>
              <a:rPr lang="en-GB" dirty="0" smtClean="0"/>
              <a:t>Third Outline Level</a:t>
            </a:r>
          </a:p>
          <a:p>
            <a:pPr lvl="3"/>
            <a:r>
              <a:rPr lang="en-GB" dirty="0" smtClean="0"/>
              <a:t>Fourth Outline Level</a:t>
            </a:r>
          </a:p>
          <a:p>
            <a:pPr lvl="4"/>
            <a:r>
              <a:rPr lang="en-GB" dirty="0" smtClean="0"/>
              <a:t>Fifth Outline Level</a:t>
            </a:r>
          </a:p>
          <a:p>
            <a:pPr lvl="4"/>
            <a:r>
              <a:rPr lang="en-GB" dirty="0" smtClean="0"/>
              <a:t>Sixth Outline Level</a:t>
            </a:r>
          </a:p>
          <a:p>
            <a:pPr lvl="4"/>
            <a:r>
              <a:rPr lang="en-GB" dirty="0" smtClean="0"/>
              <a:t>Seventh Outline Level</a:t>
            </a:r>
          </a:p>
          <a:p>
            <a:pPr lvl="4"/>
            <a:r>
              <a:rPr lang="en-GB" dirty="0" smtClean="0"/>
              <a:t>Eighth Outline Level</a:t>
            </a:r>
          </a:p>
          <a:p>
            <a:pPr lvl="4"/>
            <a:r>
              <a:rPr lang="en-GB" dirty="0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March 2012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3825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 </a:t>
            </a:r>
            <a:r>
              <a:rPr lang="en-GB" dirty="0" err="1" smtClean="0"/>
              <a:t>InterDigital</a:t>
            </a:r>
            <a:r>
              <a:rPr lang="en-GB" dirty="0" smtClean="0"/>
              <a:t> Cs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6797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IEEE </a:t>
            </a:r>
            <a:r>
              <a:rPr lang="en-US" sz="1800" b="1" dirty="0" smtClean="0">
                <a:solidFill>
                  <a:schemeClr val="tx1"/>
                </a:solidFill>
              </a:rPr>
              <a:t>11-12-0406-05-00ai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2" name="fc"/>
          <p:cNvSpPr txBox="1"/>
          <p:nvPr userDrawn="1"/>
        </p:nvSpPr>
        <p:spPr>
          <a:xfrm>
            <a:off x="0" y="6642100"/>
            <a:ext cx="9144000" cy="24622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endParaRPr lang="en-US" sz="1000" b="1" i="0" u="none" baseline="0">
              <a:solidFill>
                <a:srgbClr val="3E8430"/>
              </a:solidFill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May 2012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105400" y="6477000"/>
            <a:ext cx="3436938" cy="342900"/>
          </a:xfrm>
        </p:spPr>
        <p:txBody>
          <a:bodyPr/>
          <a:lstStyle/>
          <a:p>
            <a:r>
              <a:rPr lang="en-GB" dirty="0" err="1" smtClean="0"/>
              <a:t>InterDigital</a:t>
            </a:r>
            <a:r>
              <a:rPr lang="en-GB" dirty="0" smtClean="0"/>
              <a:t>, KDDI, Nokia, </a:t>
            </a:r>
            <a:r>
              <a:rPr lang="en-GB" dirty="0" err="1" smtClean="0"/>
              <a:t>Huawei</a:t>
            </a:r>
            <a:r>
              <a:rPr lang="en-GB" dirty="0" smtClean="0"/>
              <a:t>, Intel, </a:t>
            </a:r>
            <a:r>
              <a:rPr lang="en-GB" dirty="0" err="1" smtClean="0"/>
              <a:t>Qcomm</a:t>
            </a:r>
            <a:r>
              <a:rPr lang="en-GB" dirty="0" smtClean="0"/>
              <a:t>, Cisco, China Mobile</a:t>
            </a:r>
          </a:p>
          <a:p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09600" y="762000"/>
            <a:ext cx="8115300" cy="8001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800" dirty="0" smtClean="0"/>
              <a:t>Proposed SFD Text for 802.11ai Passive Scanning Improvement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2012-05-16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1602150754"/>
              </p:ext>
            </p:extLst>
          </p:nvPr>
        </p:nvGraphicFramePr>
        <p:xfrm>
          <a:off x="546100" y="2486025"/>
          <a:ext cx="8255000" cy="4067175"/>
        </p:xfrm>
        <a:graphic>
          <a:graphicData uri="http://schemas.openxmlformats.org/presentationml/2006/ole">
            <p:oleObj spid="_x0000_s3108" name="Document" r:id="rId4" imgW="10293025" imgH="5429984" progId="Word.Document.8">
              <p:embed/>
            </p:oleObj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52500" y="201930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Next steps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Arial" pitchFamily="34" charset="0"/>
              <a:buChar char="•"/>
            </a:pPr>
            <a:r>
              <a:rPr lang="fi-FI" dirty="0" smtClean="0"/>
              <a:t>The group agreed on the objectives of the passive scanning</a:t>
            </a:r>
          </a:p>
          <a:p>
            <a:pPr marL="857250" lvl="1" indent="-457200">
              <a:buFont typeface="Arial" pitchFamily="34" charset="0"/>
              <a:buChar char="•"/>
            </a:pPr>
            <a:r>
              <a:rPr lang="fi-FI" dirty="0" smtClean="0"/>
              <a:t>As shown in the following slides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fi-FI" dirty="0"/>
              <a:t>The discussions to understand and to analyse the operation of the passive scanning mechanisms is ongoing</a:t>
            </a:r>
          </a:p>
          <a:p>
            <a:pPr marL="857250" lvl="1" indent="-457200">
              <a:buFont typeface="Arial" pitchFamily="34" charset="0"/>
              <a:buChar char="•"/>
            </a:pPr>
            <a:r>
              <a:rPr lang="fi-FI" dirty="0"/>
              <a:t>Target is to understand and review the details of the open issues and look for possibilities to merge the proposals</a:t>
            </a:r>
          </a:p>
          <a:p>
            <a:pPr marL="857250" lvl="1" indent="-457200">
              <a:buFont typeface="Arial" pitchFamily="34" charset="0"/>
              <a:buChar char="•"/>
            </a:pPr>
            <a:r>
              <a:rPr lang="fi-FI" dirty="0" smtClean="0"/>
              <a:t>Target is to compare the proposals against the objective for enhanced passive scanning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May 2012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4294967295"/>
          </p:nvPr>
        </p:nvSpPr>
        <p:spPr>
          <a:xfrm>
            <a:off x="5181600" y="6488112"/>
            <a:ext cx="3436938" cy="217488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dirty="0" err="1" smtClean="0">
                <a:solidFill>
                  <a:schemeClr val="tx1"/>
                </a:solidFill>
              </a:rPr>
              <a:t>InterDigital</a:t>
            </a:r>
            <a:r>
              <a:rPr lang="en-GB" sz="1200" dirty="0" smtClean="0">
                <a:solidFill>
                  <a:schemeClr val="tx1"/>
                </a:solidFill>
              </a:rPr>
              <a:t>, KDDI, Nokia, </a:t>
            </a:r>
            <a:r>
              <a:rPr lang="en-GB" sz="1200" dirty="0" err="1" smtClean="0">
                <a:solidFill>
                  <a:schemeClr val="tx1"/>
                </a:solidFill>
              </a:rPr>
              <a:t>Huawei</a:t>
            </a:r>
            <a:r>
              <a:rPr lang="en-GB" sz="1200" dirty="0" smtClean="0">
                <a:solidFill>
                  <a:schemeClr val="tx1"/>
                </a:solidFill>
              </a:rPr>
              <a:t>, Intel, </a:t>
            </a:r>
            <a:r>
              <a:rPr lang="en-GB" sz="1200" dirty="0" err="1" smtClean="0">
                <a:solidFill>
                  <a:schemeClr val="tx1"/>
                </a:solidFill>
              </a:rPr>
              <a:t>Qcomm</a:t>
            </a:r>
            <a:endParaRPr lang="en-GB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245723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8343900" cy="723900"/>
          </a:xfrm>
        </p:spPr>
        <p:txBody>
          <a:bodyPr/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2800" dirty="0"/>
              <a:t>The objectives of  802.11ai enhanced passive scanning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7770813" cy="4914900"/>
          </a:xfrm>
        </p:spPr>
        <p:txBody>
          <a:bodyPr>
            <a:normAutofit/>
          </a:bodyPr>
          <a:lstStyle/>
          <a:p>
            <a:pPr marL="857250" lvl="1" indent="-457200">
              <a:spcAft>
                <a:spcPts val="600"/>
              </a:spcAft>
              <a:buFont typeface="+mj-lt"/>
              <a:buAutoNum type="arabicPeriod"/>
            </a:pPr>
            <a:r>
              <a:rPr lang="fi-FI" sz="2800" b="1" dirty="0" smtClean="0"/>
              <a:t>To enable faster AP discovery</a:t>
            </a:r>
          </a:p>
          <a:p>
            <a:pPr marL="857250" lvl="1" indent="-457200">
              <a:spcAft>
                <a:spcPts val="600"/>
              </a:spcAft>
              <a:buFont typeface="+mj-lt"/>
              <a:buAutoNum type="arabicPeriod"/>
            </a:pPr>
            <a:r>
              <a:rPr lang="en-US" sz="2800" b="1" dirty="0" smtClean="0"/>
              <a:t>To optimize the wireless medium occupancy </a:t>
            </a:r>
            <a:r>
              <a:rPr lang="en-US" sz="2800" b="1" dirty="0"/>
              <a:t>of </a:t>
            </a:r>
            <a:r>
              <a:rPr lang="en-US" sz="2800" b="1" dirty="0" smtClean="0"/>
              <a:t>the scanning related MAC frames </a:t>
            </a:r>
          </a:p>
          <a:p>
            <a:pPr marL="857250" lvl="1" indent="-457200">
              <a:spcAft>
                <a:spcPts val="600"/>
              </a:spcAft>
              <a:buFont typeface="+mj-lt"/>
              <a:buAutoNum type="arabicPeriod"/>
            </a:pPr>
            <a:r>
              <a:rPr lang="en-US" sz="2800" b="1" dirty="0" smtClean="0"/>
              <a:t>To reduce power consumption of the passive scanning non-AP STAs</a:t>
            </a:r>
            <a:endParaRPr lang="en-US" sz="2800" b="1" dirty="0" smtClean="0">
              <a:solidFill>
                <a:schemeClr val="tx1"/>
              </a:solidFill>
            </a:endParaRPr>
          </a:p>
          <a:p>
            <a:pPr marL="0" indent="0">
              <a:spcAft>
                <a:spcPts val="600"/>
              </a:spcAft>
            </a:pPr>
            <a:endParaRPr lang="en-US" sz="2000" dirty="0" smtClean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May 2012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4294967295"/>
          </p:nvPr>
        </p:nvSpPr>
        <p:spPr>
          <a:xfrm>
            <a:off x="5181600" y="6488112"/>
            <a:ext cx="3436938" cy="217488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dirty="0" err="1" smtClean="0">
                <a:solidFill>
                  <a:schemeClr val="tx1"/>
                </a:solidFill>
              </a:rPr>
              <a:t>InterDigital</a:t>
            </a:r>
            <a:r>
              <a:rPr lang="en-GB" sz="1200" dirty="0" smtClean="0">
                <a:solidFill>
                  <a:schemeClr val="tx1"/>
                </a:solidFill>
              </a:rPr>
              <a:t>, KDDI, Nokia, </a:t>
            </a:r>
            <a:r>
              <a:rPr lang="en-GB" sz="1200" dirty="0" err="1" smtClean="0">
                <a:solidFill>
                  <a:schemeClr val="tx1"/>
                </a:solidFill>
              </a:rPr>
              <a:t>Huawei</a:t>
            </a:r>
            <a:r>
              <a:rPr lang="en-GB" sz="1200" dirty="0" smtClean="0">
                <a:solidFill>
                  <a:schemeClr val="tx1"/>
                </a:solidFill>
              </a:rPr>
              <a:t>, Intel, </a:t>
            </a:r>
            <a:r>
              <a:rPr lang="en-GB" sz="1200" dirty="0" err="1" smtClean="0">
                <a:solidFill>
                  <a:schemeClr val="tx1"/>
                </a:solidFill>
              </a:rPr>
              <a:t>Qcomm</a:t>
            </a:r>
            <a:endParaRPr lang="en-GB" sz="1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800099"/>
          </a:xfrm>
        </p:spPr>
        <p:txBody>
          <a:bodyPr/>
          <a:lstStyle/>
          <a:p>
            <a:pPr lvl="0"/>
            <a:r>
              <a:rPr lang="en-US" sz="2400" dirty="0" smtClean="0"/>
              <a:t>Motion for proposed </a:t>
            </a:r>
            <a:r>
              <a:rPr lang="en-US" sz="2400" dirty="0"/>
              <a:t>t</a:t>
            </a:r>
            <a:r>
              <a:rPr lang="en-US" sz="2400" dirty="0" smtClean="0"/>
              <a:t>ext for SFD </a:t>
            </a:r>
            <a:br>
              <a:rPr lang="en-US" sz="2400" dirty="0" smtClean="0"/>
            </a:br>
            <a:r>
              <a:rPr lang="en-US" sz="2400" dirty="0" smtClean="0"/>
              <a:t>(in 2012-March meeting)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33500"/>
            <a:ext cx="7770813" cy="4760913"/>
          </a:xfrm>
        </p:spPr>
        <p:txBody>
          <a:bodyPr>
            <a:normAutofit fontScale="92500" lnSpcReduction="20000"/>
          </a:bodyPr>
          <a:lstStyle/>
          <a:p>
            <a:pPr>
              <a:spcAft>
                <a:spcPts val="600"/>
              </a:spcAft>
            </a:pPr>
            <a:endParaRPr lang="en-US" sz="2000" dirty="0" smtClean="0">
              <a:solidFill>
                <a:schemeClr val="tx1"/>
              </a:solidFill>
            </a:endParaRPr>
          </a:p>
          <a:p>
            <a:pPr>
              <a:spcAft>
                <a:spcPts val="600"/>
              </a:spcAft>
              <a:buFont typeface="Arial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</a:rPr>
              <a:t>Motion: </a:t>
            </a:r>
            <a:r>
              <a:rPr lang="en-US" sz="2000" dirty="0">
                <a:solidFill>
                  <a:schemeClr val="tx1"/>
                </a:solidFill>
              </a:rPr>
              <a:t>A</a:t>
            </a:r>
            <a:r>
              <a:rPr lang="en-US" sz="2000" dirty="0" smtClean="0">
                <a:solidFill>
                  <a:schemeClr val="tx1"/>
                </a:solidFill>
              </a:rPr>
              <a:t>dd the following text to Clause 5 “Fast Network Discovery” of </a:t>
            </a:r>
            <a:r>
              <a:rPr lang="en-US" sz="2000" dirty="0" err="1" smtClean="0">
                <a:solidFill>
                  <a:schemeClr val="tx1"/>
                </a:solidFill>
              </a:rPr>
              <a:t>TGai</a:t>
            </a:r>
            <a:r>
              <a:rPr lang="en-US" sz="2000" dirty="0" smtClean="0">
                <a:solidFill>
                  <a:schemeClr val="tx1"/>
                </a:solidFill>
              </a:rPr>
              <a:t> SFD, 12/0151</a:t>
            </a:r>
          </a:p>
          <a:p>
            <a:pPr>
              <a:spcAft>
                <a:spcPts val="600"/>
              </a:spcAft>
              <a:buFont typeface="Arial" pitchFamily="34" charset="0"/>
              <a:buChar char="•"/>
            </a:pPr>
            <a:endParaRPr lang="en-US" sz="2000" b="1" dirty="0" smtClean="0">
              <a:solidFill>
                <a:schemeClr val="tx1"/>
              </a:solidFill>
              <a:cs typeface="+mn-cs"/>
            </a:endParaRPr>
          </a:p>
          <a:p>
            <a:pPr marL="0" indent="0">
              <a:spcAft>
                <a:spcPts val="600"/>
              </a:spcAft>
            </a:pPr>
            <a:r>
              <a:rPr lang="en-US" dirty="0" smtClean="0"/>
              <a:t>The 802.11ai shall support improved passive scanning mechanisms to facilitate fast initial link setup, and/or to reduce the air time occupancy of MAC frames used for scanning.</a:t>
            </a:r>
          </a:p>
          <a:p>
            <a:pPr marL="0" indent="0">
              <a:spcAft>
                <a:spcPts val="600"/>
              </a:spcAft>
            </a:pPr>
            <a:r>
              <a:rPr lang="en-US" dirty="0" smtClean="0"/>
              <a:t> Reducing </a:t>
            </a:r>
            <a:r>
              <a:rPr lang="en-US" dirty="0"/>
              <a:t>power consumption of the passive scanning non-AP </a:t>
            </a:r>
            <a:r>
              <a:rPr lang="en-US" dirty="0" smtClean="0"/>
              <a:t>STAs is desirable.</a:t>
            </a:r>
            <a:endParaRPr lang="en-US" dirty="0"/>
          </a:p>
          <a:p>
            <a:pPr marL="0" indent="0">
              <a:spcAft>
                <a:spcPts val="600"/>
              </a:spcAft>
            </a:pPr>
            <a:r>
              <a:rPr lang="fi-FI" dirty="0" smtClean="0">
                <a:solidFill>
                  <a:schemeClr val="tx1"/>
                </a:solidFill>
              </a:rPr>
              <a:t>Moved: Tom Siep</a:t>
            </a:r>
            <a:endParaRPr lang="en-US" dirty="0" smtClean="0">
              <a:solidFill>
                <a:schemeClr val="tx1"/>
              </a:solidFill>
            </a:endParaRPr>
          </a:p>
          <a:p>
            <a:pPr marL="6350" lvl="1" indent="-6350">
              <a:spcAft>
                <a:spcPts val="600"/>
              </a:spcAft>
            </a:pPr>
            <a:r>
              <a:rPr lang="fi-FI" b="1" dirty="0" smtClean="0">
                <a:solidFill>
                  <a:schemeClr val="tx1"/>
                </a:solidFill>
                <a:cs typeface="+mn-cs"/>
              </a:rPr>
              <a:t>Seconded: Lee Armstrong</a:t>
            </a:r>
            <a:endParaRPr lang="en-US" b="1" dirty="0" smtClean="0">
              <a:solidFill>
                <a:schemeClr val="tx1"/>
              </a:solidFill>
              <a:cs typeface="+mn-cs"/>
            </a:endParaRPr>
          </a:p>
          <a:p>
            <a:pPr marL="6350" lvl="1" indent="-6350">
              <a:spcAft>
                <a:spcPts val="600"/>
              </a:spcAft>
            </a:pPr>
            <a:endParaRPr lang="en-US" b="1" dirty="0" smtClean="0">
              <a:solidFill>
                <a:schemeClr val="tx1"/>
              </a:solidFill>
              <a:cs typeface="+mn-cs"/>
            </a:endParaRPr>
          </a:p>
          <a:p>
            <a:pPr marL="6350" lvl="1" indent="-6350">
              <a:spcAft>
                <a:spcPts val="600"/>
              </a:spcAft>
            </a:pPr>
            <a:r>
              <a:rPr lang="en-US" b="1" dirty="0" smtClean="0">
                <a:solidFill>
                  <a:schemeClr val="tx1"/>
                </a:solidFill>
                <a:cs typeface="+mn-cs"/>
              </a:rPr>
              <a:t>Results:    Yes    29                  No        0           Abstain 3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May 2012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4294967295"/>
          </p:nvPr>
        </p:nvSpPr>
        <p:spPr>
          <a:xfrm>
            <a:off x="5181600" y="6488112"/>
            <a:ext cx="3436938" cy="217488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dirty="0" err="1" smtClean="0">
                <a:solidFill>
                  <a:schemeClr val="tx1"/>
                </a:solidFill>
              </a:rPr>
              <a:t>InterDigital</a:t>
            </a:r>
            <a:r>
              <a:rPr lang="en-GB" sz="1200" dirty="0" smtClean="0">
                <a:solidFill>
                  <a:schemeClr val="tx1"/>
                </a:solidFill>
              </a:rPr>
              <a:t>, KDDI, Nokia, </a:t>
            </a:r>
            <a:r>
              <a:rPr lang="en-GB" sz="1200" dirty="0" err="1" smtClean="0">
                <a:solidFill>
                  <a:schemeClr val="tx1"/>
                </a:solidFill>
              </a:rPr>
              <a:t>Huawei</a:t>
            </a:r>
            <a:r>
              <a:rPr lang="en-GB" sz="1200" dirty="0" smtClean="0">
                <a:solidFill>
                  <a:schemeClr val="tx1"/>
                </a:solidFill>
              </a:rPr>
              <a:t>, Intel, </a:t>
            </a:r>
            <a:r>
              <a:rPr lang="en-GB" sz="1200" dirty="0" err="1" smtClean="0">
                <a:solidFill>
                  <a:schemeClr val="tx1"/>
                </a:solidFill>
              </a:rPr>
              <a:t>Qcomm</a:t>
            </a:r>
            <a:endParaRPr lang="en-GB" sz="1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47900"/>
            <a:ext cx="7770813" cy="1065213"/>
          </a:xfrm>
        </p:spPr>
        <p:txBody>
          <a:bodyPr/>
          <a:lstStyle/>
          <a:p>
            <a:r>
              <a:rPr lang="fi-FI" dirty="0" smtClean="0"/>
              <a:t>Discussions </a:t>
            </a:r>
            <a:r>
              <a:rPr lang="fi-FI" dirty="0" smtClean="0"/>
              <a:t/>
            </a:r>
            <a:br>
              <a:rPr lang="fi-FI" dirty="0" smtClean="0"/>
            </a:br>
            <a:r>
              <a:rPr lang="fi-FI" dirty="0" smtClean="0"/>
              <a:t>before/during 2012-May Meeting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May 2012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4294967295"/>
          </p:nvPr>
        </p:nvSpPr>
        <p:spPr>
          <a:xfrm>
            <a:off x="5181600" y="6488112"/>
            <a:ext cx="3436938" cy="217488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dirty="0" err="1" smtClean="0">
                <a:solidFill>
                  <a:schemeClr val="tx1"/>
                </a:solidFill>
              </a:rPr>
              <a:t>InterDigital</a:t>
            </a:r>
            <a:r>
              <a:rPr lang="en-GB" sz="1200" dirty="0" smtClean="0">
                <a:solidFill>
                  <a:schemeClr val="tx1"/>
                </a:solidFill>
              </a:rPr>
              <a:t>, KDDI, Nokia, </a:t>
            </a:r>
            <a:r>
              <a:rPr lang="en-GB" sz="1200" dirty="0" err="1" smtClean="0">
                <a:solidFill>
                  <a:schemeClr val="tx1"/>
                </a:solidFill>
              </a:rPr>
              <a:t>Huawei</a:t>
            </a:r>
            <a:r>
              <a:rPr lang="en-GB" sz="1200" dirty="0" smtClean="0">
                <a:solidFill>
                  <a:schemeClr val="tx1"/>
                </a:solidFill>
              </a:rPr>
              <a:t>, Intel, </a:t>
            </a:r>
            <a:r>
              <a:rPr lang="en-GB" sz="1200" dirty="0" err="1" smtClean="0">
                <a:solidFill>
                  <a:schemeClr val="tx1"/>
                </a:solidFill>
              </a:rPr>
              <a:t>Qcomm</a:t>
            </a:r>
            <a:endParaRPr lang="en-GB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245723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 smtClean="0"/>
              <a:t>May 2012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F5D8E26B-7BCF-4D25-9C89-0168A6618F18}" type="slidenum">
              <a:rPr lang="en-GB" smtClean="0"/>
              <a:pPr/>
              <a:t>14</a:t>
            </a:fld>
            <a:endParaRPr lang="en-GB"/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685800" y="685800"/>
            <a:ext cx="7772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Background, related contributions</a:t>
            </a:r>
            <a:endParaRPr kumimoji="0" lang="en-US" sz="3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j-ea"/>
              <a:cs typeface="+mj-cs"/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419100" y="1333500"/>
            <a:ext cx="8077200" cy="4991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rmAutofit fontScale="70000" lnSpcReduction="20000"/>
          </a:bodyPr>
          <a:lstStyle/>
          <a:p>
            <a:pPr marL="342900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Char char="•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12/0191r0: Call for Contributions to the </a:t>
            </a:r>
            <a:r>
              <a:rPr lang="en-US" b="1" kern="0" dirty="0" err="1" smtClean="0">
                <a:solidFill>
                  <a:srgbClr val="000000"/>
                </a:solidFill>
                <a:latin typeface="Times New Roman"/>
                <a:ea typeface="+mn-ea"/>
              </a:rPr>
              <a:t>TGai</a:t>
            </a: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 Specification</a:t>
            </a:r>
            <a:r>
              <a:rPr kumimoji="0" lang="en-US" b="1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Framework Document (SFD);</a:t>
            </a:r>
            <a:endParaRPr lang="en-US" b="1" kern="0" dirty="0" smtClean="0">
              <a:solidFill>
                <a:srgbClr val="000000"/>
              </a:solidFill>
              <a:latin typeface="Times New Roman"/>
              <a:ea typeface="+mn-ea"/>
            </a:endParaRPr>
          </a:p>
          <a:p>
            <a:pPr marL="342900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Char char="•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12/0151r2: Approved </a:t>
            </a:r>
            <a:r>
              <a:rPr lang="en-US" b="1" kern="0" dirty="0" err="1" smtClean="0">
                <a:solidFill>
                  <a:srgbClr val="000000"/>
                </a:solidFill>
                <a:latin typeface="Times New Roman"/>
                <a:ea typeface="+mn-ea"/>
              </a:rPr>
              <a:t>TGai</a:t>
            </a: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 SFD initial document; (12/0151r3 with page numbers)</a:t>
            </a:r>
          </a:p>
          <a:p>
            <a:pPr marL="342900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Char char="•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Multiple contributions have been submitted to 802.11ai TG regarding passive scanning improvements, e.g., </a:t>
            </a:r>
          </a:p>
          <a:p>
            <a:pPr marL="676275" lvl="1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Char char="•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11-12-0276-00-00ai-passive-scanning-comparison</a:t>
            </a:r>
          </a:p>
          <a:p>
            <a:pPr marL="676275" lvl="1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Char char="•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11-12-0277-00-00ai-hybrid-scanning</a:t>
            </a:r>
          </a:p>
          <a:p>
            <a:pPr marL="676275" lvl="1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Char char="•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11-12-0239-01-00ai-passive-scanning-enhancements</a:t>
            </a:r>
          </a:p>
          <a:p>
            <a:pPr marL="676275" lvl="1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Char char="•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11-12-0288-00-00ai-passive-scanning-requirement-for-sfd</a:t>
            </a:r>
          </a:p>
          <a:p>
            <a:pPr marL="676275" lvl="1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Char char="•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11-12-0042-01-00ai-fils-beacon-proposal</a:t>
            </a:r>
          </a:p>
          <a:p>
            <a:pPr marL="676275" lvl="1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Char char="•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11-12-0292-00-00ai-beacon-pointer</a:t>
            </a:r>
          </a:p>
          <a:p>
            <a:pPr marL="347663" lvl="1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Char char="•"/>
              <a:defRPr/>
            </a:pPr>
            <a:r>
              <a:rPr lang="en-US" b="1" kern="0" dirty="0" smtClean="0">
                <a:solidFill>
                  <a:srgbClr val="0000FF"/>
                </a:solidFill>
                <a:latin typeface="Times New Roman"/>
                <a:ea typeface="+mn-ea"/>
              </a:rPr>
              <a:t>Two contributions from 2012-May meeting are recommended to be incorporated into this joined contribution discussions:</a:t>
            </a:r>
          </a:p>
          <a:p>
            <a:pPr marL="747713" lvl="2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Char char="•"/>
              <a:defRPr/>
            </a:pPr>
            <a:r>
              <a:rPr lang="en-US" b="1" kern="0" dirty="0" smtClean="0">
                <a:solidFill>
                  <a:srgbClr val="0000FF"/>
                </a:solidFill>
                <a:latin typeface="Times New Roman"/>
                <a:ea typeface="+mn-ea"/>
              </a:rPr>
              <a:t>11-12-0545-01-00ai-access-control-mechanism-for-fils</a:t>
            </a:r>
          </a:p>
          <a:p>
            <a:pPr marL="747713" lvl="2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Char char="•"/>
              <a:defRPr/>
            </a:pPr>
            <a:r>
              <a:rPr lang="en-US" b="1" kern="0" dirty="0" smtClean="0">
                <a:solidFill>
                  <a:srgbClr val="0000FF"/>
                </a:solidFill>
                <a:latin typeface="Times New Roman"/>
                <a:ea typeface="+mn-ea"/>
              </a:rPr>
              <a:t>11-12-0567-00-00ai-multiple-frequency-channel-scanning</a:t>
            </a:r>
          </a:p>
        </p:txBody>
      </p:sp>
      <p:sp>
        <p:nvSpPr>
          <p:cNvPr id="10" name="Footer Placeholder 4"/>
          <p:cNvSpPr>
            <a:spLocks noGrp="1"/>
          </p:cNvSpPr>
          <p:nvPr>
            <p:ph type="ftr" idx="4294967295"/>
          </p:nvPr>
        </p:nvSpPr>
        <p:spPr>
          <a:xfrm>
            <a:off x="5181600" y="6488112"/>
            <a:ext cx="3436938" cy="217488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dirty="0" err="1" smtClean="0">
                <a:solidFill>
                  <a:schemeClr val="tx1"/>
                </a:solidFill>
              </a:rPr>
              <a:t>InterDigital</a:t>
            </a:r>
            <a:r>
              <a:rPr lang="en-GB" sz="1200" dirty="0" smtClean="0">
                <a:solidFill>
                  <a:schemeClr val="tx1"/>
                </a:solidFill>
              </a:rPr>
              <a:t>, KDDI, Nokia, </a:t>
            </a:r>
            <a:r>
              <a:rPr lang="en-GB" sz="1200" dirty="0" err="1" smtClean="0">
                <a:solidFill>
                  <a:schemeClr val="tx1"/>
                </a:solidFill>
              </a:rPr>
              <a:t>Huawei</a:t>
            </a:r>
            <a:r>
              <a:rPr lang="en-GB" sz="1200" dirty="0" smtClean="0">
                <a:solidFill>
                  <a:schemeClr val="tx1"/>
                </a:solidFill>
              </a:rPr>
              <a:t>, Intel, </a:t>
            </a:r>
            <a:r>
              <a:rPr lang="en-GB" sz="1200" dirty="0" err="1" smtClean="0">
                <a:solidFill>
                  <a:schemeClr val="tx1"/>
                </a:solidFill>
              </a:rPr>
              <a:t>Qcomm</a:t>
            </a:r>
            <a:endParaRPr lang="en-GB" sz="1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800099"/>
          </a:xfrm>
        </p:spPr>
        <p:txBody>
          <a:bodyPr/>
          <a:lstStyle/>
          <a:p>
            <a:pPr lvl="0"/>
            <a:r>
              <a:rPr lang="en-US" sz="2400" dirty="0" smtClean="0"/>
              <a:t>Straw Poll for proposed </a:t>
            </a:r>
            <a:r>
              <a:rPr lang="en-US" sz="2400" dirty="0"/>
              <a:t>t</a:t>
            </a:r>
            <a:r>
              <a:rPr lang="en-US" sz="2400" dirty="0" smtClean="0"/>
              <a:t>ext for SFD </a:t>
            </a:r>
            <a:br>
              <a:rPr lang="en-US" sz="2400" dirty="0" smtClean="0"/>
            </a:br>
            <a:r>
              <a:rPr lang="en-US" sz="2400" dirty="0" smtClean="0"/>
              <a:t>(for 2012-May meeting)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62100"/>
            <a:ext cx="7770813" cy="4532313"/>
          </a:xfrm>
        </p:spPr>
        <p:txBody>
          <a:bodyPr>
            <a:normAutofit/>
          </a:bodyPr>
          <a:lstStyle/>
          <a:p>
            <a:pPr marL="1023938" indent="-1023938">
              <a:spcAft>
                <a:spcPts val="600"/>
              </a:spcAft>
            </a:pPr>
            <a:r>
              <a:rPr lang="en-US" sz="2000" dirty="0" smtClean="0">
                <a:solidFill>
                  <a:schemeClr val="tx1"/>
                </a:solidFill>
              </a:rPr>
              <a:t>Straw-Poll-1:  Do you support Inserting  the following text to Section 6.2.1 on page 7 of </a:t>
            </a:r>
            <a:r>
              <a:rPr lang="en-US" sz="2000" dirty="0" err="1" smtClean="0">
                <a:solidFill>
                  <a:schemeClr val="tx1"/>
                </a:solidFill>
              </a:rPr>
              <a:t>TGai</a:t>
            </a:r>
            <a:r>
              <a:rPr lang="en-US" sz="2000" dirty="0" smtClean="0">
                <a:solidFill>
                  <a:schemeClr val="tx1"/>
                </a:solidFill>
              </a:rPr>
              <a:t> SFD, 12/0151r7</a:t>
            </a:r>
          </a:p>
          <a:p>
            <a:pPr marL="0" indent="0">
              <a:spcBef>
                <a:spcPts val="400"/>
              </a:spcBef>
              <a:spcAft>
                <a:spcPts val="400"/>
              </a:spcAft>
            </a:pPr>
            <a:endParaRPr lang="en-US" dirty="0" smtClean="0"/>
          </a:p>
          <a:p>
            <a:pPr marL="0" indent="0">
              <a:spcBef>
                <a:spcPts val="400"/>
              </a:spcBef>
              <a:spcAft>
                <a:spcPts val="400"/>
              </a:spcAft>
            </a:pPr>
            <a:r>
              <a:rPr lang="en-US" dirty="0" smtClean="0">
                <a:solidFill>
                  <a:srgbClr val="0000FF"/>
                </a:solidFill>
              </a:rPr>
              <a:t>In addition to full beacon transmissions, a lower wireless medium occupancy MAC frame may be transmitted more frequently to support a quick AP/Network  Discovery for a fast initial link setup. </a:t>
            </a:r>
          </a:p>
          <a:p>
            <a:pPr marL="0" indent="0">
              <a:spcBef>
                <a:spcPts val="400"/>
              </a:spcBef>
              <a:spcAft>
                <a:spcPts val="400"/>
              </a:spcAft>
            </a:pPr>
            <a:endParaRPr lang="en-US" dirty="0"/>
          </a:p>
          <a:p>
            <a:pPr marL="6350" lvl="1" indent="-6350">
              <a:spcAft>
                <a:spcPts val="600"/>
              </a:spcAft>
            </a:pPr>
            <a:endParaRPr lang="en-US" b="1" dirty="0" smtClean="0">
              <a:solidFill>
                <a:schemeClr val="tx1"/>
              </a:solidFill>
              <a:cs typeface="+mn-cs"/>
            </a:endParaRPr>
          </a:p>
          <a:p>
            <a:pPr marL="6350" lvl="1" indent="-6350">
              <a:spcAft>
                <a:spcPts val="600"/>
              </a:spcAft>
            </a:pPr>
            <a:r>
              <a:rPr lang="en-US" b="1" dirty="0" smtClean="0">
                <a:solidFill>
                  <a:schemeClr val="tx1"/>
                </a:solidFill>
                <a:cs typeface="+mn-cs"/>
              </a:rPr>
              <a:t>Results:    </a:t>
            </a:r>
            <a:r>
              <a:rPr lang="en-US" b="1" u="sng" dirty="0" smtClean="0">
                <a:solidFill>
                  <a:schemeClr val="tx1"/>
                </a:solidFill>
                <a:cs typeface="+mn-cs"/>
              </a:rPr>
              <a:t>Yes     31        </a:t>
            </a:r>
            <a:r>
              <a:rPr lang="en-US" b="1" dirty="0" smtClean="0">
                <a:solidFill>
                  <a:schemeClr val="tx1"/>
                </a:solidFill>
                <a:cs typeface="+mn-cs"/>
              </a:rPr>
              <a:t>        </a:t>
            </a:r>
            <a:r>
              <a:rPr lang="en-US" b="1" u="sng" dirty="0" smtClean="0">
                <a:solidFill>
                  <a:schemeClr val="tx1"/>
                </a:solidFill>
                <a:cs typeface="+mn-cs"/>
              </a:rPr>
              <a:t>No        0     </a:t>
            </a:r>
            <a:r>
              <a:rPr lang="en-US" b="1" dirty="0" smtClean="0">
                <a:solidFill>
                  <a:schemeClr val="tx1"/>
                </a:solidFill>
                <a:cs typeface="+mn-cs"/>
              </a:rPr>
              <a:t>     </a:t>
            </a:r>
            <a:r>
              <a:rPr lang="en-US" b="1" u="sng" dirty="0" smtClean="0">
                <a:solidFill>
                  <a:schemeClr val="tx1"/>
                </a:solidFill>
                <a:cs typeface="+mn-cs"/>
              </a:rPr>
              <a:t>need more info      </a:t>
            </a:r>
            <a:r>
              <a:rPr lang="en-US" u="sng" dirty="0" smtClean="0">
                <a:solidFill>
                  <a:schemeClr val="tx1"/>
                </a:solidFill>
                <a:cs typeface="+mn-cs"/>
              </a:rPr>
              <a:t>8</a:t>
            </a:r>
            <a:r>
              <a:rPr lang="en-US" b="1" u="sng" dirty="0" smtClean="0">
                <a:solidFill>
                  <a:schemeClr val="tx1"/>
                </a:solidFill>
                <a:cs typeface="+mn-cs"/>
              </a:rPr>
              <a:t>             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May 2012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4294967295"/>
          </p:nvPr>
        </p:nvSpPr>
        <p:spPr>
          <a:xfrm>
            <a:off x="5181600" y="6488112"/>
            <a:ext cx="3436938" cy="217488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dirty="0" err="1" smtClean="0">
                <a:solidFill>
                  <a:schemeClr val="tx1"/>
                </a:solidFill>
              </a:rPr>
              <a:t>InterDigital</a:t>
            </a:r>
            <a:r>
              <a:rPr lang="en-GB" sz="1200" dirty="0" smtClean="0">
                <a:solidFill>
                  <a:schemeClr val="tx1"/>
                </a:solidFill>
              </a:rPr>
              <a:t>, KDDI, Nokia, </a:t>
            </a:r>
            <a:r>
              <a:rPr lang="en-GB" sz="1200" dirty="0" err="1" smtClean="0">
                <a:solidFill>
                  <a:schemeClr val="tx1"/>
                </a:solidFill>
              </a:rPr>
              <a:t>Huawei</a:t>
            </a:r>
            <a:r>
              <a:rPr lang="en-GB" sz="1200" dirty="0" smtClean="0">
                <a:solidFill>
                  <a:schemeClr val="tx1"/>
                </a:solidFill>
              </a:rPr>
              <a:t>, Intel, </a:t>
            </a:r>
            <a:r>
              <a:rPr lang="en-GB" sz="1200" dirty="0" err="1" smtClean="0">
                <a:solidFill>
                  <a:schemeClr val="tx1"/>
                </a:solidFill>
              </a:rPr>
              <a:t>Qcomm</a:t>
            </a:r>
            <a:endParaRPr lang="en-GB" sz="1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FILS Beacon over time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0" y="5676900"/>
            <a:ext cx="7124700" cy="722313"/>
          </a:xfrm>
        </p:spPr>
        <p:txBody>
          <a:bodyPr/>
          <a:lstStyle/>
          <a:p>
            <a:pPr marL="0" indent="0"/>
            <a:r>
              <a:rPr lang="en-US" sz="2000" dirty="0" smtClean="0"/>
              <a:t>The periodicity of the FILS Beacon may change over operation time of FILS AP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InterDIgital, KDDI, Nokia, Huawei, Intel, Qcomm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2012</a:t>
            </a:r>
            <a:endParaRPr lang="en-GB" dirty="0"/>
          </a:p>
        </p:txBody>
      </p:sp>
      <p:cxnSp>
        <p:nvCxnSpPr>
          <p:cNvPr id="8" name="Straight Arrow Connector 7"/>
          <p:cNvCxnSpPr/>
          <p:nvPr/>
        </p:nvCxnSpPr>
        <p:spPr bwMode="auto">
          <a:xfrm rot="5400000">
            <a:off x="-1161256" y="3561556"/>
            <a:ext cx="3238500" cy="158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9" name="TextBox 8"/>
          <p:cNvSpPr txBox="1"/>
          <p:nvPr/>
        </p:nvSpPr>
        <p:spPr>
          <a:xfrm>
            <a:off x="152400" y="5295900"/>
            <a:ext cx="7296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ysClr val="windowText" lastClr="000000"/>
                </a:solidFill>
              </a:rPr>
              <a:t>time</a:t>
            </a:r>
            <a:endParaRPr lang="en-US" dirty="0">
              <a:solidFill>
                <a:sysClr val="windowText" lastClr="00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09600" y="1943100"/>
            <a:ext cx="91403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ysClr val="windowText" lastClr="000000"/>
                </a:solidFill>
              </a:rPr>
              <a:t>Case</a:t>
            </a:r>
            <a:r>
              <a:rPr lang="en-US" dirty="0" smtClean="0">
                <a:solidFill>
                  <a:sysClr val="windowText" lastClr="000000"/>
                </a:solidFill>
              </a:rPr>
              <a:t> 1</a:t>
            </a:r>
            <a:endParaRPr lang="en-US" dirty="0">
              <a:solidFill>
                <a:sysClr val="windowText" lastClr="000000"/>
              </a:solidFill>
            </a:endParaRPr>
          </a:p>
        </p:txBody>
      </p:sp>
      <p:cxnSp>
        <p:nvCxnSpPr>
          <p:cNvPr id="12" name="Straight Arrow Connector 11"/>
          <p:cNvCxnSpPr/>
          <p:nvPr/>
        </p:nvCxnSpPr>
        <p:spPr bwMode="auto">
          <a:xfrm>
            <a:off x="952500" y="2476500"/>
            <a:ext cx="7048500" cy="158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4" name="Straight Arrow Connector 13"/>
          <p:cNvCxnSpPr/>
          <p:nvPr/>
        </p:nvCxnSpPr>
        <p:spPr bwMode="auto">
          <a:xfrm rot="5400000" flipH="1" flipV="1">
            <a:off x="1505744" y="2228056"/>
            <a:ext cx="571500" cy="1588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 bwMode="auto">
          <a:xfrm rot="5400000" flipH="1" flipV="1">
            <a:off x="7030244" y="2189956"/>
            <a:ext cx="571500" cy="1588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 bwMode="auto">
          <a:xfrm rot="5400000" flipH="1" flipV="1">
            <a:off x="3410744" y="2266156"/>
            <a:ext cx="419100" cy="158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9" name="Straight Arrow Connector 18"/>
          <p:cNvCxnSpPr/>
          <p:nvPr/>
        </p:nvCxnSpPr>
        <p:spPr bwMode="auto">
          <a:xfrm rot="5400000" flipH="1" flipV="1">
            <a:off x="6192044" y="2266156"/>
            <a:ext cx="419100" cy="158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0" name="TextBox 19"/>
          <p:cNvSpPr txBox="1"/>
          <p:nvPr/>
        </p:nvSpPr>
        <p:spPr>
          <a:xfrm>
            <a:off x="495300" y="2705100"/>
            <a:ext cx="91403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ysClr val="windowText" lastClr="000000"/>
                </a:solidFill>
              </a:rPr>
              <a:t>Case</a:t>
            </a:r>
            <a:r>
              <a:rPr lang="en-US" dirty="0" smtClean="0">
                <a:solidFill>
                  <a:sysClr val="windowText" lastClr="000000"/>
                </a:solidFill>
              </a:rPr>
              <a:t> 2</a:t>
            </a:r>
            <a:endParaRPr lang="en-US" dirty="0">
              <a:solidFill>
                <a:sysClr val="windowText" lastClr="000000"/>
              </a:solidFill>
            </a:endParaRPr>
          </a:p>
        </p:txBody>
      </p:sp>
      <p:cxnSp>
        <p:nvCxnSpPr>
          <p:cNvPr id="21" name="Straight Arrow Connector 20"/>
          <p:cNvCxnSpPr/>
          <p:nvPr/>
        </p:nvCxnSpPr>
        <p:spPr bwMode="auto">
          <a:xfrm>
            <a:off x="990600" y="3429000"/>
            <a:ext cx="7048500" cy="158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5" name="Straight Arrow Connector 24"/>
          <p:cNvCxnSpPr/>
          <p:nvPr/>
        </p:nvCxnSpPr>
        <p:spPr bwMode="auto">
          <a:xfrm rot="5400000" flipH="1" flipV="1">
            <a:off x="3448844" y="3218656"/>
            <a:ext cx="419100" cy="158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6" name="Straight Arrow Connector 25"/>
          <p:cNvCxnSpPr/>
          <p:nvPr/>
        </p:nvCxnSpPr>
        <p:spPr bwMode="auto">
          <a:xfrm rot="5400000" flipH="1" flipV="1">
            <a:off x="5277644" y="3218656"/>
            <a:ext cx="419100" cy="158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7" name="TextBox 26"/>
          <p:cNvSpPr txBox="1"/>
          <p:nvPr/>
        </p:nvSpPr>
        <p:spPr>
          <a:xfrm>
            <a:off x="571500" y="3810000"/>
            <a:ext cx="87556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ysClr val="windowText" lastClr="000000"/>
                </a:solidFill>
              </a:rPr>
              <a:t>Case 3</a:t>
            </a:r>
            <a:endParaRPr lang="en-US" sz="2000" dirty="0">
              <a:solidFill>
                <a:sysClr val="windowText" lastClr="000000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609600" y="4648200"/>
            <a:ext cx="87556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ysClr val="windowText" lastClr="000000"/>
                </a:solidFill>
              </a:rPr>
              <a:t>Case 4</a:t>
            </a:r>
            <a:endParaRPr lang="en-US" sz="2000" dirty="0">
              <a:solidFill>
                <a:sysClr val="windowText" lastClr="000000"/>
              </a:solidFill>
            </a:endParaRPr>
          </a:p>
        </p:txBody>
      </p:sp>
      <p:cxnSp>
        <p:nvCxnSpPr>
          <p:cNvPr id="39" name="Straight Arrow Connector 38"/>
          <p:cNvCxnSpPr/>
          <p:nvPr/>
        </p:nvCxnSpPr>
        <p:spPr bwMode="auto">
          <a:xfrm rot="5400000" flipH="1" flipV="1">
            <a:off x="2496344" y="2266156"/>
            <a:ext cx="419100" cy="158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1" name="Straight Arrow Connector 40"/>
          <p:cNvCxnSpPr/>
          <p:nvPr/>
        </p:nvCxnSpPr>
        <p:spPr bwMode="auto">
          <a:xfrm rot="5400000" flipH="1" flipV="1">
            <a:off x="4363244" y="2266156"/>
            <a:ext cx="419100" cy="158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2" name="Straight Arrow Connector 41"/>
          <p:cNvCxnSpPr/>
          <p:nvPr/>
        </p:nvCxnSpPr>
        <p:spPr bwMode="auto">
          <a:xfrm rot="5400000" flipH="1" flipV="1">
            <a:off x="5277644" y="2266156"/>
            <a:ext cx="419100" cy="158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5" name="Straight Arrow Connector 44"/>
          <p:cNvCxnSpPr/>
          <p:nvPr/>
        </p:nvCxnSpPr>
        <p:spPr bwMode="auto">
          <a:xfrm>
            <a:off x="1790700" y="2286000"/>
            <a:ext cx="876300" cy="158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46" name="TextBox 45"/>
          <p:cNvSpPr txBox="1"/>
          <p:nvPr/>
        </p:nvSpPr>
        <p:spPr>
          <a:xfrm>
            <a:off x="1981200" y="1714500"/>
            <a:ext cx="52610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ysClr val="windowText" lastClr="000000"/>
                </a:solidFill>
              </a:rPr>
              <a:t>T1</a:t>
            </a:r>
            <a:endParaRPr lang="en-US" dirty="0">
              <a:solidFill>
                <a:sysClr val="windowText" lastClr="000000"/>
              </a:solidFill>
            </a:endParaRPr>
          </a:p>
        </p:txBody>
      </p:sp>
      <p:cxnSp>
        <p:nvCxnSpPr>
          <p:cNvPr id="47" name="Straight Arrow Connector 46"/>
          <p:cNvCxnSpPr/>
          <p:nvPr/>
        </p:nvCxnSpPr>
        <p:spPr bwMode="auto">
          <a:xfrm flipV="1">
            <a:off x="1828800" y="3200400"/>
            <a:ext cx="1790700" cy="287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48" name="TextBox 47"/>
          <p:cNvSpPr txBox="1"/>
          <p:nvPr/>
        </p:nvSpPr>
        <p:spPr>
          <a:xfrm>
            <a:off x="2438400" y="2743200"/>
            <a:ext cx="52610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ysClr val="windowText" lastClr="000000"/>
                </a:solidFill>
              </a:rPr>
              <a:t>T2</a:t>
            </a:r>
            <a:endParaRPr lang="en-US" dirty="0">
              <a:solidFill>
                <a:sysClr val="windowText" lastClr="000000"/>
              </a:solidFill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7658100" y="2857500"/>
            <a:ext cx="7296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ysClr val="windowText" lastClr="000000"/>
                </a:solidFill>
              </a:rPr>
              <a:t>time</a:t>
            </a:r>
            <a:endParaRPr lang="en-US" dirty="0">
              <a:solidFill>
                <a:sysClr val="windowText" lastClr="000000"/>
              </a:solidFill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7696200" y="2019300"/>
            <a:ext cx="729687" cy="461665"/>
          </a:xfrm>
          <a:prstGeom prst="rect">
            <a:avLst/>
          </a:prstGeom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ysClr val="windowText" lastClr="000000"/>
                </a:solidFill>
              </a:rPr>
              <a:t>time</a:t>
            </a:r>
            <a:endParaRPr lang="en-US" dirty="0">
              <a:solidFill>
                <a:sysClr val="windowText" lastClr="000000"/>
              </a:solidFill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7772400" y="3848100"/>
            <a:ext cx="7296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ysClr val="windowText" lastClr="000000"/>
                </a:solidFill>
              </a:rPr>
              <a:t>time</a:t>
            </a:r>
            <a:endParaRPr lang="en-US" dirty="0">
              <a:solidFill>
                <a:sysClr val="windowText" lastClr="000000"/>
              </a:solidFill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7658100" y="4567535"/>
            <a:ext cx="7296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ysClr val="windowText" lastClr="000000"/>
                </a:solidFill>
              </a:rPr>
              <a:t>time</a:t>
            </a:r>
            <a:endParaRPr lang="en-US" dirty="0">
              <a:solidFill>
                <a:sysClr val="windowText" lastClr="000000"/>
              </a:solidFill>
            </a:endParaRPr>
          </a:p>
        </p:txBody>
      </p:sp>
      <p:cxnSp>
        <p:nvCxnSpPr>
          <p:cNvPr id="56" name="Straight Arrow Connector 55"/>
          <p:cNvCxnSpPr/>
          <p:nvPr/>
        </p:nvCxnSpPr>
        <p:spPr bwMode="auto">
          <a:xfrm rot="5400000" flipH="1" flipV="1">
            <a:off x="7335044" y="1085056"/>
            <a:ext cx="419100" cy="1588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7" name="Straight Arrow Connector 56"/>
          <p:cNvCxnSpPr/>
          <p:nvPr/>
        </p:nvCxnSpPr>
        <p:spPr bwMode="auto">
          <a:xfrm rot="5400000" flipH="1" flipV="1">
            <a:off x="7335044" y="1694656"/>
            <a:ext cx="419100" cy="158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8" name="TextBox 57"/>
          <p:cNvSpPr txBox="1"/>
          <p:nvPr/>
        </p:nvSpPr>
        <p:spPr>
          <a:xfrm>
            <a:off x="7657981" y="952500"/>
            <a:ext cx="800219" cy="338554"/>
          </a:xfrm>
          <a:prstGeom prst="rect">
            <a:avLst/>
          </a:prstGeom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ysClr val="windowText" lastClr="000000"/>
                </a:solidFill>
              </a:rPr>
              <a:t>Beacon</a:t>
            </a:r>
            <a:endParaRPr lang="en-US" sz="1600" dirty="0">
              <a:solidFill>
                <a:sysClr val="windowText" lastClr="000000"/>
              </a:solidFill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7618507" y="1557635"/>
            <a:ext cx="1273105" cy="338554"/>
          </a:xfrm>
          <a:prstGeom prst="rect">
            <a:avLst/>
          </a:prstGeom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ysClr val="windowText" lastClr="000000"/>
                </a:solidFill>
              </a:rPr>
              <a:t>FILS Beacon</a:t>
            </a:r>
            <a:endParaRPr lang="en-US" sz="1600" dirty="0">
              <a:solidFill>
                <a:sysClr val="windowText" lastClr="000000"/>
              </a:solidFill>
            </a:endParaRPr>
          </a:p>
        </p:txBody>
      </p:sp>
      <p:cxnSp>
        <p:nvCxnSpPr>
          <p:cNvPr id="64" name="Straight Arrow Connector 63"/>
          <p:cNvCxnSpPr/>
          <p:nvPr/>
        </p:nvCxnSpPr>
        <p:spPr bwMode="auto">
          <a:xfrm rot="5400000" flipH="1" flipV="1">
            <a:off x="1505744" y="3142456"/>
            <a:ext cx="571500" cy="1588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5" name="Straight Arrow Connector 64"/>
          <p:cNvCxnSpPr/>
          <p:nvPr/>
        </p:nvCxnSpPr>
        <p:spPr bwMode="auto">
          <a:xfrm rot="5400000" flipH="1" flipV="1">
            <a:off x="7030244" y="3142456"/>
            <a:ext cx="571500" cy="1588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9" name="Straight Arrow Connector 68"/>
          <p:cNvCxnSpPr/>
          <p:nvPr/>
        </p:nvCxnSpPr>
        <p:spPr bwMode="auto">
          <a:xfrm>
            <a:off x="990600" y="5257800"/>
            <a:ext cx="7048500" cy="158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0" name="Straight Arrow Connector 69"/>
          <p:cNvCxnSpPr/>
          <p:nvPr/>
        </p:nvCxnSpPr>
        <p:spPr bwMode="auto">
          <a:xfrm rot="5400000" flipH="1" flipV="1">
            <a:off x="3448844" y="5047456"/>
            <a:ext cx="419100" cy="158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1" name="Straight Arrow Connector 70"/>
          <p:cNvCxnSpPr/>
          <p:nvPr/>
        </p:nvCxnSpPr>
        <p:spPr bwMode="auto">
          <a:xfrm rot="5400000" flipH="1" flipV="1">
            <a:off x="5277644" y="5047456"/>
            <a:ext cx="419100" cy="158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2" name="Straight Arrow Connector 71"/>
          <p:cNvCxnSpPr/>
          <p:nvPr/>
        </p:nvCxnSpPr>
        <p:spPr bwMode="auto">
          <a:xfrm flipV="1">
            <a:off x="1828800" y="5029200"/>
            <a:ext cx="1790700" cy="287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73" name="TextBox 72"/>
          <p:cNvSpPr txBox="1"/>
          <p:nvPr/>
        </p:nvSpPr>
        <p:spPr>
          <a:xfrm>
            <a:off x="2438400" y="4572000"/>
            <a:ext cx="52610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ysClr val="windowText" lastClr="000000"/>
                </a:solidFill>
              </a:rPr>
              <a:t>T2</a:t>
            </a:r>
            <a:endParaRPr lang="en-US" dirty="0">
              <a:solidFill>
                <a:sysClr val="windowText" lastClr="000000"/>
              </a:solidFill>
            </a:endParaRPr>
          </a:p>
        </p:txBody>
      </p:sp>
      <p:cxnSp>
        <p:nvCxnSpPr>
          <p:cNvPr id="74" name="Straight Arrow Connector 73"/>
          <p:cNvCxnSpPr/>
          <p:nvPr/>
        </p:nvCxnSpPr>
        <p:spPr bwMode="auto">
          <a:xfrm rot="5400000" flipH="1" flipV="1">
            <a:off x="1505744" y="4971256"/>
            <a:ext cx="571500" cy="1588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5" name="Straight Arrow Connector 74"/>
          <p:cNvCxnSpPr/>
          <p:nvPr/>
        </p:nvCxnSpPr>
        <p:spPr bwMode="auto">
          <a:xfrm rot="5400000" flipH="1" flipV="1">
            <a:off x="7030244" y="4971256"/>
            <a:ext cx="571500" cy="1588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6" name="Straight Arrow Connector 75"/>
          <p:cNvCxnSpPr/>
          <p:nvPr/>
        </p:nvCxnSpPr>
        <p:spPr bwMode="auto">
          <a:xfrm>
            <a:off x="990600" y="4343400"/>
            <a:ext cx="7048500" cy="158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7" name="Straight Arrow Connector 76"/>
          <p:cNvCxnSpPr/>
          <p:nvPr/>
        </p:nvCxnSpPr>
        <p:spPr bwMode="auto">
          <a:xfrm rot="5400000" flipH="1" flipV="1">
            <a:off x="1505744" y="4056856"/>
            <a:ext cx="571500" cy="1588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8" name="Straight Arrow Connector 77"/>
          <p:cNvCxnSpPr/>
          <p:nvPr/>
        </p:nvCxnSpPr>
        <p:spPr bwMode="auto">
          <a:xfrm rot="5400000" flipH="1" flipV="1">
            <a:off x="7030244" y="4056856"/>
            <a:ext cx="571500" cy="1588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800099"/>
          </a:xfrm>
        </p:spPr>
        <p:txBody>
          <a:bodyPr/>
          <a:lstStyle/>
          <a:p>
            <a:pPr lvl="0"/>
            <a:r>
              <a:rPr lang="en-US" sz="2400" dirty="0" smtClean="0"/>
              <a:t>Straw Poll</a:t>
            </a:r>
            <a:r>
              <a:rPr lang="en-US" sz="2400" dirty="0" smtClean="0"/>
              <a:t>s </a:t>
            </a:r>
            <a:r>
              <a:rPr lang="en-US" sz="2400" dirty="0" smtClean="0"/>
              <a:t>for proposed </a:t>
            </a:r>
            <a:r>
              <a:rPr lang="en-US" sz="2400" dirty="0"/>
              <a:t>t</a:t>
            </a:r>
            <a:r>
              <a:rPr lang="en-US" sz="2400" dirty="0" smtClean="0"/>
              <a:t>ext for SFD </a:t>
            </a:r>
            <a:br>
              <a:rPr lang="en-US" sz="2400" dirty="0" smtClean="0"/>
            </a:br>
            <a:r>
              <a:rPr lang="en-US" sz="2400" dirty="0" smtClean="0"/>
              <a:t>(for 2012-May meeting)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9100" y="1562100"/>
            <a:ext cx="8496300" cy="5067300"/>
          </a:xfrm>
        </p:spPr>
        <p:txBody>
          <a:bodyPr>
            <a:normAutofit fontScale="40000" lnSpcReduction="20000"/>
          </a:bodyPr>
          <a:lstStyle/>
          <a:p>
            <a:pPr marL="1023938" indent="-1023938">
              <a:spcAft>
                <a:spcPts val="600"/>
              </a:spcAft>
            </a:pPr>
            <a:r>
              <a:rPr lang="en-US" sz="4000" dirty="0" smtClean="0">
                <a:solidFill>
                  <a:schemeClr val="tx1"/>
                </a:solidFill>
              </a:rPr>
              <a:t>Straw-Poll</a:t>
            </a:r>
            <a:r>
              <a:rPr lang="en-US" sz="4000" dirty="0" smtClean="0">
                <a:solidFill>
                  <a:schemeClr val="tx1"/>
                </a:solidFill>
              </a:rPr>
              <a:t>-2: Do you support Inserting  </a:t>
            </a:r>
            <a:r>
              <a:rPr lang="en-US" sz="4000" dirty="0" smtClean="0">
                <a:solidFill>
                  <a:schemeClr val="tx1"/>
                </a:solidFill>
              </a:rPr>
              <a:t>the following text to Section 6.2.1 on page 7 of </a:t>
            </a:r>
            <a:r>
              <a:rPr lang="en-US" sz="4000" dirty="0" err="1" smtClean="0">
                <a:solidFill>
                  <a:schemeClr val="tx1"/>
                </a:solidFill>
              </a:rPr>
              <a:t>TGai</a:t>
            </a:r>
            <a:r>
              <a:rPr lang="en-US" sz="4000" dirty="0" smtClean="0">
                <a:solidFill>
                  <a:schemeClr val="tx1"/>
                </a:solidFill>
              </a:rPr>
              <a:t> SFD, 12/0151r7</a:t>
            </a:r>
          </a:p>
          <a:p>
            <a:pPr marL="0" indent="0">
              <a:spcBef>
                <a:spcPts val="400"/>
              </a:spcBef>
              <a:spcAft>
                <a:spcPts val="400"/>
              </a:spcAft>
            </a:pPr>
            <a:endParaRPr lang="en-US" dirty="0" smtClean="0">
              <a:solidFill>
                <a:srgbClr val="0000FF"/>
              </a:solidFill>
            </a:endParaRPr>
          </a:p>
          <a:p>
            <a:pPr marL="0" indent="0">
              <a:spcAft>
                <a:spcPts val="600"/>
              </a:spcAft>
            </a:pPr>
            <a:r>
              <a:rPr lang="en-US" sz="5000" dirty="0" smtClean="0">
                <a:solidFill>
                  <a:srgbClr val="0000FF"/>
                </a:solidFill>
              </a:rPr>
              <a:t>The AP may </a:t>
            </a:r>
            <a:r>
              <a:rPr lang="en-US" sz="5000" dirty="0" smtClean="0">
                <a:solidFill>
                  <a:srgbClr val="0000FF"/>
                </a:solidFill>
              </a:rPr>
              <a:t>transmit a </a:t>
            </a:r>
            <a:r>
              <a:rPr lang="en-US" sz="5000" dirty="0" smtClean="0">
                <a:solidFill>
                  <a:srgbClr val="0000FF"/>
                </a:solidFill>
              </a:rPr>
              <a:t>MAC frame, to be defined as “FILS </a:t>
            </a:r>
            <a:r>
              <a:rPr lang="en-US" sz="5000" dirty="0" smtClean="0">
                <a:solidFill>
                  <a:srgbClr val="0000FF"/>
                </a:solidFill>
              </a:rPr>
              <a:t>Discovery Frame”, between full Beacon </a:t>
            </a:r>
            <a:r>
              <a:rPr lang="en-US" sz="5000" dirty="0" smtClean="0">
                <a:solidFill>
                  <a:srgbClr val="0000FF"/>
                </a:solidFill>
              </a:rPr>
              <a:t>instances to </a:t>
            </a:r>
            <a:r>
              <a:rPr lang="en-US" sz="5000" dirty="0" smtClean="0">
                <a:solidFill>
                  <a:srgbClr val="0000FF"/>
                </a:solidFill>
              </a:rPr>
              <a:t>support a quick AP/Network  Discovery for a fast initial link setup. </a:t>
            </a:r>
          </a:p>
          <a:p>
            <a:pPr marL="0" indent="0">
              <a:spcAft>
                <a:spcPts val="600"/>
              </a:spcAft>
            </a:pPr>
            <a:r>
              <a:rPr lang="en-US" sz="5000" dirty="0" smtClean="0">
                <a:solidFill>
                  <a:srgbClr val="0000FF"/>
                </a:solidFill>
              </a:rPr>
              <a:t>The FILS Discovery Frame may be transmitted periodically and/or non-periodically. </a:t>
            </a:r>
          </a:p>
          <a:p>
            <a:pPr marL="0" indent="0">
              <a:spcAft>
                <a:spcPts val="600"/>
              </a:spcAft>
            </a:pPr>
            <a:r>
              <a:rPr lang="en-US" sz="5000" dirty="0" smtClean="0">
                <a:solidFill>
                  <a:srgbClr val="0000FF"/>
                </a:solidFill>
              </a:rPr>
              <a:t>If transmitted periodically, the periodicity of the FILS Discovery Frame may be changed. </a:t>
            </a:r>
          </a:p>
          <a:p>
            <a:pPr marL="0" indent="0">
              <a:spcAft>
                <a:spcPts val="600"/>
              </a:spcAft>
            </a:pPr>
            <a:r>
              <a:rPr lang="en-US" sz="5000" dirty="0" smtClean="0">
                <a:solidFill>
                  <a:srgbClr val="0000FF"/>
                </a:solidFill>
              </a:rPr>
              <a:t>The interval </a:t>
            </a:r>
            <a:r>
              <a:rPr lang="en-US" sz="5000" dirty="0" smtClean="0">
                <a:solidFill>
                  <a:srgbClr val="0000FF"/>
                </a:solidFill>
              </a:rPr>
              <a:t>between regular beacon and FILS </a:t>
            </a:r>
            <a:r>
              <a:rPr lang="en-US" sz="5000" dirty="0" smtClean="0">
                <a:solidFill>
                  <a:srgbClr val="0000FF"/>
                </a:solidFill>
              </a:rPr>
              <a:t>Discovery Frame shall be no less than </a:t>
            </a:r>
            <a:r>
              <a:rPr lang="en-US" sz="5000" dirty="0" smtClean="0">
                <a:solidFill>
                  <a:srgbClr val="0000FF"/>
                </a:solidFill>
              </a:rPr>
              <a:t>dot11aiFILSBeaconMinimumInterval.</a:t>
            </a:r>
            <a:endParaRPr lang="en-US" sz="5000" dirty="0" smtClean="0">
              <a:solidFill>
                <a:srgbClr val="0000FF"/>
              </a:solidFill>
            </a:endParaRPr>
          </a:p>
          <a:p>
            <a:pPr marL="0" indent="0">
              <a:spcBef>
                <a:spcPts val="400"/>
              </a:spcBef>
              <a:spcAft>
                <a:spcPts val="400"/>
              </a:spcAft>
            </a:pPr>
            <a:endParaRPr lang="en-US" dirty="0" smtClean="0"/>
          </a:p>
          <a:p>
            <a:pPr marL="6350" lvl="1" indent="-6350">
              <a:spcAft>
                <a:spcPts val="600"/>
              </a:spcAft>
            </a:pPr>
            <a:endParaRPr lang="en-US" sz="5000" b="1" dirty="0" smtClean="0">
              <a:solidFill>
                <a:schemeClr val="tx1"/>
              </a:solidFill>
              <a:cs typeface="+mn-cs"/>
            </a:endParaRPr>
          </a:p>
          <a:p>
            <a:pPr marL="6350" lvl="1" indent="-6350">
              <a:spcAft>
                <a:spcPts val="600"/>
              </a:spcAft>
            </a:pPr>
            <a:r>
              <a:rPr lang="en-US" sz="5000" b="1" dirty="0" smtClean="0">
                <a:solidFill>
                  <a:schemeClr val="tx1"/>
                </a:solidFill>
                <a:cs typeface="+mn-cs"/>
              </a:rPr>
              <a:t>Results:    </a:t>
            </a:r>
            <a:r>
              <a:rPr lang="en-US" sz="5000" b="1" u="sng" dirty="0" smtClean="0">
                <a:solidFill>
                  <a:schemeClr val="tx1"/>
                </a:solidFill>
                <a:cs typeface="+mn-cs"/>
              </a:rPr>
              <a:t>Yes   </a:t>
            </a:r>
            <a:r>
              <a:rPr lang="en-US" sz="5000" b="1" u="sng" dirty="0" smtClean="0">
                <a:solidFill>
                  <a:schemeClr val="tx1"/>
                </a:solidFill>
                <a:cs typeface="+mn-cs"/>
              </a:rPr>
              <a:t>25          </a:t>
            </a:r>
            <a:r>
              <a:rPr lang="en-US" sz="5000" b="1" dirty="0" smtClean="0">
                <a:solidFill>
                  <a:schemeClr val="tx1"/>
                </a:solidFill>
                <a:cs typeface="+mn-cs"/>
              </a:rPr>
              <a:t>        </a:t>
            </a:r>
            <a:r>
              <a:rPr lang="en-US" sz="5000" b="1" u="sng" dirty="0" smtClean="0">
                <a:solidFill>
                  <a:schemeClr val="tx1"/>
                </a:solidFill>
                <a:cs typeface="+mn-cs"/>
              </a:rPr>
              <a:t>No       </a:t>
            </a:r>
            <a:r>
              <a:rPr lang="en-US" sz="5000" b="1" u="sng" dirty="0" smtClean="0">
                <a:solidFill>
                  <a:schemeClr val="tx1"/>
                </a:solidFill>
                <a:cs typeface="+mn-cs"/>
              </a:rPr>
              <a:t>2      </a:t>
            </a:r>
            <a:r>
              <a:rPr lang="en-US" sz="5000" b="1" dirty="0" smtClean="0">
                <a:solidFill>
                  <a:schemeClr val="tx1"/>
                </a:solidFill>
                <a:cs typeface="+mn-cs"/>
              </a:rPr>
              <a:t>     </a:t>
            </a:r>
            <a:r>
              <a:rPr lang="en-US" sz="5000" b="1" u="sng" dirty="0" smtClean="0">
                <a:solidFill>
                  <a:schemeClr val="tx1"/>
                </a:solidFill>
                <a:cs typeface="+mn-cs"/>
              </a:rPr>
              <a:t>Need more info:</a:t>
            </a:r>
            <a:r>
              <a:rPr lang="en-US" sz="5000" u="sng" dirty="0" smtClean="0">
                <a:solidFill>
                  <a:schemeClr val="tx1"/>
                </a:solidFill>
                <a:cs typeface="+mn-cs"/>
              </a:rPr>
              <a:t>_______0__ </a:t>
            </a:r>
            <a:r>
              <a:rPr lang="en-US" sz="5000" b="1" u="sng" dirty="0" smtClean="0">
                <a:solidFill>
                  <a:schemeClr val="tx1"/>
                </a:solidFill>
                <a:cs typeface="+mn-cs"/>
              </a:rPr>
              <a:t>                </a:t>
            </a:r>
            <a:endParaRPr lang="en-US" sz="5000" b="1" u="sng" dirty="0" smtClean="0">
              <a:solidFill>
                <a:schemeClr val="tx1"/>
              </a:solidFill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May 2012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4294967295"/>
          </p:nvPr>
        </p:nvSpPr>
        <p:spPr>
          <a:xfrm>
            <a:off x="5181600" y="6488112"/>
            <a:ext cx="3436938" cy="217488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dirty="0" err="1" smtClean="0">
                <a:solidFill>
                  <a:schemeClr val="tx1"/>
                </a:solidFill>
              </a:rPr>
              <a:t>InterDigital</a:t>
            </a:r>
            <a:r>
              <a:rPr lang="en-GB" sz="1200" dirty="0" smtClean="0">
                <a:solidFill>
                  <a:schemeClr val="tx1"/>
                </a:solidFill>
              </a:rPr>
              <a:t>, KDDI, Nokia, </a:t>
            </a:r>
            <a:r>
              <a:rPr lang="en-GB" sz="1200" dirty="0" err="1" smtClean="0">
                <a:solidFill>
                  <a:schemeClr val="tx1"/>
                </a:solidFill>
              </a:rPr>
              <a:t>Huawei</a:t>
            </a:r>
            <a:r>
              <a:rPr lang="en-GB" sz="1200" dirty="0" smtClean="0">
                <a:solidFill>
                  <a:schemeClr val="tx1"/>
                </a:solidFill>
              </a:rPr>
              <a:t>, Intel, </a:t>
            </a:r>
            <a:r>
              <a:rPr lang="en-GB" sz="1200" dirty="0" err="1" smtClean="0">
                <a:solidFill>
                  <a:schemeClr val="tx1"/>
                </a:solidFill>
              </a:rPr>
              <a:t>Qcomm</a:t>
            </a:r>
            <a:endParaRPr lang="en-GB" sz="1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353300" cy="800099"/>
          </a:xfrm>
        </p:spPr>
        <p:txBody>
          <a:bodyPr/>
          <a:lstStyle/>
          <a:p>
            <a:pPr lvl="0"/>
            <a:r>
              <a:rPr lang="en-US" sz="2400" dirty="0" smtClean="0"/>
              <a:t>Motions for proposed </a:t>
            </a:r>
            <a:r>
              <a:rPr lang="en-US" sz="2400" dirty="0"/>
              <a:t>t</a:t>
            </a:r>
            <a:r>
              <a:rPr lang="en-US" sz="2400" dirty="0" smtClean="0"/>
              <a:t>ext for SFD </a:t>
            </a:r>
            <a:br>
              <a:rPr lang="en-US" sz="2400" dirty="0" smtClean="0"/>
            </a:br>
            <a:r>
              <a:rPr lang="en-US" sz="2400" dirty="0" smtClean="0"/>
              <a:t>(for 2012-May meeting)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9100" y="1447800"/>
            <a:ext cx="8496300" cy="5067300"/>
          </a:xfrm>
        </p:spPr>
        <p:txBody>
          <a:bodyPr>
            <a:normAutofit fontScale="40000" lnSpcReduction="20000"/>
          </a:bodyPr>
          <a:lstStyle/>
          <a:p>
            <a:pPr marL="1023938" indent="-1023938">
              <a:spcAft>
                <a:spcPts val="600"/>
              </a:spcAft>
            </a:pPr>
            <a:r>
              <a:rPr lang="en-US" sz="4500" dirty="0" smtClean="0">
                <a:solidFill>
                  <a:schemeClr val="tx1"/>
                </a:solidFill>
              </a:rPr>
              <a:t>Motion-1: </a:t>
            </a:r>
            <a:r>
              <a:rPr lang="en-US" sz="4500" dirty="0" smtClean="0">
                <a:solidFill>
                  <a:schemeClr val="tx1"/>
                </a:solidFill>
              </a:rPr>
              <a:t>Insert the following text to Section 6.2.1 on page 7 of </a:t>
            </a:r>
            <a:r>
              <a:rPr lang="en-US" sz="4500" dirty="0" err="1" smtClean="0">
                <a:solidFill>
                  <a:schemeClr val="tx1"/>
                </a:solidFill>
              </a:rPr>
              <a:t>TGai</a:t>
            </a:r>
            <a:r>
              <a:rPr lang="en-US" sz="4500" dirty="0" smtClean="0">
                <a:solidFill>
                  <a:schemeClr val="tx1"/>
                </a:solidFill>
              </a:rPr>
              <a:t> SFD, 12/0151r7</a:t>
            </a:r>
          </a:p>
          <a:p>
            <a:pPr marL="0" indent="0">
              <a:spcBef>
                <a:spcPts val="400"/>
              </a:spcBef>
              <a:spcAft>
                <a:spcPts val="400"/>
              </a:spcAft>
            </a:pPr>
            <a:endParaRPr lang="en-US" dirty="0" smtClean="0">
              <a:solidFill>
                <a:srgbClr val="0000FF"/>
              </a:solidFill>
            </a:endParaRPr>
          </a:p>
          <a:p>
            <a:pPr marL="0" indent="0">
              <a:spcAft>
                <a:spcPts val="600"/>
              </a:spcAft>
            </a:pPr>
            <a:r>
              <a:rPr lang="en-US" sz="5000" dirty="0" smtClean="0">
                <a:solidFill>
                  <a:srgbClr val="0000FF"/>
                </a:solidFill>
              </a:rPr>
              <a:t>The AP may </a:t>
            </a:r>
            <a:r>
              <a:rPr lang="en-US" sz="5000" dirty="0" smtClean="0">
                <a:solidFill>
                  <a:srgbClr val="0000FF"/>
                </a:solidFill>
              </a:rPr>
              <a:t>transmit a </a:t>
            </a:r>
            <a:r>
              <a:rPr lang="en-US" sz="5000" dirty="0" smtClean="0">
                <a:solidFill>
                  <a:srgbClr val="0000FF"/>
                </a:solidFill>
              </a:rPr>
              <a:t>MAC frame, to be defined as “FILS </a:t>
            </a:r>
            <a:r>
              <a:rPr lang="en-US" sz="5000" dirty="0" smtClean="0">
                <a:solidFill>
                  <a:srgbClr val="0000FF"/>
                </a:solidFill>
              </a:rPr>
              <a:t>Discovery Frame”, between full Beacon </a:t>
            </a:r>
            <a:r>
              <a:rPr lang="en-US" sz="5000" dirty="0" smtClean="0">
                <a:solidFill>
                  <a:srgbClr val="0000FF"/>
                </a:solidFill>
              </a:rPr>
              <a:t>instances to </a:t>
            </a:r>
            <a:r>
              <a:rPr lang="en-US" sz="5000" dirty="0" smtClean="0">
                <a:solidFill>
                  <a:srgbClr val="0000FF"/>
                </a:solidFill>
              </a:rPr>
              <a:t>support a quick AP/Network  Discovery for a fast initial link setup. </a:t>
            </a:r>
          </a:p>
          <a:p>
            <a:pPr marL="0" indent="0">
              <a:spcAft>
                <a:spcPts val="600"/>
              </a:spcAft>
            </a:pPr>
            <a:r>
              <a:rPr lang="en-US" sz="5000" dirty="0" smtClean="0">
                <a:solidFill>
                  <a:srgbClr val="0000FF"/>
                </a:solidFill>
              </a:rPr>
              <a:t>The FILS Discovery Frame may be transmitted periodically and/or non-periodically. </a:t>
            </a:r>
          </a:p>
          <a:p>
            <a:pPr marL="0" indent="0">
              <a:spcAft>
                <a:spcPts val="600"/>
              </a:spcAft>
            </a:pPr>
            <a:r>
              <a:rPr lang="en-US" sz="5000" dirty="0" smtClean="0">
                <a:solidFill>
                  <a:srgbClr val="0000FF"/>
                </a:solidFill>
              </a:rPr>
              <a:t>If transmitted periodically, the periodicity of the FILS Discovery Frame may be changed. </a:t>
            </a:r>
          </a:p>
          <a:p>
            <a:pPr marL="0" indent="0">
              <a:spcAft>
                <a:spcPts val="600"/>
              </a:spcAft>
            </a:pPr>
            <a:r>
              <a:rPr lang="en-US" sz="5000" dirty="0" smtClean="0">
                <a:solidFill>
                  <a:srgbClr val="0000FF"/>
                </a:solidFill>
              </a:rPr>
              <a:t>The interval </a:t>
            </a:r>
            <a:r>
              <a:rPr lang="en-US" sz="5000" dirty="0" smtClean="0">
                <a:solidFill>
                  <a:srgbClr val="0000FF"/>
                </a:solidFill>
              </a:rPr>
              <a:t>between regular beacon and FILS </a:t>
            </a:r>
            <a:r>
              <a:rPr lang="en-US" sz="5000" dirty="0" smtClean="0">
                <a:solidFill>
                  <a:srgbClr val="0000FF"/>
                </a:solidFill>
              </a:rPr>
              <a:t>Discovery Frame shall be no less than </a:t>
            </a:r>
            <a:r>
              <a:rPr lang="en-US" sz="5000" dirty="0" smtClean="0">
                <a:solidFill>
                  <a:srgbClr val="0000FF"/>
                </a:solidFill>
              </a:rPr>
              <a:t>dot11aiFILSBeaconMinimumInterval.</a:t>
            </a:r>
            <a:endParaRPr lang="en-US" sz="5000" dirty="0" smtClean="0">
              <a:solidFill>
                <a:srgbClr val="0000FF"/>
              </a:solidFill>
            </a:endParaRPr>
          </a:p>
          <a:p>
            <a:pPr marL="0" indent="0">
              <a:spcBef>
                <a:spcPts val="400"/>
              </a:spcBef>
              <a:spcAft>
                <a:spcPts val="400"/>
              </a:spcAft>
            </a:pPr>
            <a:endParaRPr lang="en-US" dirty="0" smtClean="0"/>
          </a:p>
          <a:p>
            <a:pPr marL="0" indent="0">
              <a:spcAft>
                <a:spcPts val="600"/>
              </a:spcAft>
            </a:pPr>
            <a:r>
              <a:rPr lang="fi-FI" sz="4000" dirty="0" smtClean="0">
                <a:solidFill>
                  <a:schemeClr val="tx1"/>
                </a:solidFill>
              </a:rPr>
              <a:t>Mover</a:t>
            </a:r>
            <a:r>
              <a:rPr lang="fi-FI" sz="4000" dirty="0" smtClean="0">
                <a:solidFill>
                  <a:schemeClr val="tx1"/>
                </a:solidFill>
              </a:rPr>
              <a:t>: </a:t>
            </a:r>
            <a:endParaRPr lang="en-US" sz="4000" dirty="0" smtClean="0">
              <a:solidFill>
                <a:schemeClr val="tx1"/>
              </a:solidFill>
            </a:endParaRPr>
          </a:p>
          <a:p>
            <a:pPr marL="6350" lvl="1" indent="-6350">
              <a:spcAft>
                <a:spcPts val="600"/>
              </a:spcAft>
            </a:pPr>
            <a:r>
              <a:rPr lang="fi-FI" sz="4000" b="1" dirty="0" smtClean="0">
                <a:solidFill>
                  <a:schemeClr val="tx1"/>
                </a:solidFill>
                <a:cs typeface="+mn-cs"/>
              </a:rPr>
              <a:t>Seconder: </a:t>
            </a:r>
            <a:endParaRPr lang="en-US" sz="4000" b="1" dirty="0" smtClean="0">
              <a:solidFill>
                <a:schemeClr val="tx1"/>
              </a:solidFill>
              <a:cs typeface="+mn-cs"/>
            </a:endParaRPr>
          </a:p>
          <a:p>
            <a:pPr marL="6350" lvl="1" indent="-6350">
              <a:spcAft>
                <a:spcPts val="600"/>
              </a:spcAft>
            </a:pPr>
            <a:endParaRPr lang="en-US" sz="4000" b="1" dirty="0" smtClean="0">
              <a:solidFill>
                <a:schemeClr val="tx1"/>
              </a:solidFill>
              <a:cs typeface="+mn-cs"/>
            </a:endParaRPr>
          </a:p>
          <a:p>
            <a:pPr marL="6350" lvl="1" indent="-6350">
              <a:spcAft>
                <a:spcPts val="600"/>
              </a:spcAft>
            </a:pPr>
            <a:r>
              <a:rPr lang="en-US" sz="4000" b="1" dirty="0" smtClean="0">
                <a:solidFill>
                  <a:schemeClr val="tx1"/>
                </a:solidFill>
                <a:cs typeface="+mn-cs"/>
              </a:rPr>
              <a:t>Results:    </a:t>
            </a:r>
            <a:r>
              <a:rPr lang="en-US" sz="4000" b="1" u="sng" dirty="0" smtClean="0">
                <a:solidFill>
                  <a:schemeClr val="tx1"/>
                </a:solidFill>
                <a:cs typeface="+mn-cs"/>
              </a:rPr>
              <a:t>Yes             </a:t>
            </a:r>
            <a:r>
              <a:rPr lang="en-US" sz="4000" b="1" dirty="0" smtClean="0">
                <a:solidFill>
                  <a:schemeClr val="tx1"/>
                </a:solidFill>
                <a:cs typeface="+mn-cs"/>
              </a:rPr>
              <a:t>        </a:t>
            </a:r>
            <a:r>
              <a:rPr lang="en-US" sz="4000" b="1" u="sng" dirty="0" smtClean="0">
                <a:solidFill>
                  <a:schemeClr val="tx1"/>
                </a:solidFill>
                <a:cs typeface="+mn-cs"/>
              </a:rPr>
              <a:t>No             </a:t>
            </a:r>
            <a:r>
              <a:rPr lang="en-US" sz="4000" b="1" dirty="0" smtClean="0">
                <a:solidFill>
                  <a:schemeClr val="tx1"/>
                </a:solidFill>
                <a:cs typeface="+mn-cs"/>
              </a:rPr>
              <a:t>     </a:t>
            </a:r>
            <a:r>
              <a:rPr lang="en-US" sz="4000" b="1" u="sng" dirty="0" smtClean="0">
                <a:solidFill>
                  <a:schemeClr val="tx1"/>
                </a:solidFill>
                <a:cs typeface="+mn-cs"/>
              </a:rPr>
              <a:t>Abstain</a:t>
            </a:r>
            <a:r>
              <a:rPr lang="en-US" sz="4000" u="sng" dirty="0" smtClean="0">
                <a:solidFill>
                  <a:schemeClr val="tx1"/>
                </a:solidFill>
                <a:cs typeface="+mn-cs"/>
              </a:rPr>
              <a:t>_________ </a:t>
            </a:r>
            <a:r>
              <a:rPr lang="en-US" sz="4000" b="1" u="sng" dirty="0" smtClean="0">
                <a:solidFill>
                  <a:schemeClr val="tx1"/>
                </a:solidFill>
                <a:cs typeface="+mn-cs"/>
              </a:rPr>
              <a:t>              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May 2012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4294967295"/>
          </p:nvPr>
        </p:nvSpPr>
        <p:spPr>
          <a:xfrm>
            <a:off x="5181600" y="6488112"/>
            <a:ext cx="3436938" cy="217488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dirty="0" err="1" smtClean="0">
                <a:solidFill>
                  <a:schemeClr val="tx1"/>
                </a:solidFill>
              </a:rPr>
              <a:t>InterDigital</a:t>
            </a:r>
            <a:r>
              <a:rPr lang="en-GB" sz="1200" dirty="0" smtClean="0">
                <a:solidFill>
                  <a:schemeClr val="tx1"/>
                </a:solidFill>
              </a:rPr>
              <a:t>, KDDI, Nokia, </a:t>
            </a:r>
            <a:r>
              <a:rPr lang="en-GB" sz="1200" dirty="0" err="1" smtClean="0">
                <a:solidFill>
                  <a:schemeClr val="tx1"/>
                </a:solidFill>
              </a:rPr>
              <a:t>Huawei</a:t>
            </a:r>
            <a:r>
              <a:rPr lang="en-GB" sz="1200" dirty="0" smtClean="0">
                <a:solidFill>
                  <a:schemeClr val="tx1"/>
                </a:solidFill>
              </a:rPr>
              <a:t>, Intel, </a:t>
            </a:r>
            <a:r>
              <a:rPr lang="en-GB" sz="1200" dirty="0" err="1" smtClean="0">
                <a:solidFill>
                  <a:schemeClr val="tx1"/>
                </a:solidFill>
              </a:rPr>
              <a:t>Qcomm</a:t>
            </a:r>
            <a:endParaRPr lang="en-GB" sz="1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800099"/>
          </a:xfrm>
        </p:spPr>
        <p:txBody>
          <a:bodyPr/>
          <a:lstStyle/>
          <a:p>
            <a:pPr lvl="0"/>
            <a:r>
              <a:rPr lang="en-US" sz="2400" dirty="0" smtClean="0"/>
              <a:t>Straw Poll</a:t>
            </a:r>
            <a:r>
              <a:rPr lang="en-US" sz="2400" dirty="0" smtClean="0"/>
              <a:t>s </a:t>
            </a:r>
            <a:r>
              <a:rPr lang="en-US" sz="2400" dirty="0" smtClean="0"/>
              <a:t>for proposed </a:t>
            </a:r>
            <a:r>
              <a:rPr lang="en-US" sz="2400" dirty="0"/>
              <a:t>t</a:t>
            </a:r>
            <a:r>
              <a:rPr lang="en-US" sz="2400" dirty="0" smtClean="0"/>
              <a:t>ext for SFD </a:t>
            </a:r>
            <a:br>
              <a:rPr lang="en-US" sz="2400" dirty="0" smtClean="0"/>
            </a:br>
            <a:r>
              <a:rPr lang="en-US" sz="2400" dirty="0" smtClean="0"/>
              <a:t>(for 2012-May meeting)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62100"/>
            <a:ext cx="7770813" cy="4532313"/>
          </a:xfrm>
          <a:noFill/>
        </p:spPr>
        <p:txBody>
          <a:bodyPr>
            <a:normAutofit lnSpcReduction="10000"/>
          </a:bodyPr>
          <a:lstStyle/>
          <a:p>
            <a:pPr marL="1023938" indent="-1023938">
              <a:spcAft>
                <a:spcPts val="600"/>
              </a:spcAft>
            </a:pPr>
            <a:r>
              <a:rPr lang="en-US" sz="2000" dirty="0" smtClean="0">
                <a:solidFill>
                  <a:schemeClr val="tx1"/>
                </a:solidFill>
              </a:rPr>
              <a:t>Straw-Poll</a:t>
            </a:r>
            <a:r>
              <a:rPr lang="en-US" sz="2000" dirty="0" smtClean="0">
                <a:solidFill>
                  <a:schemeClr val="tx1"/>
                </a:solidFill>
              </a:rPr>
              <a:t>-3: Do you </a:t>
            </a:r>
            <a:r>
              <a:rPr lang="en-US" sz="2000" dirty="0" smtClean="0">
                <a:solidFill>
                  <a:schemeClr val="tx1"/>
                </a:solidFill>
              </a:rPr>
              <a:t>support </a:t>
            </a:r>
            <a:r>
              <a:rPr lang="en-US" sz="2000" dirty="0" smtClean="0">
                <a:solidFill>
                  <a:schemeClr val="tx1"/>
                </a:solidFill>
              </a:rPr>
              <a:t>Inserting </a:t>
            </a:r>
            <a:r>
              <a:rPr lang="en-US" sz="2000" dirty="0" smtClean="0">
                <a:solidFill>
                  <a:schemeClr val="tx1"/>
                </a:solidFill>
              </a:rPr>
              <a:t>the following text to Section 6.2.1 on page 7 of </a:t>
            </a:r>
            <a:r>
              <a:rPr lang="en-US" sz="2000" dirty="0" err="1" smtClean="0">
                <a:solidFill>
                  <a:schemeClr val="tx1"/>
                </a:solidFill>
              </a:rPr>
              <a:t>TGai</a:t>
            </a:r>
            <a:r>
              <a:rPr lang="en-US" sz="2000" dirty="0" smtClean="0">
                <a:solidFill>
                  <a:schemeClr val="tx1"/>
                </a:solidFill>
              </a:rPr>
              <a:t> SFD, 12/0151r7</a:t>
            </a:r>
          </a:p>
          <a:p>
            <a:pPr marL="0" indent="0">
              <a:spcBef>
                <a:spcPts val="400"/>
              </a:spcBef>
              <a:spcAft>
                <a:spcPts val="400"/>
              </a:spcAft>
            </a:pPr>
            <a:endParaRPr lang="en-US" dirty="0" smtClean="0"/>
          </a:p>
          <a:p>
            <a:pPr marL="0" indent="0">
              <a:spcBef>
                <a:spcPts val="400"/>
              </a:spcBef>
              <a:spcAft>
                <a:spcPts val="400"/>
              </a:spcAft>
            </a:pPr>
            <a:r>
              <a:rPr lang="en-US" dirty="0" smtClean="0">
                <a:solidFill>
                  <a:srgbClr val="0000FF"/>
                </a:solidFill>
              </a:rPr>
              <a:t>The </a:t>
            </a:r>
            <a:r>
              <a:rPr lang="en-US" dirty="0" smtClean="0">
                <a:solidFill>
                  <a:srgbClr val="0000FF"/>
                </a:solidFill>
              </a:rPr>
              <a:t>FILS Discovery Frame </a:t>
            </a:r>
            <a:r>
              <a:rPr lang="en-US" dirty="0" smtClean="0">
                <a:solidFill>
                  <a:srgbClr val="0000FF"/>
                </a:solidFill>
              </a:rPr>
              <a:t>is </a:t>
            </a:r>
            <a:r>
              <a:rPr lang="en-US" dirty="0" smtClean="0">
                <a:solidFill>
                  <a:srgbClr val="0000FF"/>
                </a:solidFill>
              </a:rPr>
              <a:t>a public action frame, which is one of the following:</a:t>
            </a:r>
            <a:endParaRPr lang="en-US" dirty="0" smtClean="0">
              <a:solidFill>
                <a:srgbClr val="0000FF"/>
              </a:solidFill>
            </a:endParaRPr>
          </a:p>
          <a:p>
            <a:pPr marL="341313" indent="-231775">
              <a:spcBef>
                <a:spcPts val="400"/>
              </a:spcBef>
              <a:spcAft>
                <a:spcPts val="400"/>
              </a:spcAft>
              <a:buFont typeface="Arial" pitchFamily="34" charset="0"/>
              <a:buChar char="•"/>
            </a:pPr>
            <a:r>
              <a:rPr lang="en-US" dirty="0" smtClean="0">
                <a:solidFill>
                  <a:srgbClr val="0000FF"/>
                </a:solidFill>
              </a:rPr>
              <a:t>a Modified Measurement Pilot frame, or </a:t>
            </a:r>
            <a:endParaRPr lang="en-US" dirty="0" smtClean="0">
              <a:solidFill>
                <a:srgbClr val="0000FF"/>
              </a:solidFill>
            </a:endParaRPr>
          </a:p>
          <a:p>
            <a:pPr marL="341313" indent="-231775">
              <a:spcBef>
                <a:spcPts val="400"/>
              </a:spcBef>
              <a:spcAft>
                <a:spcPts val="400"/>
              </a:spcAft>
              <a:buFont typeface="Arial" pitchFamily="34" charset="0"/>
              <a:buChar char="•"/>
            </a:pPr>
            <a:r>
              <a:rPr lang="en-US" dirty="0" smtClean="0">
                <a:solidFill>
                  <a:srgbClr val="0000FF"/>
                </a:solidFill>
              </a:rPr>
              <a:t>a Modified </a:t>
            </a:r>
            <a:r>
              <a:rPr lang="en-US" dirty="0" smtClean="0">
                <a:solidFill>
                  <a:srgbClr val="0000FF"/>
                </a:solidFill>
              </a:rPr>
              <a:t>11ah short beacon </a:t>
            </a:r>
            <a:r>
              <a:rPr lang="en-US" dirty="0" smtClean="0">
                <a:solidFill>
                  <a:srgbClr val="0000FF"/>
                </a:solidFill>
              </a:rPr>
              <a:t>frame, or</a:t>
            </a:r>
            <a:endParaRPr lang="en-US" dirty="0" smtClean="0">
              <a:solidFill>
                <a:srgbClr val="0000FF"/>
              </a:solidFill>
            </a:endParaRPr>
          </a:p>
          <a:p>
            <a:pPr marL="341313" indent="-231775">
              <a:spcBef>
                <a:spcPts val="400"/>
              </a:spcBef>
              <a:spcAft>
                <a:spcPts val="400"/>
              </a:spcAft>
              <a:buFont typeface="Arial" pitchFamily="34" charset="0"/>
              <a:buChar char="•"/>
            </a:pPr>
            <a:r>
              <a:rPr lang="en-US" dirty="0" smtClean="0">
                <a:solidFill>
                  <a:srgbClr val="0000FF"/>
                </a:solidFill>
              </a:rPr>
              <a:t>a newly designed MAC </a:t>
            </a:r>
            <a:r>
              <a:rPr lang="en-US" dirty="0" smtClean="0">
                <a:solidFill>
                  <a:srgbClr val="0000FF"/>
                </a:solidFill>
              </a:rPr>
              <a:t>public action frame.</a:t>
            </a:r>
            <a:endParaRPr lang="en-US" dirty="0" smtClean="0">
              <a:solidFill>
                <a:srgbClr val="C00000"/>
              </a:solidFill>
            </a:endParaRPr>
          </a:p>
          <a:p>
            <a:pPr marL="0" indent="0">
              <a:spcBef>
                <a:spcPts val="400"/>
              </a:spcBef>
              <a:spcAft>
                <a:spcPts val="400"/>
              </a:spcAft>
            </a:pPr>
            <a:endParaRPr lang="en-US" sz="1900" dirty="0" smtClean="0">
              <a:solidFill>
                <a:schemeClr val="tx1"/>
              </a:solidFill>
            </a:endParaRPr>
          </a:p>
          <a:p>
            <a:pPr marL="6350" lvl="1" indent="-6350">
              <a:spcAft>
                <a:spcPts val="600"/>
              </a:spcAft>
            </a:pPr>
            <a:endParaRPr lang="en-US" b="1" dirty="0" smtClean="0">
              <a:solidFill>
                <a:schemeClr val="tx1"/>
              </a:solidFill>
              <a:cs typeface="+mn-cs"/>
            </a:endParaRPr>
          </a:p>
          <a:p>
            <a:pPr marL="6350" lvl="1" indent="-6350">
              <a:spcAft>
                <a:spcPts val="600"/>
              </a:spcAft>
            </a:pPr>
            <a:r>
              <a:rPr lang="en-US" b="1" dirty="0" smtClean="0">
                <a:solidFill>
                  <a:schemeClr val="tx1"/>
                </a:solidFill>
                <a:cs typeface="+mn-cs"/>
              </a:rPr>
              <a:t>Results:    </a:t>
            </a:r>
            <a:r>
              <a:rPr lang="en-US" b="1" u="sng" dirty="0" smtClean="0">
                <a:solidFill>
                  <a:schemeClr val="tx1"/>
                </a:solidFill>
                <a:cs typeface="+mn-cs"/>
              </a:rPr>
              <a:t>Yes      </a:t>
            </a:r>
            <a:r>
              <a:rPr lang="en-US" b="1" u="sng" dirty="0" smtClean="0">
                <a:solidFill>
                  <a:schemeClr val="tx1"/>
                </a:solidFill>
                <a:cs typeface="+mn-cs"/>
              </a:rPr>
              <a:t>26       </a:t>
            </a:r>
            <a:r>
              <a:rPr lang="en-US" b="1" dirty="0" smtClean="0">
                <a:solidFill>
                  <a:schemeClr val="tx1"/>
                </a:solidFill>
                <a:cs typeface="+mn-cs"/>
              </a:rPr>
              <a:t>        </a:t>
            </a:r>
            <a:r>
              <a:rPr lang="en-US" b="1" u="sng" dirty="0" smtClean="0">
                <a:solidFill>
                  <a:schemeClr val="tx1"/>
                </a:solidFill>
                <a:cs typeface="+mn-cs"/>
              </a:rPr>
              <a:t>No      </a:t>
            </a:r>
            <a:r>
              <a:rPr lang="en-US" b="1" u="sng" dirty="0" smtClean="0">
                <a:solidFill>
                  <a:schemeClr val="tx1"/>
                </a:solidFill>
                <a:cs typeface="+mn-cs"/>
              </a:rPr>
              <a:t>0       </a:t>
            </a:r>
            <a:r>
              <a:rPr lang="en-US" b="1" dirty="0" smtClean="0">
                <a:solidFill>
                  <a:schemeClr val="tx1"/>
                </a:solidFill>
                <a:cs typeface="+mn-cs"/>
              </a:rPr>
              <a:t>     </a:t>
            </a:r>
            <a:r>
              <a:rPr lang="en-US" b="1" u="sng" dirty="0" smtClean="0">
                <a:solidFill>
                  <a:schemeClr val="tx1"/>
                </a:solidFill>
                <a:cs typeface="+mn-cs"/>
              </a:rPr>
              <a:t>Need more info</a:t>
            </a:r>
            <a:r>
              <a:rPr lang="en-US" u="sng" dirty="0" smtClean="0">
                <a:solidFill>
                  <a:schemeClr val="tx1"/>
                </a:solidFill>
                <a:cs typeface="+mn-cs"/>
              </a:rPr>
              <a:t>____3____     </a:t>
            </a:r>
            <a:r>
              <a:rPr lang="en-US" b="1" u="sng" dirty="0" smtClean="0">
                <a:solidFill>
                  <a:schemeClr val="tx1"/>
                </a:solidFill>
                <a:cs typeface="+mn-cs"/>
              </a:rPr>
              <a:t>            </a:t>
            </a:r>
            <a:endParaRPr lang="en-US" b="1" u="sng" dirty="0" smtClean="0">
              <a:solidFill>
                <a:schemeClr val="tx1"/>
              </a:solidFill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May 2012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4294967295"/>
          </p:nvPr>
        </p:nvSpPr>
        <p:spPr>
          <a:xfrm>
            <a:off x="5181600" y="6488112"/>
            <a:ext cx="3436938" cy="217488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dirty="0" err="1" smtClean="0">
                <a:solidFill>
                  <a:schemeClr val="tx1"/>
                </a:solidFill>
              </a:rPr>
              <a:t>InterDigital</a:t>
            </a:r>
            <a:r>
              <a:rPr lang="en-GB" sz="1200" dirty="0" smtClean="0">
                <a:solidFill>
                  <a:schemeClr val="tx1"/>
                </a:solidFill>
              </a:rPr>
              <a:t>, KDDI, Nokia, </a:t>
            </a:r>
            <a:r>
              <a:rPr lang="en-GB" sz="1200" dirty="0" err="1" smtClean="0">
                <a:solidFill>
                  <a:schemeClr val="tx1"/>
                </a:solidFill>
              </a:rPr>
              <a:t>Huawei</a:t>
            </a:r>
            <a:r>
              <a:rPr lang="en-GB" sz="1200" dirty="0" smtClean="0">
                <a:solidFill>
                  <a:schemeClr val="tx1"/>
                </a:solidFill>
              </a:rPr>
              <a:t>, Intel, </a:t>
            </a:r>
            <a:r>
              <a:rPr lang="en-GB" sz="1200" dirty="0" err="1" smtClean="0">
                <a:solidFill>
                  <a:schemeClr val="tx1"/>
                </a:solidFill>
              </a:rPr>
              <a:t>Qcomm</a:t>
            </a:r>
            <a:endParaRPr lang="en-GB" sz="1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dirty="0" smtClean="0"/>
              <a:t>May 2012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 marL="0" indent="0" algn="just"/>
            <a:r>
              <a:rPr lang="en-US" dirty="0" smtClean="0"/>
              <a:t>This document proposes text to be inserted in </a:t>
            </a:r>
            <a:r>
              <a:rPr lang="en-US" dirty="0" err="1" smtClean="0"/>
              <a:t>TGai</a:t>
            </a:r>
            <a:r>
              <a:rPr lang="en-US" dirty="0" smtClean="0"/>
              <a:t> Specification Framework Document (SFD) regarding 802.11ai passive scanning improvements.</a:t>
            </a:r>
          </a:p>
          <a:p>
            <a:pPr marL="0" indent="0" algn="just"/>
            <a:endParaRPr lang="en-US" dirty="0" smtClean="0"/>
          </a:p>
          <a:p>
            <a:pPr marL="0" indent="0" algn="just"/>
            <a:r>
              <a:rPr lang="en-US" dirty="0" smtClean="0"/>
              <a:t>This document is also a place holder to keep track of passive scanning improvement related discussions</a:t>
            </a:r>
            <a:r>
              <a:rPr lang="en-US" dirty="0" smtClean="0"/>
              <a:t>.</a:t>
            </a:r>
            <a:endParaRPr lang="en-US" dirty="0" smtClean="0"/>
          </a:p>
        </p:txBody>
      </p:sp>
      <p:sp>
        <p:nvSpPr>
          <p:cNvPr id="9" name="Footer Placeholder 4"/>
          <p:cNvSpPr>
            <a:spLocks noGrp="1"/>
          </p:cNvSpPr>
          <p:nvPr>
            <p:ph type="ftr" idx="14"/>
          </p:nvPr>
        </p:nvSpPr>
        <p:spPr>
          <a:xfrm>
            <a:off x="5105400" y="6515100"/>
            <a:ext cx="3436938" cy="179388"/>
          </a:xfrm>
        </p:spPr>
        <p:txBody>
          <a:bodyPr/>
          <a:lstStyle/>
          <a:p>
            <a:r>
              <a:rPr lang="en-GB" dirty="0" err="1" smtClean="0"/>
              <a:t>InterDigital</a:t>
            </a:r>
            <a:r>
              <a:rPr lang="en-GB" dirty="0" smtClean="0"/>
              <a:t>, KDDI, Nokia, </a:t>
            </a:r>
            <a:r>
              <a:rPr lang="en-GB" dirty="0" err="1" smtClean="0"/>
              <a:t>Huawei</a:t>
            </a:r>
            <a:r>
              <a:rPr lang="en-GB" dirty="0" smtClean="0"/>
              <a:t>, Intel, </a:t>
            </a:r>
            <a:r>
              <a:rPr lang="en-GB" dirty="0" err="1" smtClean="0"/>
              <a:t>Qcomm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800099"/>
          </a:xfrm>
        </p:spPr>
        <p:txBody>
          <a:bodyPr/>
          <a:lstStyle/>
          <a:p>
            <a:pPr lvl="0"/>
            <a:r>
              <a:rPr lang="en-US" sz="2400" dirty="0" smtClean="0"/>
              <a:t>Motions for proposed </a:t>
            </a:r>
            <a:r>
              <a:rPr lang="en-US" sz="2400" dirty="0"/>
              <a:t>t</a:t>
            </a:r>
            <a:r>
              <a:rPr lang="en-US" sz="2400" dirty="0" smtClean="0"/>
              <a:t>ext for SFD </a:t>
            </a:r>
            <a:br>
              <a:rPr lang="en-US" sz="2400" dirty="0" smtClean="0"/>
            </a:br>
            <a:r>
              <a:rPr lang="en-US" sz="2400" dirty="0" smtClean="0"/>
              <a:t>(for 2012-May meeting)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62100"/>
            <a:ext cx="7770813" cy="4532313"/>
          </a:xfrm>
          <a:noFill/>
        </p:spPr>
        <p:txBody>
          <a:bodyPr>
            <a:normAutofit fontScale="85000" lnSpcReduction="20000"/>
          </a:bodyPr>
          <a:lstStyle/>
          <a:p>
            <a:pPr marL="1023938" indent="-1023938">
              <a:spcAft>
                <a:spcPts val="600"/>
              </a:spcAft>
            </a:pPr>
            <a:r>
              <a:rPr lang="en-US" sz="2300" dirty="0" smtClean="0">
                <a:solidFill>
                  <a:schemeClr val="tx1"/>
                </a:solidFill>
              </a:rPr>
              <a:t>Motion-2: Insert the following text to Section 6.2.1 on page 7 of </a:t>
            </a:r>
            <a:r>
              <a:rPr lang="en-US" sz="2300" dirty="0" err="1" smtClean="0">
                <a:solidFill>
                  <a:schemeClr val="tx1"/>
                </a:solidFill>
              </a:rPr>
              <a:t>TGai</a:t>
            </a:r>
            <a:r>
              <a:rPr lang="en-US" sz="2300" dirty="0" smtClean="0">
                <a:solidFill>
                  <a:schemeClr val="tx1"/>
                </a:solidFill>
              </a:rPr>
              <a:t> SFD, 12/0151r7</a:t>
            </a:r>
          </a:p>
          <a:p>
            <a:pPr marL="0" indent="0">
              <a:spcBef>
                <a:spcPts val="400"/>
              </a:spcBef>
              <a:spcAft>
                <a:spcPts val="400"/>
              </a:spcAft>
            </a:pPr>
            <a:endParaRPr lang="en-US" dirty="0" smtClean="0"/>
          </a:p>
          <a:p>
            <a:pPr marL="0" indent="0">
              <a:spcBef>
                <a:spcPts val="400"/>
              </a:spcBef>
              <a:spcAft>
                <a:spcPts val="400"/>
              </a:spcAft>
            </a:pPr>
            <a:r>
              <a:rPr lang="en-US" dirty="0" smtClean="0">
                <a:solidFill>
                  <a:srgbClr val="0000FF"/>
                </a:solidFill>
              </a:rPr>
              <a:t>The </a:t>
            </a:r>
            <a:r>
              <a:rPr lang="en-US" dirty="0" smtClean="0">
                <a:solidFill>
                  <a:srgbClr val="0000FF"/>
                </a:solidFill>
              </a:rPr>
              <a:t>FILS Discovery Frame </a:t>
            </a:r>
            <a:r>
              <a:rPr lang="en-US" dirty="0" smtClean="0">
                <a:solidFill>
                  <a:srgbClr val="0000FF"/>
                </a:solidFill>
              </a:rPr>
              <a:t>is </a:t>
            </a:r>
            <a:r>
              <a:rPr lang="en-US" dirty="0" smtClean="0">
                <a:solidFill>
                  <a:srgbClr val="0000FF"/>
                </a:solidFill>
              </a:rPr>
              <a:t>a public action frame, which is one of the following:</a:t>
            </a:r>
            <a:endParaRPr lang="en-US" dirty="0" smtClean="0">
              <a:solidFill>
                <a:srgbClr val="0000FF"/>
              </a:solidFill>
            </a:endParaRPr>
          </a:p>
          <a:p>
            <a:pPr marL="341313" indent="-231775">
              <a:spcBef>
                <a:spcPts val="400"/>
              </a:spcBef>
              <a:spcAft>
                <a:spcPts val="400"/>
              </a:spcAft>
              <a:buFont typeface="Arial" pitchFamily="34" charset="0"/>
              <a:buChar char="•"/>
            </a:pPr>
            <a:r>
              <a:rPr lang="en-US" dirty="0" smtClean="0">
                <a:solidFill>
                  <a:srgbClr val="0000FF"/>
                </a:solidFill>
              </a:rPr>
              <a:t>a Modified Measurement Pilot frame, or </a:t>
            </a:r>
            <a:endParaRPr lang="en-US" dirty="0" smtClean="0">
              <a:solidFill>
                <a:srgbClr val="0000FF"/>
              </a:solidFill>
            </a:endParaRPr>
          </a:p>
          <a:p>
            <a:pPr marL="341313" indent="-231775">
              <a:spcBef>
                <a:spcPts val="400"/>
              </a:spcBef>
              <a:spcAft>
                <a:spcPts val="400"/>
              </a:spcAft>
              <a:buFont typeface="Arial" pitchFamily="34" charset="0"/>
              <a:buChar char="•"/>
            </a:pPr>
            <a:r>
              <a:rPr lang="en-US" dirty="0" smtClean="0">
                <a:solidFill>
                  <a:srgbClr val="0000FF"/>
                </a:solidFill>
              </a:rPr>
              <a:t>a Modified </a:t>
            </a:r>
            <a:r>
              <a:rPr lang="en-US" dirty="0" smtClean="0">
                <a:solidFill>
                  <a:srgbClr val="0000FF"/>
                </a:solidFill>
              </a:rPr>
              <a:t>11ah short beacon </a:t>
            </a:r>
            <a:r>
              <a:rPr lang="en-US" dirty="0" smtClean="0">
                <a:solidFill>
                  <a:srgbClr val="0000FF"/>
                </a:solidFill>
              </a:rPr>
              <a:t>frame, or</a:t>
            </a:r>
            <a:endParaRPr lang="en-US" dirty="0" smtClean="0">
              <a:solidFill>
                <a:srgbClr val="0000FF"/>
              </a:solidFill>
            </a:endParaRPr>
          </a:p>
          <a:p>
            <a:pPr marL="341313" indent="-231775">
              <a:spcBef>
                <a:spcPts val="400"/>
              </a:spcBef>
              <a:spcAft>
                <a:spcPts val="400"/>
              </a:spcAft>
              <a:buFont typeface="Arial" pitchFamily="34" charset="0"/>
              <a:buChar char="•"/>
            </a:pPr>
            <a:r>
              <a:rPr lang="en-US" dirty="0" smtClean="0">
                <a:solidFill>
                  <a:srgbClr val="0000FF"/>
                </a:solidFill>
              </a:rPr>
              <a:t>a newly designed MAC </a:t>
            </a:r>
            <a:r>
              <a:rPr lang="en-US" dirty="0" smtClean="0">
                <a:solidFill>
                  <a:srgbClr val="0000FF"/>
                </a:solidFill>
              </a:rPr>
              <a:t>public action frame.</a:t>
            </a:r>
            <a:endParaRPr lang="en-US" dirty="0" smtClean="0">
              <a:solidFill>
                <a:srgbClr val="C00000"/>
              </a:solidFill>
            </a:endParaRPr>
          </a:p>
          <a:p>
            <a:pPr marL="0" indent="0">
              <a:spcBef>
                <a:spcPts val="400"/>
              </a:spcBef>
              <a:spcAft>
                <a:spcPts val="400"/>
              </a:spcAft>
            </a:pPr>
            <a:endParaRPr lang="en-US" dirty="0"/>
          </a:p>
          <a:p>
            <a:pPr marL="0" indent="0">
              <a:spcAft>
                <a:spcPts val="600"/>
              </a:spcAft>
            </a:pPr>
            <a:r>
              <a:rPr lang="fi-FI" dirty="0" smtClean="0">
                <a:solidFill>
                  <a:schemeClr val="tx1"/>
                </a:solidFill>
              </a:rPr>
              <a:t>Mover: </a:t>
            </a:r>
            <a:endParaRPr lang="en-US" dirty="0" smtClean="0">
              <a:solidFill>
                <a:schemeClr val="tx1"/>
              </a:solidFill>
            </a:endParaRPr>
          </a:p>
          <a:p>
            <a:pPr marL="6350" lvl="1" indent="-6350">
              <a:spcAft>
                <a:spcPts val="600"/>
              </a:spcAft>
            </a:pPr>
            <a:r>
              <a:rPr lang="fi-FI" b="1" dirty="0" smtClean="0">
                <a:solidFill>
                  <a:schemeClr val="tx1"/>
                </a:solidFill>
                <a:cs typeface="+mn-cs"/>
              </a:rPr>
              <a:t>Seconder: </a:t>
            </a:r>
            <a:endParaRPr lang="en-US" b="1" dirty="0" smtClean="0">
              <a:solidFill>
                <a:schemeClr val="tx1"/>
              </a:solidFill>
              <a:cs typeface="+mn-cs"/>
            </a:endParaRPr>
          </a:p>
          <a:p>
            <a:pPr marL="6350" lvl="1" indent="-6350">
              <a:spcAft>
                <a:spcPts val="600"/>
              </a:spcAft>
            </a:pPr>
            <a:endParaRPr lang="en-US" b="1" dirty="0" smtClean="0">
              <a:solidFill>
                <a:schemeClr val="tx1"/>
              </a:solidFill>
              <a:cs typeface="+mn-cs"/>
            </a:endParaRPr>
          </a:p>
          <a:p>
            <a:pPr marL="6350" lvl="1" indent="-6350">
              <a:spcAft>
                <a:spcPts val="600"/>
              </a:spcAft>
            </a:pPr>
            <a:r>
              <a:rPr lang="en-US" b="1" dirty="0" smtClean="0">
                <a:solidFill>
                  <a:schemeClr val="tx1"/>
                </a:solidFill>
                <a:cs typeface="+mn-cs"/>
              </a:rPr>
              <a:t>Results:    </a:t>
            </a:r>
            <a:r>
              <a:rPr lang="en-US" b="1" u="sng" dirty="0" smtClean="0">
                <a:solidFill>
                  <a:schemeClr val="tx1"/>
                </a:solidFill>
                <a:cs typeface="+mn-cs"/>
              </a:rPr>
              <a:t>Yes             </a:t>
            </a:r>
            <a:r>
              <a:rPr lang="en-US" b="1" dirty="0" smtClean="0">
                <a:solidFill>
                  <a:schemeClr val="tx1"/>
                </a:solidFill>
                <a:cs typeface="+mn-cs"/>
              </a:rPr>
              <a:t>        </a:t>
            </a:r>
            <a:r>
              <a:rPr lang="en-US" b="1" u="sng" dirty="0" smtClean="0">
                <a:solidFill>
                  <a:schemeClr val="tx1"/>
                </a:solidFill>
                <a:cs typeface="+mn-cs"/>
              </a:rPr>
              <a:t>No             </a:t>
            </a:r>
            <a:r>
              <a:rPr lang="en-US" b="1" dirty="0" smtClean="0">
                <a:solidFill>
                  <a:schemeClr val="tx1"/>
                </a:solidFill>
                <a:cs typeface="+mn-cs"/>
              </a:rPr>
              <a:t>     </a:t>
            </a:r>
            <a:r>
              <a:rPr lang="en-US" b="1" u="sng" dirty="0" smtClean="0">
                <a:solidFill>
                  <a:schemeClr val="tx1"/>
                </a:solidFill>
                <a:cs typeface="+mn-cs"/>
              </a:rPr>
              <a:t>Abstain</a:t>
            </a:r>
            <a:r>
              <a:rPr lang="en-US" u="sng" dirty="0" smtClean="0">
                <a:solidFill>
                  <a:schemeClr val="tx1"/>
                </a:solidFill>
                <a:cs typeface="+mn-cs"/>
              </a:rPr>
              <a:t>________     </a:t>
            </a:r>
            <a:r>
              <a:rPr lang="en-US" b="1" u="sng" dirty="0" smtClean="0">
                <a:solidFill>
                  <a:schemeClr val="tx1"/>
                </a:solidFill>
                <a:cs typeface="+mn-cs"/>
              </a:rPr>
              <a:t>          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May 2012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4294967295"/>
          </p:nvPr>
        </p:nvSpPr>
        <p:spPr>
          <a:xfrm>
            <a:off x="5181600" y="6488112"/>
            <a:ext cx="3436938" cy="217488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dirty="0" err="1" smtClean="0">
                <a:solidFill>
                  <a:schemeClr val="tx1"/>
                </a:solidFill>
              </a:rPr>
              <a:t>InterDigital</a:t>
            </a:r>
            <a:r>
              <a:rPr lang="en-GB" sz="1200" dirty="0" smtClean="0">
                <a:solidFill>
                  <a:schemeClr val="tx1"/>
                </a:solidFill>
              </a:rPr>
              <a:t>, KDDI, Nokia, </a:t>
            </a:r>
            <a:r>
              <a:rPr lang="en-GB" sz="1200" dirty="0" err="1" smtClean="0">
                <a:solidFill>
                  <a:schemeClr val="tx1"/>
                </a:solidFill>
              </a:rPr>
              <a:t>Huawei</a:t>
            </a:r>
            <a:r>
              <a:rPr lang="en-GB" sz="1200" dirty="0" smtClean="0">
                <a:solidFill>
                  <a:schemeClr val="tx1"/>
                </a:solidFill>
              </a:rPr>
              <a:t>, Intel, </a:t>
            </a:r>
            <a:r>
              <a:rPr lang="en-GB" sz="1200" dirty="0" err="1" smtClean="0">
                <a:solidFill>
                  <a:schemeClr val="tx1"/>
                </a:solidFill>
              </a:rPr>
              <a:t>Qcomm</a:t>
            </a:r>
            <a:endParaRPr lang="en-GB" sz="1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800099"/>
          </a:xfrm>
        </p:spPr>
        <p:txBody>
          <a:bodyPr/>
          <a:lstStyle/>
          <a:p>
            <a:pPr lvl="0"/>
            <a:r>
              <a:rPr lang="en-US" sz="2400" dirty="0" smtClean="0"/>
              <a:t>Straw Poll</a:t>
            </a:r>
            <a:r>
              <a:rPr lang="en-US" sz="2400" dirty="0" smtClean="0"/>
              <a:t>s </a:t>
            </a:r>
            <a:r>
              <a:rPr lang="en-US" sz="2400" dirty="0" smtClean="0"/>
              <a:t>for proposed </a:t>
            </a:r>
            <a:r>
              <a:rPr lang="en-US" sz="2400" dirty="0"/>
              <a:t>t</a:t>
            </a:r>
            <a:r>
              <a:rPr lang="en-US" sz="2400" dirty="0" smtClean="0"/>
              <a:t>ext for SFD </a:t>
            </a:r>
            <a:br>
              <a:rPr lang="en-US" sz="2400" dirty="0" smtClean="0"/>
            </a:br>
            <a:r>
              <a:rPr lang="en-US" sz="2400" dirty="0" smtClean="0"/>
              <a:t>(for 2012-May meeting)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62100"/>
            <a:ext cx="7770813" cy="4876800"/>
          </a:xfrm>
          <a:noFill/>
        </p:spPr>
        <p:txBody>
          <a:bodyPr>
            <a:normAutofit/>
          </a:bodyPr>
          <a:lstStyle/>
          <a:p>
            <a:pPr marL="1023938" indent="-1023938">
              <a:spcAft>
                <a:spcPts val="600"/>
              </a:spcAft>
            </a:pPr>
            <a:r>
              <a:rPr lang="en-US" sz="2900" dirty="0" smtClean="0">
                <a:solidFill>
                  <a:schemeClr val="tx1"/>
                </a:solidFill>
              </a:rPr>
              <a:t>Straw Poll</a:t>
            </a:r>
            <a:r>
              <a:rPr lang="en-US" sz="2900" dirty="0" smtClean="0">
                <a:solidFill>
                  <a:schemeClr val="tx1"/>
                </a:solidFill>
              </a:rPr>
              <a:t>-4: Do you agree Inserting </a:t>
            </a:r>
            <a:r>
              <a:rPr lang="en-US" sz="2900" dirty="0" smtClean="0">
                <a:solidFill>
                  <a:schemeClr val="tx1"/>
                </a:solidFill>
              </a:rPr>
              <a:t>the following text to Section 6.2.1 on page 7 of </a:t>
            </a:r>
            <a:r>
              <a:rPr lang="en-US" sz="2900" dirty="0" err="1" smtClean="0">
                <a:solidFill>
                  <a:schemeClr val="tx1"/>
                </a:solidFill>
              </a:rPr>
              <a:t>TGai</a:t>
            </a:r>
            <a:r>
              <a:rPr lang="en-US" sz="2900" dirty="0" smtClean="0">
                <a:solidFill>
                  <a:schemeClr val="tx1"/>
                </a:solidFill>
              </a:rPr>
              <a:t> SFD, 12/0151r7</a:t>
            </a:r>
          </a:p>
          <a:p>
            <a:pPr marL="0" indent="0">
              <a:spcBef>
                <a:spcPts val="400"/>
              </a:spcBef>
              <a:spcAft>
                <a:spcPts val="400"/>
              </a:spcAft>
            </a:pPr>
            <a:endParaRPr lang="en-US" dirty="0" smtClean="0"/>
          </a:p>
          <a:p>
            <a:pPr marL="0" indent="0">
              <a:spcBef>
                <a:spcPts val="400"/>
              </a:spcBef>
              <a:spcAft>
                <a:spcPts val="400"/>
              </a:spcAft>
            </a:pPr>
            <a:r>
              <a:rPr lang="en-US" dirty="0" smtClean="0">
                <a:solidFill>
                  <a:srgbClr val="0000FF"/>
                </a:solidFill>
              </a:rPr>
              <a:t>The  FILS </a:t>
            </a:r>
            <a:r>
              <a:rPr lang="en-US" dirty="0" smtClean="0">
                <a:solidFill>
                  <a:srgbClr val="0000FF"/>
                </a:solidFill>
              </a:rPr>
              <a:t>Discovery frame from an AP provides info to enable fast AP/Network discovery.</a:t>
            </a:r>
            <a:endParaRPr lang="en-US" sz="4500" dirty="0" smtClean="0">
              <a:solidFill>
                <a:srgbClr val="0000FF"/>
              </a:solidFill>
            </a:endParaRPr>
          </a:p>
          <a:p>
            <a:pPr marL="0" indent="0">
              <a:spcAft>
                <a:spcPts val="600"/>
              </a:spcAft>
            </a:pPr>
            <a:endParaRPr lang="en-US" b="1" dirty="0" smtClean="0">
              <a:solidFill>
                <a:schemeClr val="tx1"/>
              </a:solidFill>
              <a:cs typeface="+mn-cs"/>
            </a:endParaRPr>
          </a:p>
          <a:p>
            <a:pPr marL="6350" lvl="1" indent="-6350">
              <a:spcAft>
                <a:spcPts val="600"/>
              </a:spcAft>
            </a:pPr>
            <a:endParaRPr lang="en-US" b="1" dirty="0" smtClean="0">
              <a:solidFill>
                <a:schemeClr val="tx1"/>
              </a:solidFill>
              <a:cs typeface="+mn-cs"/>
            </a:endParaRPr>
          </a:p>
          <a:p>
            <a:pPr marL="6350" lvl="1" indent="-6350">
              <a:spcAft>
                <a:spcPts val="600"/>
              </a:spcAft>
            </a:pPr>
            <a:r>
              <a:rPr lang="en-US" b="1" dirty="0" smtClean="0">
                <a:solidFill>
                  <a:schemeClr val="tx1"/>
                </a:solidFill>
                <a:cs typeface="+mn-cs"/>
              </a:rPr>
              <a:t>Results:    </a:t>
            </a:r>
            <a:r>
              <a:rPr lang="en-US" b="1" u="sng" dirty="0" smtClean="0">
                <a:solidFill>
                  <a:schemeClr val="tx1"/>
                </a:solidFill>
                <a:cs typeface="+mn-cs"/>
              </a:rPr>
              <a:t>Yes     </a:t>
            </a:r>
            <a:r>
              <a:rPr lang="en-US" b="1" u="sng" dirty="0" smtClean="0">
                <a:solidFill>
                  <a:schemeClr val="tx1"/>
                </a:solidFill>
                <a:cs typeface="+mn-cs"/>
              </a:rPr>
              <a:t>11        </a:t>
            </a:r>
            <a:r>
              <a:rPr lang="en-US" b="1" dirty="0" smtClean="0">
                <a:solidFill>
                  <a:schemeClr val="tx1"/>
                </a:solidFill>
                <a:cs typeface="+mn-cs"/>
              </a:rPr>
              <a:t>        </a:t>
            </a:r>
            <a:r>
              <a:rPr lang="en-US" b="1" u="sng" dirty="0" smtClean="0">
                <a:solidFill>
                  <a:schemeClr val="tx1"/>
                </a:solidFill>
                <a:cs typeface="+mn-cs"/>
              </a:rPr>
              <a:t>No       </a:t>
            </a:r>
            <a:r>
              <a:rPr lang="en-US" b="1" u="sng" dirty="0" smtClean="0">
                <a:solidFill>
                  <a:schemeClr val="tx1"/>
                </a:solidFill>
                <a:cs typeface="+mn-cs"/>
              </a:rPr>
              <a:t>3      </a:t>
            </a:r>
            <a:r>
              <a:rPr lang="en-US" b="1" dirty="0" smtClean="0">
                <a:solidFill>
                  <a:schemeClr val="tx1"/>
                </a:solidFill>
                <a:cs typeface="+mn-cs"/>
              </a:rPr>
              <a:t>     </a:t>
            </a:r>
            <a:r>
              <a:rPr lang="en-US" b="1" u="sng" dirty="0" smtClean="0">
                <a:solidFill>
                  <a:schemeClr val="tx1"/>
                </a:solidFill>
                <a:cs typeface="+mn-cs"/>
              </a:rPr>
              <a:t>abstain</a:t>
            </a:r>
            <a:r>
              <a:rPr lang="en-US" u="sng" dirty="0" smtClean="0">
                <a:solidFill>
                  <a:schemeClr val="tx1"/>
                </a:solidFill>
                <a:cs typeface="+mn-cs"/>
              </a:rPr>
              <a:t>___17_____     </a:t>
            </a:r>
            <a:r>
              <a:rPr lang="en-US" b="1" u="sng" dirty="0" smtClean="0">
                <a:solidFill>
                  <a:schemeClr val="tx1"/>
                </a:solidFill>
                <a:cs typeface="+mn-cs"/>
              </a:rPr>
              <a:t>            </a:t>
            </a:r>
            <a:endParaRPr lang="en-US" b="1" u="sng" dirty="0" smtClean="0">
              <a:solidFill>
                <a:schemeClr val="tx1"/>
              </a:solidFill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May 2012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4294967295"/>
          </p:nvPr>
        </p:nvSpPr>
        <p:spPr>
          <a:xfrm>
            <a:off x="5181600" y="6488112"/>
            <a:ext cx="3436938" cy="217488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dirty="0" err="1" smtClean="0">
                <a:solidFill>
                  <a:schemeClr val="tx1"/>
                </a:solidFill>
              </a:rPr>
              <a:t>InterDigital</a:t>
            </a:r>
            <a:r>
              <a:rPr lang="en-GB" sz="1200" dirty="0" smtClean="0">
                <a:solidFill>
                  <a:schemeClr val="tx1"/>
                </a:solidFill>
              </a:rPr>
              <a:t>, KDDI, Nokia, </a:t>
            </a:r>
            <a:r>
              <a:rPr lang="en-GB" sz="1200" dirty="0" err="1" smtClean="0">
                <a:solidFill>
                  <a:schemeClr val="tx1"/>
                </a:solidFill>
              </a:rPr>
              <a:t>Huawei</a:t>
            </a:r>
            <a:r>
              <a:rPr lang="en-GB" sz="1200" dirty="0" smtClean="0">
                <a:solidFill>
                  <a:schemeClr val="tx1"/>
                </a:solidFill>
              </a:rPr>
              <a:t>, Intel, </a:t>
            </a:r>
            <a:r>
              <a:rPr lang="en-GB" sz="1200" dirty="0" err="1" smtClean="0">
                <a:solidFill>
                  <a:schemeClr val="tx1"/>
                </a:solidFill>
              </a:rPr>
              <a:t>Qcomm</a:t>
            </a:r>
            <a:endParaRPr lang="en-GB" sz="1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800099"/>
          </a:xfrm>
        </p:spPr>
        <p:txBody>
          <a:bodyPr/>
          <a:lstStyle/>
          <a:p>
            <a:pPr lvl="0"/>
            <a:r>
              <a:rPr lang="en-US" sz="2400" dirty="0" smtClean="0"/>
              <a:t>Straw Poll</a:t>
            </a:r>
            <a:r>
              <a:rPr lang="en-US" sz="2400" dirty="0" smtClean="0"/>
              <a:t>s </a:t>
            </a:r>
            <a:r>
              <a:rPr lang="en-US" sz="2400" dirty="0" smtClean="0"/>
              <a:t>for proposed </a:t>
            </a:r>
            <a:r>
              <a:rPr lang="en-US" sz="2400" dirty="0"/>
              <a:t>t</a:t>
            </a:r>
            <a:r>
              <a:rPr lang="en-US" sz="2400" dirty="0" smtClean="0"/>
              <a:t>ext for SFD </a:t>
            </a:r>
            <a:br>
              <a:rPr lang="en-US" sz="2400" dirty="0" smtClean="0"/>
            </a:br>
            <a:r>
              <a:rPr lang="en-US" sz="2400" dirty="0" smtClean="0"/>
              <a:t>(for 2012-May meeting)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62100"/>
            <a:ext cx="7770813" cy="4876800"/>
          </a:xfrm>
          <a:noFill/>
        </p:spPr>
        <p:txBody>
          <a:bodyPr>
            <a:normAutofit/>
          </a:bodyPr>
          <a:lstStyle/>
          <a:p>
            <a:pPr marL="1023938" indent="-1023938">
              <a:spcAft>
                <a:spcPts val="600"/>
              </a:spcAft>
            </a:pPr>
            <a:r>
              <a:rPr lang="en-US" sz="2900" dirty="0" smtClean="0">
                <a:solidFill>
                  <a:schemeClr val="tx1"/>
                </a:solidFill>
              </a:rPr>
              <a:t>Straw Poll</a:t>
            </a:r>
            <a:r>
              <a:rPr lang="en-US" sz="2900" dirty="0" smtClean="0">
                <a:solidFill>
                  <a:schemeClr val="tx1"/>
                </a:solidFill>
              </a:rPr>
              <a:t>-5: Do you agree Inserting </a:t>
            </a:r>
            <a:r>
              <a:rPr lang="en-US" sz="2900" dirty="0" smtClean="0">
                <a:solidFill>
                  <a:schemeClr val="tx1"/>
                </a:solidFill>
              </a:rPr>
              <a:t>the following text to Section 6.2.1 on page 7 of </a:t>
            </a:r>
            <a:r>
              <a:rPr lang="en-US" sz="2900" dirty="0" err="1" smtClean="0">
                <a:solidFill>
                  <a:schemeClr val="tx1"/>
                </a:solidFill>
              </a:rPr>
              <a:t>TGai</a:t>
            </a:r>
            <a:r>
              <a:rPr lang="en-US" sz="2900" dirty="0" smtClean="0">
                <a:solidFill>
                  <a:schemeClr val="tx1"/>
                </a:solidFill>
              </a:rPr>
              <a:t> SFD, 12/0151r7</a:t>
            </a:r>
          </a:p>
          <a:p>
            <a:pPr marL="0" indent="0">
              <a:spcBef>
                <a:spcPts val="400"/>
              </a:spcBef>
              <a:spcAft>
                <a:spcPts val="400"/>
              </a:spcAft>
            </a:pPr>
            <a:endParaRPr lang="en-US" dirty="0" smtClean="0"/>
          </a:p>
          <a:p>
            <a:pPr marL="0" indent="0">
              <a:spcBef>
                <a:spcPts val="400"/>
              </a:spcBef>
              <a:spcAft>
                <a:spcPts val="400"/>
              </a:spcAft>
            </a:pPr>
            <a:r>
              <a:rPr lang="en-US" dirty="0" smtClean="0">
                <a:solidFill>
                  <a:srgbClr val="0000FF"/>
                </a:solidFill>
              </a:rPr>
              <a:t>The  FILS </a:t>
            </a:r>
            <a:r>
              <a:rPr lang="en-US" dirty="0" smtClean="0">
                <a:solidFill>
                  <a:srgbClr val="0000FF"/>
                </a:solidFill>
              </a:rPr>
              <a:t>Discovery frame from an AP provides </a:t>
            </a:r>
            <a:r>
              <a:rPr lang="en-US" dirty="0" smtClean="0">
                <a:solidFill>
                  <a:srgbClr val="0000FF"/>
                </a:solidFill>
              </a:rPr>
              <a:t>enough info to initiate association to that AP.</a:t>
            </a:r>
          </a:p>
          <a:p>
            <a:pPr marL="0" indent="0">
              <a:spcBef>
                <a:spcPts val="400"/>
              </a:spcBef>
              <a:spcAft>
                <a:spcPts val="400"/>
              </a:spcAft>
            </a:pPr>
            <a:endParaRPr lang="en-US" dirty="0"/>
          </a:p>
          <a:p>
            <a:pPr marL="6350" lvl="1" indent="-6350">
              <a:spcAft>
                <a:spcPts val="600"/>
              </a:spcAft>
            </a:pPr>
            <a:endParaRPr lang="en-US" b="1" dirty="0" smtClean="0">
              <a:solidFill>
                <a:schemeClr val="tx1"/>
              </a:solidFill>
              <a:cs typeface="+mn-cs"/>
            </a:endParaRPr>
          </a:p>
          <a:p>
            <a:pPr marL="6350" lvl="1" indent="-6350">
              <a:spcAft>
                <a:spcPts val="600"/>
              </a:spcAft>
            </a:pPr>
            <a:r>
              <a:rPr lang="en-US" b="1" dirty="0" smtClean="0">
                <a:solidFill>
                  <a:schemeClr val="tx1"/>
                </a:solidFill>
                <a:cs typeface="+mn-cs"/>
              </a:rPr>
              <a:t>Results:    </a:t>
            </a:r>
            <a:r>
              <a:rPr lang="en-US" b="1" u="sng" dirty="0" smtClean="0">
                <a:solidFill>
                  <a:schemeClr val="tx1"/>
                </a:solidFill>
                <a:cs typeface="+mn-cs"/>
              </a:rPr>
              <a:t>Yes       </a:t>
            </a:r>
            <a:r>
              <a:rPr lang="en-US" b="1" u="sng" dirty="0" smtClean="0">
                <a:solidFill>
                  <a:schemeClr val="tx1"/>
                </a:solidFill>
                <a:cs typeface="+mn-cs"/>
              </a:rPr>
              <a:t>11      </a:t>
            </a:r>
            <a:r>
              <a:rPr lang="en-US" b="1" dirty="0" smtClean="0">
                <a:solidFill>
                  <a:schemeClr val="tx1"/>
                </a:solidFill>
                <a:cs typeface="+mn-cs"/>
              </a:rPr>
              <a:t>        </a:t>
            </a:r>
            <a:r>
              <a:rPr lang="en-US" b="1" u="sng" dirty="0" smtClean="0">
                <a:solidFill>
                  <a:schemeClr val="tx1"/>
                </a:solidFill>
                <a:cs typeface="+mn-cs"/>
              </a:rPr>
              <a:t>No  </a:t>
            </a:r>
            <a:r>
              <a:rPr lang="en-US" b="1" u="sng" dirty="0" smtClean="0">
                <a:solidFill>
                  <a:schemeClr val="tx1"/>
                </a:solidFill>
                <a:cs typeface="+mn-cs"/>
              </a:rPr>
              <a:t>3           </a:t>
            </a:r>
            <a:r>
              <a:rPr lang="en-US" b="1" dirty="0" smtClean="0">
                <a:solidFill>
                  <a:schemeClr val="tx1"/>
                </a:solidFill>
                <a:cs typeface="+mn-cs"/>
              </a:rPr>
              <a:t>     </a:t>
            </a:r>
            <a:r>
              <a:rPr lang="en-US" b="1" u="sng" dirty="0" smtClean="0">
                <a:solidFill>
                  <a:schemeClr val="tx1"/>
                </a:solidFill>
                <a:cs typeface="+mn-cs"/>
              </a:rPr>
              <a:t>Abstain</a:t>
            </a:r>
            <a:r>
              <a:rPr lang="en-US" u="sng" dirty="0" smtClean="0">
                <a:solidFill>
                  <a:schemeClr val="tx1"/>
                </a:solidFill>
                <a:cs typeface="+mn-cs"/>
              </a:rPr>
              <a:t>_____15___     </a:t>
            </a:r>
            <a:r>
              <a:rPr lang="en-US" b="1" u="sng" dirty="0" smtClean="0">
                <a:solidFill>
                  <a:schemeClr val="tx1"/>
                </a:solidFill>
                <a:cs typeface="+mn-cs"/>
              </a:rPr>
              <a:t>            </a:t>
            </a:r>
            <a:endParaRPr lang="en-US" b="1" u="sng" dirty="0" smtClean="0">
              <a:solidFill>
                <a:schemeClr val="tx1"/>
              </a:solidFill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22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May 2012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4294967295"/>
          </p:nvPr>
        </p:nvSpPr>
        <p:spPr>
          <a:xfrm>
            <a:off x="5181600" y="6488112"/>
            <a:ext cx="3436938" cy="217488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dirty="0" err="1" smtClean="0">
                <a:solidFill>
                  <a:schemeClr val="tx1"/>
                </a:solidFill>
              </a:rPr>
              <a:t>InterDigital</a:t>
            </a:r>
            <a:r>
              <a:rPr lang="en-GB" sz="1200" dirty="0" smtClean="0">
                <a:solidFill>
                  <a:schemeClr val="tx1"/>
                </a:solidFill>
              </a:rPr>
              <a:t>, KDDI, Nokia, </a:t>
            </a:r>
            <a:r>
              <a:rPr lang="en-GB" sz="1200" dirty="0" err="1" smtClean="0">
                <a:solidFill>
                  <a:schemeClr val="tx1"/>
                </a:solidFill>
              </a:rPr>
              <a:t>Huawei</a:t>
            </a:r>
            <a:r>
              <a:rPr lang="en-GB" sz="1200" dirty="0" smtClean="0">
                <a:solidFill>
                  <a:schemeClr val="tx1"/>
                </a:solidFill>
              </a:rPr>
              <a:t>, Intel, </a:t>
            </a:r>
            <a:r>
              <a:rPr lang="en-GB" sz="1200" dirty="0" err="1" smtClean="0">
                <a:solidFill>
                  <a:schemeClr val="tx1"/>
                </a:solidFill>
              </a:rPr>
              <a:t>Qcomm</a:t>
            </a:r>
            <a:endParaRPr lang="en-GB" sz="1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800099"/>
          </a:xfrm>
        </p:spPr>
        <p:txBody>
          <a:bodyPr/>
          <a:lstStyle/>
          <a:p>
            <a:pPr lvl="0"/>
            <a:r>
              <a:rPr lang="en-US" sz="2400" dirty="0" smtClean="0"/>
              <a:t>Motions for proposed </a:t>
            </a:r>
            <a:r>
              <a:rPr lang="en-US" sz="2400" dirty="0"/>
              <a:t>t</a:t>
            </a:r>
            <a:r>
              <a:rPr lang="en-US" sz="2400" dirty="0" smtClean="0"/>
              <a:t>ext for SFD </a:t>
            </a:r>
            <a:br>
              <a:rPr lang="en-US" sz="2400" dirty="0" smtClean="0"/>
            </a:br>
            <a:r>
              <a:rPr lang="en-US" sz="2400" dirty="0" smtClean="0"/>
              <a:t>(for 2012-May meeting)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62100"/>
            <a:ext cx="7770813" cy="4876800"/>
          </a:xfrm>
          <a:noFill/>
        </p:spPr>
        <p:txBody>
          <a:bodyPr>
            <a:normAutofit fontScale="85000" lnSpcReduction="20000"/>
          </a:bodyPr>
          <a:lstStyle/>
          <a:p>
            <a:pPr marL="1023938" indent="-1023938">
              <a:spcAft>
                <a:spcPts val="600"/>
              </a:spcAft>
            </a:pPr>
            <a:r>
              <a:rPr lang="en-US" sz="2900" dirty="0" smtClean="0">
                <a:solidFill>
                  <a:schemeClr val="tx1"/>
                </a:solidFill>
              </a:rPr>
              <a:t>Motion-3: </a:t>
            </a:r>
            <a:r>
              <a:rPr lang="en-US" sz="2900" dirty="0" smtClean="0">
                <a:solidFill>
                  <a:schemeClr val="tx1"/>
                </a:solidFill>
              </a:rPr>
              <a:t>Insert the following text to Section 6.2.1 on page 7 of </a:t>
            </a:r>
            <a:r>
              <a:rPr lang="en-US" sz="2900" dirty="0" err="1" smtClean="0">
                <a:solidFill>
                  <a:schemeClr val="tx1"/>
                </a:solidFill>
              </a:rPr>
              <a:t>TGai</a:t>
            </a:r>
            <a:r>
              <a:rPr lang="en-US" sz="2900" dirty="0" smtClean="0">
                <a:solidFill>
                  <a:schemeClr val="tx1"/>
                </a:solidFill>
              </a:rPr>
              <a:t> SFD, 12/0151r7</a:t>
            </a:r>
          </a:p>
          <a:p>
            <a:pPr marL="0" indent="0">
              <a:spcBef>
                <a:spcPts val="400"/>
              </a:spcBef>
              <a:spcAft>
                <a:spcPts val="400"/>
              </a:spcAft>
            </a:pPr>
            <a:endParaRPr lang="en-US" dirty="0" smtClean="0"/>
          </a:p>
          <a:p>
            <a:pPr marL="0" indent="0">
              <a:spcBef>
                <a:spcPts val="400"/>
              </a:spcBef>
              <a:spcAft>
                <a:spcPts val="400"/>
              </a:spcAft>
            </a:pPr>
            <a:r>
              <a:rPr lang="en-US" dirty="0" smtClean="0">
                <a:solidFill>
                  <a:srgbClr val="0000FF"/>
                </a:solidFill>
              </a:rPr>
              <a:t>The  FILS </a:t>
            </a:r>
            <a:r>
              <a:rPr lang="en-US" dirty="0" smtClean="0">
                <a:solidFill>
                  <a:srgbClr val="0000FF"/>
                </a:solidFill>
              </a:rPr>
              <a:t>Discovery frame from an AP provides one of the following:</a:t>
            </a:r>
          </a:p>
          <a:p>
            <a:pPr marL="341313" indent="-341313">
              <a:spcBef>
                <a:spcPts val="400"/>
              </a:spcBef>
              <a:spcAft>
                <a:spcPts val="400"/>
              </a:spcAft>
              <a:buFont typeface="Arial" pitchFamily="34" charset="0"/>
              <a:buChar char="•"/>
            </a:pPr>
            <a:r>
              <a:rPr lang="en-US" dirty="0" smtClean="0">
                <a:solidFill>
                  <a:srgbClr val="0000FF"/>
                </a:solidFill>
              </a:rPr>
              <a:t> </a:t>
            </a:r>
            <a:r>
              <a:rPr lang="en-US" dirty="0" smtClean="0">
                <a:solidFill>
                  <a:srgbClr val="0000FF"/>
                </a:solidFill>
              </a:rPr>
              <a:t>enough info to initiate association to that AP; or</a:t>
            </a:r>
          </a:p>
          <a:p>
            <a:pPr marL="395288" indent="-395288">
              <a:spcBef>
                <a:spcPts val="400"/>
              </a:spcBef>
              <a:spcAft>
                <a:spcPts val="400"/>
              </a:spcAft>
              <a:buFont typeface="Arial" pitchFamily="34" charset="0"/>
              <a:buChar char="•"/>
            </a:pPr>
            <a:r>
              <a:rPr lang="en-US" dirty="0" smtClean="0">
                <a:solidFill>
                  <a:srgbClr val="0000FF"/>
                </a:solidFill>
              </a:rPr>
              <a:t>info to enable fast AP/Network discovery.</a:t>
            </a:r>
            <a:endParaRPr lang="en-US" sz="4500" dirty="0" smtClean="0">
              <a:solidFill>
                <a:srgbClr val="0000FF"/>
              </a:solidFill>
            </a:endParaRPr>
          </a:p>
          <a:p>
            <a:pPr marL="0" indent="0">
              <a:spcBef>
                <a:spcPts val="400"/>
              </a:spcBef>
              <a:spcAft>
                <a:spcPts val="400"/>
              </a:spcAft>
            </a:pPr>
            <a:endParaRPr lang="en-US" dirty="0" smtClean="0"/>
          </a:p>
          <a:p>
            <a:pPr marL="0" indent="0">
              <a:spcBef>
                <a:spcPts val="400"/>
              </a:spcBef>
              <a:spcAft>
                <a:spcPts val="400"/>
              </a:spcAft>
            </a:pPr>
            <a:r>
              <a:rPr lang="en-US" dirty="0" smtClean="0"/>
              <a:t>(Notes: discussed in May 16 passive scanning ad hoc meeting; saw different opinions based on the straw polls; need further discussions.)</a:t>
            </a:r>
          </a:p>
          <a:p>
            <a:pPr marL="0" indent="0">
              <a:spcBef>
                <a:spcPts val="400"/>
              </a:spcBef>
              <a:spcAft>
                <a:spcPts val="400"/>
              </a:spcAft>
            </a:pPr>
            <a:endParaRPr lang="en-US" dirty="0"/>
          </a:p>
          <a:p>
            <a:pPr marL="0" indent="0">
              <a:spcAft>
                <a:spcPts val="600"/>
              </a:spcAft>
            </a:pPr>
            <a:r>
              <a:rPr lang="fi-FI" dirty="0" smtClean="0">
                <a:solidFill>
                  <a:schemeClr val="tx1"/>
                </a:solidFill>
              </a:rPr>
              <a:t>Mover: </a:t>
            </a:r>
            <a:endParaRPr lang="en-US" dirty="0" smtClean="0">
              <a:solidFill>
                <a:schemeClr val="tx1"/>
              </a:solidFill>
            </a:endParaRPr>
          </a:p>
          <a:p>
            <a:pPr marL="6350" lvl="1" indent="-6350">
              <a:spcAft>
                <a:spcPts val="600"/>
              </a:spcAft>
            </a:pPr>
            <a:r>
              <a:rPr lang="fi-FI" b="1" dirty="0" smtClean="0">
                <a:solidFill>
                  <a:schemeClr val="tx1"/>
                </a:solidFill>
                <a:cs typeface="+mn-cs"/>
              </a:rPr>
              <a:t>Seconder: </a:t>
            </a:r>
            <a:endParaRPr lang="en-US" b="1" dirty="0" smtClean="0">
              <a:solidFill>
                <a:schemeClr val="tx1"/>
              </a:solidFill>
              <a:cs typeface="+mn-cs"/>
            </a:endParaRPr>
          </a:p>
          <a:p>
            <a:pPr marL="6350" lvl="1" indent="-6350">
              <a:spcAft>
                <a:spcPts val="600"/>
              </a:spcAft>
            </a:pPr>
            <a:endParaRPr lang="en-US" b="1" dirty="0" smtClean="0">
              <a:solidFill>
                <a:schemeClr val="tx1"/>
              </a:solidFill>
              <a:cs typeface="+mn-cs"/>
            </a:endParaRPr>
          </a:p>
          <a:p>
            <a:pPr marL="6350" lvl="1" indent="-6350">
              <a:spcAft>
                <a:spcPts val="600"/>
              </a:spcAft>
            </a:pPr>
            <a:r>
              <a:rPr lang="en-US" b="1" dirty="0" smtClean="0">
                <a:solidFill>
                  <a:schemeClr val="tx1"/>
                </a:solidFill>
                <a:cs typeface="+mn-cs"/>
              </a:rPr>
              <a:t>Results:    </a:t>
            </a:r>
            <a:r>
              <a:rPr lang="en-US" b="1" u="sng" dirty="0" smtClean="0">
                <a:solidFill>
                  <a:schemeClr val="tx1"/>
                </a:solidFill>
                <a:cs typeface="+mn-cs"/>
              </a:rPr>
              <a:t>Yes             </a:t>
            </a:r>
            <a:r>
              <a:rPr lang="en-US" b="1" dirty="0" smtClean="0">
                <a:solidFill>
                  <a:schemeClr val="tx1"/>
                </a:solidFill>
                <a:cs typeface="+mn-cs"/>
              </a:rPr>
              <a:t>        </a:t>
            </a:r>
            <a:r>
              <a:rPr lang="en-US" b="1" u="sng" dirty="0" smtClean="0">
                <a:solidFill>
                  <a:schemeClr val="tx1"/>
                </a:solidFill>
                <a:cs typeface="+mn-cs"/>
              </a:rPr>
              <a:t>No             </a:t>
            </a:r>
            <a:r>
              <a:rPr lang="en-US" b="1" dirty="0" smtClean="0">
                <a:solidFill>
                  <a:schemeClr val="tx1"/>
                </a:solidFill>
                <a:cs typeface="+mn-cs"/>
              </a:rPr>
              <a:t>     </a:t>
            </a:r>
            <a:r>
              <a:rPr lang="en-US" b="1" u="sng" dirty="0" smtClean="0">
                <a:solidFill>
                  <a:schemeClr val="tx1"/>
                </a:solidFill>
                <a:cs typeface="+mn-cs"/>
              </a:rPr>
              <a:t>Abstain</a:t>
            </a:r>
            <a:r>
              <a:rPr lang="en-US" u="sng" dirty="0" smtClean="0">
                <a:solidFill>
                  <a:schemeClr val="tx1"/>
                </a:solidFill>
                <a:cs typeface="+mn-cs"/>
              </a:rPr>
              <a:t>________     </a:t>
            </a:r>
            <a:r>
              <a:rPr lang="en-US" b="1" u="sng" dirty="0" smtClean="0">
                <a:solidFill>
                  <a:schemeClr val="tx1"/>
                </a:solidFill>
                <a:cs typeface="+mn-cs"/>
              </a:rPr>
              <a:t>          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23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May 2012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4294967295"/>
          </p:nvPr>
        </p:nvSpPr>
        <p:spPr>
          <a:xfrm>
            <a:off x="5181600" y="6488112"/>
            <a:ext cx="3436938" cy="217488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dirty="0" err="1" smtClean="0">
                <a:solidFill>
                  <a:schemeClr val="tx1"/>
                </a:solidFill>
              </a:rPr>
              <a:t>InterDigital</a:t>
            </a:r>
            <a:r>
              <a:rPr lang="en-GB" sz="1200" dirty="0" smtClean="0">
                <a:solidFill>
                  <a:schemeClr val="tx1"/>
                </a:solidFill>
              </a:rPr>
              <a:t>, KDDI, Nokia, </a:t>
            </a:r>
            <a:r>
              <a:rPr lang="en-GB" sz="1200" dirty="0" err="1" smtClean="0">
                <a:solidFill>
                  <a:schemeClr val="tx1"/>
                </a:solidFill>
              </a:rPr>
              <a:t>Huawei</a:t>
            </a:r>
            <a:r>
              <a:rPr lang="en-GB" sz="1200" dirty="0" smtClean="0">
                <a:solidFill>
                  <a:schemeClr val="tx1"/>
                </a:solidFill>
              </a:rPr>
              <a:t>, Intel, </a:t>
            </a:r>
            <a:r>
              <a:rPr lang="en-GB" sz="1200" dirty="0" err="1" smtClean="0">
                <a:solidFill>
                  <a:schemeClr val="tx1"/>
                </a:solidFill>
              </a:rPr>
              <a:t>Qcomm</a:t>
            </a:r>
            <a:endParaRPr lang="en-GB" sz="1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800099"/>
          </a:xfrm>
        </p:spPr>
        <p:txBody>
          <a:bodyPr/>
          <a:lstStyle/>
          <a:p>
            <a:pPr lvl="0"/>
            <a:r>
              <a:rPr lang="en-US" sz="2400" dirty="0" smtClean="0"/>
              <a:t>Motions for proposed </a:t>
            </a:r>
            <a:r>
              <a:rPr lang="en-US" sz="2400" dirty="0"/>
              <a:t>t</a:t>
            </a:r>
            <a:r>
              <a:rPr lang="en-US" sz="2400" dirty="0" smtClean="0"/>
              <a:t>ext for SFD </a:t>
            </a:r>
            <a:br>
              <a:rPr lang="en-US" sz="2400" dirty="0" smtClean="0"/>
            </a:br>
            <a:r>
              <a:rPr lang="en-US" sz="2400" dirty="0" smtClean="0"/>
              <a:t>(for 2012-May meeting)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62100"/>
            <a:ext cx="7770813" cy="4876800"/>
          </a:xfrm>
          <a:noFill/>
        </p:spPr>
        <p:txBody>
          <a:bodyPr>
            <a:normAutofit fontScale="85000" lnSpcReduction="20000"/>
          </a:bodyPr>
          <a:lstStyle/>
          <a:p>
            <a:pPr marL="1023938" indent="-1023938">
              <a:spcAft>
                <a:spcPts val="600"/>
              </a:spcAft>
            </a:pPr>
            <a:r>
              <a:rPr lang="en-US" sz="2900" dirty="0" smtClean="0">
                <a:solidFill>
                  <a:schemeClr val="tx1"/>
                </a:solidFill>
              </a:rPr>
              <a:t>Motion-4: </a:t>
            </a:r>
            <a:r>
              <a:rPr lang="en-US" sz="2900" dirty="0" smtClean="0">
                <a:solidFill>
                  <a:schemeClr val="tx1"/>
                </a:solidFill>
              </a:rPr>
              <a:t>Insert the following text to Section 6.2.1 on page 7 of </a:t>
            </a:r>
            <a:r>
              <a:rPr lang="en-US" sz="2900" dirty="0" err="1" smtClean="0">
                <a:solidFill>
                  <a:schemeClr val="tx1"/>
                </a:solidFill>
              </a:rPr>
              <a:t>TGai</a:t>
            </a:r>
            <a:r>
              <a:rPr lang="en-US" sz="2900" dirty="0" smtClean="0">
                <a:solidFill>
                  <a:schemeClr val="tx1"/>
                </a:solidFill>
              </a:rPr>
              <a:t> SFD, 12/0151r7</a:t>
            </a:r>
          </a:p>
          <a:p>
            <a:pPr marL="0" indent="0">
              <a:spcBef>
                <a:spcPts val="400"/>
              </a:spcBef>
              <a:spcAft>
                <a:spcPts val="400"/>
              </a:spcAft>
            </a:pPr>
            <a:endParaRPr lang="en-US" dirty="0" smtClean="0">
              <a:solidFill>
                <a:srgbClr val="0000FF"/>
              </a:solidFill>
            </a:endParaRPr>
          </a:p>
          <a:p>
            <a:pPr marL="0" indent="0">
              <a:spcBef>
                <a:spcPts val="400"/>
              </a:spcBef>
              <a:spcAft>
                <a:spcPts val="400"/>
              </a:spcAft>
            </a:pPr>
            <a:r>
              <a:rPr lang="en-US" dirty="0" smtClean="0">
                <a:solidFill>
                  <a:srgbClr val="0000FF"/>
                </a:solidFill>
              </a:rPr>
              <a:t>The  </a:t>
            </a:r>
            <a:r>
              <a:rPr lang="en-US" dirty="0" smtClean="0">
                <a:solidFill>
                  <a:srgbClr val="0000FF"/>
                </a:solidFill>
              </a:rPr>
              <a:t>FILS beacon frame shall at least include the information of  the SSID of the transmitting AP.</a:t>
            </a:r>
            <a:endParaRPr lang="en-US" sz="4500" dirty="0" smtClean="0">
              <a:solidFill>
                <a:srgbClr val="0000FF"/>
              </a:solidFill>
            </a:endParaRPr>
          </a:p>
          <a:p>
            <a:pPr marL="0" indent="0">
              <a:spcBef>
                <a:spcPts val="400"/>
              </a:spcBef>
              <a:spcAft>
                <a:spcPts val="400"/>
              </a:spcAft>
            </a:pPr>
            <a:endParaRPr lang="en-US" dirty="0" smtClean="0"/>
          </a:p>
          <a:p>
            <a:pPr marL="0" indent="0">
              <a:spcBef>
                <a:spcPts val="400"/>
              </a:spcBef>
              <a:spcAft>
                <a:spcPts val="400"/>
              </a:spcAft>
            </a:pPr>
            <a:r>
              <a:rPr lang="en-US" dirty="0" smtClean="0"/>
              <a:t>(notes: had a quick discussion in May 16 ad hoc meeting; suggested to first discuss the previous  motion about the purpose of FILS discovery frame.)</a:t>
            </a:r>
          </a:p>
          <a:p>
            <a:pPr marL="0" indent="0">
              <a:spcBef>
                <a:spcPts val="400"/>
              </a:spcBef>
              <a:spcAft>
                <a:spcPts val="400"/>
              </a:spcAft>
            </a:pPr>
            <a:endParaRPr lang="en-US" dirty="0"/>
          </a:p>
          <a:p>
            <a:pPr marL="0" indent="0">
              <a:spcAft>
                <a:spcPts val="600"/>
              </a:spcAft>
            </a:pPr>
            <a:r>
              <a:rPr lang="fi-FI" dirty="0" smtClean="0">
                <a:solidFill>
                  <a:schemeClr val="tx1"/>
                </a:solidFill>
              </a:rPr>
              <a:t>Mover: </a:t>
            </a:r>
            <a:endParaRPr lang="en-US" dirty="0" smtClean="0">
              <a:solidFill>
                <a:schemeClr val="tx1"/>
              </a:solidFill>
            </a:endParaRPr>
          </a:p>
          <a:p>
            <a:pPr marL="6350" lvl="1" indent="-6350">
              <a:spcAft>
                <a:spcPts val="600"/>
              </a:spcAft>
            </a:pPr>
            <a:r>
              <a:rPr lang="fi-FI" b="1" dirty="0" smtClean="0">
                <a:solidFill>
                  <a:schemeClr val="tx1"/>
                </a:solidFill>
                <a:cs typeface="+mn-cs"/>
              </a:rPr>
              <a:t>Seconder: </a:t>
            </a:r>
            <a:endParaRPr lang="en-US" b="1" dirty="0" smtClean="0">
              <a:solidFill>
                <a:schemeClr val="tx1"/>
              </a:solidFill>
              <a:cs typeface="+mn-cs"/>
            </a:endParaRPr>
          </a:p>
          <a:p>
            <a:pPr marL="6350" lvl="1" indent="-6350">
              <a:spcAft>
                <a:spcPts val="600"/>
              </a:spcAft>
            </a:pPr>
            <a:endParaRPr lang="en-US" b="1" dirty="0" smtClean="0">
              <a:solidFill>
                <a:schemeClr val="tx1"/>
              </a:solidFill>
              <a:cs typeface="+mn-cs"/>
            </a:endParaRPr>
          </a:p>
          <a:p>
            <a:pPr marL="6350" lvl="1" indent="-6350">
              <a:spcAft>
                <a:spcPts val="600"/>
              </a:spcAft>
            </a:pPr>
            <a:r>
              <a:rPr lang="en-US" b="1" dirty="0" smtClean="0">
                <a:solidFill>
                  <a:schemeClr val="tx1"/>
                </a:solidFill>
                <a:cs typeface="+mn-cs"/>
              </a:rPr>
              <a:t>Results:    </a:t>
            </a:r>
            <a:r>
              <a:rPr lang="en-US" b="1" u="sng" dirty="0" smtClean="0">
                <a:solidFill>
                  <a:schemeClr val="tx1"/>
                </a:solidFill>
                <a:cs typeface="+mn-cs"/>
              </a:rPr>
              <a:t>Yes             </a:t>
            </a:r>
            <a:r>
              <a:rPr lang="en-US" b="1" dirty="0" smtClean="0">
                <a:solidFill>
                  <a:schemeClr val="tx1"/>
                </a:solidFill>
                <a:cs typeface="+mn-cs"/>
              </a:rPr>
              <a:t>        </a:t>
            </a:r>
            <a:r>
              <a:rPr lang="en-US" b="1" u="sng" dirty="0" smtClean="0">
                <a:solidFill>
                  <a:schemeClr val="tx1"/>
                </a:solidFill>
                <a:cs typeface="+mn-cs"/>
              </a:rPr>
              <a:t>No             </a:t>
            </a:r>
            <a:r>
              <a:rPr lang="en-US" b="1" dirty="0" smtClean="0">
                <a:solidFill>
                  <a:schemeClr val="tx1"/>
                </a:solidFill>
                <a:cs typeface="+mn-cs"/>
              </a:rPr>
              <a:t>     </a:t>
            </a:r>
            <a:r>
              <a:rPr lang="en-US" b="1" u="sng" dirty="0" smtClean="0">
                <a:solidFill>
                  <a:schemeClr val="tx1"/>
                </a:solidFill>
                <a:cs typeface="+mn-cs"/>
              </a:rPr>
              <a:t>Abstain</a:t>
            </a:r>
            <a:r>
              <a:rPr lang="en-US" u="sng" dirty="0" smtClean="0">
                <a:solidFill>
                  <a:schemeClr val="tx1"/>
                </a:solidFill>
                <a:cs typeface="+mn-cs"/>
              </a:rPr>
              <a:t>________     </a:t>
            </a:r>
            <a:r>
              <a:rPr lang="en-US" b="1" u="sng" dirty="0" smtClean="0">
                <a:solidFill>
                  <a:schemeClr val="tx1"/>
                </a:solidFill>
                <a:cs typeface="+mn-cs"/>
              </a:rPr>
              <a:t>          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24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May 2012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4294967295"/>
          </p:nvPr>
        </p:nvSpPr>
        <p:spPr>
          <a:xfrm>
            <a:off x="5181600" y="6488112"/>
            <a:ext cx="3436938" cy="217488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dirty="0" err="1" smtClean="0">
                <a:solidFill>
                  <a:schemeClr val="tx1"/>
                </a:solidFill>
              </a:rPr>
              <a:t>InterDigital</a:t>
            </a:r>
            <a:r>
              <a:rPr lang="en-GB" sz="1200" dirty="0" smtClean="0">
                <a:solidFill>
                  <a:schemeClr val="tx1"/>
                </a:solidFill>
              </a:rPr>
              <a:t>, KDDI, Nokia, </a:t>
            </a:r>
            <a:r>
              <a:rPr lang="en-GB" sz="1200" dirty="0" err="1" smtClean="0">
                <a:solidFill>
                  <a:schemeClr val="tx1"/>
                </a:solidFill>
              </a:rPr>
              <a:t>Huawei</a:t>
            </a:r>
            <a:r>
              <a:rPr lang="en-GB" sz="1200" dirty="0" smtClean="0">
                <a:solidFill>
                  <a:schemeClr val="tx1"/>
                </a:solidFill>
              </a:rPr>
              <a:t>, Intel, </a:t>
            </a:r>
            <a:r>
              <a:rPr lang="en-GB" sz="1200" dirty="0" err="1" smtClean="0">
                <a:solidFill>
                  <a:schemeClr val="tx1"/>
                </a:solidFill>
              </a:rPr>
              <a:t>Qcomm</a:t>
            </a:r>
            <a:endParaRPr lang="en-GB" sz="1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800099"/>
          </a:xfrm>
        </p:spPr>
        <p:txBody>
          <a:bodyPr/>
          <a:lstStyle/>
          <a:p>
            <a:pPr lvl="0"/>
            <a:r>
              <a:rPr lang="en-US" sz="2400" dirty="0" smtClean="0"/>
              <a:t>Motions for proposed </a:t>
            </a:r>
            <a:r>
              <a:rPr lang="en-US" sz="2400" dirty="0"/>
              <a:t>t</a:t>
            </a:r>
            <a:r>
              <a:rPr lang="en-US" sz="2400" dirty="0" smtClean="0"/>
              <a:t>ext for SFD </a:t>
            </a:r>
            <a:br>
              <a:rPr lang="en-US" sz="2400" dirty="0" smtClean="0"/>
            </a:br>
            <a:r>
              <a:rPr lang="en-US" sz="2400" dirty="0" smtClean="0"/>
              <a:t>(for 2012-May meeting)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3095" y="1547155"/>
            <a:ext cx="7770813" cy="4876800"/>
          </a:xfrm>
          <a:noFill/>
        </p:spPr>
        <p:txBody>
          <a:bodyPr>
            <a:normAutofit fontScale="62500" lnSpcReduction="20000"/>
          </a:bodyPr>
          <a:lstStyle/>
          <a:p>
            <a:pPr marL="1023938" indent="-1023938">
              <a:spcAft>
                <a:spcPts val="600"/>
              </a:spcAft>
            </a:pPr>
            <a:r>
              <a:rPr lang="en-US" sz="2900" dirty="0" smtClean="0">
                <a:solidFill>
                  <a:schemeClr val="tx1"/>
                </a:solidFill>
              </a:rPr>
              <a:t>Motion-5: </a:t>
            </a:r>
            <a:r>
              <a:rPr lang="en-US" sz="2900" dirty="0" smtClean="0">
                <a:solidFill>
                  <a:schemeClr val="tx1"/>
                </a:solidFill>
              </a:rPr>
              <a:t>Insert the following text to Section 6.2.1 on page 7 of </a:t>
            </a:r>
            <a:r>
              <a:rPr lang="en-US" sz="2900" dirty="0" err="1" smtClean="0">
                <a:solidFill>
                  <a:schemeClr val="tx1"/>
                </a:solidFill>
              </a:rPr>
              <a:t>TGai</a:t>
            </a:r>
            <a:r>
              <a:rPr lang="en-US" sz="2900" dirty="0" smtClean="0">
                <a:solidFill>
                  <a:schemeClr val="tx1"/>
                </a:solidFill>
              </a:rPr>
              <a:t> SFD, 12/0151r7</a:t>
            </a:r>
          </a:p>
          <a:p>
            <a:pPr marL="0" indent="0">
              <a:spcBef>
                <a:spcPts val="400"/>
              </a:spcBef>
              <a:spcAft>
                <a:spcPts val="400"/>
              </a:spcAft>
            </a:pPr>
            <a:endParaRPr lang="en-US" dirty="0" smtClean="0"/>
          </a:p>
          <a:p>
            <a:pPr marL="0" indent="0">
              <a:spcBef>
                <a:spcPts val="400"/>
              </a:spcBef>
              <a:spcAft>
                <a:spcPts val="400"/>
              </a:spcAft>
            </a:pPr>
            <a:r>
              <a:rPr lang="en-US" dirty="0" smtClean="0">
                <a:solidFill>
                  <a:schemeClr val="accent2"/>
                </a:solidFill>
              </a:rPr>
              <a:t>The contents of the FILS beacon frame also include:</a:t>
            </a:r>
          </a:p>
          <a:p>
            <a:pPr marL="341313" indent="-231775">
              <a:spcBef>
                <a:spcPts val="400"/>
              </a:spcBef>
              <a:spcAft>
                <a:spcPts val="400"/>
              </a:spcAft>
              <a:buFont typeface="Arial" pitchFamily="34" charset="0"/>
              <a:buChar char="•"/>
            </a:pPr>
            <a:r>
              <a:rPr lang="en-US" dirty="0" smtClean="0">
                <a:solidFill>
                  <a:schemeClr val="accent2"/>
                </a:solidFill>
              </a:rPr>
              <a:t>The current measurement pilot information elements plus time pointer fields to point to full/regular TBTT;  </a:t>
            </a:r>
            <a:endParaRPr lang="en-US" sz="4500" dirty="0" smtClean="0">
              <a:solidFill>
                <a:schemeClr val="accent2"/>
              </a:solidFill>
            </a:endParaRPr>
          </a:p>
          <a:p>
            <a:pPr marL="341313" indent="-231775">
              <a:spcBef>
                <a:spcPts val="400"/>
              </a:spcBef>
              <a:spcAft>
                <a:spcPts val="400"/>
              </a:spcAft>
              <a:buFont typeface="Arial" pitchFamily="34" charset="0"/>
              <a:buChar char="•"/>
            </a:pPr>
            <a:r>
              <a:rPr lang="en-US" dirty="0" smtClean="0">
                <a:solidFill>
                  <a:srgbClr val="0000FF"/>
                </a:solidFill>
              </a:rPr>
              <a:t>All the essential info for link setup </a:t>
            </a:r>
            <a:r>
              <a:rPr lang="en-US" dirty="0" smtClean="0">
                <a:solidFill>
                  <a:schemeClr val="accent2"/>
                </a:solidFill>
              </a:rPr>
              <a:t>so that the scanning STA does not need to wait for regular beacon or  probe request/response; and</a:t>
            </a:r>
          </a:p>
          <a:p>
            <a:pPr marL="341313" indent="-231775">
              <a:spcBef>
                <a:spcPts val="400"/>
              </a:spcBef>
              <a:spcAft>
                <a:spcPts val="400"/>
              </a:spcAft>
              <a:buFont typeface="Arial" pitchFamily="34" charset="0"/>
              <a:buChar char="•"/>
            </a:pPr>
            <a:r>
              <a:rPr lang="en-US" dirty="0" smtClean="0">
                <a:solidFill>
                  <a:schemeClr val="accent2"/>
                </a:solidFill>
              </a:rPr>
              <a:t>Information of neighbor BSSs; Enabling the discovery of neighbor BSSs operating </a:t>
            </a:r>
            <a:r>
              <a:rPr lang="en-US" dirty="0" smtClean="0">
                <a:solidFill>
                  <a:schemeClr val="accent2"/>
                </a:solidFill>
              </a:rPr>
              <a:t>parameters;</a:t>
            </a:r>
          </a:p>
          <a:p>
            <a:pPr marL="341313" indent="-231775">
              <a:spcBef>
                <a:spcPts val="400"/>
              </a:spcBef>
              <a:spcAft>
                <a:spcPts val="400"/>
              </a:spcAft>
              <a:buFont typeface="Arial" pitchFamily="34" charset="0"/>
              <a:buChar char="•"/>
            </a:pPr>
            <a:r>
              <a:rPr lang="en-US" dirty="0" smtClean="0">
                <a:solidFill>
                  <a:schemeClr val="accent2"/>
                </a:solidFill>
              </a:rPr>
              <a:t>Information of the FILS beacon transmission time of other </a:t>
            </a:r>
            <a:r>
              <a:rPr lang="en-US" dirty="0" smtClean="0">
                <a:solidFill>
                  <a:schemeClr val="accent2"/>
                </a:solidFill>
              </a:rPr>
              <a:t>BSSs;</a:t>
            </a:r>
            <a:endParaRPr lang="en-US" dirty="0" smtClean="0">
              <a:solidFill>
                <a:schemeClr val="accent2"/>
              </a:solidFill>
            </a:endParaRPr>
          </a:p>
          <a:p>
            <a:pPr marL="0" indent="0">
              <a:spcBef>
                <a:spcPts val="400"/>
              </a:spcBef>
              <a:spcAft>
                <a:spcPts val="400"/>
              </a:spcAft>
            </a:pPr>
            <a:endParaRPr lang="en-US" dirty="0" smtClean="0"/>
          </a:p>
          <a:p>
            <a:pPr marL="0" indent="0">
              <a:spcAft>
                <a:spcPts val="600"/>
              </a:spcAft>
            </a:pPr>
            <a:r>
              <a:rPr lang="fi-FI" dirty="0" smtClean="0">
                <a:solidFill>
                  <a:schemeClr val="tx1"/>
                </a:solidFill>
              </a:rPr>
              <a:t>(notes:  did not discuss this one in the passive scanning ad hoc sessions in  May, due to time limitation.)</a:t>
            </a:r>
          </a:p>
          <a:p>
            <a:pPr marL="0" indent="0">
              <a:spcAft>
                <a:spcPts val="600"/>
              </a:spcAft>
            </a:pPr>
            <a:r>
              <a:rPr lang="fi-FI" dirty="0" smtClean="0">
                <a:solidFill>
                  <a:schemeClr val="tx1"/>
                </a:solidFill>
              </a:rPr>
              <a:t>Mover</a:t>
            </a:r>
            <a:r>
              <a:rPr lang="fi-FI" dirty="0" smtClean="0">
                <a:solidFill>
                  <a:schemeClr val="tx1"/>
                </a:solidFill>
              </a:rPr>
              <a:t>: </a:t>
            </a:r>
            <a:endParaRPr lang="en-US" dirty="0" smtClean="0">
              <a:solidFill>
                <a:schemeClr val="tx1"/>
              </a:solidFill>
            </a:endParaRPr>
          </a:p>
          <a:p>
            <a:pPr marL="6350" lvl="1" indent="-6350">
              <a:spcAft>
                <a:spcPts val="600"/>
              </a:spcAft>
            </a:pPr>
            <a:r>
              <a:rPr lang="fi-FI" b="1" dirty="0" smtClean="0">
                <a:solidFill>
                  <a:schemeClr val="tx1"/>
                </a:solidFill>
              </a:rPr>
              <a:t>Seconder: </a:t>
            </a:r>
            <a:endParaRPr lang="en-US" b="1" dirty="0" smtClean="0">
              <a:solidFill>
                <a:schemeClr val="tx1"/>
              </a:solidFill>
            </a:endParaRPr>
          </a:p>
          <a:p>
            <a:pPr marL="6350" lvl="1" indent="-6350">
              <a:spcAft>
                <a:spcPts val="600"/>
              </a:spcAft>
            </a:pPr>
            <a:endParaRPr lang="en-US" b="1" dirty="0" smtClean="0">
              <a:solidFill>
                <a:schemeClr val="tx1"/>
              </a:solidFill>
            </a:endParaRPr>
          </a:p>
          <a:p>
            <a:pPr marL="6350" lvl="1" indent="-6350">
              <a:spcAft>
                <a:spcPts val="600"/>
              </a:spcAft>
            </a:pPr>
            <a:r>
              <a:rPr lang="en-US" b="1" dirty="0" smtClean="0">
                <a:solidFill>
                  <a:schemeClr val="tx1"/>
                </a:solidFill>
              </a:rPr>
              <a:t>Results:    </a:t>
            </a:r>
            <a:r>
              <a:rPr lang="en-US" b="1" u="sng" dirty="0" smtClean="0">
                <a:solidFill>
                  <a:schemeClr val="tx1"/>
                </a:solidFill>
              </a:rPr>
              <a:t>Yes             </a:t>
            </a:r>
            <a:r>
              <a:rPr lang="en-US" b="1" dirty="0" smtClean="0">
                <a:solidFill>
                  <a:schemeClr val="tx1"/>
                </a:solidFill>
              </a:rPr>
              <a:t>        </a:t>
            </a:r>
            <a:r>
              <a:rPr lang="en-US" b="1" u="sng" dirty="0" smtClean="0">
                <a:solidFill>
                  <a:schemeClr val="tx1"/>
                </a:solidFill>
              </a:rPr>
              <a:t>No             </a:t>
            </a:r>
            <a:r>
              <a:rPr lang="en-US" b="1" dirty="0" smtClean="0">
                <a:solidFill>
                  <a:schemeClr val="tx1"/>
                </a:solidFill>
              </a:rPr>
              <a:t>     </a:t>
            </a:r>
            <a:r>
              <a:rPr lang="en-US" b="1" u="sng" dirty="0" smtClean="0">
                <a:solidFill>
                  <a:schemeClr val="tx1"/>
                </a:solidFill>
              </a:rPr>
              <a:t>Abstain</a:t>
            </a:r>
            <a:r>
              <a:rPr lang="en-US" u="sng" dirty="0" smtClean="0">
                <a:solidFill>
                  <a:schemeClr val="tx1"/>
                </a:solidFill>
              </a:rPr>
              <a:t>________     </a:t>
            </a:r>
            <a:r>
              <a:rPr lang="en-US" b="1" u="sng" dirty="0" smtClean="0">
                <a:solidFill>
                  <a:schemeClr val="tx1"/>
                </a:solidFill>
              </a:rPr>
              <a:t>          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25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May 2012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4294967295"/>
          </p:nvPr>
        </p:nvSpPr>
        <p:spPr>
          <a:xfrm>
            <a:off x="5181600" y="6488112"/>
            <a:ext cx="3436938" cy="217488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dirty="0" err="1" smtClean="0">
                <a:solidFill>
                  <a:schemeClr val="tx1"/>
                </a:solidFill>
              </a:rPr>
              <a:t>InterDigital</a:t>
            </a:r>
            <a:r>
              <a:rPr lang="en-GB" sz="1200" dirty="0" smtClean="0">
                <a:solidFill>
                  <a:schemeClr val="tx1"/>
                </a:solidFill>
              </a:rPr>
              <a:t>, KDDI, Nokia, </a:t>
            </a:r>
            <a:r>
              <a:rPr lang="en-GB" sz="1200" dirty="0" err="1" smtClean="0">
                <a:solidFill>
                  <a:schemeClr val="tx1"/>
                </a:solidFill>
              </a:rPr>
              <a:t>Huawei</a:t>
            </a:r>
            <a:r>
              <a:rPr lang="en-GB" sz="1200" dirty="0" smtClean="0">
                <a:solidFill>
                  <a:schemeClr val="tx1"/>
                </a:solidFill>
              </a:rPr>
              <a:t>, Intel, </a:t>
            </a:r>
            <a:r>
              <a:rPr lang="en-GB" sz="1200" dirty="0" err="1" smtClean="0">
                <a:solidFill>
                  <a:schemeClr val="tx1"/>
                </a:solidFill>
              </a:rPr>
              <a:t>Qcomm</a:t>
            </a:r>
            <a:endParaRPr lang="en-GB" sz="1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8343900" cy="800100"/>
          </a:xfrm>
        </p:spPr>
        <p:txBody>
          <a:bodyPr/>
          <a:lstStyle/>
          <a:p>
            <a:pPr lvl="0"/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Open issues for FILS enhanced passive scanning  </a:t>
            </a: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/>
            </a:r>
            <a:b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(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further discussion needed /ongoing) </a:t>
            </a:r>
            <a:endParaRPr 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14500"/>
            <a:ext cx="7770813" cy="4648200"/>
          </a:xfrm>
        </p:spPr>
        <p:txBody>
          <a:bodyPr>
            <a:normAutofit/>
          </a:bodyPr>
          <a:lstStyle/>
          <a:p>
            <a:pPr>
              <a:spcBef>
                <a:spcPts val="400"/>
              </a:spcBef>
              <a:spcAft>
                <a:spcPts val="400"/>
              </a:spcAft>
              <a:buFont typeface="Arial" pitchFamily="34" charset="0"/>
              <a:buChar char="•"/>
            </a:pP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One recommendation from Passive Scanning ad hoc discussion on May 14, 2012, evening session:</a:t>
            </a:r>
          </a:p>
          <a:p>
            <a:pPr lvl="1">
              <a:spcBef>
                <a:spcPts val="400"/>
              </a:spcBef>
              <a:spcAft>
                <a:spcPts val="400"/>
              </a:spcAft>
              <a:buFont typeface="Arial" pitchFamily="34" charset="0"/>
              <a:buChar char="•"/>
            </a:pP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Improve passive scanning by making changes to the full/regular Beacon 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frame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</a:t>
            </a:r>
            <a:endParaRPr lang="fi-FI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26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May 2012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4294967295"/>
          </p:nvPr>
        </p:nvSpPr>
        <p:spPr>
          <a:xfrm>
            <a:off x="5181600" y="6488112"/>
            <a:ext cx="3436938" cy="217488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dirty="0" err="1" smtClean="0">
                <a:solidFill>
                  <a:schemeClr val="tx1"/>
                </a:solidFill>
              </a:rPr>
              <a:t>InterDigital</a:t>
            </a:r>
            <a:r>
              <a:rPr lang="en-GB" sz="1200" dirty="0" smtClean="0">
                <a:solidFill>
                  <a:schemeClr val="tx1"/>
                </a:solidFill>
              </a:rPr>
              <a:t>, KDDI, Nokia, </a:t>
            </a:r>
            <a:r>
              <a:rPr lang="en-GB" sz="1200" dirty="0" err="1" smtClean="0">
                <a:solidFill>
                  <a:schemeClr val="tx1"/>
                </a:solidFill>
              </a:rPr>
              <a:t>Huawei</a:t>
            </a:r>
            <a:r>
              <a:rPr lang="en-GB" sz="1200" dirty="0" smtClean="0">
                <a:solidFill>
                  <a:schemeClr val="tx1"/>
                </a:solidFill>
              </a:rPr>
              <a:t>, Intel, </a:t>
            </a:r>
            <a:r>
              <a:rPr lang="en-GB" sz="1200" dirty="0" err="1" smtClean="0">
                <a:solidFill>
                  <a:schemeClr val="tx1"/>
                </a:solidFill>
              </a:rPr>
              <a:t>Qcomm</a:t>
            </a:r>
            <a:endParaRPr lang="en-GB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823172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27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InterDIgital, KDDI, Nokia, Huawei, Intel, Qcomm</a:t>
            </a:r>
            <a:endParaRPr lang="en-GB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2012</a:t>
            </a:r>
            <a:endParaRPr lang="en-GB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800099"/>
          </a:xfrm>
        </p:spPr>
        <p:txBody>
          <a:bodyPr/>
          <a:lstStyle/>
          <a:p>
            <a:pPr lvl="0"/>
            <a:r>
              <a:rPr lang="en-US" sz="2400" dirty="0" smtClean="0"/>
              <a:t>Straw Polls </a:t>
            </a:r>
            <a:r>
              <a:rPr lang="en-US" sz="2400" dirty="0" smtClean="0"/>
              <a:t>for proposed </a:t>
            </a:r>
            <a:r>
              <a:rPr lang="en-US" sz="2400" dirty="0"/>
              <a:t>t</a:t>
            </a:r>
            <a:r>
              <a:rPr lang="en-US" sz="2400" dirty="0" smtClean="0"/>
              <a:t>ext for SFD </a:t>
            </a:r>
            <a:br>
              <a:rPr lang="en-US" sz="2400" dirty="0" smtClean="0"/>
            </a:br>
            <a:r>
              <a:rPr lang="en-US" sz="2400" dirty="0" smtClean="0"/>
              <a:t>(for 2012-May meeting) 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693095" y="1547155"/>
            <a:ext cx="7770813" cy="4876800"/>
          </a:xfrm>
          <a:noFill/>
        </p:spPr>
        <p:txBody>
          <a:bodyPr>
            <a:normAutofit/>
          </a:bodyPr>
          <a:lstStyle/>
          <a:p>
            <a:pPr marL="1023938" indent="-1023938">
              <a:spcAft>
                <a:spcPts val="600"/>
              </a:spcAft>
            </a:pPr>
            <a:r>
              <a:rPr lang="en-US" dirty="0" smtClean="0">
                <a:solidFill>
                  <a:schemeClr val="tx1"/>
                </a:solidFill>
              </a:rPr>
              <a:t>Straw-Poll</a:t>
            </a:r>
            <a:r>
              <a:rPr lang="en-US" dirty="0" smtClean="0">
                <a:solidFill>
                  <a:schemeClr val="tx1"/>
                </a:solidFill>
              </a:rPr>
              <a:t>-2: Do you agree </a:t>
            </a:r>
            <a:r>
              <a:rPr lang="en-US" dirty="0" err="1" smtClean="0">
                <a:solidFill>
                  <a:schemeClr val="tx1"/>
                </a:solidFill>
              </a:rPr>
              <a:t>TGai</a:t>
            </a:r>
            <a:r>
              <a:rPr lang="en-US" dirty="0" smtClean="0">
                <a:solidFill>
                  <a:schemeClr val="tx1"/>
                </a:solidFill>
              </a:rPr>
              <a:t> should consider:</a:t>
            </a:r>
            <a:endParaRPr lang="en-US" dirty="0" smtClean="0">
              <a:solidFill>
                <a:schemeClr val="tx1"/>
              </a:solidFill>
            </a:endParaRPr>
          </a:p>
          <a:p>
            <a:pPr marL="0" lvl="1" indent="0">
              <a:spcBef>
                <a:spcPts val="400"/>
              </a:spcBef>
              <a:spcAft>
                <a:spcPts val="400"/>
              </a:spcAft>
            </a:pPr>
            <a:r>
              <a:rPr lang="en-US" b="1" dirty="0" smtClean="0">
                <a:solidFill>
                  <a:srgbClr val="0000FF"/>
                </a:solidFill>
              </a:rPr>
              <a:t>The full/regular Beacon frame maybe extended to carry the information that indicates how many STAs the AP can continue to accept to support a better AP discovery/selection in FILS scenario</a:t>
            </a:r>
            <a:r>
              <a:rPr lang="en-US" b="1" dirty="0" smtClean="0">
                <a:solidFill>
                  <a:srgbClr val="0000FF"/>
                </a:solidFill>
              </a:rPr>
              <a:t>.</a:t>
            </a:r>
            <a:endParaRPr lang="en-US" altLang="zh-CN" b="1" dirty="0">
              <a:solidFill>
                <a:srgbClr val="0000FF"/>
              </a:solidFill>
              <a:cs typeface="+mn-cs"/>
            </a:endParaRPr>
          </a:p>
          <a:p>
            <a:pPr marL="6350" lvl="1" indent="-6350">
              <a:spcAft>
                <a:spcPts val="600"/>
              </a:spcAft>
            </a:pPr>
            <a:endParaRPr lang="en-US" b="1" dirty="0" smtClean="0">
              <a:solidFill>
                <a:schemeClr val="tx1"/>
              </a:solidFill>
            </a:endParaRPr>
          </a:p>
          <a:p>
            <a:pPr marL="6350" lvl="1" indent="-6350">
              <a:spcAft>
                <a:spcPts val="600"/>
              </a:spcAft>
            </a:pPr>
            <a:r>
              <a:rPr lang="en-US" b="1" dirty="0" smtClean="0">
                <a:solidFill>
                  <a:schemeClr val="tx1"/>
                </a:solidFill>
              </a:rPr>
              <a:t>(notes: did not discuss this item in the Passive Scanning ad hoc discussion session on May 16, due to time limitation.)</a:t>
            </a:r>
            <a:endParaRPr lang="en-US" b="1" dirty="0" smtClean="0">
              <a:solidFill>
                <a:schemeClr val="tx1"/>
              </a:solidFill>
            </a:endParaRPr>
          </a:p>
          <a:p>
            <a:pPr marL="6350" lvl="1" indent="-6350">
              <a:spcAft>
                <a:spcPts val="600"/>
              </a:spcAft>
            </a:pPr>
            <a:endParaRPr lang="en-US" b="1" dirty="0" smtClean="0">
              <a:solidFill>
                <a:schemeClr val="tx1"/>
              </a:solidFill>
            </a:endParaRPr>
          </a:p>
          <a:p>
            <a:pPr marL="6350" lvl="1" indent="-6350">
              <a:spcAft>
                <a:spcPts val="600"/>
              </a:spcAft>
            </a:pPr>
            <a:r>
              <a:rPr lang="en-US" b="1" dirty="0" smtClean="0">
                <a:solidFill>
                  <a:schemeClr val="tx1"/>
                </a:solidFill>
              </a:rPr>
              <a:t>Results:    </a:t>
            </a:r>
            <a:r>
              <a:rPr lang="en-US" b="1" u="sng" dirty="0" smtClean="0">
                <a:solidFill>
                  <a:schemeClr val="tx1"/>
                </a:solidFill>
              </a:rPr>
              <a:t>Yes             </a:t>
            </a:r>
            <a:r>
              <a:rPr lang="en-US" b="1" dirty="0" smtClean="0">
                <a:solidFill>
                  <a:schemeClr val="tx1"/>
                </a:solidFill>
              </a:rPr>
              <a:t>        </a:t>
            </a:r>
            <a:r>
              <a:rPr lang="en-US" b="1" u="sng" dirty="0" smtClean="0">
                <a:solidFill>
                  <a:schemeClr val="tx1"/>
                </a:solidFill>
              </a:rPr>
              <a:t>No             </a:t>
            </a:r>
            <a:r>
              <a:rPr lang="en-US" b="1" dirty="0" smtClean="0">
                <a:solidFill>
                  <a:schemeClr val="tx1"/>
                </a:solidFill>
              </a:rPr>
              <a:t>     </a:t>
            </a:r>
            <a:r>
              <a:rPr lang="en-US" b="1" u="sng" dirty="0" smtClean="0">
                <a:solidFill>
                  <a:schemeClr val="tx1"/>
                </a:solidFill>
              </a:rPr>
              <a:t>Need more info: ______</a:t>
            </a:r>
            <a:endParaRPr lang="en-US" b="1" dirty="0" smtClean="0">
              <a:solidFill>
                <a:schemeClr val="tx1"/>
              </a:solidFill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502054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dirty="0" smtClean="0"/>
              <a:t>May 2012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3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477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Revision History</a:t>
            </a:r>
            <a:endParaRPr lang="en-GB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7772400" cy="5067300"/>
          </a:xfrm>
          <a:ln/>
        </p:spPr>
        <p:txBody>
          <a:bodyPr>
            <a:normAutofit fontScale="92500" lnSpcReduction="10000"/>
          </a:bodyPr>
          <a:lstStyle/>
          <a:p>
            <a:pPr marL="1543050" indent="-1543050" algn="just"/>
            <a:r>
              <a:rPr lang="en-US" dirty="0" smtClean="0"/>
              <a:t>12/0406r0:	Initial joined contribution about passive scanning enhancements, in 2012-March meeting;</a:t>
            </a:r>
          </a:p>
          <a:p>
            <a:pPr marL="1543050" indent="-1543050" algn="just"/>
            <a:r>
              <a:rPr lang="en-US" dirty="0" smtClean="0"/>
              <a:t>12/0406r1: 	added the motion voting results in 2012-March meeting;</a:t>
            </a:r>
          </a:p>
          <a:p>
            <a:pPr marL="1543050" indent="-1543050" algn="just"/>
            <a:r>
              <a:rPr lang="en-US" dirty="0" smtClean="0"/>
              <a:t>12/0406r2: 	added slide 11 to slide 15 with proposed motions based on further harmonization discussions before 2012-May meeting submission deadline;</a:t>
            </a:r>
            <a:endParaRPr lang="en-US" dirty="0" smtClean="0"/>
          </a:p>
          <a:p>
            <a:pPr marL="1484313" indent="-1484313" algn="just"/>
            <a:r>
              <a:rPr lang="en-US" dirty="0" smtClean="0"/>
              <a:t>12/0406r3: 	revised slide 12 to slide15 based on further </a:t>
            </a:r>
            <a:r>
              <a:rPr lang="en-US" dirty="0" smtClean="0"/>
              <a:t>harmonization discussions before 2012-May </a:t>
            </a:r>
            <a:r>
              <a:rPr lang="en-US" dirty="0" smtClean="0"/>
              <a:t>meeting;</a:t>
            </a:r>
            <a:endParaRPr lang="en-US" dirty="0" smtClean="0"/>
          </a:p>
          <a:p>
            <a:pPr marL="1484313" indent="-1484313" algn="just"/>
            <a:r>
              <a:rPr lang="en-US" dirty="0" smtClean="0"/>
              <a:t>12/0406r4: 	revised based on the outcome of passive scanning ad hoc discussions on May 14, 2012;</a:t>
            </a:r>
          </a:p>
          <a:p>
            <a:pPr marL="1484313" indent="-1484313" algn="just"/>
            <a:r>
              <a:rPr lang="en-US" dirty="0" smtClean="0"/>
              <a:t>12/0406r5: 	revised based on </a:t>
            </a:r>
            <a:r>
              <a:rPr lang="en-US" dirty="0" smtClean="0"/>
              <a:t>further harmonization discussions </a:t>
            </a:r>
            <a:r>
              <a:rPr lang="en-US" dirty="0" smtClean="0"/>
              <a:t>before and during 2</a:t>
            </a:r>
            <a:r>
              <a:rPr lang="en-US" baseline="30000" dirty="0" smtClean="0"/>
              <a:t>nd</a:t>
            </a:r>
            <a:r>
              <a:rPr lang="en-US" dirty="0" smtClean="0"/>
              <a:t> session of passive scanning ad hoc discussions on May 16, 2012;</a:t>
            </a:r>
          </a:p>
        </p:txBody>
      </p:sp>
      <p:sp>
        <p:nvSpPr>
          <p:cNvPr id="9" name="Footer Placeholder 4"/>
          <p:cNvSpPr>
            <a:spLocks noGrp="1"/>
          </p:cNvSpPr>
          <p:nvPr>
            <p:ph type="ftr" idx="14"/>
          </p:nvPr>
        </p:nvSpPr>
        <p:spPr>
          <a:xfrm>
            <a:off x="5105400" y="6515100"/>
            <a:ext cx="3436938" cy="179388"/>
          </a:xfrm>
        </p:spPr>
        <p:txBody>
          <a:bodyPr/>
          <a:lstStyle/>
          <a:p>
            <a:r>
              <a:rPr lang="en-GB" dirty="0" err="1" smtClean="0"/>
              <a:t>InterDigital</a:t>
            </a:r>
            <a:r>
              <a:rPr lang="en-GB" dirty="0" smtClean="0"/>
              <a:t>, KDDI, Nokia, </a:t>
            </a:r>
            <a:r>
              <a:rPr lang="en-GB" dirty="0" err="1" smtClean="0"/>
              <a:t>Huawei</a:t>
            </a:r>
            <a:r>
              <a:rPr lang="en-GB" dirty="0" smtClean="0"/>
              <a:t>, Intel, </a:t>
            </a:r>
            <a:r>
              <a:rPr lang="en-GB" dirty="0" err="1" smtClean="0"/>
              <a:t>Qcomm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 smtClean="0"/>
              <a:t>May 2012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4</a:t>
            </a:fld>
            <a:endParaRPr lang="en-GB"/>
          </a:p>
        </p:txBody>
      </p:sp>
      <p:sp>
        <p:nvSpPr>
          <p:cNvPr id="7" name="Titel 1"/>
          <p:cNvSpPr txBox="1">
            <a:spLocks/>
          </p:cNvSpPr>
          <p:nvPr/>
        </p:nvSpPr>
        <p:spPr bwMode="auto">
          <a:xfrm>
            <a:off x="647700" y="685800"/>
            <a:ext cx="7772400" cy="1066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0" 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Conformance w/ </a:t>
            </a:r>
            <a:r>
              <a:rPr kumimoji="0" lang="en-US" sz="32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TGai</a:t>
            </a:r>
            <a:r>
              <a:rPr kumimoji="0" 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PAR &amp; 5C </a:t>
            </a:r>
            <a:endParaRPr kumimoji="0" lang="en-US" sz="3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8" name="Tabelle 6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732650504"/>
              </p:ext>
            </p:extLst>
          </p:nvPr>
        </p:nvGraphicFramePr>
        <p:xfrm>
          <a:off x="762000" y="1600200"/>
          <a:ext cx="7924800" cy="40767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63216"/>
                <a:gridCol w="1961584"/>
              </a:tblGrid>
              <a:tr h="455742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Conformance Question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Response</a:t>
                      </a:r>
                      <a:endParaRPr lang="en-US" sz="1400" dirty="0"/>
                    </a:p>
                  </a:txBody>
                  <a:tcPr/>
                </a:tc>
              </a:tr>
              <a:tr h="636789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Does the proposal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dirty="0" smtClean="0"/>
                        <a:t>degrade the security offered by Robust Security Network Association (RSNA) already defined in 802.11?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</a:t>
                      </a:r>
                      <a:endParaRPr lang="en-US" sz="1400" dirty="0"/>
                    </a:p>
                  </a:txBody>
                  <a:tcPr/>
                </a:tc>
              </a:tr>
              <a:tr h="455742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Does the proposal change the MAC SAP interface?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smtClean="0">
                          <a:solidFill>
                            <a:schemeClr val="tx1"/>
                          </a:solidFill>
                        </a:rPr>
                        <a:t>No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55742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Does the proposal</a:t>
                      </a:r>
                      <a:r>
                        <a:rPr lang="en-US" sz="1400" baseline="0" dirty="0" smtClean="0"/>
                        <a:t> require or introduce a change to the 802.1 architecture?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No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55742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Does the proposal</a:t>
                      </a:r>
                      <a:r>
                        <a:rPr lang="en-US" sz="1400" baseline="0" dirty="0" smtClean="0"/>
                        <a:t> introduce a change in the channel access mechanism?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</a:t>
                      </a:r>
                      <a:endParaRPr lang="en-US" sz="1400" dirty="0"/>
                    </a:p>
                  </a:txBody>
                  <a:tcPr/>
                </a:tc>
              </a:tr>
              <a:tr h="455742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Does the proposal introduce a change in the PHY?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</a:t>
                      </a:r>
                      <a:endParaRPr lang="en-US" sz="1400" dirty="0"/>
                    </a:p>
                  </a:txBody>
                  <a:tcPr/>
                </a:tc>
              </a:tr>
              <a:tr h="1161203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Which of the following link set-up phases is addressed by the proposal?</a:t>
                      </a:r>
                    </a:p>
                    <a:p>
                      <a:r>
                        <a:rPr lang="en-US" sz="1400" dirty="0" smtClean="0"/>
                        <a:t>(1) AP Discovery (2) Network Discovery (3) Link (re-)establishment</a:t>
                      </a:r>
                      <a:r>
                        <a:rPr lang="en-US" sz="1400" baseline="0" dirty="0" smtClean="0"/>
                        <a:t> / exchange of security related messages (4) Higher layer aspects, e.g. IP address assignment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1,2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Footer Placeholder 4"/>
          <p:cNvSpPr txBox="1">
            <a:spLocks/>
          </p:cNvSpPr>
          <p:nvPr/>
        </p:nvSpPr>
        <p:spPr bwMode="auto">
          <a:xfrm>
            <a:off x="5105400" y="6515100"/>
            <a:ext cx="3436938" cy="1793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InterDigital</a:t>
            </a:r>
            <a:r>
              <a:rPr kumimoji="0" lang="en-GB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, KDDI, Nokia, </a:t>
            </a:r>
            <a:r>
              <a:rPr kumimoji="0" lang="en-GB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Huawei</a:t>
            </a:r>
            <a:r>
              <a:rPr kumimoji="0" lang="en-GB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, Intel, </a:t>
            </a:r>
            <a:r>
              <a:rPr kumimoji="0" lang="en-GB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Qcomm</a:t>
            </a: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47900"/>
            <a:ext cx="7770813" cy="1065213"/>
          </a:xfrm>
        </p:spPr>
        <p:txBody>
          <a:bodyPr/>
          <a:lstStyle/>
          <a:p>
            <a:r>
              <a:rPr lang="fi-FI" dirty="0" smtClean="0"/>
              <a:t>Discussions </a:t>
            </a:r>
            <a:r>
              <a:rPr lang="fi-FI" dirty="0" smtClean="0"/>
              <a:t/>
            </a:r>
            <a:br>
              <a:rPr lang="fi-FI" dirty="0" smtClean="0"/>
            </a:br>
            <a:r>
              <a:rPr lang="fi-FI" dirty="0" smtClean="0"/>
              <a:t>during 2012-March Meeting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May 2012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4294967295"/>
          </p:nvPr>
        </p:nvSpPr>
        <p:spPr>
          <a:xfrm>
            <a:off x="5181600" y="6488112"/>
            <a:ext cx="3436938" cy="217488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dirty="0" err="1" smtClean="0">
                <a:solidFill>
                  <a:schemeClr val="tx1"/>
                </a:solidFill>
              </a:rPr>
              <a:t>InterDigital</a:t>
            </a:r>
            <a:r>
              <a:rPr lang="en-GB" sz="1200" dirty="0" smtClean="0">
                <a:solidFill>
                  <a:schemeClr val="tx1"/>
                </a:solidFill>
              </a:rPr>
              <a:t>, KDDI, Nokia, </a:t>
            </a:r>
            <a:r>
              <a:rPr lang="en-GB" sz="1200" dirty="0" err="1" smtClean="0">
                <a:solidFill>
                  <a:schemeClr val="tx1"/>
                </a:solidFill>
              </a:rPr>
              <a:t>Huawei</a:t>
            </a:r>
            <a:r>
              <a:rPr lang="en-GB" sz="1200" dirty="0" smtClean="0">
                <a:solidFill>
                  <a:schemeClr val="tx1"/>
                </a:solidFill>
              </a:rPr>
              <a:t>, Intel, </a:t>
            </a:r>
            <a:r>
              <a:rPr lang="en-GB" sz="1200" dirty="0" err="1" smtClean="0">
                <a:solidFill>
                  <a:schemeClr val="tx1"/>
                </a:solidFill>
              </a:rPr>
              <a:t>Qcomm</a:t>
            </a:r>
            <a:endParaRPr lang="en-GB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245723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 smtClean="0"/>
              <a:t>May 2012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F5D8E26B-7BCF-4D25-9C89-0168A6618F18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685800" y="685800"/>
            <a:ext cx="7772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Background, related contributions</a:t>
            </a:r>
            <a:endParaRPr kumimoji="0" lang="en-US" sz="3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j-ea"/>
              <a:cs typeface="+mj-cs"/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419100" y="1333500"/>
            <a:ext cx="8077200" cy="4991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rmAutofit fontScale="92500" lnSpcReduction="10000"/>
          </a:bodyPr>
          <a:lstStyle/>
          <a:p>
            <a:pPr marL="342900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Char char="•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12/0191r0: Call for Contributions to the </a:t>
            </a:r>
            <a:r>
              <a:rPr lang="en-US" b="1" kern="0" dirty="0" err="1" smtClean="0">
                <a:solidFill>
                  <a:srgbClr val="000000"/>
                </a:solidFill>
                <a:latin typeface="Times New Roman"/>
                <a:ea typeface="+mn-ea"/>
              </a:rPr>
              <a:t>TGai</a:t>
            </a: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 Specification</a:t>
            </a:r>
            <a:r>
              <a:rPr kumimoji="0" lang="en-US" b="1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Framework Document (SFD);</a:t>
            </a:r>
            <a:endParaRPr lang="en-US" b="1" kern="0" dirty="0" smtClean="0">
              <a:solidFill>
                <a:srgbClr val="000000"/>
              </a:solidFill>
              <a:latin typeface="Times New Roman"/>
              <a:ea typeface="+mn-ea"/>
            </a:endParaRPr>
          </a:p>
          <a:p>
            <a:pPr marL="342900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Char char="•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12/0151r2: Approved </a:t>
            </a:r>
            <a:r>
              <a:rPr lang="en-US" b="1" kern="0" dirty="0" err="1" smtClean="0">
                <a:solidFill>
                  <a:srgbClr val="000000"/>
                </a:solidFill>
                <a:latin typeface="Times New Roman"/>
                <a:ea typeface="+mn-ea"/>
              </a:rPr>
              <a:t>TGai</a:t>
            </a: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 SFD initial document; (12/0151r3 with page numbers)</a:t>
            </a:r>
          </a:p>
          <a:p>
            <a:pPr marL="342900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Char char="•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Multiple contributions have been submitted to 802.11ai TG regarding passive scanning improvements, e.g., </a:t>
            </a:r>
          </a:p>
          <a:p>
            <a:pPr marL="676275" lvl="1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Char char="•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11-12-0276-00-00ai-passive-scanning-comparison</a:t>
            </a:r>
          </a:p>
          <a:p>
            <a:pPr marL="676275" lvl="1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Char char="•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11-12-0277-00-00ai-hybrid-scanning</a:t>
            </a:r>
          </a:p>
          <a:p>
            <a:pPr marL="676275" lvl="1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Char char="•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11-12-0239-01-00ai-passive-scanning-enhancements</a:t>
            </a:r>
          </a:p>
          <a:p>
            <a:pPr marL="676275" lvl="1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Char char="•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11-12-0288-00-00ai-passive-scanning-requirement-for-sfd</a:t>
            </a:r>
          </a:p>
          <a:p>
            <a:pPr marL="676275" lvl="1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Char char="•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11-12-0042-01-00ai-fils-beacon-proposal</a:t>
            </a:r>
          </a:p>
          <a:p>
            <a:pPr marL="676275" lvl="1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Char char="•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11-12-0292-00-00ai-beacon-pointer</a:t>
            </a:r>
          </a:p>
        </p:txBody>
      </p:sp>
      <p:sp>
        <p:nvSpPr>
          <p:cNvPr id="10" name="Footer Placeholder 4"/>
          <p:cNvSpPr>
            <a:spLocks noGrp="1"/>
          </p:cNvSpPr>
          <p:nvPr>
            <p:ph type="ftr" idx="4294967295"/>
          </p:nvPr>
        </p:nvSpPr>
        <p:spPr>
          <a:xfrm>
            <a:off x="5181600" y="6488112"/>
            <a:ext cx="3436938" cy="217488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dirty="0" err="1" smtClean="0">
                <a:solidFill>
                  <a:schemeClr val="tx1"/>
                </a:solidFill>
              </a:rPr>
              <a:t>InterDigital</a:t>
            </a:r>
            <a:r>
              <a:rPr lang="en-GB" sz="1200" dirty="0" smtClean="0">
                <a:solidFill>
                  <a:schemeClr val="tx1"/>
                </a:solidFill>
              </a:rPr>
              <a:t>, KDDI, Nokia, </a:t>
            </a:r>
            <a:r>
              <a:rPr lang="en-GB" sz="1200" dirty="0" err="1" smtClean="0">
                <a:solidFill>
                  <a:schemeClr val="tx1"/>
                </a:solidFill>
              </a:rPr>
              <a:t>Huawei</a:t>
            </a:r>
            <a:r>
              <a:rPr lang="en-GB" sz="1200" dirty="0" smtClean="0">
                <a:solidFill>
                  <a:schemeClr val="tx1"/>
                </a:solidFill>
              </a:rPr>
              <a:t>, Intel, </a:t>
            </a:r>
            <a:r>
              <a:rPr lang="en-GB" sz="1200" dirty="0" err="1" smtClean="0">
                <a:solidFill>
                  <a:schemeClr val="tx1"/>
                </a:solidFill>
              </a:rPr>
              <a:t>Qcomm</a:t>
            </a:r>
            <a:endParaRPr lang="en-GB" sz="1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8343900" cy="647700"/>
          </a:xfrm>
        </p:spPr>
        <p:txBody>
          <a:bodyPr/>
          <a:lstStyle/>
          <a:p>
            <a:pPr lvl="0"/>
            <a:r>
              <a:rPr lang="en-US" sz="2400" dirty="0"/>
              <a:t>Open issues for FILS enhanced passive scanning  (further discussion needed /ongoing)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33500"/>
            <a:ext cx="7770813" cy="5029200"/>
          </a:xfrm>
        </p:spPr>
        <p:txBody>
          <a:bodyPr>
            <a:normAutofit fontScale="92500"/>
          </a:bodyPr>
          <a:lstStyle/>
          <a:p>
            <a:pPr>
              <a:spcBef>
                <a:spcPts val="400"/>
              </a:spcBef>
              <a:spcAft>
                <a:spcPts val="400"/>
              </a:spcAft>
              <a:buFont typeface="Arial" pitchFamily="34" charset="0"/>
              <a:buChar char="•"/>
            </a:pPr>
            <a:endParaRPr lang="en-US" dirty="0" smtClean="0">
              <a:solidFill>
                <a:schemeClr val="tx1"/>
              </a:solidFill>
            </a:endParaRPr>
          </a:p>
          <a:p>
            <a:pPr>
              <a:spcBef>
                <a:spcPts val="400"/>
              </a:spcBef>
              <a:spcAft>
                <a:spcPts val="400"/>
              </a:spcAft>
              <a:buFont typeface="Arial" pitchFamily="34" charset="0"/>
              <a:buChar char="•"/>
            </a:pPr>
            <a:r>
              <a:rPr lang="en-US" sz="2800" dirty="0" smtClean="0">
                <a:solidFill>
                  <a:schemeClr val="tx1"/>
                </a:solidFill>
              </a:rPr>
              <a:t>In addition to regular/full beacon transmissions, a </a:t>
            </a:r>
            <a:r>
              <a:rPr lang="en-US" sz="2800" dirty="0">
                <a:solidFill>
                  <a:schemeClr val="tx1"/>
                </a:solidFill>
              </a:rPr>
              <a:t>smaller frame </a:t>
            </a:r>
            <a:r>
              <a:rPr lang="en-US" sz="2800" dirty="0" smtClean="0">
                <a:solidFill>
                  <a:schemeClr val="tx1"/>
                </a:solidFill>
              </a:rPr>
              <a:t>is </a:t>
            </a:r>
            <a:r>
              <a:rPr lang="en-US" sz="2800" dirty="0">
                <a:solidFill>
                  <a:schemeClr val="tx1"/>
                </a:solidFill>
              </a:rPr>
              <a:t>transmitted more </a:t>
            </a:r>
            <a:r>
              <a:rPr lang="en-US" sz="2800" dirty="0" smtClean="0">
                <a:solidFill>
                  <a:schemeClr val="tx1"/>
                </a:solidFill>
              </a:rPr>
              <a:t>frequently</a:t>
            </a:r>
          </a:p>
          <a:p>
            <a:pPr lvl="1">
              <a:spcBef>
                <a:spcPts val="400"/>
              </a:spcBef>
              <a:spcAft>
                <a:spcPts val="400"/>
              </a:spcAft>
              <a:buFont typeface="Arial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</a:rPr>
              <a:t>The smaller frame provides AP/Network information for initial link setup</a:t>
            </a:r>
          </a:p>
          <a:p>
            <a:pPr>
              <a:spcBef>
                <a:spcPts val="400"/>
              </a:spcBef>
              <a:spcAft>
                <a:spcPts val="400"/>
              </a:spcAft>
              <a:buFont typeface="Arial" pitchFamily="34" charset="0"/>
              <a:buChar char="•"/>
            </a:pPr>
            <a:r>
              <a:rPr lang="en-US" sz="2800" dirty="0" smtClean="0">
                <a:solidFill>
                  <a:schemeClr val="tx1"/>
                </a:solidFill>
              </a:rPr>
              <a:t>The type of the frequently transmitted smaller MAC frame:</a:t>
            </a:r>
          </a:p>
          <a:p>
            <a:pPr lvl="1">
              <a:spcBef>
                <a:spcPts val="400"/>
              </a:spcBef>
              <a:spcAft>
                <a:spcPts val="400"/>
              </a:spcAft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</a:rPr>
              <a:t>(Modified) Measurement Pilot frame</a:t>
            </a:r>
          </a:p>
          <a:p>
            <a:pPr lvl="1">
              <a:spcBef>
                <a:spcPts val="400"/>
              </a:spcBef>
              <a:spcAft>
                <a:spcPts val="400"/>
              </a:spcAft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</a:rPr>
              <a:t>Newly designed management frame, e.g., Sub-beacon / FILS beacon</a:t>
            </a:r>
          </a:p>
          <a:p>
            <a:pPr lvl="1">
              <a:spcBef>
                <a:spcPts val="400"/>
              </a:spcBef>
              <a:spcAft>
                <a:spcPts val="400"/>
              </a:spcAft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</a:rPr>
              <a:t>Beacon frame with very restricted inclusion of information elements, i.e., only the essential info for link setup,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May 2012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4294967295"/>
          </p:nvPr>
        </p:nvSpPr>
        <p:spPr>
          <a:xfrm>
            <a:off x="5181600" y="6488112"/>
            <a:ext cx="3436938" cy="217488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dirty="0" err="1" smtClean="0">
                <a:solidFill>
                  <a:schemeClr val="tx1"/>
                </a:solidFill>
              </a:rPr>
              <a:t>InterDigital</a:t>
            </a:r>
            <a:r>
              <a:rPr lang="en-GB" sz="1200" dirty="0" smtClean="0">
                <a:solidFill>
                  <a:schemeClr val="tx1"/>
                </a:solidFill>
              </a:rPr>
              <a:t>, KDDI, Nokia, </a:t>
            </a:r>
            <a:r>
              <a:rPr lang="en-GB" sz="1200" dirty="0" err="1" smtClean="0">
                <a:solidFill>
                  <a:schemeClr val="tx1"/>
                </a:solidFill>
              </a:rPr>
              <a:t>Huawei</a:t>
            </a:r>
            <a:r>
              <a:rPr lang="en-GB" sz="1200" dirty="0" smtClean="0">
                <a:solidFill>
                  <a:schemeClr val="tx1"/>
                </a:solidFill>
              </a:rPr>
              <a:t>, Intel, </a:t>
            </a:r>
            <a:r>
              <a:rPr lang="en-GB" sz="1200" dirty="0" err="1" smtClean="0">
                <a:solidFill>
                  <a:schemeClr val="tx1"/>
                </a:solidFill>
              </a:rPr>
              <a:t>Qcomm</a:t>
            </a:r>
            <a:endParaRPr lang="en-GB" sz="1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8343900" cy="647700"/>
          </a:xfrm>
        </p:spPr>
        <p:txBody>
          <a:bodyPr/>
          <a:lstStyle/>
          <a:p>
            <a:pPr lvl="0"/>
            <a:r>
              <a:rPr lang="en-US" sz="2400" dirty="0" smtClean="0"/>
              <a:t>Open issues for FILS enhanced passive </a:t>
            </a:r>
            <a:r>
              <a:rPr lang="en-US" sz="2400" dirty="0"/>
              <a:t>s</a:t>
            </a:r>
            <a:r>
              <a:rPr lang="en-US" sz="2400" dirty="0" smtClean="0"/>
              <a:t>canning  (further discussion needed /ongoing</a:t>
            </a:r>
            <a:r>
              <a:rPr lang="en-US" sz="2400" dirty="0"/>
              <a:t>)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33500"/>
            <a:ext cx="7770813" cy="5029200"/>
          </a:xfrm>
        </p:spPr>
        <p:txBody>
          <a:bodyPr>
            <a:normAutofit fontScale="92500" lnSpcReduction="10000"/>
          </a:bodyPr>
          <a:lstStyle/>
          <a:p>
            <a:pPr>
              <a:spcBef>
                <a:spcPts val="400"/>
              </a:spcBef>
              <a:spcAft>
                <a:spcPts val="400"/>
              </a:spcAft>
              <a:buFont typeface="Arial" pitchFamily="34" charset="0"/>
              <a:buChar char="•"/>
            </a:pPr>
            <a:endParaRPr lang="en-US" dirty="0" smtClean="0">
              <a:solidFill>
                <a:schemeClr val="tx1"/>
              </a:solidFill>
            </a:endParaRPr>
          </a:p>
          <a:p>
            <a:pPr>
              <a:spcBef>
                <a:spcPts val="400"/>
              </a:spcBef>
              <a:spcAft>
                <a:spcPts val="400"/>
              </a:spcAft>
              <a:buFont typeface="Arial" pitchFamily="34" charset="0"/>
              <a:buChar char="•"/>
            </a:pPr>
            <a:r>
              <a:rPr lang="en-US" sz="2800" dirty="0" smtClean="0">
                <a:solidFill>
                  <a:schemeClr val="tx1"/>
                </a:solidFill>
              </a:rPr>
              <a:t>Contents </a:t>
            </a:r>
            <a:r>
              <a:rPr lang="en-US" sz="2800" dirty="0">
                <a:solidFill>
                  <a:schemeClr val="tx1"/>
                </a:solidFill>
              </a:rPr>
              <a:t>of such smaller/more-frequent MAC frame:</a:t>
            </a:r>
          </a:p>
          <a:p>
            <a:pPr lvl="1">
              <a:spcBef>
                <a:spcPts val="400"/>
              </a:spcBef>
              <a:spcAft>
                <a:spcPts val="400"/>
              </a:spcAft>
              <a:buFont typeface="Arial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</a:rPr>
              <a:t>SSID only;</a:t>
            </a:r>
          </a:p>
          <a:p>
            <a:pPr lvl="1">
              <a:spcBef>
                <a:spcPts val="400"/>
              </a:spcBef>
              <a:spcAft>
                <a:spcPts val="400"/>
              </a:spcAft>
              <a:buFont typeface="Arial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</a:rPr>
              <a:t>The current measurement pilot information elements plus some optional sub-elements;</a:t>
            </a:r>
          </a:p>
          <a:p>
            <a:pPr lvl="1">
              <a:spcBef>
                <a:spcPts val="400"/>
              </a:spcBef>
              <a:spcAft>
                <a:spcPts val="400"/>
              </a:spcAft>
              <a:buFont typeface="Arial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</a:rPr>
              <a:t>The current measurement pilot information elements plus time pointer fields to point to </a:t>
            </a:r>
            <a:r>
              <a:rPr lang="en-US" sz="2400" dirty="0" smtClean="0">
                <a:solidFill>
                  <a:schemeClr val="tx1"/>
                </a:solidFill>
              </a:rPr>
              <a:t>full/regular </a:t>
            </a:r>
            <a:r>
              <a:rPr lang="en-US" sz="2400" dirty="0">
                <a:solidFill>
                  <a:schemeClr val="tx1"/>
                </a:solidFill>
              </a:rPr>
              <a:t>TBTT;</a:t>
            </a:r>
          </a:p>
          <a:p>
            <a:pPr lvl="1">
              <a:spcBef>
                <a:spcPts val="400"/>
              </a:spcBef>
              <a:spcAft>
                <a:spcPts val="400"/>
              </a:spcAft>
              <a:buFont typeface="Arial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</a:rPr>
              <a:t>All the essential info for link setup so that the scanning STA does not need to wait for regular beacon or  probe request/response;</a:t>
            </a:r>
          </a:p>
          <a:p>
            <a:pPr lvl="1">
              <a:spcBef>
                <a:spcPts val="400"/>
              </a:spcBef>
              <a:spcAft>
                <a:spcPts val="400"/>
              </a:spcAft>
              <a:buFont typeface="Arial" pitchFamily="34" charset="0"/>
              <a:buChar char="•"/>
            </a:pPr>
            <a:r>
              <a:rPr lang="fi-FI" sz="2400" dirty="0">
                <a:solidFill>
                  <a:schemeClr val="tx1"/>
                </a:solidFill>
              </a:rPr>
              <a:t>Information of </a:t>
            </a:r>
            <a:r>
              <a:rPr lang="fi-FI" sz="2400" dirty="0" smtClean="0">
                <a:solidFill>
                  <a:schemeClr val="tx1"/>
                </a:solidFill>
              </a:rPr>
              <a:t>neighbor BSSs</a:t>
            </a:r>
            <a:r>
              <a:rPr lang="fi-FI" sz="2400" dirty="0">
                <a:solidFill>
                  <a:schemeClr val="tx1"/>
                </a:solidFill>
              </a:rPr>
              <a:t>; Enabling the discovery of </a:t>
            </a:r>
            <a:r>
              <a:rPr lang="fi-FI" sz="2400" dirty="0" smtClean="0">
                <a:solidFill>
                  <a:schemeClr val="tx1"/>
                </a:solidFill>
              </a:rPr>
              <a:t>neighbor BSSs operating parameters</a:t>
            </a:r>
            <a:endParaRPr lang="en-US" sz="2400" dirty="0">
              <a:solidFill>
                <a:schemeClr val="tx1"/>
              </a:solidFill>
            </a:endParaRPr>
          </a:p>
          <a:p>
            <a:pPr>
              <a:spcBef>
                <a:spcPts val="400"/>
              </a:spcBef>
              <a:spcAft>
                <a:spcPts val="400"/>
              </a:spcAft>
              <a:buFont typeface="Arial" pitchFamily="34" charset="0"/>
              <a:buChar char="•"/>
            </a:pPr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May 2012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4294967295"/>
          </p:nvPr>
        </p:nvSpPr>
        <p:spPr>
          <a:xfrm>
            <a:off x="5181600" y="6488112"/>
            <a:ext cx="3436938" cy="217488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dirty="0" err="1" smtClean="0">
                <a:solidFill>
                  <a:schemeClr val="tx1"/>
                </a:solidFill>
              </a:rPr>
              <a:t>InterDigital</a:t>
            </a:r>
            <a:r>
              <a:rPr lang="en-GB" sz="1200" dirty="0" smtClean="0">
                <a:solidFill>
                  <a:schemeClr val="tx1"/>
                </a:solidFill>
              </a:rPr>
              <a:t>, KDDI, Nokia, </a:t>
            </a:r>
            <a:r>
              <a:rPr lang="en-GB" sz="1200" dirty="0" err="1" smtClean="0">
                <a:solidFill>
                  <a:schemeClr val="tx1"/>
                </a:solidFill>
              </a:rPr>
              <a:t>Huawei</a:t>
            </a:r>
            <a:r>
              <a:rPr lang="en-GB" sz="1200" dirty="0" smtClean="0">
                <a:solidFill>
                  <a:schemeClr val="tx1"/>
                </a:solidFill>
              </a:rPr>
              <a:t>, Intel, </a:t>
            </a:r>
            <a:r>
              <a:rPr lang="en-GB" sz="1200" dirty="0" err="1" smtClean="0">
                <a:solidFill>
                  <a:schemeClr val="tx1"/>
                </a:solidFill>
              </a:rPr>
              <a:t>Qcomm</a:t>
            </a:r>
            <a:endParaRPr lang="en-GB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419240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8343900" cy="647700"/>
          </a:xfrm>
        </p:spPr>
        <p:txBody>
          <a:bodyPr/>
          <a:lstStyle/>
          <a:p>
            <a:pPr lvl="0"/>
            <a:r>
              <a:rPr lang="en-US" sz="2400" dirty="0"/>
              <a:t>Open issues for FILS enhanced passive scanning  (further discussion needed /ongoing)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33500"/>
            <a:ext cx="7770813" cy="5029200"/>
          </a:xfrm>
        </p:spPr>
        <p:txBody>
          <a:bodyPr>
            <a:normAutofit/>
          </a:bodyPr>
          <a:lstStyle/>
          <a:p>
            <a:pPr>
              <a:spcBef>
                <a:spcPts val="400"/>
              </a:spcBef>
              <a:spcAft>
                <a:spcPts val="400"/>
              </a:spcAft>
              <a:buFont typeface="Arial" pitchFamily="34" charset="0"/>
              <a:buChar char="•"/>
            </a:pPr>
            <a:endParaRPr lang="en-US" sz="2800" dirty="0" smtClean="0">
              <a:solidFill>
                <a:schemeClr val="tx1"/>
              </a:solidFill>
            </a:endParaRPr>
          </a:p>
          <a:p>
            <a:pPr>
              <a:spcBef>
                <a:spcPts val="400"/>
              </a:spcBef>
              <a:spcAft>
                <a:spcPts val="400"/>
              </a:spcAft>
              <a:buFont typeface="Arial" pitchFamily="34" charset="0"/>
              <a:buChar char="•"/>
            </a:pPr>
            <a:r>
              <a:rPr lang="en-US" sz="2800" dirty="0" smtClean="0">
                <a:solidFill>
                  <a:schemeClr val="tx1"/>
                </a:solidFill>
              </a:rPr>
              <a:t>Transmission intervals of smaller/more-frequent MAC frame</a:t>
            </a:r>
          </a:p>
          <a:p>
            <a:pPr lvl="1">
              <a:spcBef>
                <a:spcPts val="400"/>
              </a:spcBef>
              <a:spcAft>
                <a:spcPts val="400"/>
              </a:spcAft>
              <a:buFont typeface="Arial" pitchFamily="34" charset="0"/>
              <a:buChar char="•"/>
            </a:pPr>
            <a:r>
              <a:rPr lang="fi-FI" sz="2400" dirty="0" smtClean="0">
                <a:solidFill>
                  <a:schemeClr val="tx1"/>
                </a:solidFill>
              </a:rPr>
              <a:t>The frame is transmitted after target transmission time </a:t>
            </a:r>
          </a:p>
          <a:p>
            <a:pPr lvl="1">
              <a:spcBef>
                <a:spcPts val="400"/>
              </a:spcBef>
              <a:spcAft>
                <a:spcPts val="400"/>
              </a:spcAft>
              <a:buFont typeface="Arial" pitchFamily="34" charset="0"/>
              <a:buChar char="•"/>
            </a:pPr>
            <a:r>
              <a:rPr lang="fi-FI" sz="2400" dirty="0" smtClean="0">
                <a:solidFill>
                  <a:schemeClr val="tx1"/>
                </a:solidFill>
              </a:rPr>
              <a:t>The frame is transmitted if AP has not transmitted a Beacon, Probe Response or Measurement Pilot frame within a duration</a:t>
            </a:r>
          </a:p>
          <a:p>
            <a:pPr lvl="1">
              <a:spcBef>
                <a:spcPts val="400"/>
              </a:spcBef>
              <a:spcAft>
                <a:spcPts val="400"/>
              </a:spcAft>
              <a:buFont typeface="Arial" pitchFamily="34" charset="0"/>
              <a:buChar char="•"/>
            </a:pPr>
            <a:r>
              <a:rPr lang="fi-FI" sz="2400" dirty="0">
                <a:solidFill>
                  <a:schemeClr val="tx1"/>
                </a:solidFill>
              </a:rPr>
              <a:t>The frame </a:t>
            </a:r>
            <a:r>
              <a:rPr lang="fi-FI" sz="2400" dirty="0" smtClean="0">
                <a:solidFill>
                  <a:schemeClr val="tx1"/>
                </a:solidFill>
              </a:rPr>
              <a:t>is transmitted </a:t>
            </a:r>
            <a:r>
              <a:rPr lang="fi-FI" sz="2400" dirty="0">
                <a:solidFill>
                  <a:schemeClr val="tx1"/>
                </a:solidFill>
              </a:rPr>
              <a:t>if AP has not transmitted </a:t>
            </a:r>
            <a:r>
              <a:rPr lang="fi-FI" sz="2400" dirty="0" smtClean="0">
                <a:solidFill>
                  <a:schemeClr val="tx1"/>
                </a:solidFill>
              </a:rPr>
              <a:t>or received a </a:t>
            </a:r>
            <a:r>
              <a:rPr lang="fi-FI" sz="2400" dirty="0">
                <a:solidFill>
                  <a:schemeClr val="tx1"/>
                </a:solidFill>
              </a:rPr>
              <a:t>Beacon, Probe Response or Measurement Pilot </a:t>
            </a:r>
            <a:r>
              <a:rPr lang="fi-FI" sz="2400" dirty="0" smtClean="0">
                <a:solidFill>
                  <a:schemeClr val="tx1"/>
                </a:solidFill>
              </a:rPr>
              <a:t>containing its parameters within </a:t>
            </a:r>
            <a:r>
              <a:rPr lang="fi-FI" sz="2400" dirty="0">
                <a:solidFill>
                  <a:schemeClr val="tx1"/>
                </a:solidFill>
              </a:rPr>
              <a:t>a duration</a:t>
            </a:r>
          </a:p>
          <a:p>
            <a:pPr lvl="1">
              <a:spcBef>
                <a:spcPts val="400"/>
              </a:spcBef>
              <a:spcAft>
                <a:spcPts val="400"/>
              </a:spcAft>
              <a:buFont typeface="Arial" pitchFamily="34" charset="0"/>
              <a:buChar char="•"/>
            </a:pPr>
            <a:endParaRPr lang="fi-FI" dirty="0" smtClean="0">
              <a:solidFill>
                <a:schemeClr val="tx1"/>
              </a:solidFill>
            </a:endParaRPr>
          </a:p>
          <a:p>
            <a:pPr lvl="2">
              <a:spcBef>
                <a:spcPts val="400"/>
              </a:spcBef>
              <a:spcAft>
                <a:spcPts val="400"/>
              </a:spcAft>
              <a:buFont typeface="Arial" pitchFamily="34" charset="0"/>
              <a:buChar char="•"/>
            </a:pPr>
            <a:endParaRPr lang="fi-FI" dirty="0" smtClean="0">
              <a:solidFill>
                <a:schemeClr val="tx1"/>
              </a:solidFill>
            </a:endParaRPr>
          </a:p>
          <a:p>
            <a:pPr lvl="1">
              <a:spcBef>
                <a:spcPts val="400"/>
              </a:spcBef>
              <a:spcAft>
                <a:spcPts val="400"/>
              </a:spcAft>
              <a:buFont typeface="Arial" pitchFamily="34" charset="0"/>
              <a:buChar char="•"/>
            </a:pPr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May 2012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4294967295"/>
          </p:nvPr>
        </p:nvSpPr>
        <p:spPr>
          <a:xfrm>
            <a:off x="5181600" y="6488112"/>
            <a:ext cx="3436938" cy="217488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dirty="0" err="1" smtClean="0">
                <a:solidFill>
                  <a:schemeClr val="tx1"/>
                </a:solidFill>
              </a:rPr>
              <a:t>InterDigital</a:t>
            </a:r>
            <a:r>
              <a:rPr lang="en-GB" sz="1200" dirty="0" smtClean="0">
                <a:solidFill>
                  <a:schemeClr val="tx1"/>
                </a:solidFill>
              </a:rPr>
              <a:t>, KDDI, Nokia, </a:t>
            </a:r>
            <a:r>
              <a:rPr lang="en-GB" sz="1200" dirty="0" err="1" smtClean="0">
                <a:solidFill>
                  <a:schemeClr val="tx1"/>
                </a:solidFill>
              </a:rPr>
              <a:t>Huawei</a:t>
            </a:r>
            <a:r>
              <a:rPr lang="en-GB" sz="1200" dirty="0" smtClean="0">
                <a:solidFill>
                  <a:schemeClr val="tx1"/>
                </a:solidFill>
              </a:rPr>
              <a:t>, Intel, </a:t>
            </a:r>
            <a:r>
              <a:rPr lang="en-GB" sz="1200" dirty="0" err="1" smtClean="0">
                <a:solidFill>
                  <a:schemeClr val="tx1"/>
                </a:solidFill>
              </a:rPr>
              <a:t>Qcomm</a:t>
            </a:r>
            <a:endParaRPr lang="en-GB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823172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F6BA44925D6774DAAAE4851C3660231" ma:contentTypeVersion="0" ma:contentTypeDescription="Create a new document." ma:contentTypeScope="" ma:versionID="f59c400df60e69bdea7e932f2be50d75">
  <xsd:schema xmlns:xsd="http://www.w3.org/2001/XMLSchema" xmlns:p="http://schemas.microsoft.com/office/2006/metadata/properties" targetNamespace="http://schemas.microsoft.com/office/2006/metadata/properties" ma:root="true" ma:fieldsID="4aeb20c0e3442673af7ee10786458764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Props1.xml><?xml version="1.0" encoding="utf-8"?>
<ds:datastoreItem xmlns:ds="http://schemas.openxmlformats.org/officeDocument/2006/customXml" ds:itemID="{1126C232-CB9E-4C1D-9A1D-FF83F24851FD}">
  <ds:schemaRefs>
    <ds:schemaRef ds:uri="http://schemas.microsoft.com/office/2006/metadata/properties"/>
    <ds:schemaRef ds:uri="http://purl.org/dc/terms/"/>
    <ds:schemaRef ds:uri="http://www.w3.org/XML/1998/namespace"/>
    <ds:schemaRef ds:uri="http://purl.org/dc/elements/1.1/"/>
    <ds:schemaRef ds:uri="http://purl.org/dc/dcmitype/"/>
    <ds:schemaRef ds:uri="http://schemas.microsoft.com/office/2006/documentManagement/types"/>
    <ds:schemaRef ds:uri="http://schemas.openxmlformats.org/package/2006/metadata/core-properties"/>
  </ds:schemaRefs>
</ds:datastoreItem>
</file>

<file path=customXml/itemProps2.xml><?xml version="1.0" encoding="utf-8"?>
<ds:datastoreItem xmlns:ds="http://schemas.openxmlformats.org/officeDocument/2006/customXml" ds:itemID="{112D949B-22B9-402C-ABB9-3F8AA271433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5683213-1B0F-49E7-915B-39D8BA408C5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7141</TotalTime>
  <Words>2226</Words>
  <Application>Microsoft Macintosh PowerPoint</Application>
  <PresentationFormat>On-screen Show (4:3)</PresentationFormat>
  <Paragraphs>328</Paragraphs>
  <Slides>27</Slides>
  <Notes>5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9" baseType="lpstr">
      <vt:lpstr>802-11-Submission</vt:lpstr>
      <vt:lpstr>Microsoft Office Word 97 - 2003 Document</vt:lpstr>
      <vt:lpstr>Proposed SFD Text for 802.11ai Passive Scanning Improvement</vt:lpstr>
      <vt:lpstr>Abstract</vt:lpstr>
      <vt:lpstr>Revision History</vt:lpstr>
      <vt:lpstr>Slide 4</vt:lpstr>
      <vt:lpstr>Discussions  during 2012-March Meeting</vt:lpstr>
      <vt:lpstr>Slide 6</vt:lpstr>
      <vt:lpstr>Open issues for FILS enhanced passive scanning  (further discussion needed /ongoing) </vt:lpstr>
      <vt:lpstr>Open issues for FILS enhanced passive scanning  (further discussion needed /ongoing) </vt:lpstr>
      <vt:lpstr>Open issues for FILS enhanced passive scanning  (further discussion needed /ongoing) </vt:lpstr>
      <vt:lpstr>Next steps</vt:lpstr>
      <vt:lpstr>The objectives of  802.11ai enhanced passive scanning</vt:lpstr>
      <vt:lpstr>Motion for proposed text for SFD  (in 2012-March meeting) </vt:lpstr>
      <vt:lpstr>Discussions  before/during 2012-May Meeting</vt:lpstr>
      <vt:lpstr>Slide 14</vt:lpstr>
      <vt:lpstr>Straw Poll for proposed text for SFD  (for 2012-May meeting) </vt:lpstr>
      <vt:lpstr>FILS Beacon over time </vt:lpstr>
      <vt:lpstr>Straw Polls for proposed text for SFD  (for 2012-May meeting) </vt:lpstr>
      <vt:lpstr>Motions for proposed text for SFD  (for 2012-May meeting) </vt:lpstr>
      <vt:lpstr>Straw Polls for proposed text for SFD  (for 2012-May meeting) </vt:lpstr>
      <vt:lpstr>Motions for proposed text for SFD  (for 2012-May meeting) </vt:lpstr>
      <vt:lpstr>Straw Polls for proposed text for SFD  (for 2012-May meeting) </vt:lpstr>
      <vt:lpstr>Straw Polls for proposed text for SFD  (for 2012-May meeting) </vt:lpstr>
      <vt:lpstr>Motions for proposed text for SFD  (for 2012-May meeting) </vt:lpstr>
      <vt:lpstr>Motions for proposed text for SFD  (for 2012-May meeting) </vt:lpstr>
      <vt:lpstr>Motions for proposed text for SFD  (for 2012-May meeting) </vt:lpstr>
      <vt:lpstr>Open issues for FILS enhanced passive scanning   (further discussion needed /ongoing) </vt:lpstr>
      <vt:lpstr>Straw Polls for proposed text for SFD  (for 2012-May meeting) </vt:lpstr>
    </vt:vector>
  </TitlesOfParts>
  <Company>Microsoft</Company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Proposed SFD Text for 802.11ai Passive Scanning Improvement</dc:title>
  <dc:subject>version 3</dc:subject>
  <dc:creator>LeiW</dc:creator>
  <cp:lastModifiedBy>LeiW</cp:lastModifiedBy>
  <cp:revision>270</cp:revision>
  <cp:lastPrinted>1601-01-01T00:00:00Z</cp:lastPrinted>
  <dcterms:created xsi:type="dcterms:W3CDTF">2012-01-06T05:35:07Z</dcterms:created>
  <dcterms:modified xsi:type="dcterms:W3CDTF">2012-05-16T15:39:07Z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0x010100EF6BA44925D6774DAAAE4851C3660231</vt:lpwstr>
  </property>
  <property fmtid="{D5CDD505-2E9C-101B-9397-08002B2CF9AE}" pid="3" name="TitusGUID">
    <vt:lpwstr>3791fbff-8afd-4c67-9231-19dfecf1f9b3</vt:lpwstr>
  </property>
  <property fmtid="{D5CDD505-2E9C-101B-9397-08002B2CF9AE}" pid="4" name="NokiaConfidentiality">
    <vt:lpwstr>Public</vt:lpwstr>
  </property>
</Properties>
</file>