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2" r:id="rId7"/>
    <p:sldId id="265" r:id="rId8"/>
    <p:sldId id="278" r:id="rId9"/>
    <p:sldId id="287" r:id="rId10"/>
    <p:sldId id="286" r:id="rId11"/>
    <p:sldId id="288" r:id="rId12"/>
    <p:sldId id="285" r:id="rId13"/>
    <p:sldId id="284" r:id="rId14"/>
    <p:sldId id="289" r:id="rId15"/>
    <p:sldId id="290" r:id="rId16"/>
    <p:sldId id="291" r:id="rId17"/>
    <p:sldId id="292" r:id="rId18"/>
    <p:sldId id="29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008000"/>
    <a:srgbClr val="0020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67" autoAdjust="0"/>
    <p:restoredTop sz="94579" autoAdjust="0"/>
  </p:normalViewPr>
  <p:slideViewPr>
    <p:cSldViewPr>
      <p:cViewPr>
        <p:scale>
          <a:sx n="70" d="100"/>
          <a:sy n="70" d="100"/>
        </p:scale>
        <p:origin x="-774" y="-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400" y="-102"/>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Lei Wang, InterDigital Communications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
        <p:nvSpPr>
          <p:cNvPr id="6"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 xmlns:p14="http://schemas.microsoft.com/office/powerpoint/2010/main" val="10160306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Lei Wang, InterDigital Communications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333333376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March 2012</a:t>
            </a:r>
            <a:endParaRPr lang="en-US"/>
          </a:p>
        </p:txBody>
      </p:sp>
      <p:sp>
        <p:nvSpPr>
          <p:cNvPr id="6" name="Rectangle 6"/>
          <p:cNvSpPr>
            <a:spLocks noGrp="1" noChangeArrowheads="1"/>
          </p:cNvSpPr>
          <p:nvPr>
            <p:ph type="ftr"/>
          </p:nvPr>
        </p:nvSpPr>
        <p:spPr>
          <a:ln/>
        </p:spPr>
        <p:txBody>
          <a:bodyPr/>
          <a:lstStyle/>
          <a:p>
            <a:r>
              <a:rPr lang="en-US" smtClean="0"/>
              <a:t>Lei Wang,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March 2012</a:t>
            </a:r>
            <a:endParaRPr lang="en-US"/>
          </a:p>
        </p:txBody>
      </p:sp>
      <p:sp>
        <p:nvSpPr>
          <p:cNvPr id="6" name="Rectangle 6"/>
          <p:cNvSpPr>
            <a:spLocks noGrp="1" noChangeArrowheads="1"/>
          </p:cNvSpPr>
          <p:nvPr>
            <p:ph type="ftr"/>
          </p:nvPr>
        </p:nvSpPr>
        <p:spPr>
          <a:ln/>
        </p:spPr>
        <p:txBody>
          <a:bodyPr/>
          <a:lstStyle/>
          <a:p>
            <a:r>
              <a:rPr lang="en-US" smtClean="0"/>
              <a:t>Lei Wang,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smtClean="0"/>
              <a:t>March 2012</a:t>
            </a:r>
            <a:endParaRPr lang="en-US"/>
          </a:p>
        </p:txBody>
      </p:sp>
      <p:sp>
        <p:nvSpPr>
          <p:cNvPr id="6" name="Rectangle 6"/>
          <p:cNvSpPr>
            <a:spLocks noGrp="1" noChangeArrowheads="1"/>
          </p:cNvSpPr>
          <p:nvPr>
            <p:ph type="ftr"/>
          </p:nvPr>
        </p:nvSpPr>
        <p:spPr>
          <a:ln/>
        </p:spPr>
        <p:txBody>
          <a:bodyPr/>
          <a:lstStyle/>
          <a:p>
            <a:r>
              <a:rPr lang="en-US" smtClean="0"/>
              <a:t>Lei Wang, InterDigital Communications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802.11-12/xxxxr0</a:t>
            </a:r>
            <a:endParaRPr lang="en-US"/>
          </a:p>
        </p:txBody>
      </p:sp>
      <p:sp>
        <p:nvSpPr>
          <p:cNvPr id="5" name="Date Placeholder 4"/>
          <p:cNvSpPr>
            <a:spLocks noGrp="1"/>
          </p:cNvSpPr>
          <p:nvPr>
            <p:ph type="dt" idx="11"/>
          </p:nvPr>
        </p:nvSpPr>
        <p:spPr/>
        <p:txBody>
          <a:bodyPr/>
          <a:lstStyle/>
          <a:p>
            <a:r>
              <a:rPr lang="en-US" smtClean="0"/>
              <a:t>March 2012</a:t>
            </a:r>
            <a:endParaRPr lang="en-US"/>
          </a:p>
        </p:txBody>
      </p:sp>
      <p:sp>
        <p:nvSpPr>
          <p:cNvPr id="6" name="Footer Placeholder 5"/>
          <p:cNvSpPr>
            <a:spLocks noGrp="1"/>
          </p:cNvSpPr>
          <p:nvPr>
            <p:ph type="ftr" idx="12"/>
          </p:nvPr>
        </p:nvSpPr>
        <p:spPr/>
        <p:txBody>
          <a:bodyPr/>
          <a:lstStyle/>
          <a:p>
            <a:r>
              <a:rPr lang="en-US" smtClean="0"/>
              <a:t>Lei Wang, InterDigital Communications</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 xmlns:p14="http://schemas.microsoft.com/office/powerpoint/2010/main" val="195094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InterDIgital</a:t>
            </a:r>
            <a:r>
              <a:rPr lang="en-GB" dirty="0" smtClean="0"/>
              <a:t>, KDDI, Nokia, </a:t>
            </a:r>
            <a:r>
              <a:rPr lang="en-GB" dirty="0" err="1" smtClean="0"/>
              <a:t>Huawei</a:t>
            </a:r>
            <a:r>
              <a:rPr lang="en-GB" dirty="0" smtClean="0"/>
              <a:t>, Intel, </a:t>
            </a:r>
            <a:r>
              <a:rPr lang="en-GB" dirty="0" err="1" smtClean="0"/>
              <a:t>Qcomm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2012</a:t>
            </a:r>
            <a:endParaRPr lang="en-GB" dirty="0"/>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2012</a:t>
            </a:r>
            <a:endParaRPr lang="en-GB"/>
          </a:p>
        </p:txBody>
      </p:sp>
      <p:sp>
        <p:nvSpPr>
          <p:cNvPr id="6" name="Footer Placeholder 5"/>
          <p:cNvSpPr>
            <a:spLocks noGrp="1"/>
          </p:cNvSpPr>
          <p:nvPr>
            <p:ph type="ftr" idx="11"/>
          </p:nvPr>
        </p:nvSpPr>
        <p:spPr/>
        <p:txBody>
          <a:bodyPr/>
          <a:lstStyle>
            <a:lvl1pPr>
              <a:defRPr/>
            </a:lvl1pPr>
          </a:lstStyle>
          <a:p>
            <a:r>
              <a:rPr lang="en-GB" smtClean="0"/>
              <a:t>Lei Wang,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Wang,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2012</a:t>
            </a:r>
            <a:endParaRPr lang="en-GB"/>
          </a:p>
        </p:txBody>
      </p:sp>
      <p:sp>
        <p:nvSpPr>
          <p:cNvPr id="4" name="Footer Placeholder 3"/>
          <p:cNvSpPr>
            <a:spLocks noGrp="1"/>
          </p:cNvSpPr>
          <p:nvPr>
            <p:ph type="ftr" idx="11"/>
          </p:nvPr>
        </p:nvSpPr>
        <p:spPr/>
        <p:txBody>
          <a:bodyPr/>
          <a:lstStyle>
            <a:lvl1pPr>
              <a:defRPr/>
            </a:lvl1pPr>
          </a:lstStyle>
          <a:p>
            <a:r>
              <a:rPr lang="en-GB" smtClean="0"/>
              <a:t>Lei Wang,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2012</a:t>
            </a:r>
            <a:endParaRPr lang="en-GB"/>
          </a:p>
        </p:txBody>
      </p:sp>
      <p:sp>
        <p:nvSpPr>
          <p:cNvPr id="3" name="Footer Placeholder 2"/>
          <p:cNvSpPr>
            <a:spLocks noGrp="1"/>
          </p:cNvSpPr>
          <p:nvPr>
            <p:ph type="ftr" idx="11"/>
          </p:nvPr>
        </p:nvSpPr>
        <p:spPr/>
        <p:txBody>
          <a:bodyPr/>
          <a:lstStyle>
            <a:lvl1pPr>
              <a:defRPr/>
            </a:lvl1p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2012</a:t>
            </a:r>
            <a:endParaRPr lang="en-GB" dirty="0"/>
          </a:p>
        </p:txBody>
      </p:sp>
      <p:sp>
        <p:nvSpPr>
          <p:cNvPr id="1028" name="Rectangle 4"/>
          <p:cNvSpPr>
            <a:spLocks noGrp="1" noChangeArrowheads="1"/>
          </p:cNvSpPr>
          <p:nvPr>
            <p:ph type="ftr"/>
          </p:nvPr>
        </p:nvSpPr>
        <p:spPr bwMode="auto">
          <a:xfrm>
            <a:off x="5357818" y="6475413"/>
            <a:ext cx="3184520" cy="3825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 </a:t>
            </a:r>
            <a:r>
              <a:rPr lang="en-GB" dirty="0" err="1" smtClean="0"/>
              <a:t>InterDigital</a:t>
            </a:r>
            <a:r>
              <a:rPr lang="en-GB" dirty="0" smtClean="0"/>
              <a:t> Cs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IEEE </a:t>
            </a:r>
            <a:r>
              <a:rPr lang="en-US" sz="1800" b="1" dirty="0" smtClean="0">
                <a:solidFill>
                  <a:schemeClr val="tx1"/>
                </a:solidFill>
              </a:rPr>
              <a:t>11-12-0406-02-00ai</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2012</a:t>
            </a:r>
            <a:endParaRPr lang="en-GB" dirty="0"/>
          </a:p>
        </p:txBody>
      </p:sp>
      <p:sp>
        <p:nvSpPr>
          <p:cNvPr id="7" name="Footer Placeholder 4"/>
          <p:cNvSpPr>
            <a:spLocks noGrp="1"/>
          </p:cNvSpPr>
          <p:nvPr>
            <p:ph type="ftr" idx="14"/>
          </p:nvPr>
        </p:nvSpPr>
        <p:spPr>
          <a:xfrm>
            <a:off x="5105400" y="6515100"/>
            <a:ext cx="3436938" cy="179388"/>
          </a:xfrm>
        </p:spPr>
        <p:txBody>
          <a:bodyPr/>
          <a:lstStyle/>
          <a:p>
            <a:r>
              <a:rPr lang="en-GB" dirty="0" err="1" smtClean="0"/>
              <a:t>InterDigital</a:t>
            </a:r>
            <a:r>
              <a:rPr lang="en-GB" dirty="0" smtClean="0"/>
              <a:t>, KDDI, Nokia, </a:t>
            </a:r>
            <a:r>
              <a:rPr lang="en-GB" dirty="0" err="1" smtClean="0"/>
              <a:t>Huawei</a:t>
            </a:r>
            <a:r>
              <a:rPr lang="en-GB" dirty="0" smtClean="0"/>
              <a:t>, Intel, </a:t>
            </a:r>
            <a:r>
              <a:rPr lang="en-GB" dirty="0" err="1" smtClean="0"/>
              <a:t>Qcomm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762000"/>
            <a:ext cx="8115300" cy="800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Proposed SFD Text for 802.11ai Passive Scanning Improvement</a:t>
            </a:r>
            <a:endParaRPr lang="en-GB" sz="2800" dirty="0"/>
          </a:p>
        </p:txBody>
      </p:sp>
      <p:sp>
        <p:nvSpPr>
          <p:cNvPr id="3074" name="Rectangle 2"/>
          <p:cNvSpPr>
            <a:spLocks noGrp="1" noChangeArrowheads="1"/>
          </p:cNvSpPr>
          <p:nvPr>
            <p:ph type="body" idx="1"/>
          </p:nvPr>
        </p:nvSpPr>
        <p:spPr>
          <a:xfrm>
            <a:off x="685800" y="1676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2012-05-04</a:t>
            </a:r>
            <a:endParaRPr lang="en-GB" sz="2000" b="0" dirty="0"/>
          </a:p>
        </p:txBody>
      </p:sp>
      <p:graphicFrame>
        <p:nvGraphicFramePr>
          <p:cNvPr id="3075" name="Object 3"/>
          <p:cNvGraphicFramePr>
            <a:graphicFrameLocks noChangeAspect="1"/>
          </p:cNvGraphicFramePr>
          <p:nvPr>
            <p:extLst>
              <p:ext uri="{D42A27DB-BD31-4B8C-83A1-F6EECF244321}">
                <p14:modId xmlns="" xmlns:p14="http://schemas.microsoft.com/office/powerpoint/2010/main" val="1602150754"/>
              </p:ext>
            </p:extLst>
          </p:nvPr>
        </p:nvGraphicFramePr>
        <p:xfrm>
          <a:off x="609600" y="2514600"/>
          <a:ext cx="7573962" cy="3589338"/>
        </p:xfrm>
        <a:graphic>
          <a:graphicData uri="http://schemas.openxmlformats.org/presentationml/2006/ole">
            <p:oleObj spid="_x0000_s3084" name="Document" r:id="rId4" imgW="9276029" imgH="4333694" progId="Word.Document.8">
              <p:embed/>
            </p:oleObj>
          </a:graphicData>
        </a:graphic>
      </p:graphicFrame>
      <p:sp>
        <p:nvSpPr>
          <p:cNvPr id="3076" name="Rectangle 4"/>
          <p:cNvSpPr>
            <a:spLocks noChangeArrowheads="1"/>
          </p:cNvSpPr>
          <p:nvPr/>
        </p:nvSpPr>
        <p:spPr bwMode="auto">
          <a:xfrm>
            <a:off x="609600" y="20955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00099"/>
          </a:xfrm>
        </p:spPr>
        <p:txBody>
          <a:bodyPr/>
          <a:lstStyle/>
          <a:p>
            <a:pPr lvl="0"/>
            <a:r>
              <a:rPr lang="en-US" sz="2400" dirty="0" smtClean="0"/>
              <a:t>Motion for proposed </a:t>
            </a:r>
            <a:r>
              <a:rPr lang="en-US" sz="2400" dirty="0"/>
              <a:t>t</a:t>
            </a:r>
            <a:r>
              <a:rPr lang="en-US" sz="2400" dirty="0" smtClean="0"/>
              <a:t>ext for SFD </a:t>
            </a:r>
            <a:br>
              <a:rPr lang="en-US" sz="2400" dirty="0" smtClean="0"/>
            </a:br>
            <a:r>
              <a:rPr lang="en-US" sz="2400" dirty="0" smtClean="0"/>
              <a:t>(in 2012-March meeting) </a:t>
            </a:r>
            <a:endParaRPr lang="en-US" dirty="0"/>
          </a:p>
        </p:txBody>
      </p:sp>
      <p:sp>
        <p:nvSpPr>
          <p:cNvPr id="3" name="Content Placeholder 2"/>
          <p:cNvSpPr>
            <a:spLocks noGrp="1"/>
          </p:cNvSpPr>
          <p:nvPr>
            <p:ph idx="1"/>
          </p:nvPr>
        </p:nvSpPr>
        <p:spPr>
          <a:xfrm>
            <a:off x="685800" y="1333500"/>
            <a:ext cx="7770813" cy="4760913"/>
          </a:xfrm>
        </p:spPr>
        <p:txBody>
          <a:bodyPr>
            <a:normAutofit fontScale="92500" lnSpcReduction="20000"/>
          </a:bodyPr>
          <a:lstStyle/>
          <a:p>
            <a:pPr>
              <a:spcAft>
                <a:spcPts val="600"/>
              </a:spcAft>
            </a:pPr>
            <a:endParaRPr lang="en-US" sz="2000" dirty="0" smtClean="0">
              <a:solidFill>
                <a:schemeClr val="tx1"/>
              </a:solidFill>
            </a:endParaRPr>
          </a:p>
          <a:p>
            <a:pPr>
              <a:spcAft>
                <a:spcPts val="600"/>
              </a:spcAft>
              <a:buFont typeface="Arial" pitchFamily="34" charset="0"/>
              <a:buChar char="•"/>
            </a:pPr>
            <a:r>
              <a:rPr lang="en-US" sz="2000" dirty="0" smtClean="0">
                <a:solidFill>
                  <a:schemeClr val="tx1"/>
                </a:solidFill>
              </a:rPr>
              <a:t>Motion: </a:t>
            </a:r>
            <a:r>
              <a:rPr lang="en-US" sz="2000" dirty="0">
                <a:solidFill>
                  <a:schemeClr val="tx1"/>
                </a:solidFill>
              </a:rPr>
              <a:t>A</a:t>
            </a:r>
            <a:r>
              <a:rPr lang="en-US" sz="2000" dirty="0" smtClean="0">
                <a:solidFill>
                  <a:schemeClr val="tx1"/>
                </a:solidFill>
              </a:rPr>
              <a:t>dd the following text to Clause 5 “Fast Network Discovery” of </a:t>
            </a:r>
            <a:r>
              <a:rPr lang="en-US" sz="2000" dirty="0" err="1" smtClean="0">
                <a:solidFill>
                  <a:schemeClr val="tx1"/>
                </a:solidFill>
              </a:rPr>
              <a:t>TGai</a:t>
            </a:r>
            <a:r>
              <a:rPr lang="en-US" sz="2000" dirty="0" smtClean="0">
                <a:solidFill>
                  <a:schemeClr val="tx1"/>
                </a:solidFill>
              </a:rPr>
              <a:t> SFD, 12/0151</a:t>
            </a:r>
          </a:p>
          <a:p>
            <a:pPr>
              <a:spcAft>
                <a:spcPts val="600"/>
              </a:spcAft>
              <a:buFont typeface="Arial" pitchFamily="34" charset="0"/>
              <a:buChar char="•"/>
            </a:pPr>
            <a:endParaRPr lang="en-US" sz="2000" b="1" dirty="0" smtClean="0">
              <a:solidFill>
                <a:schemeClr val="tx1"/>
              </a:solidFill>
              <a:cs typeface="+mn-cs"/>
            </a:endParaRPr>
          </a:p>
          <a:p>
            <a:pPr marL="0" indent="0">
              <a:spcAft>
                <a:spcPts val="600"/>
              </a:spcAft>
            </a:pPr>
            <a:r>
              <a:rPr lang="en-US" dirty="0" smtClean="0"/>
              <a:t>The 802.11ai shall support improved passive scanning mechanisms to facilitate fast initial link setup, and/or to reduce the air time occupancy of MAC frames used for scanning.</a:t>
            </a:r>
          </a:p>
          <a:p>
            <a:pPr marL="0" indent="0">
              <a:spcAft>
                <a:spcPts val="600"/>
              </a:spcAft>
            </a:pPr>
            <a:r>
              <a:rPr lang="en-US" dirty="0" smtClean="0"/>
              <a:t> Reducing </a:t>
            </a:r>
            <a:r>
              <a:rPr lang="en-US" dirty="0"/>
              <a:t>power consumption of the passive scanning non-AP </a:t>
            </a:r>
            <a:r>
              <a:rPr lang="en-US" dirty="0" smtClean="0"/>
              <a:t>STAs is desirable.</a:t>
            </a:r>
            <a:endParaRPr lang="en-US" dirty="0"/>
          </a:p>
          <a:p>
            <a:pPr marL="0" indent="0">
              <a:spcAft>
                <a:spcPts val="600"/>
              </a:spcAft>
            </a:pPr>
            <a:r>
              <a:rPr lang="fi-FI" dirty="0" smtClean="0">
                <a:solidFill>
                  <a:schemeClr val="tx1"/>
                </a:solidFill>
              </a:rPr>
              <a:t>Moved: Tom Siep</a:t>
            </a:r>
            <a:endParaRPr lang="en-US" dirty="0" smtClean="0">
              <a:solidFill>
                <a:schemeClr val="tx1"/>
              </a:solidFill>
            </a:endParaRPr>
          </a:p>
          <a:p>
            <a:pPr marL="6350" lvl="1" indent="-6350">
              <a:spcAft>
                <a:spcPts val="600"/>
              </a:spcAft>
            </a:pPr>
            <a:r>
              <a:rPr lang="fi-FI" b="1" dirty="0" smtClean="0">
                <a:solidFill>
                  <a:schemeClr val="tx1"/>
                </a:solidFill>
                <a:cs typeface="+mn-cs"/>
              </a:rPr>
              <a:t>Seconded: Lee Armstrong</a:t>
            </a:r>
            <a:endParaRPr lang="en-US" b="1" dirty="0" smtClean="0">
              <a:solidFill>
                <a:schemeClr val="tx1"/>
              </a:solidFill>
              <a:cs typeface="+mn-cs"/>
            </a:endParaRPr>
          </a:p>
          <a:p>
            <a:pPr marL="6350" lvl="1" indent="-6350">
              <a:spcAft>
                <a:spcPts val="600"/>
              </a:spcAft>
            </a:pPr>
            <a:endParaRPr lang="en-US" b="1" dirty="0" smtClean="0">
              <a:solidFill>
                <a:schemeClr val="tx1"/>
              </a:solidFill>
              <a:cs typeface="+mn-cs"/>
            </a:endParaRPr>
          </a:p>
          <a:p>
            <a:pPr marL="6350" lvl="1" indent="-6350">
              <a:spcAft>
                <a:spcPts val="600"/>
              </a:spcAft>
            </a:pPr>
            <a:r>
              <a:rPr lang="en-US" b="1" dirty="0" smtClean="0">
                <a:solidFill>
                  <a:schemeClr val="tx1"/>
                </a:solidFill>
                <a:cs typeface="+mn-cs"/>
              </a:rPr>
              <a:t>Results:    Yes    29                  No        0           Abstain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685800" y="1562100"/>
            <a:ext cx="7770813" cy="4532313"/>
          </a:xfrm>
        </p:spPr>
        <p:txBody>
          <a:bodyPr>
            <a:normAutofit fontScale="92500" lnSpcReduction="10000"/>
          </a:bodyPr>
          <a:lstStyle/>
          <a:p>
            <a:pPr marL="1023938" indent="-1023938">
              <a:spcAft>
                <a:spcPts val="600"/>
              </a:spcAft>
            </a:pPr>
            <a:r>
              <a:rPr lang="en-US" sz="2000" dirty="0" smtClean="0">
                <a:solidFill>
                  <a:schemeClr val="tx1"/>
                </a:solidFill>
              </a:rPr>
              <a:t>Motion-1: Insert the following text to Section 6.2.1 on page 7 of </a:t>
            </a:r>
            <a:r>
              <a:rPr lang="en-US" sz="2000" dirty="0" err="1" smtClean="0">
                <a:solidFill>
                  <a:schemeClr val="tx1"/>
                </a:solidFill>
              </a:rPr>
              <a:t>TGai</a:t>
            </a:r>
            <a:r>
              <a:rPr lang="en-US" sz="2000" dirty="0" smtClean="0">
                <a:solidFill>
                  <a:schemeClr val="tx1"/>
                </a:solidFill>
              </a:rPr>
              <a:t> SFD, 12/0151r7</a:t>
            </a:r>
          </a:p>
          <a:p>
            <a:pPr marL="0" indent="0">
              <a:spcBef>
                <a:spcPts val="400"/>
              </a:spcBef>
              <a:spcAft>
                <a:spcPts val="400"/>
              </a:spcAft>
            </a:pPr>
            <a:endParaRPr lang="en-US" dirty="0" smtClean="0"/>
          </a:p>
          <a:p>
            <a:pPr marL="0" indent="0">
              <a:spcBef>
                <a:spcPts val="400"/>
              </a:spcBef>
              <a:spcAft>
                <a:spcPts val="400"/>
              </a:spcAft>
            </a:pPr>
            <a:r>
              <a:rPr lang="en-US" dirty="0" smtClean="0">
                <a:solidFill>
                  <a:srgbClr val="0000FF"/>
                </a:solidFill>
              </a:rPr>
              <a:t>In addition to full beacon transmissions, a lower wireless medium occupancy MAC frame is transmitted more frequently to support a quick AP/Network  Discovery for a fast initial link setup. </a:t>
            </a:r>
          </a:p>
          <a:p>
            <a:pPr marL="0" indent="0">
              <a:spcBef>
                <a:spcPts val="400"/>
              </a:spcBef>
              <a:spcAft>
                <a:spcPts val="400"/>
              </a:spcAft>
            </a:pPr>
            <a:endParaRPr lang="en-US" dirty="0"/>
          </a:p>
          <a:p>
            <a:pPr marL="0" indent="0">
              <a:spcAft>
                <a:spcPts val="600"/>
              </a:spcAft>
            </a:pPr>
            <a:r>
              <a:rPr lang="fi-FI" dirty="0" smtClean="0">
                <a:solidFill>
                  <a:schemeClr val="tx1"/>
                </a:solidFill>
              </a:rPr>
              <a:t>Mover: </a:t>
            </a:r>
            <a:endParaRPr lang="en-US" dirty="0" smtClean="0">
              <a:solidFill>
                <a:schemeClr val="tx1"/>
              </a:solidFill>
            </a:endParaRPr>
          </a:p>
          <a:p>
            <a:pPr marL="6350" lvl="1" indent="-6350">
              <a:spcAft>
                <a:spcPts val="600"/>
              </a:spcAft>
            </a:pPr>
            <a:r>
              <a:rPr lang="fi-FI" b="1" dirty="0" smtClean="0">
                <a:solidFill>
                  <a:schemeClr val="tx1"/>
                </a:solidFill>
                <a:cs typeface="+mn-cs"/>
              </a:rPr>
              <a:t>Seconder: </a:t>
            </a:r>
            <a:endParaRPr lang="en-US" b="1" dirty="0" smtClean="0">
              <a:solidFill>
                <a:schemeClr val="tx1"/>
              </a:solidFill>
              <a:cs typeface="+mn-cs"/>
            </a:endParaRPr>
          </a:p>
          <a:p>
            <a:pPr marL="6350" lvl="1" indent="-6350">
              <a:spcAft>
                <a:spcPts val="600"/>
              </a:spcAft>
            </a:pPr>
            <a:endParaRPr lang="en-US" b="1" dirty="0" smtClean="0">
              <a:solidFill>
                <a:schemeClr val="tx1"/>
              </a:solidFill>
              <a:cs typeface="+mn-cs"/>
            </a:endParaRPr>
          </a:p>
          <a:p>
            <a:pPr marL="6350" lvl="1" indent="-6350">
              <a:spcAft>
                <a:spcPts val="600"/>
              </a:spcAft>
            </a:pPr>
            <a:r>
              <a:rPr lang="en-US" b="1" dirty="0" smtClean="0">
                <a:solidFill>
                  <a:schemeClr val="tx1"/>
                </a:solidFill>
                <a:cs typeface="+mn-cs"/>
              </a:rPr>
              <a:t>Results:    </a:t>
            </a:r>
            <a:r>
              <a:rPr lang="en-US" b="1" u="sng" dirty="0" smtClean="0">
                <a:solidFill>
                  <a:schemeClr val="tx1"/>
                </a:solidFill>
                <a:cs typeface="+mn-cs"/>
              </a:rPr>
              <a:t>Yes             </a:t>
            </a:r>
            <a:r>
              <a:rPr lang="en-US" b="1" dirty="0" smtClean="0">
                <a:solidFill>
                  <a:schemeClr val="tx1"/>
                </a:solidFill>
                <a:cs typeface="+mn-cs"/>
              </a:rPr>
              <a:t>        </a:t>
            </a:r>
            <a:r>
              <a:rPr lang="en-US" b="1" u="sng" dirty="0" smtClean="0">
                <a:solidFill>
                  <a:schemeClr val="tx1"/>
                </a:solidFill>
                <a:cs typeface="+mn-cs"/>
              </a:rPr>
              <a:t>No             </a:t>
            </a:r>
            <a:r>
              <a:rPr lang="en-US" b="1" dirty="0" smtClean="0">
                <a:solidFill>
                  <a:schemeClr val="tx1"/>
                </a:solidFill>
                <a:cs typeface="+mn-cs"/>
              </a:rPr>
              <a:t>     </a:t>
            </a:r>
            <a:r>
              <a:rPr lang="en-US" b="1" u="sng" dirty="0" smtClean="0">
                <a:solidFill>
                  <a:schemeClr val="tx1"/>
                </a:solidFill>
                <a:cs typeface="+mn-cs"/>
              </a:rPr>
              <a:t>Abstain</a:t>
            </a:r>
            <a:r>
              <a:rPr lang="en-US" u="sng" dirty="0" smtClean="0">
                <a:solidFill>
                  <a:schemeClr val="tx1"/>
                </a:solidFill>
                <a:cs typeface="+mn-cs"/>
              </a:rPr>
              <a:t>_________ </a:t>
            </a:r>
            <a:r>
              <a:rPr lang="en-US" b="1" u="sng" dirty="0" smtClean="0">
                <a:solidFill>
                  <a:schemeClr val="tx1"/>
                </a:solidFill>
                <a:cs typeface="+mn-cs"/>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685800" y="1562100"/>
            <a:ext cx="7770813" cy="4532313"/>
          </a:xfrm>
          <a:noFill/>
        </p:spPr>
        <p:txBody>
          <a:bodyPr>
            <a:normAutofit fontScale="77500" lnSpcReduction="20000"/>
          </a:bodyPr>
          <a:lstStyle/>
          <a:p>
            <a:pPr marL="1023938" indent="-1023938">
              <a:spcAft>
                <a:spcPts val="600"/>
              </a:spcAft>
            </a:pPr>
            <a:r>
              <a:rPr lang="en-US" sz="2000" dirty="0" smtClean="0">
                <a:solidFill>
                  <a:schemeClr val="tx1"/>
                </a:solidFill>
              </a:rPr>
              <a:t>Motion-2: Insert the following text to Section 6.2.1 on page 7 of </a:t>
            </a:r>
            <a:r>
              <a:rPr lang="en-US" sz="2000" dirty="0" err="1" smtClean="0">
                <a:solidFill>
                  <a:schemeClr val="tx1"/>
                </a:solidFill>
              </a:rPr>
              <a:t>TGai</a:t>
            </a:r>
            <a:r>
              <a:rPr lang="en-US" sz="2000" dirty="0" smtClean="0">
                <a:solidFill>
                  <a:schemeClr val="tx1"/>
                </a:solidFill>
              </a:rPr>
              <a:t> SFD, 12/0151r7</a:t>
            </a:r>
          </a:p>
          <a:p>
            <a:pPr marL="0" indent="0">
              <a:spcBef>
                <a:spcPts val="400"/>
              </a:spcBef>
              <a:spcAft>
                <a:spcPts val="400"/>
              </a:spcAft>
            </a:pPr>
            <a:endParaRPr lang="en-US" dirty="0" smtClean="0"/>
          </a:p>
          <a:p>
            <a:pPr marL="0" indent="0">
              <a:spcBef>
                <a:spcPts val="400"/>
              </a:spcBef>
              <a:spcAft>
                <a:spcPts val="400"/>
              </a:spcAft>
            </a:pPr>
            <a:r>
              <a:rPr lang="en-US" dirty="0" smtClean="0">
                <a:solidFill>
                  <a:srgbClr val="0000FF"/>
                </a:solidFill>
              </a:rPr>
              <a:t>The lower wireless medium occupancy MAC frame is known as FILS Beacon, which is </a:t>
            </a:r>
          </a:p>
          <a:p>
            <a:pPr marL="341313" indent="-231775">
              <a:spcBef>
                <a:spcPts val="400"/>
              </a:spcBef>
              <a:spcAft>
                <a:spcPts val="400"/>
              </a:spcAft>
              <a:buFont typeface="Arial" pitchFamily="34" charset="0"/>
              <a:buChar char="•"/>
            </a:pPr>
            <a:r>
              <a:rPr lang="en-US" dirty="0" smtClean="0">
                <a:solidFill>
                  <a:srgbClr val="0000FF"/>
                </a:solidFill>
              </a:rPr>
              <a:t>a Modified Measurement Pilot frame, or </a:t>
            </a:r>
          </a:p>
          <a:p>
            <a:pPr marL="341313" indent="-231775">
              <a:spcBef>
                <a:spcPts val="400"/>
              </a:spcBef>
              <a:spcAft>
                <a:spcPts val="400"/>
              </a:spcAft>
              <a:buFont typeface="Arial" pitchFamily="34" charset="0"/>
              <a:buChar char="•"/>
            </a:pPr>
            <a:r>
              <a:rPr lang="en-US" dirty="0" smtClean="0">
                <a:solidFill>
                  <a:srgbClr val="0000FF"/>
                </a:solidFill>
              </a:rPr>
              <a:t>a newly designed MAC management frame, or </a:t>
            </a:r>
          </a:p>
          <a:p>
            <a:pPr marL="341313" indent="-231775">
              <a:spcBef>
                <a:spcPts val="400"/>
              </a:spcBef>
              <a:spcAft>
                <a:spcPts val="400"/>
              </a:spcAft>
              <a:buFont typeface="Arial" pitchFamily="34" charset="0"/>
              <a:buChar char="•"/>
            </a:pPr>
            <a:r>
              <a:rPr lang="en-US" dirty="0" smtClean="0">
                <a:solidFill>
                  <a:srgbClr val="0000FF"/>
                </a:solidFill>
              </a:rPr>
              <a:t>a beacon frame with restricted inclusion of information elements, i.e., only the essential info for link setup.</a:t>
            </a:r>
          </a:p>
          <a:p>
            <a:pPr marL="0" indent="0">
              <a:spcBef>
                <a:spcPts val="400"/>
              </a:spcBef>
              <a:spcAft>
                <a:spcPts val="400"/>
              </a:spcAft>
            </a:pPr>
            <a:endParaRPr lang="en-US" sz="1900" dirty="0" smtClean="0">
              <a:solidFill>
                <a:schemeClr val="tx1"/>
              </a:solidFill>
            </a:endParaRPr>
          </a:p>
          <a:p>
            <a:pPr marL="0" indent="0">
              <a:spcBef>
                <a:spcPts val="400"/>
              </a:spcBef>
              <a:spcAft>
                <a:spcPts val="400"/>
              </a:spcAft>
            </a:pPr>
            <a:endParaRPr lang="en-US" dirty="0"/>
          </a:p>
          <a:p>
            <a:pPr marL="0" indent="0">
              <a:spcAft>
                <a:spcPts val="600"/>
              </a:spcAft>
            </a:pPr>
            <a:r>
              <a:rPr lang="fi-FI" dirty="0" smtClean="0">
                <a:solidFill>
                  <a:schemeClr val="tx1"/>
                </a:solidFill>
              </a:rPr>
              <a:t>Mover: </a:t>
            </a:r>
            <a:endParaRPr lang="en-US" dirty="0" smtClean="0">
              <a:solidFill>
                <a:schemeClr val="tx1"/>
              </a:solidFill>
            </a:endParaRPr>
          </a:p>
          <a:p>
            <a:pPr marL="6350" lvl="1" indent="-6350">
              <a:spcAft>
                <a:spcPts val="600"/>
              </a:spcAft>
            </a:pPr>
            <a:r>
              <a:rPr lang="fi-FI" b="1" dirty="0" smtClean="0">
                <a:solidFill>
                  <a:schemeClr val="tx1"/>
                </a:solidFill>
                <a:cs typeface="+mn-cs"/>
              </a:rPr>
              <a:t>Seconder: </a:t>
            </a:r>
            <a:endParaRPr lang="en-US" b="1" dirty="0" smtClean="0">
              <a:solidFill>
                <a:schemeClr val="tx1"/>
              </a:solidFill>
              <a:cs typeface="+mn-cs"/>
            </a:endParaRPr>
          </a:p>
          <a:p>
            <a:pPr marL="6350" lvl="1" indent="-6350">
              <a:spcAft>
                <a:spcPts val="600"/>
              </a:spcAft>
            </a:pPr>
            <a:endParaRPr lang="en-US" b="1" dirty="0" smtClean="0">
              <a:solidFill>
                <a:schemeClr val="tx1"/>
              </a:solidFill>
              <a:cs typeface="+mn-cs"/>
            </a:endParaRPr>
          </a:p>
          <a:p>
            <a:pPr marL="6350" lvl="1" indent="-6350">
              <a:spcAft>
                <a:spcPts val="600"/>
              </a:spcAft>
            </a:pPr>
            <a:r>
              <a:rPr lang="en-US" b="1" dirty="0" smtClean="0">
                <a:solidFill>
                  <a:schemeClr val="tx1"/>
                </a:solidFill>
                <a:cs typeface="+mn-cs"/>
              </a:rPr>
              <a:t>Results:    </a:t>
            </a:r>
            <a:r>
              <a:rPr lang="en-US" b="1" u="sng" dirty="0" smtClean="0">
                <a:solidFill>
                  <a:schemeClr val="tx1"/>
                </a:solidFill>
                <a:cs typeface="+mn-cs"/>
              </a:rPr>
              <a:t>Yes             </a:t>
            </a:r>
            <a:r>
              <a:rPr lang="en-US" b="1" dirty="0" smtClean="0">
                <a:solidFill>
                  <a:schemeClr val="tx1"/>
                </a:solidFill>
                <a:cs typeface="+mn-cs"/>
              </a:rPr>
              <a:t>        </a:t>
            </a:r>
            <a:r>
              <a:rPr lang="en-US" b="1" u="sng" dirty="0" smtClean="0">
                <a:solidFill>
                  <a:schemeClr val="tx1"/>
                </a:solidFill>
                <a:cs typeface="+mn-cs"/>
              </a:rPr>
              <a:t>No             </a:t>
            </a:r>
            <a:r>
              <a:rPr lang="en-US" b="1" dirty="0" smtClean="0">
                <a:solidFill>
                  <a:schemeClr val="tx1"/>
                </a:solidFill>
                <a:cs typeface="+mn-cs"/>
              </a:rPr>
              <a:t>     </a:t>
            </a:r>
            <a:r>
              <a:rPr lang="en-US" b="1" u="sng" dirty="0" smtClean="0">
                <a:solidFill>
                  <a:schemeClr val="tx1"/>
                </a:solidFill>
                <a:cs typeface="+mn-cs"/>
              </a:rPr>
              <a:t>Abstain</a:t>
            </a:r>
            <a:r>
              <a:rPr lang="en-US" u="sng" dirty="0" smtClean="0">
                <a:solidFill>
                  <a:schemeClr val="tx1"/>
                </a:solidFill>
                <a:cs typeface="+mn-cs"/>
              </a:rPr>
              <a:t>________     </a:t>
            </a:r>
            <a:r>
              <a:rPr lang="en-US" b="1" u="sng" dirty="0" smtClean="0">
                <a:solidFill>
                  <a:schemeClr val="tx1"/>
                </a:solidFill>
                <a:cs typeface="+mn-cs"/>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685800" y="1562100"/>
            <a:ext cx="7770813" cy="4876800"/>
          </a:xfrm>
          <a:noFill/>
        </p:spPr>
        <p:txBody>
          <a:bodyPr>
            <a:normAutofit fontScale="70000" lnSpcReduction="20000"/>
          </a:bodyPr>
          <a:lstStyle/>
          <a:p>
            <a:pPr marL="1023938" indent="-1023938">
              <a:spcAft>
                <a:spcPts val="600"/>
              </a:spcAft>
            </a:pPr>
            <a:r>
              <a:rPr lang="en-US" sz="2000" dirty="0" smtClean="0">
                <a:solidFill>
                  <a:schemeClr val="tx1"/>
                </a:solidFill>
              </a:rPr>
              <a:t>Motion-3: Insert the following text to Section 6.2.1 on page 7 of </a:t>
            </a:r>
            <a:r>
              <a:rPr lang="en-US" sz="2000" dirty="0" err="1" smtClean="0">
                <a:solidFill>
                  <a:schemeClr val="tx1"/>
                </a:solidFill>
              </a:rPr>
              <a:t>TGai</a:t>
            </a:r>
            <a:r>
              <a:rPr lang="en-US" sz="2000" dirty="0" smtClean="0">
                <a:solidFill>
                  <a:schemeClr val="tx1"/>
                </a:solidFill>
              </a:rPr>
              <a:t> SFD, 12/0151r7</a:t>
            </a:r>
          </a:p>
          <a:p>
            <a:pPr marL="0" indent="0">
              <a:spcBef>
                <a:spcPts val="400"/>
              </a:spcBef>
              <a:spcAft>
                <a:spcPts val="400"/>
              </a:spcAft>
            </a:pPr>
            <a:endParaRPr lang="en-US" dirty="0" smtClean="0"/>
          </a:p>
          <a:p>
            <a:pPr marL="0" indent="0">
              <a:spcBef>
                <a:spcPts val="400"/>
              </a:spcBef>
              <a:spcAft>
                <a:spcPts val="400"/>
              </a:spcAft>
            </a:pPr>
            <a:r>
              <a:rPr lang="en-US" dirty="0" smtClean="0">
                <a:solidFill>
                  <a:srgbClr val="0000FF"/>
                </a:solidFill>
              </a:rPr>
              <a:t>The FILS beacon frame may be transmitted at target transmission time periodically at the interval defined by dot11aiFILSBeaconInterval, except the FILS beacon transmission time is within the short duration as defined by dot11aiFILSBeaconSkipDuration after the previous or before next Beacon / Probe Response or Measurement Pilot frame transmission time. </a:t>
            </a:r>
          </a:p>
          <a:p>
            <a:pPr marL="0" indent="0">
              <a:spcBef>
                <a:spcPts val="400"/>
              </a:spcBef>
              <a:spcAft>
                <a:spcPts val="400"/>
              </a:spcAft>
            </a:pPr>
            <a:r>
              <a:rPr lang="en-US" dirty="0" smtClean="0">
                <a:solidFill>
                  <a:srgbClr val="00B050"/>
                </a:solidFill>
              </a:rPr>
              <a:t>The FILS beacon frame is transmitted if AP has not transmitted and AP will not transmit a Beacon, Probe Response or Measurement Pilot frame within a duration as defined by dot11aiFILSBeaconTriggerDuration.</a:t>
            </a:r>
          </a:p>
          <a:p>
            <a:pPr marL="0" indent="0">
              <a:spcBef>
                <a:spcPts val="400"/>
              </a:spcBef>
              <a:spcAft>
                <a:spcPts val="400"/>
              </a:spcAft>
            </a:pPr>
            <a:endParaRPr lang="en-US" dirty="0" smtClean="0"/>
          </a:p>
          <a:p>
            <a:pPr marL="0" indent="0">
              <a:spcBef>
                <a:spcPts val="400"/>
              </a:spcBef>
              <a:spcAft>
                <a:spcPts val="400"/>
              </a:spcAft>
            </a:pPr>
            <a:r>
              <a:rPr lang="en-US" dirty="0" smtClean="0"/>
              <a:t>(notes: the key difference between the blue text and green text is about periodical vs. non-periodical transmissions.)</a:t>
            </a:r>
          </a:p>
          <a:p>
            <a:pPr marL="0" indent="0">
              <a:spcBef>
                <a:spcPts val="400"/>
              </a:spcBef>
              <a:spcAft>
                <a:spcPts val="400"/>
              </a:spcAft>
            </a:pPr>
            <a:endParaRPr lang="en-US" dirty="0"/>
          </a:p>
          <a:p>
            <a:pPr marL="0" indent="0">
              <a:spcAft>
                <a:spcPts val="600"/>
              </a:spcAft>
            </a:pPr>
            <a:r>
              <a:rPr lang="fi-FI" dirty="0" smtClean="0">
                <a:solidFill>
                  <a:schemeClr val="tx1"/>
                </a:solidFill>
              </a:rPr>
              <a:t>Mover: </a:t>
            </a:r>
            <a:endParaRPr lang="en-US" dirty="0" smtClean="0">
              <a:solidFill>
                <a:schemeClr val="tx1"/>
              </a:solidFill>
            </a:endParaRPr>
          </a:p>
          <a:p>
            <a:pPr marL="6350" lvl="1" indent="-6350">
              <a:spcAft>
                <a:spcPts val="600"/>
              </a:spcAft>
            </a:pPr>
            <a:r>
              <a:rPr lang="fi-FI" b="1" dirty="0" smtClean="0">
                <a:solidFill>
                  <a:schemeClr val="tx1"/>
                </a:solidFill>
                <a:cs typeface="+mn-cs"/>
              </a:rPr>
              <a:t>Seconder: </a:t>
            </a:r>
            <a:endParaRPr lang="en-US" b="1" dirty="0" smtClean="0">
              <a:solidFill>
                <a:schemeClr val="tx1"/>
              </a:solidFill>
              <a:cs typeface="+mn-cs"/>
            </a:endParaRPr>
          </a:p>
          <a:p>
            <a:pPr marL="6350" lvl="1" indent="-6350">
              <a:spcAft>
                <a:spcPts val="600"/>
              </a:spcAft>
            </a:pPr>
            <a:endParaRPr lang="en-US" b="1" dirty="0" smtClean="0">
              <a:solidFill>
                <a:schemeClr val="tx1"/>
              </a:solidFill>
              <a:cs typeface="+mn-cs"/>
            </a:endParaRPr>
          </a:p>
          <a:p>
            <a:pPr marL="6350" lvl="1" indent="-6350">
              <a:spcAft>
                <a:spcPts val="600"/>
              </a:spcAft>
            </a:pPr>
            <a:r>
              <a:rPr lang="en-US" b="1" dirty="0" smtClean="0">
                <a:solidFill>
                  <a:schemeClr val="tx1"/>
                </a:solidFill>
                <a:cs typeface="+mn-cs"/>
              </a:rPr>
              <a:t>Results:    </a:t>
            </a:r>
            <a:r>
              <a:rPr lang="en-US" b="1" u="sng" dirty="0" smtClean="0">
                <a:solidFill>
                  <a:schemeClr val="tx1"/>
                </a:solidFill>
                <a:cs typeface="+mn-cs"/>
              </a:rPr>
              <a:t>Yes             </a:t>
            </a:r>
            <a:r>
              <a:rPr lang="en-US" b="1" dirty="0" smtClean="0">
                <a:solidFill>
                  <a:schemeClr val="tx1"/>
                </a:solidFill>
                <a:cs typeface="+mn-cs"/>
              </a:rPr>
              <a:t>        </a:t>
            </a:r>
            <a:r>
              <a:rPr lang="en-US" b="1" u="sng" dirty="0" smtClean="0">
                <a:solidFill>
                  <a:schemeClr val="tx1"/>
                </a:solidFill>
                <a:cs typeface="+mn-cs"/>
              </a:rPr>
              <a:t>No             </a:t>
            </a:r>
            <a:r>
              <a:rPr lang="en-US" b="1" dirty="0" smtClean="0">
                <a:solidFill>
                  <a:schemeClr val="tx1"/>
                </a:solidFill>
                <a:cs typeface="+mn-cs"/>
              </a:rPr>
              <a:t>     </a:t>
            </a:r>
            <a:r>
              <a:rPr lang="en-US" b="1" u="sng" dirty="0" smtClean="0">
                <a:solidFill>
                  <a:schemeClr val="tx1"/>
                </a:solidFill>
                <a:cs typeface="+mn-cs"/>
              </a:rPr>
              <a:t>Abstain</a:t>
            </a:r>
            <a:r>
              <a:rPr lang="en-US" u="sng" dirty="0" smtClean="0">
                <a:solidFill>
                  <a:schemeClr val="tx1"/>
                </a:solidFill>
                <a:cs typeface="+mn-cs"/>
              </a:rPr>
              <a:t>________     </a:t>
            </a:r>
            <a:r>
              <a:rPr lang="en-US" b="1" u="sng" dirty="0" smtClean="0">
                <a:solidFill>
                  <a:schemeClr val="tx1"/>
                </a:solidFill>
                <a:cs typeface="+mn-cs"/>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685800" y="1562100"/>
            <a:ext cx="7770813" cy="4876800"/>
          </a:xfrm>
          <a:noFill/>
        </p:spPr>
        <p:txBody>
          <a:bodyPr>
            <a:normAutofit/>
          </a:bodyPr>
          <a:lstStyle/>
          <a:p>
            <a:pPr marL="1023938" indent="-1023938">
              <a:spcAft>
                <a:spcPts val="600"/>
              </a:spcAft>
            </a:pPr>
            <a:r>
              <a:rPr lang="en-US" sz="2900" dirty="0" smtClean="0">
                <a:solidFill>
                  <a:schemeClr val="tx1"/>
                </a:solidFill>
              </a:rPr>
              <a:t>Motion-4: Insert the following text to Section 6.2.1 on page 7 of </a:t>
            </a:r>
            <a:r>
              <a:rPr lang="en-US" sz="2900" dirty="0" err="1" smtClean="0">
                <a:solidFill>
                  <a:schemeClr val="tx1"/>
                </a:solidFill>
              </a:rPr>
              <a:t>TGai</a:t>
            </a:r>
            <a:r>
              <a:rPr lang="en-US" sz="2900" dirty="0" smtClean="0">
                <a:solidFill>
                  <a:schemeClr val="tx1"/>
                </a:solidFill>
              </a:rPr>
              <a:t> SFD, 12/0151r7</a:t>
            </a:r>
          </a:p>
          <a:p>
            <a:pPr marL="0" indent="0">
              <a:spcBef>
                <a:spcPts val="400"/>
              </a:spcBef>
              <a:spcAft>
                <a:spcPts val="400"/>
              </a:spcAft>
            </a:pPr>
            <a:endParaRPr lang="en-US" dirty="0" smtClean="0"/>
          </a:p>
          <a:p>
            <a:pPr marL="0" indent="0">
              <a:spcBef>
                <a:spcPts val="400"/>
              </a:spcBef>
              <a:spcAft>
                <a:spcPts val="400"/>
              </a:spcAft>
            </a:pPr>
            <a:r>
              <a:rPr lang="en-US" dirty="0" smtClean="0">
                <a:solidFill>
                  <a:srgbClr val="0000FF"/>
                </a:solidFill>
              </a:rPr>
              <a:t>The  FILS beacon frame shall include the information of  the SSID of the transmitting AP.</a:t>
            </a:r>
            <a:endParaRPr lang="en-US" sz="4500" dirty="0" smtClean="0">
              <a:solidFill>
                <a:srgbClr val="C00000"/>
              </a:solidFill>
            </a:endParaRPr>
          </a:p>
          <a:p>
            <a:pPr marL="0" indent="0">
              <a:spcBef>
                <a:spcPts val="400"/>
              </a:spcBef>
              <a:spcAft>
                <a:spcPts val="400"/>
              </a:spcAft>
            </a:pPr>
            <a:endParaRPr lang="en-US" dirty="0"/>
          </a:p>
          <a:p>
            <a:pPr marL="0" indent="0">
              <a:spcAft>
                <a:spcPts val="600"/>
              </a:spcAft>
            </a:pPr>
            <a:r>
              <a:rPr lang="fi-FI" dirty="0" smtClean="0">
                <a:solidFill>
                  <a:schemeClr val="tx1"/>
                </a:solidFill>
              </a:rPr>
              <a:t>Mover: </a:t>
            </a:r>
            <a:endParaRPr lang="en-US" dirty="0" smtClean="0">
              <a:solidFill>
                <a:schemeClr val="tx1"/>
              </a:solidFill>
            </a:endParaRPr>
          </a:p>
          <a:p>
            <a:pPr marL="6350" lvl="1" indent="-6350">
              <a:spcAft>
                <a:spcPts val="600"/>
              </a:spcAft>
            </a:pPr>
            <a:r>
              <a:rPr lang="fi-FI" b="1" dirty="0" smtClean="0">
                <a:solidFill>
                  <a:schemeClr val="tx1"/>
                </a:solidFill>
                <a:cs typeface="+mn-cs"/>
              </a:rPr>
              <a:t>Seconder: </a:t>
            </a:r>
            <a:endParaRPr lang="en-US" b="1" dirty="0" smtClean="0">
              <a:solidFill>
                <a:schemeClr val="tx1"/>
              </a:solidFill>
              <a:cs typeface="+mn-cs"/>
            </a:endParaRPr>
          </a:p>
          <a:p>
            <a:pPr marL="6350" lvl="1" indent="-6350">
              <a:spcAft>
                <a:spcPts val="600"/>
              </a:spcAft>
            </a:pPr>
            <a:endParaRPr lang="en-US" b="1" dirty="0" smtClean="0">
              <a:solidFill>
                <a:schemeClr val="tx1"/>
              </a:solidFill>
              <a:cs typeface="+mn-cs"/>
            </a:endParaRPr>
          </a:p>
          <a:p>
            <a:pPr marL="6350" lvl="1" indent="-6350">
              <a:spcAft>
                <a:spcPts val="600"/>
              </a:spcAft>
            </a:pPr>
            <a:r>
              <a:rPr lang="en-US" b="1" dirty="0" smtClean="0">
                <a:solidFill>
                  <a:schemeClr val="tx1"/>
                </a:solidFill>
                <a:cs typeface="+mn-cs"/>
              </a:rPr>
              <a:t>Results:    </a:t>
            </a:r>
            <a:r>
              <a:rPr lang="en-US" b="1" u="sng" dirty="0" smtClean="0">
                <a:solidFill>
                  <a:schemeClr val="tx1"/>
                </a:solidFill>
                <a:cs typeface="+mn-cs"/>
              </a:rPr>
              <a:t>Yes             </a:t>
            </a:r>
            <a:r>
              <a:rPr lang="en-US" b="1" dirty="0" smtClean="0">
                <a:solidFill>
                  <a:schemeClr val="tx1"/>
                </a:solidFill>
                <a:cs typeface="+mn-cs"/>
              </a:rPr>
              <a:t>        </a:t>
            </a:r>
            <a:r>
              <a:rPr lang="en-US" b="1" u="sng" dirty="0" smtClean="0">
                <a:solidFill>
                  <a:schemeClr val="tx1"/>
                </a:solidFill>
                <a:cs typeface="+mn-cs"/>
              </a:rPr>
              <a:t>No             </a:t>
            </a:r>
            <a:r>
              <a:rPr lang="en-US" b="1" dirty="0" smtClean="0">
                <a:solidFill>
                  <a:schemeClr val="tx1"/>
                </a:solidFill>
                <a:cs typeface="+mn-cs"/>
              </a:rPr>
              <a:t>     </a:t>
            </a:r>
            <a:r>
              <a:rPr lang="en-US" b="1" u="sng" dirty="0" smtClean="0">
                <a:solidFill>
                  <a:schemeClr val="tx1"/>
                </a:solidFill>
                <a:cs typeface="+mn-cs"/>
              </a:rPr>
              <a:t>Abstain</a:t>
            </a:r>
            <a:r>
              <a:rPr lang="en-US" u="sng" dirty="0" smtClean="0">
                <a:solidFill>
                  <a:schemeClr val="tx1"/>
                </a:solidFill>
                <a:cs typeface="+mn-cs"/>
              </a:rPr>
              <a:t>________     </a:t>
            </a:r>
            <a:r>
              <a:rPr lang="en-US" b="1" u="sng" dirty="0" smtClean="0">
                <a:solidFill>
                  <a:schemeClr val="tx1"/>
                </a:solidFill>
                <a:cs typeface="+mn-cs"/>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00099"/>
          </a:xfrm>
        </p:spPr>
        <p:txBody>
          <a:bodyPr/>
          <a:lstStyle/>
          <a:p>
            <a:pPr lvl="0"/>
            <a:r>
              <a:rPr lang="en-US" sz="2400" dirty="0" smtClean="0"/>
              <a:t>Motions for proposed </a:t>
            </a:r>
            <a:r>
              <a:rPr lang="en-US" sz="2400" dirty="0"/>
              <a:t>t</a:t>
            </a:r>
            <a:r>
              <a:rPr lang="en-US" sz="2400" dirty="0" smtClean="0"/>
              <a:t>ext for SFD </a:t>
            </a:r>
            <a:br>
              <a:rPr lang="en-US" sz="2400" dirty="0" smtClean="0"/>
            </a:br>
            <a:r>
              <a:rPr lang="en-US" sz="2400" dirty="0" smtClean="0"/>
              <a:t>(for 2012-May meeting) </a:t>
            </a:r>
            <a:endParaRPr lang="en-US" dirty="0"/>
          </a:p>
        </p:txBody>
      </p:sp>
      <p:sp>
        <p:nvSpPr>
          <p:cNvPr id="3" name="Content Placeholder 2"/>
          <p:cNvSpPr>
            <a:spLocks noGrp="1"/>
          </p:cNvSpPr>
          <p:nvPr>
            <p:ph idx="1"/>
          </p:nvPr>
        </p:nvSpPr>
        <p:spPr>
          <a:xfrm>
            <a:off x="685800" y="1562100"/>
            <a:ext cx="7770813" cy="4876800"/>
          </a:xfrm>
          <a:noFill/>
        </p:spPr>
        <p:txBody>
          <a:bodyPr>
            <a:normAutofit fontScale="62500" lnSpcReduction="20000"/>
          </a:bodyPr>
          <a:lstStyle/>
          <a:p>
            <a:pPr marL="1023938" indent="-1023938">
              <a:spcAft>
                <a:spcPts val="600"/>
              </a:spcAft>
            </a:pPr>
            <a:r>
              <a:rPr lang="en-US" sz="2900" dirty="0" smtClean="0">
                <a:solidFill>
                  <a:schemeClr val="tx1"/>
                </a:solidFill>
              </a:rPr>
              <a:t>Motion-5: Insert the following text to Section 6.2.1 on page 7 of </a:t>
            </a:r>
            <a:r>
              <a:rPr lang="en-US" sz="2900" dirty="0" err="1" smtClean="0">
                <a:solidFill>
                  <a:schemeClr val="tx1"/>
                </a:solidFill>
              </a:rPr>
              <a:t>TGai</a:t>
            </a:r>
            <a:r>
              <a:rPr lang="en-US" sz="2900" dirty="0" smtClean="0">
                <a:solidFill>
                  <a:schemeClr val="tx1"/>
                </a:solidFill>
              </a:rPr>
              <a:t> SFD, 12/0151r7</a:t>
            </a:r>
          </a:p>
          <a:p>
            <a:pPr marL="0" indent="0">
              <a:spcBef>
                <a:spcPts val="400"/>
              </a:spcBef>
              <a:spcAft>
                <a:spcPts val="400"/>
              </a:spcAft>
            </a:pPr>
            <a:endParaRPr lang="en-US" dirty="0" smtClean="0"/>
          </a:p>
          <a:p>
            <a:pPr marL="0" indent="0">
              <a:spcBef>
                <a:spcPts val="400"/>
              </a:spcBef>
              <a:spcAft>
                <a:spcPts val="400"/>
              </a:spcAft>
            </a:pPr>
            <a:r>
              <a:rPr lang="en-US" dirty="0" smtClean="0">
                <a:solidFill>
                  <a:srgbClr val="0000FF"/>
                </a:solidFill>
              </a:rPr>
              <a:t>The contents of the FILS beacon frame also include:</a:t>
            </a:r>
          </a:p>
          <a:p>
            <a:pPr marL="341313" indent="-231775">
              <a:spcBef>
                <a:spcPts val="400"/>
              </a:spcBef>
              <a:spcAft>
                <a:spcPts val="400"/>
              </a:spcAft>
              <a:buFont typeface="Arial" pitchFamily="34" charset="0"/>
              <a:buChar char="•"/>
            </a:pPr>
            <a:r>
              <a:rPr lang="en-US" dirty="0" smtClean="0">
                <a:solidFill>
                  <a:srgbClr val="0000FF"/>
                </a:solidFill>
              </a:rPr>
              <a:t>The current measurement pilot information elements plus time pointer fields to point to full/regular TBTT;</a:t>
            </a:r>
            <a:endParaRPr lang="en-US" sz="4500" dirty="0" smtClean="0">
              <a:solidFill>
                <a:srgbClr val="C00000"/>
              </a:solidFill>
            </a:endParaRPr>
          </a:p>
          <a:p>
            <a:pPr marL="341313" indent="-231775">
              <a:spcBef>
                <a:spcPts val="400"/>
              </a:spcBef>
              <a:spcAft>
                <a:spcPts val="400"/>
              </a:spcAft>
              <a:buFont typeface="Arial" pitchFamily="34" charset="0"/>
              <a:buChar char="•"/>
            </a:pPr>
            <a:r>
              <a:rPr lang="en-US" dirty="0" smtClean="0">
                <a:solidFill>
                  <a:srgbClr val="0000FF"/>
                </a:solidFill>
              </a:rPr>
              <a:t>All the essential info for link setup so that the scanning STA does not need to wait for regular beacon or  probe request/response; and</a:t>
            </a:r>
          </a:p>
          <a:p>
            <a:pPr marL="341313" indent="-231775">
              <a:spcBef>
                <a:spcPts val="400"/>
              </a:spcBef>
              <a:spcAft>
                <a:spcPts val="400"/>
              </a:spcAft>
              <a:buFont typeface="Arial" pitchFamily="34" charset="0"/>
              <a:buChar char="•"/>
            </a:pPr>
            <a:r>
              <a:rPr lang="en-US" dirty="0" smtClean="0">
                <a:solidFill>
                  <a:srgbClr val="0000FF"/>
                </a:solidFill>
              </a:rPr>
              <a:t>Information of neighbor BSSs; Enabling the discovery of neighbor BSSs operating parameters</a:t>
            </a:r>
            <a:endParaRPr lang="en-US" dirty="0" smtClean="0">
              <a:solidFill>
                <a:srgbClr val="00B050"/>
              </a:solidFill>
            </a:endParaRPr>
          </a:p>
          <a:p>
            <a:pPr marL="0" indent="0">
              <a:spcBef>
                <a:spcPts val="400"/>
              </a:spcBef>
              <a:spcAft>
                <a:spcPts val="400"/>
              </a:spcAft>
            </a:pPr>
            <a:endParaRPr lang="en-US" dirty="0" smtClean="0"/>
          </a:p>
          <a:p>
            <a:pPr marL="0" indent="0">
              <a:spcBef>
                <a:spcPts val="400"/>
              </a:spcBef>
              <a:spcAft>
                <a:spcPts val="400"/>
              </a:spcAft>
            </a:pPr>
            <a:r>
              <a:rPr lang="en-US" dirty="0" smtClean="0"/>
              <a:t>(notes: this motion is intended to address the FILS beacon content issue, in addition to the SSID, seems like we have more work to do to come up with proper text.)</a:t>
            </a:r>
          </a:p>
          <a:p>
            <a:pPr marL="0" indent="0">
              <a:spcBef>
                <a:spcPts val="400"/>
              </a:spcBef>
              <a:spcAft>
                <a:spcPts val="400"/>
              </a:spcAft>
            </a:pPr>
            <a:endParaRPr lang="en-US" dirty="0"/>
          </a:p>
          <a:p>
            <a:pPr marL="0" indent="0">
              <a:spcAft>
                <a:spcPts val="600"/>
              </a:spcAft>
            </a:pPr>
            <a:r>
              <a:rPr lang="fi-FI" dirty="0" smtClean="0">
                <a:solidFill>
                  <a:schemeClr val="tx1"/>
                </a:solidFill>
              </a:rPr>
              <a:t>Mover: </a:t>
            </a:r>
            <a:endParaRPr lang="en-US" dirty="0" smtClean="0">
              <a:solidFill>
                <a:schemeClr val="tx1"/>
              </a:solidFill>
            </a:endParaRPr>
          </a:p>
          <a:p>
            <a:pPr marL="6350" lvl="1" indent="-6350">
              <a:spcAft>
                <a:spcPts val="600"/>
              </a:spcAft>
            </a:pPr>
            <a:r>
              <a:rPr lang="fi-FI" b="1" dirty="0" smtClean="0">
                <a:solidFill>
                  <a:schemeClr val="tx1"/>
                </a:solidFill>
                <a:cs typeface="+mn-cs"/>
              </a:rPr>
              <a:t>Seconder: </a:t>
            </a:r>
            <a:endParaRPr lang="en-US" b="1" dirty="0" smtClean="0">
              <a:solidFill>
                <a:schemeClr val="tx1"/>
              </a:solidFill>
              <a:cs typeface="+mn-cs"/>
            </a:endParaRPr>
          </a:p>
          <a:p>
            <a:pPr marL="6350" lvl="1" indent="-6350">
              <a:spcAft>
                <a:spcPts val="600"/>
              </a:spcAft>
            </a:pPr>
            <a:endParaRPr lang="en-US" b="1" dirty="0" smtClean="0">
              <a:solidFill>
                <a:schemeClr val="tx1"/>
              </a:solidFill>
              <a:cs typeface="+mn-cs"/>
            </a:endParaRPr>
          </a:p>
          <a:p>
            <a:pPr marL="6350" lvl="1" indent="-6350">
              <a:spcAft>
                <a:spcPts val="600"/>
              </a:spcAft>
            </a:pPr>
            <a:r>
              <a:rPr lang="en-US" b="1" dirty="0" smtClean="0">
                <a:solidFill>
                  <a:schemeClr val="tx1"/>
                </a:solidFill>
                <a:cs typeface="+mn-cs"/>
              </a:rPr>
              <a:t>Results:    </a:t>
            </a:r>
            <a:r>
              <a:rPr lang="en-US" b="1" u="sng" dirty="0" smtClean="0">
                <a:solidFill>
                  <a:schemeClr val="tx1"/>
                </a:solidFill>
                <a:cs typeface="+mn-cs"/>
              </a:rPr>
              <a:t>Yes             </a:t>
            </a:r>
            <a:r>
              <a:rPr lang="en-US" b="1" dirty="0" smtClean="0">
                <a:solidFill>
                  <a:schemeClr val="tx1"/>
                </a:solidFill>
                <a:cs typeface="+mn-cs"/>
              </a:rPr>
              <a:t>        </a:t>
            </a:r>
            <a:r>
              <a:rPr lang="en-US" b="1" u="sng" dirty="0" smtClean="0">
                <a:solidFill>
                  <a:schemeClr val="tx1"/>
                </a:solidFill>
                <a:cs typeface="+mn-cs"/>
              </a:rPr>
              <a:t>No             </a:t>
            </a:r>
            <a:r>
              <a:rPr lang="en-US" b="1" dirty="0" smtClean="0">
                <a:solidFill>
                  <a:schemeClr val="tx1"/>
                </a:solidFill>
                <a:cs typeface="+mn-cs"/>
              </a:rPr>
              <a:t>     </a:t>
            </a:r>
            <a:r>
              <a:rPr lang="en-US" b="1" u="sng" dirty="0" smtClean="0">
                <a:solidFill>
                  <a:schemeClr val="tx1"/>
                </a:solidFill>
                <a:cs typeface="+mn-cs"/>
              </a:rPr>
              <a:t>Abstain</a:t>
            </a:r>
            <a:r>
              <a:rPr lang="en-US" u="sng" dirty="0" smtClean="0">
                <a:solidFill>
                  <a:schemeClr val="tx1"/>
                </a:solidFill>
                <a:cs typeface="+mn-cs"/>
              </a:rPr>
              <a:t>________     </a:t>
            </a:r>
            <a:r>
              <a:rPr lang="en-US" b="1" u="sng" dirty="0" smtClean="0">
                <a:solidFill>
                  <a:schemeClr val="tx1"/>
                </a:solidFill>
                <a:cs typeface="+mn-cs"/>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2012</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lgn="just"/>
            <a:r>
              <a:rPr lang="en-US" dirty="0" smtClean="0"/>
              <a:t>This document proposes text to be inserted in </a:t>
            </a:r>
            <a:r>
              <a:rPr lang="en-US" dirty="0" err="1" smtClean="0"/>
              <a:t>TGai</a:t>
            </a:r>
            <a:r>
              <a:rPr lang="en-US" dirty="0" smtClean="0"/>
              <a:t> Specification Framework Document (SFD) regarding 802.11ai passive scanning improvements.</a:t>
            </a:r>
          </a:p>
          <a:p>
            <a:pPr marL="0" indent="0" algn="just"/>
            <a:endParaRPr lang="en-US" dirty="0" smtClean="0"/>
          </a:p>
          <a:p>
            <a:pPr marL="0" indent="0" algn="just"/>
            <a:r>
              <a:rPr lang="en-US" dirty="0" smtClean="0"/>
              <a:t>This document is also a place holder to keep track of passive scanning improvement related discussions.</a:t>
            </a:r>
          </a:p>
          <a:p>
            <a:pPr marL="0" indent="0" algn="just"/>
            <a:endParaRPr lang="en-US" dirty="0" smtClean="0"/>
          </a:p>
          <a:p>
            <a:pPr marL="0" indent="0" algn="just"/>
            <a:r>
              <a:rPr lang="en-US" sz="2000" u="sng" dirty="0" smtClean="0">
                <a:solidFill>
                  <a:srgbClr val="0000FF"/>
                </a:solidFill>
              </a:rPr>
              <a:t>(Notes: The main differences from 12/0406r1 to 12/0406r2 are the additions of Slide 11 to 15. Also, further technical discussions are expected </a:t>
            </a:r>
            <a:r>
              <a:rPr lang="en-US" sz="2000" u="sng" dirty="0" smtClean="0">
                <a:solidFill>
                  <a:srgbClr val="0000FF"/>
                </a:solidFill>
              </a:rPr>
              <a:t>before and during </a:t>
            </a:r>
            <a:r>
              <a:rPr lang="en-US" sz="2000" u="sng" dirty="0" smtClean="0">
                <a:solidFill>
                  <a:srgbClr val="0000FF"/>
                </a:solidFill>
              </a:rPr>
              <a:t>2012-May meeting.)</a:t>
            </a:r>
          </a:p>
        </p:txBody>
      </p:sp>
      <p:sp>
        <p:nvSpPr>
          <p:cNvPr id="9" name="Footer Placeholder 4"/>
          <p:cNvSpPr>
            <a:spLocks noGrp="1"/>
          </p:cNvSpPr>
          <p:nvPr>
            <p:ph type="ftr" idx="14"/>
          </p:nvPr>
        </p:nvSpPr>
        <p:spPr>
          <a:xfrm>
            <a:off x="5105400" y="6515100"/>
            <a:ext cx="3436938" cy="179388"/>
          </a:xfrm>
        </p:spPr>
        <p:txBody>
          <a:bodyPr/>
          <a:lstStyle/>
          <a:p>
            <a:r>
              <a:rPr lang="en-GB" dirty="0" err="1" smtClean="0"/>
              <a:t>InterDigital</a:t>
            </a:r>
            <a:r>
              <a:rPr lang="en-GB" dirty="0" smtClean="0"/>
              <a:t>, KDDI, Nokia, </a:t>
            </a:r>
            <a:r>
              <a:rPr lang="en-GB" dirty="0" err="1" smtClean="0"/>
              <a:t>Huawei</a:t>
            </a:r>
            <a:r>
              <a:rPr lang="en-GB" dirty="0" smtClean="0"/>
              <a:t>, Intel, </a:t>
            </a:r>
            <a:r>
              <a:rPr lang="en-GB" dirty="0" err="1" smtClean="0"/>
              <a:t>Qcomm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2012</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7" name="Titel 1"/>
          <p:cNvSpPr txBox="1">
            <a:spLocks/>
          </p:cNvSpPr>
          <p:nvPr/>
        </p:nvSpPr>
        <p:spPr bwMode="auto">
          <a:xfrm>
            <a:off x="6477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3200" b="1" i="0" u="none" strike="noStrike" kern="0" cap="none" spc="0" normalizeH="0" baseline="0" noProof="0" dirty="0" smtClean="0">
                <a:ln>
                  <a:noFill/>
                </a:ln>
                <a:solidFill>
                  <a:srgbClr val="000000"/>
                </a:solidFill>
                <a:effectLst/>
                <a:uLnTx/>
                <a:uFillTx/>
                <a:latin typeface="+mj-lt"/>
                <a:ea typeface="+mj-ea"/>
                <a:cs typeface="+mj-cs"/>
              </a:rPr>
              <a:t>Conformance w/ </a:t>
            </a:r>
            <a:r>
              <a:rPr kumimoji="0" lang="en-US" sz="3200" b="1" i="0" u="none" strike="noStrike" kern="0" cap="none" spc="0" normalizeH="0" baseline="0" noProof="0" dirty="0" err="1" smtClean="0">
                <a:ln>
                  <a:noFill/>
                </a:ln>
                <a:solidFill>
                  <a:srgbClr val="000000"/>
                </a:solidFill>
                <a:effectLst/>
                <a:uLnTx/>
                <a:uFillTx/>
                <a:latin typeface="+mj-lt"/>
                <a:ea typeface="+mj-ea"/>
                <a:cs typeface="+mj-cs"/>
              </a:rPr>
              <a:t>TGai</a:t>
            </a:r>
            <a:r>
              <a:rPr kumimoji="0" lang="en-US" sz="3200" b="1" i="0" u="none" strike="noStrike" kern="0" cap="none" spc="0" normalizeH="0" baseline="0" noProof="0" dirty="0" smtClean="0">
                <a:ln>
                  <a:noFill/>
                </a:ln>
                <a:solidFill>
                  <a:srgbClr val="000000"/>
                </a:solidFill>
                <a:effectLst/>
                <a:uLnTx/>
                <a:uFillTx/>
                <a:latin typeface="+mj-lt"/>
                <a:ea typeface="+mj-ea"/>
                <a:cs typeface="+mj-cs"/>
              </a:rPr>
              <a:t> PAR &amp; 5C </a:t>
            </a:r>
            <a:endParaRPr kumimoji="0" lang="en-US" sz="3200" b="1" i="0" u="none" strike="noStrike" kern="0" cap="none" spc="0" normalizeH="0" baseline="0" noProof="0" dirty="0">
              <a:ln>
                <a:noFill/>
              </a:ln>
              <a:solidFill>
                <a:srgbClr val="000000"/>
              </a:solidFill>
              <a:effectLst/>
              <a:uLnTx/>
              <a:uFillTx/>
              <a:latin typeface="+mj-lt"/>
              <a:ea typeface="+mj-ea"/>
              <a:cs typeface="+mj-cs"/>
            </a:endParaRPr>
          </a:p>
        </p:txBody>
      </p:sp>
      <p:graphicFrame>
        <p:nvGraphicFramePr>
          <p:cNvPr id="8" name="Tabelle 6"/>
          <p:cNvGraphicFramePr>
            <a:graphicFrameLocks noGrp="1"/>
          </p:cNvGraphicFramePr>
          <p:nvPr>
            <p:extLst>
              <p:ext uri="{D42A27DB-BD31-4B8C-83A1-F6EECF244321}">
                <p14:modId xmlns="" xmlns:p14="http://schemas.microsoft.com/office/powerpoint/2010/main" val="1732650504"/>
              </p:ext>
            </p:extLst>
          </p:nvPr>
        </p:nvGraphicFramePr>
        <p:xfrm>
          <a:off x="762000" y="1600200"/>
          <a:ext cx="7924800" cy="4076702"/>
        </p:xfrm>
        <a:graphic>
          <a:graphicData uri="http://schemas.openxmlformats.org/drawingml/2006/table">
            <a:tbl>
              <a:tblPr firstRow="1" bandRow="1">
                <a:tableStyleId>{5C22544A-7EE6-4342-B048-85BDC9FD1C3A}</a:tableStyleId>
              </a:tblPr>
              <a:tblGrid>
                <a:gridCol w="5963216"/>
                <a:gridCol w="1961584"/>
              </a:tblGrid>
              <a:tr h="455742">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636789">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1161203">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1,2</a:t>
                      </a:r>
                      <a:endParaRPr lang="en-US" sz="1400" dirty="0"/>
                    </a:p>
                  </a:txBody>
                  <a:tcPr/>
                </a:tc>
              </a:tr>
            </a:tbl>
          </a:graphicData>
        </a:graphic>
      </p:graphicFrame>
      <p:sp>
        <p:nvSpPr>
          <p:cNvPr id="9" name="Footer Placeholder 4"/>
          <p:cNvSpPr txBox="1">
            <a:spLocks/>
          </p:cNvSpPr>
          <p:nvPr/>
        </p:nvSpPr>
        <p:spPr bwMode="auto">
          <a:xfrm>
            <a:off x="5105400" y="6515100"/>
            <a:ext cx="3436938" cy="17938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err="1" smtClean="0">
                <a:ln>
                  <a:noFill/>
                </a:ln>
                <a:solidFill>
                  <a:srgbClr val="000000"/>
                </a:solidFill>
                <a:effectLst/>
                <a:uLnTx/>
                <a:uFillTx/>
                <a:latin typeface="Times New Roman" pitchFamily="16" charset="0"/>
                <a:ea typeface="MS Gothic" charset="-128"/>
                <a:cs typeface="Arial Unicode MS" charset="0"/>
              </a:rPr>
              <a:t>InterDigital</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KDDI, Nokia, </a:t>
            </a:r>
            <a:r>
              <a:rPr kumimoji="0" lang="en-GB" sz="1200" b="0" i="0" u="none" strike="noStrike" kern="1200" cap="none" spc="0" normalizeH="0" baseline="0" noProof="0" dirty="0" err="1" smtClean="0">
                <a:ln>
                  <a:noFill/>
                </a:ln>
                <a:solidFill>
                  <a:srgbClr val="000000"/>
                </a:solidFill>
                <a:effectLst/>
                <a:uLnTx/>
                <a:uFillTx/>
                <a:latin typeface="Times New Roman" pitchFamily="16" charset="0"/>
                <a:ea typeface="MS Gothic" charset="-128"/>
                <a:cs typeface="Arial Unicode MS" charset="0"/>
              </a:rPr>
              <a:t>Huawei</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Intel, </a:t>
            </a:r>
            <a:r>
              <a:rPr kumimoji="0" lang="en-GB" sz="1200" b="0" i="0" u="none" strike="noStrike" kern="1200" cap="none" spc="0" normalizeH="0" baseline="0" noProof="0" dirty="0" err="1" smtClean="0">
                <a:ln>
                  <a:noFill/>
                </a:ln>
                <a:solidFill>
                  <a:srgbClr val="000000"/>
                </a:solidFill>
                <a:effectLst/>
                <a:uLnTx/>
                <a:uFillTx/>
                <a:latin typeface="Times New Roman" pitchFamily="16" charset="0"/>
                <a:ea typeface="MS Gothic" charset="-128"/>
                <a:cs typeface="Arial Unicode MS" charset="0"/>
              </a:rPr>
              <a:t>Qcomm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2012</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4</a:t>
            </a:fld>
            <a:endParaRPr lang="en-GB"/>
          </a:p>
        </p:txBody>
      </p:sp>
      <p:sp>
        <p:nvSpPr>
          <p:cNvPr id="7" name="Title 1"/>
          <p:cNvSpPr txBox="1">
            <a:spLocks/>
          </p:cNvSpPr>
          <p:nvPr/>
        </p:nvSpPr>
        <p:spPr bwMode="auto">
          <a:xfrm>
            <a:off x="685800" y="685800"/>
            <a:ext cx="7772400" cy="609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Background, related contributions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419100" y="1333500"/>
            <a:ext cx="8077200" cy="49911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10000"/>
          </a:bodyPr>
          <a:lstStyle/>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12/0191r0: Call for Contributions to the </a:t>
            </a:r>
            <a:r>
              <a:rPr lang="en-US" b="1" kern="0" dirty="0" err="1" smtClean="0">
                <a:solidFill>
                  <a:srgbClr val="000000"/>
                </a:solidFill>
                <a:latin typeface="Times New Roman"/>
                <a:ea typeface="+mn-ea"/>
              </a:rPr>
              <a:t>TGai</a:t>
            </a:r>
            <a:r>
              <a:rPr lang="en-US" b="1" kern="0" dirty="0" smtClean="0">
                <a:solidFill>
                  <a:srgbClr val="000000"/>
                </a:solidFill>
                <a:latin typeface="Times New Roman"/>
                <a:ea typeface="+mn-ea"/>
              </a:rPr>
              <a:t> Specification</a:t>
            </a:r>
            <a:r>
              <a:rPr kumimoji="0" lang="en-US" b="1" i="0" u="none" strike="noStrike" kern="0" cap="none" spc="0" normalizeH="0" noProof="0" dirty="0" smtClean="0">
                <a:ln>
                  <a:noFill/>
                </a:ln>
                <a:solidFill>
                  <a:srgbClr val="000000"/>
                </a:solidFill>
                <a:effectLst/>
                <a:uLnTx/>
                <a:uFillTx/>
                <a:latin typeface="Times New Roman"/>
                <a:ea typeface="+mn-ea"/>
                <a:cs typeface="+mn-cs"/>
              </a:rPr>
              <a:t> Framework Document (SFD);</a:t>
            </a:r>
            <a:endParaRPr lang="en-US" b="1" kern="0" dirty="0" smtClean="0">
              <a:solidFill>
                <a:srgbClr val="000000"/>
              </a:solidFill>
              <a:latin typeface="Times New Roman"/>
              <a:ea typeface="+mn-ea"/>
            </a:endParaRP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12/0151r2: Approved </a:t>
            </a:r>
            <a:r>
              <a:rPr lang="en-US" b="1" kern="0" dirty="0" err="1" smtClean="0">
                <a:solidFill>
                  <a:srgbClr val="000000"/>
                </a:solidFill>
                <a:latin typeface="Times New Roman"/>
                <a:ea typeface="+mn-ea"/>
              </a:rPr>
              <a:t>TGai</a:t>
            </a:r>
            <a:r>
              <a:rPr lang="en-US" b="1" kern="0" dirty="0" smtClean="0">
                <a:solidFill>
                  <a:srgbClr val="000000"/>
                </a:solidFill>
                <a:latin typeface="Times New Roman"/>
                <a:ea typeface="+mn-ea"/>
              </a:rPr>
              <a:t> SFD initial document; (12/0151r3 with page numbers)</a:t>
            </a:r>
          </a:p>
          <a:p>
            <a:pPr marL="342900"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Multiple contributions have been submitted to 802.11ai TG regarding passive scanning improvements, e.g., </a:t>
            </a:r>
          </a:p>
          <a:p>
            <a:pPr marL="676275" lvl="1"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11-12-0276-00-00ai-passive-scanning-comparison</a:t>
            </a:r>
          </a:p>
          <a:p>
            <a:pPr marL="676275" lvl="1"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11-12-0277-00-00ai-hybrid-scanning</a:t>
            </a:r>
          </a:p>
          <a:p>
            <a:pPr marL="676275" lvl="1"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11-12-0239-01-00ai-passive-scanning-enhancements</a:t>
            </a:r>
          </a:p>
          <a:p>
            <a:pPr marL="676275" lvl="1"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11-12-0288-00-00ai-passive-scanning-requirement-for-sfd</a:t>
            </a:r>
          </a:p>
          <a:p>
            <a:pPr marL="676275" lvl="1"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11-12-0042-01-00ai-fils-beacon-proposal</a:t>
            </a:r>
          </a:p>
          <a:p>
            <a:pPr marL="676275" lvl="1" indent="-342900" defTabSz="914400">
              <a:spcBef>
                <a:spcPts val="500"/>
              </a:spcBef>
              <a:spcAft>
                <a:spcPts val="500"/>
              </a:spcAft>
              <a:buClrTx/>
              <a:buSzTx/>
              <a:buFontTx/>
              <a:buChar char="•"/>
              <a:defRPr/>
            </a:pPr>
            <a:r>
              <a:rPr lang="en-US" b="1" kern="0" dirty="0" smtClean="0">
                <a:solidFill>
                  <a:srgbClr val="000000"/>
                </a:solidFill>
                <a:latin typeface="Times New Roman"/>
                <a:ea typeface="+mn-ea"/>
              </a:rPr>
              <a:t>11-12-0292-00-00ai-beacon-pointer</a:t>
            </a:r>
          </a:p>
        </p:txBody>
      </p:sp>
      <p:sp>
        <p:nvSpPr>
          <p:cNvPr id="10"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647700"/>
          </a:xfrm>
        </p:spPr>
        <p:txBody>
          <a:bodyPr/>
          <a:lstStyle/>
          <a:p>
            <a:pPr lvl="0"/>
            <a:r>
              <a:rPr lang="en-US" sz="2400" dirty="0"/>
              <a:t>Open issues for FILS enhanced passive scanning  (further discussion needed /ongoing) </a:t>
            </a:r>
            <a:endParaRPr lang="en-US" dirty="0"/>
          </a:p>
        </p:txBody>
      </p:sp>
      <p:sp>
        <p:nvSpPr>
          <p:cNvPr id="3" name="Content Placeholder 2"/>
          <p:cNvSpPr>
            <a:spLocks noGrp="1"/>
          </p:cNvSpPr>
          <p:nvPr>
            <p:ph idx="1"/>
          </p:nvPr>
        </p:nvSpPr>
        <p:spPr>
          <a:xfrm>
            <a:off x="685800" y="1333500"/>
            <a:ext cx="7770813" cy="5029200"/>
          </a:xfrm>
        </p:spPr>
        <p:txBody>
          <a:bodyPr>
            <a:normAutofit fontScale="92500"/>
          </a:bodyPr>
          <a:lstStyle/>
          <a:p>
            <a:pPr>
              <a:spcBef>
                <a:spcPts val="400"/>
              </a:spcBef>
              <a:spcAft>
                <a:spcPts val="400"/>
              </a:spcAft>
              <a:buFont typeface="Arial" pitchFamily="34" charset="0"/>
              <a:buChar char="•"/>
            </a:pPr>
            <a:endParaRPr lang="en-US" dirty="0" smtClean="0">
              <a:solidFill>
                <a:schemeClr val="tx1"/>
              </a:solidFill>
            </a:endParaRPr>
          </a:p>
          <a:p>
            <a:pPr>
              <a:spcBef>
                <a:spcPts val="400"/>
              </a:spcBef>
              <a:spcAft>
                <a:spcPts val="400"/>
              </a:spcAft>
              <a:buFont typeface="Arial" pitchFamily="34" charset="0"/>
              <a:buChar char="•"/>
            </a:pPr>
            <a:r>
              <a:rPr lang="en-US" sz="2800" dirty="0" smtClean="0">
                <a:solidFill>
                  <a:schemeClr val="tx1"/>
                </a:solidFill>
              </a:rPr>
              <a:t>In addition to regular/full beacon transmissions, a </a:t>
            </a:r>
            <a:r>
              <a:rPr lang="en-US" sz="2800" dirty="0">
                <a:solidFill>
                  <a:schemeClr val="tx1"/>
                </a:solidFill>
              </a:rPr>
              <a:t>smaller frame </a:t>
            </a:r>
            <a:r>
              <a:rPr lang="en-US" sz="2800" dirty="0" smtClean="0">
                <a:solidFill>
                  <a:schemeClr val="tx1"/>
                </a:solidFill>
              </a:rPr>
              <a:t>is </a:t>
            </a:r>
            <a:r>
              <a:rPr lang="en-US" sz="2800" dirty="0">
                <a:solidFill>
                  <a:schemeClr val="tx1"/>
                </a:solidFill>
              </a:rPr>
              <a:t>transmitted more </a:t>
            </a:r>
            <a:r>
              <a:rPr lang="en-US" sz="2800" dirty="0" smtClean="0">
                <a:solidFill>
                  <a:schemeClr val="tx1"/>
                </a:solidFill>
              </a:rPr>
              <a:t>frequently</a:t>
            </a:r>
          </a:p>
          <a:p>
            <a:pPr lvl="1">
              <a:spcBef>
                <a:spcPts val="400"/>
              </a:spcBef>
              <a:spcAft>
                <a:spcPts val="400"/>
              </a:spcAft>
              <a:buFont typeface="Arial" pitchFamily="34" charset="0"/>
              <a:buChar char="•"/>
            </a:pPr>
            <a:r>
              <a:rPr lang="en-US" sz="2400" dirty="0">
                <a:solidFill>
                  <a:schemeClr val="tx1"/>
                </a:solidFill>
              </a:rPr>
              <a:t>The smaller frame provides AP/Network information for initial link setup</a:t>
            </a:r>
          </a:p>
          <a:p>
            <a:pPr>
              <a:spcBef>
                <a:spcPts val="400"/>
              </a:spcBef>
              <a:spcAft>
                <a:spcPts val="400"/>
              </a:spcAft>
              <a:buFont typeface="Arial" pitchFamily="34" charset="0"/>
              <a:buChar char="•"/>
            </a:pPr>
            <a:r>
              <a:rPr lang="en-US" sz="2800" dirty="0" smtClean="0">
                <a:solidFill>
                  <a:schemeClr val="tx1"/>
                </a:solidFill>
              </a:rPr>
              <a:t>The type of the frequently transmitted smaller MAC frame:</a:t>
            </a:r>
          </a:p>
          <a:p>
            <a:pPr lvl="1">
              <a:spcBef>
                <a:spcPts val="400"/>
              </a:spcBef>
              <a:spcAft>
                <a:spcPts val="400"/>
              </a:spcAft>
              <a:buFont typeface="Arial" pitchFamily="34" charset="0"/>
              <a:buChar char="•"/>
            </a:pPr>
            <a:r>
              <a:rPr lang="en-US" sz="2400" dirty="0" smtClean="0">
                <a:solidFill>
                  <a:schemeClr val="tx1"/>
                </a:solidFill>
              </a:rPr>
              <a:t>(Modified) Measurement Pilot frame</a:t>
            </a:r>
          </a:p>
          <a:p>
            <a:pPr lvl="1">
              <a:spcBef>
                <a:spcPts val="400"/>
              </a:spcBef>
              <a:spcAft>
                <a:spcPts val="400"/>
              </a:spcAft>
              <a:buFont typeface="Arial" pitchFamily="34" charset="0"/>
              <a:buChar char="•"/>
            </a:pPr>
            <a:r>
              <a:rPr lang="en-US" sz="2400" dirty="0" smtClean="0">
                <a:solidFill>
                  <a:schemeClr val="tx1"/>
                </a:solidFill>
              </a:rPr>
              <a:t>Newly designed management frame, e.g., Sub-beacon / FILS beacon</a:t>
            </a:r>
          </a:p>
          <a:p>
            <a:pPr lvl="1">
              <a:spcBef>
                <a:spcPts val="400"/>
              </a:spcBef>
              <a:spcAft>
                <a:spcPts val="400"/>
              </a:spcAft>
              <a:buFont typeface="Arial" pitchFamily="34" charset="0"/>
              <a:buChar char="•"/>
            </a:pPr>
            <a:r>
              <a:rPr lang="en-US" sz="2400" dirty="0" smtClean="0">
                <a:solidFill>
                  <a:schemeClr val="tx1"/>
                </a:solidFill>
              </a:rPr>
              <a:t>Beacon frame with very restricted inclusion of information elements, i.e., only the essential info for link setup,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647700"/>
          </a:xfrm>
        </p:spPr>
        <p:txBody>
          <a:bodyPr/>
          <a:lstStyle/>
          <a:p>
            <a:pPr lvl="0"/>
            <a:r>
              <a:rPr lang="en-US" sz="2400" dirty="0" smtClean="0"/>
              <a:t>Open issues for FILS enhanced passive </a:t>
            </a:r>
            <a:r>
              <a:rPr lang="en-US" sz="2400" dirty="0"/>
              <a:t>s</a:t>
            </a:r>
            <a:r>
              <a:rPr lang="en-US" sz="2400" dirty="0" smtClean="0"/>
              <a:t>canning  (further discussion needed /ongoing</a:t>
            </a:r>
            <a:r>
              <a:rPr lang="en-US" sz="2400" dirty="0"/>
              <a:t>) </a:t>
            </a:r>
            <a:endParaRPr lang="en-US" dirty="0"/>
          </a:p>
        </p:txBody>
      </p:sp>
      <p:sp>
        <p:nvSpPr>
          <p:cNvPr id="3" name="Content Placeholder 2"/>
          <p:cNvSpPr>
            <a:spLocks noGrp="1"/>
          </p:cNvSpPr>
          <p:nvPr>
            <p:ph idx="1"/>
          </p:nvPr>
        </p:nvSpPr>
        <p:spPr>
          <a:xfrm>
            <a:off x="685800" y="1333500"/>
            <a:ext cx="7770813" cy="5029200"/>
          </a:xfrm>
        </p:spPr>
        <p:txBody>
          <a:bodyPr>
            <a:normAutofit fontScale="92500" lnSpcReduction="10000"/>
          </a:bodyPr>
          <a:lstStyle/>
          <a:p>
            <a:pPr>
              <a:spcBef>
                <a:spcPts val="400"/>
              </a:spcBef>
              <a:spcAft>
                <a:spcPts val="400"/>
              </a:spcAft>
              <a:buFont typeface="Arial" pitchFamily="34" charset="0"/>
              <a:buChar char="•"/>
            </a:pPr>
            <a:endParaRPr lang="en-US" dirty="0" smtClean="0">
              <a:solidFill>
                <a:schemeClr val="tx1"/>
              </a:solidFill>
            </a:endParaRPr>
          </a:p>
          <a:p>
            <a:pPr>
              <a:spcBef>
                <a:spcPts val="400"/>
              </a:spcBef>
              <a:spcAft>
                <a:spcPts val="400"/>
              </a:spcAft>
              <a:buFont typeface="Arial" pitchFamily="34" charset="0"/>
              <a:buChar char="•"/>
            </a:pPr>
            <a:r>
              <a:rPr lang="en-US" sz="2800" dirty="0" smtClean="0">
                <a:solidFill>
                  <a:schemeClr val="tx1"/>
                </a:solidFill>
              </a:rPr>
              <a:t>Contents </a:t>
            </a:r>
            <a:r>
              <a:rPr lang="en-US" sz="2800" dirty="0">
                <a:solidFill>
                  <a:schemeClr val="tx1"/>
                </a:solidFill>
              </a:rPr>
              <a:t>of such smaller/more-frequent MAC frame:</a:t>
            </a:r>
          </a:p>
          <a:p>
            <a:pPr lvl="1">
              <a:spcBef>
                <a:spcPts val="400"/>
              </a:spcBef>
              <a:spcAft>
                <a:spcPts val="400"/>
              </a:spcAft>
              <a:buFont typeface="Arial" pitchFamily="34" charset="0"/>
              <a:buChar char="•"/>
            </a:pPr>
            <a:r>
              <a:rPr lang="en-US" sz="2400" dirty="0">
                <a:solidFill>
                  <a:schemeClr val="tx1"/>
                </a:solidFill>
              </a:rPr>
              <a:t>SSID only;</a:t>
            </a:r>
          </a:p>
          <a:p>
            <a:pPr lvl="1">
              <a:spcBef>
                <a:spcPts val="400"/>
              </a:spcBef>
              <a:spcAft>
                <a:spcPts val="400"/>
              </a:spcAft>
              <a:buFont typeface="Arial" pitchFamily="34" charset="0"/>
              <a:buChar char="•"/>
            </a:pPr>
            <a:r>
              <a:rPr lang="en-US" sz="2400" dirty="0">
                <a:solidFill>
                  <a:schemeClr val="tx1"/>
                </a:solidFill>
              </a:rPr>
              <a:t>The current measurement pilot information elements plus some optional sub-elements;</a:t>
            </a:r>
          </a:p>
          <a:p>
            <a:pPr lvl="1">
              <a:spcBef>
                <a:spcPts val="400"/>
              </a:spcBef>
              <a:spcAft>
                <a:spcPts val="400"/>
              </a:spcAft>
              <a:buFont typeface="Arial" pitchFamily="34" charset="0"/>
              <a:buChar char="•"/>
            </a:pPr>
            <a:r>
              <a:rPr lang="en-US" sz="2400" dirty="0">
                <a:solidFill>
                  <a:schemeClr val="tx1"/>
                </a:solidFill>
              </a:rPr>
              <a:t>The current measurement pilot information elements plus time pointer fields to point to </a:t>
            </a:r>
            <a:r>
              <a:rPr lang="en-US" sz="2400" dirty="0" smtClean="0">
                <a:solidFill>
                  <a:schemeClr val="tx1"/>
                </a:solidFill>
              </a:rPr>
              <a:t>full/regular </a:t>
            </a:r>
            <a:r>
              <a:rPr lang="en-US" sz="2400" dirty="0">
                <a:solidFill>
                  <a:schemeClr val="tx1"/>
                </a:solidFill>
              </a:rPr>
              <a:t>TBTT;</a:t>
            </a:r>
          </a:p>
          <a:p>
            <a:pPr lvl="1">
              <a:spcBef>
                <a:spcPts val="400"/>
              </a:spcBef>
              <a:spcAft>
                <a:spcPts val="400"/>
              </a:spcAft>
              <a:buFont typeface="Arial" pitchFamily="34" charset="0"/>
              <a:buChar char="•"/>
            </a:pPr>
            <a:r>
              <a:rPr lang="en-US" sz="2400" dirty="0">
                <a:solidFill>
                  <a:schemeClr val="tx1"/>
                </a:solidFill>
              </a:rPr>
              <a:t>All the essential info for link setup so that the scanning STA does not need to wait for regular beacon or  probe request/response;</a:t>
            </a:r>
          </a:p>
          <a:p>
            <a:pPr lvl="1">
              <a:spcBef>
                <a:spcPts val="400"/>
              </a:spcBef>
              <a:spcAft>
                <a:spcPts val="400"/>
              </a:spcAft>
              <a:buFont typeface="Arial" pitchFamily="34" charset="0"/>
              <a:buChar char="•"/>
            </a:pPr>
            <a:r>
              <a:rPr lang="fi-FI" sz="2400" dirty="0">
                <a:solidFill>
                  <a:schemeClr val="tx1"/>
                </a:solidFill>
              </a:rPr>
              <a:t>Information of </a:t>
            </a:r>
            <a:r>
              <a:rPr lang="fi-FI" sz="2400" dirty="0" smtClean="0">
                <a:solidFill>
                  <a:schemeClr val="tx1"/>
                </a:solidFill>
              </a:rPr>
              <a:t>neighbor BSSs</a:t>
            </a:r>
            <a:r>
              <a:rPr lang="fi-FI" sz="2400" dirty="0">
                <a:solidFill>
                  <a:schemeClr val="tx1"/>
                </a:solidFill>
              </a:rPr>
              <a:t>; Enabling the discovery of </a:t>
            </a:r>
            <a:r>
              <a:rPr lang="fi-FI" sz="2400" dirty="0" smtClean="0">
                <a:solidFill>
                  <a:schemeClr val="tx1"/>
                </a:solidFill>
              </a:rPr>
              <a:t>neighbor BSSs operating parameters</a:t>
            </a:r>
            <a:endParaRPr lang="en-US" sz="2400" dirty="0">
              <a:solidFill>
                <a:schemeClr val="tx1"/>
              </a:solidFill>
            </a:endParaRPr>
          </a:p>
          <a:p>
            <a:pPr>
              <a:spcBef>
                <a:spcPts val="400"/>
              </a:spcBef>
              <a:spcAft>
                <a:spcPts val="400"/>
              </a:spcAft>
              <a:buFont typeface="Arial" pitchFamily="34" charset="0"/>
              <a:buChar char="•"/>
            </a:pPr>
            <a:endParaRPr lang="en-US"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extLst>
      <p:ext uri="{BB962C8B-B14F-4D97-AF65-F5344CB8AC3E}">
        <p14:creationId xmlns="" xmlns:p14="http://schemas.microsoft.com/office/powerpoint/2010/main" val="3419240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647700"/>
          </a:xfrm>
        </p:spPr>
        <p:txBody>
          <a:bodyPr/>
          <a:lstStyle/>
          <a:p>
            <a:pPr lvl="0"/>
            <a:r>
              <a:rPr lang="en-US" sz="2400" dirty="0"/>
              <a:t>Open issues for FILS enhanced passive scanning  (further discussion needed /ongoing) </a:t>
            </a:r>
            <a:endParaRPr lang="en-US" dirty="0"/>
          </a:p>
        </p:txBody>
      </p:sp>
      <p:sp>
        <p:nvSpPr>
          <p:cNvPr id="3" name="Content Placeholder 2"/>
          <p:cNvSpPr>
            <a:spLocks noGrp="1"/>
          </p:cNvSpPr>
          <p:nvPr>
            <p:ph idx="1"/>
          </p:nvPr>
        </p:nvSpPr>
        <p:spPr>
          <a:xfrm>
            <a:off x="685800" y="1333500"/>
            <a:ext cx="7770813" cy="5029200"/>
          </a:xfrm>
        </p:spPr>
        <p:txBody>
          <a:bodyPr>
            <a:normAutofit/>
          </a:bodyPr>
          <a:lstStyle/>
          <a:p>
            <a:pPr>
              <a:spcBef>
                <a:spcPts val="400"/>
              </a:spcBef>
              <a:spcAft>
                <a:spcPts val="400"/>
              </a:spcAft>
              <a:buFont typeface="Arial" pitchFamily="34" charset="0"/>
              <a:buChar char="•"/>
            </a:pPr>
            <a:endParaRPr lang="en-US" sz="2800" dirty="0" smtClean="0">
              <a:solidFill>
                <a:schemeClr val="tx1"/>
              </a:solidFill>
            </a:endParaRPr>
          </a:p>
          <a:p>
            <a:pPr>
              <a:spcBef>
                <a:spcPts val="400"/>
              </a:spcBef>
              <a:spcAft>
                <a:spcPts val="400"/>
              </a:spcAft>
              <a:buFont typeface="Arial" pitchFamily="34" charset="0"/>
              <a:buChar char="•"/>
            </a:pPr>
            <a:r>
              <a:rPr lang="en-US" sz="2800" dirty="0" smtClean="0">
                <a:solidFill>
                  <a:schemeClr val="tx1"/>
                </a:solidFill>
              </a:rPr>
              <a:t>Transmission intervals of smaller/more-frequent MAC frame</a:t>
            </a:r>
          </a:p>
          <a:p>
            <a:pPr lvl="1">
              <a:spcBef>
                <a:spcPts val="400"/>
              </a:spcBef>
              <a:spcAft>
                <a:spcPts val="400"/>
              </a:spcAft>
              <a:buFont typeface="Arial" pitchFamily="34" charset="0"/>
              <a:buChar char="•"/>
            </a:pPr>
            <a:r>
              <a:rPr lang="fi-FI" sz="2400" dirty="0" smtClean="0">
                <a:solidFill>
                  <a:schemeClr val="tx1"/>
                </a:solidFill>
              </a:rPr>
              <a:t>The frame is transmitted after target transmission time </a:t>
            </a:r>
          </a:p>
          <a:p>
            <a:pPr lvl="1">
              <a:spcBef>
                <a:spcPts val="400"/>
              </a:spcBef>
              <a:spcAft>
                <a:spcPts val="400"/>
              </a:spcAft>
              <a:buFont typeface="Arial" pitchFamily="34" charset="0"/>
              <a:buChar char="•"/>
            </a:pPr>
            <a:r>
              <a:rPr lang="fi-FI" sz="2400" dirty="0" smtClean="0">
                <a:solidFill>
                  <a:schemeClr val="tx1"/>
                </a:solidFill>
              </a:rPr>
              <a:t>The frame is transmitted if AP has not transmitted a Beacon, Probe Response or Measurement Pilot frame within a duration</a:t>
            </a:r>
          </a:p>
          <a:p>
            <a:pPr lvl="1">
              <a:spcBef>
                <a:spcPts val="400"/>
              </a:spcBef>
              <a:spcAft>
                <a:spcPts val="400"/>
              </a:spcAft>
              <a:buFont typeface="Arial" pitchFamily="34" charset="0"/>
              <a:buChar char="•"/>
            </a:pPr>
            <a:r>
              <a:rPr lang="fi-FI" sz="2400" dirty="0">
                <a:solidFill>
                  <a:schemeClr val="tx1"/>
                </a:solidFill>
              </a:rPr>
              <a:t>The frame </a:t>
            </a:r>
            <a:r>
              <a:rPr lang="fi-FI" sz="2400" dirty="0" smtClean="0">
                <a:solidFill>
                  <a:schemeClr val="tx1"/>
                </a:solidFill>
              </a:rPr>
              <a:t>is transmitted </a:t>
            </a:r>
            <a:r>
              <a:rPr lang="fi-FI" sz="2400" dirty="0">
                <a:solidFill>
                  <a:schemeClr val="tx1"/>
                </a:solidFill>
              </a:rPr>
              <a:t>if AP has not transmitted </a:t>
            </a:r>
            <a:r>
              <a:rPr lang="fi-FI" sz="2400" dirty="0" smtClean="0">
                <a:solidFill>
                  <a:schemeClr val="tx1"/>
                </a:solidFill>
              </a:rPr>
              <a:t>or received a </a:t>
            </a:r>
            <a:r>
              <a:rPr lang="fi-FI" sz="2400" dirty="0">
                <a:solidFill>
                  <a:schemeClr val="tx1"/>
                </a:solidFill>
              </a:rPr>
              <a:t>Beacon, Probe Response or Measurement Pilot </a:t>
            </a:r>
            <a:r>
              <a:rPr lang="fi-FI" sz="2400" dirty="0" smtClean="0">
                <a:solidFill>
                  <a:schemeClr val="tx1"/>
                </a:solidFill>
              </a:rPr>
              <a:t>containing its parameters within </a:t>
            </a:r>
            <a:r>
              <a:rPr lang="fi-FI" sz="2400" dirty="0">
                <a:solidFill>
                  <a:schemeClr val="tx1"/>
                </a:solidFill>
              </a:rPr>
              <a:t>a duration</a:t>
            </a:r>
          </a:p>
          <a:p>
            <a:pPr lvl="1">
              <a:spcBef>
                <a:spcPts val="400"/>
              </a:spcBef>
              <a:spcAft>
                <a:spcPts val="400"/>
              </a:spcAft>
              <a:buFont typeface="Arial" pitchFamily="34" charset="0"/>
              <a:buChar char="•"/>
            </a:pPr>
            <a:endParaRPr lang="fi-FI" dirty="0" smtClean="0">
              <a:solidFill>
                <a:schemeClr val="tx1"/>
              </a:solidFill>
            </a:endParaRPr>
          </a:p>
          <a:p>
            <a:pPr lvl="2">
              <a:spcBef>
                <a:spcPts val="400"/>
              </a:spcBef>
              <a:spcAft>
                <a:spcPts val="400"/>
              </a:spcAft>
              <a:buFont typeface="Arial" pitchFamily="34" charset="0"/>
              <a:buChar char="•"/>
            </a:pPr>
            <a:endParaRPr lang="fi-FI" dirty="0" smtClean="0">
              <a:solidFill>
                <a:schemeClr val="tx1"/>
              </a:solidFill>
            </a:endParaRPr>
          </a:p>
          <a:p>
            <a:pPr lvl="1">
              <a:spcBef>
                <a:spcPts val="400"/>
              </a:spcBef>
              <a:spcAft>
                <a:spcPts val="400"/>
              </a:spcAft>
              <a:buFont typeface="Arial" pitchFamily="34" charset="0"/>
              <a:buChar char="•"/>
            </a:pPr>
            <a:endParaRPr lang="en-US"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extLst>
      <p:ext uri="{BB962C8B-B14F-4D97-AF65-F5344CB8AC3E}">
        <p14:creationId xmlns="" xmlns:p14="http://schemas.microsoft.com/office/powerpoint/2010/main" val="2823172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Next steps</a:t>
            </a:r>
            <a:endParaRPr lang="en-US" dirty="0"/>
          </a:p>
        </p:txBody>
      </p:sp>
      <p:sp>
        <p:nvSpPr>
          <p:cNvPr id="3" name="Content Placeholder 2"/>
          <p:cNvSpPr>
            <a:spLocks noGrp="1"/>
          </p:cNvSpPr>
          <p:nvPr>
            <p:ph idx="1"/>
          </p:nvPr>
        </p:nvSpPr>
        <p:spPr/>
        <p:txBody>
          <a:bodyPr/>
          <a:lstStyle/>
          <a:p>
            <a:pPr marL="457200" indent="-457200">
              <a:buFont typeface="Arial" pitchFamily="34" charset="0"/>
              <a:buChar char="•"/>
            </a:pPr>
            <a:r>
              <a:rPr lang="fi-FI" dirty="0" smtClean="0"/>
              <a:t>The group agreed on the objectives of the passive scanning</a:t>
            </a:r>
          </a:p>
          <a:p>
            <a:pPr marL="857250" lvl="1" indent="-457200">
              <a:buFont typeface="Arial" pitchFamily="34" charset="0"/>
              <a:buChar char="•"/>
            </a:pPr>
            <a:r>
              <a:rPr lang="fi-FI" dirty="0" smtClean="0"/>
              <a:t>As shown in the following slides</a:t>
            </a:r>
          </a:p>
          <a:p>
            <a:pPr marL="457200" indent="-457200">
              <a:buFont typeface="Arial" pitchFamily="34" charset="0"/>
              <a:buChar char="•"/>
            </a:pPr>
            <a:r>
              <a:rPr lang="fi-FI" dirty="0"/>
              <a:t>The discussions to understand and to analyse the operation of the passive scanning mechanisms is ongoing</a:t>
            </a:r>
          </a:p>
          <a:p>
            <a:pPr marL="857250" lvl="1" indent="-457200">
              <a:buFont typeface="Arial" pitchFamily="34" charset="0"/>
              <a:buChar char="•"/>
            </a:pPr>
            <a:r>
              <a:rPr lang="fi-FI" dirty="0"/>
              <a:t>Target is to understand and review the details of the open issues and look for possibilities to merge the proposals</a:t>
            </a:r>
          </a:p>
          <a:p>
            <a:pPr marL="857250" lvl="1" indent="-457200">
              <a:buFont typeface="Arial" pitchFamily="34" charset="0"/>
              <a:buChar char="•"/>
            </a:pPr>
            <a:r>
              <a:rPr lang="fi-FI" dirty="0" smtClean="0"/>
              <a:t>Target is to compare the proposals against the objective for enhanced passive scanning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extLst>
      <p:ext uri="{BB962C8B-B14F-4D97-AF65-F5344CB8AC3E}">
        <p14:creationId xmlns="" xmlns:p14="http://schemas.microsoft.com/office/powerpoint/2010/main" val="4245723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43900" cy="723900"/>
          </a:xfrm>
        </p:spPr>
        <p:txBody>
          <a:bodyPr/>
          <a:lstStyle/>
          <a:p>
            <a:pPr>
              <a:spcBef>
                <a:spcPts val="1200"/>
              </a:spcBef>
              <a:spcAft>
                <a:spcPts val="1200"/>
              </a:spcAft>
            </a:pPr>
            <a:r>
              <a:rPr lang="en-US" sz="2800" dirty="0"/>
              <a:t>The objectives of  802.11ai enhanced passive scanning</a:t>
            </a:r>
            <a:endParaRPr lang="en-US" sz="3600" dirty="0"/>
          </a:p>
        </p:txBody>
      </p:sp>
      <p:sp>
        <p:nvSpPr>
          <p:cNvPr id="3" name="Content Placeholder 2"/>
          <p:cNvSpPr>
            <a:spLocks noGrp="1"/>
          </p:cNvSpPr>
          <p:nvPr>
            <p:ph idx="1"/>
          </p:nvPr>
        </p:nvSpPr>
        <p:spPr>
          <a:xfrm>
            <a:off x="685800" y="1447800"/>
            <a:ext cx="7770813" cy="4914900"/>
          </a:xfrm>
        </p:spPr>
        <p:txBody>
          <a:bodyPr>
            <a:normAutofit/>
          </a:bodyPr>
          <a:lstStyle/>
          <a:p>
            <a:pPr marL="857250" lvl="1" indent="-457200">
              <a:spcAft>
                <a:spcPts val="600"/>
              </a:spcAft>
              <a:buFont typeface="+mj-lt"/>
              <a:buAutoNum type="arabicPeriod"/>
            </a:pPr>
            <a:r>
              <a:rPr lang="fi-FI" sz="2800" b="1" dirty="0" smtClean="0"/>
              <a:t>To enable faster AP discovery</a:t>
            </a:r>
          </a:p>
          <a:p>
            <a:pPr marL="857250" lvl="1" indent="-457200">
              <a:spcAft>
                <a:spcPts val="600"/>
              </a:spcAft>
              <a:buFont typeface="+mj-lt"/>
              <a:buAutoNum type="arabicPeriod"/>
            </a:pPr>
            <a:r>
              <a:rPr lang="en-US" sz="2800" b="1" dirty="0" smtClean="0"/>
              <a:t>To optimize the wireless medium occupancy </a:t>
            </a:r>
            <a:r>
              <a:rPr lang="en-US" sz="2800" b="1" dirty="0"/>
              <a:t>of </a:t>
            </a:r>
            <a:r>
              <a:rPr lang="en-US" sz="2800" b="1" dirty="0" smtClean="0"/>
              <a:t>the scanning related MAC frames </a:t>
            </a:r>
          </a:p>
          <a:p>
            <a:pPr marL="857250" lvl="1" indent="-457200">
              <a:spcAft>
                <a:spcPts val="600"/>
              </a:spcAft>
              <a:buFont typeface="+mj-lt"/>
              <a:buAutoNum type="arabicPeriod"/>
            </a:pPr>
            <a:r>
              <a:rPr lang="en-US" sz="2800" b="1" dirty="0" smtClean="0"/>
              <a:t>To reduce power consumption of the passive scanning non-AP STAs</a:t>
            </a:r>
            <a:endParaRPr lang="en-US" sz="2800" b="1" dirty="0" smtClean="0">
              <a:solidFill>
                <a:schemeClr val="tx1"/>
              </a:solidFill>
            </a:endParaRPr>
          </a:p>
          <a:p>
            <a:pPr marL="0" indent="0">
              <a:spcAft>
                <a:spcPts val="600"/>
              </a:spcAft>
            </a:pPr>
            <a:endParaRPr lang="en-US" sz="2000"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dirty="0" smtClean="0"/>
              <a:t>May 2012</a:t>
            </a:r>
            <a:endParaRPr lang="en-GB" dirty="0"/>
          </a:p>
        </p:txBody>
      </p:sp>
      <p:sp>
        <p:nvSpPr>
          <p:cNvPr id="7" name="Footer Placeholder 4"/>
          <p:cNvSpPr>
            <a:spLocks noGrp="1"/>
          </p:cNvSpPr>
          <p:nvPr>
            <p:ph type="ftr" idx="4294967295"/>
          </p:nvPr>
        </p:nvSpPr>
        <p:spPr>
          <a:xfrm>
            <a:off x="5181600" y="6488112"/>
            <a:ext cx="3436938" cy="217488"/>
          </a:xfrm>
          <a:prstGeom prst="rect">
            <a:avLst/>
          </a:prstGeom>
        </p:spPr>
        <p:txBody>
          <a:bodyPr/>
          <a:lstStyle/>
          <a:p>
            <a:pPr algn="r"/>
            <a:r>
              <a:rPr lang="en-GB" sz="1200" dirty="0" err="1" smtClean="0">
                <a:solidFill>
                  <a:schemeClr val="tx1"/>
                </a:solidFill>
              </a:rPr>
              <a:t>InterDigital</a:t>
            </a:r>
            <a:r>
              <a:rPr lang="en-GB" sz="1200" dirty="0" smtClean="0">
                <a:solidFill>
                  <a:schemeClr val="tx1"/>
                </a:solidFill>
              </a:rPr>
              <a:t>, KDDI, Nokia, </a:t>
            </a:r>
            <a:r>
              <a:rPr lang="en-GB" sz="1200" dirty="0" err="1" smtClean="0">
                <a:solidFill>
                  <a:schemeClr val="tx1"/>
                </a:solidFill>
              </a:rPr>
              <a:t>Huawei</a:t>
            </a:r>
            <a:r>
              <a:rPr lang="en-GB" sz="1200" dirty="0" smtClean="0">
                <a:solidFill>
                  <a:schemeClr val="tx1"/>
                </a:solidFill>
              </a:rPr>
              <a:t>, Intel, </a:t>
            </a:r>
            <a:r>
              <a:rPr lang="en-GB" sz="1200" dirty="0" err="1" smtClean="0">
                <a:solidFill>
                  <a:schemeClr val="tx1"/>
                </a:solidFill>
              </a:rPr>
              <a:t>Qcomm</a:t>
            </a:r>
            <a:endParaRPr lang="en-GB" sz="12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126C232-CB9E-4C1D-9A1D-FF83F24851FD}">
  <ds:schemaRefs>
    <ds:schemaRef ds:uri="http://schemas.microsoft.com/office/2006/metadata/properties"/>
    <ds:schemaRef ds:uri="http://purl.org/dc/terms/"/>
    <ds:schemaRef ds:uri="http://www.w3.org/XML/1998/namespace"/>
    <ds:schemaRef ds:uri="http://purl.org/dc/elements/1.1/"/>
    <ds:schemaRef ds:uri="http://purl.org/dc/dcmitype/"/>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802-11-Submission</Template>
  <TotalTime>5450</TotalTime>
  <Words>1441</Words>
  <Application>Microsoft Office PowerPoint</Application>
  <PresentationFormat>On-screen Show (4:3)</PresentationFormat>
  <Paragraphs>196</Paragraphs>
  <Slides>15</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Proposed SFD Text for 802.11ai Passive Scanning Improvement</vt:lpstr>
      <vt:lpstr>Abstract</vt:lpstr>
      <vt:lpstr>Slide 3</vt:lpstr>
      <vt:lpstr>Slide 4</vt:lpstr>
      <vt:lpstr>Open issues for FILS enhanced passive scanning  (further discussion needed /ongoing) </vt:lpstr>
      <vt:lpstr>Open issues for FILS enhanced passive scanning  (further discussion needed /ongoing) </vt:lpstr>
      <vt:lpstr>Open issues for FILS enhanced passive scanning  (further discussion needed /ongoing) </vt:lpstr>
      <vt:lpstr>Next steps</vt:lpstr>
      <vt:lpstr>The objectives of  802.11ai enhanced passive scanning</vt:lpstr>
      <vt:lpstr>Motion for proposed text for SFD  (in 2012-March meeting) </vt:lpstr>
      <vt:lpstr>Motions for proposed text for SFD  (for 2012-May meeting) </vt:lpstr>
      <vt:lpstr>Motions for proposed text for SFD  (for 2012-May meeting) </vt:lpstr>
      <vt:lpstr>Motions for proposed text for SFD  (for 2012-May meeting) </vt:lpstr>
      <vt:lpstr>Motions for proposed text for SFD  (for 2012-May meeting) </vt:lpstr>
      <vt:lpstr>Motions for proposed text for SFD  (for 2012-May meeting)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SFD Text for 802.11ai Passive Scanning Improvement</dc:title>
  <dc:creator>LeiW</dc:creator>
  <cp:lastModifiedBy>LeiW</cp:lastModifiedBy>
  <cp:revision>183</cp:revision>
  <cp:lastPrinted>1601-01-01T00:00:00Z</cp:lastPrinted>
  <dcterms:created xsi:type="dcterms:W3CDTF">2012-01-06T05:35:07Z</dcterms:created>
  <dcterms:modified xsi:type="dcterms:W3CDTF">2012-05-04T18:15:35Z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y fmtid="{D5CDD505-2E9C-101B-9397-08002B2CF9AE}" pid="3" name="TitusGUID">
    <vt:lpwstr>3791fbff-8afd-4c67-9231-19dfecf1f9b3</vt:lpwstr>
  </property>
  <property fmtid="{D5CDD505-2E9C-101B-9397-08002B2CF9AE}" pid="4" name="NokiaConfidentiality">
    <vt:lpwstr>Public</vt:lpwstr>
  </property>
</Properties>
</file>