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0"/>
  </p:notesMasterIdLst>
  <p:handoutMasterIdLst>
    <p:handoutMasterId r:id="rId31"/>
  </p:handoutMasterIdLst>
  <p:sldIdLst>
    <p:sldId id="2113" r:id="rId2"/>
    <p:sldId id="2149" r:id="rId3"/>
    <p:sldId id="2169" r:id="rId4"/>
    <p:sldId id="2181" r:id="rId5"/>
    <p:sldId id="2170" r:id="rId6"/>
    <p:sldId id="2184" r:id="rId7"/>
    <p:sldId id="2174" r:id="rId8"/>
    <p:sldId id="2118" r:id="rId9"/>
    <p:sldId id="2152" r:id="rId10"/>
    <p:sldId id="2175" r:id="rId11"/>
    <p:sldId id="2153" r:id="rId12"/>
    <p:sldId id="2207" r:id="rId13"/>
    <p:sldId id="2208" r:id="rId14"/>
    <p:sldId id="2185" r:id="rId15"/>
    <p:sldId id="2209" r:id="rId16"/>
    <p:sldId id="2210" r:id="rId17"/>
    <p:sldId id="2206" r:id="rId18"/>
    <p:sldId id="2151" r:id="rId19"/>
    <p:sldId id="2203" r:id="rId20"/>
    <p:sldId id="2204" r:id="rId21"/>
    <p:sldId id="2178" r:id="rId22"/>
    <p:sldId id="2205" r:id="rId23"/>
    <p:sldId id="2182" r:id="rId24"/>
    <p:sldId id="2180" r:id="rId25"/>
    <p:sldId id="2183" r:id="rId26"/>
    <p:sldId id="2196" r:id="rId27"/>
    <p:sldId id="2199" r:id="rId28"/>
    <p:sldId id="2201" r:id="rId29"/>
  </p:sldIdLst>
  <p:sldSz cx="9144000" cy="6858000" type="screen4x3"/>
  <p:notesSz cx="7053263" cy="93091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66"/>
    <a:srgbClr val="33CC33"/>
    <a:srgbClr val="66FF99"/>
    <a:srgbClr val="FF3300"/>
    <a:srgbClr val="C0C0C0"/>
    <a:srgbClr val="B2B2B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snapToGrid="0">
      <p:cViewPr>
        <p:scale>
          <a:sx n="66" d="100"/>
          <a:sy n="66" d="100"/>
        </p:scale>
        <p:origin x="-942" y="-930"/>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100" d="100"/>
        <a:sy n="100" d="100"/>
      </p:scale>
      <p:origin x="0" y="4428"/>
    </p:cViewPr>
  </p:sorterViewPr>
  <p:notesViewPr>
    <p:cSldViewPr snapToGrid="0">
      <p:cViewPr>
        <p:scale>
          <a:sx n="100" d="100"/>
          <a:sy n="100" d="100"/>
        </p:scale>
        <p:origin x="-1134" y="-72"/>
      </p:cViewPr>
      <p:guideLst>
        <p:guide orient="horz" pos="2166"/>
        <p:guide pos="29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151131" y="175589"/>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46880" eaLnBrk="0" hangingPunct="0">
              <a:defRPr sz="1400"/>
            </a:lvl1pPr>
          </a:lstStyle>
          <a:p>
            <a:r>
              <a:rPr lang="en-US" smtClean="0"/>
              <a:t>doc.: IEEE 802.11-12/0396r0</a:t>
            </a:r>
            <a:endParaRPr lang="en-US"/>
          </a:p>
        </p:txBody>
      </p:sp>
      <p:sp>
        <p:nvSpPr>
          <p:cNvPr id="3075" name="Rectangle 3"/>
          <p:cNvSpPr>
            <a:spLocks noGrp="1" noChangeArrowheads="1"/>
          </p:cNvSpPr>
          <p:nvPr>
            <p:ph type="dt" sz="quarter" idx="1"/>
          </p:nvPr>
        </p:nvSpPr>
        <p:spPr bwMode="auto">
          <a:xfrm>
            <a:off x="706275" y="175589"/>
            <a:ext cx="964944"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46880" eaLnBrk="0" hangingPunct="0">
              <a:defRPr sz="1400"/>
            </a:lvl1pPr>
          </a:lstStyle>
          <a:p>
            <a:r>
              <a:rPr lang="en-US" smtClean="0"/>
              <a:t>March  2012</a:t>
            </a:r>
            <a:endParaRPr lang="en-US"/>
          </a:p>
        </p:txBody>
      </p:sp>
      <p:sp>
        <p:nvSpPr>
          <p:cNvPr id="3076" name="Rectangle 4"/>
          <p:cNvSpPr>
            <a:spLocks noGrp="1" noChangeArrowheads="1"/>
          </p:cNvSpPr>
          <p:nvPr>
            <p:ph type="ftr" sz="quarter" idx="2"/>
          </p:nvPr>
        </p:nvSpPr>
        <p:spPr bwMode="auto">
          <a:xfrm>
            <a:off x="4855439" y="9011096"/>
            <a:ext cx="1570552" cy="18290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46880" eaLnBrk="0" hangingPunct="0">
              <a:defRPr sz="1200" b="0"/>
            </a:lvl1pPr>
          </a:lstStyle>
          <a:p>
            <a:pPr>
              <a:defRPr/>
            </a:pPr>
            <a:r>
              <a:rPr lang="en-US"/>
              <a:t>Bruce Kraemer (Marvell)</a:t>
            </a:r>
          </a:p>
        </p:txBody>
      </p:sp>
      <p:sp>
        <p:nvSpPr>
          <p:cNvPr id="3077" name="Rectangle 5"/>
          <p:cNvSpPr>
            <a:spLocks noGrp="1" noChangeArrowheads="1"/>
          </p:cNvSpPr>
          <p:nvPr>
            <p:ph type="sldNum" sz="quarter" idx="3"/>
          </p:nvPr>
        </p:nvSpPr>
        <p:spPr bwMode="auto">
          <a:xfrm>
            <a:off x="3191116" y="9011096"/>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46880" eaLnBrk="0" hangingPunct="0">
              <a:defRPr sz="1200" b="0"/>
            </a:lvl1pPr>
          </a:lstStyle>
          <a:p>
            <a:pPr>
              <a:defRPr/>
            </a:pPr>
            <a:r>
              <a:rPr lang="en-US"/>
              <a:t>Page </a:t>
            </a:r>
            <a:fld id="{12F9469A-64C8-437F-90D9-A1499E97FE37}" type="slidenum">
              <a:rPr lang="en-US"/>
              <a:pPr>
                <a:defRPr/>
              </a:pPr>
              <a:t>‹#›</a:t>
            </a:fld>
            <a:endParaRPr lang="en-US"/>
          </a:p>
        </p:txBody>
      </p:sp>
      <p:sp>
        <p:nvSpPr>
          <p:cNvPr id="50182" name="Line 6"/>
          <p:cNvSpPr>
            <a:spLocks noChangeShapeType="1"/>
          </p:cNvSpPr>
          <p:nvPr/>
        </p:nvSpPr>
        <p:spPr bwMode="auto">
          <a:xfrm>
            <a:off x="704695" y="387879"/>
            <a:ext cx="5643874"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
        <p:nvSpPr>
          <p:cNvPr id="50183" name="Rectangle 7"/>
          <p:cNvSpPr>
            <a:spLocks noChangeArrowheads="1"/>
          </p:cNvSpPr>
          <p:nvPr/>
        </p:nvSpPr>
        <p:spPr bwMode="auto">
          <a:xfrm>
            <a:off x="704695" y="9011096"/>
            <a:ext cx="714174" cy="182902"/>
          </a:xfrm>
          <a:prstGeom prst="rect">
            <a:avLst/>
          </a:prstGeom>
          <a:noFill/>
          <a:ln>
            <a:noFill/>
          </a:ln>
          <a:extLst/>
        </p:spPr>
        <p:txBody>
          <a:bodyPr wrap="none" lIns="0" tIns="0" rIns="0" bIns="0">
            <a:spAutoFit/>
          </a:bodyPr>
          <a:lstStyle/>
          <a:p>
            <a:pPr defTabSz="946880" eaLnBrk="0" hangingPunct="0">
              <a:defRPr/>
            </a:pPr>
            <a:r>
              <a:rPr lang="en-US" sz="1200" b="0"/>
              <a:t>Submission</a:t>
            </a:r>
          </a:p>
        </p:txBody>
      </p:sp>
      <p:sp>
        <p:nvSpPr>
          <p:cNvPr id="50184" name="Line 8"/>
          <p:cNvSpPr>
            <a:spLocks noChangeShapeType="1"/>
          </p:cNvSpPr>
          <p:nvPr/>
        </p:nvSpPr>
        <p:spPr bwMode="auto">
          <a:xfrm>
            <a:off x="704694" y="9000058"/>
            <a:ext cx="5801878"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Tree>
    <p:extLst>
      <p:ext uri="{BB962C8B-B14F-4D97-AF65-F5344CB8AC3E}">
        <p14:creationId xmlns:p14="http://schemas.microsoft.com/office/powerpoint/2010/main" val="1554418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193792" y="95175"/>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46880" eaLnBrk="0" hangingPunct="0">
              <a:defRPr sz="1400"/>
            </a:lvl1pPr>
          </a:lstStyle>
          <a:p>
            <a:pPr>
              <a:defRPr/>
            </a:pPr>
            <a:r>
              <a:rPr lang="en-US" smtClean="0"/>
              <a:t>doc.: IEEE 802.11-12/0396r0</a:t>
            </a:r>
            <a:endParaRPr lang="en-US"/>
          </a:p>
        </p:txBody>
      </p:sp>
      <p:sp>
        <p:nvSpPr>
          <p:cNvPr id="2051" name="Rectangle 3"/>
          <p:cNvSpPr>
            <a:spLocks noGrp="1" noChangeArrowheads="1"/>
          </p:cNvSpPr>
          <p:nvPr>
            <p:ph type="dt" idx="1"/>
          </p:nvPr>
        </p:nvSpPr>
        <p:spPr bwMode="auto">
          <a:xfrm>
            <a:off x="665194" y="96182"/>
            <a:ext cx="982780" cy="2144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946880" eaLnBrk="0" hangingPunct="0">
              <a:defRPr sz="1400"/>
            </a:lvl1pPr>
          </a:lstStyle>
          <a:p>
            <a:pPr>
              <a:defRPr/>
            </a:pPr>
            <a:r>
              <a:rPr lang="en-US" smtClean="0"/>
              <a:t>March  2012</a:t>
            </a:r>
            <a:endParaRPr lang="en-US"/>
          </a:p>
        </p:txBody>
      </p:sp>
      <p:sp>
        <p:nvSpPr>
          <p:cNvPr id="10244" name="Rectangle 4"/>
          <p:cNvSpPr>
            <a:spLocks noGrp="1" noRot="1" noChangeAspect="1" noChangeArrowheads="1" noTextEdit="1"/>
          </p:cNvSpPr>
          <p:nvPr>
            <p:ph type="sldImg" idx="2"/>
          </p:nvPr>
        </p:nvSpPr>
        <p:spPr bwMode="auto">
          <a:xfrm>
            <a:off x="1204913" y="703263"/>
            <a:ext cx="4643437" cy="34813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0120" y="4422769"/>
            <a:ext cx="5173025" cy="4189410"/>
          </a:xfrm>
          <a:prstGeom prst="rect">
            <a:avLst/>
          </a:prstGeom>
          <a:noFill/>
          <a:ln w="9525">
            <a:noFill/>
            <a:miter lim="800000"/>
            <a:headEnd/>
            <a:tailEnd/>
          </a:ln>
          <a:effectLst/>
        </p:spPr>
        <p:txBody>
          <a:bodyPr vert="horz" wrap="square" lIns="94996" tIns="46694" rIns="94996" bIns="466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351409" y="9014249"/>
            <a:ext cx="2038241" cy="18290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62394" lvl="4" algn="r" defTabSz="946880" eaLnBrk="0" hangingPunct="0">
              <a:defRPr sz="1200" b="0"/>
            </a:lvl5pPr>
          </a:lstStyle>
          <a:p>
            <a:pPr lvl="4">
              <a:defRPr/>
            </a:pPr>
            <a:r>
              <a:rPr lang="en-US"/>
              <a:t>Bruce Kraemer (Marvell)</a:t>
            </a:r>
          </a:p>
        </p:txBody>
      </p:sp>
      <p:sp>
        <p:nvSpPr>
          <p:cNvPr id="2055" name="Rectangle 7"/>
          <p:cNvSpPr>
            <a:spLocks noGrp="1" noChangeArrowheads="1"/>
          </p:cNvSpPr>
          <p:nvPr>
            <p:ph type="sldNum" sz="quarter" idx="5"/>
          </p:nvPr>
        </p:nvSpPr>
        <p:spPr bwMode="auto">
          <a:xfrm>
            <a:off x="3280627" y="9014249"/>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46880" eaLnBrk="0" hangingPunct="0">
              <a:defRPr sz="1200" b="0"/>
            </a:lvl1pPr>
          </a:lstStyle>
          <a:p>
            <a:pPr>
              <a:defRPr/>
            </a:pPr>
            <a:r>
              <a:rPr lang="en-US"/>
              <a:t>Page </a:t>
            </a:r>
            <a:fld id="{D7C42B00-256B-48F9-BB9E-3B9EE3019872}" type="slidenum">
              <a:rPr lang="en-US"/>
              <a:pPr>
                <a:defRPr/>
              </a:pPr>
              <a:t>‹#›</a:t>
            </a:fld>
            <a:endParaRPr lang="en-US"/>
          </a:p>
        </p:txBody>
      </p:sp>
      <p:sp>
        <p:nvSpPr>
          <p:cNvPr id="39944" name="Rectangle 8"/>
          <p:cNvSpPr>
            <a:spLocks noChangeArrowheads="1"/>
          </p:cNvSpPr>
          <p:nvPr/>
        </p:nvSpPr>
        <p:spPr bwMode="auto">
          <a:xfrm>
            <a:off x="736295" y="9014249"/>
            <a:ext cx="714174" cy="182902"/>
          </a:xfrm>
          <a:prstGeom prst="rect">
            <a:avLst/>
          </a:prstGeom>
          <a:noFill/>
          <a:ln>
            <a:noFill/>
          </a:ln>
          <a:extLst/>
        </p:spPr>
        <p:txBody>
          <a:bodyPr wrap="none" lIns="0" tIns="0" rIns="0" bIns="0">
            <a:spAutoFit/>
          </a:bodyPr>
          <a:lstStyle/>
          <a:p>
            <a:pPr defTabSz="927943" eaLnBrk="0" hangingPunct="0">
              <a:defRPr/>
            </a:pPr>
            <a:r>
              <a:rPr lang="en-US" sz="1200" b="0"/>
              <a:t>Submission</a:t>
            </a:r>
          </a:p>
        </p:txBody>
      </p:sp>
      <p:sp>
        <p:nvSpPr>
          <p:cNvPr id="39945" name="Line 9"/>
          <p:cNvSpPr>
            <a:spLocks noChangeShapeType="1"/>
          </p:cNvSpPr>
          <p:nvPr/>
        </p:nvSpPr>
        <p:spPr bwMode="auto">
          <a:xfrm>
            <a:off x="736295" y="9012672"/>
            <a:ext cx="5580673"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
        <p:nvSpPr>
          <p:cNvPr id="39946" name="Line 10"/>
          <p:cNvSpPr>
            <a:spLocks noChangeShapeType="1"/>
          </p:cNvSpPr>
          <p:nvPr/>
        </p:nvSpPr>
        <p:spPr bwMode="auto">
          <a:xfrm>
            <a:off x="658874" y="296428"/>
            <a:ext cx="5735516"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Tree>
    <p:extLst>
      <p:ext uri="{BB962C8B-B14F-4D97-AF65-F5344CB8AC3E}">
        <p14:creationId xmlns:p14="http://schemas.microsoft.com/office/powerpoint/2010/main" val="65795817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hdr" sz="quarter"/>
          </p:nvPr>
        </p:nvSpPr>
        <p:spPr>
          <a:noFill/>
        </p:spPr>
        <p:txBody>
          <a:bodyPr/>
          <a:lstStyle/>
          <a:p>
            <a:r>
              <a:rPr lang="en-US" smtClean="0"/>
              <a:t>doc.: IEEE 802.11-12/0396r0</a:t>
            </a:r>
            <a:endParaRPr lang="en-US" smtClean="0"/>
          </a:p>
        </p:txBody>
      </p:sp>
      <p:sp>
        <p:nvSpPr>
          <p:cNvPr id="13314" name="Rectangle 3"/>
          <p:cNvSpPr>
            <a:spLocks noGrp="1" noChangeArrowheads="1"/>
          </p:cNvSpPr>
          <p:nvPr>
            <p:ph type="dt" sz="quarter" idx="1"/>
          </p:nvPr>
        </p:nvSpPr>
        <p:spPr>
          <a:noFill/>
        </p:spPr>
        <p:txBody>
          <a:bodyPr/>
          <a:lstStyle/>
          <a:p>
            <a:r>
              <a:rPr lang="en-US" smtClean="0"/>
              <a:t>March  2012</a:t>
            </a:r>
            <a:endParaRPr lang="en-US" smtClean="0"/>
          </a:p>
        </p:txBody>
      </p:sp>
      <p:sp>
        <p:nvSpPr>
          <p:cNvPr id="13315" name="Rectangle 6"/>
          <p:cNvSpPr>
            <a:spLocks noGrp="1" noChangeArrowheads="1"/>
          </p:cNvSpPr>
          <p:nvPr>
            <p:ph type="ftr" sz="quarter" idx="4"/>
          </p:nvPr>
        </p:nvSpPr>
        <p:spPr>
          <a:noFill/>
        </p:spPr>
        <p:txBody>
          <a:bodyPr/>
          <a:lstStyle/>
          <a:p>
            <a:pPr lvl="4"/>
            <a:r>
              <a:rPr lang="en-US" smtClean="0"/>
              <a:t>Bruce Kraemer (Marvell)</a:t>
            </a:r>
          </a:p>
        </p:txBody>
      </p:sp>
      <p:sp>
        <p:nvSpPr>
          <p:cNvPr id="13316" name="Rectangle 7"/>
          <p:cNvSpPr>
            <a:spLocks noGrp="1" noChangeArrowheads="1"/>
          </p:cNvSpPr>
          <p:nvPr>
            <p:ph type="sldNum" sz="quarter" idx="5"/>
          </p:nvPr>
        </p:nvSpPr>
        <p:spPr>
          <a:xfrm>
            <a:off x="3384429" y="9014249"/>
            <a:ext cx="413968" cy="182902"/>
          </a:xfrm>
          <a:noFill/>
        </p:spPr>
        <p:txBody>
          <a:bodyPr/>
          <a:lstStyle/>
          <a:p>
            <a:r>
              <a:rPr lang="en-US" smtClean="0"/>
              <a:t>Page </a:t>
            </a:r>
            <a:fld id="{2AF03FDA-AC91-428E-9BBF-33BCBA2A9C63}" type="slidenum">
              <a:rPr lang="en-US" smtClean="0"/>
              <a:pPr/>
              <a:t>1</a:t>
            </a:fld>
            <a:endParaRPr lang="en-US" smtClean="0"/>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smtClean="0"/>
              <a:t>March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32A0D6A0-AE04-4A90-9085-51EFDDF396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smtClean="0"/>
              <a:t>March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B7B2142F-ADC9-4AE1-84ED-F3FFEB1C3B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6"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7"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8"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a:xfrm>
            <a:off x="696913" y="332601"/>
            <a:ext cx="1340110" cy="276999"/>
          </a:xfrm>
        </p:spPr>
        <p:txBody>
          <a:bodyPr/>
          <a:lstStyle>
            <a:lvl1pPr>
              <a:defRPr/>
            </a:lvl1pPr>
          </a:lstStyle>
          <a:p>
            <a:r>
              <a:rPr lang="en-US" smtClean="0"/>
              <a:t>March  2012</a:t>
            </a:r>
            <a:endParaRPr lang="en-US" dirty="0"/>
          </a:p>
        </p:txBody>
      </p:sp>
      <p:sp>
        <p:nvSpPr>
          <p:cNvPr id="10"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1" name="Rectangle 6"/>
          <p:cNvSpPr>
            <a:spLocks noGrp="1" noChangeArrowheads="1"/>
          </p:cNvSpPr>
          <p:nvPr>
            <p:ph type="sldNum" sz="quarter" idx="12"/>
          </p:nvPr>
        </p:nvSpPr>
        <p:spPr/>
        <p:txBody>
          <a:bodyPr/>
          <a:lstStyle>
            <a:lvl1pPr>
              <a:defRPr/>
            </a:lvl1pPr>
          </a:lstStyle>
          <a:p>
            <a:pPr>
              <a:defRPr/>
            </a:pPr>
            <a:r>
              <a:rPr lang="en-US"/>
              <a:t>Slide </a:t>
            </a:r>
            <a:fld id="{11E9C05C-0B54-485E-9CC6-C003E25E2F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9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75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4"/>
          <p:cNvSpPr>
            <a:spLocks noGrp="1" noChangeArrowheads="1"/>
          </p:cNvSpPr>
          <p:nvPr>
            <p:ph type="dt" sz="half" idx="2"/>
          </p:nvPr>
        </p:nvSpPr>
        <p:spPr bwMode="auto">
          <a:xfrm>
            <a:off x="696913" y="332601"/>
            <a:ext cx="1182055"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eaLnBrk="0" hangingPunct="0">
              <a:defRPr sz="1800"/>
            </a:lvl1pPr>
          </a:lstStyle>
          <a:p>
            <a:r>
              <a:rPr lang="en-US" smtClean="0"/>
              <a:t>March  2012</a:t>
            </a:r>
            <a:endParaRPr lang="en-US" dirty="0"/>
          </a:p>
        </p:txBody>
      </p:sp>
      <p:sp>
        <p:nvSpPr>
          <p:cNvPr id="12" name="Rectangle 5"/>
          <p:cNvSpPr>
            <a:spLocks noGrp="1" noChangeArrowheads="1"/>
          </p:cNvSpPr>
          <p:nvPr>
            <p:ph type="ftr" sz="quarter" idx="3"/>
          </p:nvPr>
        </p:nvSpPr>
        <p:spPr bwMode="auto">
          <a:xfrm>
            <a:off x="8077200" y="6475413"/>
            <a:ext cx="4667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eaLnBrk="0" hangingPunct="0">
              <a:defRPr sz="1200" b="0"/>
            </a:lvl1pPr>
          </a:lstStyle>
          <a:p>
            <a:pPr>
              <a:defRPr/>
            </a:pPr>
            <a:r>
              <a:rPr lang="en-US"/>
              <a:t>Bruce Kraemer, Marvell</a:t>
            </a:r>
          </a:p>
        </p:txBody>
      </p:sp>
      <p:sp>
        <p:nvSpPr>
          <p:cNvPr id="13" name="Rectangle 6"/>
          <p:cNvSpPr>
            <a:spLocks noGrp="1" noChangeArrowheads="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eaLnBrk="0" hangingPunct="0">
              <a:defRPr sz="1200" b="0"/>
            </a:lvl1pPr>
          </a:lstStyle>
          <a:p>
            <a:pPr>
              <a:defRPr/>
            </a:pPr>
            <a:r>
              <a:rPr lang="en-US"/>
              <a:t>Slide </a:t>
            </a:r>
            <a:fld id="{52C5218D-7FE4-4B14-BED1-75DDEE3AE1ED}" type="slidenum">
              <a:rPr lang="en-US"/>
              <a:pPr>
                <a:defRPr/>
              </a:pPr>
              <a:t>‹#›</a:t>
            </a:fld>
            <a:endParaRPr lang="en-US"/>
          </a:p>
        </p:txBody>
      </p:sp>
      <p:sp>
        <p:nvSpPr>
          <p:cNvPr id="7" name="Rectangle 7"/>
          <p:cNvSpPr>
            <a:spLocks noChangeArrowheads="1"/>
          </p:cNvSpPr>
          <p:nvPr userDrawn="1"/>
        </p:nvSpPr>
        <p:spPr bwMode="auto">
          <a:xfrm>
            <a:off x="5138549" y="311964"/>
            <a:ext cx="3295839" cy="276999"/>
          </a:xfrm>
          <a:prstGeom prst="rect">
            <a:avLst/>
          </a:prstGeom>
          <a:noFill/>
          <a:ln>
            <a:noFill/>
          </a:ln>
          <a:extLst/>
        </p:spPr>
        <p:txBody>
          <a:bodyPr wrap="none" lIns="0" tIns="0" rIns="0" bIns="0" anchor="b">
            <a:spAutoFit/>
          </a:bodyPr>
          <a:lstStyle/>
          <a:p>
            <a:pPr marL="457200" lvl="4" algn="r" eaLnBrk="0" hangingPunct="0">
              <a:defRPr/>
            </a:pPr>
            <a:r>
              <a:rPr lang="en-US" sz="1800" dirty="0"/>
              <a:t>doc.: IEEE </a:t>
            </a:r>
            <a:r>
              <a:rPr lang="en-US" sz="1800" dirty="0" smtClean="0"/>
              <a:t>802.11-12-0396r0</a:t>
            </a:r>
            <a:endParaRPr lang="en-US" sz="1800"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osgug.ucaiug.org/UtiliComm/Shared%20Documents/SG-NET%20PAP%20work-in-progress/Database-wip/database/SGNet-2010mod29Aug2011-5.1.zi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osgug.ucaiug.org/UtiliComm/Shared%20Documents/Forms/AllItems.aspx?RootFolder=%2fUtiliComm%2fShared%20Documents%2fLatest%5fRelease%5fDeliverables&amp;FolderCTID=&amp;View=%7bDB95205C%2d1142%2d45B1%2d97C0%2dA4DD7F9EC4DA%7d"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Microsoft_Word_97_-_2003_Document1.doc"/><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package" Target="../embeddings/Microsoft_Excel_Worksheet1.xlsx"/><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osgug.ucaiug.org/UtiliComm/Shared%20Documents/SG-NET%20PAP%20work-in-progress/Database-wip/database/SGNet-2010mod29Aug2011-5.1.zi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collaborate.nist.gov/twiki-sggrid/pub/SmartGrid/PAP02Objective2/Consolidated_NIST_Wireless_Characteristics_Matrix-V5.xls" TargetMode="External"/><Relationship Id="rId2" Type="http://schemas.openxmlformats.org/officeDocument/2006/relationships/hyperlink" Target="http://collaborate.nist.gov/twiki-sggrid/pub/SmartGrid/PAP02Wireless/NISTIR7761.pdf"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PAP02Wireless" TargetMode="External"/><Relationship Id="rId4" Type="http://schemas.openxmlformats.org/officeDocument/2006/relationships/hyperlink" Target="http://osgug.ucaiug.org/UtiliComm/Shared%20Documents/Interim_Release_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llaborate.nist.gov/twiki-sggrid/bin/view/SmartGrid/SGIPCosSIFNISTIR7761?sortcol=1;table=1;up=0#sorted_table" TargetMode="External"/><Relationship Id="rId2" Type="http://schemas.openxmlformats.org/officeDocument/2006/relationships/hyperlink" Target="http://collaborate.nist.gov/twiki-sggrid/bin/view/SmartGrid/SGIPCosSIFNISTIR7761?sortcol=0;table=1;up=0#sorted_table"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SGIPCosSIFNISTIR7761" TargetMode="External"/><Relationship Id="rId4" Type="http://schemas.openxmlformats.org/officeDocument/2006/relationships/hyperlink" Target="http://collaborate.nist.gov/twiki-sggrid/pub/SmartGrid/PAP02Objective3/NIST_PAP2_Guidelines_for_Assessing_Wireless_Standards_for_Smart_Grid_Applications_1.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1"/>
          </p:nvPr>
        </p:nvSpPr>
        <p:spPr>
          <a:noFill/>
        </p:spPr>
        <p:txBody>
          <a:bodyPr/>
          <a:lstStyle/>
          <a:p>
            <a:r>
              <a:rPr lang="en-US" smtClean="0"/>
              <a:t>Bruce Kraemer, Marvell</a:t>
            </a:r>
          </a:p>
        </p:txBody>
      </p:sp>
      <p:sp>
        <p:nvSpPr>
          <p:cNvPr id="12291" name="Slide Number Placeholder 6"/>
          <p:cNvSpPr>
            <a:spLocks noGrp="1"/>
          </p:cNvSpPr>
          <p:nvPr>
            <p:ph type="sldNum" sz="quarter" idx="12"/>
          </p:nvPr>
        </p:nvSpPr>
        <p:spPr>
          <a:noFill/>
        </p:spPr>
        <p:txBody>
          <a:bodyPr/>
          <a:lstStyle/>
          <a:p>
            <a:r>
              <a:rPr lang="en-US" smtClean="0"/>
              <a:t>Slide </a:t>
            </a:r>
            <a:fld id="{FB2444D0-2606-4C10-BC77-8992A7AC267E}" type="slidenum">
              <a:rPr lang="en-US" smtClean="0"/>
              <a:pPr/>
              <a:t>1</a:t>
            </a:fld>
            <a:endParaRPr lang="en-US" smtClean="0"/>
          </a:p>
        </p:txBody>
      </p:sp>
      <p:sp>
        <p:nvSpPr>
          <p:cNvPr id="12292" name="Rectangle 321"/>
          <p:cNvSpPr>
            <a:spLocks noGrp="1" noChangeArrowheads="1"/>
          </p:cNvSpPr>
          <p:nvPr>
            <p:ph type="title"/>
          </p:nvPr>
        </p:nvSpPr>
        <p:spPr>
          <a:xfrm>
            <a:off x="338138" y="685800"/>
            <a:ext cx="8632825" cy="849313"/>
          </a:xfrm>
        </p:spPr>
        <p:txBody>
          <a:bodyPr/>
          <a:lstStyle/>
          <a:p>
            <a:r>
              <a:rPr lang="en-US" dirty="0" smtClean="0">
                <a:latin typeface="Times New Roman" pitchFamily="18" charset="0"/>
              </a:rPr>
              <a:t>Smart Grid SC– </a:t>
            </a:r>
            <a:r>
              <a:rPr lang="en-US" dirty="0" smtClean="0">
                <a:latin typeface="Times New Roman" pitchFamily="18" charset="0"/>
              </a:rPr>
              <a:t>March </a:t>
            </a:r>
            <a:r>
              <a:rPr lang="en-US" dirty="0" smtClean="0">
                <a:latin typeface="Times New Roman" pitchFamily="18" charset="0"/>
              </a:rPr>
              <a:t>2012</a:t>
            </a:r>
          </a:p>
        </p:txBody>
      </p:sp>
      <p:sp>
        <p:nvSpPr>
          <p:cNvPr id="12293" name="Rectangle 322"/>
          <p:cNvSpPr>
            <a:spLocks noGrp="1" noChangeArrowheads="1"/>
          </p:cNvSpPr>
          <p:nvPr>
            <p:ph type="body" sz="half" idx="1"/>
          </p:nvPr>
        </p:nvSpPr>
        <p:spPr>
          <a:xfrm>
            <a:off x="685800" y="2994025"/>
            <a:ext cx="3810000" cy="446088"/>
          </a:xfrm>
        </p:spPr>
        <p:txBody>
          <a:bodyPr/>
          <a:lstStyle/>
          <a:p>
            <a:pPr algn="ctr">
              <a:buFontTx/>
              <a:buNone/>
            </a:pPr>
            <a:r>
              <a:rPr lang="en-US" sz="2000" dirty="0" smtClean="0">
                <a:latin typeface="Times New Roman" pitchFamily="18" charset="0"/>
              </a:rPr>
              <a:t>Date:</a:t>
            </a:r>
            <a:r>
              <a:rPr lang="en-US" sz="2000" b="0" dirty="0" smtClean="0">
                <a:latin typeface="Times New Roman" pitchFamily="18" charset="0"/>
              </a:rPr>
              <a:t> 18 </a:t>
            </a:r>
            <a:r>
              <a:rPr lang="en-US" sz="2000" b="0" dirty="0" smtClean="0">
                <a:latin typeface="Times New Roman" pitchFamily="18" charset="0"/>
              </a:rPr>
              <a:t>March </a:t>
            </a:r>
            <a:r>
              <a:rPr lang="en-US" sz="2000" b="0" dirty="0" smtClean="0">
                <a:latin typeface="Times New Roman" pitchFamily="18" charset="0"/>
              </a:rPr>
              <a:t>2012</a:t>
            </a:r>
          </a:p>
        </p:txBody>
      </p:sp>
      <p:sp>
        <p:nvSpPr>
          <p:cNvPr id="12294" name="Text Box 330"/>
          <p:cNvSpPr txBox="1">
            <a:spLocks noChangeArrowheads="1"/>
          </p:cNvSpPr>
          <p:nvPr/>
        </p:nvSpPr>
        <p:spPr bwMode="auto">
          <a:xfrm>
            <a:off x="177800" y="3538538"/>
            <a:ext cx="8394700" cy="396875"/>
          </a:xfrm>
          <a:prstGeom prst="rect">
            <a:avLst/>
          </a:prstGeom>
          <a:noFill/>
          <a:ln w="9525">
            <a:noFill/>
            <a:miter lim="800000"/>
            <a:headEnd/>
            <a:tailEnd/>
          </a:ln>
        </p:spPr>
        <p:txBody>
          <a:bodyPr>
            <a:spAutoFit/>
          </a:bodyPr>
          <a:lstStyle/>
          <a:p>
            <a:pPr eaLnBrk="0" hangingPunct="0"/>
            <a:r>
              <a:rPr lang="en-US" sz="2000" dirty="0"/>
              <a:t>Discussion topics during </a:t>
            </a:r>
            <a:r>
              <a:rPr lang="en-US" sz="2000" dirty="0" smtClean="0"/>
              <a:t>March Waikoloa </a:t>
            </a:r>
            <a:r>
              <a:rPr lang="en-US" sz="2000" dirty="0"/>
              <a:t>Session </a:t>
            </a:r>
          </a:p>
        </p:txBody>
      </p:sp>
      <p:graphicFrame>
        <p:nvGraphicFramePr>
          <p:cNvPr id="1725817" name="Group 377"/>
          <p:cNvGraphicFramePr>
            <a:graphicFrameLocks noGrp="1"/>
          </p:cNvGraphicFramePr>
          <p:nvPr>
            <p:ph sz="half" idx="2"/>
          </p:nvPr>
        </p:nvGraphicFramePr>
        <p:xfrm>
          <a:off x="336550" y="1763713"/>
          <a:ext cx="8553450" cy="1220787"/>
        </p:xfrm>
        <a:graphic>
          <a:graphicData uri="http://schemas.openxmlformats.org/drawingml/2006/table">
            <a:tbl>
              <a:tblPr/>
              <a:tblGrid>
                <a:gridCol w="1711325"/>
                <a:gridCol w="1709738"/>
                <a:gridCol w="1711325"/>
                <a:gridCol w="1528762"/>
                <a:gridCol w="1892300"/>
              </a:tblGrid>
              <a:tr h="3964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Name</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Company</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Address</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Phone</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email</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71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Bruce Kraemer</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Marvell</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5488 Marvell Lane,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Santa Clara, CA, 95054</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+1-321-751-3988</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bkraemer@marvell.com</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71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21" name="Text Box 330"/>
          <p:cNvSpPr txBox="1">
            <a:spLocks noChangeArrowheads="1"/>
          </p:cNvSpPr>
          <p:nvPr/>
        </p:nvSpPr>
        <p:spPr bwMode="auto">
          <a:xfrm>
            <a:off x="417285" y="4043363"/>
            <a:ext cx="8155215" cy="1508105"/>
          </a:xfrm>
          <a:prstGeom prst="rect">
            <a:avLst/>
          </a:prstGeom>
          <a:noFill/>
          <a:ln w="9525">
            <a:noFill/>
            <a:miter lim="800000"/>
            <a:headEnd/>
            <a:tailEnd/>
          </a:ln>
        </p:spPr>
        <p:txBody>
          <a:bodyPr wrap="square">
            <a:spAutoFit/>
          </a:bodyPr>
          <a:lstStyle/>
          <a:p>
            <a:pPr eaLnBrk="0" hangingPunct="0"/>
            <a:r>
              <a:rPr lang="en-US" sz="2000" dirty="0" smtClean="0"/>
              <a:t>Topic Abstract</a:t>
            </a:r>
            <a:r>
              <a:rPr lang="en-US" sz="2000" dirty="0"/>
              <a:t>: </a:t>
            </a:r>
          </a:p>
          <a:p>
            <a:pPr eaLnBrk="0" hangingPunct="0"/>
            <a:r>
              <a:rPr lang="en-US" dirty="0" smtClean="0"/>
              <a:t>Tuesday  </a:t>
            </a:r>
            <a:r>
              <a:rPr lang="en-US" dirty="0"/>
              <a:t>– NIST </a:t>
            </a:r>
            <a:r>
              <a:rPr lang="en-US" dirty="0" smtClean="0"/>
              <a:t>PAP2				</a:t>
            </a:r>
            <a:r>
              <a:rPr lang="en-US" dirty="0" err="1" smtClean="0"/>
              <a:t>Kohala</a:t>
            </a:r>
            <a:r>
              <a:rPr lang="en-US" dirty="0" smtClean="0"/>
              <a:t> 3</a:t>
            </a:r>
          </a:p>
          <a:p>
            <a:pPr eaLnBrk="0" hangingPunct="0"/>
            <a:r>
              <a:rPr lang="en-US" dirty="0" smtClean="0"/>
              <a:t>Wednesday- Discussion on Smart Grid TAG</a:t>
            </a:r>
            <a:r>
              <a:rPr lang="en-US" dirty="0"/>
              <a:t>	</a:t>
            </a:r>
            <a:r>
              <a:rPr lang="en-US" dirty="0" err="1" smtClean="0"/>
              <a:t>Kohala</a:t>
            </a:r>
            <a:r>
              <a:rPr lang="en-US" dirty="0" smtClean="0"/>
              <a:t> 4</a:t>
            </a:r>
            <a:endParaRPr lang="en-US" dirty="0"/>
          </a:p>
          <a:p>
            <a:pPr eaLnBrk="0" hangingPunct="0"/>
            <a:endParaRPr lang="en-US" dirty="0"/>
          </a:p>
        </p:txBody>
      </p:sp>
      <p:sp>
        <p:nvSpPr>
          <p:cNvPr id="2" name="Date Placeholder 1"/>
          <p:cNvSpPr>
            <a:spLocks noGrp="1"/>
          </p:cNvSpPr>
          <p:nvPr>
            <p:ph type="dt" sz="half" idx="10"/>
          </p:nvPr>
        </p:nvSpPr>
        <p:spPr/>
        <p:txBody>
          <a:bodyPr/>
          <a:lstStyle/>
          <a:p>
            <a:r>
              <a:rPr lang="en-US" smtClean="0"/>
              <a:t>March  2012</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r>
              <a:rPr lang="en-US" dirty="0" smtClean="0">
                <a:latin typeface="Times New Roman" pitchFamily="18" charset="0"/>
              </a:rPr>
              <a:t>Annexes</a:t>
            </a:r>
          </a:p>
        </p:txBody>
      </p:sp>
      <p:sp>
        <p:nvSpPr>
          <p:cNvPr id="70659" name="Content Placeholder 2"/>
          <p:cNvSpPr>
            <a:spLocks noGrp="1"/>
          </p:cNvSpPr>
          <p:nvPr>
            <p:ph idx="4294967295"/>
          </p:nvPr>
        </p:nvSpPr>
        <p:spPr>
          <a:xfrm>
            <a:off x="130628" y="1981200"/>
            <a:ext cx="9013371" cy="4114800"/>
          </a:xfrm>
        </p:spPr>
        <p:txBody>
          <a:bodyPr/>
          <a:lstStyle/>
          <a:p>
            <a:pPr marL="0" indent="0">
              <a:buFontTx/>
              <a:buNone/>
            </a:pPr>
            <a:r>
              <a:rPr lang="en-US" sz="2200" dirty="0" smtClean="0">
                <a:latin typeface="Times New Roman" pitchFamily="18" charset="0"/>
              </a:rPr>
              <a:t>ANNEX A IEEE 802.11 </a:t>
            </a:r>
          </a:p>
          <a:p>
            <a:pPr marL="0" indent="0">
              <a:buFontTx/>
              <a:buNone/>
            </a:pPr>
            <a:r>
              <a:rPr lang="en-US" sz="2200" dirty="0" smtClean="0">
                <a:latin typeface="Times New Roman" pitchFamily="18" charset="0"/>
              </a:rPr>
              <a:t>ANNEX B 3GPP LONG TERM EVOLUTION (LTE) </a:t>
            </a:r>
          </a:p>
          <a:p>
            <a:pPr marL="0" indent="0">
              <a:buFontTx/>
              <a:buNone/>
            </a:pPr>
            <a:r>
              <a:rPr lang="en-US" sz="2200" dirty="0" smtClean="0">
                <a:latin typeface="Times New Roman" pitchFamily="18" charset="0"/>
              </a:rPr>
              <a:t>ANNEX C 3GPP HIGH SPEED PACKET ACCESS (HSPA) </a:t>
            </a:r>
          </a:p>
          <a:p>
            <a:pPr marL="0" indent="0">
              <a:buFontTx/>
              <a:buNone/>
            </a:pPr>
            <a:r>
              <a:rPr lang="en-US" sz="2200" dirty="0" smtClean="0">
                <a:latin typeface="Times New Roman" pitchFamily="18" charset="0"/>
              </a:rPr>
              <a:t>ANNEX D CDMA2000 1X AND HIGH RATE PACKET DATA (HRPD) </a:t>
            </a:r>
          </a:p>
          <a:p>
            <a:pPr marL="0" indent="0">
              <a:buFontTx/>
              <a:buNone/>
            </a:pPr>
            <a:r>
              <a:rPr lang="en-US" sz="2200" dirty="0" smtClean="0">
                <a:latin typeface="Times New Roman" pitchFamily="18" charset="0"/>
              </a:rPr>
              <a:t>ANNEX E IEEE 802.16/WIMAX NETWORK </a:t>
            </a:r>
          </a:p>
          <a:p>
            <a:pPr marL="0" indent="0">
              <a:buFontTx/>
              <a:buNone/>
            </a:pPr>
            <a:endParaRPr lang="en-US" sz="2200" dirty="0" smtClean="0">
              <a:latin typeface="Times New Roman" pitchFamily="18" charset="0"/>
            </a:endParaRPr>
          </a:p>
        </p:txBody>
      </p:sp>
      <p:sp>
        <p:nvSpPr>
          <p:cNvPr id="70660" name="Date Placeholder 3"/>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0662"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024F6161-EE81-4BB2-A12C-C1FE744C72CA}" type="slidenum">
              <a:rPr lang="en-GB" sz="1200" b="0"/>
              <a:pPr algn="ctr" eaLnBrk="0" hangingPunct="0"/>
              <a:t>10</a:t>
            </a:fld>
            <a:endParaRPr lang="en-GB" sz="1200" b="0"/>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10</a:t>
            </a:fld>
            <a:endParaRPr lang="en-US"/>
          </a:p>
        </p:txBody>
      </p:sp>
      <p:sp>
        <p:nvSpPr>
          <p:cNvPr id="4" name="Date Placeholder 3"/>
          <p:cNvSpPr>
            <a:spLocks noGrp="1"/>
          </p:cNvSpPr>
          <p:nvPr>
            <p:ph type="dt" sz="half" idx="10"/>
          </p:nvPr>
        </p:nvSpPr>
        <p:spPr/>
        <p:txBody>
          <a:bodyPr/>
          <a:lstStyle/>
          <a:p>
            <a:r>
              <a:rPr lang="en-US" smtClean="0"/>
              <a:t>March  2012</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latin typeface="Times New Roman" pitchFamily="18" charset="0"/>
              </a:rPr>
              <a:t>Guideline 1 to 2 Differences</a:t>
            </a:r>
          </a:p>
        </p:txBody>
      </p:sp>
      <p:sp>
        <p:nvSpPr>
          <p:cNvPr id="21506" name="Text Placeholder 2"/>
          <p:cNvSpPr>
            <a:spLocks noGrp="1"/>
          </p:cNvSpPr>
          <p:nvPr>
            <p:ph type="body" sz="half" idx="1"/>
          </p:nvPr>
        </p:nvSpPr>
        <p:spPr>
          <a:xfrm>
            <a:off x="0" y="1714500"/>
            <a:ext cx="9027886" cy="4381500"/>
          </a:xfrm>
        </p:spPr>
        <p:txBody>
          <a:bodyPr/>
          <a:lstStyle/>
          <a:p>
            <a:r>
              <a:rPr lang="en-US" dirty="0" smtClean="0">
                <a:latin typeface="Times New Roman" pitchFamily="18" charset="0"/>
              </a:rPr>
              <a:t>Provide a significantly better method for  analyzing/comparing the performance of a wireless technology in a representative physical environment with a specified data load scenario</a:t>
            </a:r>
          </a:p>
          <a:p>
            <a:pPr lvl="1"/>
            <a:r>
              <a:rPr lang="en-US" sz="2400" dirty="0" smtClean="0">
                <a:latin typeface="Times New Roman" pitchFamily="18" charset="0"/>
              </a:rPr>
              <a:t>Utilize realistic data loading (developed by OpenSG)</a:t>
            </a:r>
          </a:p>
          <a:p>
            <a:pPr lvl="1"/>
            <a:r>
              <a:rPr lang="en-US" sz="2400" dirty="0">
                <a:latin typeface="Times New Roman" pitchFamily="18" charset="0"/>
              </a:rPr>
              <a:t>Correct definitions contained in Section 4</a:t>
            </a:r>
          </a:p>
          <a:p>
            <a:pPr lvl="1"/>
            <a:r>
              <a:rPr lang="en-US" sz="2400" dirty="0" smtClean="0">
                <a:latin typeface="Times New Roman" pitchFamily="18" charset="0"/>
              </a:rPr>
              <a:t>Significantly extend the technology modeling (SDO sub com</a:t>
            </a:r>
            <a:r>
              <a:rPr lang="en-US" sz="2400" dirty="0">
                <a:latin typeface="Times New Roman" pitchFamily="18" charset="0"/>
              </a:rPr>
              <a:t>) in Section </a:t>
            </a:r>
            <a:r>
              <a:rPr lang="en-US" sz="2400" dirty="0" smtClean="0">
                <a:latin typeface="Times New Roman" pitchFamily="18" charset="0"/>
              </a:rPr>
              <a:t>5</a:t>
            </a:r>
            <a:endParaRPr lang="en-US" sz="2400" dirty="0">
              <a:latin typeface="Times New Roman" pitchFamily="18" charset="0"/>
            </a:endParaRPr>
          </a:p>
          <a:p>
            <a:pPr lvl="1"/>
            <a:endParaRPr lang="en-US" sz="2400" dirty="0" smtClean="0">
              <a:latin typeface="Times New Roman" pitchFamily="18" charset="0"/>
            </a:endParaRPr>
          </a:p>
          <a:p>
            <a:endParaRPr lang="en-US" dirty="0" smtClean="0">
              <a:latin typeface="Times New Roman" pitchFamily="18" charset="0"/>
            </a:endParaRPr>
          </a:p>
        </p:txBody>
      </p:sp>
      <p:sp>
        <p:nvSpPr>
          <p:cNvPr id="21508" name="Footer Placeholder 5"/>
          <p:cNvSpPr>
            <a:spLocks noGrp="1"/>
          </p:cNvSpPr>
          <p:nvPr>
            <p:ph type="ftr" sz="quarter" idx="11"/>
          </p:nvPr>
        </p:nvSpPr>
        <p:spPr>
          <a:noFill/>
        </p:spPr>
        <p:txBody>
          <a:bodyPr/>
          <a:lstStyle/>
          <a:p>
            <a:r>
              <a:rPr lang="en-US" smtClean="0"/>
              <a:t>Bruce Kraemer, Marvell</a:t>
            </a:r>
          </a:p>
        </p:txBody>
      </p:sp>
      <p:sp>
        <p:nvSpPr>
          <p:cNvPr id="21509" name="Slide Number Placeholder 6"/>
          <p:cNvSpPr>
            <a:spLocks noGrp="1"/>
          </p:cNvSpPr>
          <p:nvPr>
            <p:ph type="sldNum" sz="quarter" idx="12"/>
          </p:nvPr>
        </p:nvSpPr>
        <p:spPr>
          <a:xfrm>
            <a:off x="4357688" y="6475413"/>
            <a:ext cx="504825" cy="182562"/>
          </a:xfrm>
          <a:noFill/>
        </p:spPr>
        <p:txBody>
          <a:bodyPr/>
          <a:lstStyle/>
          <a:p>
            <a:r>
              <a:rPr lang="en-US" smtClean="0"/>
              <a:t>Slide </a:t>
            </a:r>
            <a:fld id="{7DD383B5-9665-43C7-9317-8D8B05CFD54B}" type="slidenum">
              <a:rPr lang="en-US" smtClean="0"/>
              <a:pPr/>
              <a:t>11</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812800"/>
          </a:xfrm>
        </p:spPr>
        <p:txBody>
          <a:bodyPr/>
          <a:lstStyle/>
          <a:p>
            <a:r>
              <a:rPr lang="en-US" dirty="0" smtClean="0">
                <a:latin typeface="Times New Roman" pitchFamily="18" charset="0"/>
              </a:rPr>
              <a:t>UCAIUG</a:t>
            </a:r>
          </a:p>
        </p:txBody>
      </p:sp>
      <p:sp>
        <p:nvSpPr>
          <p:cNvPr id="27650" name="Text Placeholder 2"/>
          <p:cNvSpPr>
            <a:spLocks noGrp="1"/>
          </p:cNvSpPr>
          <p:nvPr>
            <p:ph type="body" sz="half" idx="1"/>
          </p:nvPr>
        </p:nvSpPr>
        <p:spPr>
          <a:xfrm>
            <a:off x="299357" y="1482271"/>
            <a:ext cx="8470900" cy="4711700"/>
          </a:xfrm>
        </p:spPr>
        <p:txBody>
          <a:bodyPr/>
          <a:lstStyle/>
          <a:p>
            <a:r>
              <a:rPr lang="en-US" sz="1800" dirty="0" smtClean="0">
                <a:latin typeface="Times New Roman" pitchFamily="18" charset="0"/>
              </a:rPr>
              <a:t>•</a:t>
            </a:r>
            <a:r>
              <a:rPr lang="en-US" sz="1800" dirty="0"/>
              <a:t>The UCA</a:t>
            </a:r>
            <a:r>
              <a:rPr lang="en-US" sz="1800" baseline="30000" dirty="0"/>
              <a:t>®</a:t>
            </a:r>
            <a:r>
              <a:rPr lang="en-US" sz="1800" dirty="0"/>
              <a:t> International Users Group is a not-for-profit corporation consisting of utility user and supplier companies that is dedicated to promoting the integration and interoperability of electric/gas/water utility systems through the use of international standards-based technology. It is a User Group for IEC 61850, the Common Information Model – Generic Interface Definition (CIM/GID as per IEC 61970/61968), advanced metering and demand response via </a:t>
            </a:r>
            <a:r>
              <a:rPr lang="en-US" sz="1800" dirty="0" err="1"/>
              <a:t>OpenDR</a:t>
            </a:r>
            <a:r>
              <a:rPr lang="en-US" sz="1800" dirty="0"/>
              <a:t>. </a:t>
            </a:r>
          </a:p>
          <a:p>
            <a:r>
              <a:rPr lang="en-US" sz="1800" dirty="0"/>
              <a:t>Our Mission: To enable utility integration through the deployment of open standards by providing a forum in which the various stakeholders in the utility industry can work cooperatively together as members of a common organization to: Influence, select, and/or endorse open and public standards appropriate to the utility market based upon the needs of the membership. Specify, develop and/or accredit product/system-testing programs that facilitate the field interoperability of products and systems based upon these standards. Implement educational and promotional activities that increase awareness and deployment of these standards in the utility industry.</a:t>
            </a:r>
          </a:p>
        </p:txBody>
      </p:sp>
      <p:sp>
        <p:nvSpPr>
          <p:cNvPr id="27652" name="Footer Placeholder 5"/>
          <p:cNvSpPr>
            <a:spLocks noGrp="1"/>
          </p:cNvSpPr>
          <p:nvPr>
            <p:ph type="ftr" sz="quarter" idx="11"/>
          </p:nvPr>
        </p:nvSpPr>
        <p:spPr>
          <a:noFill/>
        </p:spPr>
        <p:txBody>
          <a:bodyPr/>
          <a:lstStyle/>
          <a:p>
            <a:r>
              <a:rPr lang="en-US" smtClean="0"/>
              <a:t>Bruce Kraemer, Marvell</a:t>
            </a:r>
          </a:p>
        </p:txBody>
      </p:sp>
      <p:sp>
        <p:nvSpPr>
          <p:cNvPr id="27653" name="Slide Number Placeholder 6"/>
          <p:cNvSpPr>
            <a:spLocks noGrp="1"/>
          </p:cNvSpPr>
          <p:nvPr>
            <p:ph type="sldNum" sz="quarter" idx="12"/>
          </p:nvPr>
        </p:nvSpPr>
        <p:spPr>
          <a:xfrm>
            <a:off x="4357688" y="6475413"/>
            <a:ext cx="504825" cy="182562"/>
          </a:xfrm>
          <a:noFill/>
        </p:spPr>
        <p:txBody>
          <a:bodyPr/>
          <a:lstStyle/>
          <a:p>
            <a:r>
              <a:rPr lang="en-US" smtClean="0"/>
              <a:t>Slide </a:t>
            </a:r>
            <a:fld id="{027BB308-4241-4144-ABA3-E1B0A9906736}" type="slidenum">
              <a:rPr lang="en-US" smtClean="0"/>
              <a:pPr/>
              <a:t>12</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3546651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Bruce Kraemer, Marvell</a:t>
            </a:r>
          </a:p>
        </p:txBody>
      </p:sp>
      <p:sp>
        <p:nvSpPr>
          <p:cNvPr id="28676" name="Slide Number Placeholder 5"/>
          <p:cNvSpPr>
            <a:spLocks noGrp="1"/>
          </p:cNvSpPr>
          <p:nvPr>
            <p:ph type="sldNum" sz="quarter" idx="12"/>
          </p:nvPr>
        </p:nvSpPr>
        <p:spPr>
          <a:xfrm>
            <a:off x="4357688" y="6475413"/>
            <a:ext cx="504825" cy="182562"/>
          </a:xfrm>
          <a:noFill/>
        </p:spPr>
        <p:txBody>
          <a:bodyPr/>
          <a:lstStyle/>
          <a:p>
            <a:r>
              <a:rPr lang="en-US" smtClean="0"/>
              <a:t>Slide </a:t>
            </a:r>
            <a:fld id="{162C7E68-1D15-4473-8B56-A9224DF58F56}" type="slidenum">
              <a:rPr lang="en-US" smtClean="0"/>
              <a:pPr/>
              <a:t>13</a:t>
            </a:fld>
            <a:endParaRPr lang="en-US" smtClean="0"/>
          </a:p>
        </p:txBody>
      </p:sp>
      <p:sp>
        <p:nvSpPr>
          <p:cNvPr id="28677" name="TextBox 6"/>
          <p:cNvSpPr txBox="1">
            <a:spLocks noChangeArrowheads="1"/>
          </p:cNvSpPr>
          <p:nvPr/>
        </p:nvSpPr>
        <p:spPr bwMode="auto">
          <a:xfrm>
            <a:off x="301625" y="3875982"/>
            <a:ext cx="8194675" cy="1569660"/>
          </a:xfrm>
          <a:prstGeom prst="rect">
            <a:avLst/>
          </a:prstGeom>
          <a:noFill/>
          <a:ln w="9525">
            <a:noFill/>
            <a:miter lim="800000"/>
            <a:headEnd/>
            <a:tailEnd/>
          </a:ln>
        </p:spPr>
        <p:txBody>
          <a:bodyPr>
            <a:spAutoFit/>
          </a:bodyPr>
          <a:lstStyle/>
          <a:p>
            <a:pPr eaLnBrk="0" hangingPunct="0"/>
            <a:r>
              <a:rPr lang="en-US" dirty="0">
                <a:hlinkClick r:id="rId2"/>
              </a:rPr>
              <a:t>http://</a:t>
            </a:r>
            <a:r>
              <a:rPr lang="en-US" dirty="0" smtClean="0">
                <a:hlinkClick r:id="rId2"/>
              </a:rPr>
              <a:t>osgug.ucaiug.org/UtiliComm/Shared%20Documents/SG-NET%20PAP%20work-in-progress/Database-wip/database/SGNet-2010mod29Aug2011-5.1.zip</a:t>
            </a:r>
            <a:endParaRPr lang="en-US" dirty="0" smtClean="0"/>
          </a:p>
          <a:p>
            <a:pPr eaLnBrk="0" hangingPunct="0"/>
            <a:endParaRPr lang="en-US" dirty="0"/>
          </a:p>
        </p:txBody>
      </p:sp>
      <p:sp>
        <p:nvSpPr>
          <p:cNvPr id="3" name="TextBox 2"/>
          <p:cNvSpPr txBox="1"/>
          <p:nvPr/>
        </p:nvSpPr>
        <p:spPr>
          <a:xfrm>
            <a:off x="551543" y="1786653"/>
            <a:ext cx="3331361" cy="1938992"/>
          </a:xfrm>
          <a:prstGeom prst="rect">
            <a:avLst/>
          </a:prstGeom>
          <a:noFill/>
        </p:spPr>
        <p:txBody>
          <a:bodyPr wrap="none" rtlCol="0">
            <a:spAutoFit/>
          </a:bodyPr>
          <a:lstStyle/>
          <a:p>
            <a:r>
              <a:rPr lang="en-US" dirty="0" smtClean="0"/>
              <a:t>Latest data descriptions</a:t>
            </a:r>
          </a:p>
          <a:p>
            <a:r>
              <a:rPr lang="en-US" dirty="0" smtClean="0"/>
              <a:t>Actors</a:t>
            </a:r>
          </a:p>
          <a:p>
            <a:r>
              <a:rPr lang="en-US" dirty="0" smtClean="0"/>
              <a:t>Flows </a:t>
            </a:r>
          </a:p>
          <a:p>
            <a:r>
              <a:rPr lang="en-US" dirty="0" smtClean="0"/>
              <a:t>Data size</a:t>
            </a:r>
          </a:p>
          <a:p>
            <a:r>
              <a:rPr lang="en-US" dirty="0" smtClean="0"/>
              <a:t>Security levels</a:t>
            </a:r>
            <a:endParaRPr lang="en-US" dirty="0"/>
          </a:p>
        </p:txBody>
      </p:sp>
      <p:sp>
        <p:nvSpPr>
          <p:cNvPr id="5" name="TextBox 4"/>
          <p:cNvSpPr txBox="1"/>
          <p:nvPr/>
        </p:nvSpPr>
        <p:spPr>
          <a:xfrm>
            <a:off x="1026833" y="959338"/>
            <a:ext cx="5697394" cy="461665"/>
          </a:xfrm>
          <a:prstGeom prst="rect">
            <a:avLst/>
          </a:prstGeom>
          <a:noFill/>
        </p:spPr>
        <p:txBody>
          <a:bodyPr wrap="none" rtlCol="0">
            <a:spAutoFit/>
          </a:bodyPr>
          <a:lstStyle/>
          <a:p>
            <a:r>
              <a:rPr lang="en-US" dirty="0" smtClean="0"/>
              <a:t>Open SG    Utility Data Flow  information</a:t>
            </a:r>
            <a:endParaRPr lang="en-US" dirty="0"/>
          </a:p>
        </p:txBody>
      </p:sp>
      <p:sp>
        <p:nvSpPr>
          <p:cNvPr id="6" name="Date Placeholder 5"/>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spTree>
    <p:extLst>
      <p:ext uri="{BB962C8B-B14F-4D97-AF65-F5344CB8AC3E}">
        <p14:creationId xmlns:p14="http://schemas.microsoft.com/office/powerpoint/2010/main" val="2681004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867229"/>
          </a:xfrm>
        </p:spPr>
        <p:txBody>
          <a:bodyPr/>
          <a:lstStyle/>
          <a:p>
            <a:r>
              <a:rPr lang="en-US" dirty="0" smtClean="0">
                <a:latin typeface="Times New Roman" pitchFamily="18" charset="0"/>
              </a:rPr>
              <a:t>SDO Sub group</a:t>
            </a:r>
          </a:p>
        </p:txBody>
      </p:sp>
      <p:sp>
        <p:nvSpPr>
          <p:cNvPr id="18434" name="Text Placeholder 2"/>
          <p:cNvSpPr>
            <a:spLocks noGrp="1"/>
          </p:cNvSpPr>
          <p:nvPr>
            <p:ph type="body" sz="half" idx="1"/>
          </p:nvPr>
        </p:nvSpPr>
        <p:spPr>
          <a:xfrm>
            <a:off x="341086" y="1676399"/>
            <a:ext cx="8420100" cy="4680857"/>
          </a:xfrm>
        </p:spPr>
        <p:txBody>
          <a:bodyPr/>
          <a:lstStyle/>
          <a:p>
            <a:r>
              <a:rPr lang="en-US" dirty="0" smtClean="0"/>
              <a:t>SDO </a:t>
            </a:r>
            <a:r>
              <a:rPr lang="en-US" dirty="0"/>
              <a:t>Sub-group </a:t>
            </a:r>
          </a:p>
          <a:p>
            <a:r>
              <a:rPr lang="en-US" dirty="0"/>
              <a:t>Purpose: Sub-group open to anyone with technical knowledge interested in contributing to clarifying SDO terms and generating estimates for covered equipment </a:t>
            </a:r>
          </a:p>
          <a:p>
            <a:r>
              <a:rPr lang="en-US" dirty="0"/>
              <a:t>When: Occurs every Monday effective 8/8/2011 from 9:00 AM to 10:30 AM (UTC-08:00) Pacific Time (US &amp; Canada). </a:t>
            </a:r>
          </a:p>
          <a:p>
            <a:r>
              <a:rPr lang="en-US" dirty="0"/>
              <a:t>Conference Bridge: +1-858-658-1111 Conference ID: 3827472 Passcode: 0681 </a:t>
            </a:r>
            <a:endParaRPr lang="en-US" dirty="0">
              <a:effectLst/>
            </a:endParaRP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14</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102574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596900"/>
          </a:xfrm>
        </p:spPr>
        <p:txBody>
          <a:bodyPr/>
          <a:lstStyle/>
          <a:p>
            <a:r>
              <a:rPr lang="en-US" smtClean="0">
                <a:latin typeface="Times New Roman" pitchFamily="18" charset="0"/>
              </a:rPr>
              <a:t>Guideline Sections</a:t>
            </a:r>
          </a:p>
        </p:txBody>
      </p:sp>
      <p:sp>
        <p:nvSpPr>
          <p:cNvPr id="20482" name="Text Placeholder 2"/>
          <p:cNvSpPr>
            <a:spLocks noGrp="1"/>
          </p:cNvSpPr>
          <p:nvPr>
            <p:ph type="body" sz="half" idx="1"/>
          </p:nvPr>
        </p:nvSpPr>
        <p:spPr>
          <a:xfrm>
            <a:off x="393700" y="1498600"/>
            <a:ext cx="8331200" cy="4597400"/>
          </a:xfrm>
        </p:spPr>
        <p:txBody>
          <a:bodyPr/>
          <a:lstStyle/>
          <a:p>
            <a:r>
              <a:rPr lang="en-US" dirty="0" smtClean="0">
                <a:latin typeface="Times New Roman" pitchFamily="18" charset="0"/>
              </a:rPr>
              <a:t>Sect 2 Acronyms and Definitions </a:t>
            </a:r>
          </a:p>
          <a:p>
            <a:r>
              <a:rPr lang="en-US" dirty="0" smtClean="0">
                <a:latin typeface="Times New Roman" pitchFamily="18" charset="0"/>
              </a:rPr>
              <a:t>Sect 3 SG Conceptual Model &amp; Business Requirements </a:t>
            </a:r>
          </a:p>
          <a:p>
            <a:r>
              <a:rPr lang="en-US" dirty="0" smtClean="0">
                <a:latin typeface="Times New Roman" pitchFamily="18" charset="0"/>
              </a:rPr>
              <a:t>Sect 4 Wireless Technology </a:t>
            </a:r>
          </a:p>
          <a:p>
            <a:r>
              <a:rPr lang="en-US" dirty="0" smtClean="0">
                <a:latin typeface="Times New Roman" pitchFamily="18" charset="0"/>
              </a:rPr>
              <a:t>Sect 5 Modeling &amp; Evaluation Approach </a:t>
            </a:r>
          </a:p>
          <a:p>
            <a:r>
              <a:rPr lang="en-US" dirty="0" smtClean="0">
                <a:latin typeface="Times New Roman" pitchFamily="18" charset="0"/>
              </a:rPr>
              <a:t>Sect 6 Factors to Consider </a:t>
            </a:r>
          </a:p>
          <a:p>
            <a:r>
              <a:rPr lang="en-US" dirty="0" smtClean="0">
                <a:latin typeface="Times New Roman" pitchFamily="18" charset="0"/>
              </a:rPr>
              <a:t>Sect 7 Conclusions</a:t>
            </a:r>
          </a:p>
          <a:p>
            <a:r>
              <a:rPr lang="en-US" dirty="0" smtClean="0">
                <a:latin typeface="Times New Roman" pitchFamily="18" charset="0"/>
              </a:rPr>
              <a:t>Sect 8 References</a:t>
            </a:r>
          </a:p>
          <a:p>
            <a:r>
              <a:rPr lang="en-US" dirty="0" smtClean="0">
                <a:latin typeface="Times New Roman" pitchFamily="18" charset="0"/>
              </a:rPr>
              <a:t>Sect 9 Bibliography</a:t>
            </a:r>
          </a:p>
          <a:p>
            <a:r>
              <a:rPr lang="en-US" dirty="0" smtClean="0">
                <a:latin typeface="Times New Roman" pitchFamily="18" charset="0"/>
              </a:rPr>
              <a:t>Annex (e.g. A, B, C, D, E)</a:t>
            </a:r>
          </a:p>
        </p:txBody>
      </p:sp>
      <p:sp>
        <p:nvSpPr>
          <p:cNvPr id="20484" name="Footer Placeholder 5"/>
          <p:cNvSpPr>
            <a:spLocks noGrp="1"/>
          </p:cNvSpPr>
          <p:nvPr>
            <p:ph type="ftr" sz="quarter" idx="11"/>
          </p:nvPr>
        </p:nvSpPr>
        <p:spPr>
          <a:noFill/>
        </p:spPr>
        <p:txBody>
          <a:bodyPr/>
          <a:lstStyle/>
          <a:p>
            <a:r>
              <a:rPr lang="en-US" smtClean="0"/>
              <a:t>Bruce Kraemer, Marvell</a:t>
            </a:r>
          </a:p>
        </p:txBody>
      </p:sp>
      <p:sp>
        <p:nvSpPr>
          <p:cNvPr id="20485" name="Slide Number Placeholder 6"/>
          <p:cNvSpPr>
            <a:spLocks noGrp="1"/>
          </p:cNvSpPr>
          <p:nvPr>
            <p:ph type="sldNum" sz="quarter" idx="12"/>
          </p:nvPr>
        </p:nvSpPr>
        <p:spPr>
          <a:xfrm>
            <a:off x="4357688" y="6475413"/>
            <a:ext cx="504825" cy="182562"/>
          </a:xfrm>
          <a:noFill/>
        </p:spPr>
        <p:txBody>
          <a:bodyPr/>
          <a:lstStyle/>
          <a:p>
            <a:r>
              <a:rPr lang="en-US" smtClean="0"/>
              <a:t>Slide </a:t>
            </a:r>
            <a:fld id="{7BC2309F-CF4A-4783-9EA7-A2777CE45494}" type="slidenum">
              <a:rPr lang="en-US" smtClean="0"/>
              <a:pPr/>
              <a:t>15</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
        <p:nvSpPr>
          <p:cNvPr id="3" name="Rectangle 2"/>
          <p:cNvSpPr/>
          <p:nvPr/>
        </p:nvSpPr>
        <p:spPr bwMode="auto">
          <a:xfrm>
            <a:off x="275771" y="2452914"/>
            <a:ext cx="6139543" cy="126274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6604000" y="2701053"/>
            <a:ext cx="2090637" cy="461665"/>
          </a:xfrm>
          <a:prstGeom prst="rect">
            <a:avLst/>
          </a:prstGeom>
          <a:noFill/>
        </p:spPr>
        <p:txBody>
          <a:bodyPr wrap="none" rtlCol="0">
            <a:spAutoFit/>
          </a:bodyPr>
          <a:lstStyle/>
          <a:p>
            <a:r>
              <a:rPr lang="en-US" dirty="0" smtClean="0"/>
              <a:t>Re-write focus</a:t>
            </a:r>
            <a:endParaRPr lang="en-US" dirty="0"/>
          </a:p>
        </p:txBody>
      </p:sp>
    </p:spTree>
    <p:extLst>
      <p:ext uri="{BB962C8B-B14F-4D97-AF65-F5344CB8AC3E}">
        <p14:creationId xmlns:p14="http://schemas.microsoft.com/office/powerpoint/2010/main" val="1675678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r>
              <a:rPr lang="en-US" dirty="0" smtClean="0">
                <a:latin typeface="Times New Roman" pitchFamily="18" charset="0"/>
              </a:rPr>
              <a:t>Annexes</a:t>
            </a:r>
          </a:p>
        </p:txBody>
      </p:sp>
      <p:sp>
        <p:nvSpPr>
          <p:cNvPr id="70659" name="Content Placeholder 2"/>
          <p:cNvSpPr>
            <a:spLocks noGrp="1"/>
          </p:cNvSpPr>
          <p:nvPr>
            <p:ph idx="4294967295"/>
          </p:nvPr>
        </p:nvSpPr>
        <p:spPr>
          <a:xfrm>
            <a:off x="130628" y="1981200"/>
            <a:ext cx="9013371" cy="4114800"/>
          </a:xfrm>
        </p:spPr>
        <p:txBody>
          <a:bodyPr/>
          <a:lstStyle/>
          <a:p>
            <a:pPr marL="0" indent="0">
              <a:buFontTx/>
              <a:buNone/>
            </a:pPr>
            <a:r>
              <a:rPr lang="en-US" sz="2200" dirty="0" smtClean="0">
                <a:latin typeface="Times New Roman" pitchFamily="18" charset="0"/>
              </a:rPr>
              <a:t>ANNEX A IEEE 802.11 </a:t>
            </a:r>
          </a:p>
          <a:p>
            <a:pPr marL="0" indent="0">
              <a:buFontTx/>
              <a:buNone/>
            </a:pPr>
            <a:r>
              <a:rPr lang="en-US" sz="2200" dirty="0" smtClean="0">
                <a:latin typeface="Times New Roman" pitchFamily="18" charset="0"/>
              </a:rPr>
              <a:t>ANNEX B 3GPP LONG TERM EVOLUTION (LTE) </a:t>
            </a:r>
          </a:p>
          <a:p>
            <a:pPr marL="0" indent="0">
              <a:buFontTx/>
              <a:buNone/>
            </a:pPr>
            <a:r>
              <a:rPr lang="en-US" sz="2200" dirty="0" smtClean="0">
                <a:latin typeface="Times New Roman" pitchFamily="18" charset="0"/>
              </a:rPr>
              <a:t>ANNEX C 3GPP HIGH SPEED PACKET ACCESS (HSPA) </a:t>
            </a:r>
          </a:p>
          <a:p>
            <a:pPr marL="0" indent="0">
              <a:buFontTx/>
              <a:buNone/>
            </a:pPr>
            <a:r>
              <a:rPr lang="en-US" sz="2200" dirty="0" smtClean="0">
                <a:latin typeface="Times New Roman" pitchFamily="18" charset="0"/>
              </a:rPr>
              <a:t>ANNEX D CDMA2000 1X AND HIGH RATE PACKET DATA (HRPD) </a:t>
            </a:r>
          </a:p>
          <a:p>
            <a:pPr marL="0" indent="0">
              <a:buFontTx/>
              <a:buNone/>
            </a:pPr>
            <a:r>
              <a:rPr lang="en-US" sz="2200" dirty="0" smtClean="0">
                <a:latin typeface="Times New Roman" pitchFamily="18" charset="0"/>
              </a:rPr>
              <a:t>ANNEX E IEEE 802.16/WIMAX NETWORK </a:t>
            </a:r>
          </a:p>
          <a:p>
            <a:pPr marL="0" indent="0">
              <a:buFontTx/>
              <a:buNone/>
            </a:pPr>
            <a:endParaRPr lang="en-US" sz="2200" dirty="0" smtClean="0">
              <a:latin typeface="Times New Roman" pitchFamily="18" charset="0"/>
            </a:endParaRPr>
          </a:p>
        </p:txBody>
      </p:sp>
      <p:sp>
        <p:nvSpPr>
          <p:cNvPr id="70660" name="Date Placeholder 3"/>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0662"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024F6161-EE81-4BB2-A12C-C1FE744C72CA}" type="slidenum">
              <a:rPr lang="en-GB" sz="1200" b="0"/>
              <a:pPr algn="ctr" eaLnBrk="0" hangingPunct="0"/>
              <a:t>16</a:t>
            </a:fld>
            <a:endParaRPr lang="en-GB" sz="1200" b="0"/>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16</a:t>
            </a:fld>
            <a:endParaRPr lang="en-US"/>
          </a:p>
        </p:txBody>
      </p:sp>
      <p:sp>
        <p:nvSpPr>
          <p:cNvPr id="4" name="Date Placeholder 3"/>
          <p:cNvSpPr>
            <a:spLocks noGrp="1"/>
          </p:cNvSpPr>
          <p:nvPr>
            <p:ph type="dt" sz="half" idx="10"/>
          </p:nvPr>
        </p:nvSpPr>
        <p:spPr/>
        <p:txBody>
          <a:bodyPr/>
          <a:lstStyle/>
          <a:p>
            <a:r>
              <a:rPr lang="en-US" smtClean="0"/>
              <a:t>March  2012</a:t>
            </a:r>
            <a:endParaRPr lang="en-US" dirty="0"/>
          </a:p>
        </p:txBody>
      </p:sp>
    </p:spTree>
    <p:extLst>
      <p:ext uri="{BB962C8B-B14F-4D97-AF65-F5344CB8AC3E}">
        <p14:creationId xmlns:p14="http://schemas.microsoft.com/office/powerpoint/2010/main" val="1506911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a:xfrm>
            <a:off x="4393695" y="6475413"/>
            <a:ext cx="432812" cy="184666"/>
          </a:xfrm>
          <a:noFill/>
        </p:spPr>
        <p:txBody>
          <a:bodyPr/>
          <a:lstStyle/>
          <a:p>
            <a:r>
              <a:rPr lang="en-US" dirty="0" smtClean="0"/>
              <a:t>Slide </a:t>
            </a:r>
            <a:fld id="{77B7040A-EBB2-45BF-B06B-C388A636F7EC}" type="slidenum">
              <a:rPr lang="en-US" smtClean="0"/>
              <a:pPr/>
              <a:t>17</a:t>
            </a:fld>
            <a:endParaRPr lang="en-US" dirty="0" smtClean="0"/>
          </a:p>
        </p:txBody>
      </p:sp>
      <p:sp>
        <p:nvSpPr>
          <p:cNvPr id="5" name="Rectangle 4"/>
          <p:cNvSpPr/>
          <p:nvPr/>
        </p:nvSpPr>
        <p:spPr>
          <a:xfrm>
            <a:off x="2186679" y="1943100"/>
            <a:ext cx="4499822" cy="1754326"/>
          </a:xfrm>
          <a:prstGeom prst="rect">
            <a:avLst/>
          </a:prstGeom>
          <a:noFill/>
        </p:spPr>
        <p:txBody>
          <a:bodyPr wrap="none">
            <a:spAutoFit/>
          </a:bodyPr>
          <a:lstStyle/>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NIST SGIP </a:t>
            </a:r>
          </a:p>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PAP02 </a:t>
            </a:r>
            <a:r>
              <a:rPr lang="en-US" sz="5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Update</a:t>
            </a:r>
          </a:p>
        </p:txBody>
      </p:sp>
      <p:sp>
        <p:nvSpPr>
          <p:cNvPr id="15364" name="Footer Placeholder 2"/>
          <p:cNvSpPr>
            <a:spLocks noGrp="1"/>
          </p:cNvSpPr>
          <p:nvPr>
            <p:ph type="ftr" sz="quarter" idx="11"/>
          </p:nvPr>
        </p:nvSpPr>
        <p:spPr>
          <a:noFill/>
        </p:spPr>
        <p:txBody>
          <a:bodyPr/>
          <a:lstStyle/>
          <a:p>
            <a:r>
              <a:rPr lang="en-US" smtClean="0"/>
              <a:t>Bruce Kraemer, Marvell</a:t>
            </a:r>
          </a:p>
        </p:txBody>
      </p:sp>
      <p:sp>
        <p:nvSpPr>
          <p:cNvPr id="2" name="Date Placeholder 1"/>
          <p:cNvSpPr>
            <a:spLocks noGrp="1"/>
          </p:cNvSpPr>
          <p:nvPr>
            <p:ph type="dt" sz="half" idx="10"/>
          </p:nvPr>
        </p:nvSpPr>
        <p:spPr/>
        <p:txBody>
          <a:bodyPr/>
          <a:lstStyle/>
          <a:p>
            <a:pPr>
              <a:defRPr/>
            </a:pPr>
            <a:r>
              <a:rPr lang="en-US" smtClean="0"/>
              <a:t>March  2012</a:t>
            </a:r>
            <a:endParaRPr lang="en-US" dirty="0"/>
          </a:p>
        </p:txBody>
      </p:sp>
    </p:spTree>
    <p:extLst>
      <p:ext uri="{BB962C8B-B14F-4D97-AF65-F5344CB8AC3E}">
        <p14:creationId xmlns:p14="http://schemas.microsoft.com/office/powerpoint/2010/main" val="4073942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48343" y="685800"/>
            <a:ext cx="8519886" cy="1066800"/>
          </a:xfrm>
        </p:spPr>
        <p:txBody>
          <a:bodyPr/>
          <a:lstStyle/>
          <a:p>
            <a:r>
              <a:rPr lang="en-US" dirty="0" smtClean="0">
                <a:latin typeface="Times New Roman" pitchFamily="18" charset="0"/>
              </a:rPr>
              <a:t>PAP02 Guideline </a:t>
            </a:r>
            <a:r>
              <a:rPr lang="en-US" dirty="0" smtClean="0">
                <a:latin typeface="Times New Roman" pitchFamily="18" charset="0"/>
              </a:rPr>
              <a:t>– January Schedule </a:t>
            </a:r>
            <a:r>
              <a:rPr lang="en-US" dirty="0" smtClean="0">
                <a:latin typeface="Times New Roman" pitchFamily="18" charset="0"/>
              </a:rPr>
              <a:t>Overview</a:t>
            </a:r>
          </a:p>
        </p:txBody>
      </p:sp>
      <p:sp>
        <p:nvSpPr>
          <p:cNvPr id="22530" name="Text Placeholder 2"/>
          <p:cNvSpPr>
            <a:spLocks noGrp="1"/>
          </p:cNvSpPr>
          <p:nvPr>
            <p:ph type="body" sz="half" idx="1"/>
          </p:nvPr>
        </p:nvSpPr>
        <p:spPr>
          <a:xfrm>
            <a:off x="469900" y="1689100"/>
            <a:ext cx="8420100" cy="4406900"/>
          </a:xfrm>
        </p:spPr>
        <p:txBody>
          <a:bodyPr/>
          <a:lstStyle/>
          <a:p>
            <a:r>
              <a:rPr lang="en-US" dirty="0" smtClean="0">
                <a:latin typeface="Times New Roman" pitchFamily="18" charset="0"/>
              </a:rPr>
              <a:t>Wireless Guideline 1 published – Jan 13, 2011</a:t>
            </a:r>
          </a:p>
          <a:p>
            <a:endParaRPr lang="en-US" dirty="0" smtClean="0">
              <a:latin typeface="Times New Roman" pitchFamily="18" charset="0"/>
            </a:endParaRPr>
          </a:p>
          <a:p>
            <a:r>
              <a:rPr lang="en-US" dirty="0" smtClean="0">
                <a:latin typeface="Times New Roman" pitchFamily="18" charset="0"/>
              </a:rPr>
              <a:t>Finalize wireless model – Oct 7, 2011</a:t>
            </a:r>
          </a:p>
          <a:p>
            <a:r>
              <a:rPr lang="en-US" dirty="0" smtClean="0">
                <a:latin typeface="Times New Roman" pitchFamily="18" charset="0"/>
              </a:rPr>
              <a:t>Revise Sections 2,3,4,5,6,7,8,9,Annex  - March 16, 2012</a:t>
            </a:r>
          </a:p>
          <a:p>
            <a:r>
              <a:rPr lang="en-US" dirty="0" smtClean="0">
                <a:latin typeface="Times New Roman" pitchFamily="18" charset="0"/>
              </a:rPr>
              <a:t>Collect all details on modeling scenarios – Nov 4, 2011</a:t>
            </a:r>
          </a:p>
          <a:p>
            <a:r>
              <a:rPr lang="en-US" dirty="0" smtClean="0">
                <a:latin typeface="Times New Roman" pitchFamily="18" charset="0"/>
              </a:rPr>
              <a:t>Exercise, refine, output model results – Feb 3, 2012</a:t>
            </a:r>
          </a:p>
          <a:p>
            <a:r>
              <a:rPr lang="en-US" dirty="0" smtClean="0">
                <a:latin typeface="Times New Roman" pitchFamily="18" charset="0"/>
              </a:rPr>
              <a:t>PAP02 vote on Guideline 2</a:t>
            </a:r>
          </a:p>
          <a:p>
            <a:r>
              <a:rPr lang="en-US" dirty="0" smtClean="0">
                <a:latin typeface="Times New Roman" pitchFamily="18" charset="0"/>
              </a:rPr>
              <a:t>Submit Guideline 2 to </a:t>
            </a:r>
            <a:r>
              <a:rPr lang="en-US" dirty="0" err="1" smtClean="0">
                <a:latin typeface="Times New Roman" pitchFamily="18" charset="0"/>
              </a:rPr>
              <a:t>CoS</a:t>
            </a:r>
            <a:r>
              <a:rPr lang="en-US" dirty="0" smtClean="0">
                <a:latin typeface="Times New Roman" pitchFamily="18" charset="0"/>
              </a:rPr>
              <a:t> process – April 16, 2012</a:t>
            </a:r>
          </a:p>
          <a:p>
            <a:endParaRPr lang="en-US" dirty="0" smtClean="0">
              <a:latin typeface="Times New Roman" pitchFamily="18" charset="0"/>
            </a:endParaRPr>
          </a:p>
          <a:p>
            <a:r>
              <a:rPr lang="en-US" dirty="0" smtClean="0">
                <a:latin typeface="Times New Roman" pitchFamily="18" charset="0"/>
              </a:rPr>
              <a:t>Wireless Guideline 2 published – Aug 10, 2012</a:t>
            </a:r>
          </a:p>
          <a:p>
            <a:endParaRPr lang="en-US" dirty="0" smtClean="0">
              <a:latin typeface="Times New Roman" pitchFamily="18" charset="0"/>
            </a:endParaRPr>
          </a:p>
        </p:txBody>
      </p:sp>
      <p:sp>
        <p:nvSpPr>
          <p:cNvPr id="22532" name="Footer Placeholder 5"/>
          <p:cNvSpPr>
            <a:spLocks noGrp="1"/>
          </p:cNvSpPr>
          <p:nvPr>
            <p:ph type="ftr" sz="quarter" idx="11"/>
          </p:nvPr>
        </p:nvSpPr>
        <p:spPr>
          <a:noFill/>
        </p:spPr>
        <p:txBody>
          <a:bodyPr/>
          <a:lstStyle/>
          <a:p>
            <a:r>
              <a:rPr lang="en-US" smtClean="0"/>
              <a:t>Bruce Kraemer, Marvell</a:t>
            </a:r>
          </a:p>
        </p:txBody>
      </p:sp>
      <p:sp>
        <p:nvSpPr>
          <p:cNvPr id="22533" name="Slide Number Placeholder 6"/>
          <p:cNvSpPr>
            <a:spLocks noGrp="1"/>
          </p:cNvSpPr>
          <p:nvPr>
            <p:ph type="sldNum" sz="quarter" idx="12"/>
          </p:nvPr>
        </p:nvSpPr>
        <p:spPr>
          <a:xfrm>
            <a:off x="4357688" y="6475413"/>
            <a:ext cx="504825" cy="182562"/>
          </a:xfrm>
          <a:noFill/>
        </p:spPr>
        <p:txBody>
          <a:bodyPr/>
          <a:lstStyle/>
          <a:p>
            <a:r>
              <a:rPr lang="en-US" smtClean="0"/>
              <a:t>Slide </a:t>
            </a:r>
            <a:fld id="{204259C1-B27A-43EE-86BF-94FA29D35FF7}" type="slidenum">
              <a:rPr lang="en-US" smtClean="0"/>
              <a:pPr/>
              <a:t>18</a:t>
            </a:fld>
            <a:endParaRPr lang="en-US" smtClean="0"/>
          </a:p>
        </p:txBody>
      </p:sp>
      <p:sp>
        <p:nvSpPr>
          <p:cNvPr id="2" name="Date Placeholder 1"/>
          <p:cNvSpPr>
            <a:spLocks noGrp="1"/>
          </p:cNvSpPr>
          <p:nvPr>
            <p:ph type="dt" sz="half" idx="10"/>
          </p:nvPr>
        </p:nvSpPr>
        <p:spPr/>
        <p:txBody>
          <a:bodyPr/>
          <a:lstStyle/>
          <a:p>
            <a:r>
              <a:rPr lang="en-US" smtClean="0"/>
              <a:t>March  2012</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48343" y="685800"/>
            <a:ext cx="8519886" cy="1066800"/>
          </a:xfrm>
        </p:spPr>
        <p:txBody>
          <a:bodyPr/>
          <a:lstStyle/>
          <a:p>
            <a:r>
              <a:rPr lang="en-US" dirty="0" smtClean="0">
                <a:latin typeface="Times New Roman" pitchFamily="18" charset="0"/>
              </a:rPr>
              <a:t>PAP02 Guideline </a:t>
            </a:r>
            <a:r>
              <a:rPr lang="en-US" dirty="0" smtClean="0">
                <a:latin typeface="Times New Roman" pitchFamily="18" charset="0"/>
              </a:rPr>
              <a:t>– March Schedule </a:t>
            </a:r>
            <a:r>
              <a:rPr lang="en-US" dirty="0" smtClean="0">
                <a:latin typeface="Times New Roman" pitchFamily="18" charset="0"/>
              </a:rPr>
              <a:t>Overview</a:t>
            </a:r>
          </a:p>
        </p:txBody>
      </p:sp>
      <p:sp>
        <p:nvSpPr>
          <p:cNvPr id="22530" name="Text Placeholder 2"/>
          <p:cNvSpPr>
            <a:spLocks noGrp="1"/>
          </p:cNvSpPr>
          <p:nvPr>
            <p:ph type="body" sz="half" idx="1"/>
          </p:nvPr>
        </p:nvSpPr>
        <p:spPr>
          <a:xfrm>
            <a:off x="469900" y="1689100"/>
            <a:ext cx="8420100" cy="4406900"/>
          </a:xfrm>
        </p:spPr>
        <p:txBody>
          <a:bodyPr/>
          <a:lstStyle/>
          <a:p>
            <a:r>
              <a:rPr lang="en-US" dirty="0" smtClean="0">
                <a:latin typeface="Times New Roman" pitchFamily="18" charset="0"/>
              </a:rPr>
              <a:t>Wireless Guideline 1 published – Jan 13, 2011</a:t>
            </a:r>
          </a:p>
          <a:p>
            <a:r>
              <a:rPr lang="en-US" dirty="0">
                <a:latin typeface="Times New Roman" pitchFamily="18" charset="0"/>
              </a:rPr>
              <a:t>Revise Sections 2,3,4,5,6,7,8,9,Annex</a:t>
            </a:r>
            <a:endParaRPr lang="en-US" dirty="0" smtClean="0">
              <a:latin typeface="Times New Roman" pitchFamily="18" charset="0"/>
            </a:endParaRPr>
          </a:p>
          <a:p>
            <a:r>
              <a:rPr lang="en-US" dirty="0" smtClean="0">
                <a:latin typeface="Times New Roman" pitchFamily="18" charset="0"/>
              </a:rPr>
              <a:t>Model Assessment Tool ready for use– April 13, 2012</a:t>
            </a:r>
            <a:endParaRPr lang="en-US" dirty="0" smtClean="0">
              <a:latin typeface="Times New Roman" pitchFamily="18" charset="0"/>
            </a:endParaRPr>
          </a:p>
          <a:p>
            <a:r>
              <a:rPr lang="en-US" dirty="0" smtClean="0">
                <a:latin typeface="Times New Roman" pitchFamily="18" charset="0"/>
              </a:rPr>
              <a:t>Exercise</a:t>
            </a:r>
            <a:r>
              <a:rPr lang="en-US" dirty="0" smtClean="0">
                <a:latin typeface="Times New Roman" pitchFamily="18" charset="0"/>
              </a:rPr>
              <a:t>, refine, output model results – </a:t>
            </a:r>
            <a:r>
              <a:rPr lang="en-US" dirty="0" smtClean="0">
                <a:latin typeface="Times New Roman" pitchFamily="18" charset="0"/>
              </a:rPr>
              <a:t>May-June, 2012</a:t>
            </a:r>
          </a:p>
          <a:p>
            <a:r>
              <a:rPr lang="en-US" dirty="0" smtClean="0">
                <a:latin typeface="Times New Roman" pitchFamily="18" charset="0"/>
              </a:rPr>
              <a:t>Draft ready for Group review – August 24, 2012</a:t>
            </a:r>
            <a:endParaRPr lang="en-US" dirty="0" smtClean="0">
              <a:latin typeface="Times New Roman" pitchFamily="18" charset="0"/>
            </a:endParaRPr>
          </a:p>
          <a:p>
            <a:r>
              <a:rPr lang="en-US" dirty="0" smtClean="0">
                <a:latin typeface="Times New Roman" pitchFamily="18" charset="0"/>
              </a:rPr>
              <a:t>PAP02 vote on Guideline </a:t>
            </a:r>
            <a:r>
              <a:rPr lang="en-US" dirty="0" smtClean="0">
                <a:latin typeface="Times New Roman" pitchFamily="18" charset="0"/>
              </a:rPr>
              <a:t>2 – October 5, 2012</a:t>
            </a:r>
            <a:endParaRPr lang="en-US" dirty="0" smtClean="0">
              <a:latin typeface="Times New Roman" pitchFamily="18" charset="0"/>
            </a:endParaRPr>
          </a:p>
          <a:p>
            <a:r>
              <a:rPr lang="en-US" dirty="0" smtClean="0">
                <a:latin typeface="Times New Roman" pitchFamily="18" charset="0"/>
              </a:rPr>
              <a:t>Submit Guideline 2 to </a:t>
            </a:r>
            <a:r>
              <a:rPr lang="en-US" dirty="0" err="1" smtClean="0">
                <a:latin typeface="Times New Roman" pitchFamily="18" charset="0"/>
              </a:rPr>
              <a:t>CoS</a:t>
            </a:r>
            <a:r>
              <a:rPr lang="en-US" dirty="0" smtClean="0">
                <a:latin typeface="Times New Roman" pitchFamily="18" charset="0"/>
              </a:rPr>
              <a:t> process – </a:t>
            </a:r>
            <a:r>
              <a:rPr lang="en-US" dirty="0" smtClean="0">
                <a:latin typeface="Times New Roman" pitchFamily="18" charset="0"/>
              </a:rPr>
              <a:t>October 8, 2012</a:t>
            </a:r>
            <a:endParaRPr lang="en-US" dirty="0" smtClean="0">
              <a:latin typeface="Times New Roman" pitchFamily="18" charset="0"/>
            </a:endParaRPr>
          </a:p>
          <a:p>
            <a:r>
              <a:rPr lang="en-US" dirty="0" smtClean="0">
                <a:latin typeface="Times New Roman" pitchFamily="18" charset="0"/>
              </a:rPr>
              <a:t>Wireless Guideline 2 published – </a:t>
            </a:r>
            <a:r>
              <a:rPr lang="en-US" dirty="0" smtClean="0">
                <a:latin typeface="Times New Roman" pitchFamily="18" charset="0"/>
              </a:rPr>
              <a:t>February 22, 2013</a:t>
            </a:r>
            <a:endParaRPr lang="en-US" dirty="0" smtClean="0">
              <a:latin typeface="Times New Roman" pitchFamily="18" charset="0"/>
            </a:endParaRPr>
          </a:p>
          <a:p>
            <a:endParaRPr lang="en-US" dirty="0" smtClean="0">
              <a:latin typeface="Times New Roman" pitchFamily="18" charset="0"/>
            </a:endParaRPr>
          </a:p>
        </p:txBody>
      </p:sp>
      <p:sp>
        <p:nvSpPr>
          <p:cNvPr id="22532" name="Footer Placeholder 5"/>
          <p:cNvSpPr>
            <a:spLocks noGrp="1"/>
          </p:cNvSpPr>
          <p:nvPr>
            <p:ph type="ftr" sz="quarter" idx="11"/>
          </p:nvPr>
        </p:nvSpPr>
        <p:spPr>
          <a:noFill/>
        </p:spPr>
        <p:txBody>
          <a:bodyPr/>
          <a:lstStyle/>
          <a:p>
            <a:r>
              <a:rPr lang="en-US" smtClean="0"/>
              <a:t>Bruce Kraemer, Marvell</a:t>
            </a:r>
          </a:p>
        </p:txBody>
      </p:sp>
      <p:sp>
        <p:nvSpPr>
          <p:cNvPr id="22533" name="Slide Number Placeholder 6"/>
          <p:cNvSpPr>
            <a:spLocks noGrp="1"/>
          </p:cNvSpPr>
          <p:nvPr>
            <p:ph type="sldNum" sz="quarter" idx="12"/>
          </p:nvPr>
        </p:nvSpPr>
        <p:spPr>
          <a:xfrm>
            <a:off x="4357688" y="6475413"/>
            <a:ext cx="504825" cy="182562"/>
          </a:xfrm>
          <a:noFill/>
        </p:spPr>
        <p:txBody>
          <a:bodyPr/>
          <a:lstStyle/>
          <a:p>
            <a:r>
              <a:rPr lang="en-US" smtClean="0"/>
              <a:t>Slide </a:t>
            </a:r>
            <a:fld id="{204259C1-B27A-43EE-86BF-94FA29D35FF7}" type="slidenum">
              <a:rPr lang="en-US" smtClean="0"/>
              <a:pPr/>
              <a:t>19</a:t>
            </a:fld>
            <a:endParaRPr lang="en-US" smtClean="0"/>
          </a:p>
        </p:txBody>
      </p:sp>
      <p:sp>
        <p:nvSpPr>
          <p:cNvPr id="2" name="Date Placeholder 1"/>
          <p:cNvSpPr>
            <a:spLocks noGrp="1"/>
          </p:cNvSpPr>
          <p:nvPr>
            <p:ph type="dt" sz="half" idx="10"/>
          </p:nvPr>
        </p:nvSpPr>
        <p:spPr/>
        <p:txBody>
          <a:bodyPr/>
          <a:lstStyle/>
          <a:p>
            <a:r>
              <a:rPr lang="en-US" smtClean="0"/>
              <a:t>March  2012</a:t>
            </a:r>
            <a:endParaRPr lang="en-US"/>
          </a:p>
        </p:txBody>
      </p:sp>
    </p:spTree>
    <p:extLst>
      <p:ext uri="{BB962C8B-B14F-4D97-AF65-F5344CB8AC3E}">
        <p14:creationId xmlns:p14="http://schemas.microsoft.com/office/powerpoint/2010/main" val="273438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85800" y="685800"/>
            <a:ext cx="7772400" cy="717550"/>
          </a:xfrm>
        </p:spPr>
        <p:txBody>
          <a:bodyPr/>
          <a:lstStyle/>
          <a:p>
            <a:r>
              <a:rPr lang="en-US" dirty="0" smtClean="0">
                <a:latin typeface="Times New Roman" pitchFamily="18" charset="0"/>
              </a:rPr>
              <a:t>Waikoloa </a:t>
            </a:r>
            <a:r>
              <a:rPr lang="en-US" dirty="0" smtClean="0">
                <a:latin typeface="Times New Roman" pitchFamily="18" charset="0"/>
              </a:rPr>
              <a:t>Agenda</a:t>
            </a:r>
          </a:p>
        </p:txBody>
      </p:sp>
      <p:sp>
        <p:nvSpPr>
          <p:cNvPr id="14338" name="Text Placeholder 2"/>
          <p:cNvSpPr>
            <a:spLocks noGrp="1"/>
          </p:cNvSpPr>
          <p:nvPr>
            <p:ph type="body" sz="half" idx="1"/>
          </p:nvPr>
        </p:nvSpPr>
        <p:spPr>
          <a:xfrm>
            <a:off x="493713" y="1611313"/>
            <a:ext cx="8156575" cy="4411662"/>
          </a:xfrm>
        </p:spPr>
        <p:txBody>
          <a:bodyPr/>
          <a:lstStyle/>
          <a:p>
            <a:pPr>
              <a:buFontTx/>
              <a:buNone/>
            </a:pPr>
            <a:r>
              <a:rPr lang="en-US" sz="2000" dirty="0" smtClean="0">
                <a:latin typeface="Times New Roman" pitchFamily="18" charset="0"/>
              </a:rPr>
              <a:t>High level</a:t>
            </a:r>
          </a:p>
          <a:p>
            <a:r>
              <a:rPr lang="en-US" sz="2000" dirty="0" smtClean="0">
                <a:latin typeface="Times New Roman" pitchFamily="18" charset="0"/>
              </a:rPr>
              <a:t>PAP02 GOALS, Work plan, Schedule, </a:t>
            </a:r>
          </a:p>
          <a:p>
            <a:endParaRPr lang="en-US" sz="2000" dirty="0" smtClean="0">
              <a:latin typeface="Times New Roman" pitchFamily="18" charset="0"/>
            </a:endParaRPr>
          </a:p>
          <a:p>
            <a:pPr>
              <a:buFontTx/>
              <a:buNone/>
            </a:pPr>
            <a:r>
              <a:rPr lang="en-US" sz="2000" dirty="0" smtClean="0">
                <a:latin typeface="Times New Roman" pitchFamily="18" charset="0"/>
              </a:rPr>
              <a:t>Discussion of details as appropriate</a:t>
            </a:r>
          </a:p>
          <a:p>
            <a:r>
              <a:rPr lang="en-US" sz="2000" dirty="0" smtClean="0">
                <a:latin typeface="Times New Roman" pitchFamily="18" charset="0"/>
              </a:rPr>
              <a:t>Catalog of Standards</a:t>
            </a:r>
          </a:p>
          <a:p>
            <a:r>
              <a:rPr lang="en-US" sz="2000" dirty="0" smtClean="0">
                <a:latin typeface="Times New Roman" pitchFamily="18" charset="0"/>
              </a:rPr>
              <a:t>Modeling Tool</a:t>
            </a:r>
          </a:p>
          <a:p>
            <a:r>
              <a:rPr lang="en-US" sz="2000" dirty="0" smtClean="0">
                <a:latin typeface="Times New Roman" pitchFamily="18" charset="0"/>
              </a:rPr>
              <a:t>PAP02 Intro</a:t>
            </a:r>
          </a:p>
          <a:p>
            <a:r>
              <a:rPr lang="en-US" sz="2000" dirty="0" smtClean="0">
                <a:latin typeface="Times New Roman" pitchFamily="18" charset="0"/>
              </a:rPr>
              <a:t>Cyber Security</a:t>
            </a:r>
          </a:p>
          <a:p>
            <a:r>
              <a:rPr lang="en-US" sz="2000" dirty="0" smtClean="0">
                <a:latin typeface="Times New Roman" pitchFamily="18" charset="0"/>
              </a:rPr>
              <a:t>Publications and References</a:t>
            </a:r>
          </a:p>
          <a:p>
            <a:endParaRPr lang="en-US" sz="2000" dirty="0" smtClean="0">
              <a:latin typeface="Times New Roman" pitchFamily="18" charset="0"/>
            </a:endParaRPr>
          </a:p>
        </p:txBody>
      </p:sp>
      <p:sp>
        <p:nvSpPr>
          <p:cNvPr id="14340" name="Footer Placeholder 5"/>
          <p:cNvSpPr>
            <a:spLocks noGrp="1"/>
          </p:cNvSpPr>
          <p:nvPr>
            <p:ph type="ftr" sz="quarter" idx="11"/>
          </p:nvPr>
        </p:nvSpPr>
        <p:spPr>
          <a:noFill/>
        </p:spPr>
        <p:txBody>
          <a:bodyPr/>
          <a:lstStyle/>
          <a:p>
            <a:r>
              <a:rPr lang="en-US" smtClean="0"/>
              <a:t>Bruce Kraemer, Marvell</a:t>
            </a:r>
          </a:p>
        </p:txBody>
      </p:sp>
      <p:sp>
        <p:nvSpPr>
          <p:cNvPr id="14341" name="Slide Number Placeholder 6"/>
          <p:cNvSpPr>
            <a:spLocks noGrp="1"/>
          </p:cNvSpPr>
          <p:nvPr>
            <p:ph type="sldNum" sz="quarter" idx="12"/>
          </p:nvPr>
        </p:nvSpPr>
        <p:spPr>
          <a:noFill/>
        </p:spPr>
        <p:txBody>
          <a:bodyPr/>
          <a:lstStyle/>
          <a:p>
            <a:r>
              <a:rPr lang="en-US" smtClean="0"/>
              <a:t>Slide </a:t>
            </a:r>
            <a:fld id="{4CA8FCA1-A0CF-45B3-94F0-C98C35E3FF74}" type="slidenum">
              <a:rPr lang="en-US" smtClean="0"/>
              <a:pPr/>
              <a:t>2</a:t>
            </a:fld>
            <a:endParaRPr lang="en-US" smtClean="0"/>
          </a:p>
        </p:txBody>
      </p:sp>
      <p:sp>
        <p:nvSpPr>
          <p:cNvPr id="2" name="Date Placeholder 1"/>
          <p:cNvSpPr>
            <a:spLocks noGrp="1"/>
          </p:cNvSpPr>
          <p:nvPr>
            <p:ph type="dt" sz="half" idx="10"/>
          </p:nvPr>
        </p:nvSpPr>
        <p:spPr/>
        <p:txBody>
          <a:bodyPr/>
          <a:lstStyle/>
          <a:p>
            <a:r>
              <a:rPr lang="en-US" smtClean="0"/>
              <a:t>March  2012</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78543"/>
          </a:xfrm>
        </p:spPr>
        <p:txBody>
          <a:bodyPr/>
          <a:lstStyle/>
          <a:p>
            <a:r>
              <a:rPr lang="en-US" dirty="0" smtClean="0"/>
              <a:t>OpenSG Status</a:t>
            </a:r>
            <a:endParaRPr lang="en-US" dirty="0"/>
          </a:p>
        </p:txBody>
      </p:sp>
      <p:sp>
        <p:nvSpPr>
          <p:cNvPr id="3" name="Text Placeholder 2"/>
          <p:cNvSpPr>
            <a:spLocks noGrp="1"/>
          </p:cNvSpPr>
          <p:nvPr>
            <p:ph type="body" sz="half" idx="1"/>
          </p:nvPr>
        </p:nvSpPr>
        <p:spPr>
          <a:xfrm>
            <a:off x="537029" y="1480457"/>
            <a:ext cx="8128000" cy="4615543"/>
          </a:xfrm>
        </p:spPr>
        <p:txBody>
          <a:bodyPr/>
          <a:lstStyle/>
          <a:p>
            <a:pPr marL="0" indent="0">
              <a:buNone/>
            </a:pPr>
            <a:r>
              <a:rPr lang="en-US" sz="1200" dirty="0"/>
              <a:t>SG Network TF is please to announce the release of SG Requirements Release 5.1 documentation set that contains the Smart Grid Application Requirements and especially the architectural non-functional telecomm communication network requirements. This version is an incremental release of the content as measured against the 5.0 release 23Aug2011 and contains: </a:t>
            </a:r>
            <a:br>
              <a:rPr lang="en-US" sz="1200" dirty="0"/>
            </a:br>
            <a:r>
              <a:rPr lang="en-US" sz="1200" dirty="0"/>
              <a:t>19 payload-groupings (use cases) </a:t>
            </a:r>
            <a:br>
              <a:rPr lang="en-US" sz="1200" dirty="0"/>
            </a:br>
            <a:r>
              <a:rPr lang="en-US" sz="1200" dirty="0"/>
              <a:t>204 payloads (asymmetric messages </a:t>
            </a:r>
            <a:br>
              <a:rPr lang="en-US" sz="1200" dirty="0"/>
            </a:br>
            <a:r>
              <a:rPr lang="en-US" sz="1200" dirty="0"/>
              <a:t>500 payload-parent-sets </a:t>
            </a:r>
            <a:br>
              <a:rPr lang="en-US" sz="1200" dirty="0"/>
            </a:br>
            <a:r>
              <a:rPr lang="en-US" sz="1200" dirty="0"/>
              <a:t>7854 requirement rows (parent and child) </a:t>
            </a:r>
            <a:br>
              <a:rPr lang="en-US" sz="1200" dirty="0"/>
            </a:br>
            <a:r>
              <a:rPr lang="en-US" sz="1200" dirty="0"/>
              <a:t>payload tab that contains payload: description, attributes, security LICs, security C-I-A risk levels, business rationale for the C-I-A risk values </a:t>
            </a:r>
            <a:br>
              <a:rPr lang="en-US" sz="1200" dirty="0"/>
            </a:br>
            <a:r>
              <a:rPr lang="en-US" sz="1200" dirty="0"/>
              <a:t/>
            </a:r>
            <a:br>
              <a:rPr lang="en-US" sz="1200" dirty="0"/>
            </a:br>
            <a:r>
              <a:rPr lang="en-US" sz="1200" dirty="0"/>
              <a:t>The release 5.1 documentation set of files are listed in the following </a:t>
            </a:r>
            <a:r>
              <a:rPr lang="en-US" sz="1200" dirty="0" err="1"/>
              <a:t>pdf</a:t>
            </a:r>
            <a:r>
              <a:rPr lang="en-US" sz="1200" dirty="0"/>
              <a:t>. This document also identifies where </a:t>
            </a:r>
            <a:r>
              <a:rPr lang="en-US" sz="1200" dirty="0" smtClean="0"/>
              <a:t>the </a:t>
            </a:r>
            <a:r>
              <a:rPr lang="en-US" sz="1200" dirty="0"/>
              <a:t>SG Communications - SG Network TF Shared Documents website the various files are located along with high level description of the file contents. </a:t>
            </a:r>
            <a:br>
              <a:rPr lang="en-US" sz="1200" dirty="0"/>
            </a:br>
            <a:r>
              <a:rPr lang="en-US" sz="1200" dirty="0"/>
              <a:t/>
            </a:r>
            <a:br>
              <a:rPr lang="en-US" sz="1200" dirty="0"/>
            </a:br>
            <a:r>
              <a:rPr lang="en-US" sz="1200" dirty="0"/>
              <a:t/>
            </a:r>
            <a:br>
              <a:rPr lang="en-US" sz="1200" dirty="0"/>
            </a:br>
            <a:r>
              <a:rPr lang="en-US" sz="1200" dirty="0"/>
              <a:t>Alternately, use the embedded link to the SG Communications SG Network TF "</a:t>
            </a:r>
            <a:r>
              <a:rPr lang="en-US" sz="1200" dirty="0" err="1"/>
              <a:t>Latest_Release_Deliverables</a:t>
            </a:r>
            <a:r>
              <a:rPr lang="en-US" sz="1200" dirty="0"/>
              <a:t>" </a:t>
            </a:r>
            <a:r>
              <a:rPr lang="en-US" sz="1200" u="sng" dirty="0">
                <a:hlinkClick r:id="rId3"/>
              </a:rPr>
              <a:t>folder</a:t>
            </a:r>
            <a:r>
              <a:rPr lang="en-US" sz="1200" dirty="0"/>
              <a:t> </a:t>
            </a:r>
            <a:br>
              <a:rPr lang="en-US" sz="1200" dirty="0"/>
            </a:br>
            <a:r>
              <a:rPr lang="en-US" sz="1200" dirty="0"/>
              <a:t/>
            </a:r>
            <a:br>
              <a:rPr lang="en-US" sz="1200" dirty="0"/>
            </a:br>
            <a:r>
              <a:rPr lang="en-US" sz="1200" dirty="0"/>
              <a:t>If you have any questions, please contact Matt Gillmore or Ron Cunningham </a:t>
            </a:r>
            <a:br>
              <a:rPr lang="en-US" sz="1200" dirty="0"/>
            </a:br>
            <a:r>
              <a:rPr lang="en-US" sz="1200" dirty="0"/>
              <a:t/>
            </a:r>
            <a:br>
              <a:rPr lang="en-US" sz="1200" dirty="0"/>
            </a:br>
            <a:r>
              <a:rPr lang="en-US" sz="1200" dirty="0"/>
              <a:t>respectfully </a:t>
            </a:r>
            <a:br>
              <a:rPr lang="en-US" sz="1200" dirty="0"/>
            </a:br>
            <a:r>
              <a:rPr lang="en-US" sz="1200" dirty="0"/>
              <a:t>Ron Cunningham </a:t>
            </a:r>
            <a:br>
              <a:rPr lang="en-US" sz="1200" dirty="0"/>
            </a:br>
            <a:r>
              <a:rPr lang="en-US" sz="1200" dirty="0"/>
              <a:t>SG Network TF vice-chair </a:t>
            </a:r>
            <a:br>
              <a:rPr lang="en-US" sz="1200" dirty="0"/>
            </a:br>
            <a:r>
              <a:rPr lang="en-US" sz="1200" dirty="0"/>
              <a:t>918-599-2622</a:t>
            </a:r>
          </a:p>
          <a:p>
            <a:pPr marL="0" indent="0">
              <a:buNone/>
            </a:pPr>
            <a:endParaRPr lang="en-US" sz="1200" dirty="0"/>
          </a:p>
        </p:txBody>
      </p:sp>
      <p:sp>
        <p:nvSpPr>
          <p:cNvPr id="5" name="Date Placeholder 4"/>
          <p:cNvSpPr>
            <a:spLocks noGrp="1"/>
          </p:cNvSpPr>
          <p:nvPr>
            <p:ph type="dt" sz="half" idx="10"/>
          </p:nvPr>
        </p:nvSpPr>
        <p:spPr/>
        <p:txBody>
          <a:bodyPr/>
          <a:lstStyle/>
          <a:p>
            <a:r>
              <a:rPr lang="en-US" smtClean="0"/>
              <a:t>March  2012</a:t>
            </a:r>
            <a:endParaRPr lang="en-US" dirty="0"/>
          </a:p>
        </p:txBody>
      </p:sp>
      <p:sp>
        <p:nvSpPr>
          <p:cNvPr id="6" name="Footer Placeholder 5"/>
          <p:cNvSpPr>
            <a:spLocks noGrp="1"/>
          </p:cNvSpPr>
          <p:nvPr>
            <p:ph type="ftr" sz="quarter" idx="11"/>
          </p:nvPr>
        </p:nvSpPr>
        <p:spPr/>
        <p:txBody>
          <a:bodyPr/>
          <a:lstStyle/>
          <a:p>
            <a:pPr>
              <a:defRPr/>
            </a:pPr>
            <a:r>
              <a:rPr lang="en-US" smtClean="0"/>
              <a:t>Bruce Kraemer, Marvell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11E9C05C-0B54-485E-9CC6-C003E25E2F9A}" type="slidenum">
              <a:rPr lang="en-US" smtClean="0"/>
              <a:pPr>
                <a:defRPr/>
              </a:pPr>
              <a:t>20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21626332"/>
              </p:ext>
            </p:extLst>
          </p:nvPr>
        </p:nvGraphicFramePr>
        <p:xfrm>
          <a:off x="6930570" y="5248956"/>
          <a:ext cx="1444173" cy="1128260"/>
        </p:xfrm>
        <a:graphic>
          <a:graphicData uri="http://schemas.openxmlformats.org/presentationml/2006/ole">
            <mc:AlternateContent xmlns:mc="http://schemas.openxmlformats.org/markup-compatibility/2006">
              <mc:Choice xmlns:v="urn:schemas-microsoft-com:vml" Requires="v">
                <p:oleObj spid="_x0000_s80901" name="Package" showAsIcon="1" r:id="rId4" imgW="914400" imgH="714240" progId="Package">
                  <p:embed/>
                </p:oleObj>
              </mc:Choice>
              <mc:Fallback>
                <p:oleObj name="Package" showAsIcon="1" r:id="rId4" imgW="914400" imgH="714240" progId="Package">
                  <p:embed/>
                  <p:pic>
                    <p:nvPicPr>
                      <p:cNvPr id="0" name=""/>
                      <p:cNvPicPr/>
                      <p:nvPr/>
                    </p:nvPicPr>
                    <p:blipFill>
                      <a:blip r:embed="rId5"/>
                      <a:stretch>
                        <a:fillRect/>
                      </a:stretch>
                    </p:blipFill>
                    <p:spPr>
                      <a:xfrm>
                        <a:off x="6930570" y="5248956"/>
                        <a:ext cx="1444173" cy="1128260"/>
                      </a:xfrm>
                      <a:prstGeom prst="rect">
                        <a:avLst/>
                      </a:prstGeom>
                    </p:spPr>
                  </p:pic>
                </p:oleObj>
              </mc:Fallback>
            </mc:AlternateContent>
          </a:graphicData>
        </a:graphic>
      </p:graphicFrame>
    </p:spTree>
    <p:extLst>
      <p:ext uri="{BB962C8B-B14F-4D97-AF65-F5344CB8AC3E}">
        <p14:creationId xmlns:p14="http://schemas.microsoft.com/office/powerpoint/2010/main" val="301658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r>
              <a:rPr lang="en-US" dirty="0" smtClean="0">
                <a:latin typeface="Times New Roman" pitchFamily="18" charset="0"/>
              </a:rPr>
              <a:t>Work in Progress:</a:t>
            </a:r>
          </a:p>
        </p:txBody>
      </p:sp>
      <p:sp>
        <p:nvSpPr>
          <p:cNvPr id="73731" name="Date Placeholder 2"/>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3733" name="Slide Number Placeholder 4"/>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A529039D-47E1-4629-9666-9220A8BA74E5}" type="slidenum">
              <a:rPr lang="en-GB" sz="1200" b="0"/>
              <a:pPr algn="ctr" eaLnBrk="0" hangingPunct="0"/>
              <a:t>21</a:t>
            </a:fld>
            <a:endParaRPr lang="en-GB" sz="1200" b="0"/>
          </a:p>
        </p:txBody>
      </p:sp>
      <p:sp>
        <p:nvSpPr>
          <p:cNvPr id="73738" name="Rectangle 11"/>
          <p:cNvSpPr>
            <a:spLocks noChangeArrowheads="1"/>
          </p:cNvSpPr>
          <p:nvPr/>
        </p:nvSpPr>
        <p:spPr bwMode="auto">
          <a:xfrm>
            <a:off x="670166" y="20367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4:</a:t>
            </a:r>
          </a:p>
        </p:txBody>
      </p:sp>
      <p:sp>
        <p:nvSpPr>
          <p:cNvPr id="73739" name="Rectangle 12"/>
          <p:cNvSpPr>
            <a:spLocks noChangeArrowheads="1"/>
          </p:cNvSpPr>
          <p:nvPr/>
        </p:nvSpPr>
        <p:spPr bwMode="auto">
          <a:xfrm>
            <a:off x="635241" y="34718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5:</a:t>
            </a:r>
          </a:p>
        </p:txBody>
      </p:sp>
      <p:sp>
        <p:nvSpPr>
          <p:cNvPr id="73740" name="Rectangle 13"/>
          <p:cNvSpPr>
            <a:spLocks noChangeArrowheads="1"/>
          </p:cNvSpPr>
          <p:nvPr/>
        </p:nvSpPr>
        <p:spPr bwMode="auto">
          <a:xfrm>
            <a:off x="635241" y="4767263"/>
            <a:ext cx="1473200" cy="461962"/>
          </a:xfrm>
          <a:prstGeom prst="rect">
            <a:avLst/>
          </a:prstGeom>
          <a:noFill/>
          <a:ln w="9525">
            <a:noFill/>
            <a:miter lim="800000"/>
            <a:headEnd/>
            <a:tailEnd/>
          </a:ln>
        </p:spPr>
        <p:txBody>
          <a:bodyPr wrap="none">
            <a:spAutoFit/>
          </a:bodyPr>
          <a:lstStyle/>
          <a:p>
            <a:pPr eaLnBrk="0" hangingPunct="0"/>
            <a:r>
              <a:rPr lang="en-US" b="0" dirty="0">
                <a:solidFill>
                  <a:srgbClr val="000000"/>
                </a:solidFill>
              </a:rPr>
              <a:t>Chapter 6:</a:t>
            </a:r>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21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49849746"/>
              </p:ext>
            </p:extLst>
          </p:nvPr>
        </p:nvGraphicFramePr>
        <p:xfrm>
          <a:off x="2300527" y="1784350"/>
          <a:ext cx="1580315" cy="1234621"/>
        </p:xfrm>
        <a:graphic>
          <a:graphicData uri="http://schemas.openxmlformats.org/presentationml/2006/ole">
            <mc:AlternateContent xmlns:mc="http://schemas.openxmlformats.org/markup-compatibility/2006">
              <mc:Choice xmlns:v="urn:schemas-microsoft-com:vml" Requires="v">
                <p:oleObj spid="_x0000_s73977" name="Acrobat Document" showAsIcon="1" r:id="rId3" imgW="914400" imgH="714240" progId="AcroExch.Document.7">
                  <p:embed/>
                </p:oleObj>
              </mc:Choice>
              <mc:Fallback>
                <p:oleObj name="Acrobat Document" showAsIcon="1" r:id="rId3" imgW="914400" imgH="714240" progId="AcroExch.Document.7">
                  <p:embed/>
                  <p:pic>
                    <p:nvPicPr>
                      <p:cNvPr id="0" name=""/>
                      <p:cNvPicPr/>
                      <p:nvPr/>
                    </p:nvPicPr>
                    <p:blipFill>
                      <a:blip r:embed="rId4"/>
                      <a:stretch>
                        <a:fillRect/>
                      </a:stretch>
                    </p:blipFill>
                    <p:spPr>
                      <a:xfrm>
                        <a:off x="2300527" y="1784350"/>
                        <a:ext cx="1580315" cy="1234621"/>
                      </a:xfrm>
                      <a:prstGeom prst="rect">
                        <a:avLst/>
                      </a:prstGeom>
                    </p:spPr>
                  </p:pic>
                </p:oleObj>
              </mc:Fallback>
            </mc:AlternateContent>
          </a:graphicData>
        </a:graphic>
      </p:graphicFrame>
      <p:sp>
        <p:nvSpPr>
          <p:cNvPr id="19" name="Rectangle 13"/>
          <p:cNvSpPr>
            <a:spLocks noChangeArrowheads="1"/>
          </p:cNvSpPr>
          <p:nvPr/>
        </p:nvSpPr>
        <p:spPr bwMode="auto">
          <a:xfrm>
            <a:off x="4774406" y="4536282"/>
            <a:ext cx="2326278" cy="461665"/>
          </a:xfrm>
          <a:prstGeom prst="rect">
            <a:avLst/>
          </a:prstGeom>
          <a:noFill/>
          <a:ln w="9525">
            <a:noFill/>
            <a:miter lim="800000"/>
            <a:headEnd/>
            <a:tailEnd/>
          </a:ln>
        </p:spPr>
        <p:txBody>
          <a:bodyPr wrap="none">
            <a:spAutoFit/>
          </a:bodyPr>
          <a:lstStyle/>
          <a:p>
            <a:pPr eaLnBrk="0" hangingPunct="0"/>
            <a:r>
              <a:rPr lang="en-US" b="0" dirty="0" smtClean="0">
                <a:solidFill>
                  <a:srgbClr val="000000"/>
                </a:solidFill>
              </a:rPr>
              <a:t>Range Estimator:</a:t>
            </a:r>
            <a:endParaRPr lang="en-US" b="0"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64310002"/>
              </p:ext>
            </p:extLst>
          </p:nvPr>
        </p:nvGraphicFramePr>
        <p:xfrm>
          <a:off x="6887029" y="4997947"/>
          <a:ext cx="1719942" cy="1343705"/>
        </p:xfrm>
        <a:graphic>
          <a:graphicData uri="http://schemas.openxmlformats.org/presentationml/2006/ole">
            <mc:AlternateContent xmlns:mc="http://schemas.openxmlformats.org/markup-compatibility/2006">
              <mc:Choice xmlns:v="urn:schemas-microsoft-com:vml" Requires="v">
                <p:oleObj spid="_x0000_s73978" name="Worksheet" showAsIcon="1" r:id="rId5" imgW="914400" imgH="714240" progId="Excel.Sheet.12">
                  <p:embed/>
                </p:oleObj>
              </mc:Choice>
              <mc:Fallback>
                <p:oleObj name="Worksheet" showAsIcon="1" r:id="rId5" imgW="914400" imgH="714240" progId="Excel.Sheet.12">
                  <p:embed/>
                  <p:pic>
                    <p:nvPicPr>
                      <p:cNvPr id="0" name=""/>
                      <p:cNvPicPr/>
                      <p:nvPr/>
                    </p:nvPicPr>
                    <p:blipFill>
                      <a:blip r:embed="rId6"/>
                      <a:stretch>
                        <a:fillRect/>
                      </a:stretch>
                    </p:blipFill>
                    <p:spPr>
                      <a:xfrm>
                        <a:off x="6887029" y="4997947"/>
                        <a:ext cx="1719942" cy="134370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2151769"/>
              </p:ext>
            </p:extLst>
          </p:nvPr>
        </p:nvGraphicFramePr>
        <p:xfrm>
          <a:off x="2372312" y="3172732"/>
          <a:ext cx="1357086" cy="1060223"/>
        </p:xfrm>
        <a:graphic>
          <a:graphicData uri="http://schemas.openxmlformats.org/presentationml/2006/ole">
            <mc:AlternateContent xmlns:mc="http://schemas.openxmlformats.org/markup-compatibility/2006">
              <mc:Choice xmlns:v="urn:schemas-microsoft-com:vml" Requires="v">
                <p:oleObj spid="_x0000_s73979" name="Document" showAsIcon="1" r:id="rId7" imgW="914400" imgH="714240" progId="Word.Document.8">
                  <p:embed/>
                </p:oleObj>
              </mc:Choice>
              <mc:Fallback>
                <p:oleObj name="Document" showAsIcon="1" r:id="rId7" imgW="914400" imgH="714240" progId="Word.Document.8">
                  <p:embed/>
                  <p:pic>
                    <p:nvPicPr>
                      <p:cNvPr id="0" name=""/>
                      <p:cNvPicPr/>
                      <p:nvPr/>
                    </p:nvPicPr>
                    <p:blipFill>
                      <a:blip r:embed="rId8"/>
                      <a:stretch>
                        <a:fillRect/>
                      </a:stretch>
                    </p:blipFill>
                    <p:spPr>
                      <a:xfrm>
                        <a:off x="2372312" y="3172732"/>
                        <a:ext cx="1357086" cy="1060223"/>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r>
              <a:rPr lang="en-US" smtClean="0"/>
              <a:t>March  2012</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42" y="1228271"/>
            <a:ext cx="7772400" cy="1362075"/>
          </a:xfrm>
        </p:spPr>
        <p:txBody>
          <a:bodyPr/>
          <a:lstStyle/>
          <a:p>
            <a:r>
              <a:rPr lang="en-US" dirty="0" smtClean="0"/>
              <a:t>Telecon Feb 08</a:t>
            </a:r>
            <a:endParaRPr lang="en-US" dirty="0"/>
          </a:p>
        </p:txBody>
      </p:sp>
      <p:sp>
        <p:nvSpPr>
          <p:cNvPr id="4" name="Date Placeholder 3"/>
          <p:cNvSpPr>
            <a:spLocks noGrp="1"/>
          </p:cNvSpPr>
          <p:nvPr>
            <p:ph type="dt" sz="half" idx="10"/>
          </p:nvPr>
        </p:nvSpPr>
        <p:spPr/>
        <p:txBody>
          <a:bodyPr/>
          <a:lstStyle/>
          <a:p>
            <a:pPr>
              <a:defRPr/>
            </a:pPr>
            <a:r>
              <a:rPr lang="en-US" smtClean="0"/>
              <a:t>March  2012</a:t>
            </a:r>
            <a:endParaRPr lang="en-US" dirty="0"/>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33023361"/>
              </p:ext>
            </p:extLst>
          </p:nvPr>
        </p:nvGraphicFramePr>
        <p:xfrm>
          <a:off x="4114799" y="3071813"/>
          <a:ext cx="2328961" cy="1819501"/>
        </p:xfrm>
        <a:graphic>
          <a:graphicData uri="http://schemas.openxmlformats.org/presentationml/2006/ole">
            <mc:AlternateContent xmlns:mc="http://schemas.openxmlformats.org/markup-compatibility/2006">
              <mc:Choice xmlns:v="urn:schemas-microsoft-com:vml" Requires="v">
                <p:oleObj spid="_x0000_s81925" name="Worksheet" showAsIcon="1" r:id="rId3" imgW="914400" imgH="714240" progId="Excel.Sheet.12">
                  <p:embed/>
                </p:oleObj>
              </mc:Choice>
              <mc:Fallback>
                <p:oleObj name="Worksheet" showAsIcon="1" r:id="rId3" imgW="914400" imgH="714240" progId="Excel.Sheet.12">
                  <p:embed/>
                  <p:pic>
                    <p:nvPicPr>
                      <p:cNvPr id="0" name=""/>
                      <p:cNvPicPr/>
                      <p:nvPr/>
                    </p:nvPicPr>
                    <p:blipFill>
                      <a:blip r:embed="rId4"/>
                      <a:stretch>
                        <a:fillRect/>
                      </a:stretch>
                    </p:blipFill>
                    <p:spPr>
                      <a:xfrm>
                        <a:off x="4114799" y="3071813"/>
                        <a:ext cx="2328961" cy="1819501"/>
                      </a:xfrm>
                      <a:prstGeom prst="rect">
                        <a:avLst/>
                      </a:prstGeom>
                    </p:spPr>
                  </p:pic>
                </p:oleObj>
              </mc:Fallback>
            </mc:AlternateContent>
          </a:graphicData>
        </a:graphic>
      </p:graphicFrame>
    </p:spTree>
    <p:extLst>
      <p:ext uri="{BB962C8B-B14F-4D97-AF65-F5344CB8AC3E}">
        <p14:creationId xmlns:p14="http://schemas.microsoft.com/office/powerpoint/2010/main" val="380570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812800"/>
          </a:xfrm>
        </p:spPr>
        <p:txBody>
          <a:bodyPr/>
          <a:lstStyle/>
          <a:p>
            <a:r>
              <a:rPr lang="en-US" dirty="0" smtClean="0">
                <a:latin typeface="Times New Roman" pitchFamily="18" charset="0"/>
              </a:rPr>
              <a:t>UCAIUG</a:t>
            </a:r>
          </a:p>
        </p:txBody>
      </p:sp>
      <p:sp>
        <p:nvSpPr>
          <p:cNvPr id="27650" name="Text Placeholder 2"/>
          <p:cNvSpPr>
            <a:spLocks noGrp="1"/>
          </p:cNvSpPr>
          <p:nvPr>
            <p:ph type="body" sz="half" idx="1"/>
          </p:nvPr>
        </p:nvSpPr>
        <p:spPr>
          <a:xfrm>
            <a:off x="299357" y="1482271"/>
            <a:ext cx="8470900" cy="4711700"/>
          </a:xfrm>
        </p:spPr>
        <p:txBody>
          <a:bodyPr/>
          <a:lstStyle/>
          <a:p>
            <a:r>
              <a:rPr lang="en-US" sz="1800" dirty="0" smtClean="0">
                <a:latin typeface="Times New Roman" pitchFamily="18" charset="0"/>
              </a:rPr>
              <a:t>•</a:t>
            </a:r>
            <a:r>
              <a:rPr lang="en-US" sz="1800" dirty="0"/>
              <a:t>The UCA</a:t>
            </a:r>
            <a:r>
              <a:rPr lang="en-US" sz="1800" baseline="30000" dirty="0"/>
              <a:t>®</a:t>
            </a:r>
            <a:r>
              <a:rPr lang="en-US" sz="1800" dirty="0"/>
              <a:t> International Users Group is a not-for-profit corporation consisting of utility user and supplier companies that is dedicated to promoting the integration and interoperability of electric/gas/water utility systems through the use of international standards-based technology. It is a User Group for IEC 61850, the Common Information Model – Generic Interface Definition (CIM/GID as per IEC 61970/61968), advanced metering and demand response via </a:t>
            </a:r>
            <a:r>
              <a:rPr lang="en-US" sz="1800" dirty="0" err="1"/>
              <a:t>OpenDR</a:t>
            </a:r>
            <a:r>
              <a:rPr lang="en-US" sz="1800" dirty="0"/>
              <a:t>. </a:t>
            </a:r>
          </a:p>
          <a:p>
            <a:r>
              <a:rPr lang="en-US" sz="1800" dirty="0"/>
              <a:t>Our Mission: To enable utility integration through the deployment of open standards by providing a forum in which the various stakeholders in the utility industry can work cooperatively together as members of a common organization to: Influence, select, and/or endorse open and public standards appropriate to the utility market based upon the needs of the membership. Specify, develop and/or accredit product/system-testing programs that facilitate the field interoperability of products and systems based upon these standards. Implement educational and promotional activities that increase awareness and deployment of these standards in the utility industry.</a:t>
            </a:r>
          </a:p>
        </p:txBody>
      </p:sp>
      <p:sp>
        <p:nvSpPr>
          <p:cNvPr id="27652" name="Footer Placeholder 5"/>
          <p:cNvSpPr>
            <a:spLocks noGrp="1"/>
          </p:cNvSpPr>
          <p:nvPr>
            <p:ph type="ftr" sz="quarter" idx="11"/>
          </p:nvPr>
        </p:nvSpPr>
        <p:spPr>
          <a:noFill/>
        </p:spPr>
        <p:txBody>
          <a:bodyPr/>
          <a:lstStyle/>
          <a:p>
            <a:r>
              <a:rPr lang="en-US" smtClean="0"/>
              <a:t>Bruce Kraemer, Marvell</a:t>
            </a:r>
          </a:p>
        </p:txBody>
      </p:sp>
      <p:sp>
        <p:nvSpPr>
          <p:cNvPr id="27653" name="Slide Number Placeholder 6"/>
          <p:cNvSpPr>
            <a:spLocks noGrp="1"/>
          </p:cNvSpPr>
          <p:nvPr>
            <p:ph type="sldNum" sz="quarter" idx="12"/>
          </p:nvPr>
        </p:nvSpPr>
        <p:spPr>
          <a:xfrm>
            <a:off x="4357688" y="6475413"/>
            <a:ext cx="504825" cy="182562"/>
          </a:xfrm>
          <a:noFill/>
        </p:spPr>
        <p:txBody>
          <a:bodyPr/>
          <a:lstStyle/>
          <a:p>
            <a:r>
              <a:rPr lang="en-US" smtClean="0"/>
              <a:t>Slide </a:t>
            </a:r>
            <a:fld id="{027BB308-4241-4144-ABA3-E1B0A9906736}" type="slidenum">
              <a:rPr lang="en-US" smtClean="0"/>
              <a:pPr/>
              <a:t>23</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304628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Bruce Kraemer, Marvell</a:t>
            </a:r>
          </a:p>
        </p:txBody>
      </p:sp>
      <p:sp>
        <p:nvSpPr>
          <p:cNvPr id="28676" name="Slide Number Placeholder 5"/>
          <p:cNvSpPr>
            <a:spLocks noGrp="1"/>
          </p:cNvSpPr>
          <p:nvPr>
            <p:ph type="sldNum" sz="quarter" idx="12"/>
          </p:nvPr>
        </p:nvSpPr>
        <p:spPr>
          <a:xfrm>
            <a:off x="4357688" y="6475413"/>
            <a:ext cx="504825" cy="182562"/>
          </a:xfrm>
          <a:noFill/>
        </p:spPr>
        <p:txBody>
          <a:bodyPr/>
          <a:lstStyle/>
          <a:p>
            <a:r>
              <a:rPr lang="en-US" smtClean="0"/>
              <a:t>Slide </a:t>
            </a:r>
            <a:fld id="{162C7E68-1D15-4473-8B56-A9224DF58F56}" type="slidenum">
              <a:rPr lang="en-US" smtClean="0"/>
              <a:pPr/>
              <a:t>24</a:t>
            </a:fld>
            <a:endParaRPr lang="en-US" smtClean="0"/>
          </a:p>
        </p:txBody>
      </p:sp>
      <p:sp>
        <p:nvSpPr>
          <p:cNvPr id="28677" name="TextBox 6"/>
          <p:cNvSpPr txBox="1">
            <a:spLocks noChangeArrowheads="1"/>
          </p:cNvSpPr>
          <p:nvPr/>
        </p:nvSpPr>
        <p:spPr bwMode="auto">
          <a:xfrm>
            <a:off x="301625" y="3875982"/>
            <a:ext cx="8194675" cy="1569660"/>
          </a:xfrm>
          <a:prstGeom prst="rect">
            <a:avLst/>
          </a:prstGeom>
          <a:noFill/>
          <a:ln w="9525">
            <a:noFill/>
            <a:miter lim="800000"/>
            <a:headEnd/>
            <a:tailEnd/>
          </a:ln>
        </p:spPr>
        <p:txBody>
          <a:bodyPr>
            <a:spAutoFit/>
          </a:bodyPr>
          <a:lstStyle/>
          <a:p>
            <a:pPr eaLnBrk="0" hangingPunct="0"/>
            <a:r>
              <a:rPr lang="en-US" dirty="0">
                <a:hlinkClick r:id="rId2"/>
              </a:rPr>
              <a:t>http://</a:t>
            </a:r>
            <a:r>
              <a:rPr lang="en-US" dirty="0" smtClean="0">
                <a:hlinkClick r:id="rId2"/>
              </a:rPr>
              <a:t>osgug.ucaiug.org/UtiliComm/Shared%20Documents/SG-NET%20PAP%20work-in-progress/Database-wip/database/SGNet-2010mod29Aug2011-5.1.zip</a:t>
            </a:r>
            <a:endParaRPr lang="en-US" dirty="0" smtClean="0"/>
          </a:p>
          <a:p>
            <a:pPr eaLnBrk="0" hangingPunct="0"/>
            <a:endParaRPr lang="en-US" dirty="0"/>
          </a:p>
        </p:txBody>
      </p:sp>
      <p:sp>
        <p:nvSpPr>
          <p:cNvPr id="3" name="TextBox 2"/>
          <p:cNvSpPr txBox="1"/>
          <p:nvPr/>
        </p:nvSpPr>
        <p:spPr>
          <a:xfrm>
            <a:off x="551543" y="1786653"/>
            <a:ext cx="3331361" cy="1938992"/>
          </a:xfrm>
          <a:prstGeom prst="rect">
            <a:avLst/>
          </a:prstGeom>
          <a:noFill/>
        </p:spPr>
        <p:txBody>
          <a:bodyPr wrap="none" rtlCol="0">
            <a:spAutoFit/>
          </a:bodyPr>
          <a:lstStyle/>
          <a:p>
            <a:r>
              <a:rPr lang="en-US" dirty="0" smtClean="0"/>
              <a:t>Latest data descriptions</a:t>
            </a:r>
          </a:p>
          <a:p>
            <a:r>
              <a:rPr lang="en-US" dirty="0" smtClean="0"/>
              <a:t>Actors</a:t>
            </a:r>
          </a:p>
          <a:p>
            <a:r>
              <a:rPr lang="en-US" dirty="0" smtClean="0"/>
              <a:t>Flows </a:t>
            </a:r>
          </a:p>
          <a:p>
            <a:r>
              <a:rPr lang="en-US" dirty="0" smtClean="0"/>
              <a:t>Data size</a:t>
            </a:r>
          </a:p>
          <a:p>
            <a:r>
              <a:rPr lang="en-US" dirty="0" smtClean="0"/>
              <a:t>Security levels</a:t>
            </a:r>
            <a:endParaRPr lang="en-US" dirty="0"/>
          </a:p>
        </p:txBody>
      </p:sp>
      <p:sp>
        <p:nvSpPr>
          <p:cNvPr id="5" name="TextBox 4"/>
          <p:cNvSpPr txBox="1"/>
          <p:nvPr/>
        </p:nvSpPr>
        <p:spPr>
          <a:xfrm>
            <a:off x="1026833" y="959338"/>
            <a:ext cx="5697394" cy="461665"/>
          </a:xfrm>
          <a:prstGeom prst="rect">
            <a:avLst/>
          </a:prstGeom>
          <a:noFill/>
        </p:spPr>
        <p:txBody>
          <a:bodyPr wrap="none" rtlCol="0">
            <a:spAutoFit/>
          </a:bodyPr>
          <a:lstStyle/>
          <a:p>
            <a:r>
              <a:rPr lang="en-US" dirty="0" smtClean="0"/>
              <a:t>Open SG    Utility Data Flow  information</a:t>
            </a:r>
            <a:endParaRPr lang="en-US" dirty="0"/>
          </a:p>
        </p:txBody>
      </p:sp>
      <p:sp>
        <p:nvSpPr>
          <p:cNvPr id="6" name="Date Placeholder 5"/>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spTree>
    <p:extLst>
      <p:ext uri="{BB962C8B-B14F-4D97-AF65-F5344CB8AC3E}">
        <p14:creationId xmlns:p14="http://schemas.microsoft.com/office/powerpoint/2010/main" val="3519602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684" y="947285"/>
            <a:ext cx="7772400" cy="562201"/>
          </a:xfrm>
        </p:spPr>
        <p:txBody>
          <a:bodyPr/>
          <a:lstStyle/>
          <a:p>
            <a:pPr algn="ctr"/>
            <a:r>
              <a:rPr lang="en-US" sz="3600" dirty="0" smtClean="0">
                <a:latin typeface="Times New Roman" pitchFamily="18" charset="0"/>
                <a:cs typeface="Times New Roman" pitchFamily="18" charset="0"/>
              </a:rPr>
              <a:t>802 Smart Grid Teleconference Plans</a:t>
            </a:r>
            <a:endParaRPr lang="en-US" sz="36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25</a:t>
            </a:fld>
            <a:endParaRPr lang="en-US"/>
          </a:p>
        </p:txBody>
      </p:sp>
      <p:sp>
        <p:nvSpPr>
          <p:cNvPr id="7" name="TextBox 6"/>
          <p:cNvSpPr txBox="1"/>
          <p:nvPr/>
        </p:nvSpPr>
        <p:spPr>
          <a:xfrm>
            <a:off x="624113" y="1538515"/>
            <a:ext cx="7187289" cy="1569660"/>
          </a:xfrm>
          <a:prstGeom prst="rect">
            <a:avLst/>
          </a:prstGeom>
          <a:noFill/>
        </p:spPr>
        <p:txBody>
          <a:bodyPr wrap="none" rtlCol="0">
            <a:spAutoFit/>
          </a:bodyPr>
          <a:lstStyle/>
          <a:p>
            <a:r>
              <a:rPr lang="en-US" dirty="0" smtClean="0"/>
              <a:t>Calls have been scheduled at 2pm ET on Wednesdays</a:t>
            </a:r>
          </a:p>
          <a:p>
            <a:endParaRPr lang="en-US" dirty="0"/>
          </a:p>
          <a:p>
            <a:r>
              <a:rPr lang="en-US" dirty="0" smtClean="0"/>
              <a:t>Call topics between </a:t>
            </a:r>
            <a:r>
              <a:rPr lang="en-US" dirty="0" smtClean="0"/>
              <a:t>March and May meetings </a:t>
            </a:r>
            <a:r>
              <a:rPr lang="en-US" dirty="0" smtClean="0"/>
              <a:t>??</a:t>
            </a:r>
          </a:p>
          <a:p>
            <a:r>
              <a:rPr lang="en-US" dirty="0" smtClean="0"/>
              <a:t>Call Dates to schedule</a:t>
            </a:r>
            <a:r>
              <a:rPr lang="en-US" dirty="0" smtClean="0"/>
              <a:t>??</a:t>
            </a:r>
            <a:endParaRPr lang="en-US" dirty="0" smtClean="0"/>
          </a:p>
        </p:txBody>
      </p:sp>
      <p:sp>
        <p:nvSpPr>
          <p:cNvPr id="8" name="TextBox 7"/>
          <p:cNvSpPr txBox="1"/>
          <p:nvPr/>
        </p:nvSpPr>
        <p:spPr>
          <a:xfrm>
            <a:off x="812800" y="3328007"/>
            <a:ext cx="1221040" cy="2677656"/>
          </a:xfrm>
          <a:prstGeom prst="rect">
            <a:avLst/>
          </a:prstGeom>
          <a:noFill/>
        </p:spPr>
        <p:txBody>
          <a:bodyPr wrap="none" rtlCol="0">
            <a:spAutoFit/>
          </a:bodyPr>
          <a:lstStyle/>
          <a:p>
            <a:r>
              <a:rPr lang="en-US" dirty="0" smtClean="0"/>
              <a:t>Mar 21 </a:t>
            </a:r>
          </a:p>
          <a:p>
            <a:r>
              <a:rPr lang="en-US" dirty="0" smtClean="0"/>
              <a:t>Mar 28</a:t>
            </a:r>
            <a:endParaRPr lang="en-US" dirty="0" smtClean="0"/>
          </a:p>
          <a:p>
            <a:r>
              <a:rPr lang="en-US" dirty="0" smtClean="0"/>
              <a:t>Apr 04</a:t>
            </a:r>
            <a:endParaRPr lang="en-US" dirty="0" smtClean="0"/>
          </a:p>
          <a:p>
            <a:r>
              <a:rPr lang="en-US" dirty="0"/>
              <a:t>Apr </a:t>
            </a:r>
            <a:r>
              <a:rPr lang="en-US" dirty="0" smtClean="0"/>
              <a:t>11</a:t>
            </a:r>
          </a:p>
          <a:p>
            <a:r>
              <a:rPr lang="en-US" dirty="0"/>
              <a:t>Apr </a:t>
            </a:r>
            <a:r>
              <a:rPr lang="en-US" dirty="0" smtClean="0"/>
              <a:t>18</a:t>
            </a:r>
          </a:p>
          <a:p>
            <a:r>
              <a:rPr lang="en-US" dirty="0"/>
              <a:t>Apr </a:t>
            </a:r>
            <a:r>
              <a:rPr lang="en-US" dirty="0" smtClean="0"/>
              <a:t>25</a:t>
            </a:r>
            <a:endParaRPr lang="en-US" dirty="0"/>
          </a:p>
          <a:p>
            <a:r>
              <a:rPr lang="en-US" dirty="0" smtClean="0"/>
              <a:t>May 02</a:t>
            </a:r>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spTree>
    <p:extLst>
      <p:ext uri="{BB962C8B-B14F-4D97-AF65-F5344CB8AC3E}">
        <p14:creationId xmlns:p14="http://schemas.microsoft.com/office/powerpoint/2010/main" val="217940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684" y="947285"/>
            <a:ext cx="7772400" cy="562201"/>
          </a:xfrm>
        </p:spPr>
        <p:txBody>
          <a:bodyPr/>
          <a:lstStyle/>
          <a:p>
            <a:pPr algn="ctr"/>
            <a:r>
              <a:rPr lang="en-US" sz="3600" dirty="0" smtClean="0">
                <a:latin typeface="Times New Roman" pitchFamily="18" charset="0"/>
                <a:cs typeface="Times New Roman" pitchFamily="18" charset="0"/>
              </a:rPr>
              <a:t>802 Smart Grid Teleconference Plans</a:t>
            </a:r>
            <a:endParaRPr lang="en-US" sz="36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26</a:t>
            </a:fld>
            <a:endParaRPr lang="en-US"/>
          </a:p>
        </p:txBody>
      </p:sp>
      <p:sp>
        <p:nvSpPr>
          <p:cNvPr id="7" name="TextBox 6"/>
          <p:cNvSpPr txBox="1"/>
          <p:nvPr/>
        </p:nvSpPr>
        <p:spPr>
          <a:xfrm>
            <a:off x="624113" y="1538515"/>
            <a:ext cx="7712432" cy="1569660"/>
          </a:xfrm>
          <a:prstGeom prst="rect">
            <a:avLst/>
          </a:prstGeom>
          <a:noFill/>
        </p:spPr>
        <p:txBody>
          <a:bodyPr wrap="none" rtlCol="0">
            <a:spAutoFit/>
          </a:bodyPr>
          <a:lstStyle/>
          <a:p>
            <a:r>
              <a:rPr lang="en-US" dirty="0" smtClean="0"/>
              <a:t>Calls have been scheduled at 2pm ET on Wednesdays</a:t>
            </a:r>
          </a:p>
          <a:p>
            <a:endParaRPr lang="en-US" dirty="0"/>
          </a:p>
          <a:p>
            <a:r>
              <a:rPr lang="en-US" dirty="0" smtClean="0"/>
              <a:t>Agreed on one call between January and March meetings</a:t>
            </a:r>
          </a:p>
          <a:p>
            <a:endParaRPr lang="en-US" dirty="0"/>
          </a:p>
        </p:txBody>
      </p:sp>
      <p:sp>
        <p:nvSpPr>
          <p:cNvPr id="8" name="TextBox 7"/>
          <p:cNvSpPr txBox="1"/>
          <p:nvPr/>
        </p:nvSpPr>
        <p:spPr>
          <a:xfrm>
            <a:off x="290286" y="3456517"/>
            <a:ext cx="8403771" cy="830997"/>
          </a:xfrm>
          <a:prstGeom prst="rect">
            <a:avLst/>
          </a:prstGeom>
          <a:noFill/>
        </p:spPr>
        <p:txBody>
          <a:bodyPr wrap="square" rtlCol="0">
            <a:spAutoFit/>
          </a:bodyPr>
          <a:lstStyle/>
          <a:p>
            <a:r>
              <a:rPr lang="en-US" dirty="0" smtClean="0"/>
              <a:t>Feb 08 – Telecon to discuss recommended parameters from 11ah </a:t>
            </a:r>
            <a:r>
              <a:rPr lang="en-US" dirty="0"/>
              <a:t>and 15.4g </a:t>
            </a:r>
            <a:r>
              <a:rPr lang="en-US" dirty="0" smtClean="0"/>
              <a:t>to use  in the propagation model</a:t>
            </a:r>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spTree>
    <p:extLst>
      <p:ext uri="{BB962C8B-B14F-4D97-AF65-F5344CB8AC3E}">
        <p14:creationId xmlns:p14="http://schemas.microsoft.com/office/powerpoint/2010/main" val="3956649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627" y="613457"/>
            <a:ext cx="7772400" cy="562201"/>
          </a:xfrm>
        </p:spPr>
        <p:txBody>
          <a:bodyPr/>
          <a:lstStyle/>
          <a:p>
            <a:pPr algn="ctr"/>
            <a:r>
              <a:rPr lang="en-US" sz="2800" dirty="0" smtClean="0">
                <a:latin typeface="Times New Roman" pitchFamily="18" charset="0"/>
                <a:cs typeface="Times New Roman" pitchFamily="18" charset="0"/>
              </a:rPr>
              <a:t>Range Estimator Variables - Example Supplied</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27</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63618715"/>
              </p:ext>
            </p:extLst>
          </p:nvPr>
        </p:nvGraphicFramePr>
        <p:xfrm>
          <a:off x="467178" y="1386363"/>
          <a:ext cx="4813300" cy="1550670"/>
        </p:xfrm>
        <a:graphic>
          <a:graphicData uri="http://schemas.openxmlformats.org/drawingml/2006/table">
            <a:tbl>
              <a:tblPr>
                <a:tableStyleId>{5C22544A-7EE6-4342-B048-85BDC9FD1C3A}</a:tableStyleId>
              </a:tblPr>
              <a:tblGrid>
                <a:gridCol w="3111500"/>
                <a:gridCol w="850900"/>
                <a:gridCol w="850900"/>
              </a:tblGrid>
              <a:tr h="190500">
                <a:tc>
                  <a:txBody>
                    <a:bodyPr/>
                    <a:lstStyle/>
                    <a:p>
                      <a:pPr algn="l" fontAlgn="ctr"/>
                      <a:r>
                        <a:rPr lang="en-US" sz="1400" u="none" strike="noStrike">
                          <a:effectLst/>
                        </a:rPr>
                        <a:t>Frequency in MHz</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2000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ctr"/>
                      <a:r>
                        <a:rPr lang="en-US" sz="1400" u="none" strike="noStrike">
                          <a:effectLst/>
                        </a:rPr>
                        <a:t>BS Antenna Gain dBi</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15.0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Number of Base Station Tx Antennas</a:t>
                      </a:r>
                      <a:endParaRPr lang="en-US" sz="1400" b="0" i="0" u="none" strike="noStrike">
                        <a:solidFill>
                          <a:srgbClr val="000000"/>
                        </a:solidFill>
                        <a:effectLst/>
                        <a:latin typeface="Arial"/>
                      </a:endParaRPr>
                    </a:p>
                  </a:txBody>
                  <a:tcPr marL="9525" marR="9525" marT="9525" marB="0" anchor="b"/>
                </a:tc>
                <a:tc>
                  <a:txBody>
                    <a:bodyPr/>
                    <a:lstStyle/>
                    <a:p>
                      <a:pPr algn="r"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en-US" sz="1400" u="none" strike="noStrike">
                          <a:effectLst/>
                        </a:rPr>
                        <a:t>Number of Base Station Rx Antennas</a:t>
                      </a:r>
                      <a:endParaRPr lang="en-US" sz="1400" b="0" i="0" u="none" strike="noStrike">
                        <a:solidFill>
                          <a:srgbClr val="000000"/>
                        </a:solidFill>
                        <a:effectLst/>
                        <a:latin typeface="Arial"/>
                      </a:endParaRPr>
                    </a:p>
                  </a:txBody>
                  <a:tcPr marL="9525" marR="9525" marT="9525" marB="0" anchor="b"/>
                </a:tc>
                <a:tc>
                  <a:txBody>
                    <a:bodyPr/>
                    <a:lstStyle/>
                    <a:p>
                      <a:pPr algn="r" fontAlgn="ctr"/>
                      <a:endParaRPr lang="en-US" sz="1400" b="0" i="0" u="none" strike="noStrike">
                        <a:solidFill>
                          <a:srgbClr val="000000"/>
                        </a:solidFill>
                        <a:effectLst/>
                        <a:latin typeface="Arial"/>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fr-FR" sz="1400" u="none" strike="noStrike">
                          <a:effectLst/>
                        </a:rPr>
                        <a:t>Base Station Rx Noise Figure dB</a:t>
                      </a:r>
                      <a:endParaRPr lang="fr-FR"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Arial"/>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49905406"/>
              </p:ext>
            </p:extLst>
          </p:nvPr>
        </p:nvGraphicFramePr>
        <p:xfrm>
          <a:off x="453572" y="2990396"/>
          <a:ext cx="8196942" cy="3044188"/>
        </p:xfrm>
        <a:graphic>
          <a:graphicData uri="http://schemas.openxmlformats.org/drawingml/2006/table">
            <a:tbl>
              <a:tblPr>
                <a:tableStyleId>{5C22544A-7EE6-4342-B048-85BDC9FD1C3A}</a:tableStyleId>
              </a:tblPr>
              <a:tblGrid>
                <a:gridCol w="2772833"/>
                <a:gridCol w="758285"/>
                <a:gridCol w="758285"/>
                <a:gridCol w="758285"/>
                <a:gridCol w="848826"/>
                <a:gridCol w="667744"/>
                <a:gridCol w="758285"/>
                <a:gridCol w="874399"/>
              </a:tblGrid>
              <a:tr h="653143">
                <a:tc>
                  <a:txBody>
                    <a:bodyPr/>
                    <a:lstStyle/>
                    <a:p>
                      <a:pPr algn="l" fontAlgn="ctr"/>
                      <a:r>
                        <a:rPr lang="en-US" sz="1400" u="none" strike="noStrike" dirty="0">
                          <a:effectLst/>
                        </a:rPr>
                        <a:t>Terminal Type (Actor)</a:t>
                      </a:r>
                      <a:endParaRPr lang="en-US" sz="1400" b="1" i="0" u="none" strike="noStrike" dirty="0">
                        <a:solidFill>
                          <a:srgbClr val="000000"/>
                        </a:solidFill>
                        <a:effectLst/>
                        <a:latin typeface="Arial"/>
                      </a:endParaRPr>
                    </a:p>
                  </a:txBody>
                  <a:tcPr marL="8164" marR="8164" marT="8164"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Fixed Outdoor Mounted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Fixed Indoor Self-Installed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Vehicular Installed Mobile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dirty="0">
                          <a:effectLst/>
                        </a:rPr>
                        <a:t>Feeder Line Device</a:t>
                      </a:r>
                      <a:endParaRPr lang="en-US" sz="1400" b="1" i="0" u="none" strike="noStrike" dirty="0">
                        <a:solidFill>
                          <a:srgbClr val="000000"/>
                        </a:solidFill>
                        <a:effectLst/>
                        <a:latin typeface="Calibri"/>
                      </a:endParaRPr>
                    </a:p>
                  </a:txBody>
                  <a:tcPr marL="8164" marR="8164" marT="8164" marB="0" anchor="ctr"/>
                </a:tc>
                <a:tc>
                  <a:txBody>
                    <a:bodyPr/>
                    <a:lstStyle/>
                    <a:p>
                      <a:pPr algn="ctr" fontAlgn="ctr"/>
                      <a:r>
                        <a:rPr lang="en-US" sz="1400" u="none" strike="noStrike">
                          <a:effectLst/>
                        </a:rPr>
                        <a:t>Wireless-Enabled Smart Meter</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Mobile Handheld Device</a:t>
                      </a:r>
                      <a:endParaRPr lang="en-US" sz="1400" b="1" i="0" u="none" strike="noStrike">
                        <a:solidFill>
                          <a:srgbClr val="000000"/>
                        </a:solidFill>
                        <a:effectLst/>
                        <a:latin typeface="Calibri"/>
                      </a:endParaRPr>
                    </a:p>
                  </a:txBody>
                  <a:tcPr marL="8164" marR="8164" marT="8164" marB="0" anchor="ctr"/>
                </a:tc>
              </a:tr>
              <a:tr h="163286">
                <a:tc>
                  <a:txBody>
                    <a:bodyPr/>
                    <a:lstStyle/>
                    <a:p>
                      <a:pPr algn="l" fontAlgn="ctr"/>
                      <a:r>
                        <a:rPr lang="en-US" sz="1400" u="none" strike="noStrike">
                          <a:effectLst/>
                        </a:rPr>
                        <a:t>Terminal (SS) Antennna Gain dBi</a:t>
                      </a:r>
                      <a:endParaRPr lang="en-US" sz="1400" b="0" i="0" u="none" strike="noStrike">
                        <a:solidFill>
                          <a:srgbClr val="000000"/>
                        </a:solidFill>
                        <a:effectLst/>
                        <a:latin typeface="Arial"/>
                      </a:endParaRPr>
                    </a:p>
                  </a:txBody>
                  <a:tcPr marL="8164" marR="8164" marT="8164" marB="0" anchor="ctr"/>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12.0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7.0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-1.0</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0.2</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0.1</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Number of Terminal/(SS) Tx Antennnas</a:t>
                      </a:r>
                      <a:endParaRPr lang="en-US" sz="1400" b="0" i="0" u="none" strike="noStrike">
                        <a:solidFill>
                          <a:srgbClr val="000000"/>
                        </a:solidFill>
                        <a:effectLst/>
                        <a:latin typeface="Arial"/>
                      </a:endParaRPr>
                    </a:p>
                  </a:txBody>
                  <a:tcPr marL="8164" marR="8164" marT="8164" marB="0" anchor="b"/>
                </a:tc>
                <a:tc>
                  <a:txBody>
                    <a:bodyPr/>
                    <a:lstStyle/>
                    <a:p>
                      <a:pPr algn="r" fontAlgn="b"/>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Number of Terminal/(SS) Rx Antennnas</a:t>
                      </a:r>
                      <a:endParaRPr lang="en-US" sz="1400" b="0" i="0" u="none" strike="noStrike">
                        <a:solidFill>
                          <a:srgbClr val="000000"/>
                        </a:solidFill>
                        <a:effectLst/>
                        <a:latin typeface="Arial"/>
                      </a:endParaRPr>
                    </a:p>
                  </a:txBody>
                  <a:tcPr marL="8164" marR="8164" marT="8164" marB="0" anchor="b"/>
                </a:tc>
                <a:tc>
                  <a:txBody>
                    <a:bodyPr/>
                    <a:lstStyle/>
                    <a:p>
                      <a:pPr algn="r" fontAlgn="ctr"/>
                      <a:endParaRPr lang="en-US" sz="1400" b="0" i="0" u="none" strike="noStrike">
                        <a:solidFill>
                          <a:srgbClr val="000000"/>
                        </a:solidFill>
                        <a:effectLst/>
                        <a:latin typeface="Arial"/>
                      </a:endParaRPr>
                    </a:p>
                  </a:txBody>
                  <a:tcPr marL="8164" marR="8164" marT="8164"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fr-FR" sz="1400" u="none" strike="noStrike">
                          <a:effectLst/>
                        </a:rPr>
                        <a:t>Terminal (SS) Rx Noise Figure dB</a:t>
                      </a:r>
                      <a:endParaRPr lang="fr-FR"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DL Channel OH Factor</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dirty="0">
                          <a:effectLst/>
                        </a:rPr>
                        <a:t>29.3%</a:t>
                      </a:r>
                      <a:endParaRPr lang="en-US" sz="1400" b="0" i="0" u="none" strike="noStrike" dirty="0">
                        <a:solidFill>
                          <a:srgbClr val="000000"/>
                        </a:solidFill>
                        <a:effectLst/>
                        <a:latin typeface="Arial"/>
                      </a:endParaRPr>
                    </a:p>
                  </a:txBody>
                  <a:tcPr marL="8164" marR="8164" marT="8164" marB="0" anchor="b"/>
                </a:tc>
              </a:tr>
            </a:tbl>
          </a:graphicData>
        </a:graphic>
      </p:graphicFrame>
    </p:spTree>
    <p:extLst>
      <p:ext uri="{BB962C8B-B14F-4D97-AF65-F5344CB8AC3E}">
        <p14:creationId xmlns:p14="http://schemas.microsoft.com/office/powerpoint/2010/main" val="2829359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562201"/>
          </a:xfrm>
        </p:spPr>
        <p:txBody>
          <a:bodyPr/>
          <a:lstStyle/>
          <a:p>
            <a:pPr algn="ctr"/>
            <a:r>
              <a:rPr lang="en-US" sz="2800" dirty="0" smtClean="0">
                <a:latin typeface="Times New Roman" pitchFamily="18" charset="0"/>
                <a:cs typeface="Times New Roman" pitchFamily="18" charset="0"/>
              </a:rPr>
              <a:t>Range Estimator Variables </a:t>
            </a:r>
            <a:r>
              <a:rPr lang="en-US" sz="2800" dirty="0" smtClean="0">
                <a:latin typeface="Times New Roman" pitchFamily="18" charset="0"/>
                <a:cs typeface="Times New Roman" pitchFamily="18" charset="0"/>
              </a:rPr>
              <a:t>– 802.15 &amp; 802.11 update</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28</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March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2904962"/>
              </p:ext>
            </p:extLst>
          </p:nvPr>
        </p:nvGraphicFramePr>
        <p:xfrm>
          <a:off x="467178" y="1386363"/>
          <a:ext cx="4813300" cy="1550670"/>
        </p:xfrm>
        <a:graphic>
          <a:graphicData uri="http://schemas.openxmlformats.org/drawingml/2006/table">
            <a:tbl>
              <a:tblPr>
                <a:tableStyleId>{5C22544A-7EE6-4342-B048-85BDC9FD1C3A}</a:tableStyleId>
              </a:tblPr>
              <a:tblGrid>
                <a:gridCol w="3111500"/>
                <a:gridCol w="850900"/>
                <a:gridCol w="850900"/>
              </a:tblGrid>
              <a:tr h="190500">
                <a:tc>
                  <a:txBody>
                    <a:bodyPr/>
                    <a:lstStyle/>
                    <a:p>
                      <a:pPr algn="l" fontAlgn="ctr"/>
                      <a:r>
                        <a:rPr lang="en-US" sz="1400" u="none" strike="noStrike">
                          <a:effectLst/>
                        </a:rPr>
                        <a:t>Frequency in MHz</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2000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ctr"/>
                      <a:r>
                        <a:rPr lang="en-US" sz="1400" u="none" strike="noStrike">
                          <a:effectLst/>
                        </a:rPr>
                        <a:t>BS Antenna Gain dBi</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15.0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Number of Base Station Tx Antennas</a:t>
                      </a:r>
                      <a:endParaRPr lang="en-US" sz="1400" b="0" i="0" u="none" strike="noStrike">
                        <a:solidFill>
                          <a:srgbClr val="000000"/>
                        </a:solidFill>
                        <a:effectLst/>
                        <a:latin typeface="Arial"/>
                      </a:endParaRPr>
                    </a:p>
                  </a:txBody>
                  <a:tcPr marL="9525" marR="9525" marT="9525" marB="0" anchor="b"/>
                </a:tc>
                <a:tc>
                  <a:txBody>
                    <a:bodyPr/>
                    <a:lstStyle/>
                    <a:p>
                      <a:pPr algn="r"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en-US" sz="1400" u="none" strike="noStrike">
                          <a:effectLst/>
                        </a:rPr>
                        <a:t>Number of Base Station Rx Antennas</a:t>
                      </a:r>
                      <a:endParaRPr lang="en-US" sz="1400" b="0" i="0" u="none" strike="noStrike">
                        <a:solidFill>
                          <a:srgbClr val="000000"/>
                        </a:solidFill>
                        <a:effectLst/>
                        <a:latin typeface="Arial"/>
                      </a:endParaRPr>
                    </a:p>
                  </a:txBody>
                  <a:tcPr marL="9525" marR="9525" marT="9525" marB="0" anchor="b"/>
                </a:tc>
                <a:tc>
                  <a:txBody>
                    <a:bodyPr/>
                    <a:lstStyle/>
                    <a:p>
                      <a:pPr algn="r" fontAlgn="ctr"/>
                      <a:endParaRPr lang="en-US" sz="1400" b="0" i="0" u="none" strike="noStrike">
                        <a:solidFill>
                          <a:srgbClr val="000000"/>
                        </a:solidFill>
                        <a:effectLst/>
                        <a:latin typeface="Arial"/>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fr-FR" sz="1400" u="none" strike="noStrike">
                          <a:effectLst/>
                        </a:rPr>
                        <a:t>Base Station Rx Noise Figure dB</a:t>
                      </a:r>
                      <a:endParaRPr lang="fr-FR"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Arial"/>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11377729"/>
              </p:ext>
            </p:extLst>
          </p:nvPr>
        </p:nvGraphicFramePr>
        <p:xfrm>
          <a:off x="453572" y="2990396"/>
          <a:ext cx="8196942" cy="3044188"/>
        </p:xfrm>
        <a:graphic>
          <a:graphicData uri="http://schemas.openxmlformats.org/drawingml/2006/table">
            <a:tbl>
              <a:tblPr>
                <a:tableStyleId>{5C22544A-7EE6-4342-B048-85BDC9FD1C3A}</a:tableStyleId>
              </a:tblPr>
              <a:tblGrid>
                <a:gridCol w="2772833"/>
                <a:gridCol w="758285"/>
                <a:gridCol w="758285"/>
                <a:gridCol w="758285"/>
                <a:gridCol w="848826"/>
                <a:gridCol w="667744"/>
                <a:gridCol w="758285"/>
                <a:gridCol w="874399"/>
              </a:tblGrid>
              <a:tr h="653143">
                <a:tc>
                  <a:txBody>
                    <a:bodyPr/>
                    <a:lstStyle/>
                    <a:p>
                      <a:pPr algn="l" fontAlgn="ctr"/>
                      <a:r>
                        <a:rPr lang="en-US" sz="1400" u="none" strike="noStrike" dirty="0">
                          <a:effectLst/>
                        </a:rPr>
                        <a:t>Terminal Type (Actor)</a:t>
                      </a:r>
                      <a:endParaRPr lang="en-US" sz="1400" b="1" i="0" u="none" strike="noStrike" dirty="0">
                        <a:solidFill>
                          <a:srgbClr val="000000"/>
                        </a:solidFill>
                        <a:effectLst/>
                        <a:latin typeface="Arial"/>
                      </a:endParaRPr>
                    </a:p>
                  </a:txBody>
                  <a:tcPr marL="8164" marR="8164" marT="8164"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Fixed Outdoor Mounted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Fixed Indoor Self-Installed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Vehicular Installed Mobile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dirty="0">
                          <a:effectLst/>
                        </a:rPr>
                        <a:t>Feeder Line Device</a:t>
                      </a:r>
                      <a:endParaRPr lang="en-US" sz="1400" b="1" i="0" u="none" strike="noStrike" dirty="0">
                        <a:solidFill>
                          <a:srgbClr val="000000"/>
                        </a:solidFill>
                        <a:effectLst/>
                        <a:latin typeface="Calibri"/>
                      </a:endParaRPr>
                    </a:p>
                  </a:txBody>
                  <a:tcPr marL="8164" marR="8164" marT="8164" marB="0" anchor="ctr"/>
                </a:tc>
                <a:tc>
                  <a:txBody>
                    <a:bodyPr/>
                    <a:lstStyle/>
                    <a:p>
                      <a:pPr algn="ctr" fontAlgn="ctr"/>
                      <a:r>
                        <a:rPr lang="en-US" sz="1400" u="none" strike="noStrike">
                          <a:effectLst/>
                        </a:rPr>
                        <a:t>Wireless-Enabled Smart Meter</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Mobile Handheld Device</a:t>
                      </a:r>
                      <a:endParaRPr lang="en-US" sz="1400" b="1" i="0" u="none" strike="noStrike">
                        <a:solidFill>
                          <a:srgbClr val="000000"/>
                        </a:solidFill>
                        <a:effectLst/>
                        <a:latin typeface="Calibri"/>
                      </a:endParaRPr>
                    </a:p>
                  </a:txBody>
                  <a:tcPr marL="8164" marR="8164" marT="8164" marB="0" anchor="ctr"/>
                </a:tc>
              </a:tr>
              <a:tr h="163286">
                <a:tc>
                  <a:txBody>
                    <a:bodyPr/>
                    <a:lstStyle/>
                    <a:p>
                      <a:pPr algn="l" fontAlgn="ctr"/>
                      <a:r>
                        <a:rPr lang="en-US" sz="1400" u="none" strike="noStrike">
                          <a:effectLst/>
                        </a:rPr>
                        <a:t>Terminal (SS) Antennna Gain dBi</a:t>
                      </a:r>
                      <a:endParaRPr lang="en-US" sz="1400" b="0" i="0" u="none" strike="noStrike">
                        <a:solidFill>
                          <a:srgbClr val="000000"/>
                        </a:solidFill>
                        <a:effectLst/>
                        <a:latin typeface="Arial"/>
                      </a:endParaRPr>
                    </a:p>
                  </a:txBody>
                  <a:tcPr marL="8164" marR="8164" marT="8164" marB="0" anchor="ctr"/>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12.0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7.0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-1.0</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0.2</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0.1</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Number of Terminal/(SS) Tx Antennnas</a:t>
                      </a:r>
                      <a:endParaRPr lang="en-US" sz="1400" b="0" i="0" u="none" strike="noStrike">
                        <a:solidFill>
                          <a:srgbClr val="000000"/>
                        </a:solidFill>
                        <a:effectLst/>
                        <a:latin typeface="Arial"/>
                      </a:endParaRPr>
                    </a:p>
                  </a:txBody>
                  <a:tcPr marL="8164" marR="8164" marT="8164" marB="0" anchor="b"/>
                </a:tc>
                <a:tc>
                  <a:txBody>
                    <a:bodyPr/>
                    <a:lstStyle/>
                    <a:p>
                      <a:pPr algn="r" fontAlgn="b"/>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Number of Terminal/(SS) Rx Antennnas</a:t>
                      </a:r>
                      <a:endParaRPr lang="en-US" sz="1400" b="0" i="0" u="none" strike="noStrike">
                        <a:solidFill>
                          <a:srgbClr val="000000"/>
                        </a:solidFill>
                        <a:effectLst/>
                        <a:latin typeface="Arial"/>
                      </a:endParaRPr>
                    </a:p>
                  </a:txBody>
                  <a:tcPr marL="8164" marR="8164" marT="8164" marB="0" anchor="b"/>
                </a:tc>
                <a:tc>
                  <a:txBody>
                    <a:bodyPr/>
                    <a:lstStyle/>
                    <a:p>
                      <a:pPr algn="r" fontAlgn="ctr"/>
                      <a:endParaRPr lang="en-US" sz="1400" b="0" i="0" u="none" strike="noStrike">
                        <a:solidFill>
                          <a:srgbClr val="000000"/>
                        </a:solidFill>
                        <a:effectLst/>
                        <a:latin typeface="Arial"/>
                      </a:endParaRPr>
                    </a:p>
                  </a:txBody>
                  <a:tcPr marL="8164" marR="8164" marT="8164"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fr-FR" sz="1400" u="none" strike="noStrike">
                          <a:effectLst/>
                        </a:rPr>
                        <a:t>Terminal (SS) Rx Noise Figure dB</a:t>
                      </a:r>
                      <a:endParaRPr lang="fr-FR"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DL Channel OH Factor</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dirty="0">
                          <a:effectLst/>
                        </a:rPr>
                        <a:t>29.3%</a:t>
                      </a:r>
                      <a:endParaRPr lang="en-US" sz="1400" b="0" i="0" u="none" strike="noStrike" dirty="0">
                        <a:solidFill>
                          <a:srgbClr val="000000"/>
                        </a:solidFill>
                        <a:effectLst/>
                        <a:latin typeface="Arial"/>
                      </a:endParaRPr>
                    </a:p>
                  </a:txBody>
                  <a:tcPr marL="8164" marR="8164" marT="8164" marB="0" anchor="b"/>
                </a:tc>
              </a:tr>
            </a:tbl>
          </a:graphicData>
        </a:graphic>
      </p:graphicFrame>
      <p:sp>
        <p:nvSpPr>
          <p:cNvPr id="9" name="TextBox 8"/>
          <p:cNvSpPr txBox="1"/>
          <p:nvPr/>
        </p:nvSpPr>
        <p:spPr>
          <a:xfrm>
            <a:off x="5416396" y="1169184"/>
            <a:ext cx="857672" cy="738664"/>
          </a:xfrm>
          <a:prstGeom prst="rect">
            <a:avLst/>
          </a:prstGeom>
          <a:noFill/>
        </p:spPr>
        <p:txBody>
          <a:bodyPr wrap="none" rtlCol="0">
            <a:spAutoFit/>
          </a:bodyPr>
          <a:lstStyle/>
          <a:p>
            <a:pPr algn="ctr"/>
            <a:r>
              <a:rPr lang="en-US" sz="1400" u="sng" dirty="0" smtClean="0"/>
              <a:t>802.11ah</a:t>
            </a:r>
          </a:p>
          <a:p>
            <a:pPr algn="ctr"/>
            <a:r>
              <a:rPr lang="en-US" sz="1400" dirty="0" smtClean="0"/>
              <a:t>917.5</a:t>
            </a:r>
          </a:p>
          <a:p>
            <a:pPr algn="ctr"/>
            <a:r>
              <a:rPr lang="en-US" sz="1400" dirty="0"/>
              <a:t>0</a:t>
            </a:r>
          </a:p>
        </p:txBody>
      </p:sp>
      <p:sp>
        <p:nvSpPr>
          <p:cNvPr id="10" name="TextBox 9"/>
          <p:cNvSpPr txBox="1"/>
          <p:nvPr/>
        </p:nvSpPr>
        <p:spPr>
          <a:xfrm>
            <a:off x="6402568" y="1169184"/>
            <a:ext cx="902811" cy="738664"/>
          </a:xfrm>
          <a:prstGeom prst="rect">
            <a:avLst/>
          </a:prstGeom>
          <a:noFill/>
        </p:spPr>
        <p:txBody>
          <a:bodyPr wrap="none" rtlCol="0">
            <a:spAutoFit/>
          </a:bodyPr>
          <a:lstStyle/>
          <a:p>
            <a:pPr algn="ctr"/>
            <a:r>
              <a:rPr lang="en-US" sz="1400" u="sng" dirty="0" smtClean="0"/>
              <a:t>802.15.4g</a:t>
            </a:r>
          </a:p>
          <a:p>
            <a:pPr algn="ctr"/>
            <a:r>
              <a:rPr lang="en-US" sz="1400" dirty="0" smtClean="0"/>
              <a:t>917.5</a:t>
            </a:r>
          </a:p>
          <a:p>
            <a:pPr algn="ctr"/>
            <a:r>
              <a:rPr lang="en-US" sz="1400" dirty="0"/>
              <a:t>0</a:t>
            </a:r>
          </a:p>
        </p:txBody>
      </p:sp>
      <p:sp>
        <p:nvSpPr>
          <p:cNvPr id="4" name="TextBox 3"/>
          <p:cNvSpPr txBox="1"/>
          <p:nvPr/>
        </p:nvSpPr>
        <p:spPr>
          <a:xfrm>
            <a:off x="5597699" y="2179934"/>
            <a:ext cx="3415359" cy="830997"/>
          </a:xfrm>
          <a:prstGeom prst="rect">
            <a:avLst/>
          </a:prstGeom>
          <a:noFill/>
        </p:spPr>
        <p:txBody>
          <a:bodyPr wrap="none" rtlCol="0">
            <a:spAutoFit/>
          </a:bodyPr>
          <a:lstStyle/>
          <a:p>
            <a:r>
              <a:rPr lang="en-US" dirty="0" smtClean="0"/>
              <a:t>Work not  yet completed</a:t>
            </a:r>
          </a:p>
          <a:p>
            <a:r>
              <a:rPr lang="en-US" dirty="0" smtClean="0"/>
              <a:t>Complete on </a:t>
            </a:r>
            <a:r>
              <a:rPr lang="en-US" dirty="0" err="1" smtClean="0"/>
              <a:t>conf</a:t>
            </a:r>
            <a:r>
              <a:rPr lang="en-US" dirty="0" smtClean="0"/>
              <a:t> call</a:t>
            </a:r>
            <a:endParaRPr lang="en-US" dirty="0"/>
          </a:p>
        </p:txBody>
      </p:sp>
    </p:spTree>
    <p:extLst>
      <p:ext uri="{BB962C8B-B14F-4D97-AF65-F5344CB8AC3E}">
        <p14:creationId xmlns:p14="http://schemas.microsoft.com/office/powerpoint/2010/main" val="728777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a:xfrm>
            <a:off x="4393695" y="6475413"/>
            <a:ext cx="432812" cy="184666"/>
          </a:xfrm>
          <a:noFill/>
        </p:spPr>
        <p:txBody>
          <a:bodyPr/>
          <a:lstStyle/>
          <a:p>
            <a:r>
              <a:rPr lang="en-US" dirty="0" smtClean="0"/>
              <a:t>Slide </a:t>
            </a:r>
            <a:fld id="{77B7040A-EBB2-45BF-B06B-C388A636F7EC}" type="slidenum">
              <a:rPr lang="en-US" smtClean="0"/>
              <a:pPr/>
              <a:t>3</a:t>
            </a:fld>
            <a:endParaRPr lang="en-US" dirty="0" smtClean="0"/>
          </a:p>
        </p:txBody>
      </p:sp>
      <p:sp>
        <p:nvSpPr>
          <p:cNvPr id="5" name="Rectangle 4"/>
          <p:cNvSpPr/>
          <p:nvPr/>
        </p:nvSpPr>
        <p:spPr>
          <a:xfrm>
            <a:off x="2148207" y="1943100"/>
            <a:ext cx="4576767" cy="1754326"/>
          </a:xfrm>
          <a:prstGeom prst="rect">
            <a:avLst/>
          </a:prstGeom>
          <a:noFill/>
        </p:spPr>
        <p:txBody>
          <a:bodyPr wrap="none">
            <a:spAutoFit/>
          </a:bodyPr>
          <a:lstStyle/>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NIST SGIP </a:t>
            </a:r>
          </a:p>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PAP02 </a:t>
            </a:r>
            <a:r>
              <a:rPr lang="en-US" sz="5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History</a:t>
            </a:r>
            <a:endPar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5364" name="Footer Placeholder 2"/>
          <p:cNvSpPr>
            <a:spLocks noGrp="1"/>
          </p:cNvSpPr>
          <p:nvPr>
            <p:ph type="ftr" sz="quarter" idx="11"/>
          </p:nvPr>
        </p:nvSpPr>
        <p:spPr>
          <a:noFill/>
        </p:spPr>
        <p:txBody>
          <a:bodyPr/>
          <a:lstStyle/>
          <a:p>
            <a:r>
              <a:rPr lang="en-US" smtClean="0"/>
              <a:t>Bruce Kraemer, Marvell</a:t>
            </a:r>
          </a:p>
        </p:txBody>
      </p:sp>
      <p:sp>
        <p:nvSpPr>
          <p:cNvPr id="2" name="Date Placeholder 1"/>
          <p:cNvSpPr>
            <a:spLocks noGrp="1"/>
          </p:cNvSpPr>
          <p:nvPr>
            <p:ph type="dt" sz="half" idx="10"/>
          </p:nvPr>
        </p:nvSpPr>
        <p:spPr/>
        <p:txBody>
          <a:bodyPr/>
          <a:lstStyle/>
          <a:p>
            <a:pPr>
              <a:defRPr/>
            </a:pPr>
            <a:r>
              <a:rPr lang="en-US" smtClean="0"/>
              <a:t>March  2012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dirty="0" smtClean="0">
                <a:latin typeface="Times New Roman" pitchFamily="18" charset="0"/>
              </a:rPr>
              <a:t>Major 802 Support Elements in SGIP</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4</a:t>
            </a:fld>
            <a:endParaRPr lang="en-US" smtClean="0"/>
          </a:p>
        </p:txBody>
      </p:sp>
      <p:sp>
        <p:nvSpPr>
          <p:cNvPr id="3" name="Rounded Rectangle 2"/>
          <p:cNvSpPr/>
          <p:nvPr/>
        </p:nvSpPr>
        <p:spPr bwMode="auto">
          <a:xfrm>
            <a:off x="554766" y="3439886"/>
            <a:ext cx="2423885" cy="1640114"/>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NIST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Times New Roman" pitchFamily="18" charset="0"/>
              </a:rPr>
              <a:t>SGIP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PAP#2</a:t>
            </a:r>
          </a:p>
        </p:txBody>
      </p:sp>
      <p:sp>
        <p:nvSpPr>
          <p:cNvPr id="9" name="Rounded Rectangle 8"/>
          <p:cNvSpPr/>
          <p:nvPr/>
        </p:nvSpPr>
        <p:spPr bwMode="auto">
          <a:xfrm>
            <a:off x="3882578" y="2416629"/>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OpenSG</a:t>
            </a:r>
          </a:p>
        </p:txBody>
      </p:sp>
      <p:sp>
        <p:nvSpPr>
          <p:cNvPr id="10" name="Rounded Rectangle 9"/>
          <p:cNvSpPr/>
          <p:nvPr/>
        </p:nvSpPr>
        <p:spPr bwMode="auto">
          <a:xfrm>
            <a:off x="3911606" y="4136571"/>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SDOs</a:t>
            </a:r>
          </a:p>
        </p:txBody>
      </p:sp>
      <p:sp>
        <p:nvSpPr>
          <p:cNvPr id="4" name="TextBox 3"/>
          <p:cNvSpPr txBox="1"/>
          <p:nvPr/>
        </p:nvSpPr>
        <p:spPr>
          <a:xfrm>
            <a:off x="203204" y="1983992"/>
            <a:ext cx="3127010" cy="1200329"/>
          </a:xfrm>
          <a:prstGeom prst="rect">
            <a:avLst/>
          </a:prstGeom>
          <a:noFill/>
        </p:spPr>
        <p:txBody>
          <a:bodyPr wrap="none" rtlCol="0">
            <a:spAutoFit/>
          </a:bodyPr>
          <a:lstStyle/>
          <a:p>
            <a:r>
              <a:rPr lang="en-US" dirty="0" smtClean="0"/>
              <a:t>Smart Grid Strategy</a:t>
            </a:r>
          </a:p>
          <a:p>
            <a:r>
              <a:rPr lang="en-US" dirty="0" smtClean="0"/>
              <a:t>Program management</a:t>
            </a:r>
          </a:p>
          <a:p>
            <a:r>
              <a:rPr lang="en-US" dirty="0" smtClean="0"/>
              <a:t>Document Publication</a:t>
            </a:r>
            <a:endParaRPr lang="en-US" dirty="0"/>
          </a:p>
        </p:txBody>
      </p:sp>
      <p:sp>
        <p:nvSpPr>
          <p:cNvPr id="12" name="TextBox 11"/>
          <p:cNvSpPr txBox="1"/>
          <p:nvPr/>
        </p:nvSpPr>
        <p:spPr>
          <a:xfrm>
            <a:off x="5762178" y="2704682"/>
            <a:ext cx="2939459" cy="461665"/>
          </a:xfrm>
          <a:prstGeom prst="rect">
            <a:avLst/>
          </a:prstGeom>
          <a:noFill/>
        </p:spPr>
        <p:txBody>
          <a:bodyPr wrap="none" rtlCol="0">
            <a:spAutoFit/>
          </a:bodyPr>
          <a:lstStyle/>
          <a:p>
            <a:r>
              <a:rPr lang="en-US" dirty="0" smtClean="0"/>
              <a:t>Utility Requirements</a:t>
            </a:r>
            <a:endParaRPr lang="en-US" dirty="0"/>
          </a:p>
        </p:txBody>
      </p:sp>
      <p:sp>
        <p:nvSpPr>
          <p:cNvPr id="13" name="TextBox 12"/>
          <p:cNvSpPr txBox="1"/>
          <p:nvPr/>
        </p:nvSpPr>
        <p:spPr>
          <a:xfrm>
            <a:off x="5762178" y="4424624"/>
            <a:ext cx="3327129" cy="461665"/>
          </a:xfrm>
          <a:prstGeom prst="rect">
            <a:avLst/>
          </a:prstGeom>
          <a:noFill/>
        </p:spPr>
        <p:txBody>
          <a:bodyPr wrap="none" rtlCol="0">
            <a:spAutoFit/>
          </a:bodyPr>
          <a:lstStyle/>
          <a:p>
            <a:r>
              <a:rPr lang="en-US" dirty="0" smtClean="0"/>
              <a:t>Technology Capabilities</a:t>
            </a:r>
            <a:endParaRPr lang="en-US" dirty="0"/>
          </a:p>
        </p:txBody>
      </p:sp>
      <p:sp>
        <p:nvSpPr>
          <p:cNvPr id="5" name="Date Placeholder 4"/>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159588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latin typeface="Times New Roman" pitchFamily="18" charset="0"/>
              </a:rPr>
              <a:t>High Level 802 Goals in the PAP02 Context</a:t>
            </a:r>
          </a:p>
        </p:txBody>
      </p:sp>
      <p:sp>
        <p:nvSpPr>
          <p:cNvPr id="16386" name="Text Placeholder 2"/>
          <p:cNvSpPr>
            <a:spLocks noGrp="1"/>
          </p:cNvSpPr>
          <p:nvPr>
            <p:ph type="body" sz="half" idx="1"/>
          </p:nvPr>
        </p:nvSpPr>
        <p:spPr>
          <a:xfrm>
            <a:off x="685800" y="1981200"/>
            <a:ext cx="7950200" cy="4114800"/>
          </a:xfrm>
        </p:spPr>
        <p:txBody>
          <a:bodyPr/>
          <a:lstStyle/>
          <a:p>
            <a:r>
              <a:rPr lang="en-US" dirty="0" smtClean="0">
                <a:latin typeface="Times New Roman" pitchFamily="18" charset="0"/>
              </a:rPr>
              <a:t>Recognition of IEEE 802 wireless standards in NIST Catalog of Standards</a:t>
            </a:r>
          </a:p>
          <a:p>
            <a:r>
              <a:rPr lang="en-US" dirty="0" smtClean="0">
                <a:latin typeface="Times New Roman" pitchFamily="18" charset="0"/>
              </a:rPr>
              <a:t>Acceptance of wireless standards as viable in Smart Grid deployments</a:t>
            </a:r>
          </a:p>
        </p:txBody>
      </p:sp>
      <p:sp>
        <p:nvSpPr>
          <p:cNvPr id="16388" name="Footer Placeholder 5"/>
          <p:cNvSpPr>
            <a:spLocks noGrp="1"/>
          </p:cNvSpPr>
          <p:nvPr>
            <p:ph type="ftr" sz="quarter" idx="11"/>
          </p:nvPr>
        </p:nvSpPr>
        <p:spPr>
          <a:noFill/>
        </p:spPr>
        <p:txBody>
          <a:bodyPr/>
          <a:lstStyle/>
          <a:p>
            <a:r>
              <a:rPr lang="en-US" smtClean="0"/>
              <a:t>Bruce Kraemer, Marvell</a:t>
            </a:r>
          </a:p>
        </p:txBody>
      </p:sp>
      <p:sp>
        <p:nvSpPr>
          <p:cNvPr id="16389" name="Slide Number Placeholder 6"/>
          <p:cNvSpPr>
            <a:spLocks noGrp="1"/>
          </p:cNvSpPr>
          <p:nvPr>
            <p:ph type="sldNum" sz="quarter" idx="12"/>
          </p:nvPr>
        </p:nvSpPr>
        <p:spPr>
          <a:xfrm>
            <a:off x="4395788" y="6475413"/>
            <a:ext cx="428625" cy="182562"/>
          </a:xfrm>
          <a:noFill/>
        </p:spPr>
        <p:txBody>
          <a:bodyPr/>
          <a:lstStyle/>
          <a:p>
            <a:r>
              <a:rPr lang="en-US" smtClean="0"/>
              <a:t>Slide </a:t>
            </a:r>
            <a:fld id="{C1E1765A-98E6-4063-8C5F-F4EE9FAFC719}" type="slidenum">
              <a:rPr lang="en-US" smtClean="0"/>
              <a:pPr/>
              <a:t>5</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smtClean="0">
                <a:latin typeface="Times New Roman" pitchFamily="18" charset="0"/>
              </a:rPr>
              <a:t>Major 802 Engagement Opportunities in SGIP</a:t>
            </a:r>
          </a:p>
        </p:txBody>
      </p:sp>
      <p:sp>
        <p:nvSpPr>
          <p:cNvPr id="18434" name="Text Placeholder 2"/>
          <p:cNvSpPr>
            <a:spLocks noGrp="1"/>
          </p:cNvSpPr>
          <p:nvPr>
            <p:ph type="body" sz="half" idx="1"/>
          </p:nvPr>
        </p:nvSpPr>
        <p:spPr>
          <a:xfrm>
            <a:off x="355600" y="1981200"/>
            <a:ext cx="8420100" cy="3225800"/>
          </a:xfrm>
        </p:spPr>
        <p:txBody>
          <a:bodyPr/>
          <a:lstStyle/>
          <a:p>
            <a:r>
              <a:rPr lang="en-US" dirty="0" smtClean="0">
                <a:latin typeface="Times New Roman" pitchFamily="18" charset="0"/>
              </a:rPr>
              <a:t>Participate in the PAP02 activity to develop Wireless Guideline 2.0</a:t>
            </a:r>
          </a:p>
          <a:p>
            <a:endParaRPr lang="en-US" dirty="0" smtClean="0">
              <a:latin typeface="Times New Roman" pitchFamily="18" charset="0"/>
            </a:endParaRPr>
          </a:p>
          <a:p>
            <a:r>
              <a:rPr lang="en-US" dirty="0" smtClean="0">
                <a:latin typeface="Times New Roman" pitchFamily="18" charset="0"/>
              </a:rPr>
              <a:t>Prepare and Submit application paperwork for 802 standards to NIST for inclusion in the Catalog of Standards</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6</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extLst>
      <p:ext uri="{BB962C8B-B14F-4D97-AF65-F5344CB8AC3E}">
        <p14:creationId xmlns:p14="http://schemas.microsoft.com/office/powerpoint/2010/main" val="1309201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dirty="0" smtClean="0">
                <a:latin typeface="Times New Roman" pitchFamily="18" charset="0"/>
              </a:rPr>
              <a:t>PAP#2 Status</a:t>
            </a:r>
          </a:p>
        </p:txBody>
      </p:sp>
      <p:sp>
        <p:nvSpPr>
          <p:cNvPr id="69635" name="Content Placeholder 2"/>
          <p:cNvSpPr>
            <a:spLocks noGrp="1"/>
          </p:cNvSpPr>
          <p:nvPr>
            <p:ph idx="4294967295"/>
          </p:nvPr>
        </p:nvSpPr>
        <p:spPr>
          <a:xfrm>
            <a:off x="696913" y="1648767"/>
            <a:ext cx="7772400" cy="4114800"/>
          </a:xfrm>
        </p:spPr>
        <p:txBody>
          <a:bodyPr/>
          <a:lstStyle/>
          <a:p>
            <a:r>
              <a:rPr lang="en-US" dirty="0" smtClean="0">
                <a:latin typeface="Times New Roman" pitchFamily="18" charset="0"/>
              </a:rPr>
              <a:t>Published: Version 1</a:t>
            </a:r>
          </a:p>
          <a:p>
            <a:pPr lvl="1"/>
            <a:r>
              <a:rPr lang="en-US" dirty="0" smtClean="0">
                <a:latin typeface="Times New Roman" pitchFamily="18" charset="0"/>
                <a:hlinkClick r:id="rId2"/>
              </a:rPr>
              <a:t>NISTIR 7761</a:t>
            </a:r>
            <a:r>
              <a:rPr lang="en-US" dirty="0" smtClean="0">
                <a:latin typeface="Times New Roman" pitchFamily="18" charset="0"/>
              </a:rPr>
              <a:t>: NIST Priority Action Plan 2 </a:t>
            </a:r>
          </a:p>
          <a:p>
            <a:pPr lvl="2"/>
            <a:r>
              <a:rPr lang="en-US" dirty="0" smtClean="0">
                <a:latin typeface="Times New Roman" pitchFamily="18" charset="0"/>
              </a:rPr>
              <a:t>Guidelines for Assessing Wireless Standards for Smart Grid Applications</a:t>
            </a:r>
          </a:p>
          <a:p>
            <a:pPr lvl="1"/>
            <a:r>
              <a:rPr lang="en-US" dirty="0" smtClean="0">
                <a:latin typeface="Times New Roman" pitchFamily="18" charset="0"/>
                <a:hlinkClick r:id="rId3"/>
              </a:rPr>
              <a:t>Wireless Capability Matrix</a:t>
            </a:r>
            <a:endParaRPr lang="en-US" dirty="0" smtClean="0">
              <a:latin typeface="Times New Roman" pitchFamily="18" charset="0"/>
            </a:endParaRPr>
          </a:p>
          <a:p>
            <a:pPr lvl="1"/>
            <a:r>
              <a:rPr lang="en-US" dirty="0" smtClean="0">
                <a:latin typeface="Times New Roman" pitchFamily="18" charset="0"/>
                <a:hlinkClick r:id="rId4"/>
              </a:rPr>
              <a:t>Application Communication Requirements Matrix </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Extended Work: Update of the Guidelines with  goal of completing Version 2 by August 2012</a:t>
            </a:r>
          </a:p>
        </p:txBody>
      </p:sp>
      <p:sp>
        <p:nvSpPr>
          <p:cNvPr id="69638"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dirty="0"/>
              <a:t>Slide </a:t>
            </a:r>
            <a:fld id="{BC0F5440-B26E-42DE-8134-842EFDDFF327}" type="slidenum">
              <a:rPr lang="en-GB" sz="1200" b="0"/>
              <a:pPr algn="ctr" eaLnBrk="0" hangingPunct="0"/>
              <a:t>7</a:t>
            </a:fld>
            <a:endParaRPr lang="en-GB" sz="1200" b="0" dirty="0"/>
          </a:p>
        </p:txBody>
      </p:sp>
      <p:sp>
        <p:nvSpPr>
          <p:cNvPr id="2" name="TextBox 1"/>
          <p:cNvSpPr txBox="1"/>
          <p:nvPr/>
        </p:nvSpPr>
        <p:spPr>
          <a:xfrm>
            <a:off x="188913" y="5763567"/>
            <a:ext cx="8403839" cy="400110"/>
          </a:xfrm>
          <a:prstGeom prst="rect">
            <a:avLst/>
          </a:prstGeom>
          <a:noFill/>
        </p:spPr>
        <p:txBody>
          <a:bodyPr wrap="none" rtlCol="0">
            <a:spAutoFit/>
          </a:bodyPr>
          <a:lstStyle/>
          <a:p>
            <a:r>
              <a:rPr lang="en-US" sz="2000" dirty="0">
                <a:hlinkClick r:id="rId5"/>
              </a:rPr>
              <a:t>http://</a:t>
            </a:r>
            <a:r>
              <a:rPr lang="en-US" sz="2000" dirty="0" smtClean="0">
                <a:hlinkClick r:id="rId5"/>
              </a:rPr>
              <a:t>collaborate.nist.gov/twiki-sggrid/bin/view/SmartGrid/PAP02Wireless</a:t>
            </a:r>
            <a:endParaRPr lang="en-US" sz="2000" dirty="0" smtClean="0"/>
          </a:p>
        </p:txBody>
      </p:sp>
      <p:sp>
        <p:nvSpPr>
          <p:cNvPr id="3" name="Footer Placeholder 2"/>
          <p:cNvSpPr>
            <a:spLocks noGrp="1"/>
          </p:cNvSpPr>
          <p:nvPr>
            <p:ph type="ftr" sz="quarter" idx="11"/>
          </p:nvPr>
        </p:nvSpPr>
        <p:spPr/>
        <p:txBody>
          <a:bodyPr/>
          <a:lstStyle/>
          <a:p>
            <a:pPr>
              <a:defRPr/>
            </a:pPr>
            <a:r>
              <a:rPr lang="en-US" smtClean="0"/>
              <a:t>Bruce Kraemer, Marvell</a:t>
            </a:r>
            <a:endParaRPr lang="en-US"/>
          </a:p>
        </p:txBody>
      </p:sp>
      <p:sp>
        <p:nvSpPr>
          <p:cNvPr id="5" name="Date Placeholder 4"/>
          <p:cNvSpPr>
            <a:spLocks noGrp="1"/>
          </p:cNvSpPr>
          <p:nvPr>
            <p:ph type="dt" sz="half" idx="10"/>
          </p:nvPr>
        </p:nvSpPr>
        <p:spPr>
          <a:xfrm>
            <a:off x="696913" y="296880"/>
            <a:ext cx="1340110" cy="276999"/>
          </a:xfrm>
        </p:spPr>
        <p:txBody>
          <a:bodyPr/>
          <a:lstStyle/>
          <a:p>
            <a:r>
              <a:rPr lang="en-US" smtClean="0"/>
              <a:t>March  2012</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11E9C05C-0B54-485E-9CC6-C003E25E2F9A}"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latin typeface="Times New Roman" pitchFamily="18" charset="0"/>
              </a:rPr>
              <a:t>Guideline Version 1</a:t>
            </a:r>
          </a:p>
        </p:txBody>
      </p:sp>
      <p:sp>
        <p:nvSpPr>
          <p:cNvPr id="19459" name="Footer Placeholder 5"/>
          <p:cNvSpPr>
            <a:spLocks noGrp="1"/>
          </p:cNvSpPr>
          <p:nvPr>
            <p:ph type="ftr" sz="quarter" idx="11"/>
          </p:nvPr>
        </p:nvSpPr>
        <p:spPr>
          <a:noFill/>
        </p:spPr>
        <p:txBody>
          <a:bodyPr/>
          <a:lstStyle/>
          <a:p>
            <a:r>
              <a:rPr lang="en-US" dirty="0" smtClean="0"/>
              <a:t>Bruce Kraemer, Marvell</a:t>
            </a:r>
          </a:p>
        </p:txBody>
      </p:sp>
      <p:sp>
        <p:nvSpPr>
          <p:cNvPr id="19460" name="Slide Number Placeholder 6"/>
          <p:cNvSpPr>
            <a:spLocks noGrp="1"/>
          </p:cNvSpPr>
          <p:nvPr>
            <p:ph type="sldNum" sz="quarter" idx="12"/>
          </p:nvPr>
        </p:nvSpPr>
        <p:spPr>
          <a:xfrm>
            <a:off x="4357688" y="6475413"/>
            <a:ext cx="504825" cy="182562"/>
          </a:xfrm>
          <a:noFill/>
        </p:spPr>
        <p:txBody>
          <a:bodyPr/>
          <a:lstStyle/>
          <a:p>
            <a:r>
              <a:rPr lang="en-US" smtClean="0"/>
              <a:t>Slide </a:t>
            </a:r>
            <a:fld id="{8E854020-006D-487E-A621-3DC8E35C27F0}" type="slidenum">
              <a:rPr lang="en-US" smtClean="0"/>
              <a:pPr/>
              <a:t>8</a:t>
            </a:fld>
            <a:endParaRPr lang="en-US" smtClean="0"/>
          </a:p>
        </p:txBody>
      </p:sp>
      <p:graphicFrame>
        <p:nvGraphicFramePr>
          <p:cNvPr id="9" name="Table 8"/>
          <p:cNvGraphicFramePr>
            <a:graphicFrameLocks noGrp="1"/>
          </p:cNvGraphicFramePr>
          <p:nvPr>
            <p:extLst>
              <p:ext uri="{D42A27DB-BD31-4B8C-83A1-F6EECF244321}">
                <p14:modId xmlns:p14="http://schemas.microsoft.com/office/powerpoint/2010/main" val="3034079754"/>
              </p:ext>
            </p:extLst>
          </p:nvPr>
        </p:nvGraphicFramePr>
        <p:xfrm>
          <a:off x="241300" y="1799772"/>
          <a:ext cx="8712200" cy="3462748"/>
        </p:xfrm>
        <a:graphic>
          <a:graphicData uri="http://schemas.openxmlformats.org/drawingml/2006/table">
            <a:tbl>
              <a:tblPr/>
              <a:tblGrid>
                <a:gridCol w="3124200"/>
                <a:gridCol w="5588000"/>
              </a:tblGrid>
              <a:tr h="389917">
                <a:tc>
                  <a:txBody>
                    <a:bodyPr/>
                    <a:lstStyle/>
                    <a:p>
                      <a:pPr marL="0" marR="0">
                        <a:spcBef>
                          <a:spcPts val="0"/>
                        </a:spcBef>
                        <a:spcAft>
                          <a:spcPts val="0"/>
                        </a:spcAft>
                      </a:pPr>
                      <a:r>
                        <a:rPr lang="en-US" sz="1800" u="none" strike="noStrike">
                          <a:effectLst/>
                          <a:hlinkClick r:id="rId2" action="ppaction://hlinkfile" tooltip="Sort by this column"/>
                        </a:rPr>
                        <a:t>Attribute</a:t>
                      </a:r>
                      <a:r>
                        <a:rPr lang="en-US" sz="1800">
                          <a:effectLst/>
                        </a:rPr>
                        <a:t> </a:t>
                      </a:r>
                    </a:p>
                  </a:txBody>
                  <a:tcPr marL="0" marR="0" marT="0" marB="0">
                    <a:lnL>
                      <a:noFill/>
                    </a:lnL>
                    <a:lnR>
                      <a:noFill/>
                    </a:lnR>
                    <a:lnT>
                      <a:noFill/>
                    </a:lnT>
                    <a:lnB>
                      <a:noFill/>
                    </a:lnB>
                    <a:solidFill>
                      <a:srgbClr val="A3D963"/>
                    </a:solidFill>
                  </a:tcPr>
                </a:tc>
                <a:tc>
                  <a:txBody>
                    <a:bodyPr/>
                    <a:lstStyle/>
                    <a:p>
                      <a:pPr marL="0" marR="0">
                        <a:spcBef>
                          <a:spcPts val="0"/>
                        </a:spcBef>
                        <a:spcAft>
                          <a:spcPts val="0"/>
                        </a:spcAft>
                      </a:pPr>
                      <a:r>
                        <a:rPr lang="en-US" sz="1800" u="none" strike="noStrike" dirty="0">
                          <a:effectLst/>
                          <a:hlinkClick r:id="rId3" action="ppaction://hlinkfile" tooltip="Sort by this column"/>
                        </a:rPr>
                        <a:t>Standard Information</a:t>
                      </a:r>
                      <a:r>
                        <a:rPr lang="en-US" sz="1800" dirty="0">
                          <a:effectLst/>
                        </a:rPr>
                        <a:t> </a:t>
                      </a:r>
                    </a:p>
                  </a:txBody>
                  <a:tcPr marL="0" marR="0" marT="0" marB="0">
                    <a:lnL>
                      <a:noFill/>
                    </a:lnL>
                    <a:lnR>
                      <a:noFill/>
                    </a:lnR>
                    <a:lnT>
                      <a:noFill/>
                    </a:lnT>
                    <a:lnB>
                      <a:noFill/>
                    </a:lnB>
                    <a:solidFill>
                      <a:srgbClr val="A3D963"/>
                    </a:solidFill>
                  </a:tcPr>
                </a:tc>
              </a:tr>
              <a:tr h="389917">
                <a:tc>
                  <a:txBody>
                    <a:bodyPr/>
                    <a:lstStyle/>
                    <a:p>
                      <a:pPr marL="0" marR="0">
                        <a:spcBef>
                          <a:spcPts val="0"/>
                        </a:spcBef>
                        <a:spcAft>
                          <a:spcPts val="0"/>
                        </a:spcAft>
                      </a:pPr>
                      <a:r>
                        <a:rPr lang="en-US" sz="1800">
                          <a:effectLst/>
                        </a:rPr>
                        <a:t>Identifier of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800">
                          <a:effectLst/>
                        </a:rPr>
                        <a:t>NIST IR 7761 </a:t>
                      </a:r>
                    </a:p>
                  </a:txBody>
                  <a:tcPr marL="0" marR="0" marT="0" marB="0">
                    <a:lnL>
                      <a:noFill/>
                    </a:lnL>
                    <a:lnR>
                      <a:noFill/>
                    </a:lnR>
                    <a:lnT>
                      <a:noFill/>
                    </a:lnT>
                    <a:lnB>
                      <a:noFill/>
                    </a:lnB>
                    <a:solidFill>
                      <a:srgbClr val="FFF6BF"/>
                    </a:solidFill>
                  </a:tcPr>
                </a:tc>
              </a:tr>
              <a:tr h="686108">
                <a:tc>
                  <a:txBody>
                    <a:bodyPr/>
                    <a:lstStyle/>
                    <a:p>
                      <a:pPr marL="0" marR="0">
                        <a:spcBef>
                          <a:spcPts val="0"/>
                        </a:spcBef>
                        <a:spcAft>
                          <a:spcPts val="0"/>
                        </a:spcAft>
                      </a:pPr>
                      <a:r>
                        <a:rPr lang="en-US" sz="1800">
                          <a:effectLst/>
                        </a:rPr>
                        <a:t>Title of the standard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800" dirty="0">
                          <a:effectLst/>
                        </a:rPr>
                        <a:t>Guidelines for Assessing Wireless Standards for Smart Grid </a:t>
                      </a:r>
                      <a:r>
                        <a:rPr lang="en-US" sz="1800" dirty="0" smtClean="0">
                          <a:effectLst/>
                        </a:rPr>
                        <a:t> Applications </a:t>
                      </a:r>
                      <a:endParaRPr lang="en-US" sz="1800" dirty="0">
                        <a:effectLst/>
                      </a:endParaRPr>
                    </a:p>
                  </a:txBody>
                  <a:tcPr marL="0" marR="0" marT="0" marB="0">
                    <a:lnL>
                      <a:noFill/>
                    </a:lnL>
                    <a:lnR>
                      <a:noFill/>
                    </a:lnR>
                    <a:lnT>
                      <a:noFill/>
                    </a:lnT>
                    <a:lnB>
                      <a:noFill/>
                    </a:lnB>
                    <a:solidFill>
                      <a:srgbClr val="D9D1A2"/>
                    </a:solidFill>
                  </a:tcPr>
                </a:tc>
              </a:tr>
              <a:tr h="389917">
                <a:tc>
                  <a:txBody>
                    <a:bodyPr/>
                    <a:lstStyle/>
                    <a:p>
                      <a:pPr marL="0" marR="0">
                        <a:spcBef>
                          <a:spcPts val="0"/>
                        </a:spcBef>
                        <a:spcAft>
                          <a:spcPts val="0"/>
                        </a:spcAft>
                      </a:pPr>
                      <a:r>
                        <a:rPr lang="en-US" sz="1800">
                          <a:effectLst/>
                        </a:rPr>
                        <a:t>Name of owner organization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800">
                          <a:effectLst/>
                        </a:rPr>
                        <a:t>NIST </a:t>
                      </a:r>
                    </a:p>
                  </a:txBody>
                  <a:tcPr marL="0" marR="0" marT="0" marB="0">
                    <a:lnL>
                      <a:noFill/>
                    </a:lnL>
                    <a:lnR>
                      <a:noFill/>
                    </a:lnR>
                    <a:lnT>
                      <a:noFill/>
                    </a:lnT>
                    <a:lnB>
                      <a:noFill/>
                    </a:lnB>
                    <a:solidFill>
                      <a:srgbClr val="FFF6BF"/>
                    </a:solidFill>
                  </a:tcPr>
                </a:tc>
              </a:tr>
              <a:tr h="389917">
                <a:tc>
                  <a:txBody>
                    <a:bodyPr/>
                    <a:lstStyle/>
                    <a:p>
                      <a:pPr marL="0" marR="0">
                        <a:spcBef>
                          <a:spcPts val="0"/>
                        </a:spcBef>
                        <a:spcAft>
                          <a:spcPts val="0"/>
                        </a:spcAft>
                      </a:pPr>
                      <a:r>
                        <a:rPr lang="en-US" sz="1800">
                          <a:effectLst/>
                        </a:rPr>
                        <a:t>Latest versions, stages, dates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800">
                          <a:effectLst/>
                        </a:rPr>
                        <a:t>1 </a:t>
                      </a:r>
                    </a:p>
                  </a:txBody>
                  <a:tcPr marL="0" marR="0" marT="0" marB="0">
                    <a:lnL>
                      <a:noFill/>
                    </a:lnL>
                    <a:lnR>
                      <a:noFill/>
                    </a:lnR>
                    <a:lnT>
                      <a:noFill/>
                    </a:lnT>
                    <a:lnB>
                      <a:noFill/>
                    </a:lnB>
                    <a:solidFill>
                      <a:srgbClr val="D9D1A2"/>
                    </a:solidFill>
                  </a:tcPr>
                </a:tc>
              </a:tr>
              <a:tr h="1216972">
                <a:tc>
                  <a:txBody>
                    <a:bodyPr/>
                    <a:lstStyle/>
                    <a:p>
                      <a:pPr marL="0" marR="0">
                        <a:spcBef>
                          <a:spcPts val="0"/>
                        </a:spcBef>
                        <a:spcAft>
                          <a:spcPts val="0"/>
                        </a:spcAft>
                      </a:pPr>
                      <a:r>
                        <a:rPr lang="en-US" sz="1800">
                          <a:effectLst/>
                        </a:rPr>
                        <a:t>URL(s) for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800" u="none" strike="noStrike" dirty="0">
                          <a:effectLst/>
                          <a:hlinkClick r:id="rId4"/>
                        </a:rPr>
                        <a:t>http://collaborate.nist.gov/twiki-sggrid/pub/SmartGrid/PAP02Objective3/NIST_PAP2_Guidelines_for_Assessing_Wireless_Standards_for_Smart_Grid_Applications_1.0.pdf</a:t>
                      </a:r>
                      <a:r>
                        <a:rPr lang="en-US" sz="1800" dirty="0">
                          <a:effectLst/>
                        </a:rPr>
                        <a:t> </a:t>
                      </a:r>
                    </a:p>
                  </a:txBody>
                  <a:tcPr marL="0" marR="0" marT="0" marB="0">
                    <a:lnL>
                      <a:noFill/>
                    </a:lnL>
                    <a:lnR>
                      <a:noFill/>
                    </a:lnR>
                    <a:lnT>
                      <a:noFill/>
                    </a:lnT>
                    <a:lnB>
                      <a:noFill/>
                    </a:lnB>
                    <a:solidFill>
                      <a:srgbClr val="FFF6BF"/>
                    </a:solidFill>
                  </a:tcPr>
                </a:tc>
              </a:tr>
            </a:tbl>
          </a:graphicData>
        </a:graphic>
      </p:graphicFrame>
      <p:sp>
        <p:nvSpPr>
          <p:cNvPr id="19475" name="TextBox 10"/>
          <p:cNvSpPr txBox="1">
            <a:spLocks noChangeArrowheads="1"/>
          </p:cNvSpPr>
          <p:nvPr/>
        </p:nvSpPr>
        <p:spPr bwMode="auto">
          <a:xfrm>
            <a:off x="612775" y="5915025"/>
            <a:ext cx="6638925" cy="277813"/>
          </a:xfrm>
          <a:prstGeom prst="rect">
            <a:avLst/>
          </a:prstGeom>
          <a:noFill/>
          <a:ln w="9525">
            <a:solidFill>
              <a:srgbClr val="FFC000"/>
            </a:solidFill>
            <a:miter lim="800000"/>
            <a:headEnd/>
            <a:tailEnd/>
          </a:ln>
        </p:spPr>
        <p:txBody>
          <a:bodyPr>
            <a:spAutoFit/>
          </a:bodyPr>
          <a:lstStyle/>
          <a:p>
            <a:pPr algn="ctr" eaLnBrk="0" hangingPunct="0"/>
            <a:r>
              <a:rPr lang="en-US" sz="1200">
                <a:hlinkClick r:id="rId5"/>
              </a:rPr>
              <a:t>http://collaborate.nist.gov/twiki-sggrid/bin/view/SmartGrid/SGIPCosSIFNISTIR7761</a:t>
            </a:r>
            <a:endParaRPr lang="en-US" sz="1200"/>
          </a:p>
        </p:txBody>
      </p:sp>
      <p:sp>
        <p:nvSpPr>
          <p:cNvPr id="2" name="Date Placeholder 1"/>
          <p:cNvSpPr>
            <a:spLocks noGrp="1"/>
          </p:cNvSpPr>
          <p:nvPr>
            <p:ph type="dt" sz="half" idx="10"/>
          </p:nvPr>
        </p:nvSpPr>
        <p:spPr/>
        <p:txBody>
          <a:bodyPr/>
          <a:lstStyle/>
          <a:p>
            <a:r>
              <a:rPr lang="en-US" smtClean="0"/>
              <a:t>March  2012</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596900"/>
          </a:xfrm>
        </p:spPr>
        <p:txBody>
          <a:bodyPr/>
          <a:lstStyle/>
          <a:p>
            <a:r>
              <a:rPr lang="en-US" smtClean="0">
                <a:latin typeface="Times New Roman" pitchFamily="18" charset="0"/>
              </a:rPr>
              <a:t>Guideline Sections</a:t>
            </a:r>
          </a:p>
        </p:txBody>
      </p:sp>
      <p:sp>
        <p:nvSpPr>
          <p:cNvPr id="20482" name="Text Placeholder 2"/>
          <p:cNvSpPr>
            <a:spLocks noGrp="1"/>
          </p:cNvSpPr>
          <p:nvPr>
            <p:ph type="body" sz="half" idx="1"/>
          </p:nvPr>
        </p:nvSpPr>
        <p:spPr>
          <a:xfrm>
            <a:off x="393700" y="1498600"/>
            <a:ext cx="8331200" cy="4597400"/>
          </a:xfrm>
        </p:spPr>
        <p:txBody>
          <a:bodyPr/>
          <a:lstStyle/>
          <a:p>
            <a:r>
              <a:rPr lang="en-US" dirty="0" smtClean="0">
                <a:latin typeface="Times New Roman" pitchFamily="18" charset="0"/>
              </a:rPr>
              <a:t>Sect 2 Acronyms and Definitions </a:t>
            </a:r>
          </a:p>
          <a:p>
            <a:r>
              <a:rPr lang="en-US" dirty="0" smtClean="0">
                <a:latin typeface="Times New Roman" pitchFamily="18" charset="0"/>
              </a:rPr>
              <a:t>Sect 3 SG Conceptual Model &amp; Business Requirements </a:t>
            </a:r>
          </a:p>
          <a:p>
            <a:r>
              <a:rPr lang="en-US" dirty="0" smtClean="0">
                <a:latin typeface="Times New Roman" pitchFamily="18" charset="0"/>
              </a:rPr>
              <a:t>Sect 4 Wireless Technology </a:t>
            </a:r>
          </a:p>
          <a:p>
            <a:r>
              <a:rPr lang="en-US" dirty="0" smtClean="0">
                <a:latin typeface="Times New Roman" pitchFamily="18" charset="0"/>
              </a:rPr>
              <a:t>Sect 5 Modeling &amp; Evaluation Approach </a:t>
            </a:r>
          </a:p>
          <a:p>
            <a:r>
              <a:rPr lang="en-US" dirty="0" smtClean="0">
                <a:latin typeface="Times New Roman" pitchFamily="18" charset="0"/>
              </a:rPr>
              <a:t>Sect 6 Factors to Consider </a:t>
            </a:r>
          </a:p>
          <a:p>
            <a:r>
              <a:rPr lang="en-US" dirty="0" smtClean="0">
                <a:latin typeface="Times New Roman" pitchFamily="18" charset="0"/>
              </a:rPr>
              <a:t>Sect 7 Conclusions</a:t>
            </a:r>
          </a:p>
          <a:p>
            <a:r>
              <a:rPr lang="en-US" dirty="0" smtClean="0">
                <a:latin typeface="Times New Roman" pitchFamily="18" charset="0"/>
              </a:rPr>
              <a:t>Sect 8 References</a:t>
            </a:r>
          </a:p>
          <a:p>
            <a:r>
              <a:rPr lang="en-US" dirty="0" smtClean="0">
                <a:latin typeface="Times New Roman" pitchFamily="18" charset="0"/>
              </a:rPr>
              <a:t>Sect 9 Bibliography</a:t>
            </a:r>
          </a:p>
          <a:p>
            <a:r>
              <a:rPr lang="en-US" dirty="0" smtClean="0">
                <a:latin typeface="Times New Roman" pitchFamily="18" charset="0"/>
              </a:rPr>
              <a:t>Annex (e.g. A, B, C, D, E)</a:t>
            </a:r>
          </a:p>
        </p:txBody>
      </p:sp>
      <p:sp>
        <p:nvSpPr>
          <p:cNvPr id="20484" name="Footer Placeholder 5"/>
          <p:cNvSpPr>
            <a:spLocks noGrp="1"/>
          </p:cNvSpPr>
          <p:nvPr>
            <p:ph type="ftr" sz="quarter" idx="11"/>
          </p:nvPr>
        </p:nvSpPr>
        <p:spPr>
          <a:noFill/>
        </p:spPr>
        <p:txBody>
          <a:bodyPr/>
          <a:lstStyle/>
          <a:p>
            <a:r>
              <a:rPr lang="en-US" smtClean="0"/>
              <a:t>Bruce Kraemer, Marvell</a:t>
            </a:r>
          </a:p>
        </p:txBody>
      </p:sp>
      <p:sp>
        <p:nvSpPr>
          <p:cNvPr id="20485" name="Slide Number Placeholder 6"/>
          <p:cNvSpPr>
            <a:spLocks noGrp="1"/>
          </p:cNvSpPr>
          <p:nvPr>
            <p:ph type="sldNum" sz="quarter" idx="12"/>
          </p:nvPr>
        </p:nvSpPr>
        <p:spPr>
          <a:xfrm>
            <a:off x="4357688" y="6475413"/>
            <a:ext cx="504825" cy="182562"/>
          </a:xfrm>
          <a:noFill/>
        </p:spPr>
        <p:txBody>
          <a:bodyPr/>
          <a:lstStyle/>
          <a:p>
            <a:r>
              <a:rPr lang="en-US" smtClean="0"/>
              <a:t>Slide </a:t>
            </a:r>
            <a:fld id="{7BC2309F-CF4A-4783-9EA7-A2777CE45494}" type="slidenum">
              <a:rPr lang="en-US" smtClean="0"/>
              <a:pPr/>
              <a:t>9</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March  2012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277251</TotalTime>
  <Words>1602</Words>
  <Application>Microsoft Office PowerPoint</Application>
  <PresentationFormat>On-screen Show (4:3)</PresentationFormat>
  <Paragraphs>409</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28</vt:i4>
      </vt:variant>
    </vt:vector>
  </HeadingPairs>
  <TitlesOfParts>
    <vt:vector size="34" baseType="lpstr">
      <vt:lpstr>Default Design</vt:lpstr>
      <vt:lpstr>Acrobat Document</vt:lpstr>
      <vt:lpstr>Worksheet</vt:lpstr>
      <vt:lpstr>Microsoft Word 97 - 2003 Document</vt:lpstr>
      <vt:lpstr>Package</vt:lpstr>
      <vt:lpstr>Microsoft Excel Worksheet</vt:lpstr>
      <vt:lpstr>Smart Grid SC– March 2012</vt:lpstr>
      <vt:lpstr>Waikoloa Agenda</vt:lpstr>
      <vt:lpstr>PowerPoint Presentation</vt:lpstr>
      <vt:lpstr>Major 802 Support Elements in SGIP</vt:lpstr>
      <vt:lpstr>High Level 802 Goals in the PAP02 Context</vt:lpstr>
      <vt:lpstr>Major 802 Engagement Opportunities in SGIP</vt:lpstr>
      <vt:lpstr>PAP#2 Status</vt:lpstr>
      <vt:lpstr>Guideline Version 1</vt:lpstr>
      <vt:lpstr>Guideline Sections</vt:lpstr>
      <vt:lpstr>Annexes</vt:lpstr>
      <vt:lpstr>Guideline 1 to 2 Differences</vt:lpstr>
      <vt:lpstr>UCAIUG</vt:lpstr>
      <vt:lpstr>PowerPoint Presentation</vt:lpstr>
      <vt:lpstr>SDO Sub group</vt:lpstr>
      <vt:lpstr>Guideline Sections</vt:lpstr>
      <vt:lpstr>Annexes</vt:lpstr>
      <vt:lpstr>PowerPoint Presentation</vt:lpstr>
      <vt:lpstr>PAP02 Guideline – January Schedule Overview</vt:lpstr>
      <vt:lpstr>PAP02 Guideline – March Schedule Overview</vt:lpstr>
      <vt:lpstr>OpenSG Status</vt:lpstr>
      <vt:lpstr>Work in Progress:</vt:lpstr>
      <vt:lpstr>Telecon Feb 08</vt:lpstr>
      <vt:lpstr>UCAIUG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2012 Smart Grid SC</dc:title>
  <dc:subject>Smart Grid Information </dc:subject>
  <dc:creator>Bruce Kraemer (Marvell)</dc:creator>
  <cp:lastModifiedBy>Bruce Kraemer</cp:lastModifiedBy>
  <cp:revision>2804</cp:revision>
  <cp:lastPrinted>2012-03-13T22:17:22Z</cp:lastPrinted>
  <dcterms:created xsi:type="dcterms:W3CDTF">1998-02-10T13:07:52Z</dcterms:created>
  <dcterms:modified xsi:type="dcterms:W3CDTF">2012-03-14T01:36:57Z</dcterms:modified>
</cp:coreProperties>
</file>