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4" r:id="rId3"/>
    <p:sldId id="289" r:id="rId4"/>
    <p:sldId id="291" r:id="rId5"/>
    <p:sldId id="290" r:id="rId6"/>
    <p:sldId id="293" r:id="rId7"/>
    <p:sldId id="288" r:id="rId8"/>
    <p:sldId id="294" r:id="rId9"/>
    <p:sldId id="292" r:id="rId10"/>
    <p:sldId id="298" r:id="rId11"/>
    <p:sldId id="295" r:id="rId12"/>
    <p:sldId id="296" r:id="rId13"/>
    <p:sldId id="29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802.11-12/376r1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/>
            </a:r>
            <a:br>
              <a:rPr lang="en-US" altLang="ja-JP" dirty="0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On The BSS </a:t>
            </a:r>
            <a:r>
              <a:rPr lang="en-US" altLang="ja-JP" dirty="0" smtClean="0">
                <a:ea typeface="ＭＳ Ｐゴシック" pitchFamily="34" charset="-128"/>
              </a:rPr>
              <a:t>Max Idle Period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2012-03-13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81953"/>
              </p:ext>
            </p:extLst>
          </p:nvPr>
        </p:nvGraphicFramePr>
        <p:xfrm>
          <a:off x="538163" y="3089275"/>
          <a:ext cx="7345362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Document" r:id="rId5" imgW="8524969" imgH="2534496" progId="Word.Document.8">
                  <p:embed/>
                </p:oleObj>
              </mc:Choice>
              <mc:Fallback>
                <p:oleObj name="Document" r:id="rId5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89275"/>
                        <a:ext cx="7345362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sz="2000" dirty="0" smtClean="0"/>
              <a:t>Use case 1a of 802.11ah can be heterogeneous in nature</a:t>
            </a:r>
          </a:p>
          <a:p>
            <a:pPr lvl="1"/>
            <a:r>
              <a:rPr lang="en-US" dirty="0" smtClean="0"/>
              <a:t>Different stations may have very different needs to be associated </a:t>
            </a:r>
          </a:p>
          <a:p>
            <a:r>
              <a:rPr lang="en-US" sz="2000" dirty="0" smtClean="0"/>
              <a:t>A BSS Max Idle Period that is </a:t>
            </a:r>
          </a:p>
          <a:p>
            <a:pPr lvl="1"/>
            <a:r>
              <a:rPr lang="en-US" dirty="0" smtClean="0"/>
              <a:t>Too long can waste the AP resources</a:t>
            </a:r>
          </a:p>
          <a:p>
            <a:pPr lvl="1"/>
            <a:r>
              <a:rPr lang="en-US" dirty="0" smtClean="0"/>
              <a:t>Too short can interrupt the power save mode of a station and lead to unnecessary transmissions </a:t>
            </a:r>
          </a:p>
          <a:p>
            <a:r>
              <a:rPr lang="en-US" sz="2000" dirty="0" smtClean="0"/>
              <a:t>BSS Max Idle Period that is STA dependent and allows different </a:t>
            </a:r>
            <a:r>
              <a:rPr lang="en-US" sz="2000" dirty="0" err="1" smtClean="0"/>
              <a:t>scalings</a:t>
            </a:r>
            <a:r>
              <a:rPr lang="en-US" sz="2000" dirty="0" smtClean="0"/>
              <a:t> provides </a:t>
            </a:r>
          </a:p>
          <a:p>
            <a:pPr lvl="1"/>
            <a:r>
              <a:rPr lang="en-US" dirty="0" smtClean="0"/>
              <a:t>Finer granularity in the BSS Max Idle Period</a:t>
            </a:r>
          </a:p>
          <a:p>
            <a:pPr lvl="1"/>
            <a:r>
              <a:rPr lang="en-US" dirty="0" smtClean="0"/>
              <a:t>Better resource utilization</a:t>
            </a:r>
          </a:p>
          <a:p>
            <a:pPr lvl="1"/>
            <a:r>
              <a:rPr lang="en-US" dirty="0" smtClean="0"/>
              <a:t>Improved energy saving for the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having different BSS Max Idle Periods per STA?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allowing different </a:t>
            </a:r>
            <a:r>
              <a:rPr lang="en-US" dirty="0" err="1" smtClean="0"/>
              <a:t>scalings</a:t>
            </a:r>
            <a:r>
              <a:rPr lang="en-US" dirty="0" smtClean="0"/>
              <a:t> for the BSS Max Idle Period?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Straw Poll 3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support the exponential scaling for BSS Max Idle Period?</a:t>
            </a:r>
          </a:p>
          <a:p>
            <a:pPr lvl="1"/>
            <a:r>
              <a:rPr lang="en-US" dirty="0" smtClean="0"/>
              <a:t>Y: N: 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700808"/>
                <a:ext cx="8350696" cy="4824536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/>
                  <a:t>BSS Max Idle Period </a:t>
                </a:r>
                <a:r>
                  <a:rPr lang="en-US" sz="2000" dirty="0" smtClean="0"/>
                  <a:t>indicates duration </a:t>
                </a:r>
                <a:r>
                  <a:rPr lang="en-US" sz="2000" dirty="0"/>
                  <a:t>during which AP maintains association with </a:t>
                </a:r>
                <a:r>
                  <a:rPr lang="en-US" sz="2000" dirty="0" smtClean="0"/>
                  <a:t>a STA </a:t>
                </a:r>
                <a:r>
                  <a:rPr lang="en-US" sz="2000" dirty="0"/>
                  <a:t>active even though it does not receive frames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 </a:t>
                </a:r>
                <a:r>
                  <a:rPr lang="en-US" dirty="0"/>
                  <a:t>STA can </a:t>
                </a:r>
                <a:r>
                  <a:rPr lang="en-US" dirty="0" smtClean="0"/>
                  <a:t>sleep </a:t>
                </a:r>
                <a:r>
                  <a:rPr lang="en-US" dirty="0"/>
                  <a:t>for </a:t>
                </a:r>
                <a:r>
                  <a:rPr lang="en-US" dirty="0" smtClean="0"/>
                  <a:t>Max </a:t>
                </a:r>
                <a:r>
                  <a:rPr lang="en-US" dirty="0"/>
                  <a:t>Idle Period without being disassociated </a:t>
                </a:r>
                <a:endParaRPr lang="en-US" dirty="0" smtClean="0"/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Allows improved energy saving</a:t>
                </a:r>
              </a:p>
              <a:p>
                <a:pPr lvl="2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Allows improved resource </a:t>
                </a:r>
                <a:r>
                  <a:rPr lang="en-US" dirty="0"/>
                  <a:t>management of the </a:t>
                </a:r>
                <a:r>
                  <a:rPr lang="en-US" dirty="0" smtClean="0"/>
                  <a:t>AP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sz="2000" dirty="0" smtClean="0"/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 smtClean="0"/>
                  <a:t>Max </a:t>
                </a:r>
                <a:r>
                  <a:rPr lang="en-US" sz="2000" dirty="0"/>
                  <a:t>Idle Period </a:t>
                </a:r>
                <a:r>
                  <a:rPr lang="en-US" sz="2000" dirty="0" smtClean="0"/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16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= 65 535 </a:t>
                </a:r>
                <a:r>
                  <a:rPr lang="en-US" sz="2000" dirty="0" smtClean="0"/>
                  <a:t>seconds (units of 1000 TUs = 1s)   </a:t>
                </a:r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Value </a:t>
                </a:r>
                <a:r>
                  <a:rPr lang="en-US" dirty="0"/>
                  <a:t>zero </a:t>
                </a:r>
                <a:r>
                  <a:rPr lang="en-US" dirty="0" smtClean="0"/>
                  <a:t>is </a:t>
                </a:r>
                <a:r>
                  <a:rPr lang="en-US" dirty="0"/>
                  <a:t>reserved </a:t>
                </a:r>
                <a:endParaRPr lang="en-US" dirty="0" smtClean="0"/>
              </a:p>
              <a:p>
                <a:pPr lvl="1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dirty="0" smtClean="0"/>
                  <a:t>Max </a:t>
                </a:r>
                <a:r>
                  <a:rPr lang="en-US" dirty="0"/>
                  <a:t>Idle Period can </a:t>
                </a:r>
                <a:r>
                  <a:rPr lang="en-US" dirty="0" smtClean="0"/>
                  <a:t>be 1092.25 </a:t>
                </a:r>
                <a:r>
                  <a:rPr lang="en-US" dirty="0"/>
                  <a:t>minutes or </a:t>
                </a:r>
                <a:r>
                  <a:rPr lang="en-US" dirty="0" smtClean="0"/>
                  <a:t>18.20 hours 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sz="2000" dirty="0"/>
                  <a:t>BSS Max Idle period is currently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common</a:t>
                </a:r>
                <a:r>
                  <a:rPr lang="en-US" sz="2000" dirty="0"/>
                  <a:t> for all </a:t>
                </a:r>
                <a:r>
                  <a:rPr lang="en-US" sz="2000" dirty="0" smtClean="0"/>
                  <a:t>STAs</a:t>
                </a:r>
                <a:endParaRPr lang="en-US" sz="20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700808"/>
                <a:ext cx="8350696" cy="4824536"/>
              </a:xfrm>
              <a:blipFill rotWithShape="1">
                <a:blip r:embed="rId2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37" y="3573016"/>
            <a:ext cx="5808726" cy="971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07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52292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/>
              <a:t>In 802.11ah use case Smart Grid/Meter to Pole different STAs can have very </a:t>
            </a:r>
            <a:r>
              <a:rPr lang="en-US" sz="2000" dirty="0">
                <a:solidFill>
                  <a:srgbClr val="FF0000"/>
                </a:solidFill>
              </a:rPr>
              <a:t>different requirements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Traffic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Sleeping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Can be </a:t>
            </a:r>
            <a:r>
              <a:rPr lang="en-US" sz="2000" dirty="0" smtClean="0">
                <a:solidFill>
                  <a:srgbClr val="FF0000"/>
                </a:solidFill>
              </a:rPr>
              <a:t>heterogeneous</a:t>
            </a:r>
            <a:r>
              <a:rPr lang="en-US" sz="2000" dirty="0" smtClean="0"/>
              <a:t> use cases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Mobile stations and static sensors can be associated under the same AP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sz="1200" dirty="0" smtClean="0"/>
              <a:t>E.g</a:t>
            </a:r>
            <a:r>
              <a:rPr lang="en-US" dirty="0" smtClean="0"/>
              <a:t>., Users exiting a metro as well as static sensors placed for surveillance </a:t>
            </a:r>
            <a:endParaRPr lang="en-US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If STA needs to </a:t>
            </a:r>
            <a:r>
              <a:rPr lang="en-US" sz="2000" dirty="0"/>
              <a:t>remain associated beyond </a:t>
            </a:r>
            <a:r>
              <a:rPr lang="en-US" sz="2000" dirty="0" smtClean="0"/>
              <a:t>18.20 </a:t>
            </a:r>
            <a:r>
              <a:rPr lang="en-US" sz="2000" dirty="0"/>
              <a:t>hours it has to send </a:t>
            </a:r>
            <a:r>
              <a:rPr lang="en-US" sz="2000" dirty="0" smtClean="0"/>
              <a:t>keep </a:t>
            </a:r>
            <a:r>
              <a:rPr lang="en-US" sz="2000" dirty="0"/>
              <a:t>alive message to the </a:t>
            </a:r>
            <a:r>
              <a:rPr lang="en-US" sz="2000" dirty="0" smtClean="0"/>
              <a:t>AP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This interrupts </a:t>
            </a:r>
            <a:r>
              <a:rPr lang="en-US" dirty="0"/>
              <a:t>its sleep in case it is in power save mode 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It requires </a:t>
            </a:r>
            <a:r>
              <a:rPr lang="en-US" dirty="0"/>
              <a:t>unnecessary </a:t>
            </a:r>
            <a:r>
              <a:rPr lang="en-US" dirty="0" smtClean="0"/>
              <a:t>transmissions for  re-association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If it remains associated too long, it wastes the AP memory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55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Prior Proposal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446449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[1] it was proposed to enlarge the unit length of Max Idle Period </a:t>
            </a:r>
            <a:r>
              <a:rPr lang="en-US" altLang="zh-CN" sz="2000" dirty="0"/>
              <a:t>from ‘1000TU’ (1s) to ‘10000TU’ (10s)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altLang="zh-CN" dirty="0"/>
              <a:t>Max Idle Period can be extended from </a:t>
            </a:r>
            <a:r>
              <a:rPr lang="en-US" altLang="zh-CN" dirty="0" smtClean="0"/>
              <a:t>18.20 </a:t>
            </a:r>
            <a:r>
              <a:rPr lang="en-US" altLang="zh-CN" dirty="0"/>
              <a:t>hours to </a:t>
            </a:r>
            <a:r>
              <a:rPr lang="en-US" altLang="zh-CN" dirty="0" smtClean="0"/>
              <a:t>182.0 </a:t>
            </a:r>
            <a:r>
              <a:rPr lang="en-US" altLang="zh-CN" dirty="0"/>
              <a:t>hours (about </a:t>
            </a:r>
            <a:r>
              <a:rPr lang="en-US" altLang="zh-CN" dirty="0" smtClean="0"/>
              <a:t>7.5 </a:t>
            </a:r>
            <a:r>
              <a:rPr lang="en-US" altLang="zh-CN" dirty="0"/>
              <a:t>days)</a:t>
            </a:r>
            <a:endParaRPr lang="en-US" dirty="0"/>
          </a:p>
          <a:p>
            <a:r>
              <a:rPr lang="en-US" sz="2000" dirty="0"/>
              <a:t>T</a:t>
            </a:r>
            <a:r>
              <a:rPr lang="en-US" sz="2000" dirty="0" smtClean="0"/>
              <a:t>his can </a:t>
            </a:r>
            <a:r>
              <a:rPr lang="en-US" sz="2000" dirty="0"/>
              <a:t>lead to STAs being associated to an AP for more time than what is required </a:t>
            </a:r>
          </a:p>
          <a:p>
            <a:pPr lvl="0"/>
            <a:r>
              <a:rPr lang="en-US" sz="2000" dirty="0"/>
              <a:t>7.5 days may not be sufficient, depending on the frequency with which a sensor must report data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820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532440" cy="453650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Introduce BSS Max Idle Period per STA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Depends on STA type (mobile station, sensor)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Traffic requirements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Different terminal types may have different requirements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18.20 hours is too long for mobile STA especially in crowded places, e.g.,  metro stations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Insufficient for static sensors that may take measurements daily, weekly, biweekly, or monthly even in crowded places. </a:t>
            </a:r>
            <a:endParaRPr lang="en-US" sz="2000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000" dirty="0" smtClean="0"/>
              <a:t> Allow </a:t>
            </a:r>
            <a:r>
              <a:rPr lang="en-US" sz="2000" dirty="0"/>
              <a:t>a finer granularity </a:t>
            </a:r>
            <a:r>
              <a:rPr lang="en-US" sz="2000" dirty="0" smtClean="0"/>
              <a:t>capability through different </a:t>
            </a:r>
            <a:r>
              <a:rPr lang="en-US" sz="2000" dirty="0" err="1" smtClean="0"/>
              <a:t>scalings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H</a:t>
            </a:r>
            <a:r>
              <a:rPr lang="en-US" dirty="0" smtClean="0"/>
              <a:t>ow many bits to allocate and for which units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More general than [1] or existing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5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BSS Max Idle Period Configuration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532440" cy="4680520"/>
          </a:xfrm>
        </p:spPr>
        <p:txBody>
          <a:bodyPr/>
          <a:lstStyle/>
          <a:p>
            <a:r>
              <a:rPr lang="en-US" sz="2000" dirty="0"/>
              <a:t>STA in Association Request indicates its </a:t>
            </a:r>
            <a:r>
              <a:rPr lang="en-US" sz="2000" dirty="0" smtClean="0"/>
              <a:t>preferred BSS Max Idle Period</a:t>
            </a:r>
          </a:p>
          <a:p>
            <a:pPr lvl="1"/>
            <a:r>
              <a:rPr lang="en-US" dirty="0" smtClean="0"/>
              <a:t>Can be through indicating one or multiple preferred scaling types</a:t>
            </a:r>
          </a:p>
          <a:p>
            <a:r>
              <a:rPr lang="en-US" sz="2000" dirty="0"/>
              <a:t>In Association Response </a:t>
            </a:r>
            <a:r>
              <a:rPr lang="en-US" sz="2000" dirty="0" smtClean="0"/>
              <a:t>the AP may</a:t>
            </a:r>
          </a:p>
          <a:p>
            <a:pPr lvl="1"/>
            <a:r>
              <a:rPr lang="en-US" dirty="0" smtClean="0"/>
              <a:t>Accept the request</a:t>
            </a:r>
          </a:p>
          <a:p>
            <a:pPr lvl="2"/>
            <a:r>
              <a:rPr lang="en-US" dirty="0" smtClean="0"/>
              <a:t>In case of multiple </a:t>
            </a:r>
            <a:r>
              <a:rPr lang="en-US" dirty="0" err="1" smtClean="0"/>
              <a:t>scalings</a:t>
            </a:r>
            <a:r>
              <a:rPr lang="en-US" dirty="0" smtClean="0"/>
              <a:t> it can choose the best with respect to the BSS </a:t>
            </a:r>
          </a:p>
          <a:p>
            <a:pPr lvl="1"/>
            <a:r>
              <a:rPr lang="en-US" dirty="0" smtClean="0"/>
              <a:t>Reject the request</a:t>
            </a:r>
          </a:p>
          <a:p>
            <a:pPr lvl="2"/>
            <a:r>
              <a:rPr lang="en-US" dirty="0" smtClean="0"/>
              <a:t>If e.g., it </a:t>
            </a:r>
            <a:r>
              <a:rPr lang="en-US" dirty="0"/>
              <a:t>exceeds implementation maximum </a:t>
            </a:r>
            <a:r>
              <a:rPr lang="en-US" dirty="0" smtClean="0"/>
              <a:t>value</a:t>
            </a:r>
          </a:p>
          <a:p>
            <a:pPr lvl="2"/>
            <a:r>
              <a:rPr lang="en-US" dirty="0" smtClean="0"/>
              <a:t>Choose a different value that is preferred with respect to its own performance</a:t>
            </a:r>
          </a:p>
          <a:p>
            <a:pPr lvl="3"/>
            <a:r>
              <a:rPr lang="en-US" sz="1800" dirty="0" smtClean="0"/>
              <a:t>Return a smaller value </a:t>
            </a:r>
            <a:r>
              <a:rPr lang="en-US" sz="1800" dirty="0" err="1" smtClean="0"/>
              <a:t>e.g</a:t>
            </a:r>
            <a:r>
              <a:rPr lang="en-US" sz="1800" dirty="0" smtClean="0"/>
              <a:t>, based on its memory capacity</a:t>
            </a:r>
          </a:p>
          <a:p>
            <a:r>
              <a:rPr lang="en-US" sz="2000" dirty="0" smtClean="0"/>
              <a:t>If STA does not indicate a value, the AP responds the best choice according to BSS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420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err="1" smtClean="0"/>
              <a:t>Scalings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350696" cy="4680520"/>
          </a:xfrm>
        </p:spPr>
        <p:txBody>
          <a:bodyPr/>
          <a:lstStyle/>
          <a:p>
            <a:r>
              <a:rPr lang="en-US" sz="2000" dirty="0" smtClean="0"/>
              <a:t>Scaling can be linear or exponential</a:t>
            </a:r>
          </a:p>
          <a:p>
            <a:r>
              <a:rPr lang="en-US" sz="2000" dirty="0" smtClean="0"/>
              <a:t>Different </a:t>
            </a:r>
            <a:r>
              <a:rPr lang="en-US" sz="2000" dirty="0" err="1"/>
              <a:t>s</a:t>
            </a:r>
            <a:r>
              <a:rPr lang="en-US" sz="2000" dirty="0" err="1" smtClean="0"/>
              <a:t>calings</a:t>
            </a:r>
            <a:r>
              <a:rPr lang="en-US" sz="2000" dirty="0" smtClean="0"/>
              <a:t> can be </a:t>
            </a:r>
            <a:r>
              <a:rPr lang="en-US" sz="2000" dirty="0" err="1"/>
              <a:t>p</a:t>
            </a:r>
            <a:r>
              <a:rPr lang="en-US" sz="2000" dirty="0" err="1" smtClean="0"/>
              <a:t>respecified</a:t>
            </a:r>
            <a:r>
              <a:rPr lang="en-US" sz="2000" dirty="0" smtClean="0"/>
              <a:t> in the standard</a:t>
            </a:r>
          </a:p>
          <a:p>
            <a:r>
              <a:rPr lang="en-US" sz="2000" dirty="0"/>
              <a:t>x</a:t>
            </a:r>
            <a:r>
              <a:rPr lang="en-US" sz="2000" dirty="0" smtClean="0"/>
              <a:t> bits to indicate the scaling and 14-x for actual values</a:t>
            </a:r>
          </a:p>
          <a:p>
            <a:pPr lvl="1"/>
            <a:r>
              <a:rPr lang="en-US" dirty="0" smtClean="0"/>
              <a:t>E.g., x =1 or 2 (15 or 14 bits for the actual values) </a:t>
            </a:r>
          </a:p>
          <a:p>
            <a:r>
              <a:rPr lang="en-US" sz="2000" dirty="0" smtClean="0"/>
              <a:t>Example of exponential scaling with x = 2 bits </a:t>
            </a:r>
          </a:p>
          <a:p>
            <a:pPr lvl="1"/>
            <a:r>
              <a:rPr lang="en-US" dirty="0" smtClean="0"/>
              <a:t>2 bits to indicate the scaling e.g.,</a:t>
            </a:r>
          </a:p>
          <a:p>
            <a:pPr lvl="2"/>
            <a:r>
              <a:rPr lang="en-US" dirty="0" smtClean="0"/>
              <a:t>00  </a:t>
            </a:r>
            <a:r>
              <a:rPr lang="en-US" sz="2000" dirty="0" smtClean="0"/>
              <a:t>-  existing scaling (by 1)</a:t>
            </a:r>
          </a:p>
          <a:p>
            <a:pPr lvl="2"/>
            <a:r>
              <a:rPr lang="en-US" sz="2000" dirty="0" smtClean="0"/>
              <a:t>01 -  scaling by 10</a:t>
            </a:r>
          </a:p>
          <a:p>
            <a:pPr lvl="2"/>
            <a:r>
              <a:rPr lang="en-US" sz="2000" dirty="0" smtClean="0"/>
              <a:t>10 -  scaling by 100</a:t>
            </a:r>
          </a:p>
          <a:p>
            <a:pPr lvl="2"/>
            <a:r>
              <a:rPr lang="en-US" sz="2000" dirty="0" smtClean="0"/>
              <a:t>11 -  scaling by 1000</a:t>
            </a:r>
          </a:p>
          <a:p>
            <a:pPr lvl="1"/>
            <a:r>
              <a:rPr lang="en-US" dirty="0" smtClean="0"/>
              <a:t>14 bits for values</a:t>
            </a:r>
          </a:p>
          <a:p>
            <a:r>
              <a:rPr lang="en-US" sz="2000" dirty="0" smtClean="0"/>
              <a:t>Alternatively if x =1 it could signal existing method and scaling by 10</a:t>
            </a:r>
          </a:p>
        </p:txBody>
      </p:sp>
    </p:spTree>
    <p:extLst>
      <p:ext uri="{BB962C8B-B14F-4D97-AF65-F5344CB8AC3E}">
        <p14:creationId xmlns:p14="http://schemas.microsoft.com/office/powerpoint/2010/main" val="63730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4825" y="692696"/>
            <a:ext cx="7772400" cy="1066800"/>
          </a:xfrm>
        </p:spPr>
        <p:txBody>
          <a:bodyPr/>
          <a:lstStyle/>
          <a:p>
            <a:r>
              <a:rPr lang="en-US" dirty="0" smtClean="0"/>
              <a:t>Example of Scaling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725144"/>
            <a:ext cx="8784976" cy="1728192"/>
          </a:xfrm>
        </p:spPr>
        <p:txBody>
          <a:bodyPr/>
          <a:lstStyle/>
          <a:p>
            <a:pPr lvl="0"/>
            <a:r>
              <a:rPr lang="en-US" sz="2000" dirty="0" smtClean="0"/>
              <a:t>00 – Indicate up to 16383 sec or 273.05 min or 4.55 </a:t>
            </a:r>
            <a:r>
              <a:rPr lang="en-US" sz="2000" dirty="0" err="1" smtClean="0"/>
              <a:t>hrs</a:t>
            </a:r>
            <a:r>
              <a:rPr lang="en-US" sz="2000" dirty="0" smtClean="0"/>
              <a:t>  </a:t>
            </a:r>
          </a:p>
          <a:p>
            <a:pPr lvl="0"/>
            <a:r>
              <a:rPr lang="en-US" sz="2000" dirty="0" smtClean="0"/>
              <a:t>01 – Indicate up to 163830 sec or 2730.5 min or 45.5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1.89 days</a:t>
            </a:r>
          </a:p>
          <a:p>
            <a:pPr lvl="0"/>
            <a:r>
              <a:rPr lang="en-US" sz="2000" dirty="0" smtClean="0"/>
              <a:t>10 – Indicate up to 1638300 sec or 27305 min or 455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18.9 days</a:t>
            </a:r>
          </a:p>
          <a:p>
            <a:pPr lvl="0"/>
            <a:r>
              <a:rPr lang="en-US" sz="2000" dirty="0" smtClean="0"/>
              <a:t>11 </a:t>
            </a:r>
            <a:r>
              <a:rPr lang="en-US" sz="2000" dirty="0"/>
              <a:t>– Indicate up </a:t>
            </a:r>
            <a:r>
              <a:rPr lang="en-US" sz="2000" dirty="0" smtClean="0"/>
              <a:t>to 16383000 sec or 273050 min or 4550 </a:t>
            </a:r>
            <a:r>
              <a:rPr lang="en-US" sz="2000" dirty="0" err="1" smtClean="0"/>
              <a:t>hrs</a:t>
            </a:r>
            <a:r>
              <a:rPr lang="en-US" sz="2000" dirty="0" smtClean="0"/>
              <a:t> or 189 days</a:t>
            </a:r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3203849" y="105782"/>
            <a:ext cx="5760639" cy="5195426"/>
            <a:chOff x="3203849" y="-675456"/>
            <a:chExt cx="5760639" cy="5195426"/>
          </a:xfrm>
        </p:grpSpPr>
        <p:sp>
          <p:nvSpPr>
            <p:cNvPr id="19" name="Left Brace 18"/>
            <p:cNvSpPr/>
            <p:nvPr/>
          </p:nvSpPr>
          <p:spPr>
            <a:xfrm>
              <a:off x="4980711" y="2049998"/>
              <a:ext cx="590189" cy="2459122"/>
            </a:xfrm>
            <a:prstGeom prst="leftBrace">
              <a:avLst/>
            </a:prstGeom>
            <a:ln w="19050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7452320" y="2060848"/>
              <a:ext cx="590189" cy="2459122"/>
            </a:xfrm>
            <a:prstGeom prst="leftBrace">
              <a:avLst/>
            </a:prstGeom>
            <a:ln w="19050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203849" y="-675456"/>
              <a:ext cx="5760639" cy="4734526"/>
              <a:chOff x="3203849" y="-657454"/>
              <a:chExt cx="5760639" cy="473452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203849" y="116632"/>
                <a:ext cx="5760639" cy="3960440"/>
                <a:chOff x="3203849" y="-129971"/>
                <a:chExt cx="5760639" cy="3960440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3203849" y="734125"/>
                  <a:ext cx="5760639" cy="2982907"/>
                  <a:chOff x="3203849" y="679712"/>
                  <a:chExt cx="5760639" cy="2982907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3203849" y="679712"/>
                    <a:ext cx="5760639" cy="2982907"/>
                    <a:chOff x="-45728" y="-290202"/>
                    <a:chExt cx="8434152" cy="4367274"/>
                  </a:xfrm>
                </p:grpSpPr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1331640" y="1916832"/>
                      <a:ext cx="6912768" cy="576064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176368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>
                      <a:off x="219573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/>
                    <p:cNvCxnSpPr/>
                    <p:nvPr/>
                  </p:nvCxnSpPr>
                  <p:spPr>
                    <a:xfrm>
                      <a:off x="262778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262778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>
                      <a:off x="305983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>
                      <a:off x="349188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392392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435597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478802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478802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522007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565212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65212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6084168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516216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>
                      <a:off x="6948264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>
                      <a:off x="7380312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>
                      <a:off x="7812360" y="1916832"/>
                      <a:ext cx="0" cy="57606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6982814" y="202019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7452320" y="201889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7884368" y="2028190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860032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3563888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1403648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>
                      <a:off x="1835696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p:txBody>
                </p:sp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2267744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2699792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2627784" y="3707740"/>
                      <a:ext cx="15841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Octet</a:t>
                      </a:r>
                      <a:endParaRPr lang="en-US" dirty="0"/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6156176" y="3707740"/>
                      <a:ext cx="15841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 Octet</a:t>
                      </a:r>
                      <a:endParaRPr lang="en-US" dirty="0"/>
                    </a:p>
                  </p:txBody>
                </p:sp>
                <p:cxnSp>
                  <p:nvCxnSpPr>
                    <p:cNvPr id="52" name="Straight Arrow Connector 51"/>
                    <p:cNvCxnSpPr/>
                    <p:nvPr/>
                  </p:nvCxnSpPr>
                  <p:spPr>
                    <a:xfrm>
                      <a:off x="2195736" y="975254"/>
                      <a:ext cx="1" cy="928107"/>
                    </a:xfrm>
                    <a:prstGeom prst="straightConnector1">
                      <a:avLst/>
                    </a:prstGeom>
                    <a:ln w="158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-45728" y="-290202"/>
                      <a:ext cx="3105561" cy="5858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 smtClean="0"/>
                        <a:t>Scaling factor</a:t>
                      </a:r>
                      <a:endParaRPr lang="en-US" sz="2000" dirty="0"/>
                    </a:p>
                  </p:txBody>
                </p: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5349579" y="2272817"/>
                    <a:ext cx="2655851" cy="258605"/>
                    <a:chOff x="2987824" y="2051556"/>
                    <a:chExt cx="3888432" cy="378624"/>
                  </a:xfrm>
                </p:grpSpPr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2987824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3851920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4283968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076056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580112" y="2051556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6012160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6372200" y="2060848"/>
                      <a:ext cx="50405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54" name="Straight Arrow Connector 53"/>
                  <p:cNvCxnSpPr/>
                  <p:nvPr/>
                </p:nvCxnSpPr>
                <p:spPr>
                  <a:xfrm>
                    <a:off x="4427984" y="1556792"/>
                    <a:ext cx="1" cy="633910"/>
                  </a:xfrm>
                  <a:prstGeom prst="straightConnector1">
                    <a:avLst/>
                  </a:prstGeom>
                  <a:ln w="15875">
                    <a:solidFill>
                      <a:schemeClr val="tx1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Left Brace 55"/>
                <p:cNvSpPr/>
                <p:nvPr/>
              </p:nvSpPr>
              <p:spPr>
                <a:xfrm rot="10800000">
                  <a:off x="6502091" y="-129971"/>
                  <a:ext cx="590189" cy="3960440"/>
                </a:xfrm>
                <a:prstGeom prst="leftBrace">
                  <a:avLst/>
                </a:prstGeom>
                <a:ln w="19050">
                  <a:solidFill>
                    <a:schemeClr val="tx1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Left Brace 56"/>
              <p:cNvSpPr/>
              <p:nvPr/>
            </p:nvSpPr>
            <p:spPr>
              <a:xfrm rot="10800000">
                <a:off x="6299056" y="-657454"/>
                <a:ext cx="649208" cy="4356484"/>
              </a:xfrm>
              <a:prstGeom prst="leftBrace">
                <a:avLst/>
              </a:prstGeom>
              <a:ln w="19050">
                <a:solidFill>
                  <a:schemeClr val="tx1"/>
                </a:solidFill>
                <a:prstDash val="dash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35381" y="980728"/>
                <a:ext cx="10370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968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11-12-0069-02-00ah-consideration-on-max-idle-period-extension-for-11ah-power-save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6558</TotalTime>
  <Words>921</Words>
  <Application>Microsoft Office PowerPoint</Application>
  <PresentationFormat>On-screen Show 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 On The BSS Max Idle Period</vt:lpstr>
      <vt:lpstr>Motivation</vt:lpstr>
      <vt:lpstr>Motivation</vt:lpstr>
      <vt:lpstr>Prior Proposal</vt:lpstr>
      <vt:lpstr>Our Proposal</vt:lpstr>
      <vt:lpstr>BSS Max Idle Period Configuration</vt:lpstr>
      <vt:lpstr>Scalings</vt:lpstr>
      <vt:lpstr>Example of Scaling</vt:lpstr>
      <vt:lpstr>References</vt:lpstr>
      <vt:lpstr>Conclusions</vt:lpstr>
      <vt:lpstr>Straw Poll 1</vt:lpstr>
      <vt:lpstr>Straw Poll 2</vt:lpstr>
      <vt:lpstr>Straw Poll 3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99</cp:revision>
  <cp:lastPrinted>1998-02-10T13:28:06Z</cp:lastPrinted>
  <dcterms:created xsi:type="dcterms:W3CDTF">2012-01-09T09:44:15Z</dcterms:created>
  <dcterms:modified xsi:type="dcterms:W3CDTF">2012-03-13T17:00:46Z</dcterms:modified>
</cp:coreProperties>
</file>