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300" r:id="rId2"/>
    <p:sldId id="304" r:id="rId3"/>
    <p:sldId id="305" r:id="rId4"/>
    <p:sldId id="317" r:id="rId5"/>
    <p:sldId id="309" r:id="rId6"/>
    <p:sldId id="310" r:id="rId7"/>
    <p:sldId id="286" r:id="rId8"/>
    <p:sldId id="301" r:id="rId9"/>
    <p:sldId id="303" r:id="rId10"/>
    <p:sldId id="302" r:id="rId11"/>
    <p:sldId id="315" r:id="rId12"/>
    <p:sldId id="316" r:id="rId13"/>
    <p:sldId id="318" r:id="rId14"/>
  </p:sldIdLst>
  <p:sldSz cx="9144000" cy="6858000" type="screen4x3"/>
  <p:notesSz cx="6934200" cy="92805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72" y="1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597525" y="177800"/>
            <a:ext cx="6413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>
              <a:defRPr sz="1400" b="1"/>
            </a:lvl1pPr>
          </a:lstStyle>
          <a:p>
            <a:r>
              <a:rPr lang="en-US"/>
              <a:t>doc.: IEEE 802.11-yy/xxxxr0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95325" y="177800"/>
            <a:ext cx="827088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>
              <a:defRPr sz="1400" b="1"/>
            </a:lvl1pPr>
          </a:lstStyle>
          <a:p>
            <a:r>
              <a:rPr lang="en-US"/>
              <a:t>Month Year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851525" y="8982075"/>
            <a:ext cx="46672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>
              <a:defRPr/>
            </a:lvl1pPr>
          </a:lstStyle>
          <a:p>
            <a:r>
              <a:rPr lang="en-US"/>
              <a:t>John Doe, Some Company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133725" y="8982075"/>
            <a:ext cx="51276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defTabSz="933450">
              <a:defRPr/>
            </a:lvl1pPr>
          </a:lstStyle>
          <a:p>
            <a:r>
              <a:rPr lang="en-US"/>
              <a:t>Page </a:t>
            </a:r>
            <a:fld id="{88D7BB7B-4E27-45F5-ABFD-F64C07E036A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78" name="Line 6"/>
          <p:cNvSpPr>
            <a:spLocks noChangeShapeType="1"/>
          </p:cNvSpPr>
          <p:nvPr/>
        </p:nvSpPr>
        <p:spPr bwMode="auto">
          <a:xfrm>
            <a:off x="693738" y="387350"/>
            <a:ext cx="55467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693738" y="8982075"/>
            <a:ext cx="71120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defTabSz="933450"/>
            <a:r>
              <a:rPr lang="en-US"/>
              <a:t>Submission</a:t>
            </a:r>
          </a:p>
        </p:txBody>
      </p:sp>
      <p:sp>
        <p:nvSpPr>
          <p:cNvPr id="3080" name="Line 8"/>
          <p:cNvSpPr>
            <a:spLocks noChangeShapeType="1"/>
          </p:cNvSpPr>
          <p:nvPr/>
        </p:nvSpPr>
        <p:spPr bwMode="auto">
          <a:xfrm>
            <a:off x="693738" y="8970963"/>
            <a:ext cx="57007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028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640388" y="98425"/>
            <a:ext cx="6413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>
              <a:defRPr sz="1400" b="1"/>
            </a:lvl1pPr>
          </a:lstStyle>
          <a:p>
            <a:r>
              <a:rPr lang="en-US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654050" y="98425"/>
            <a:ext cx="827088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>
              <a:defRPr sz="1400" b="1"/>
            </a:lvl1pPr>
          </a:lstStyle>
          <a:p>
            <a:r>
              <a:rPr lang="en-US"/>
              <a:t>Month Year</a:t>
            </a:r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2525" y="701675"/>
            <a:ext cx="4629150" cy="34686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5" y="4408488"/>
            <a:ext cx="5086350" cy="417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662" tIns="46038" rIns="93662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357813" y="8985250"/>
            <a:ext cx="92392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5pPr marL="457200" lvl="4" algn="r" defTabSz="933450">
              <a:defRPr/>
            </a:lvl5pPr>
          </a:lstStyle>
          <a:p>
            <a:pPr lvl="4"/>
            <a:r>
              <a:rPr lang="en-US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222625" y="8985250"/>
            <a:ext cx="51276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>
              <a:defRPr/>
            </a:lvl1pPr>
          </a:lstStyle>
          <a:p>
            <a:r>
              <a:rPr lang="en-US"/>
              <a:t>Page </a:t>
            </a:r>
            <a:fld id="{10037714-34C3-4750-91AB-D3E9DEF1F1A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3900" y="8985250"/>
            <a:ext cx="71120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/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710899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1143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2286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3429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4572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29654F9-BEFD-4664-90B1-843914CDE7C2}" type="slidenum">
              <a:rPr lang="en-US"/>
              <a:pPr/>
              <a:t>1</a:t>
            </a:fld>
            <a:endParaRPr lang="en-US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8B51453B-38C9-4FB2-946F-679FC7768C66}" type="slidenum">
              <a:rPr lang="en-US"/>
              <a:pPr/>
              <a:t>2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5250" rIns="9525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doc.: IEEE 802.11-yy/xxxxr0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Month Year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/>
            <a:r>
              <a:rPr lang="en-US" smtClean="0"/>
              <a:t>John Doe, Some Company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10037714-34C3-4750-91AB-D3E9DEF1F1A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3145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182055" cy="27699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March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61726" y="6475413"/>
            <a:ext cx="2882199" cy="184666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Anna </a:t>
            </a:r>
            <a:r>
              <a:rPr lang="en-US" dirty="0" err="1" smtClean="0"/>
              <a:t>Pantelidou</a:t>
            </a:r>
            <a:r>
              <a:rPr lang="en-US" dirty="0" smtClean="0"/>
              <a:t>, Renesas Mobile Corporation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</a:t>
            </a:r>
            <a:fld id="{F8BC5EE5-55D3-4FDE-93E3-A5DBF7E0EA2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585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Month Year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John Doe, Some Company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</a:t>
            </a:r>
            <a:fld id="{D549DE0C-3CCC-4E8F-9F3B-6F0991C8BB2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711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3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Month Year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John Doe, Some Company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</a:t>
            </a:r>
            <a:fld id="{8B2E3E99-40AA-4B45-8F9D-6FB17F97956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407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182055" cy="27699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March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61726" y="6475413"/>
            <a:ext cx="2882199" cy="184666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Anna </a:t>
            </a:r>
            <a:r>
              <a:rPr lang="en-US" dirty="0" err="1" smtClean="0"/>
              <a:t>Pantelidou</a:t>
            </a:r>
            <a:r>
              <a:rPr lang="en-US" dirty="0" smtClean="0"/>
              <a:t>, Renesas Mobile Corporation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</a:t>
            </a:r>
            <a:fld id="{F48E706A-34D9-4E8B-9B77-9B164A5C50D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355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182055" cy="27699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March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61726" y="6475413"/>
            <a:ext cx="2882199" cy="184666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Anna </a:t>
            </a:r>
            <a:r>
              <a:rPr lang="en-US" dirty="0" err="1" smtClean="0"/>
              <a:t>Pantelidou</a:t>
            </a:r>
            <a:r>
              <a:rPr lang="en-US" dirty="0" smtClean="0"/>
              <a:t>, Renesas Mobile Corporation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</a:t>
            </a:r>
            <a:fld id="{F5C3C5A8-6D8F-4FA1-B507-8CC09007DF8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183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Month Year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John Doe, Some Company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</a:t>
            </a:r>
            <a:fld id="{DB58D8D5-8412-4B72-9CE0-13EFB8306B2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291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Month Year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John Doe, Some Company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</a:t>
            </a:r>
            <a:fld id="{3C87AB62-CC1C-4034-B9B8-2DB4C01E765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1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182055" cy="27699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March 2012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584782" y="6475413"/>
            <a:ext cx="2959143" cy="184666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Anna </a:t>
            </a:r>
            <a:r>
              <a:rPr lang="en-US" dirty="0" err="1" smtClean="0"/>
              <a:t>Pantelidou</a:t>
            </a:r>
            <a:r>
              <a:rPr lang="en-US" dirty="0" smtClean="0"/>
              <a:t>, Renesas Mobile Corporation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</a:t>
            </a:r>
            <a:fld id="{2668F32B-DF98-4811-BCC6-4D639C6CD10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043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182055" cy="27699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March 2012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661726" y="6475413"/>
            <a:ext cx="2882199" cy="184666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Anna </a:t>
            </a:r>
            <a:r>
              <a:rPr lang="en-US" dirty="0" err="1" smtClean="0"/>
              <a:t>Pantelidou</a:t>
            </a:r>
            <a:r>
              <a:rPr lang="en-US" dirty="0" smtClean="0"/>
              <a:t>, Renesas Mobile Corporation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</a:t>
            </a:r>
            <a:fld id="{A08988B6-CC35-4CC8-925D-363C3521732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39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Month Year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John Doe, Some Company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</a:t>
            </a:r>
            <a:fld id="{521BE02A-4CB0-4483-AA28-751ED160D32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9596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Month Year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John Doe, Some Company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</a:t>
            </a:r>
            <a:fld id="{CEC08F15-05AA-4EB3-85E1-AD8029A4AA0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552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332601"/>
            <a:ext cx="118205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800" b="1"/>
            </a:lvl1pPr>
          </a:lstStyle>
          <a:p>
            <a:r>
              <a:rPr lang="en-US" dirty="0" smtClean="0"/>
              <a:t>March 2012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661726" y="6475413"/>
            <a:ext cx="2882199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/>
            </a:lvl1pPr>
          </a:lstStyle>
          <a:p>
            <a:r>
              <a:rPr lang="en-US" dirty="0" smtClean="0"/>
              <a:t>Anna </a:t>
            </a:r>
            <a:r>
              <a:rPr lang="en-US" dirty="0" err="1" smtClean="0"/>
              <a:t>Pantelidou</a:t>
            </a:r>
            <a:r>
              <a:rPr lang="en-US" dirty="0" smtClean="0"/>
              <a:t>, Renesas Mobile Corporation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/>
            </a:lvl1pPr>
          </a:lstStyle>
          <a:p>
            <a:r>
              <a:rPr lang="en-US"/>
              <a:t>Slide </a:t>
            </a:r>
            <a:fld id="{F69AB436-6F0B-4D53-9D96-93F76EEBB43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5277902" y="332601"/>
            <a:ext cx="316759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b">
            <a:spAutoFit/>
          </a:bodyPr>
          <a:lstStyle/>
          <a:p>
            <a:pPr marL="457200" lvl="4" algn="r"/>
            <a:r>
              <a:rPr lang="en-US" sz="1800" b="1" dirty="0"/>
              <a:t>doc.: IEEE </a:t>
            </a:r>
            <a:r>
              <a:rPr lang="en-US" sz="1800" b="1" dirty="0" smtClean="0"/>
              <a:t>802.11-12/374r2</a:t>
            </a:r>
            <a:endParaRPr lang="en-US" sz="1800" b="1" dirty="0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09600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685800" y="6475413"/>
            <a:ext cx="711200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/>
              <a:t>Submission</a:t>
            </a:r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685800" y="6477000"/>
            <a:ext cx="784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08585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42875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7716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22288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emf"/><Relationship Id="rId5" Type="http://schemas.openxmlformats.org/officeDocument/2006/relationships/oleObject" Target="../embeddings/Microsoft_Word_97_-_2003_Document1.doc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March 2012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61726" y="6475413"/>
            <a:ext cx="2882199" cy="184666"/>
          </a:xfrm>
        </p:spPr>
        <p:txBody>
          <a:bodyPr/>
          <a:lstStyle/>
          <a:p>
            <a:r>
              <a:rPr lang="en-US" dirty="0" smtClean="0"/>
              <a:t>Anna </a:t>
            </a:r>
            <a:r>
              <a:rPr lang="en-US" dirty="0" err="1" smtClean="0"/>
              <a:t>Pantelidou</a:t>
            </a:r>
            <a:r>
              <a:rPr lang="en-US" dirty="0" smtClean="0"/>
              <a:t>, Renesas Mobile Corporation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45C0982D-44AF-44FB-8F72-FA11D3780198}" type="slidenum">
              <a:rPr lang="en-US"/>
              <a:pPr/>
              <a:t>1</a:t>
            </a:fld>
            <a:endParaRPr lang="en-US"/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altLang="ja-JP" dirty="0" smtClean="0">
                <a:ea typeface="ＭＳ Ｐゴシック" pitchFamily="34" charset="-128"/>
              </a:rPr>
              <a:t>Grouping For .11ah Networks</a:t>
            </a:r>
            <a:endParaRPr lang="en-US" dirty="0"/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1895872"/>
            <a:ext cx="7772400" cy="381000"/>
          </a:xfrm>
          <a:noFill/>
          <a:ln/>
        </p:spPr>
        <p:txBody>
          <a:bodyPr/>
          <a:lstStyle/>
          <a:p>
            <a:pPr algn="ctr">
              <a:buFontTx/>
              <a:buNone/>
            </a:pPr>
            <a:r>
              <a:rPr lang="en-US" sz="2000" dirty="0"/>
              <a:t>Date:</a:t>
            </a:r>
            <a:r>
              <a:rPr lang="en-US" sz="2000" b="0" dirty="0"/>
              <a:t> </a:t>
            </a:r>
            <a:r>
              <a:rPr lang="en-US" sz="2000" b="0" dirty="0" smtClean="0"/>
              <a:t>2012-03-12</a:t>
            </a:r>
            <a:endParaRPr lang="en-US" sz="2000" b="0" dirty="0"/>
          </a:p>
        </p:txBody>
      </p:sp>
      <p:sp>
        <p:nvSpPr>
          <p:cNvPr id="30732" name="Rectangle 12"/>
          <p:cNvSpPr>
            <a:spLocks noChangeArrowheads="1"/>
          </p:cNvSpPr>
          <p:nvPr/>
        </p:nvSpPr>
        <p:spPr bwMode="auto">
          <a:xfrm>
            <a:off x="533400" y="2543944"/>
            <a:ext cx="1447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US" sz="2000" b="1" dirty="0"/>
              <a:t>Authors:</a:t>
            </a:r>
            <a:endParaRPr lang="en-US" sz="2000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3178540"/>
              </p:ext>
            </p:extLst>
          </p:nvPr>
        </p:nvGraphicFramePr>
        <p:xfrm>
          <a:off x="538163" y="3086100"/>
          <a:ext cx="7437437" cy="2214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57" name="Document" r:id="rId5" imgW="8524969" imgH="2534496" progId="Word.Document.8">
                  <p:embed/>
                </p:oleObj>
              </mc:Choice>
              <mc:Fallback>
                <p:oleObj name="Document" r:id="rId5" imgW="8524969" imgH="2534496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163" y="3086100"/>
                        <a:ext cx="7437437" cy="2214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496480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March 2012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Anna </a:t>
            </a:r>
            <a:r>
              <a:rPr lang="en-US" dirty="0" err="1"/>
              <a:t>Pantelidou</a:t>
            </a:r>
            <a:r>
              <a:rPr lang="en-US" dirty="0"/>
              <a:t>, Renesas Mobile Corporation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CCEECE77-BE66-48D3-9EAD-00B5FBD2A716}" type="slidenum">
              <a:rPr lang="en-US"/>
              <a:pPr/>
              <a:t>10</a:t>
            </a:fld>
            <a:endParaRPr lang="en-US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48680"/>
            <a:ext cx="7772400" cy="1066800"/>
          </a:xfrm>
        </p:spPr>
        <p:txBody>
          <a:bodyPr/>
          <a:lstStyle/>
          <a:p>
            <a:r>
              <a:rPr lang="en-US" dirty="0" smtClean="0"/>
              <a:t>The 1000 STAs case: Energy per Packet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393838"/>
            <a:ext cx="2448272" cy="432048"/>
          </a:xfrm>
        </p:spPr>
        <p:txBody>
          <a:bodyPr/>
          <a:lstStyle/>
          <a:p>
            <a:pPr marL="0" indent="0">
              <a:lnSpc>
                <a:spcPct val="120000"/>
              </a:lnSpc>
              <a:spcBef>
                <a:spcPct val="0"/>
              </a:spcBef>
              <a:buNone/>
            </a:pPr>
            <a:r>
              <a:rPr lang="en-US" sz="2000" dirty="0" smtClean="0"/>
              <a:t>DCF (1 group)</a:t>
            </a:r>
            <a:endParaRPr lang="en-US" dirty="0" smtClean="0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2915816" y="1393838"/>
            <a:ext cx="3108970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120000"/>
              </a:lnSpc>
              <a:spcBef>
                <a:spcPct val="0"/>
              </a:spcBef>
              <a:buNone/>
            </a:pPr>
            <a:r>
              <a:rPr lang="en-US" sz="2000" dirty="0" smtClean="0"/>
              <a:t>3 groups not randomized</a:t>
            </a:r>
            <a:endParaRPr lang="en-US" dirty="0" smtClean="0"/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6397814" y="1393838"/>
            <a:ext cx="3240360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120000"/>
              </a:lnSpc>
              <a:spcBef>
                <a:spcPct val="0"/>
              </a:spcBef>
              <a:buNone/>
            </a:pPr>
            <a:r>
              <a:rPr lang="en-US" sz="2000" dirty="0"/>
              <a:t>3</a:t>
            </a:r>
            <a:r>
              <a:rPr lang="en-US" sz="2000" dirty="0" smtClean="0"/>
              <a:t> groups randomized</a:t>
            </a:r>
            <a:endParaRPr lang="en-US" dirty="0" smtClean="0"/>
          </a:p>
        </p:txBody>
      </p:sp>
      <p:pic>
        <p:nvPicPr>
          <p:cNvPr id="37894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022973"/>
            <a:ext cx="3007615" cy="2486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895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6857" y="2000577"/>
            <a:ext cx="3036991" cy="2493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896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8150" y="2001245"/>
            <a:ext cx="3073715" cy="2478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395536" y="4668013"/>
            <a:ext cx="8748464" cy="892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sz="2000" dirty="0" smtClean="0"/>
              <a:t>Worst case energy per packet is better under 3 groups with randomization</a:t>
            </a:r>
          </a:p>
          <a:p>
            <a:pPr marL="0" indent="0">
              <a:lnSpc>
                <a:spcPct val="120000"/>
              </a:lnSpc>
              <a:spcBef>
                <a:spcPct val="0"/>
              </a:spcBef>
              <a:buNone/>
            </a:pPr>
            <a:endParaRPr lang="en-US" sz="2000" dirty="0" smtClean="0"/>
          </a:p>
          <a:p>
            <a:pPr>
              <a:lnSpc>
                <a:spcPct val="120000"/>
              </a:lnSpc>
              <a:spcBef>
                <a:spcPct val="0"/>
              </a:spcBef>
            </a:pPr>
            <a:endParaRPr lang="en-US" sz="1000" dirty="0" smtClean="0"/>
          </a:p>
        </p:txBody>
      </p:sp>
    </p:spTree>
    <p:extLst>
      <p:ext uri="{BB962C8B-B14F-4D97-AF65-F5344CB8AC3E}">
        <p14:creationId xmlns:p14="http://schemas.microsoft.com/office/powerpoint/2010/main" val="110879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March 2012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Anna </a:t>
            </a:r>
            <a:r>
              <a:rPr lang="en-US" dirty="0" err="1"/>
              <a:t>Pantelidou</a:t>
            </a:r>
            <a:r>
              <a:rPr lang="en-US" dirty="0"/>
              <a:t>, Renesas Mobile Corporation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CCEECE77-BE66-48D3-9EAD-00B5FBD2A716}" type="slidenum">
              <a:rPr lang="en-US"/>
              <a:pPr/>
              <a:t>11</a:t>
            </a:fld>
            <a:endParaRPr lang="en-US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48680"/>
            <a:ext cx="7772400" cy="1066800"/>
          </a:xfrm>
        </p:spPr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916832"/>
            <a:ext cx="8350696" cy="4464496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sz="2000" dirty="0" smtClean="0"/>
              <a:t>Grouping with randomization outperforms DCF under an overloaded 802.11ah network</a:t>
            </a:r>
          </a:p>
          <a:p>
            <a:pPr lvl="1">
              <a:lnSpc>
                <a:spcPct val="120000"/>
              </a:lnSpc>
              <a:spcBef>
                <a:spcPct val="0"/>
              </a:spcBef>
            </a:pPr>
            <a:r>
              <a:rPr lang="en-US" dirty="0"/>
              <a:t>Delay </a:t>
            </a:r>
            <a:endParaRPr lang="en-US" dirty="0" smtClean="0"/>
          </a:p>
          <a:p>
            <a:pPr lvl="1">
              <a:lnSpc>
                <a:spcPct val="120000"/>
              </a:lnSpc>
              <a:spcBef>
                <a:spcPct val="0"/>
              </a:spcBef>
            </a:pPr>
            <a:r>
              <a:rPr lang="en-US" dirty="0" smtClean="0"/>
              <a:t>Energy efficiency</a:t>
            </a:r>
          </a:p>
          <a:p>
            <a:pPr lvl="1">
              <a:lnSpc>
                <a:spcPct val="120000"/>
              </a:lnSpc>
              <a:spcBef>
                <a:spcPct val="0"/>
              </a:spcBef>
            </a:pPr>
            <a:r>
              <a:rPr lang="en-US" dirty="0" smtClean="0"/>
              <a:t>Fairness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sz="2000" dirty="0" smtClean="0"/>
              <a:t>The exact parameters of grouping can be implementation specific</a:t>
            </a:r>
          </a:p>
          <a:p>
            <a:pPr marL="0" indent="0">
              <a:lnSpc>
                <a:spcPct val="120000"/>
              </a:lnSpc>
              <a:spcBef>
                <a:spcPct val="0"/>
              </a:spcBef>
              <a:buNone/>
            </a:pPr>
            <a:endParaRPr lang="en-US" dirty="0" smtClean="0"/>
          </a:p>
          <a:p>
            <a:pPr marL="0" indent="0">
              <a:lnSpc>
                <a:spcPct val="120000"/>
              </a:lnSpc>
              <a:spcBef>
                <a:spcPct val="0"/>
              </a:spcBef>
              <a:buNone/>
            </a:pPr>
            <a:endParaRPr lang="en-US" dirty="0" smtClean="0"/>
          </a:p>
          <a:p>
            <a:pPr>
              <a:lnSpc>
                <a:spcPct val="120000"/>
              </a:lnSpc>
              <a:spcBef>
                <a:spcPct val="0"/>
              </a:spcBef>
            </a:pPr>
            <a:endParaRPr lang="en-US" dirty="0" smtClean="0"/>
          </a:p>
          <a:p>
            <a:pPr lvl="1">
              <a:lnSpc>
                <a:spcPct val="120000"/>
              </a:lnSpc>
              <a:spcBef>
                <a:spcPct val="0"/>
              </a:spcBef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110442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182055" cy="276999"/>
          </a:xfrm>
        </p:spPr>
        <p:txBody>
          <a:bodyPr/>
          <a:lstStyle/>
          <a:p>
            <a:r>
              <a:rPr lang="en-US" dirty="0"/>
              <a:t>March 2012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Anna </a:t>
            </a:r>
            <a:r>
              <a:rPr lang="en-US" dirty="0" err="1"/>
              <a:t>Pantelidou</a:t>
            </a:r>
            <a:r>
              <a:rPr lang="en-US" dirty="0"/>
              <a:t>, Renesas Mobile Corporation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5B5F7269-AAC5-4090-A20F-46EB65B37A3D}" type="slidenum">
              <a:rPr lang="en-US"/>
              <a:pPr/>
              <a:t>12</a:t>
            </a:fld>
            <a:endParaRPr lang="en-US"/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References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[1]  </a:t>
            </a:r>
            <a:r>
              <a:rPr lang="en-US" dirty="0" smtClean="0"/>
              <a:t>11-11-0457-00-00ah-potential-compromise-of-802-11ah-use-case-document</a:t>
            </a:r>
          </a:p>
          <a:p>
            <a:r>
              <a:rPr lang="en-US" dirty="0" smtClean="0"/>
              <a:t>[2] 11-12-0028-01-00ah-power-saving-possibilities-for-networks-supporting-a-large-number-of-stas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93641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182055" cy="276999"/>
          </a:xfrm>
        </p:spPr>
        <p:txBody>
          <a:bodyPr/>
          <a:lstStyle/>
          <a:p>
            <a:r>
              <a:rPr lang="en-US" dirty="0"/>
              <a:t>March 2012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Anna </a:t>
            </a:r>
            <a:r>
              <a:rPr lang="en-US" dirty="0" err="1"/>
              <a:t>Pantelidou</a:t>
            </a:r>
            <a:r>
              <a:rPr lang="en-US" dirty="0"/>
              <a:t>, Renesas Mobile Corporation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5B5F7269-AAC5-4090-A20F-46EB65B37A3D}" type="slidenum">
              <a:rPr lang="en-US"/>
              <a:pPr/>
              <a:t>13</a:t>
            </a:fld>
            <a:endParaRPr lang="en-US"/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Straw Poll</a:t>
            </a:r>
            <a:endParaRPr lang="en-GB" dirty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</a:t>
            </a:r>
            <a:r>
              <a:rPr lang="en-US" dirty="0" smtClean="0"/>
              <a:t>o </a:t>
            </a:r>
            <a:r>
              <a:rPr lang="en-US" dirty="0"/>
              <a:t>you support including STA grouping with randomized start of the content to improve channel access in the specification </a:t>
            </a:r>
            <a:r>
              <a:rPr lang="en-US" dirty="0" smtClean="0"/>
              <a:t>framework?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Y: N: 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9538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182055" cy="276999"/>
          </a:xfrm>
        </p:spPr>
        <p:txBody>
          <a:bodyPr/>
          <a:lstStyle/>
          <a:p>
            <a:r>
              <a:rPr lang="en-US" dirty="0" smtClean="0"/>
              <a:t>March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Anna </a:t>
            </a:r>
            <a:r>
              <a:rPr lang="en-US" dirty="0" err="1"/>
              <a:t>Pantelidou</a:t>
            </a:r>
            <a:r>
              <a:rPr lang="en-US" dirty="0"/>
              <a:t>, Renesas Mobile Corporation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DB1219D0-ADC4-4F62-90A9-C4B4C02BB485}" type="slidenum">
              <a:rPr lang="en-US"/>
              <a:pPr/>
              <a:t>2</a:t>
            </a:fld>
            <a:endParaRPr lang="en-US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Abstract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dirty="0" smtClean="0"/>
              <a:t>We consider the benefits in performance of grouping </a:t>
            </a:r>
          </a:p>
          <a:p>
            <a:pPr>
              <a:buFontTx/>
              <a:buNone/>
            </a:pPr>
            <a:r>
              <a:rPr lang="en-US" dirty="0" smtClean="0"/>
              <a:t>compared to traditional DCF operation in 802.11ah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88764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March 2012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Anna </a:t>
            </a:r>
            <a:r>
              <a:rPr lang="en-US" dirty="0" err="1"/>
              <a:t>Pantelidou</a:t>
            </a:r>
            <a:r>
              <a:rPr lang="en-US" dirty="0"/>
              <a:t>, Renesas Mobile Corporation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CCEECE77-BE66-48D3-9EAD-00B5FBD2A716}" type="slidenum">
              <a:rPr lang="en-US"/>
              <a:pPr/>
              <a:t>3</a:t>
            </a:fld>
            <a:endParaRPr lang="en-US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34008"/>
            <a:ext cx="7772400" cy="1066800"/>
          </a:xfrm>
        </p:spPr>
        <p:txBody>
          <a:bodyPr/>
          <a:lstStyle/>
          <a:p>
            <a:r>
              <a:rPr lang="en-US" altLang="ja-JP" dirty="0">
                <a:ea typeface="ＭＳ Ｐゴシック" pitchFamily="34" charset="-128"/>
              </a:rPr>
              <a:t>Motivation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28800"/>
            <a:ext cx="8566720" cy="4752528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sz="2000" dirty="0" smtClean="0"/>
              <a:t>Use </a:t>
            </a:r>
            <a:r>
              <a:rPr lang="en-US" sz="2000" dirty="0"/>
              <a:t>case </a:t>
            </a:r>
            <a:r>
              <a:rPr lang="en-US" sz="2000" dirty="0" smtClean="0"/>
              <a:t>1c: Extended range hotspot [1] (in addition </a:t>
            </a:r>
            <a:r>
              <a:rPr lang="en-US" sz="2000" smtClean="0"/>
              <a:t>to 1a)</a:t>
            </a:r>
            <a:endParaRPr lang="en-US" sz="2000" dirty="0"/>
          </a:p>
          <a:p>
            <a:pPr lvl="1">
              <a:lnSpc>
                <a:spcPct val="120000"/>
              </a:lnSpc>
              <a:spcBef>
                <a:spcPct val="0"/>
              </a:spcBef>
            </a:pPr>
            <a:r>
              <a:rPr lang="en-US" dirty="0" smtClean="0"/>
              <a:t>Typical </a:t>
            </a:r>
            <a:r>
              <a:rPr lang="en-US" dirty="0"/>
              <a:t>scenarios may include: </a:t>
            </a:r>
          </a:p>
          <a:p>
            <a:pPr lvl="2">
              <a:lnSpc>
                <a:spcPct val="120000"/>
              </a:lnSpc>
              <a:spcBef>
                <a:spcPct val="0"/>
              </a:spcBef>
            </a:pPr>
            <a:r>
              <a:rPr lang="en-US" sz="2000" dirty="0"/>
              <a:t>Extended home coverage</a:t>
            </a:r>
          </a:p>
          <a:p>
            <a:pPr lvl="2">
              <a:lnSpc>
                <a:spcPct val="120000"/>
              </a:lnSpc>
              <a:spcBef>
                <a:spcPct val="0"/>
              </a:spcBef>
            </a:pPr>
            <a:r>
              <a:rPr lang="en-US" sz="2000" dirty="0"/>
              <a:t>Campus wide coverage </a:t>
            </a:r>
          </a:p>
          <a:p>
            <a:pPr lvl="2">
              <a:lnSpc>
                <a:spcPct val="120000"/>
              </a:lnSpc>
              <a:spcBef>
                <a:spcPct val="0"/>
              </a:spcBef>
            </a:pPr>
            <a:r>
              <a:rPr lang="en-US" sz="2000" dirty="0"/>
              <a:t>Shopping malls</a:t>
            </a:r>
            <a:r>
              <a:rPr lang="en-US" dirty="0"/>
              <a:t> </a:t>
            </a:r>
            <a:endParaRPr lang="en-US" sz="1800" dirty="0"/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sz="2000" dirty="0" smtClean="0"/>
              <a:t>Overloading of the system cannot always be prevented with planning </a:t>
            </a:r>
            <a:r>
              <a:rPr lang="en-US" dirty="0"/>
              <a:t>e</a:t>
            </a:r>
            <a:r>
              <a:rPr lang="en-US" dirty="0" smtClean="0"/>
              <a:t>.g. </a:t>
            </a:r>
          </a:p>
          <a:p>
            <a:pPr lvl="2">
              <a:lnSpc>
                <a:spcPct val="120000"/>
              </a:lnSpc>
              <a:spcBef>
                <a:spcPct val="0"/>
              </a:spcBef>
            </a:pPr>
            <a:r>
              <a:rPr lang="en-US" dirty="0"/>
              <a:t>Users may all decide to check stocks at opening/closing of market</a:t>
            </a:r>
          </a:p>
          <a:p>
            <a:pPr lvl="2">
              <a:lnSpc>
                <a:spcPct val="120000"/>
              </a:lnSpc>
              <a:spcBef>
                <a:spcPct val="0"/>
              </a:spcBef>
            </a:pPr>
            <a:r>
              <a:rPr lang="en-US" dirty="0" smtClean="0"/>
              <a:t>If activation trigger </a:t>
            </a:r>
            <a:r>
              <a:rPr lang="en-US" dirty="0"/>
              <a:t>for sensors (or M2M devices) </a:t>
            </a:r>
            <a:r>
              <a:rPr lang="en-US" dirty="0" smtClean="0"/>
              <a:t>is not time-dependent it may require that they contact the </a:t>
            </a:r>
            <a:r>
              <a:rPr lang="en-US" dirty="0"/>
              <a:t>network </a:t>
            </a:r>
            <a:r>
              <a:rPr lang="en-US" dirty="0" smtClean="0"/>
              <a:t>at the </a:t>
            </a:r>
            <a:r>
              <a:rPr lang="en-US" dirty="0"/>
              <a:t>same time </a:t>
            </a:r>
            <a:r>
              <a:rPr lang="en-US" dirty="0" smtClean="0"/>
              <a:t>e.g., </a:t>
            </a:r>
          </a:p>
          <a:p>
            <a:pPr lvl="3">
              <a:lnSpc>
                <a:spcPct val="120000"/>
              </a:lnSpc>
              <a:spcBef>
                <a:spcPct val="0"/>
              </a:spcBef>
            </a:pPr>
            <a:r>
              <a:rPr lang="en-US" dirty="0" smtClean="0"/>
              <a:t>Different </a:t>
            </a:r>
            <a:r>
              <a:rPr lang="en-US" dirty="0"/>
              <a:t>sensors in system monitoring </a:t>
            </a:r>
            <a:r>
              <a:rPr lang="en-US" dirty="0" smtClean="0"/>
              <a:t>of e.g., shopping mall will all report at the same time if you have smoke</a:t>
            </a:r>
            <a:r>
              <a:rPr lang="en-US" dirty="0"/>
              <a:t>, fire, </a:t>
            </a:r>
            <a:r>
              <a:rPr lang="en-US" dirty="0" smtClean="0"/>
              <a:t>or water </a:t>
            </a:r>
            <a:r>
              <a:rPr lang="en-US" dirty="0"/>
              <a:t>detectors </a:t>
            </a:r>
            <a:r>
              <a:rPr lang="en-US" dirty="0" smtClean="0"/>
              <a:t>and </a:t>
            </a:r>
            <a:r>
              <a:rPr lang="en-US" dirty="0"/>
              <a:t>there is fire </a:t>
            </a:r>
            <a:endParaRPr lang="en-US" dirty="0" smtClean="0"/>
          </a:p>
          <a:p>
            <a:pPr lvl="4">
              <a:lnSpc>
                <a:spcPct val="120000"/>
              </a:lnSpc>
              <a:spcBef>
                <a:spcPct val="0"/>
              </a:spcBef>
            </a:pPr>
            <a:r>
              <a:rPr lang="en-US" dirty="0" smtClean="0"/>
              <a:t>May be natural that </a:t>
            </a:r>
            <a:r>
              <a:rPr lang="en-US" dirty="0"/>
              <a:t>high number of sensors are </a:t>
            </a:r>
            <a:r>
              <a:rPr lang="en-US" dirty="0" smtClean="0"/>
              <a:t>reporting </a:t>
            </a:r>
          </a:p>
          <a:p>
            <a:pPr lvl="4">
              <a:lnSpc>
                <a:spcPct val="120000"/>
              </a:lnSpc>
              <a:spcBef>
                <a:spcPct val="0"/>
              </a:spcBef>
            </a:pPr>
            <a:r>
              <a:rPr lang="en-US" dirty="0" smtClean="0"/>
              <a:t>It is desirable </a:t>
            </a:r>
            <a:r>
              <a:rPr lang="en-US" dirty="0"/>
              <a:t>as </a:t>
            </a:r>
            <a:r>
              <a:rPr lang="en-US" dirty="0" smtClean="0"/>
              <a:t>fire </a:t>
            </a:r>
            <a:r>
              <a:rPr lang="en-US" dirty="0"/>
              <a:t>department </a:t>
            </a:r>
            <a:r>
              <a:rPr lang="en-US" dirty="0" smtClean="0"/>
              <a:t>would know the extent of fire and </a:t>
            </a:r>
            <a:r>
              <a:rPr lang="en-US" dirty="0"/>
              <a:t>smoke </a:t>
            </a:r>
            <a:r>
              <a:rPr lang="en-US" dirty="0" smtClean="0"/>
              <a:t>and if sprinklers </a:t>
            </a:r>
            <a:r>
              <a:rPr lang="en-US" dirty="0"/>
              <a:t>are </a:t>
            </a:r>
            <a:r>
              <a:rPr lang="en-US" dirty="0" smtClean="0"/>
              <a:t>working</a:t>
            </a:r>
          </a:p>
          <a:p>
            <a:pPr marL="457200" lvl="1" indent="0">
              <a:lnSpc>
                <a:spcPct val="120000"/>
              </a:lnSpc>
              <a:spcBef>
                <a:spcPct val="0"/>
              </a:spcBef>
              <a:buNone/>
            </a:pPr>
            <a:r>
              <a:rPr lang="en-U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180050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March 2012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Anna </a:t>
            </a:r>
            <a:r>
              <a:rPr lang="en-US" dirty="0" err="1"/>
              <a:t>Pantelidou</a:t>
            </a:r>
            <a:r>
              <a:rPr lang="en-US" dirty="0"/>
              <a:t>, Renesas Mobile Corporation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CCEECE77-BE66-48D3-9EAD-00B5FBD2A716}" type="slidenum">
              <a:rPr lang="en-US"/>
              <a:pPr/>
              <a:t>4</a:t>
            </a:fld>
            <a:endParaRPr lang="en-US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>
                <a:ea typeface="ＭＳ Ｐゴシック" pitchFamily="34" charset="-128"/>
              </a:rPr>
              <a:t>Motivation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72816"/>
            <a:ext cx="8350696" cy="4544144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sz="2000" dirty="0" smtClean="0"/>
              <a:t>Performance parameters of relevant importance </a:t>
            </a:r>
            <a:endParaRPr lang="en-US" sz="1800" dirty="0"/>
          </a:p>
          <a:p>
            <a:pPr lvl="1">
              <a:lnSpc>
                <a:spcPct val="120000"/>
              </a:lnSpc>
              <a:spcBef>
                <a:spcPct val="0"/>
              </a:spcBef>
            </a:pPr>
            <a:r>
              <a:rPr lang="en-US" dirty="0" smtClean="0"/>
              <a:t>Overloading can cause unfairness</a:t>
            </a:r>
          </a:p>
          <a:p>
            <a:pPr lvl="2">
              <a:lnSpc>
                <a:spcPct val="120000"/>
              </a:lnSpc>
              <a:spcBef>
                <a:spcPct val="0"/>
              </a:spcBef>
            </a:pPr>
            <a:r>
              <a:rPr lang="en-US" sz="2000" dirty="0" smtClean="0"/>
              <a:t>Certain users may never get the chance to transmit</a:t>
            </a:r>
          </a:p>
          <a:p>
            <a:pPr lvl="1">
              <a:lnSpc>
                <a:spcPct val="120000"/>
              </a:lnSpc>
              <a:spcBef>
                <a:spcPct val="0"/>
              </a:spcBef>
            </a:pPr>
            <a:r>
              <a:rPr lang="en-US" dirty="0" smtClean="0"/>
              <a:t>Energy efficiency</a:t>
            </a:r>
          </a:p>
          <a:p>
            <a:pPr lvl="2">
              <a:lnSpc>
                <a:spcPct val="120000"/>
              </a:lnSpc>
              <a:spcBef>
                <a:spcPct val="0"/>
              </a:spcBef>
            </a:pPr>
            <a:r>
              <a:rPr lang="en-US" sz="2000" dirty="0" smtClean="0"/>
              <a:t>Laptop/cell phone batteries have finite capacity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sz="2000" dirty="0" smtClean="0"/>
              <a:t>Investigate grouping performance in terms of the above</a:t>
            </a:r>
          </a:p>
          <a:p>
            <a:pPr lvl="1">
              <a:lnSpc>
                <a:spcPct val="120000"/>
              </a:lnSpc>
              <a:spcBef>
                <a:spcPct val="0"/>
              </a:spcBef>
            </a:pPr>
            <a:r>
              <a:rPr lang="en-US" dirty="0" smtClean="0"/>
              <a:t>Considering the same grouping protocol as in [2]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12692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March 2012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Anna </a:t>
            </a:r>
            <a:r>
              <a:rPr lang="en-US" dirty="0" err="1"/>
              <a:t>Pantelidou</a:t>
            </a:r>
            <a:r>
              <a:rPr lang="en-US" dirty="0"/>
              <a:t>, Renesas Mobile Corporation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CCEECE77-BE66-48D3-9EAD-00B5FBD2A716}" type="slidenum">
              <a:rPr lang="en-US"/>
              <a:pPr/>
              <a:t>5</a:t>
            </a:fld>
            <a:endParaRPr lang="en-US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Simulations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56792"/>
            <a:ext cx="8350696" cy="5040560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sz="2000" dirty="0" smtClean="0"/>
              <a:t>1000 </a:t>
            </a:r>
            <a:r>
              <a:rPr lang="en-US" sz="2000" dirty="0"/>
              <a:t>STAs associated with an </a:t>
            </a:r>
            <a:r>
              <a:rPr lang="en-US" sz="2000" dirty="0" smtClean="0"/>
              <a:t>AP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sz="2000" dirty="0" smtClean="0"/>
              <a:t>STAs </a:t>
            </a:r>
            <a:r>
              <a:rPr lang="en-US" sz="2000" dirty="0"/>
              <a:t>are uniformly distributed within a 1km radius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sz="2000" dirty="0"/>
              <a:t>Traffic model</a:t>
            </a:r>
          </a:p>
          <a:p>
            <a:pPr lvl="1">
              <a:lnSpc>
                <a:spcPct val="120000"/>
              </a:lnSpc>
              <a:spcBef>
                <a:spcPct val="0"/>
              </a:spcBef>
            </a:pPr>
            <a:r>
              <a:rPr lang="en-US" dirty="0" smtClean="0"/>
              <a:t>1000 packets/s</a:t>
            </a:r>
            <a:endParaRPr lang="en-US" dirty="0"/>
          </a:p>
          <a:p>
            <a:pPr lvl="1">
              <a:lnSpc>
                <a:spcPct val="120000"/>
              </a:lnSpc>
              <a:spcBef>
                <a:spcPct val="0"/>
              </a:spcBef>
            </a:pPr>
            <a:r>
              <a:rPr lang="en-US" dirty="0"/>
              <a:t>Packets consist of 256 bytes</a:t>
            </a:r>
            <a:endParaRPr lang="en-US" sz="1600" dirty="0"/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sz="2000" dirty="0" smtClean="0"/>
              <a:t>2 MHz channel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138401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March 2012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Anna </a:t>
            </a:r>
            <a:r>
              <a:rPr lang="en-US" dirty="0" err="1"/>
              <a:t>Pantelidou</a:t>
            </a:r>
            <a:r>
              <a:rPr lang="en-US" dirty="0"/>
              <a:t>, Renesas Mobile Corporation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CCEECE77-BE66-48D3-9EAD-00B5FBD2A716}" type="slidenum">
              <a:rPr lang="en-US"/>
              <a:pPr/>
              <a:t>6</a:t>
            </a:fld>
            <a:endParaRPr lang="en-US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48680"/>
            <a:ext cx="7772400" cy="1066800"/>
          </a:xfrm>
        </p:spPr>
        <p:txBody>
          <a:bodyPr/>
          <a:lstStyle/>
          <a:p>
            <a:r>
              <a:rPr lang="en-US" dirty="0" smtClean="0"/>
              <a:t>Simulation Scenarios	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496" y="1628800"/>
            <a:ext cx="8350696" cy="5256584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sz="2000" dirty="0"/>
              <a:t>1 group or 3 groups (randomly created)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sz="2000" dirty="0"/>
              <a:t>Scenarios</a:t>
            </a:r>
          </a:p>
          <a:p>
            <a:pPr marL="800100" lvl="1" indent="-342900">
              <a:lnSpc>
                <a:spcPct val="120000"/>
              </a:lnSpc>
              <a:spcBef>
                <a:spcPct val="0"/>
              </a:spcBef>
              <a:buFont typeface="+mj-lt"/>
              <a:buAutoNum type="arabicPeriod"/>
            </a:pPr>
            <a:r>
              <a:rPr lang="en-US" b="1" dirty="0">
                <a:solidFill>
                  <a:srgbClr val="FF0000"/>
                </a:solidFill>
              </a:rPr>
              <a:t>Three groups (1.0/0.0/0.0) </a:t>
            </a:r>
            <a:r>
              <a:rPr lang="en-US" b="1" dirty="0" smtClean="0">
                <a:solidFill>
                  <a:srgbClr val="FF0000"/>
                </a:solidFill>
              </a:rPr>
              <a:t>simultaneous </a:t>
            </a:r>
            <a:r>
              <a:rPr lang="en-US" b="1" dirty="0">
                <a:solidFill>
                  <a:srgbClr val="FF0000"/>
                </a:solidFill>
              </a:rPr>
              <a:t>start</a:t>
            </a:r>
          </a:p>
          <a:p>
            <a:pPr lvl="2">
              <a:lnSpc>
                <a:spcPct val="120000"/>
              </a:lnSpc>
              <a:spcBef>
                <a:spcPct val="0"/>
              </a:spcBef>
            </a:pPr>
            <a:r>
              <a:rPr lang="en-US" sz="2000" dirty="0"/>
              <a:t>Only STAs in a single group can contend </a:t>
            </a:r>
          </a:p>
          <a:p>
            <a:pPr lvl="2">
              <a:lnSpc>
                <a:spcPct val="120000"/>
              </a:lnSpc>
              <a:spcBef>
                <a:spcPct val="0"/>
              </a:spcBef>
            </a:pPr>
            <a:r>
              <a:rPr lang="en-US" sz="2000" dirty="0"/>
              <a:t>DCF is used for the STAs that pass the “contention test”</a:t>
            </a:r>
          </a:p>
          <a:p>
            <a:pPr lvl="2">
              <a:lnSpc>
                <a:spcPct val="120000"/>
              </a:lnSpc>
              <a:spcBef>
                <a:spcPct val="0"/>
              </a:spcBef>
            </a:pPr>
            <a:r>
              <a:rPr lang="en-US" sz="2000" dirty="0"/>
              <a:t>If they have traffic, contend simultaneously</a:t>
            </a:r>
          </a:p>
          <a:p>
            <a:pPr lvl="2">
              <a:lnSpc>
                <a:spcPct val="120000"/>
              </a:lnSpc>
              <a:spcBef>
                <a:spcPct val="0"/>
              </a:spcBef>
            </a:pPr>
            <a:r>
              <a:rPr lang="en-US" sz="2000" dirty="0"/>
              <a:t>STAs that fail the test go to sleep </a:t>
            </a:r>
          </a:p>
          <a:p>
            <a:pPr lvl="2">
              <a:lnSpc>
                <a:spcPct val="120000"/>
              </a:lnSpc>
              <a:spcBef>
                <a:spcPct val="0"/>
              </a:spcBef>
            </a:pPr>
            <a:r>
              <a:rPr lang="en-US" sz="2000" dirty="0"/>
              <a:t>Group schedules alternate with </a:t>
            </a:r>
            <a:r>
              <a:rPr lang="en-US" sz="2000" dirty="0" smtClean="0"/>
              <a:t>time (short beacons can be used)</a:t>
            </a:r>
            <a:endParaRPr lang="en-US" sz="2000" dirty="0"/>
          </a:p>
          <a:p>
            <a:pPr marL="800100" lvl="1" indent="-342900">
              <a:lnSpc>
                <a:spcPct val="120000"/>
              </a:lnSpc>
              <a:spcBef>
                <a:spcPct val="0"/>
              </a:spcBef>
              <a:buFont typeface="+mj-lt"/>
              <a:buAutoNum type="arabicPeriod"/>
            </a:pPr>
            <a:r>
              <a:rPr lang="en-US" b="1" dirty="0">
                <a:solidFill>
                  <a:srgbClr val="FF0000"/>
                </a:solidFill>
              </a:rPr>
              <a:t>Three groups (1.0/0.0/0.0) </a:t>
            </a:r>
            <a:r>
              <a:rPr lang="en-US" b="1" dirty="0" smtClean="0">
                <a:solidFill>
                  <a:srgbClr val="FF0000"/>
                </a:solidFill>
              </a:rPr>
              <a:t>randomized </a:t>
            </a:r>
            <a:r>
              <a:rPr lang="en-US" b="1" dirty="0">
                <a:solidFill>
                  <a:srgbClr val="FF0000"/>
                </a:solidFill>
              </a:rPr>
              <a:t>start</a:t>
            </a:r>
          </a:p>
          <a:p>
            <a:pPr lvl="2">
              <a:lnSpc>
                <a:spcPct val="120000"/>
              </a:lnSpc>
              <a:spcBef>
                <a:spcPct val="0"/>
              </a:spcBef>
            </a:pPr>
            <a:r>
              <a:rPr lang="en-US" sz="2000" dirty="0"/>
              <a:t>DCF </a:t>
            </a:r>
            <a:r>
              <a:rPr lang="en-US" sz="2000" dirty="0" smtClean="0"/>
              <a:t>with </a:t>
            </a:r>
            <a:r>
              <a:rPr lang="en-US" sz="2000" dirty="0"/>
              <a:t>randomization </a:t>
            </a:r>
            <a:r>
              <a:rPr lang="en-US" sz="2000" dirty="0" smtClean="0"/>
              <a:t> </a:t>
            </a:r>
            <a:endParaRPr lang="en-US" sz="2000" dirty="0"/>
          </a:p>
          <a:p>
            <a:pPr lvl="3">
              <a:lnSpc>
                <a:spcPct val="120000"/>
              </a:lnSpc>
              <a:spcBef>
                <a:spcPct val="0"/>
              </a:spcBef>
            </a:pPr>
            <a:r>
              <a:rPr lang="en-US" sz="2000" dirty="0"/>
              <a:t>Uniform </a:t>
            </a:r>
            <a:r>
              <a:rPr lang="en-US" sz="2000" dirty="0" smtClean="0"/>
              <a:t>e.g., in the </a:t>
            </a:r>
            <a:r>
              <a:rPr lang="en-US" sz="2000" dirty="0"/>
              <a:t>Beacon </a:t>
            </a:r>
            <a:r>
              <a:rPr lang="en-US" sz="2000" dirty="0" smtClean="0"/>
              <a:t>interval </a:t>
            </a:r>
            <a:endParaRPr lang="en-US" sz="2000" dirty="0"/>
          </a:p>
          <a:p>
            <a:pPr marL="800100" lvl="1" indent="-342900">
              <a:lnSpc>
                <a:spcPct val="120000"/>
              </a:lnSpc>
              <a:spcBef>
                <a:spcPct val="0"/>
              </a:spcBef>
              <a:buFont typeface="+mj-lt"/>
              <a:buAutoNum type="arabicPeriod"/>
            </a:pPr>
            <a:r>
              <a:rPr lang="en-US" b="1" dirty="0" smtClean="0">
                <a:solidFill>
                  <a:srgbClr val="FF0000"/>
                </a:solidFill>
              </a:rPr>
              <a:t>1 group /DCF </a:t>
            </a:r>
            <a:r>
              <a:rPr lang="en-US" b="1" dirty="0">
                <a:solidFill>
                  <a:srgbClr val="FF0000"/>
                </a:solidFill>
              </a:rPr>
              <a:t>with sleep </a:t>
            </a:r>
            <a:r>
              <a:rPr lang="en-US" b="1" dirty="0" smtClean="0">
                <a:solidFill>
                  <a:srgbClr val="FF0000"/>
                </a:solidFill>
              </a:rPr>
              <a:t>option</a:t>
            </a:r>
            <a:r>
              <a:rPr lang="en-US" dirty="0" smtClean="0"/>
              <a:t> </a:t>
            </a:r>
          </a:p>
          <a:p>
            <a:pPr marL="400050">
              <a:lnSpc>
                <a:spcPct val="120000"/>
              </a:lnSpc>
              <a:spcBef>
                <a:spcPct val="0"/>
              </a:spcBef>
            </a:pPr>
            <a:r>
              <a:rPr lang="en-US" sz="2000" dirty="0"/>
              <a:t>STAs listen Beacons, sleep, wake up to transmit and sleep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3"/>
              <p:cNvSpPr txBox="1">
                <a:spLocks noChangeArrowheads="1"/>
              </p:cNvSpPr>
              <p:nvPr/>
            </p:nvSpPr>
            <p:spPr bwMode="auto">
              <a:xfrm>
                <a:off x="6444208" y="1916832"/>
                <a:ext cx="2628800" cy="1296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2075" tIns="46038" rIns="92075" bIns="46038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 b="1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2pPr>
                <a:lvl3pPr marL="108585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chemeClr val="tx1"/>
                    </a:solidFill>
                    <a:latin typeface="+mn-lt"/>
                  </a:defRPr>
                </a:lvl3pPr>
                <a:lvl4pPr marL="142875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–"/>
                  <a:defRPr sz="1600">
                    <a:solidFill>
                      <a:schemeClr val="tx1"/>
                    </a:solidFill>
                    <a:latin typeface="+mn-lt"/>
                  </a:defRPr>
                </a:lvl4pPr>
                <a:lvl5pPr marL="177165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+mn-lt"/>
                  </a:defRPr>
                </a:lvl5pPr>
                <a:lvl6pPr marL="222885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+mn-lt"/>
                  </a:defRPr>
                </a:lvl6pPr>
                <a:lvl7pPr marL="268605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+mn-lt"/>
                  </a:defRPr>
                </a:lvl7pPr>
                <a:lvl8pPr marL="314325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+mn-lt"/>
                  </a:defRPr>
                </a:lvl8pPr>
                <a:lvl9pPr marL="360045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lnSpc>
                    <a:spcPct val="120000"/>
                  </a:lnSpc>
                  <a:spcBef>
                    <a:spcPct val="0"/>
                  </a:spcBef>
                  <a:buNone/>
                </a:pPr>
                <a:r>
                  <a:rPr lang="en-US" sz="1200" dirty="0" smtClean="0"/>
                  <a:t>Q in [0,1]</a:t>
                </a:r>
              </a:p>
              <a:p>
                <a:pPr marL="0" indent="0">
                  <a:lnSpc>
                    <a:spcPct val="120000"/>
                  </a:lnSpc>
                  <a:spcBef>
                    <a:spcPct val="0"/>
                  </a:spcBef>
                  <a:buNone/>
                </a:pPr>
                <a:r>
                  <a:rPr lang="en-US" sz="1200" dirty="0" smtClean="0"/>
                  <a:t>STAs </a:t>
                </a:r>
                <a:r>
                  <a:rPr lang="en-US" sz="1200" dirty="0"/>
                  <a:t>select r randomly and uniformly in (</a:t>
                </a:r>
                <a:r>
                  <a:rPr lang="en-US" sz="1200" dirty="0" smtClean="0"/>
                  <a:t>0,1)</a:t>
                </a:r>
              </a:p>
              <a:p>
                <a:pPr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en-US" sz="1200" dirty="0" smtClean="0"/>
                  <a:t>If </a:t>
                </a:r>
                <a:r>
                  <a:rPr lang="en-US" sz="1200" dirty="0"/>
                  <a:t>r &gt; Q, </a:t>
                </a:r>
                <a:r>
                  <a:rPr lang="en-US" sz="1200" dirty="0" smtClean="0"/>
                  <a:t> </a:t>
                </a:r>
                <a:r>
                  <a:rPr lang="en-US" sz="1200" dirty="0"/>
                  <a:t>STA does not </a:t>
                </a:r>
                <a:r>
                  <a:rPr lang="en-US" sz="1200" dirty="0" smtClean="0"/>
                  <a:t>contend</a:t>
                </a:r>
              </a:p>
              <a:p>
                <a:pPr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en-US" sz="1200" dirty="0" smtClean="0"/>
                  <a:t>If </a:t>
                </a:r>
                <a:r>
                  <a:rPr lang="en-US" sz="1200" dirty="0"/>
                  <a:t>r </a:t>
                </a:r>
                <a14:m>
                  <m:oMath xmlns:m="http://schemas.openxmlformats.org/officeDocument/2006/math">
                    <m:r>
                      <a:rPr lang="en-US" sz="1200" i="1">
                        <a:latin typeface="Cambria Math"/>
                        <a:ea typeface="Cambria Math"/>
                      </a:rPr>
                      <m:t>≤</m:t>
                    </m:r>
                  </m:oMath>
                </a14:m>
                <a:r>
                  <a:rPr lang="en-US" sz="1200" dirty="0"/>
                  <a:t> Q, </a:t>
                </a:r>
                <a:r>
                  <a:rPr lang="en-US" sz="1200" dirty="0" smtClean="0"/>
                  <a:t>STA </a:t>
                </a:r>
                <a:r>
                  <a:rPr lang="en-US" sz="1200" dirty="0"/>
                  <a:t>can </a:t>
                </a:r>
                <a:r>
                  <a:rPr lang="en-US" sz="1200" dirty="0" smtClean="0"/>
                  <a:t>contend</a:t>
                </a:r>
              </a:p>
            </p:txBody>
          </p:sp>
        </mc:Choice>
        <mc:Fallback xmlns="">
          <p:sp>
            <p:nvSpPr>
              <p:cNvPr id="7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44208" y="1916832"/>
                <a:ext cx="2628800" cy="129614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Arrow Connector 2"/>
          <p:cNvCxnSpPr/>
          <p:nvPr/>
        </p:nvCxnSpPr>
        <p:spPr bwMode="auto">
          <a:xfrm flipH="1">
            <a:off x="6084168" y="2852936"/>
            <a:ext cx="360040" cy="288032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9065952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March 2012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Anna </a:t>
            </a:r>
            <a:r>
              <a:rPr lang="en-US" dirty="0" err="1"/>
              <a:t>Pantelidou</a:t>
            </a:r>
            <a:r>
              <a:rPr lang="en-US" dirty="0"/>
              <a:t>, Renesas Mobile Corporation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CCEECE77-BE66-48D3-9EAD-00B5FBD2A716}" type="slidenum">
              <a:rPr lang="en-US"/>
              <a:pPr/>
              <a:t>7</a:t>
            </a:fld>
            <a:endParaRPr lang="en-US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48680"/>
            <a:ext cx="7772400" cy="1066800"/>
          </a:xfrm>
        </p:spPr>
        <p:txBody>
          <a:bodyPr/>
          <a:lstStyle/>
          <a:p>
            <a:r>
              <a:rPr lang="en-US" dirty="0" smtClean="0"/>
              <a:t>The 1000 STAs case: CDF of Delay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556792"/>
            <a:ext cx="1872208" cy="432048"/>
          </a:xfrm>
        </p:spPr>
        <p:txBody>
          <a:bodyPr/>
          <a:lstStyle/>
          <a:p>
            <a:pPr marL="0" indent="0">
              <a:lnSpc>
                <a:spcPct val="120000"/>
              </a:lnSpc>
              <a:spcBef>
                <a:spcPct val="0"/>
              </a:spcBef>
              <a:buNone/>
            </a:pPr>
            <a:r>
              <a:rPr lang="en-US" sz="2000" dirty="0" smtClean="0"/>
              <a:t>DCF (1 group)</a:t>
            </a:r>
            <a:endParaRPr lang="en-US" dirty="0" smtClean="0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3252770" y="1556792"/>
            <a:ext cx="3108970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120000"/>
              </a:lnSpc>
              <a:spcBef>
                <a:spcPct val="0"/>
              </a:spcBef>
              <a:buNone/>
            </a:pPr>
            <a:r>
              <a:rPr lang="en-US" sz="2000" dirty="0" smtClean="0"/>
              <a:t>3 groups not randomized</a:t>
            </a:r>
            <a:endParaRPr lang="en-US" dirty="0" smtClean="0"/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6397814" y="1556792"/>
            <a:ext cx="2735159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120000"/>
              </a:lnSpc>
              <a:spcBef>
                <a:spcPct val="0"/>
              </a:spcBef>
              <a:buNone/>
            </a:pPr>
            <a:r>
              <a:rPr lang="en-US" sz="2000" dirty="0"/>
              <a:t>3</a:t>
            </a:r>
            <a:r>
              <a:rPr lang="en-US" sz="2000" dirty="0" smtClean="0"/>
              <a:t> groups randomized</a:t>
            </a:r>
            <a:endParaRPr lang="en-US" dirty="0" smtClean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106904"/>
            <a:ext cx="2926823" cy="2361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7371" y="2132856"/>
            <a:ext cx="2904789" cy="2342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132856"/>
            <a:ext cx="2904789" cy="237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395536" y="4618183"/>
            <a:ext cx="8350696" cy="1547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sz="2000" dirty="0" smtClean="0"/>
              <a:t>Large delays</a:t>
            </a:r>
          </a:p>
          <a:p>
            <a:pPr lvl="1">
              <a:lnSpc>
                <a:spcPct val="120000"/>
              </a:lnSpc>
              <a:spcBef>
                <a:spcPct val="0"/>
              </a:spcBef>
            </a:pPr>
            <a:r>
              <a:rPr lang="en-US" dirty="0" smtClean="0"/>
              <a:t>Normal since the system is overloaded</a:t>
            </a:r>
          </a:p>
          <a:p>
            <a:pPr lvl="1">
              <a:lnSpc>
                <a:spcPct val="120000"/>
              </a:lnSpc>
              <a:spcBef>
                <a:spcPct val="0"/>
              </a:spcBef>
            </a:pPr>
            <a:r>
              <a:rPr lang="en-US" dirty="0" smtClean="0"/>
              <a:t>Grouping of 3 groups with randomization </a:t>
            </a:r>
            <a:r>
              <a:rPr lang="en-US" i="1" dirty="0" smtClean="0">
                <a:solidFill>
                  <a:srgbClr val="FF0000"/>
                </a:solidFill>
              </a:rPr>
              <a:t>outperforms </a:t>
            </a:r>
            <a:r>
              <a:rPr lang="en-US" dirty="0" smtClean="0"/>
              <a:t>DCF in terms of delay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259632" y="3861048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Average ~184s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4283968" y="3913311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Average ~81s</a:t>
            </a:r>
            <a:endParaRPr lang="en-US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7452320" y="3913311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Average ~50s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654602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March 2012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Anna </a:t>
            </a:r>
            <a:r>
              <a:rPr lang="en-US" dirty="0" err="1"/>
              <a:t>Pantelidou</a:t>
            </a:r>
            <a:r>
              <a:rPr lang="en-US" dirty="0"/>
              <a:t>, Renesas Mobile Corporation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CCEECE77-BE66-48D3-9EAD-00B5FBD2A716}" type="slidenum">
              <a:rPr lang="en-US"/>
              <a:pPr/>
              <a:t>8</a:t>
            </a:fld>
            <a:endParaRPr lang="en-US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48680"/>
            <a:ext cx="7772400" cy="1066800"/>
          </a:xfrm>
        </p:spPr>
        <p:txBody>
          <a:bodyPr/>
          <a:lstStyle/>
          <a:p>
            <a:r>
              <a:rPr lang="en-US" dirty="0" smtClean="0"/>
              <a:t>The 1000 STAs case: Energy per STA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8851" y="1412776"/>
            <a:ext cx="2448272" cy="432048"/>
          </a:xfrm>
        </p:spPr>
        <p:txBody>
          <a:bodyPr/>
          <a:lstStyle/>
          <a:p>
            <a:pPr marL="0" indent="0">
              <a:lnSpc>
                <a:spcPct val="120000"/>
              </a:lnSpc>
              <a:spcBef>
                <a:spcPct val="0"/>
              </a:spcBef>
              <a:buNone/>
            </a:pPr>
            <a:r>
              <a:rPr lang="en-US" sz="2000" dirty="0" smtClean="0"/>
              <a:t>DCF (1 group)</a:t>
            </a:r>
            <a:endParaRPr lang="en-US" dirty="0" smtClean="0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3248053" y="1412776"/>
            <a:ext cx="3108970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120000"/>
              </a:lnSpc>
              <a:spcBef>
                <a:spcPct val="0"/>
              </a:spcBef>
              <a:buNone/>
            </a:pPr>
            <a:r>
              <a:rPr lang="en-US" sz="2000" dirty="0" smtClean="0"/>
              <a:t>3 groups not randomized</a:t>
            </a:r>
            <a:endParaRPr lang="en-US" dirty="0" smtClean="0"/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6397814" y="1412776"/>
            <a:ext cx="2746186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120000"/>
              </a:lnSpc>
              <a:spcBef>
                <a:spcPct val="0"/>
              </a:spcBef>
              <a:buNone/>
            </a:pPr>
            <a:r>
              <a:rPr lang="en-US" sz="2000" dirty="0"/>
              <a:t>3</a:t>
            </a:r>
            <a:r>
              <a:rPr lang="en-US" sz="2000" dirty="0" smtClean="0"/>
              <a:t> groups randomized</a:t>
            </a:r>
            <a:endParaRPr lang="en-US" dirty="0" smtClean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4" y="1916832"/>
            <a:ext cx="3048008" cy="251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3107" y="1947292"/>
            <a:ext cx="3051682" cy="2489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4789" y="1916832"/>
            <a:ext cx="3073715" cy="2475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342759" y="4437112"/>
            <a:ext cx="8928992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sz="2000" dirty="0" smtClean="0"/>
              <a:t>Energy consumption per STA is best under 3 groups with randomization</a:t>
            </a:r>
          </a:p>
          <a:p>
            <a:pPr lvl="1">
              <a:lnSpc>
                <a:spcPct val="120000"/>
              </a:lnSpc>
              <a:spcBef>
                <a:spcPct val="0"/>
              </a:spcBef>
            </a:pPr>
            <a:r>
              <a:rPr lang="en-US" dirty="0" smtClean="0"/>
              <a:t>Worst case energy consumption is better than best case consumption of DCF</a:t>
            </a:r>
          </a:p>
          <a:p>
            <a:pPr lvl="1">
              <a:lnSpc>
                <a:spcPct val="120000"/>
              </a:lnSpc>
              <a:spcBef>
                <a:spcPct val="0"/>
              </a:spcBef>
            </a:pPr>
            <a:r>
              <a:rPr lang="en-US" dirty="0" smtClean="0"/>
              <a:t>Grouping of 3 groups with randomization  </a:t>
            </a:r>
            <a:r>
              <a:rPr lang="en-US" i="1" dirty="0" smtClean="0">
                <a:solidFill>
                  <a:srgbClr val="FF0000"/>
                </a:solidFill>
              </a:rPr>
              <a:t>outperforms </a:t>
            </a:r>
            <a:r>
              <a:rPr lang="en-US" dirty="0" smtClean="0"/>
              <a:t>DCF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sz="2000" dirty="0"/>
              <a:t>Randomization is needed in addition to grouping</a:t>
            </a:r>
          </a:p>
          <a:p>
            <a:pPr lvl="1">
              <a:lnSpc>
                <a:spcPct val="120000"/>
              </a:lnSpc>
              <a:spcBef>
                <a:spcPct val="0"/>
              </a:spcBef>
            </a:pPr>
            <a:r>
              <a:rPr lang="en-US" dirty="0"/>
              <a:t>To avoid contention at the same time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86812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March 2012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Anna </a:t>
            </a:r>
            <a:r>
              <a:rPr lang="en-US" dirty="0" err="1"/>
              <a:t>Pantelidou</a:t>
            </a:r>
            <a:r>
              <a:rPr lang="en-US" dirty="0"/>
              <a:t>, Renesas Mobile Corporation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CCEECE77-BE66-48D3-9EAD-00B5FBD2A716}" type="slidenum">
              <a:rPr lang="en-US"/>
              <a:pPr/>
              <a:t>9</a:t>
            </a:fld>
            <a:endParaRPr lang="en-US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48680"/>
            <a:ext cx="7772400" cy="1066800"/>
          </a:xfrm>
        </p:spPr>
        <p:txBody>
          <a:bodyPr/>
          <a:lstStyle/>
          <a:p>
            <a:r>
              <a:rPr lang="en-US" dirty="0" smtClean="0"/>
              <a:t>The 1000 STAs case: Fairness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412776"/>
            <a:ext cx="2448272" cy="432048"/>
          </a:xfrm>
        </p:spPr>
        <p:txBody>
          <a:bodyPr/>
          <a:lstStyle/>
          <a:p>
            <a:pPr marL="0" indent="0">
              <a:lnSpc>
                <a:spcPct val="120000"/>
              </a:lnSpc>
              <a:spcBef>
                <a:spcPct val="0"/>
              </a:spcBef>
              <a:buNone/>
            </a:pPr>
            <a:r>
              <a:rPr lang="en-US" sz="2000" dirty="0" smtClean="0"/>
              <a:t>DCF (1 group)</a:t>
            </a:r>
            <a:endParaRPr lang="en-US" dirty="0" smtClean="0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3252770" y="1412776"/>
            <a:ext cx="3108970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120000"/>
              </a:lnSpc>
              <a:spcBef>
                <a:spcPct val="0"/>
              </a:spcBef>
              <a:buNone/>
            </a:pPr>
            <a:r>
              <a:rPr lang="en-US" sz="2000" dirty="0" smtClean="0"/>
              <a:t>3 groups not randomized</a:t>
            </a:r>
            <a:endParaRPr lang="en-US" dirty="0" smtClean="0"/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6397814" y="1412776"/>
            <a:ext cx="3240360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120000"/>
              </a:lnSpc>
              <a:spcBef>
                <a:spcPct val="0"/>
              </a:spcBef>
              <a:buNone/>
            </a:pPr>
            <a:r>
              <a:rPr lang="en-US" sz="2000" dirty="0"/>
              <a:t>3</a:t>
            </a:r>
            <a:r>
              <a:rPr lang="en-US" sz="2000" dirty="0" smtClean="0"/>
              <a:t> groups randomized</a:t>
            </a:r>
            <a:endParaRPr lang="en-US" dirty="0" smtClean="0"/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76" y="1916832"/>
            <a:ext cx="2834347" cy="2270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5625" y="1988840"/>
            <a:ext cx="2831009" cy="2243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89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992" y="1988840"/>
            <a:ext cx="2810979" cy="2246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395536" y="4293096"/>
            <a:ext cx="8350696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sz="2000" dirty="0" smtClean="0"/>
              <a:t>Fairness improves with grouping and randomization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endParaRPr lang="en-US" sz="1000" dirty="0" smtClean="0"/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sz="2000" dirty="0" smtClean="0"/>
              <a:t>Jain Index of fairness		                               with maximum  at 1</a:t>
            </a:r>
            <a:endParaRPr lang="en-US" sz="1600" dirty="0" smtClean="0"/>
          </a:p>
          <a:p>
            <a:pPr lvl="1">
              <a:lnSpc>
                <a:spcPct val="120000"/>
              </a:lnSpc>
              <a:spcBef>
                <a:spcPct val="0"/>
              </a:spcBef>
            </a:pPr>
            <a:endParaRPr lang="en-US" sz="1600" dirty="0" smtClean="0"/>
          </a:p>
          <a:p>
            <a:pPr lvl="1">
              <a:lnSpc>
                <a:spcPct val="120000"/>
              </a:lnSpc>
              <a:spcBef>
                <a:spcPct val="0"/>
              </a:spcBef>
            </a:pPr>
            <a:r>
              <a:rPr lang="en-US" sz="1600" dirty="0" smtClean="0"/>
              <a:t>DCF:   			0.4575</a:t>
            </a:r>
          </a:p>
          <a:p>
            <a:pPr lvl="1">
              <a:lnSpc>
                <a:spcPct val="120000"/>
              </a:lnSpc>
              <a:spcBef>
                <a:spcPct val="0"/>
              </a:spcBef>
            </a:pPr>
            <a:r>
              <a:rPr lang="en-US" sz="1600" dirty="0" smtClean="0"/>
              <a:t>3 groups no randomization:	0.7013</a:t>
            </a:r>
          </a:p>
          <a:p>
            <a:pPr lvl="1">
              <a:lnSpc>
                <a:spcPct val="120000"/>
              </a:lnSpc>
              <a:spcBef>
                <a:spcPct val="0"/>
              </a:spcBef>
            </a:pPr>
            <a:r>
              <a:rPr lang="en-US" sz="1600" dirty="0" smtClean="0"/>
              <a:t>3 groups randomization:		0.9168</a:t>
            </a:r>
          </a:p>
        </p:txBody>
      </p:sp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8999" y="4817472"/>
            <a:ext cx="2742841" cy="561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0397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802-11-Submission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802-11-Submiss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802-11-Submiss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02-11-Submiss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</Template>
  <TotalTime>7569</TotalTime>
  <Words>779</Words>
  <Application>Microsoft Office PowerPoint</Application>
  <PresentationFormat>On-screen Show (4:3)</PresentationFormat>
  <Paragraphs>152</Paragraphs>
  <Slides>13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802-11-Submission</vt:lpstr>
      <vt:lpstr>Document</vt:lpstr>
      <vt:lpstr>Grouping For .11ah Networks</vt:lpstr>
      <vt:lpstr>Abstract</vt:lpstr>
      <vt:lpstr>Motivation</vt:lpstr>
      <vt:lpstr>Motivation</vt:lpstr>
      <vt:lpstr>Simulations</vt:lpstr>
      <vt:lpstr>Simulation Scenarios </vt:lpstr>
      <vt:lpstr>The 1000 STAs case: CDF of Delay</vt:lpstr>
      <vt:lpstr>The 1000 STAs case: Energy per STA</vt:lpstr>
      <vt:lpstr>The 1000 STAs case: Fairness</vt:lpstr>
      <vt:lpstr>The 1000 STAs case: Energy per Packet</vt:lpstr>
      <vt:lpstr>Conclusions</vt:lpstr>
      <vt:lpstr>References</vt:lpstr>
      <vt:lpstr>Straw Poll</vt:lpstr>
    </vt:vector>
  </TitlesOfParts>
  <Company>Renesas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[place presentation subject title text here]</dc:title>
  <dc:creator>Pantelidou Anna</dc:creator>
  <cp:lastModifiedBy>Pantelidou Anna</cp:lastModifiedBy>
  <cp:revision>109</cp:revision>
  <cp:lastPrinted>1998-02-10T13:28:06Z</cp:lastPrinted>
  <dcterms:created xsi:type="dcterms:W3CDTF">2012-01-09T09:44:15Z</dcterms:created>
  <dcterms:modified xsi:type="dcterms:W3CDTF">2012-03-13T16:54:52Z</dcterms:modified>
</cp:coreProperties>
</file>