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45" r:id="rId2"/>
    <p:sldId id="346" r:id="rId3"/>
    <p:sldId id="363" r:id="rId4"/>
    <p:sldId id="362" r:id="rId5"/>
    <p:sldId id="361" r:id="rId6"/>
    <p:sldId id="360" r:id="rId7"/>
    <p:sldId id="359" r:id="rId8"/>
    <p:sldId id="358" r:id="rId9"/>
    <p:sldId id="357" r:id="rId10"/>
    <p:sldId id="356" r:id="rId11"/>
    <p:sldId id="355" r:id="rId12"/>
    <p:sldId id="354" r:id="rId13"/>
    <p:sldId id="353" r:id="rId14"/>
    <p:sldId id="352" r:id="rId15"/>
    <p:sldId id="351" r:id="rId16"/>
    <p:sldId id="350" r:id="rId17"/>
    <p:sldId id="349" r:id="rId18"/>
    <p:sldId id="348" r:id="rId19"/>
    <p:sldId id="347"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922"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9B05363D-26DD-4F58-AE40-E56C964939F5}" type="slidenum">
              <a:rPr lang="en-US"/>
              <a:pPr>
                <a:defRPr/>
              </a:pPr>
              <a:t>‹#›</a:t>
            </a:fld>
            <a:endParaRPr lang="en-US"/>
          </a:p>
        </p:txBody>
      </p:sp>
      <p:sp>
        <p:nvSpPr>
          <p:cNvPr id="327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3277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327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618603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2867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90953695-CCAC-417B-BB57-5399F9630B92}" type="slidenum">
              <a:rPr lang="en-US"/>
              <a:pPr>
                <a:defRPr/>
              </a:pPr>
              <a:t>‹#›</a:t>
            </a:fld>
            <a:endParaRPr lang="en-US"/>
          </a:p>
        </p:txBody>
      </p:sp>
      <p:sp>
        <p:nvSpPr>
          <p:cNvPr id="2868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2868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2868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6103958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0" name="Date Placeholder 9"/>
          <p:cNvSpPr>
            <a:spLocks noGrp="1"/>
          </p:cNvSpPr>
          <p:nvPr>
            <p:ph type="dt" sz="half" idx="10"/>
          </p:nvPr>
        </p:nvSpPr>
        <p:spPr>
          <a:xfrm>
            <a:off x="696913" y="332601"/>
            <a:ext cx="1541128" cy="276999"/>
          </a:xfrm>
        </p:spPr>
        <p:txBody>
          <a:bodyPr/>
          <a:lstStyle/>
          <a:p>
            <a:pPr>
              <a:defRPr/>
            </a:pPr>
            <a:r>
              <a:rPr lang="en-US" dirty="0" smtClean="0"/>
              <a:t>November 2012</a:t>
            </a:r>
            <a:endParaRPr lang="en-US" dirty="0"/>
          </a:p>
        </p:txBody>
      </p:sp>
      <p:sp>
        <p:nvSpPr>
          <p:cNvPr id="11" name="Slide Number Placeholder 10"/>
          <p:cNvSpPr>
            <a:spLocks noGrp="1"/>
          </p:cNvSpPr>
          <p:nvPr>
            <p:ph type="sldNum" sz="quarter" idx="11"/>
          </p:nvPr>
        </p:nvSpPr>
        <p:spPr/>
        <p:txBody>
          <a:bodyPr/>
          <a:lstStyle/>
          <a:p>
            <a:pPr>
              <a:defRPr/>
            </a:pPr>
            <a:r>
              <a:rPr lang="en-US" smtClean="0"/>
              <a:t>Slide </a:t>
            </a:r>
            <a:fld id="{7111CE71-169A-4D2F-A398-E56E7D645E4D}" type="slidenum">
              <a:rPr lang="en-US" smtClean="0"/>
              <a:pPr>
                <a:defRPr/>
              </a:pPr>
              <a:t>‹#›</a:t>
            </a:fld>
            <a:endParaRPr lang="en-US"/>
          </a:p>
        </p:txBody>
      </p:sp>
      <p:sp>
        <p:nvSpPr>
          <p:cNvPr id="9"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extLst>
      <p:ext uri="{BB962C8B-B14F-4D97-AF65-F5344CB8AC3E}">
        <p14:creationId xmlns:p14="http://schemas.microsoft.com/office/powerpoint/2010/main" xmlns="" val="40642698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dirty="0" smtClean="0"/>
              <a:t>November 2012</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DF5EDC4-A949-4047-95A8-36AE2F9155A8}" type="slidenum">
              <a:rPr lang="en-US"/>
              <a:pPr>
                <a:defRPr/>
              </a:pPr>
              <a:t>‹#›</a:t>
            </a:fld>
            <a:endParaRPr lang="en-US"/>
          </a:p>
        </p:txBody>
      </p:sp>
      <p:sp>
        <p:nvSpPr>
          <p:cNvPr id="9"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extLst>
      <p:ext uri="{BB962C8B-B14F-4D97-AF65-F5344CB8AC3E}">
        <p14:creationId xmlns:p14="http://schemas.microsoft.com/office/powerpoint/2010/main" xmlns="" val="23508259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2012</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7111CE71-169A-4D2F-A398-E56E7D645E4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hangingPunct="0"/>
            <a:r>
              <a:rPr lang="en-US" sz="1800" b="1" dirty="0"/>
              <a:t>doc.: IEEE </a:t>
            </a:r>
            <a:r>
              <a:rPr lang="en-US" sz="1800" b="1" dirty="0" smtClean="0"/>
              <a:t>802.11-12/0370r3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1"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 bg1="lt1" tx1="dk1" bg2="lt2" tx2="dk2" accent1="accent1" accent2="accent2" accent3="accent3" accent4="accent4" accent5="accent5" accent6="accent6" hlink="hlink" folHlink="folHlink"/>
  <p:sldLayoutIdLst>
    <p:sldLayoutId id="2147483837" r:id="rId1"/>
    <p:sldLayoutId id="2147483838"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Office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 Compression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1</a:t>
            </a:fld>
            <a:endParaRPr lang="en-US"/>
          </a:p>
        </p:txBody>
      </p:sp>
      <p:sp>
        <p:nvSpPr>
          <p:cNvPr id="7" name="Rectangle 6"/>
          <p:cNvSpPr txBox="1">
            <a:spLocks noChangeArrowheads="1"/>
          </p:cNvSpPr>
          <p:nvPr/>
        </p:nvSpPr>
        <p:spPr bwMode="auto">
          <a:xfrm>
            <a:off x="693095" y="1662370"/>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altLang="zh-CN" sz="2000" b="0" i="0" u="none" strike="noStrike" kern="0" cap="none" spc="0" normalizeH="0" baseline="0" noProof="0" dirty="0" smtClean="0">
                <a:ln>
                  <a:noFill/>
                </a:ln>
                <a:solidFill>
                  <a:schemeClr val="tx1"/>
                </a:solidFill>
                <a:effectLst/>
                <a:uLnTx/>
                <a:uFillTx/>
                <a:latin typeface="+mn-lt"/>
                <a:ea typeface="宋体" charset="-122"/>
                <a:cs typeface="+mn-cs"/>
              </a:rPr>
              <a:t>Date: 2012-11-8</a:t>
            </a:r>
          </a:p>
        </p:txBody>
      </p:sp>
      <p:graphicFrame>
        <p:nvGraphicFramePr>
          <p:cNvPr id="25602" name="Object 2"/>
          <p:cNvGraphicFramePr>
            <a:graphicFrameLocks noChangeAspect="1"/>
          </p:cNvGraphicFramePr>
          <p:nvPr/>
        </p:nvGraphicFramePr>
        <p:xfrm>
          <a:off x="1115550" y="2353660"/>
          <a:ext cx="7097712" cy="4173538"/>
        </p:xfrm>
        <a:graphic>
          <a:graphicData uri="http://schemas.openxmlformats.org/presentationml/2006/ole">
            <p:oleObj spid="_x0000_s25602" name="Document" r:id="rId3" imgW="8953372" imgH="5270228" progId="Word.Document.8">
              <p:embed/>
            </p:oleObj>
          </a:graphicData>
        </a:graphic>
      </p:graphicFrame>
      <p:sp>
        <p:nvSpPr>
          <p:cNvPr id="8"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25" y="441950"/>
            <a:ext cx="8833149" cy="1066800"/>
          </a:xfrm>
        </p:spPr>
        <p:txBody>
          <a:bodyPr/>
          <a:lstStyle/>
          <a:p>
            <a:r>
              <a:rPr lang="en-US" dirty="0" smtClean="0"/>
              <a:t>AID Differential Encoding (ADE) Mode</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10</a:t>
            </a:fld>
            <a:endParaRPr lang="en-US"/>
          </a:p>
        </p:txBody>
      </p:sp>
      <p:sp>
        <p:nvSpPr>
          <p:cNvPr id="60" name="Content Placeholder 2"/>
          <p:cNvSpPr>
            <a:spLocks noGrp="1"/>
          </p:cNvSpPr>
          <p:nvPr>
            <p:ph idx="1"/>
          </p:nvPr>
        </p:nvSpPr>
        <p:spPr>
          <a:xfrm>
            <a:off x="304800" y="1375870"/>
            <a:ext cx="8210550" cy="2590800"/>
          </a:xfrm>
        </p:spPr>
        <p:txBody>
          <a:bodyPr/>
          <a:lstStyle/>
          <a:p>
            <a:pPr marL="342900" lvl="2" indent="-342900"/>
            <a:r>
              <a:rPr lang="en-US" sz="1600" dirty="0" smtClean="0"/>
              <a:t>Each block encodes up to 256 consecutive AIDs. </a:t>
            </a:r>
          </a:p>
          <a:p>
            <a:pPr marL="342900" lvl="2" indent="-342900"/>
            <a:r>
              <a:rPr lang="en-US" sz="1600" dirty="0" smtClean="0"/>
              <a:t>Last block can be shorter.  </a:t>
            </a:r>
          </a:p>
          <a:p>
            <a:pPr marL="342900" lvl="2" indent="-342900"/>
            <a:r>
              <a:rPr lang="en-US" sz="1600" dirty="0" smtClean="0"/>
              <a:t>The Block Bitmap field consists of following fields:</a:t>
            </a:r>
          </a:p>
          <a:p>
            <a:pPr marL="685800" lvl="3" indent="-342900"/>
            <a:r>
              <a:rPr lang="en-US" sz="1400" b="1" dirty="0" smtClean="0"/>
              <a:t>Encoded Word Length (EWL) (3 bits)</a:t>
            </a:r>
            <a:r>
              <a:rPr lang="en-US" sz="1400" dirty="0" smtClean="0"/>
              <a:t>: number of bits required to encode differential AID value. </a:t>
            </a:r>
          </a:p>
          <a:p>
            <a:pPr marL="685800" lvl="3" indent="-342900" algn="just"/>
            <a:r>
              <a:rPr lang="en-US" sz="1400" b="1" dirty="0" smtClean="0"/>
              <a:t>Length (5 bits): </a:t>
            </a:r>
            <a:r>
              <a:rPr lang="en-US" sz="1400" dirty="0" smtClean="0"/>
              <a:t>the length of encoded block bitmap, in number of octets</a:t>
            </a:r>
          </a:p>
          <a:p>
            <a:pPr marL="685800" lvl="3" indent="-342900" algn="just"/>
            <a:r>
              <a:rPr lang="en-US" sz="1400" dirty="0" smtClean="0"/>
              <a:t>Concatenated bits of differential encoded AID values of paged STAs: ∆AID</a:t>
            </a:r>
            <a:r>
              <a:rPr lang="en-US" sz="1400" baseline="-25000" dirty="0" smtClean="0"/>
              <a:t>1</a:t>
            </a:r>
            <a:r>
              <a:rPr lang="en-US" sz="1400" dirty="0" smtClean="0"/>
              <a:t>, ∆AID</a:t>
            </a:r>
            <a:r>
              <a:rPr lang="en-US" sz="1400" baseline="-25000" dirty="0" smtClean="0"/>
              <a:t>2</a:t>
            </a:r>
            <a:r>
              <a:rPr lang="en-US" sz="1400" dirty="0" smtClean="0"/>
              <a:t>, …, ∆</a:t>
            </a:r>
            <a:r>
              <a:rPr lang="en-US" sz="1400" dirty="0" err="1" smtClean="0"/>
              <a:t>AID</a:t>
            </a:r>
            <a:r>
              <a:rPr lang="en-US" sz="1400" baseline="-25000" dirty="0" err="1" smtClean="0"/>
              <a:t>m</a:t>
            </a:r>
            <a:endParaRPr lang="en-US" sz="1400" baseline="-25000" dirty="0" smtClean="0"/>
          </a:p>
          <a:p>
            <a:pPr marL="1028700" lvl="4" indent="-342900" algn="just"/>
            <a:r>
              <a:rPr lang="en-US" sz="1400" dirty="0" smtClean="0"/>
              <a:t>∆AID</a:t>
            </a:r>
            <a:r>
              <a:rPr lang="en-US" sz="1400" baseline="-25000" dirty="0" smtClean="0"/>
              <a:t>1  </a:t>
            </a:r>
            <a:r>
              <a:rPr lang="en-US" sz="1400" dirty="0" smtClean="0"/>
              <a:t>= AID</a:t>
            </a:r>
            <a:r>
              <a:rPr lang="en-US" sz="1400" baseline="-25000" dirty="0" smtClean="0"/>
              <a:t>1</a:t>
            </a:r>
            <a:r>
              <a:rPr lang="en-US" sz="1400" dirty="0" smtClean="0"/>
              <a:t> – Block Offset*8</a:t>
            </a:r>
          </a:p>
          <a:p>
            <a:pPr marL="1028700" lvl="4" indent="-342900" algn="just"/>
            <a:r>
              <a:rPr lang="en-US" sz="1400" dirty="0" smtClean="0"/>
              <a:t>∆</a:t>
            </a:r>
            <a:r>
              <a:rPr lang="en-US" sz="1400" dirty="0" err="1" smtClean="0"/>
              <a:t>AID</a:t>
            </a:r>
            <a:r>
              <a:rPr lang="en-US" sz="1400" baseline="-25000" dirty="0" err="1" smtClean="0"/>
              <a:t>i</a:t>
            </a:r>
            <a:r>
              <a:rPr lang="en-US" sz="1400" dirty="0" smtClean="0"/>
              <a:t> = </a:t>
            </a:r>
            <a:r>
              <a:rPr lang="en-US" sz="1400" dirty="0" err="1" smtClean="0"/>
              <a:t>AID</a:t>
            </a:r>
            <a:r>
              <a:rPr lang="en-US" sz="1400" baseline="-25000" dirty="0" err="1" smtClean="0"/>
              <a:t>i</a:t>
            </a:r>
            <a:r>
              <a:rPr lang="en-US" sz="1400" dirty="0" smtClean="0"/>
              <a:t> – AID</a:t>
            </a:r>
            <a:r>
              <a:rPr lang="en-US" sz="1400" baseline="-25000" dirty="0" smtClean="0"/>
              <a:t>i-1</a:t>
            </a:r>
            <a:r>
              <a:rPr lang="en-US" sz="1400" dirty="0" smtClean="0"/>
              <a:t>, </a:t>
            </a:r>
            <a:r>
              <a:rPr lang="en-US" sz="1400" dirty="0" err="1" smtClean="0"/>
              <a:t>i</a:t>
            </a:r>
            <a:r>
              <a:rPr lang="en-US" sz="1400" dirty="0" smtClean="0"/>
              <a:t> = 2, …, m.</a:t>
            </a:r>
          </a:p>
          <a:p>
            <a:pPr marL="685800" lvl="3" indent="-342900" algn="just"/>
            <a:r>
              <a:rPr lang="en-US" sz="1400" b="1" dirty="0" smtClean="0"/>
              <a:t>Padding</a:t>
            </a:r>
            <a:r>
              <a:rPr lang="en-US" sz="1400" dirty="0" smtClean="0"/>
              <a:t>(</a:t>
            </a:r>
            <a:r>
              <a:rPr lang="en-US" sz="1400" b="1" dirty="0" smtClean="0"/>
              <a:t>1-7 bits</a:t>
            </a:r>
            <a:r>
              <a:rPr lang="en-US" sz="1400" dirty="0" smtClean="0"/>
              <a:t>): padding the encoded block to the boundary of octets and indicating the termination state</a:t>
            </a:r>
            <a:endParaRPr lang="en-US" sz="1800" dirty="0" smtClean="0"/>
          </a:p>
          <a:p>
            <a:pPr marL="457200" lvl="1" indent="0">
              <a:buFontTx/>
              <a:buNone/>
            </a:pPr>
            <a:endParaRPr lang="en-US" sz="1400" dirty="0" smtClean="0"/>
          </a:p>
          <a:p>
            <a:pPr marL="457200" lvl="1" indent="0">
              <a:buFontTx/>
              <a:buNone/>
            </a:pPr>
            <a:endParaRPr lang="en-US" sz="1400" dirty="0" smtClean="0"/>
          </a:p>
          <a:p>
            <a:pPr marL="457200" lvl="1" indent="0">
              <a:buFontTx/>
              <a:buNone/>
            </a:pPr>
            <a:endParaRPr lang="en-US" sz="1400" dirty="0" smtClean="0"/>
          </a:p>
          <a:p>
            <a:pPr marL="457200" lvl="1" indent="0">
              <a:buFontTx/>
              <a:buNone/>
            </a:pPr>
            <a:endParaRPr lang="en-US" sz="1400" dirty="0" smtClean="0"/>
          </a:p>
          <a:p>
            <a:pPr marL="457200" lvl="1" indent="0">
              <a:buFontTx/>
              <a:buNone/>
            </a:pPr>
            <a:endParaRPr lang="en-US" sz="1400" dirty="0" smtClean="0"/>
          </a:p>
          <a:p>
            <a:pPr marL="457200" lvl="1" indent="0">
              <a:buFontTx/>
              <a:buNone/>
            </a:pPr>
            <a:endParaRPr lang="en-US" sz="1400" dirty="0" smtClean="0"/>
          </a:p>
          <a:p>
            <a:endParaRPr lang="en-US" sz="1400" dirty="0" smtClean="0"/>
          </a:p>
          <a:p>
            <a:pPr marL="457200" lvl="1" indent="0"/>
            <a:endParaRPr lang="en-US" sz="1400" dirty="0" smtClean="0"/>
          </a:p>
          <a:p>
            <a:pPr marL="457200" lvl="1" indent="0"/>
            <a:endParaRPr lang="en-US" sz="1400" dirty="0" smtClean="0"/>
          </a:p>
          <a:p>
            <a:pPr marL="457200" lvl="1" indent="0"/>
            <a:endParaRPr lang="en-US" sz="1400" dirty="0" smtClean="0"/>
          </a:p>
          <a:p>
            <a:pPr marL="342900" lvl="2" indent="-342900">
              <a:buFontTx/>
              <a:buNone/>
            </a:pPr>
            <a:endParaRPr lang="en-US" sz="1200" dirty="0" smtClean="0"/>
          </a:p>
          <a:p>
            <a:pPr marL="457200" lvl="1" indent="0"/>
            <a:endParaRPr lang="en-US" sz="1400" dirty="0" smtClean="0"/>
          </a:p>
        </p:txBody>
      </p:sp>
      <p:cxnSp>
        <p:nvCxnSpPr>
          <p:cNvPr id="61" name="Straight Connector 60"/>
          <p:cNvCxnSpPr/>
          <p:nvPr/>
        </p:nvCxnSpPr>
        <p:spPr>
          <a:xfrm>
            <a:off x="5688013" y="4660900"/>
            <a:ext cx="2312987" cy="5969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a:off x="3505200" y="3994205"/>
            <a:ext cx="3402013" cy="241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Partial Virtual Bitmap</a:t>
            </a:r>
          </a:p>
        </p:txBody>
      </p:sp>
      <p:sp>
        <p:nvSpPr>
          <p:cNvPr id="63" name="Rectangle 62"/>
          <p:cNvSpPr/>
          <p:nvPr/>
        </p:nvSpPr>
        <p:spPr>
          <a:xfrm>
            <a:off x="2298700" y="3994205"/>
            <a:ext cx="1206500" cy="241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Bitmap Control</a:t>
            </a:r>
          </a:p>
        </p:txBody>
      </p:sp>
      <p:sp>
        <p:nvSpPr>
          <p:cNvPr id="64" name="Rectangle 21"/>
          <p:cNvSpPr>
            <a:spLocks noChangeArrowheads="1"/>
          </p:cNvSpPr>
          <p:nvPr/>
        </p:nvSpPr>
        <p:spPr bwMode="auto">
          <a:xfrm>
            <a:off x="4330700" y="4940300"/>
            <a:ext cx="500063" cy="215900"/>
          </a:xfrm>
          <a:prstGeom prst="rect">
            <a:avLst/>
          </a:prstGeom>
          <a:noFill/>
          <a:ln w="9525">
            <a:noFill/>
            <a:miter lim="800000"/>
            <a:headEnd/>
            <a:tailEnd/>
          </a:ln>
        </p:spPr>
        <p:txBody>
          <a:bodyPr wrap="none">
            <a:spAutoFit/>
          </a:bodyPr>
          <a:lstStyle/>
          <a:p>
            <a:r>
              <a:rPr lang="en-US" sz="800"/>
              <a:t>2 octets</a:t>
            </a:r>
          </a:p>
        </p:txBody>
      </p:sp>
      <p:sp>
        <p:nvSpPr>
          <p:cNvPr id="65" name="Left Brace 64"/>
          <p:cNvSpPr/>
          <p:nvPr/>
        </p:nvSpPr>
        <p:spPr>
          <a:xfrm rot="5400000">
            <a:off x="4615657" y="4050506"/>
            <a:ext cx="127000" cy="2255837"/>
          </a:xfrm>
          <a:prstGeom prst="leftBrace">
            <a:avLst>
              <a:gd name="adj1" fmla="val 3796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ea typeface="SimSun" pitchFamily="2" charset="-122"/>
            </a:endParaRPr>
          </a:p>
        </p:txBody>
      </p:sp>
      <p:sp>
        <p:nvSpPr>
          <p:cNvPr id="66" name="Rectangle 65"/>
          <p:cNvSpPr/>
          <p:nvPr/>
        </p:nvSpPr>
        <p:spPr>
          <a:xfrm>
            <a:off x="3529013" y="5243513"/>
            <a:ext cx="533400" cy="230187"/>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a:t>
            </a:r>
          </a:p>
          <a:p>
            <a:pPr algn="ctr">
              <a:defRPr/>
            </a:pPr>
            <a:r>
              <a:rPr lang="en-US" sz="800" dirty="0">
                <a:solidFill>
                  <a:schemeClr val="tx1"/>
                </a:solidFill>
              </a:rPr>
              <a:t>Control</a:t>
            </a:r>
          </a:p>
        </p:txBody>
      </p:sp>
      <p:sp>
        <p:nvSpPr>
          <p:cNvPr id="67" name="Rectangle 88"/>
          <p:cNvSpPr>
            <a:spLocks noChangeArrowheads="1"/>
          </p:cNvSpPr>
          <p:nvPr/>
        </p:nvSpPr>
        <p:spPr bwMode="auto">
          <a:xfrm>
            <a:off x="3590925" y="5473700"/>
            <a:ext cx="411163" cy="215900"/>
          </a:xfrm>
          <a:prstGeom prst="rect">
            <a:avLst/>
          </a:prstGeom>
          <a:noFill/>
          <a:ln w="9525">
            <a:noFill/>
            <a:miter lim="800000"/>
            <a:headEnd/>
            <a:tailEnd/>
          </a:ln>
        </p:spPr>
        <p:txBody>
          <a:bodyPr wrap="none">
            <a:spAutoFit/>
          </a:bodyPr>
          <a:lstStyle/>
          <a:p>
            <a:r>
              <a:rPr lang="en-US" sz="800"/>
              <a:t>3 bits</a:t>
            </a:r>
          </a:p>
        </p:txBody>
      </p:sp>
      <p:sp>
        <p:nvSpPr>
          <p:cNvPr id="68" name="Rectangle 90"/>
          <p:cNvSpPr>
            <a:spLocks noChangeArrowheads="1"/>
          </p:cNvSpPr>
          <p:nvPr/>
        </p:nvSpPr>
        <p:spPr bwMode="auto">
          <a:xfrm>
            <a:off x="4221163" y="5473700"/>
            <a:ext cx="411162" cy="215900"/>
          </a:xfrm>
          <a:prstGeom prst="rect">
            <a:avLst/>
          </a:prstGeom>
          <a:noFill/>
          <a:ln w="9525">
            <a:noFill/>
            <a:miter lim="800000"/>
            <a:headEnd/>
            <a:tailEnd/>
          </a:ln>
        </p:spPr>
        <p:txBody>
          <a:bodyPr wrap="none">
            <a:spAutoFit/>
          </a:bodyPr>
          <a:lstStyle/>
          <a:p>
            <a:r>
              <a:rPr lang="en-US" sz="800"/>
              <a:t>5 bits</a:t>
            </a:r>
          </a:p>
        </p:txBody>
      </p:sp>
      <p:sp>
        <p:nvSpPr>
          <p:cNvPr id="69" name="Rectangle 68"/>
          <p:cNvSpPr/>
          <p:nvPr/>
        </p:nvSpPr>
        <p:spPr>
          <a:xfrm>
            <a:off x="4818063" y="5248275"/>
            <a:ext cx="360362"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00" dirty="0">
                <a:solidFill>
                  <a:srgbClr val="FF0000"/>
                </a:solidFill>
              </a:rPr>
              <a:t>EWL</a:t>
            </a:r>
          </a:p>
        </p:txBody>
      </p:sp>
      <p:sp>
        <p:nvSpPr>
          <p:cNvPr id="70" name="Rectangle 98"/>
          <p:cNvSpPr>
            <a:spLocks noChangeArrowheads="1"/>
          </p:cNvSpPr>
          <p:nvPr/>
        </p:nvSpPr>
        <p:spPr bwMode="auto">
          <a:xfrm>
            <a:off x="1423988" y="5219700"/>
            <a:ext cx="900112" cy="246063"/>
          </a:xfrm>
          <a:prstGeom prst="rect">
            <a:avLst/>
          </a:prstGeom>
          <a:noFill/>
          <a:ln w="9525">
            <a:noFill/>
            <a:miter lim="800000"/>
            <a:headEnd/>
            <a:tailEnd/>
          </a:ln>
        </p:spPr>
        <p:txBody>
          <a:bodyPr>
            <a:spAutoFit/>
          </a:bodyPr>
          <a:lstStyle/>
          <a:p>
            <a:r>
              <a:rPr lang="en-US" sz="1000"/>
              <a:t>ADE mode</a:t>
            </a:r>
          </a:p>
        </p:txBody>
      </p:sp>
      <p:sp>
        <p:nvSpPr>
          <p:cNvPr id="71" name="Rectangle 70"/>
          <p:cNvSpPr/>
          <p:nvPr/>
        </p:nvSpPr>
        <p:spPr>
          <a:xfrm>
            <a:off x="4051300" y="5248275"/>
            <a:ext cx="762000"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Offset</a:t>
            </a:r>
          </a:p>
        </p:txBody>
      </p:sp>
      <p:sp>
        <p:nvSpPr>
          <p:cNvPr id="72" name="Rectangle 71"/>
          <p:cNvSpPr/>
          <p:nvPr/>
        </p:nvSpPr>
        <p:spPr>
          <a:xfrm>
            <a:off x="5807075" y="5243513"/>
            <a:ext cx="1493838"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smtClean="0">
                <a:solidFill>
                  <a:srgbClr val="FF0000"/>
                </a:solidFill>
              </a:rPr>
              <a:t>∆AID</a:t>
            </a:r>
            <a:r>
              <a:rPr lang="en-US" sz="800" baseline="-25000" dirty="0" smtClean="0">
                <a:solidFill>
                  <a:srgbClr val="FF0000"/>
                </a:solidFill>
              </a:rPr>
              <a:t>1</a:t>
            </a:r>
            <a:r>
              <a:rPr lang="en-US" sz="800" dirty="0">
                <a:solidFill>
                  <a:srgbClr val="FF0000"/>
                </a:solidFill>
              </a:rPr>
              <a:t>, </a:t>
            </a:r>
            <a:r>
              <a:rPr lang="en-US" sz="800" dirty="0" smtClean="0">
                <a:solidFill>
                  <a:srgbClr val="FF0000"/>
                </a:solidFill>
              </a:rPr>
              <a:t>∆AID</a:t>
            </a:r>
            <a:r>
              <a:rPr lang="en-US" sz="800" baseline="-25000" dirty="0" smtClean="0">
                <a:solidFill>
                  <a:srgbClr val="FF0000"/>
                </a:solidFill>
              </a:rPr>
              <a:t>2</a:t>
            </a:r>
            <a:r>
              <a:rPr lang="en-US" sz="800" dirty="0">
                <a:solidFill>
                  <a:srgbClr val="FF0000"/>
                </a:solidFill>
              </a:rPr>
              <a:t>, …, </a:t>
            </a:r>
            <a:r>
              <a:rPr lang="en-US" sz="800" dirty="0" smtClean="0">
                <a:solidFill>
                  <a:srgbClr val="FF0000"/>
                </a:solidFill>
              </a:rPr>
              <a:t>∆</a:t>
            </a:r>
            <a:r>
              <a:rPr lang="en-US" sz="800" dirty="0" err="1" smtClean="0">
                <a:solidFill>
                  <a:srgbClr val="FF0000"/>
                </a:solidFill>
              </a:rPr>
              <a:t>AID</a:t>
            </a:r>
            <a:r>
              <a:rPr lang="en-US" sz="800" baseline="-25000" dirty="0" err="1" smtClean="0">
                <a:solidFill>
                  <a:srgbClr val="FF0000"/>
                </a:solidFill>
              </a:rPr>
              <a:t>m</a:t>
            </a:r>
            <a:endParaRPr lang="en-US" sz="800" dirty="0">
              <a:solidFill>
                <a:schemeClr val="tx1"/>
              </a:solidFill>
            </a:endParaRPr>
          </a:p>
        </p:txBody>
      </p:sp>
      <p:sp>
        <p:nvSpPr>
          <p:cNvPr id="73" name="Rectangle 110"/>
          <p:cNvSpPr>
            <a:spLocks noChangeArrowheads="1"/>
          </p:cNvSpPr>
          <p:nvPr/>
        </p:nvSpPr>
        <p:spPr bwMode="auto">
          <a:xfrm>
            <a:off x="2301875" y="4935538"/>
            <a:ext cx="1220788" cy="215900"/>
          </a:xfrm>
          <a:prstGeom prst="rect">
            <a:avLst/>
          </a:prstGeom>
          <a:noFill/>
          <a:ln w="9525">
            <a:noFill/>
            <a:miter lim="800000"/>
            <a:headEnd/>
            <a:tailEnd/>
          </a:ln>
        </p:spPr>
        <p:txBody>
          <a:bodyPr wrap="none">
            <a:spAutoFit/>
          </a:bodyPr>
          <a:lstStyle/>
          <a:p>
            <a:pPr algn="ctr"/>
            <a:r>
              <a:rPr lang="en-US" sz="800"/>
              <a:t>Bitmap Control (1 octet) </a:t>
            </a:r>
          </a:p>
        </p:txBody>
      </p:sp>
      <p:sp>
        <p:nvSpPr>
          <p:cNvPr id="74" name="Left Brace 73"/>
          <p:cNvSpPr/>
          <p:nvPr/>
        </p:nvSpPr>
        <p:spPr>
          <a:xfrm rot="5400000">
            <a:off x="2858294" y="4564857"/>
            <a:ext cx="104775" cy="1201737"/>
          </a:xfrm>
          <a:prstGeom prst="leftBrace">
            <a:avLst>
              <a:gd name="adj1" fmla="val 3796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ea typeface="SimSun" pitchFamily="2" charset="-122"/>
            </a:endParaRPr>
          </a:p>
        </p:txBody>
      </p:sp>
      <p:sp>
        <p:nvSpPr>
          <p:cNvPr id="75" name="Rectangle 74"/>
          <p:cNvSpPr/>
          <p:nvPr/>
        </p:nvSpPr>
        <p:spPr>
          <a:xfrm>
            <a:off x="3505200" y="4432300"/>
            <a:ext cx="673100"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a:solidFill>
                  <a:schemeClr val="tx1"/>
                </a:solidFill>
                <a:ea typeface="SimSun" pitchFamily="2" charset="-122"/>
              </a:rPr>
              <a:t>Block n</a:t>
            </a:r>
            <a:endParaRPr lang="en-US" sz="800" baseline="-25000">
              <a:solidFill>
                <a:schemeClr val="tx1"/>
              </a:solidFill>
              <a:ea typeface="SimSun" pitchFamily="2" charset="-122"/>
            </a:endParaRPr>
          </a:p>
        </p:txBody>
      </p:sp>
      <p:sp>
        <p:nvSpPr>
          <p:cNvPr id="76" name="Rectangle 75"/>
          <p:cNvSpPr/>
          <p:nvPr/>
        </p:nvSpPr>
        <p:spPr>
          <a:xfrm>
            <a:off x="4178300" y="4432300"/>
            <a:ext cx="630238"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a:solidFill>
                  <a:schemeClr val="tx1"/>
                </a:solidFill>
                <a:ea typeface="SimSun" pitchFamily="2" charset="-122"/>
              </a:rPr>
              <a:t>Block n+1</a:t>
            </a:r>
            <a:endParaRPr lang="en-US" sz="800" baseline="-25000">
              <a:solidFill>
                <a:schemeClr val="tx1"/>
              </a:solidFill>
              <a:ea typeface="SimSun" pitchFamily="2" charset="-122"/>
            </a:endParaRPr>
          </a:p>
        </p:txBody>
      </p:sp>
      <p:sp>
        <p:nvSpPr>
          <p:cNvPr id="77" name="Rectangle 76"/>
          <p:cNvSpPr/>
          <p:nvPr/>
        </p:nvSpPr>
        <p:spPr>
          <a:xfrm>
            <a:off x="5054600" y="4432300"/>
            <a:ext cx="633413"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n+32</a:t>
            </a:r>
          </a:p>
        </p:txBody>
      </p:sp>
      <p:sp>
        <p:nvSpPr>
          <p:cNvPr id="78" name="TextBox 136"/>
          <p:cNvSpPr txBox="1">
            <a:spLocks noChangeArrowheads="1"/>
          </p:cNvSpPr>
          <p:nvPr/>
        </p:nvSpPr>
        <p:spPr bwMode="auto">
          <a:xfrm>
            <a:off x="4819650" y="4419600"/>
            <a:ext cx="254000" cy="215900"/>
          </a:xfrm>
          <a:prstGeom prst="rect">
            <a:avLst/>
          </a:prstGeom>
          <a:noFill/>
          <a:ln w="9525">
            <a:noFill/>
            <a:miter lim="800000"/>
            <a:headEnd/>
            <a:tailEnd/>
          </a:ln>
        </p:spPr>
        <p:txBody>
          <a:bodyPr wrap="none">
            <a:spAutoFit/>
          </a:bodyPr>
          <a:lstStyle/>
          <a:p>
            <a:pPr algn="ctr"/>
            <a:r>
              <a:rPr lang="en-US" sz="800"/>
              <a:t>…</a:t>
            </a:r>
          </a:p>
        </p:txBody>
      </p:sp>
      <p:cxnSp>
        <p:nvCxnSpPr>
          <p:cNvPr id="79" name="Straight Connector 78"/>
          <p:cNvCxnSpPr/>
          <p:nvPr/>
        </p:nvCxnSpPr>
        <p:spPr>
          <a:xfrm>
            <a:off x="3500438" y="4114800"/>
            <a:ext cx="0" cy="3254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3511550" y="4660900"/>
            <a:ext cx="17463" cy="5588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5808663" y="4432300"/>
            <a:ext cx="673100"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a:solidFill>
                  <a:schemeClr val="tx1"/>
                </a:solidFill>
                <a:ea typeface="SimSun" pitchFamily="2" charset="-122"/>
              </a:rPr>
              <a:t>Block p</a:t>
            </a:r>
            <a:endParaRPr lang="en-US" sz="800" baseline="-25000">
              <a:solidFill>
                <a:schemeClr val="tx1"/>
              </a:solidFill>
              <a:ea typeface="SimSun" pitchFamily="2" charset="-122"/>
            </a:endParaRPr>
          </a:p>
        </p:txBody>
      </p:sp>
      <p:sp>
        <p:nvSpPr>
          <p:cNvPr id="82" name="Rectangle 81"/>
          <p:cNvSpPr/>
          <p:nvPr/>
        </p:nvSpPr>
        <p:spPr>
          <a:xfrm>
            <a:off x="6653213" y="4427538"/>
            <a:ext cx="673100" cy="241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a:solidFill>
                  <a:schemeClr val="tx1"/>
                </a:solidFill>
                <a:ea typeface="SimSun" pitchFamily="2" charset="-122"/>
              </a:rPr>
              <a:t>Block v</a:t>
            </a:r>
            <a:endParaRPr lang="en-US" sz="800" baseline="-25000">
              <a:solidFill>
                <a:schemeClr val="tx1"/>
              </a:solidFill>
              <a:ea typeface="SimSun" pitchFamily="2" charset="-122"/>
            </a:endParaRPr>
          </a:p>
        </p:txBody>
      </p:sp>
      <p:sp>
        <p:nvSpPr>
          <p:cNvPr id="83" name="TextBox 75"/>
          <p:cNvSpPr txBox="1">
            <a:spLocks noChangeArrowheads="1"/>
          </p:cNvSpPr>
          <p:nvPr/>
        </p:nvSpPr>
        <p:spPr bwMode="auto">
          <a:xfrm>
            <a:off x="6456363" y="4457700"/>
            <a:ext cx="255587" cy="215900"/>
          </a:xfrm>
          <a:prstGeom prst="rect">
            <a:avLst/>
          </a:prstGeom>
          <a:noFill/>
          <a:ln w="9525">
            <a:noFill/>
            <a:miter lim="800000"/>
            <a:headEnd/>
            <a:tailEnd/>
          </a:ln>
        </p:spPr>
        <p:txBody>
          <a:bodyPr wrap="none">
            <a:spAutoFit/>
          </a:bodyPr>
          <a:lstStyle/>
          <a:p>
            <a:pPr algn="ctr"/>
            <a:r>
              <a:rPr lang="en-US" sz="800"/>
              <a:t>…</a:t>
            </a:r>
          </a:p>
        </p:txBody>
      </p:sp>
      <p:cxnSp>
        <p:nvCxnSpPr>
          <p:cNvPr id="84" name="Straight Connector 83"/>
          <p:cNvCxnSpPr/>
          <p:nvPr/>
        </p:nvCxnSpPr>
        <p:spPr>
          <a:xfrm>
            <a:off x="6907213" y="4051300"/>
            <a:ext cx="401637" cy="3889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3236913" y="5243513"/>
            <a:ext cx="296862"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a:solidFill>
                <a:schemeClr val="tx1"/>
              </a:solidFill>
              <a:ea typeface="SimSun" pitchFamily="2" charset="-122"/>
            </a:endParaRPr>
          </a:p>
        </p:txBody>
      </p:sp>
      <p:sp>
        <p:nvSpPr>
          <p:cNvPr id="86" name="Rectangle 85"/>
          <p:cNvSpPr/>
          <p:nvPr/>
        </p:nvSpPr>
        <p:spPr>
          <a:xfrm>
            <a:off x="2324100" y="5243513"/>
            <a:ext cx="912813"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TBD</a:t>
            </a:r>
          </a:p>
        </p:txBody>
      </p:sp>
      <p:sp>
        <p:nvSpPr>
          <p:cNvPr id="87" name="Rectangle 80"/>
          <p:cNvSpPr>
            <a:spLocks noChangeArrowheads="1"/>
          </p:cNvSpPr>
          <p:nvPr/>
        </p:nvSpPr>
        <p:spPr bwMode="auto">
          <a:xfrm>
            <a:off x="3186113" y="5192713"/>
            <a:ext cx="442912" cy="338137"/>
          </a:xfrm>
          <a:prstGeom prst="rect">
            <a:avLst/>
          </a:prstGeom>
          <a:noFill/>
          <a:ln w="9525">
            <a:noFill/>
            <a:miter lim="800000"/>
            <a:headEnd/>
            <a:tailEnd/>
          </a:ln>
        </p:spPr>
        <p:txBody>
          <a:bodyPr wrap="none">
            <a:spAutoFit/>
          </a:bodyPr>
          <a:lstStyle/>
          <a:p>
            <a:pPr algn="ctr"/>
            <a:r>
              <a:rPr lang="en-US" sz="800"/>
              <a:t>Page </a:t>
            </a:r>
          </a:p>
          <a:p>
            <a:pPr algn="ctr"/>
            <a:r>
              <a:rPr lang="en-US" sz="800"/>
              <a:t>Index </a:t>
            </a:r>
          </a:p>
        </p:txBody>
      </p:sp>
      <p:sp>
        <p:nvSpPr>
          <p:cNvPr id="88" name="Rectangle 81"/>
          <p:cNvSpPr>
            <a:spLocks noChangeArrowheads="1"/>
          </p:cNvSpPr>
          <p:nvPr/>
        </p:nvSpPr>
        <p:spPr bwMode="auto">
          <a:xfrm>
            <a:off x="3189288" y="5451475"/>
            <a:ext cx="409575" cy="215900"/>
          </a:xfrm>
          <a:prstGeom prst="rect">
            <a:avLst/>
          </a:prstGeom>
          <a:noFill/>
          <a:ln w="9525">
            <a:noFill/>
            <a:miter lim="800000"/>
            <a:headEnd/>
            <a:tailEnd/>
          </a:ln>
        </p:spPr>
        <p:txBody>
          <a:bodyPr wrap="none">
            <a:spAutoFit/>
          </a:bodyPr>
          <a:lstStyle/>
          <a:p>
            <a:r>
              <a:rPr lang="en-US" sz="800"/>
              <a:t>2 bits</a:t>
            </a:r>
          </a:p>
        </p:txBody>
      </p:sp>
      <p:sp>
        <p:nvSpPr>
          <p:cNvPr id="89" name="Rectangle 83"/>
          <p:cNvSpPr>
            <a:spLocks noChangeArrowheads="1"/>
          </p:cNvSpPr>
          <p:nvPr/>
        </p:nvSpPr>
        <p:spPr bwMode="auto">
          <a:xfrm>
            <a:off x="6621463" y="4956175"/>
            <a:ext cx="523875" cy="215900"/>
          </a:xfrm>
          <a:prstGeom prst="rect">
            <a:avLst/>
          </a:prstGeom>
          <a:noFill/>
          <a:ln w="9525">
            <a:noFill/>
            <a:miter lim="800000"/>
            <a:headEnd/>
            <a:tailEnd/>
          </a:ln>
        </p:spPr>
        <p:txBody>
          <a:bodyPr wrap="none">
            <a:spAutoFit/>
          </a:bodyPr>
          <a:lstStyle/>
          <a:p>
            <a:r>
              <a:rPr lang="en-US" sz="800"/>
              <a:t>X octets</a:t>
            </a:r>
          </a:p>
        </p:txBody>
      </p:sp>
      <p:sp>
        <p:nvSpPr>
          <p:cNvPr id="90" name="Rectangle 89"/>
          <p:cNvSpPr/>
          <p:nvPr/>
        </p:nvSpPr>
        <p:spPr>
          <a:xfrm>
            <a:off x="5165725" y="5248275"/>
            <a:ext cx="641350"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rgbClr val="FF0000"/>
                </a:solidFill>
              </a:rPr>
              <a:t>Length</a:t>
            </a:r>
          </a:p>
        </p:txBody>
      </p:sp>
      <p:sp>
        <p:nvSpPr>
          <p:cNvPr id="91" name="Rectangle 88"/>
          <p:cNvSpPr>
            <a:spLocks noChangeArrowheads="1"/>
          </p:cNvSpPr>
          <p:nvPr/>
        </p:nvSpPr>
        <p:spPr bwMode="auto">
          <a:xfrm>
            <a:off x="4799013" y="5457825"/>
            <a:ext cx="411162" cy="215900"/>
          </a:xfrm>
          <a:prstGeom prst="rect">
            <a:avLst/>
          </a:prstGeom>
          <a:noFill/>
          <a:ln w="9525">
            <a:noFill/>
            <a:miter lim="800000"/>
            <a:headEnd/>
            <a:tailEnd/>
          </a:ln>
        </p:spPr>
        <p:txBody>
          <a:bodyPr wrap="none">
            <a:spAutoFit/>
          </a:bodyPr>
          <a:lstStyle/>
          <a:p>
            <a:r>
              <a:rPr lang="en-US" sz="800"/>
              <a:t>3 bits</a:t>
            </a:r>
          </a:p>
        </p:txBody>
      </p:sp>
      <p:sp>
        <p:nvSpPr>
          <p:cNvPr id="92" name="Rectangle 90"/>
          <p:cNvSpPr>
            <a:spLocks noChangeArrowheads="1"/>
          </p:cNvSpPr>
          <p:nvPr/>
        </p:nvSpPr>
        <p:spPr bwMode="auto">
          <a:xfrm>
            <a:off x="5230813" y="5457825"/>
            <a:ext cx="411162" cy="215900"/>
          </a:xfrm>
          <a:prstGeom prst="rect">
            <a:avLst/>
          </a:prstGeom>
          <a:noFill/>
          <a:ln w="9525">
            <a:noFill/>
            <a:miter lim="800000"/>
            <a:headEnd/>
            <a:tailEnd/>
          </a:ln>
        </p:spPr>
        <p:txBody>
          <a:bodyPr wrap="none">
            <a:spAutoFit/>
          </a:bodyPr>
          <a:lstStyle/>
          <a:p>
            <a:r>
              <a:rPr lang="en-US" sz="800"/>
              <a:t>5 bits</a:t>
            </a:r>
          </a:p>
        </p:txBody>
      </p:sp>
      <p:sp>
        <p:nvSpPr>
          <p:cNvPr id="93" name="Rectangle 21"/>
          <p:cNvSpPr>
            <a:spLocks noChangeArrowheads="1"/>
          </p:cNvSpPr>
          <p:nvPr/>
        </p:nvSpPr>
        <p:spPr bwMode="auto">
          <a:xfrm>
            <a:off x="4941888" y="5738813"/>
            <a:ext cx="500062" cy="215900"/>
          </a:xfrm>
          <a:prstGeom prst="rect">
            <a:avLst/>
          </a:prstGeom>
          <a:noFill/>
          <a:ln w="9525">
            <a:noFill/>
            <a:miter lim="800000"/>
            <a:headEnd/>
            <a:tailEnd/>
          </a:ln>
        </p:spPr>
        <p:txBody>
          <a:bodyPr wrap="none">
            <a:spAutoFit/>
          </a:bodyPr>
          <a:lstStyle/>
          <a:p>
            <a:r>
              <a:rPr lang="en-US" sz="800"/>
              <a:t>2 octets</a:t>
            </a:r>
          </a:p>
        </p:txBody>
      </p:sp>
      <p:sp>
        <p:nvSpPr>
          <p:cNvPr id="94" name="Left Brace 93"/>
          <p:cNvSpPr/>
          <p:nvPr/>
        </p:nvSpPr>
        <p:spPr>
          <a:xfrm rot="5400000">
            <a:off x="5226844" y="4849019"/>
            <a:ext cx="127000" cy="2255838"/>
          </a:xfrm>
          <a:prstGeom prst="leftBrace">
            <a:avLst>
              <a:gd name="adj1" fmla="val 3796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ea typeface="SimSun" pitchFamily="2" charset="-122"/>
            </a:endParaRPr>
          </a:p>
        </p:txBody>
      </p:sp>
      <p:sp>
        <p:nvSpPr>
          <p:cNvPr id="95" name="Rectangle 94"/>
          <p:cNvSpPr/>
          <p:nvPr/>
        </p:nvSpPr>
        <p:spPr>
          <a:xfrm>
            <a:off x="4140200" y="6042025"/>
            <a:ext cx="533400" cy="230188"/>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a:t>
            </a:r>
          </a:p>
          <a:p>
            <a:pPr algn="ctr">
              <a:defRPr/>
            </a:pPr>
            <a:r>
              <a:rPr lang="en-US" sz="800" dirty="0">
                <a:solidFill>
                  <a:schemeClr val="tx1"/>
                </a:solidFill>
              </a:rPr>
              <a:t>Control</a:t>
            </a:r>
          </a:p>
        </p:txBody>
      </p:sp>
      <p:sp>
        <p:nvSpPr>
          <p:cNvPr id="96" name="Rectangle 88"/>
          <p:cNvSpPr>
            <a:spLocks noChangeArrowheads="1"/>
          </p:cNvSpPr>
          <p:nvPr/>
        </p:nvSpPr>
        <p:spPr bwMode="auto">
          <a:xfrm>
            <a:off x="4202113" y="6272213"/>
            <a:ext cx="411162" cy="215900"/>
          </a:xfrm>
          <a:prstGeom prst="rect">
            <a:avLst/>
          </a:prstGeom>
          <a:noFill/>
          <a:ln w="9525">
            <a:noFill/>
            <a:miter lim="800000"/>
            <a:headEnd/>
            <a:tailEnd/>
          </a:ln>
        </p:spPr>
        <p:txBody>
          <a:bodyPr wrap="none">
            <a:spAutoFit/>
          </a:bodyPr>
          <a:lstStyle/>
          <a:p>
            <a:r>
              <a:rPr lang="en-US" sz="800"/>
              <a:t>3 bits</a:t>
            </a:r>
          </a:p>
        </p:txBody>
      </p:sp>
      <p:sp>
        <p:nvSpPr>
          <p:cNvPr id="97" name="Rectangle 90"/>
          <p:cNvSpPr>
            <a:spLocks noChangeArrowheads="1"/>
          </p:cNvSpPr>
          <p:nvPr/>
        </p:nvSpPr>
        <p:spPr bwMode="auto">
          <a:xfrm>
            <a:off x="4832350" y="6272213"/>
            <a:ext cx="411163" cy="215900"/>
          </a:xfrm>
          <a:prstGeom prst="rect">
            <a:avLst/>
          </a:prstGeom>
          <a:noFill/>
          <a:ln w="9525">
            <a:noFill/>
            <a:miter lim="800000"/>
            <a:headEnd/>
            <a:tailEnd/>
          </a:ln>
        </p:spPr>
        <p:txBody>
          <a:bodyPr wrap="none">
            <a:spAutoFit/>
          </a:bodyPr>
          <a:lstStyle/>
          <a:p>
            <a:r>
              <a:rPr lang="en-US" sz="800"/>
              <a:t>5 bits</a:t>
            </a:r>
          </a:p>
        </p:txBody>
      </p:sp>
      <p:sp>
        <p:nvSpPr>
          <p:cNvPr id="98" name="Rectangle 97"/>
          <p:cNvSpPr/>
          <p:nvPr/>
        </p:nvSpPr>
        <p:spPr>
          <a:xfrm>
            <a:off x="5429250" y="6046788"/>
            <a:ext cx="360363"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00" dirty="0">
                <a:solidFill>
                  <a:srgbClr val="FF0000"/>
                </a:solidFill>
              </a:rPr>
              <a:t>EWL</a:t>
            </a:r>
          </a:p>
        </p:txBody>
      </p:sp>
      <p:sp>
        <p:nvSpPr>
          <p:cNvPr id="99" name="Rectangle 98"/>
          <p:cNvSpPr/>
          <p:nvPr/>
        </p:nvSpPr>
        <p:spPr>
          <a:xfrm>
            <a:off x="4662488" y="6046788"/>
            <a:ext cx="762000"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Offset</a:t>
            </a:r>
          </a:p>
        </p:txBody>
      </p:sp>
      <p:sp>
        <p:nvSpPr>
          <p:cNvPr id="100" name="Rectangle 99"/>
          <p:cNvSpPr/>
          <p:nvPr/>
        </p:nvSpPr>
        <p:spPr>
          <a:xfrm>
            <a:off x="6418263" y="6049963"/>
            <a:ext cx="1493837"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smtClean="0">
                <a:solidFill>
                  <a:srgbClr val="FF0000"/>
                </a:solidFill>
              </a:rPr>
              <a:t>∆AID</a:t>
            </a:r>
            <a:r>
              <a:rPr lang="en-US" sz="800" baseline="-25000" dirty="0" smtClean="0">
                <a:solidFill>
                  <a:srgbClr val="FF0000"/>
                </a:solidFill>
              </a:rPr>
              <a:t>1</a:t>
            </a:r>
            <a:r>
              <a:rPr lang="en-US" sz="800" dirty="0">
                <a:solidFill>
                  <a:srgbClr val="FF0000"/>
                </a:solidFill>
              </a:rPr>
              <a:t>, </a:t>
            </a:r>
            <a:r>
              <a:rPr lang="en-US" sz="800" dirty="0" smtClean="0">
                <a:solidFill>
                  <a:srgbClr val="FF0000"/>
                </a:solidFill>
              </a:rPr>
              <a:t>∆AID</a:t>
            </a:r>
            <a:r>
              <a:rPr lang="en-US" sz="800" baseline="-25000" dirty="0" smtClean="0">
                <a:solidFill>
                  <a:srgbClr val="FF0000"/>
                </a:solidFill>
              </a:rPr>
              <a:t>2</a:t>
            </a:r>
            <a:r>
              <a:rPr lang="en-US" sz="800" dirty="0">
                <a:solidFill>
                  <a:srgbClr val="FF0000"/>
                </a:solidFill>
              </a:rPr>
              <a:t>, …, </a:t>
            </a:r>
            <a:r>
              <a:rPr lang="en-US" sz="800" dirty="0" smtClean="0">
                <a:solidFill>
                  <a:srgbClr val="FF0000"/>
                </a:solidFill>
              </a:rPr>
              <a:t>∆</a:t>
            </a:r>
            <a:r>
              <a:rPr lang="en-US" sz="800" dirty="0" err="1" smtClean="0">
                <a:solidFill>
                  <a:srgbClr val="FF0000"/>
                </a:solidFill>
              </a:rPr>
              <a:t>AID</a:t>
            </a:r>
            <a:r>
              <a:rPr lang="en-US" sz="800" baseline="-25000" dirty="0" err="1" smtClean="0">
                <a:solidFill>
                  <a:srgbClr val="FF0000"/>
                </a:solidFill>
              </a:rPr>
              <a:t>m</a:t>
            </a:r>
            <a:endParaRPr lang="en-US" sz="800" dirty="0">
              <a:solidFill>
                <a:schemeClr val="tx1"/>
              </a:solidFill>
            </a:endParaRPr>
          </a:p>
        </p:txBody>
      </p:sp>
      <p:sp>
        <p:nvSpPr>
          <p:cNvPr id="101" name="Rectangle 83"/>
          <p:cNvSpPr>
            <a:spLocks noChangeArrowheads="1"/>
          </p:cNvSpPr>
          <p:nvPr/>
        </p:nvSpPr>
        <p:spPr bwMode="auto">
          <a:xfrm>
            <a:off x="7212013" y="5745163"/>
            <a:ext cx="523875" cy="215900"/>
          </a:xfrm>
          <a:prstGeom prst="rect">
            <a:avLst/>
          </a:prstGeom>
          <a:noFill/>
          <a:ln w="9525">
            <a:noFill/>
            <a:miter lim="800000"/>
            <a:headEnd/>
            <a:tailEnd/>
          </a:ln>
        </p:spPr>
        <p:txBody>
          <a:bodyPr wrap="none">
            <a:spAutoFit/>
          </a:bodyPr>
          <a:lstStyle/>
          <a:p>
            <a:r>
              <a:rPr lang="en-US" sz="800"/>
              <a:t>Y octets</a:t>
            </a:r>
          </a:p>
        </p:txBody>
      </p:sp>
      <p:sp>
        <p:nvSpPr>
          <p:cNvPr id="102" name="Rectangle 101"/>
          <p:cNvSpPr/>
          <p:nvPr/>
        </p:nvSpPr>
        <p:spPr>
          <a:xfrm>
            <a:off x="5776913" y="6046788"/>
            <a:ext cx="641350"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rgbClr val="FF0000"/>
                </a:solidFill>
              </a:rPr>
              <a:t>Length</a:t>
            </a:r>
          </a:p>
        </p:txBody>
      </p:sp>
      <p:sp>
        <p:nvSpPr>
          <p:cNvPr id="103" name="Rectangle 88"/>
          <p:cNvSpPr>
            <a:spLocks noChangeArrowheads="1"/>
          </p:cNvSpPr>
          <p:nvPr/>
        </p:nvSpPr>
        <p:spPr bwMode="auto">
          <a:xfrm>
            <a:off x="5410200" y="6256338"/>
            <a:ext cx="411163" cy="215900"/>
          </a:xfrm>
          <a:prstGeom prst="rect">
            <a:avLst/>
          </a:prstGeom>
          <a:noFill/>
          <a:ln w="9525">
            <a:noFill/>
            <a:miter lim="800000"/>
            <a:headEnd/>
            <a:tailEnd/>
          </a:ln>
        </p:spPr>
        <p:txBody>
          <a:bodyPr wrap="none">
            <a:spAutoFit/>
          </a:bodyPr>
          <a:lstStyle/>
          <a:p>
            <a:r>
              <a:rPr lang="en-US" sz="800"/>
              <a:t>3 bits</a:t>
            </a:r>
          </a:p>
        </p:txBody>
      </p:sp>
      <p:sp>
        <p:nvSpPr>
          <p:cNvPr id="104" name="Rectangle 90"/>
          <p:cNvSpPr>
            <a:spLocks noChangeArrowheads="1"/>
          </p:cNvSpPr>
          <p:nvPr/>
        </p:nvSpPr>
        <p:spPr bwMode="auto">
          <a:xfrm>
            <a:off x="5842000" y="6256338"/>
            <a:ext cx="411163" cy="215900"/>
          </a:xfrm>
          <a:prstGeom prst="rect">
            <a:avLst/>
          </a:prstGeom>
          <a:noFill/>
          <a:ln w="9525">
            <a:noFill/>
            <a:miter lim="800000"/>
            <a:headEnd/>
            <a:tailEnd/>
          </a:ln>
        </p:spPr>
        <p:txBody>
          <a:bodyPr wrap="none">
            <a:spAutoFit/>
          </a:bodyPr>
          <a:lstStyle/>
          <a:p>
            <a:r>
              <a:rPr lang="en-US" sz="800"/>
              <a:t>5 bits</a:t>
            </a:r>
          </a:p>
        </p:txBody>
      </p:sp>
      <p:cxnSp>
        <p:nvCxnSpPr>
          <p:cNvPr id="105" name="Straight Connector 104"/>
          <p:cNvCxnSpPr/>
          <p:nvPr/>
        </p:nvCxnSpPr>
        <p:spPr>
          <a:xfrm flipH="1">
            <a:off x="4114800" y="4673600"/>
            <a:ext cx="1693863" cy="13462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7296150" y="4621213"/>
            <a:ext cx="1238250" cy="13985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7" name="Rectangle 106"/>
          <p:cNvSpPr/>
          <p:nvPr/>
        </p:nvSpPr>
        <p:spPr>
          <a:xfrm>
            <a:off x="7913688" y="6049963"/>
            <a:ext cx="641350"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rgbClr val="FF0000"/>
                </a:solidFill>
              </a:rPr>
              <a:t>Padding</a:t>
            </a:r>
          </a:p>
        </p:txBody>
      </p:sp>
      <p:sp>
        <p:nvSpPr>
          <p:cNvPr id="108" name="Rectangle 107"/>
          <p:cNvSpPr/>
          <p:nvPr/>
        </p:nvSpPr>
        <p:spPr>
          <a:xfrm>
            <a:off x="7302500" y="5241925"/>
            <a:ext cx="641350"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rgbClr val="FF0000"/>
                </a:solidFill>
              </a:rPr>
              <a:t>Padding</a:t>
            </a:r>
          </a:p>
        </p:txBody>
      </p:sp>
      <p:sp>
        <p:nvSpPr>
          <p:cNvPr id="109" name="Left Brace 108"/>
          <p:cNvSpPr/>
          <p:nvPr/>
        </p:nvSpPr>
        <p:spPr>
          <a:xfrm rot="5400000">
            <a:off x="6781800" y="4114800"/>
            <a:ext cx="152400" cy="2133600"/>
          </a:xfrm>
          <a:prstGeom prst="leftBrace">
            <a:avLst>
              <a:gd name="adj1" fmla="val 3796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ea typeface="SimSun" pitchFamily="2" charset="-122"/>
            </a:endParaRPr>
          </a:p>
        </p:txBody>
      </p:sp>
      <p:sp>
        <p:nvSpPr>
          <p:cNvPr id="110" name="Left Brace 109"/>
          <p:cNvSpPr/>
          <p:nvPr/>
        </p:nvSpPr>
        <p:spPr>
          <a:xfrm rot="5400000">
            <a:off x="7391400" y="4897438"/>
            <a:ext cx="152400" cy="2133600"/>
          </a:xfrm>
          <a:prstGeom prst="leftBrace">
            <a:avLst>
              <a:gd name="adj1" fmla="val 3796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ea typeface="SimSun" pitchFamily="2" charset="-122"/>
            </a:endParaRPr>
          </a:p>
        </p:txBody>
      </p:sp>
      <p:sp>
        <p:nvSpPr>
          <p:cNvPr id="57"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Decoding of TIM Bitmap in ADE Mode</a:t>
            </a:r>
            <a:endParaRPr lang="en-US" dirty="0"/>
          </a:p>
        </p:txBody>
      </p:sp>
      <p:sp>
        <p:nvSpPr>
          <p:cNvPr id="3" name="Content Placeholder 2"/>
          <p:cNvSpPr>
            <a:spLocks noGrp="1"/>
          </p:cNvSpPr>
          <p:nvPr>
            <p:ph idx="1"/>
          </p:nvPr>
        </p:nvSpPr>
        <p:spPr/>
        <p:txBody>
          <a:bodyPr/>
          <a:lstStyle/>
          <a:p>
            <a:r>
              <a:rPr lang="en-US" dirty="0" smtClean="0"/>
              <a:t>When STA receives TIM IE, if the block control field indicates that a bitmap block is encoded with ADE mode, it may use following steps to decode the TIM bitmap:</a:t>
            </a:r>
          </a:p>
          <a:p>
            <a:pPr lvl="1"/>
            <a:r>
              <a:rPr lang="en-US" dirty="0" smtClean="0"/>
              <a:t>Obtain the Block Offset value </a:t>
            </a:r>
          </a:p>
          <a:p>
            <a:pPr lvl="1"/>
            <a:r>
              <a:rPr lang="en-US" dirty="0" smtClean="0"/>
              <a:t>Obtain the values of ∆AID</a:t>
            </a:r>
            <a:r>
              <a:rPr lang="en-US" baseline="-25000" dirty="0" smtClean="0"/>
              <a:t>1</a:t>
            </a:r>
            <a:r>
              <a:rPr lang="en-US" dirty="0" smtClean="0"/>
              <a:t>, ∆AID</a:t>
            </a:r>
            <a:r>
              <a:rPr lang="en-US" baseline="-25000" dirty="0" smtClean="0"/>
              <a:t>2</a:t>
            </a:r>
            <a:r>
              <a:rPr lang="en-US" dirty="0" smtClean="0"/>
              <a:t>, …, ∆</a:t>
            </a:r>
            <a:r>
              <a:rPr lang="en-US" dirty="0" err="1" smtClean="0"/>
              <a:t>AID</a:t>
            </a:r>
            <a:r>
              <a:rPr lang="en-US" baseline="-25000" dirty="0" err="1" smtClean="0"/>
              <a:t>n</a:t>
            </a:r>
            <a:r>
              <a:rPr lang="en-US" dirty="0" smtClean="0"/>
              <a:t> from the encoded octets based on the information from EWL and length field. </a:t>
            </a:r>
          </a:p>
          <a:p>
            <a:pPr lvl="1"/>
            <a:r>
              <a:rPr lang="en-US" dirty="0" smtClean="0"/>
              <a:t>Decode </a:t>
            </a:r>
            <a:r>
              <a:rPr lang="en-US" dirty="0" err="1" smtClean="0"/>
              <a:t>AID</a:t>
            </a:r>
            <a:r>
              <a:rPr lang="en-US" baseline="-25000" dirty="0" err="1" smtClean="0"/>
              <a:t>i</a:t>
            </a:r>
            <a:r>
              <a:rPr lang="en-US" dirty="0" smtClean="0"/>
              <a:t> by: </a:t>
            </a:r>
          </a:p>
          <a:p>
            <a:pPr lvl="2"/>
            <a:r>
              <a:rPr lang="en-US" dirty="0" smtClean="0"/>
              <a:t>AID</a:t>
            </a:r>
            <a:r>
              <a:rPr lang="en-US" baseline="-25000" dirty="0" smtClean="0"/>
              <a:t>1</a:t>
            </a:r>
            <a:r>
              <a:rPr lang="en-US" dirty="0" smtClean="0"/>
              <a:t> = Block Offset*8 + ∆AID</a:t>
            </a:r>
            <a:r>
              <a:rPr lang="en-US" baseline="-25000" dirty="0" smtClean="0"/>
              <a:t>1</a:t>
            </a:r>
            <a:endParaRPr lang="en-US" dirty="0" smtClean="0"/>
          </a:p>
          <a:p>
            <a:pPr lvl="2"/>
            <a:r>
              <a:rPr lang="en-US" dirty="0" err="1" smtClean="0"/>
              <a:t>AID</a:t>
            </a:r>
            <a:r>
              <a:rPr lang="en-US" baseline="-25000" dirty="0" err="1" smtClean="0"/>
              <a:t>i</a:t>
            </a:r>
            <a:r>
              <a:rPr lang="en-US" dirty="0" smtClean="0"/>
              <a:t> = AID</a:t>
            </a:r>
            <a:r>
              <a:rPr lang="en-US" baseline="-25000" dirty="0" smtClean="0"/>
              <a:t>i-1 </a:t>
            </a:r>
            <a:r>
              <a:rPr lang="en-US" dirty="0" smtClean="0"/>
              <a:t>+ ∆</a:t>
            </a:r>
            <a:r>
              <a:rPr lang="en-US" dirty="0" err="1" smtClean="0"/>
              <a:t>AID</a:t>
            </a:r>
            <a:r>
              <a:rPr lang="en-US" baseline="-25000" dirty="0" err="1" smtClean="0"/>
              <a:t>i</a:t>
            </a:r>
            <a:r>
              <a:rPr lang="en-US" dirty="0" smtClean="0"/>
              <a:t> for </a:t>
            </a:r>
            <a:r>
              <a:rPr lang="en-US" dirty="0" err="1" smtClean="0"/>
              <a:t>i</a:t>
            </a:r>
            <a:r>
              <a:rPr lang="en-US" dirty="0" smtClean="0"/>
              <a:t> = 2, …, n</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11</a:t>
            </a:fld>
            <a:endParaRPr lang="en-US"/>
          </a:p>
        </p:txBody>
      </p:sp>
      <p:sp>
        <p:nvSpPr>
          <p:cNvPr id="7"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Results</a:t>
            </a:r>
            <a:endParaRPr lang="en-US" dirty="0"/>
          </a:p>
        </p:txBody>
      </p:sp>
      <p:sp>
        <p:nvSpPr>
          <p:cNvPr id="3" name="Content Placeholder 2"/>
          <p:cNvSpPr>
            <a:spLocks noGrp="1"/>
          </p:cNvSpPr>
          <p:nvPr>
            <p:ph idx="1"/>
          </p:nvPr>
        </p:nvSpPr>
        <p:spPr/>
        <p:txBody>
          <a:bodyPr/>
          <a:lstStyle/>
          <a:p>
            <a:r>
              <a:rPr lang="en-US" dirty="0" smtClean="0"/>
              <a:t>Comparison with TIM encoding method in the current framework: Hierarchy + OLB [1].</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12</a:t>
            </a:fld>
            <a:endParaRPr lang="en-US"/>
          </a:p>
        </p:txBody>
      </p:sp>
      <p:sp>
        <p:nvSpPr>
          <p:cNvPr id="7"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25"/>
            <a:ext cx="7772400" cy="1066800"/>
          </a:xfrm>
        </p:spPr>
        <p:txBody>
          <a:bodyPr/>
          <a:lstStyle/>
          <a:p>
            <a:r>
              <a:rPr lang="en-US" dirty="0" smtClean="0"/>
              <a:t>128 Stations</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13</a:t>
            </a:fld>
            <a:endParaRPr lang="en-US"/>
          </a:p>
        </p:txBody>
      </p:sp>
      <p:sp>
        <p:nvSpPr>
          <p:cNvPr id="7" name="Content Placeholder 2"/>
          <p:cNvSpPr>
            <a:spLocks noGrp="1"/>
          </p:cNvSpPr>
          <p:nvPr/>
        </p:nvSpPr>
        <p:spPr bwMode="auto">
          <a:xfrm>
            <a:off x="900113" y="1484313"/>
            <a:ext cx="4044950" cy="1481137"/>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1800" b="1">
                <a:latin typeface="Calibri" pitchFamily="34" charset="0"/>
              </a:rPr>
              <a:t>Scenario 1: 128 STAs</a:t>
            </a:r>
          </a:p>
          <a:p>
            <a:pPr marL="742950" lvl="1" indent="-285750">
              <a:spcBef>
                <a:spcPct val="20000"/>
              </a:spcBef>
              <a:buFontTx/>
              <a:buChar char="–"/>
            </a:pPr>
            <a:r>
              <a:rPr lang="en-US" sz="1100">
                <a:latin typeface="Calibri" pitchFamily="34" charset="0"/>
              </a:rPr>
              <a:t>128 STAs associated with AP</a:t>
            </a:r>
          </a:p>
          <a:p>
            <a:pPr marL="742950" lvl="1" indent="-285750">
              <a:spcBef>
                <a:spcPct val="20000"/>
              </a:spcBef>
              <a:buFontTx/>
              <a:buChar char="–"/>
            </a:pPr>
            <a:r>
              <a:rPr lang="en-US" sz="1100">
                <a:latin typeface="Calibri" pitchFamily="34" charset="0"/>
              </a:rPr>
              <a:t>X axis indicates the number of </a:t>
            </a:r>
            <a:r>
              <a:rPr lang="en-US" sz="1100" b="1">
                <a:latin typeface="Calibri" pitchFamily="34" charset="0"/>
              </a:rPr>
              <a:t>paged </a:t>
            </a:r>
            <a:r>
              <a:rPr lang="en-US" sz="1100">
                <a:latin typeface="Calibri" pitchFamily="34" charset="0"/>
              </a:rPr>
              <a:t>STAs</a:t>
            </a:r>
          </a:p>
          <a:p>
            <a:pPr marL="1085850" lvl="2" indent="-228600">
              <a:spcBef>
                <a:spcPct val="20000"/>
              </a:spcBef>
              <a:buFontTx/>
              <a:buChar char="•"/>
            </a:pPr>
            <a:r>
              <a:rPr lang="en-US" sz="1000" u="sng">
                <a:latin typeface="Calibri" pitchFamily="34" charset="0"/>
              </a:rPr>
              <a:t>randomly</a:t>
            </a:r>
            <a:r>
              <a:rPr lang="en-US" sz="1000">
                <a:latin typeface="Calibri" pitchFamily="34" charset="0"/>
              </a:rPr>
              <a:t> distributed AIDs in [1:128]</a:t>
            </a:r>
          </a:p>
          <a:p>
            <a:pPr marL="1085850" lvl="2" indent="-228600">
              <a:spcBef>
                <a:spcPct val="20000"/>
              </a:spcBef>
              <a:buFontTx/>
              <a:buChar char="•"/>
            </a:pPr>
            <a:r>
              <a:rPr lang="en-US" sz="1000">
                <a:latin typeface="Calibri" pitchFamily="34" charset="0"/>
              </a:rPr>
              <a:t>Averaged over 10,000 iterations</a:t>
            </a:r>
            <a:endParaRPr lang="en-US" sz="1400">
              <a:latin typeface="Calibri" pitchFamily="34" charset="0"/>
            </a:endParaRPr>
          </a:p>
          <a:p>
            <a:pPr marL="742950" lvl="1" indent="-285750">
              <a:spcBef>
                <a:spcPct val="20000"/>
              </a:spcBef>
              <a:buFontTx/>
              <a:buChar char="–"/>
            </a:pPr>
            <a:r>
              <a:rPr lang="en-US" sz="1100">
                <a:latin typeface="Calibri" pitchFamily="34" charset="0"/>
              </a:rPr>
              <a:t>Y axis represents the size of the compressed bitmap</a:t>
            </a:r>
            <a:endParaRPr lang="en-US" sz="2400">
              <a:latin typeface="Calibri" pitchFamily="34" charset="0"/>
            </a:endParaRPr>
          </a:p>
        </p:txBody>
      </p:sp>
      <p:sp>
        <p:nvSpPr>
          <p:cNvPr id="8" name="Content Placeholder 5"/>
          <p:cNvSpPr>
            <a:spLocks noGrp="1"/>
          </p:cNvSpPr>
          <p:nvPr/>
        </p:nvSpPr>
        <p:spPr bwMode="auto">
          <a:xfrm>
            <a:off x="4643438" y="1484313"/>
            <a:ext cx="4259262" cy="1692275"/>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1800" b="1">
                <a:latin typeface="Calibri" pitchFamily="34" charset="0"/>
              </a:rPr>
              <a:t>Curves</a:t>
            </a:r>
          </a:p>
          <a:p>
            <a:pPr marL="742950" lvl="1" indent="-285750">
              <a:spcBef>
                <a:spcPct val="20000"/>
              </a:spcBef>
              <a:buFontTx/>
              <a:buChar char="–"/>
            </a:pPr>
            <a:r>
              <a:rPr lang="en-US" sz="1100" u="sng">
                <a:latin typeface="Calibri" pitchFamily="34" charset="0"/>
              </a:rPr>
              <a:t>Hierarchy + OLB</a:t>
            </a:r>
            <a:r>
              <a:rPr lang="en-US" sz="1100">
                <a:latin typeface="Calibri" pitchFamily="34" charset="0"/>
              </a:rPr>
              <a:t>: Block level compression with ‘Offset + Bitmap + Length’ mode (indicated as ‘Adaptive’ in Y-axis)</a:t>
            </a:r>
          </a:p>
          <a:p>
            <a:pPr marL="742950" lvl="1" indent="-285750">
              <a:spcBef>
                <a:spcPct val="20000"/>
              </a:spcBef>
              <a:buFontTx/>
              <a:buChar char="–"/>
            </a:pPr>
            <a:r>
              <a:rPr lang="en-US" sz="1100" u="sng">
                <a:latin typeface="Calibri" pitchFamily="34" charset="0"/>
              </a:rPr>
              <a:t>Hierarchy + OLB + ADE</a:t>
            </a:r>
            <a:r>
              <a:rPr lang="en-US" sz="1100">
                <a:latin typeface="Calibri" pitchFamily="34" charset="0"/>
              </a:rPr>
              <a:t>: with AID differential encoding</a:t>
            </a:r>
          </a:p>
          <a:p>
            <a:pPr marL="742950" lvl="1" indent="-285750">
              <a:spcBef>
                <a:spcPct val="20000"/>
              </a:spcBef>
              <a:buFontTx/>
              <a:buChar char="–"/>
            </a:pPr>
            <a:r>
              <a:rPr lang="en-US" sz="1100" u="sng">
                <a:latin typeface="Calibri" pitchFamily="34" charset="0"/>
              </a:rPr>
              <a:t>STD-VTIM:</a:t>
            </a:r>
            <a:r>
              <a:rPr lang="en-US" sz="1100">
                <a:latin typeface="Calibri" pitchFamily="34" charset="0"/>
              </a:rPr>
              <a:t> Standard  virtual TIM map</a:t>
            </a:r>
            <a:endParaRPr lang="en-US" sz="1000">
              <a:latin typeface="Calibri" pitchFamily="34" charset="0"/>
            </a:endParaRPr>
          </a:p>
          <a:p>
            <a:pPr marL="742950" lvl="1" indent="-285750">
              <a:spcBef>
                <a:spcPct val="20000"/>
              </a:spcBef>
            </a:pPr>
            <a:endParaRPr lang="en-US" sz="1000">
              <a:latin typeface="Calibri" pitchFamily="34" charset="0"/>
            </a:endParaRPr>
          </a:p>
        </p:txBody>
      </p:sp>
      <p:pic>
        <p:nvPicPr>
          <p:cNvPr id="9" name="Picture 10"/>
          <p:cNvPicPr>
            <a:picLocks noChangeAspect="1" noChangeArrowheads="1"/>
          </p:cNvPicPr>
          <p:nvPr/>
        </p:nvPicPr>
        <p:blipFill>
          <a:blip r:embed="rId2" cstate="print"/>
          <a:srcRect/>
          <a:stretch>
            <a:fillRect/>
          </a:stretch>
        </p:blipFill>
        <p:spPr bwMode="auto">
          <a:xfrm>
            <a:off x="609600" y="2895600"/>
            <a:ext cx="3962400" cy="3470275"/>
          </a:xfrm>
          <a:prstGeom prst="rect">
            <a:avLst/>
          </a:prstGeom>
          <a:noFill/>
          <a:ln w="9525">
            <a:noFill/>
            <a:miter lim="800000"/>
            <a:headEnd/>
            <a:tailEnd/>
          </a:ln>
        </p:spPr>
      </p:pic>
      <p:pic>
        <p:nvPicPr>
          <p:cNvPr id="10" name="Picture 11"/>
          <p:cNvPicPr>
            <a:picLocks noChangeAspect="1" noChangeArrowheads="1"/>
          </p:cNvPicPr>
          <p:nvPr/>
        </p:nvPicPr>
        <p:blipFill>
          <a:blip r:embed="rId3" cstate="print"/>
          <a:srcRect/>
          <a:stretch>
            <a:fillRect/>
          </a:stretch>
        </p:blipFill>
        <p:spPr bwMode="auto">
          <a:xfrm>
            <a:off x="4724400" y="2895600"/>
            <a:ext cx="4013200" cy="3429000"/>
          </a:xfrm>
          <a:prstGeom prst="rect">
            <a:avLst/>
          </a:prstGeom>
          <a:noFill/>
          <a:ln w="9525">
            <a:noFill/>
            <a:miter lim="800000"/>
            <a:headEnd/>
            <a:tailEnd/>
          </a:ln>
        </p:spPr>
      </p:pic>
      <p:sp>
        <p:nvSpPr>
          <p:cNvPr id="11"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25"/>
            <a:ext cx="7772400" cy="1066800"/>
          </a:xfrm>
        </p:spPr>
        <p:txBody>
          <a:bodyPr/>
          <a:lstStyle/>
          <a:p>
            <a:r>
              <a:rPr lang="en-US" dirty="0" smtClean="0"/>
              <a:t>256 Stations</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14</a:t>
            </a:fld>
            <a:endParaRPr lang="en-US"/>
          </a:p>
        </p:txBody>
      </p:sp>
      <p:sp>
        <p:nvSpPr>
          <p:cNvPr id="7" name="Content Placeholder 2"/>
          <p:cNvSpPr>
            <a:spLocks noGrp="1"/>
          </p:cNvSpPr>
          <p:nvPr/>
        </p:nvSpPr>
        <p:spPr bwMode="auto">
          <a:xfrm>
            <a:off x="611188" y="1557338"/>
            <a:ext cx="4044950" cy="1481137"/>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1800" b="1">
                <a:latin typeface="Calibri" pitchFamily="34" charset="0"/>
              </a:rPr>
              <a:t>Scenario 2: 256 STAs</a:t>
            </a:r>
          </a:p>
          <a:p>
            <a:pPr marL="742950" lvl="1" indent="-285750">
              <a:spcBef>
                <a:spcPct val="20000"/>
              </a:spcBef>
              <a:buFontTx/>
              <a:buChar char="–"/>
            </a:pPr>
            <a:r>
              <a:rPr lang="en-US" sz="1100">
                <a:latin typeface="Calibri" pitchFamily="34" charset="0"/>
              </a:rPr>
              <a:t>256 STAs associated with AP</a:t>
            </a:r>
          </a:p>
          <a:p>
            <a:pPr marL="742950" lvl="1" indent="-285750">
              <a:spcBef>
                <a:spcPct val="20000"/>
              </a:spcBef>
              <a:buFontTx/>
              <a:buChar char="–"/>
            </a:pPr>
            <a:r>
              <a:rPr lang="en-US" sz="1100">
                <a:latin typeface="Calibri" pitchFamily="34" charset="0"/>
              </a:rPr>
              <a:t>X axis indicates the number of </a:t>
            </a:r>
            <a:r>
              <a:rPr lang="en-US" sz="1100" b="1">
                <a:latin typeface="Calibri" pitchFamily="34" charset="0"/>
              </a:rPr>
              <a:t>paged </a:t>
            </a:r>
            <a:r>
              <a:rPr lang="en-US" sz="1100">
                <a:latin typeface="Calibri" pitchFamily="34" charset="0"/>
              </a:rPr>
              <a:t>STAs</a:t>
            </a:r>
          </a:p>
          <a:p>
            <a:pPr marL="1085850" lvl="2" indent="-228600">
              <a:spcBef>
                <a:spcPct val="20000"/>
              </a:spcBef>
              <a:buFontTx/>
              <a:buChar char="•"/>
            </a:pPr>
            <a:r>
              <a:rPr lang="en-US" sz="1000" u="sng">
                <a:latin typeface="Calibri" pitchFamily="34" charset="0"/>
              </a:rPr>
              <a:t>randomly</a:t>
            </a:r>
            <a:r>
              <a:rPr lang="en-US" sz="1000">
                <a:latin typeface="Calibri" pitchFamily="34" charset="0"/>
              </a:rPr>
              <a:t> distributed AIDs in [1:256]</a:t>
            </a:r>
          </a:p>
          <a:p>
            <a:pPr marL="1085850" lvl="2" indent="-228600">
              <a:spcBef>
                <a:spcPct val="20000"/>
              </a:spcBef>
              <a:buFontTx/>
              <a:buChar char="•"/>
            </a:pPr>
            <a:r>
              <a:rPr lang="en-US" sz="1000">
                <a:latin typeface="Calibri" pitchFamily="34" charset="0"/>
              </a:rPr>
              <a:t>Averaged over 500 iterations</a:t>
            </a:r>
            <a:endParaRPr lang="en-US" sz="1400">
              <a:latin typeface="Calibri" pitchFamily="34" charset="0"/>
            </a:endParaRPr>
          </a:p>
          <a:p>
            <a:pPr marL="742950" lvl="1" indent="-285750">
              <a:spcBef>
                <a:spcPct val="20000"/>
              </a:spcBef>
              <a:buFontTx/>
              <a:buChar char="–"/>
            </a:pPr>
            <a:r>
              <a:rPr lang="en-US" sz="1100">
                <a:latin typeface="Calibri" pitchFamily="34" charset="0"/>
              </a:rPr>
              <a:t>Y axis represents the size of the compressed bitmap</a:t>
            </a:r>
            <a:endParaRPr lang="en-US" sz="2400">
              <a:latin typeface="Calibri" pitchFamily="34" charset="0"/>
            </a:endParaRPr>
          </a:p>
        </p:txBody>
      </p:sp>
      <p:sp>
        <p:nvSpPr>
          <p:cNvPr id="8" name="Content Placeholder 5"/>
          <p:cNvSpPr>
            <a:spLocks noGrp="1"/>
          </p:cNvSpPr>
          <p:nvPr/>
        </p:nvSpPr>
        <p:spPr bwMode="auto">
          <a:xfrm>
            <a:off x="4643438" y="1484313"/>
            <a:ext cx="4259262" cy="1692275"/>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1800" b="1">
                <a:latin typeface="Calibri" pitchFamily="34" charset="0"/>
              </a:rPr>
              <a:t>Curves</a:t>
            </a:r>
          </a:p>
          <a:p>
            <a:pPr marL="742950" lvl="1" indent="-285750">
              <a:spcBef>
                <a:spcPct val="20000"/>
              </a:spcBef>
              <a:buFontTx/>
              <a:buChar char="–"/>
            </a:pPr>
            <a:r>
              <a:rPr lang="en-US" sz="1100" u="sng">
                <a:latin typeface="Calibri" pitchFamily="34" charset="0"/>
              </a:rPr>
              <a:t>Hierarchy + OLB</a:t>
            </a:r>
            <a:r>
              <a:rPr lang="en-US" sz="1100">
                <a:latin typeface="Calibri" pitchFamily="34" charset="0"/>
              </a:rPr>
              <a:t>: Block level compression with ‘Offset + Bitmap + Length’ mode (indicated as ‘Adaptive’ in Y-axis)</a:t>
            </a:r>
          </a:p>
          <a:p>
            <a:pPr marL="742950" lvl="1" indent="-285750">
              <a:spcBef>
                <a:spcPct val="20000"/>
              </a:spcBef>
              <a:buFontTx/>
              <a:buChar char="–"/>
            </a:pPr>
            <a:r>
              <a:rPr lang="en-US" sz="1100" u="sng">
                <a:latin typeface="Calibri" pitchFamily="34" charset="0"/>
              </a:rPr>
              <a:t>Hierarchy + OLB + ADE</a:t>
            </a:r>
            <a:r>
              <a:rPr lang="en-US" sz="1100">
                <a:latin typeface="Calibri" pitchFamily="34" charset="0"/>
              </a:rPr>
              <a:t>: with AID Differential encoding </a:t>
            </a:r>
          </a:p>
          <a:p>
            <a:pPr marL="742950" lvl="1" indent="-285750">
              <a:spcBef>
                <a:spcPct val="20000"/>
              </a:spcBef>
              <a:buFontTx/>
              <a:buChar char="–"/>
            </a:pPr>
            <a:r>
              <a:rPr lang="en-US" sz="1100" u="sng">
                <a:latin typeface="Calibri" pitchFamily="34" charset="0"/>
              </a:rPr>
              <a:t>STD-VTIM:</a:t>
            </a:r>
            <a:r>
              <a:rPr lang="en-US" sz="1100">
                <a:latin typeface="Calibri" pitchFamily="34" charset="0"/>
              </a:rPr>
              <a:t> Standard  virtual TIM map</a:t>
            </a:r>
            <a:endParaRPr lang="en-US" sz="1000">
              <a:latin typeface="Calibri" pitchFamily="34" charset="0"/>
            </a:endParaRPr>
          </a:p>
          <a:p>
            <a:pPr marL="742950" lvl="1" indent="-285750">
              <a:spcBef>
                <a:spcPct val="20000"/>
              </a:spcBef>
            </a:pPr>
            <a:endParaRPr lang="en-US" sz="1000">
              <a:latin typeface="Calibri" pitchFamily="34" charset="0"/>
            </a:endParaRPr>
          </a:p>
        </p:txBody>
      </p:sp>
      <p:pic>
        <p:nvPicPr>
          <p:cNvPr id="9" name="Picture 9"/>
          <p:cNvPicPr>
            <a:picLocks noChangeAspect="1" noChangeArrowheads="1"/>
          </p:cNvPicPr>
          <p:nvPr/>
        </p:nvPicPr>
        <p:blipFill>
          <a:blip r:embed="rId2" cstate="print"/>
          <a:srcRect/>
          <a:stretch>
            <a:fillRect/>
          </a:stretch>
        </p:blipFill>
        <p:spPr bwMode="auto">
          <a:xfrm>
            <a:off x="381000" y="2971800"/>
            <a:ext cx="4191000" cy="3424238"/>
          </a:xfrm>
          <a:prstGeom prst="rect">
            <a:avLst/>
          </a:prstGeom>
          <a:noFill/>
          <a:ln w="9525">
            <a:noFill/>
            <a:miter lim="800000"/>
            <a:headEnd/>
            <a:tailEnd/>
          </a:ln>
        </p:spPr>
      </p:pic>
      <p:pic>
        <p:nvPicPr>
          <p:cNvPr id="10" name="Picture 10"/>
          <p:cNvPicPr>
            <a:picLocks noChangeAspect="1" noChangeArrowheads="1"/>
          </p:cNvPicPr>
          <p:nvPr/>
        </p:nvPicPr>
        <p:blipFill>
          <a:blip r:embed="rId3" cstate="print"/>
          <a:srcRect/>
          <a:stretch>
            <a:fillRect/>
          </a:stretch>
        </p:blipFill>
        <p:spPr bwMode="auto">
          <a:xfrm>
            <a:off x="4724400" y="2971800"/>
            <a:ext cx="4010025" cy="3429000"/>
          </a:xfrm>
          <a:prstGeom prst="rect">
            <a:avLst/>
          </a:prstGeom>
          <a:noFill/>
          <a:ln w="9525">
            <a:noFill/>
            <a:miter lim="800000"/>
            <a:headEnd/>
            <a:tailEnd/>
          </a:ln>
        </p:spPr>
      </p:pic>
      <p:sp>
        <p:nvSpPr>
          <p:cNvPr id="11"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25"/>
            <a:ext cx="7772400" cy="1066800"/>
          </a:xfrm>
        </p:spPr>
        <p:txBody>
          <a:bodyPr/>
          <a:lstStyle/>
          <a:p>
            <a:r>
              <a:rPr lang="en-US" dirty="0" smtClean="0"/>
              <a:t>512 Stations</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15</a:t>
            </a:fld>
            <a:endParaRPr lang="en-US"/>
          </a:p>
        </p:txBody>
      </p:sp>
      <p:sp>
        <p:nvSpPr>
          <p:cNvPr id="7" name="Content Placeholder 2"/>
          <p:cNvSpPr>
            <a:spLocks noGrp="1"/>
          </p:cNvSpPr>
          <p:nvPr/>
        </p:nvSpPr>
        <p:spPr bwMode="auto">
          <a:xfrm>
            <a:off x="611188" y="1557338"/>
            <a:ext cx="4044950" cy="1481137"/>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1800" b="1">
                <a:latin typeface="Calibri" pitchFamily="34" charset="0"/>
              </a:rPr>
              <a:t>Scenario 3: 512 STAs</a:t>
            </a:r>
          </a:p>
          <a:p>
            <a:pPr marL="742950" lvl="1" indent="-285750">
              <a:spcBef>
                <a:spcPct val="20000"/>
              </a:spcBef>
              <a:buFontTx/>
              <a:buChar char="–"/>
            </a:pPr>
            <a:r>
              <a:rPr lang="en-US" sz="1100">
                <a:latin typeface="Calibri" pitchFamily="34" charset="0"/>
              </a:rPr>
              <a:t>512 STAs associated with AP</a:t>
            </a:r>
          </a:p>
          <a:p>
            <a:pPr marL="742950" lvl="1" indent="-285750">
              <a:spcBef>
                <a:spcPct val="20000"/>
              </a:spcBef>
              <a:buFontTx/>
              <a:buChar char="–"/>
            </a:pPr>
            <a:r>
              <a:rPr lang="en-US" sz="1100">
                <a:latin typeface="Calibri" pitchFamily="34" charset="0"/>
              </a:rPr>
              <a:t>X axis indicates the number of </a:t>
            </a:r>
            <a:r>
              <a:rPr lang="en-US" sz="1100" b="1">
                <a:latin typeface="Calibri" pitchFamily="34" charset="0"/>
              </a:rPr>
              <a:t>paged </a:t>
            </a:r>
            <a:r>
              <a:rPr lang="en-US" sz="1100">
                <a:latin typeface="Calibri" pitchFamily="34" charset="0"/>
              </a:rPr>
              <a:t>STAs</a:t>
            </a:r>
          </a:p>
          <a:p>
            <a:pPr marL="1085850" lvl="2" indent="-228600">
              <a:spcBef>
                <a:spcPct val="20000"/>
              </a:spcBef>
              <a:buFontTx/>
              <a:buChar char="•"/>
            </a:pPr>
            <a:r>
              <a:rPr lang="en-US" sz="1000" u="sng">
                <a:latin typeface="Calibri" pitchFamily="34" charset="0"/>
              </a:rPr>
              <a:t>randomly</a:t>
            </a:r>
            <a:r>
              <a:rPr lang="en-US" sz="1000">
                <a:latin typeface="Calibri" pitchFamily="34" charset="0"/>
              </a:rPr>
              <a:t> distributed AIDs in [1:512]</a:t>
            </a:r>
          </a:p>
          <a:p>
            <a:pPr marL="1085850" lvl="2" indent="-228600">
              <a:spcBef>
                <a:spcPct val="20000"/>
              </a:spcBef>
              <a:buFontTx/>
              <a:buChar char="•"/>
            </a:pPr>
            <a:r>
              <a:rPr lang="en-US" sz="1000">
                <a:latin typeface="Calibri" pitchFamily="34" charset="0"/>
              </a:rPr>
              <a:t>Averaged over 500 iterations</a:t>
            </a:r>
            <a:endParaRPr lang="en-US" sz="1400">
              <a:latin typeface="Calibri" pitchFamily="34" charset="0"/>
            </a:endParaRPr>
          </a:p>
          <a:p>
            <a:pPr marL="742950" lvl="1" indent="-285750">
              <a:spcBef>
                <a:spcPct val="20000"/>
              </a:spcBef>
              <a:buFontTx/>
              <a:buChar char="–"/>
            </a:pPr>
            <a:r>
              <a:rPr lang="en-US" sz="1100">
                <a:latin typeface="Calibri" pitchFamily="34" charset="0"/>
              </a:rPr>
              <a:t>Y axis represents the size of the compressed bitmap</a:t>
            </a:r>
            <a:endParaRPr lang="en-US" sz="2400">
              <a:latin typeface="Calibri" pitchFamily="34" charset="0"/>
            </a:endParaRPr>
          </a:p>
        </p:txBody>
      </p:sp>
      <p:sp>
        <p:nvSpPr>
          <p:cNvPr id="8" name="Content Placeholder 5"/>
          <p:cNvSpPr>
            <a:spLocks noGrp="1"/>
          </p:cNvSpPr>
          <p:nvPr/>
        </p:nvSpPr>
        <p:spPr bwMode="auto">
          <a:xfrm>
            <a:off x="4643438" y="1484313"/>
            <a:ext cx="4259262" cy="1692275"/>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1800" b="1">
                <a:latin typeface="Calibri" pitchFamily="34" charset="0"/>
              </a:rPr>
              <a:t>Curves</a:t>
            </a:r>
          </a:p>
          <a:p>
            <a:pPr marL="742950" lvl="1" indent="-285750">
              <a:spcBef>
                <a:spcPct val="20000"/>
              </a:spcBef>
              <a:buFontTx/>
              <a:buChar char="–"/>
            </a:pPr>
            <a:r>
              <a:rPr lang="en-US" sz="1100" u="sng">
                <a:latin typeface="Calibri" pitchFamily="34" charset="0"/>
              </a:rPr>
              <a:t>Hierarchy + OLB</a:t>
            </a:r>
            <a:r>
              <a:rPr lang="en-US" sz="1100">
                <a:latin typeface="Calibri" pitchFamily="34" charset="0"/>
              </a:rPr>
              <a:t>: Block level compression with ‘Offset + Bitmap + Length’ mode (indicated as ‘Adaptive’ in Y-axis)</a:t>
            </a:r>
          </a:p>
          <a:p>
            <a:pPr marL="742950" lvl="1" indent="-285750">
              <a:spcBef>
                <a:spcPct val="20000"/>
              </a:spcBef>
              <a:buFontTx/>
              <a:buChar char="–"/>
            </a:pPr>
            <a:r>
              <a:rPr lang="en-US" sz="1100" u="sng">
                <a:latin typeface="Calibri" pitchFamily="34" charset="0"/>
              </a:rPr>
              <a:t>Hierarchy + OLB + ADE</a:t>
            </a:r>
            <a:r>
              <a:rPr lang="en-US" sz="1100">
                <a:latin typeface="Calibri" pitchFamily="34" charset="0"/>
              </a:rPr>
              <a:t>: with AID Differential encoding</a:t>
            </a:r>
          </a:p>
          <a:p>
            <a:pPr marL="742950" lvl="1" indent="-285750">
              <a:spcBef>
                <a:spcPct val="20000"/>
              </a:spcBef>
              <a:buFontTx/>
              <a:buChar char="–"/>
            </a:pPr>
            <a:r>
              <a:rPr lang="en-US" sz="1100" u="sng">
                <a:latin typeface="Calibri" pitchFamily="34" charset="0"/>
              </a:rPr>
              <a:t>STD-VTIM:</a:t>
            </a:r>
            <a:r>
              <a:rPr lang="en-US" sz="1100">
                <a:latin typeface="Calibri" pitchFamily="34" charset="0"/>
              </a:rPr>
              <a:t> Standard  virtual TIM map</a:t>
            </a:r>
            <a:endParaRPr lang="en-US" sz="1000">
              <a:latin typeface="Calibri" pitchFamily="34" charset="0"/>
            </a:endParaRPr>
          </a:p>
          <a:p>
            <a:pPr marL="742950" lvl="1" indent="-285750">
              <a:spcBef>
                <a:spcPct val="20000"/>
              </a:spcBef>
            </a:pPr>
            <a:endParaRPr lang="en-US" sz="1000">
              <a:latin typeface="Calibri" pitchFamily="34" charset="0"/>
            </a:endParaRPr>
          </a:p>
        </p:txBody>
      </p:sp>
      <p:pic>
        <p:nvPicPr>
          <p:cNvPr id="9" name="Picture 9"/>
          <p:cNvPicPr>
            <a:picLocks noChangeAspect="1" noChangeArrowheads="1"/>
          </p:cNvPicPr>
          <p:nvPr/>
        </p:nvPicPr>
        <p:blipFill>
          <a:blip r:embed="rId2" cstate="print"/>
          <a:srcRect/>
          <a:stretch>
            <a:fillRect/>
          </a:stretch>
        </p:blipFill>
        <p:spPr bwMode="auto">
          <a:xfrm>
            <a:off x="381000" y="2971800"/>
            <a:ext cx="4183063" cy="3352800"/>
          </a:xfrm>
          <a:prstGeom prst="rect">
            <a:avLst/>
          </a:prstGeom>
          <a:noFill/>
          <a:ln w="9525">
            <a:noFill/>
            <a:miter lim="800000"/>
            <a:headEnd/>
            <a:tailEnd/>
          </a:ln>
        </p:spPr>
      </p:pic>
      <p:pic>
        <p:nvPicPr>
          <p:cNvPr id="10" name="Picture 10"/>
          <p:cNvPicPr>
            <a:picLocks noChangeAspect="1" noChangeArrowheads="1"/>
          </p:cNvPicPr>
          <p:nvPr/>
        </p:nvPicPr>
        <p:blipFill>
          <a:blip r:embed="rId3" cstate="print"/>
          <a:srcRect/>
          <a:stretch>
            <a:fillRect/>
          </a:stretch>
        </p:blipFill>
        <p:spPr bwMode="auto">
          <a:xfrm>
            <a:off x="4724400" y="2971800"/>
            <a:ext cx="4029075" cy="3352800"/>
          </a:xfrm>
          <a:prstGeom prst="rect">
            <a:avLst/>
          </a:prstGeom>
          <a:noFill/>
          <a:ln w="9525">
            <a:noFill/>
            <a:miter lim="800000"/>
            <a:headEnd/>
            <a:tailEnd/>
          </a:ln>
        </p:spPr>
      </p:pic>
      <p:sp>
        <p:nvSpPr>
          <p:cNvPr id="11"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7165"/>
            <a:ext cx="7772400" cy="1066800"/>
          </a:xfrm>
        </p:spPr>
        <p:txBody>
          <a:bodyPr/>
          <a:lstStyle/>
          <a:p>
            <a:r>
              <a:rPr lang="en-US" dirty="0" smtClean="0"/>
              <a:t>1024 Stations</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16</a:t>
            </a:fld>
            <a:endParaRPr lang="en-US"/>
          </a:p>
        </p:txBody>
      </p:sp>
      <p:sp>
        <p:nvSpPr>
          <p:cNvPr id="7" name="Content Placeholder 2"/>
          <p:cNvSpPr>
            <a:spLocks noGrp="1"/>
          </p:cNvSpPr>
          <p:nvPr/>
        </p:nvSpPr>
        <p:spPr bwMode="auto">
          <a:xfrm>
            <a:off x="611188" y="1412875"/>
            <a:ext cx="4044950" cy="1481138"/>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1800" b="1" dirty="0">
                <a:latin typeface="Calibri" pitchFamily="34" charset="0"/>
              </a:rPr>
              <a:t>Scenario 4: 1024 STAs</a:t>
            </a:r>
          </a:p>
          <a:p>
            <a:pPr marL="742950" lvl="1" indent="-285750">
              <a:spcBef>
                <a:spcPct val="20000"/>
              </a:spcBef>
              <a:buFontTx/>
              <a:buChar char="–"/>
            </a:pPr>
            <a:r>
              <a:rPr lang="en-US" sz="1100" dirty="0">
                <a:latin typeface="Calibri" pitchFamily="34" charset="0"/>
              </a:rPr>
              <a:t>1024 STAs associated with AP</a:t>
            </a:r>
          </a:p>
          <a:p>
            <a:pPr marL="742950" lvl="1" indent="-285750">
              <a:spcBef>
                <a:spcPct val="20000"/>
              </a:spcBef>
              <a:buFontTx/>
              <a:buChar char="–"/>
            </a:pPr>
            <a:r>
              <a:rPr lang="en-US" sz="1100" dirty="0">
                <a:latin typeface="Calibri" pitchFamily="34" charset="0"/>
              </a:rPr>
              <a:t>X axis indicates the number of </a:t>
            </a:r>
            <a:r>
              <a:rPr lang="en-US" sz="1100" b="1" dirty="0">
                <a:latin typeface="Calibri" pitchFamily="34" charset="0"/>
              </a:rPr>
              <a:t>paged </a:t>
            </a:r>
            <a:r>
              <a:rPr lang="en-US" sz="1100" dirty="0">
                <a:latin typeface="Calibri" pitchFamily="34" charset="0"/>
              </a:rPr>
              <a:t>STAs</a:t>
            </a:r>
          </a:p>
          <a:p>
            <a:pPr marL="1085850" lvl="2" indent="-228600">
              <a:spcBef>
                <a:spcPct val="20000"/>
              </a:spcBef>
              <a:buFontTx/>
              <a:buChar char="•"/>
            </a:pPr>
            <a:r>
              <a:rPr lang="en-US" sz="1000" u="sng" dirty="0">
                <a:latin typeface="Calibri" pitchFamily="34" charset="0"/>
              </a:rPr>
              <a:t>randomly</a:t>
            </a:r>
            <a:r>
              <a:rPr lang="en-US" sz="1000" dirty="0">
                <a:latin typeface="Calibri" pitchFamily="34" charset="0"/>
              </a:rPr>
              <a:t> distributed AIDs in [1:1024]</a:t>
            </a:r>
          </a:p>
          <a:p>
            <a:pPr marL="1085850" lvl="2" indent="-228600">
              <a:spcBef>
                <a:spcPct val="20000"/>
              </a:spcBef>
              <a:buFontTx/>
              <a:buChar char="•"/>
            </a:pPr>
            <a:r>
              <a:rPr lang="en-US" sz="1000" dirty="0">
                <a:latin typeface="Calibri" pitchFamily="34" charset="0"/>
              </a:rPr>
              <a:t>Averaged over 500 iterations</a:t>
            </a:r>
            <a:endParaRPr lang="en-US" sz="1400" dirty="0">
              <a:latin typeface="Calibri" pitchFamily="34" charset="0"/>
            </a:endParaRPr>
          </a:p>
          <a:p>
            <a:pPr marL="742950" lvl="1" indent="-285750">
              <a:spcBef>
                <a:spcPct val="20000"/>
              </a:spcBef>
              <a:buFontTx/>
              <a:buChar char="–"/>
            </a:pPr>
            <a:r>
              <a:rPr lang="en-US" sz="1100" dirty="0">
                <a:latin typeface="Calibri" pitchFamily="34" charset="0"/>
              </a:rPr>
              <a:t>Y axis represents the size of the compressed bitmap</a:t>
            </a:r>
            <a:endParaRPr lang="en-US" sz="2400" dirty="0">
              <a:latin typeface="Calibri" pitchFamily="34" charset="0"/>
            </a:endParaRPr>
          </a:p>
        </p:txBody>
      </p:sp>
      <p:sp>
        <p:nvSpPr>
          <p:cNvPr id="8" name="Content Placeholder 5"/>
          <p:cNvSpPr>
            <a:spLocks noGrp="1"/>
          </p:cNvSpPr>
          <p:nvPr/>
        </p:nvSpPr>
        <p:spPr bwMode="auto">
          <a:xfrm>
            <a:off x="4643438" y="1484313"/>
            <a:ext cx="4259262" cy="1692275"/>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1800" b="1" dirty="0">
                <a:latin typeface="Calibri" pitchFamily="34" charset="0"/>
              </a:rPr>
              <a:t>Curves</a:t>
            </a:r>
          </a:p>
          <a:p>
            <a:pPr marL="742950" lvl="1" indent="-285750">
              <a:spcBef>
                <a:spcPct val="20000"/>
              </a:spcBef>
              <a:buFontTx/>
              <a:buChar char="–"/>
            </a:pPr>
            <a:r>
              <a:rPr lang="en-US" sz="1100" u="sng" dirty="0">
                <a:latin typeface="Calibri" pitchFamily="34" charset="0"/>
              </a:rPr>
              <a:t>Hierarchy + OLB</a:t>
            </a:r>
            <a:r>
              <a:rPr lang="en-US" sz="1100" dirty="0">
                <a:latin typeface="Calibri" pitchFamily="34" charset="0"/>
              </a:rPr>
              <a:t>: Block level compression with ‘Offset + Bitmap + Length’ mode (indicated as ‘Adaptive’ in Y-axis)</a:t>
            </a:r>
          </a:p>
          <a:p>
            <a:pPr marL="742950" lvl="1" indent="-285750">
              <a:spcBef>
                <a:spcPct val="20000"/>
              </a:spcBef>
              <a:buFontTx/>
              <a:buChar char="–"/>
            </a:pPr>
            <a:r>
              <a:rPr lang="en-US" sz="1100" u="sng" dirty="0">
                <a:latin typeface="Calibri" pitchFamily="34" charset="0"/>
              </a:rPr>
              <a:t>Hierarchy + OLB + ADE</a:t>
            </a:r>
            <a:r>
              <a:rPr lang="en-US" sz="1100" dirty="0">
                <a:latin typeface="Calibri" pitchFamily="34" charset="0"/>
              </a:rPr>
              <a:t>: with AID </a:t>
            </a:r>
            <a:r>
              <a:rPr lang="en-US" sz="1100" dirty="0">
                <a:solidFill>
                  <a:srgbClr val="C00000"/>
                </a:solidFill>
                <a:latin typeface="Calibri" pitchFamily="34" charset="0"/>
              </a:rPr>
              <a:t>d</a:t>
            </a:r>
            <a:r>
              <a:rPr lang="en-US" sz="1100" dirty="0">
                <a:latin typeface="Calibri" pitchFamily="34" charset="0"/>
              </a:rPr>
              <a:t>ifferential encoding</a:t>
            </a:r>
          </a:p>
          <a:p>
            <a:pPr marL="742950" lvl="1" indent="-285750">
              <a:spcBef>
                <a:spcPct val="20000"/>
              </a:spcBef>
              <a:buFontTx/>
              <a:buChar char="–"/>
            </a:pPr>
            <a:r>
              <a:rPr lang="en-US" sz="1100" u="sng" dirty="0">
                <a:latin typeface="Calibri" pitchFamily="34" charset="0"/>
              </a:rPr>
              <a:t>STD-VTIM:</a:t>
            </a:r>
            <a:r>
              <a:rPr lang="en-US" sz="1100" dirty="0">
                <a:latin typeface="Calibri" pitchFamily="34" charset="0"/>
              </a:rPr>
              <a:t> Standard  virtual TIM map</a:t>
            </a:r>
            <a:endParaRPr lang="en-US" sz="1000" dirty="0">
              <a:latin typeface="Calibri" pitchFamily="34" charset="0"/>
            </a:endParaRPr>
          </a:p>
          <a:p>
            <a:pPr marL="742950" lvl="1" indent="-285750">
              <a:spcBef>
                <a:spcPct val="20000"/>
              </a:spcBef>
            </a:pPr>
            <a:endParaRPr lang="en-US" sz="1000" dirty="0">
              <a:latin typeface="Calibri" pitchFamily="34" charset="0"/>
            </a:endParaRPr>
          </a:p>
        </p:txBody>
      </p:sp>
      <p:pic>
        <p:nvPicPr>
          <p:cNvPr id="9" name="Picture 9"/>
          <p:cNvPicPr>
            <a:picLocks noChangeAspect="1" noChangeArrowheads="1"/>
          </p:cNvPicPr>
          <p:nvPr/>
        </p:nvPicPr>
        <p:blipFill>
          <a:blip r:embed="rId2" cstate="print"/>
          <a:srcRect/>
          <a:stretch>
            <a:fillRect/>
          </a:stretch>
        </p:blipFill>
        <p:spPr bwMode="auto">
          <a:xfrm>
            <a:off x="304800" y="2895600"/>
            <a:ext cx="4267200" cy="3295650"/>
          </a:xfrm>
          <a:prstGeom prst="rect">
            <a:avLst/>
          </a:prstGeom>
          <a:noFill/>
          <a:ln w="9525">
            <a:noFill/>
            <a:miter lim="800000"/>
            <a:headEnd/>
            <a:tailEnd/>
          </a:ln>
        </p:spPr>
      </p:pic>
      <p:pic>
        <p:nvPicPr>
          <p:cNvPr id="10" name="Picture 10"/>
          <p:cNvPicPr>
            <a:picLocks noChangeAspect="1" noChangeArrowheads="1"/>
          </p:cNvPicPr>
          <p:nvPr/>
        </p:nvPicPr>
        <p:blipFill>
          <a:blip r:embed="rId3" cstate="print"/>
          <a:srcRect/>
          <a:stretch>
            <a:fillRect/>
          </a:stretch>
        </p:blipFill>
        <p:spPr bwMode="auto">
          <a:xfrm>
            <a:off x="4800600" y="2819400"/>
            <a:ext cx="3810000" cy="3352800"/>
          </a:xfrm>
          <a:prstGeom prst="rect">
            <a:avLst/>
          </a:prstGeom>
          <a:noFill/>
          <a:ln w="9525">
            <a:noFill/>
            <a:miter lim="800000"/>
            <a:headEnd/>
            <a:tailEnd/>
          </a:ln>
        </p:spPr>
      </p:pic>
      <p:sp>
        <p:nvSpPr>
          <p:cNvPr id="11"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In this contribution, we propose AID differential encoding (ADE) for binary AID form in TIM IE to further reduce the size of TIM IE. We have compared ADE with the encoding methods proposed in [1]. The simulation shows that the improvement can be as high as 30% or more.</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17</a:t>
            </a:fld>
            <a:endParaRPr lang="en-US"/>
          </a:p>
        </p:txBody>
      </p:sp>
      <p:sp>
        <p:nvSpPr>
          <p:cNvPr id="7"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US" dirty="0"/>
          </a:p>
        </p:txBody>
      </p:sp>
      <p:sp>
        <p:nvSpPr>
          <p:cNvPr id="3" name="Content Placeholder 2"/>
          <p:cNvSpPr>
            <a:spLocks noGrp="1"/>
          </p:cNvSpPr>
          <p:nvPr>
            <p:ph idx="1"/>
          </p:nvPr>
        </p:nvSpPr>
        <p:spPr/>
        <p:txBody>
          <a:bodyPr/>
          <a:lstStyle/>
          <a:p>
            <a:pPr>
              <a:buNone/>
            </a:pPr>
            <a:r>
              <a:rPr lang="en-US" dirty="0" smtClean="0"/>
              <a:t>[1] Minyoung Park, “Proposed Specification Framework for </a:t>
            </a:r>
            <a:r>
              <a:rPr lang="en-US" dirty="0" err="1" smtClean="0"/>
              <a:t>TGah</a:t>
            </a:r>
            <a:r>
              <a:rPr lang="en-US" dirty="0" smtClean="0"/>
              <a:t>”, IEEE 802.11-11/1137r11, September 2012</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18</a:t>
            </a:fld>
            <a:endParaRPr lang="en-US"/>
          </a:p>
        </p:txBody>
      </p:sp>
      <p:sp>
        <p:nvSpPr>
          <p:cNvPr id="7"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support to include in the IEEE 802.11ah SFD the AID differential encoding (ADE) specified in slide 10 as an TIM encoding mode optional at both transmitter and receiver sides in the TIM encoding framework?</a:t>
            </a:r>
          </a:p>
          <a:p>
            <a:pPr lvl="1"/>
            <a:r>
              <a:rPr lang="en-US" dirty="0" smtClean="0"/>
              <a:t>Y: </a:t>
            </a:r>
          </a:p>
          <a:p>
            <a:pPr lvl="1"/>
            <a:r>
              <a:rPr lang="en-US" dirty="0" smtClean="0"/>
              <a:t>N: </a:t>
            </a:r>
          </a:p>
          <a:p>
            <a:pPr lvl="1"/>
            <a:r>
              <a:rPr lang="en-US" dirty="0" smtClean="0"/>
              <a:t>Abs:  </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19</a:t>
            </a:fld>
            <a:endParaRPr lang="en-US"/>
          </a:p>
        </p:txBody>
      </p:sp>
      <p:sp>
        <p:nvSpPr>
          <p:cNvPr id="7"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dirty="0"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2</a:t>
            </a:fld>
            <a:endParaRPr lang="en-US"/>
          </a:p>
        </p:txBody>
      </p:sp>
      <p:graphicFrame>
        <p:nvGraphicFramePr>
          <p:cNvPr id="31746" name="Object 2"/>
          <p:cNvGraphicFramePr>
            <a:graphicFrameLocks noChangeAspect="1"/>
          </p:cNvGraphicFramePr>
          <p:nvPr/>
        </p:nvGraphicFramePr>
        <p:xfrm>
          <a:off x="1171575" y="927099"/>
          <a:ext cx="6895280" cy="5535895"/>
        </p:xfrm>
        <a:graphic>
          <a:graphicData uri="http://schemas.openxmlformats.org/presentationml/2006/ole">
            <p:oleObj spid="_x0000_s31746" name="Document" r:id="rId3" imgW="8602027" imgH="6445556" progId="Word.Document.8">
              <p:embed/>
            </p:oleObj>
          </a:graphicData>
        </a:graphic>
      </p:graphicFrame>
      <p:sp>
        <p:nvSpPr>
          <p:cNvPr id="7"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3</a:t>
            </a:fld>
            <a:endParaRPr lang="en-US"/>
          </a:p>
        </p:txBody>
      </p:sp>
      <p:graphicFrame>
        <p:nvGraphicFramePr>
          <p:cNvPr id="30722" name="Object 2"/>
          <p:cNvGraphicFramePr>
            <a:graphicFrameLocks noChangeAspect="1"/>
          </p:cNvGraphicFramePr>
          <p:nvPr/>
        </p:nvGraphicFramePr>
        <p:xfrm>
          <a:off x="1153955" y="971080"/>
          <a:ext cx="6929438" cy="4956175"/>
        </p:xfrm>
        <a:graphic>
          <a:graphicData uri="http://schemas.openxmlformats.org/presentationml/2006/ole">
            <p:oleObj spid="_x0000_s30722" name="Document" r:id="rId3" imgW="8513740" imgH="6179845" progId="Word.Document.8">
              <p:embed/>
            </p:oleObj>
          </a:graphicData>
        </a:graphic>
      </p:graphicFrame>
      <p:sp>
        <p:nvSpPr>
          <p:cNvPr id="7"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SimSun" pitchFamily="2" charset="-122"/>
                <a:cs typeface="Arial" charset="0"/>
              </a:rPr>
              <a:t>Motivation</a:t>
            </a:r>
            <a:endParaRPr lang="en-US" dirty="0"/>
          </a:p>
        </p:txBody>
      </p:sp>
      <p:sp>
        <p:nvSpPr>
          <p:cNvPr id="3" name="Content Placeholder 2"/>
          <p:cNvSpPr>
            <a:spLocks noGrp="1"/>
          </p:cNvSpPr>
          <p:nvPr>
            <p:ph idx="1"/>
          </p:nvPr>
        </p:nvSpPr>
        <p:spPr/>
        <p:txBody>
          <a:bodyPr/>
          <a:lstStyle/>
          <a:p>
            <a:r>
              <a:rPr lang="en-US" dirty="0" smtClean="0"/>
              <a:t>Based on our study on TIM compression, we find that AID differential encoding (ADE) can further enhance the hierarchy-OLB encoding method specified in the IEEE 802.11ah framework and achieve a higher compression ratio. Therefore, we propose to include ADE as an option for TIM bitmap compression</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4</a:t>
            </a:fld>
            <a:endParaRPr lang="en-US"/>
          </a:p>
        </p:txBody>
      </p:sp>
      <p:sp>
        <p:nvSpPr>
          <p:cNvPr id="6" name="Footer Placeholder 5"/>
          <p:cNvSpPr>
            <a:spLocks noGrp="1"/>
          </p:cNvSpPr>
          <p:nvPr>
            <p:ph type="ftr" sz="quarter" idx="3"/>
          </p:nvPr>
        </p:nvSpPr>
        <p:spPr>
          <a:xfrm>
            <a:off x="7029920" y="6424590"/>
            <a:ext cx="1613010" cy="307240"/>
          </a:xfrm>
        </p:spPr>
        <p:txBody>
          <a:bodyPr/>
          <a:lstStyle/>
          <a:p>
            <a:pPr>
              <a:defRPr/>
            </a:pPr>
            <a:r>
              <a:rPr lang="en-US" dirty="0" smtClean="0"/>
              <a:t>Haiguang Wang</a:t>
            </a:r>
            <a:r>
              <a:rPr lang="en-US" dirty="0" smtClean="0"/>
              <a:t>, </a:t>
            </a:r>
            <a:r>
              <a:rPr lang="en-US" dirty="0" smtClean="0"/>
              <a:t>I2R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0220"/>
            <a:ext cx="7772400" cy="1066800"/>
          </a:xfrm>
        </p:spPr>
        <p:txBody>
          <a:bodyPr/>
          <a:lstStyle/>
          <a:p>
            <a:r>
              <a:rPr lang="en-US" dirty="0" smtClean="0"/>
              <a:t>TIM Encoding Framework in </a:t>
            </a:r>
            <a:r>
              <a:rPr lang="en-US" dirty="0" err="1" smtClean="0"/>
              <a:t>TGah</a:t>
            </a:r>
            <a:r>
              <a:rPr lang="en-US" dirty="0" smtClean="0"/>
              <a:t> SFD</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5</a:t>
            </a:fld>
            <a:endParaRPr lang="en-US"/>
          </a:p>
        </p:txBody>
      </p:sp>
      <p:sp>
        <p:nvSpPr>
          <p:cNvPr id="7" name="Content Placeholder 2"/>
          <p:cNvSpPr>
            <a:spLocks noGrp="1"/>
          </p:cNvSpPr>
          <p:nvPr>
            <p:ph idx="1"/>
          </p:nvPr>
        </p:nvSpPr>
        <p:spPr>
          <a:xfrm>
            <a:off x="117475" y="1470025"/>
            <a:ext cx="9026525" cy="4267200"/>
          </a:xfrm>
        </p:spPr>
        <p:txBody>
          <a:bodyPr/>
          <a:lstStyle/>
          <a:p>
            <a:r>
              <a:rPr lang="en-US" sz="2000" dirty="0" smtClean="0"/>
              <a:t>Partial Virtual Bitmap is encoded in </a:t>
            </a:r>
            <a:r>
              <a:rPr lang="en-US" sz="2000" u="sng" dirty="0" smtClean="0"/>
              <a:t>Block </a:t>
            </a:r>
            <a:r>
              <a:rPr lang="en-US" sz="2000" dirty="0" smtClean="0"/>
              <a:t>level</a:t>
            </a:r>
          </a:p>
          <a:p>
            <a:pPr lvl="1"/>
            <a:r>
              <a:rPr lang="en-US" sz="1400" dirty="0" smtClean="0"/>
              <a:t>Partial virtual bitmap consists of one or more encoded Blocks of a single Page</a:t>
            </a:r>
          </a:p>
          <a:p>
            <a:pPr lvl="1"/>
            <a:r>
              <a:rPr lang="en-US" sz="1400" b="1" dirty="0" smtClean="0"/>
              <a:t>Block encoding:</a:t>
            </a:r>
          </a:p>
          <a:p>
            <a:pPr lvl="2"/>
            <a:r>
              <a:rPr lang="en-US" sz="1400" b="1" dirty="0" smtClean="0"/>
              <a:t>Block Control(3 bits) + Block Offset (5 bits) + Block Bitmap (1octet) + Sub-Block Bitmaps (0-8octets)</a:t>
            </a:r>
          </a:p>
          <a:p>
            <a:pPr lvl="1"/>
            <a:r>
              <a:rPr lang="en-US" sz="1400" b="1" dirty="0" smtClean="0"/>
              <a:t>Block Control field</a:t>
            </a:r>
            <a:r>
              <a:rPr lang="en-US" sz="1400" dirty="0" smtClean="0"/>
              <a:t>: controls how the Block Bitmap and the Sub-Block Bitmap fields are used</a:t>
            </a:r>
          </a:p>
          <a:p>
            <a:pPr lvl="2">
              <a:buFont typeface="Times New Roman" pitchFamily="18" charset="0"/>
              <a:buAutoNum type="arabicPeriod"/>
            </a:pPr>
            <a:r>
              <a:rPr lang="en-US" sz="1200" b="1" dirty="0" smtClean="0"/>
              <a:t>Block bitmap encoding</a:t>
            </a:r>
            <a:r>
              <a:rPr lang="en-US" sz="1200" dirty="0" smtClean="0"/>
              <a:t>: AID = [Page Index(2b), Block Offset(5b), n(3b), m(3b)]</a:t>
            </a:r>
          </a:p>
          <a:p>
            <a:pPr lvl="3"/>
            <a:r>
              <a:rPr lang="en-US" sz="1200" dirty="0" smtClean="0"/>
              <a:t>The </a:t>
            </a:r>
            <a:r>
              <a:rPr lang="en-US" sz="1200" i="1" dirty="0" smtClean="0"/>
              <a:t>n</a:t>
            </a:r>
            <a:r>
              <a:rPr lang="en-US" sz="1200" dirty="0" smtClean="0"/>
              <a:t>-</a:t>
            </a:r>
            <a:r>
              <a:rPr lang="en-US" sz="1200" dirty="0" err="1" smtClean="0"/>
              <a:t>th</a:t>
            </a:r>
            <a:r>
              <a:rPr lang="en-US" sz="1200" dirty="0" smtClean="0"/>
              <a:t> bit position of the Block Bitmap indicates whether the </a:t>
            </a:r>
            <a:r>
              <a:rPr lang="en-US" sz="1200" i="1" dirty="0" smtClean="0"/>
              <a:t>n</a:t>
            </a:r>
            <a:r>
              <a:rPr lang="en-US" sz="1200" dirty="0" smtClean="0"/>
              <a:t>-</a:t>
            </a:r>
            <a:r>
              <a:rPr lang="en-US" sz="1200" dirty="0" err="1" smtClean="0"/>
              <a:t>th</a:t>
            </a:r>
            <a:r>
              <a:rPr lang="en-US" sz="1200" dirty="0" smtClean="0"/>
              <a:t> Sub-Block Bitmap is present in the Sub-Block field</a:t>
            </a:r>
          </a:p>
          <a:p>
            <a:pPr lvl="3"/>
            <a:r>
              <a:rPr lang="en-US" sz="1200" dirty="0" smtClean="0"/>
              <a:t>The </a:t>
            </a:r>
            <a:r>
              <a:rPr lang="en-US" sz="1200" i="1" dirty="0" smtClean="0"/>
              <a:t>m</a:t>
            </a:r>
            <a:r>
              <a:rPr lang="en-US" sz="1200" dirty="0" smtClean="0"/>
              <a:t>-</a:t>
            </a:r>
            <a:r>
              <a:rPr lang="en-US" sz="1200" dirty="0" err="1" smtClean="0"/>
              <a:t>th</a:t>
            </a:r>
            <a:r>
              <a:rPr lang="en-US" sz="1200" dirty="0" smtClean="0"/>
              <a:t> bit position of the Sub-Block Bitmap indicates whether the </a:t>
            </a:r>
            <a:r>
              <a:rPr lang="en-US" sz="1200" i="1" dirty="0" smtClean="0"/>
              <a:t>m</a:t>
            </a:r>
            <a:r>
              <a:rPr lang="en-US" sz="1200" dirty="0" smtClean="0"/>
              <a:t>-</a:t>
            </a:r>
            <a:r>
              <a:rPr lang="en-US" sz="1200" dirty="0" err="1" smtClean="0"/>
              <a:t>th</a:t>
            </a:r>
            <a:r>
              <a:rPr lang="en-US" sz="1200" dirty="0" smtClean="0"/>
              <a:t> STA has data buffered at the AP</a:t>
            </a:r>
          </a:p>
          <a:p>
            <a:pPr lvl="2">
              <a:buFont typeface="Times New Roman" pitchFamily="18" charset="0"/>
              <a:buAutoNum type="arabicPeriod"/>
            </a:pPr>
            <a:r>
              <a:rPr lang="en-US" sz="1200" b="1" dirty="0" smtClean="0"/>
              <a:t>Single AID: </a:t>
            </a:r>
            <a:r>
              <a:rPr lang="en-US" sz="1200" dirty="0" smtClean="0"/>
              <a:t>AID = [Page Index(2b), Block Offset(5b), Block Bitmap[5:0]] </a:t>
            </a:r>
          </a:p>
          <a:p>
            <a:pPr lvl="3"/>
            <a:r>
              <a:rPr lang="en-US" sz="1200" dirty="0" smtClean="0"/>
              <a:t>When there is a single AID in a Block, 6 bits of the Block Bitmap field is used to indicate the 6 LSBs of the AID</a:t>
            </a:r>
          </a:p>
          <a:p>
            <a:pPr lvl="3"/>
            <a:r>
              <a:rPr lang="en-US" sz="1200" dirty="0" smtClean="0"/>
              <a:t>The Sub-Block field is not present </a:t>
            </a:r>
          </a:p>
          <a:p>
            <a:pPr lvl="2">
              <a:buFont typeface="Times New Roman" pitchFamily="18" charset="0"/>
              <a:buAutoNum type="arabicPeriod"/>
            </a:pPr>
            <a:r>
              <a:rPr lang="en-US" sz="1200" b="1" dirty="0" smtClean="0"/>
              <a:t>Inverse bitmap: </a:t>
            </a:r>
            <a:r>
              <a:rPr lang="en-US" sz="1200" dirty="0" smtClean="0"/>
              <a:t>if there are many 1s in the bitmap of a Block, inverse the bitmap and encode the inversed bitmap </a:t>
            </a:r>
          </a:p>
          <a:p>
            <a:pPr lvl="3"/>
            <a:r>
              <a:rPr lang="en-US" sz="1200" dirty="0" smtClean="0"/>
              <a:t>Can expect many cases where STAs  sleep for a long period of time</a:t>
            </a:r>
          </a:p>
          <a:p>
            <a:pPr lvl="3">
              <a:buFont typeface="Times New Roman" pitchFamily="18" charset="0"/>
              <a:buAutoNum type="arabicPeriod"/>
            </a:pPr>
            <a:endParaRPr lang="en-US" sz="1000" dirty="0" smtClean="0"/>
          </a:p>
          <a:p>
            <a:pPr lvl="1">
              <a:buFontTx/>
              <a:buNone/>
            </a:pPr>
            <a:endParaRPr lang="en-US" sz="1400" dirty="0" smtClean="0"/>
          </a:p>
          <a:p>
            <a:pPr lvl="1"/>
            <a:endParaRPr lang="en-US" sz="1400" dirty="0" smtClean="0"/>
          </a:p>
          <a:p>
            <a:pPr lvl="1"/>
            <a:endParaRPr lang="en-US" sz="1400" dirty="0" smtClean="0"/>
          </a:p>
          <a:p>
            <a:pPr lvl="1"/>
            <a:endParaRPr lang="en-US" sz="1400" dirty="0" smtClean="0"/>
          </a:p>
          <a:p>
            <a:pPr lvl="1"/>
            <a:endParaRPr lang="en-US" sz="1400" dirty="0" smtClean="0"/>
          </a:p>
          <a:p>
            <a:pPr lvl="2">
              <a:buFontTx/>
              <a:buNone/>
            </a:pPr>
            <a:endParaRPr lang="en-US" sz="1200" dirty="0" smtClean="0"/>
          </a:p>
          <a:p>
            <a:pPr lvl="1"/>
            <a:endParaRPr lang="en-US" sz="1400" dirty="0" smtClean="0"/>
          </a:p>
        </p:txBody>
      </p:sp>
      <p:sp>
        <p:nvSpPr>
          <p:cNvPr id="8" name="Rectangle 7"/>
          <p:cNvSpPr/>
          <p:nvPr/>
        </p:nvSpPr>
        <p:spPr>
          <a:xfrm>
            <a:off x="3573463" y="5734050"/>
            <a:ext cx="652462"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Offset</a:t>
            </a:r>
          </a:p>
        </p:txBody>
      </p:sp>
      <p:sp>
        <p:nvSpPr>
          <p:cNvPr id="9" name="Rectangle 8"/>
          <p:cNvSpPr/>
          <p:nvPr/>
        </p:nvSpPr>
        <p:spPr>
          <a:xfrm>
            <a:off x="4225925" y="5734050"/>
            <a:ext cx="836613"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Bitmap</a:t>
            </a:r>
          </a:p>
        </p:txBody>
      </p:sp>
      <p:sp>
        <p:nvSpPr>
          <p:cNvPr id="10" name="Rectangle 9"/>
          <p:cNvSpPr/>
          <p:nvPr/>
        </p:nvSpPr>
        <p:spPr>
          <a:xfrm>
            <a:off x="5057775" y="5734050"/>
            <a:ext cx="1730375"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Sub-Blocks (variable)</a:t>
            </a:r>
          </a:p>
        </p:txBody>
      </p:sp>
      <p:sp>
        <p:nvSpPr>
          <p:cNvPr id="11" name="Rectangle 10"/>
          <p:cNvSpPr/>
          <p:nvPr/>
        </p:nvSpPr>
        <p:spPr>
          <a:xfrm>
            <a:off x="3033713" y="5124450"/>
            <a:ext cx="1014412"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a:solidFill>
                  <a:schemeClr val="tx1"/>
                </a:solidFill>
                <a:ea typeface="SimSun" pitchFamily="2" charset="-122"/>
              </a:rPr>
              <a:t>Block L</a:t>
            </a:r>
            <a:endParaRPr lang="en-US" sz="800" baseline="-25000">
              <a:solidFill>
                <a:schemeClr val="tx1"/>
              </a:solidFill>
              <a:ea typeface="SimSun" pitchFamily="2" charset="-122"/>
            </a:endParaRPr>
          </a:p>
        </p:txBody>
      </p:sp>
      <p:cxnSp>
        <p:nvCxnSpPr>
          <p:cNvPr id="12" name="Straight Connector 11"/>
          <p:cNvCxnSpPr/>
          <p:nvPr/>
        </p:nvCxnSpPr>
        <p:spPr>
          <a:xfrm flipH="1">
            <a:off x="3049588" y="5341938"/>
            <a:ext cx="0" cy="381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048125" y="5353050"/>
            <a:ext cx="2760663" cy="381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4048125" y="5124450"/>
            <a:ext cx="1016000"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a:solidFill>
                  <a:schemeClr val="tx1"/>
                </a:solidFill>
                <a:ea typeface="SimSun" pitchFamily="2" charset="-122"/>
              </a:rPr>
              <a:t>Block M</a:t>
            </a:r>
            <a:endParaRPr lang="en-US" sz="800" baseline="-25000">
              <a:solidFill>
                <a:schemeClr val="tx1"/>
              </a:solidFill>
              <a:ea typeface="SimSun" pitchFamily="2" charset="-122"/>
            </a:endParaRPr>
          </a:p>
        </p:txBody>
      </p:sp>
      <p:sp>
        <p:nvSpPr>
          <p:cNvPr id="15" name="Rectangle 14"/>
          <p:cNvSpPr/>
          <p:nvPr/>
        </p:nvSpPr>
        <p:spPr>
          <a:xfrm>
            <a:off x="5419725" y="5124450"/>
            <a:ext cx="1016000"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P</a:t>
            </a:r>
          </a:p>
        </p:txBody>
      </p:sp>
      <p:sp>
        <p:nvSpPr>
          <p:cNvPr id="16" name="TextBox 59"/>
          <p:cNvSpPr txBox="1">
            <a:spLocks noChangeArrowheads="1"/>
          </p:cNvSpPr>
          <p:nvPr/>
        </p:nvSpPr>
        <p:spPr bwMode="auto">
          <a:xfrm>
            <a:off x="5130800" y="5094288"/>
            <a:ext cx="255588" cy="215900"/>
          </a:xfrm>
          <a:prstGeom prst="rect">
            <a:avLst/>
          </a:prstGeom>
          <a:noFill/>
          <a:ln w="9525">
            <a:noFill/>
            <a:miter lim="800000"/>
            <a:headEnd/>
            <a:tailEnd/>
          </a:ln>
        </p:spPr>
        <p:txBody>
          <a:bodyPr wrap="none">
            <a:spAutoFit/>
          </a:bodyPr>
          <a:lstStyle/>
          <a:p>
            <a:pPr algn="ctr"/>
            <a:r>
              <a:rPr lang="en-US" sz="800"/>
              <a:t>…</a:t>
            </a:r>
          </a:p>
        </p:txBody>
      </p:sp>
      <p:sp>
        <p:nvSpPr>
          <p:cNvPr id="17" name="Rectangle 16"/>
          <p:cNvSpPr/>
          <p:nvPr/>
        </p:nvSpPr>
        <p:spPr>
          <a:xfrm>
            <a:off x="3033713" y="4646613"/>
            <a:ext cx="3402012" cy="241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Partial Virtual Bitmap</a:t>
            </a:r>
          </a:p>
        </p:txBody>
      </p:sp>
      <p:cxnSp>
        <p:nvCxnSpPr>
          <p:cNvPr id="18" name="Straight Connector 17"/>
          <p:cNvCxnSpPr/>
          <p:nvPr/>
        </p:nvCxnSpPr>
        <p:spPr>
          <a:xfrm>
            <a:off x="3033713" y="4799013"/>
            <a:ext cx="0" cy="32543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432550" y="4810125"/>
            <a:ext cx="0" cy="3254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827213" y="4646613"/>
            <a:ext cx="1206500" cy="241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Bitmap Control</a:t>
            </a:r>
          </a:p>
        </p:txBody>
      </p:sp>
      <p:sp>
        <p:nvSpPr>
          <p:cNvPr id="21" name="Rectangle 20"/>
          <p:cNvSpPr/>
          <p:nvPr/>
        </p:nvSpPr>
        <p:spPr>
          <a:xfrm>
            <a:off x="3040063" y="5734050"/>
            <a:ext cx="533400"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a:t>
            </a:r>
          </a:p>
          <a:p>
            <a:pPr algn="ctr">
              <a:defRPr/>
            </a:pPr>
            <a:r>
              <a:rPr lang="en-US" sz="800" dirty="0">
                <a:solidFill>
                  <a:schemeClr val="tx1"/>
                </a:solidFill>
              </a:rPr>
              <a:t>Control</a:t>
            </a:r>
          </a:p>
        </p:txBody>
      </p:sp>
      <p:sp>
        <p:nvSpPr>
          <p:cNvPr id="22" name="Rectangle 65"/>
          <p:cNvSpPr>
            <a:spLocks noChangeArrowheads="1"/>
          </p:cNvSpPr>
          <p:nvPr/>
        </p:nvSpPr>
        <p:spPr bwMode="auto">
          <a:xfrm>
            <a:off x="3446463" y="5451475"/>
            <a:ext cx="519112" cy="215900"/>
          </a:xfrm>
          <a:prstGeom prst="rect">
            <a:avLst/>
          </a:prstGeom>
          <a:noFill/>
          <a:ln w="9525">
            <a:noFill/>
            <a:miter lim="800000"/>
            <a:headEnd/>
            <a:tailEnd/>
          </a:ln>
        </p:spPr>
        <p:txBody>
          <a:bodyPr wrap="none">
            <a:spAutoFit/>
          </a:bodyPr>
          <a:lstStyle/>
          <a:p>
            <a:r>
              <a:rPr lang="en-US" sz="800"/>
              <a:t>1 octet</a:t>
            </a:r>
          </a:p>
        </p:txBody>
      </p:sp>
      <p:sp>
        <p:nvSpPr>
          <p:cNvPr id="23" name="Left Brace 22"/>
          <p:cNvSpPr/>
          <p:nvPr/>
        </p:nvSpPr>
        <p:spPr>
          <a:xfrm rot="5400000">
            <a:off x="3601244" y="5077619"/>
            <a:ext cx="95250" cy="1154112"/>
          </a:xfrm>
          <a:prstGeom prst="leftBrace">
            <a:avLst>
              <a:gd name="adj1" fmla="val 3796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ea typeface="SimSun" pitchFamily="2" charset="-122"/>
            </a:endParaRPr>
          </a:p>
        </p:txBody>
      </p:sp>
      <p:sp>
        <p:nvSpPr>
          <p:cNvPr id="24" name="Rectangle 67"/>
          <p:cNvSpPr>
            <a:spLocks noChangeArrowheads="1"/>
          </p:cNvSpPr>
          <p:nvPr/>
        </p:nvSpPr>
        <p:spPr bwMode="auto">
          <a:xfrm>
            <a:off x="4379913" y="5556250"/>
            <a:ext cx="460375" cy="215900"/>
          </a:xfrm>
          <a:prstGeom prst="rect">
            <a:avLst/>
          </a:prstGeom>
          <a:noFill/>
          <a:ln w="9525">
            <a:noFill/>
            <a:miter lim="800000"/>
            <a:headEnd/>
            <a:tailEnd/>
          </a:ln>
        </p:spPr>
        <p:txBody>
          <a:bodyPr wrap="none">
            <a:spAutoFit/>
          </a:bodyPr>
          <a:lstStyle/>
          <a:p>
            <a:r>
              <a:rPr lang="en-US" sz="800"/>
              <a:t>1 octet</a:t>
            </a:r>
          </a:p>
        </p:txBody>
      </p:sp>
      <p:sp>
        <p:nvSpPr>
          <p:cNvPr id="25" name="Rectangle 68"/>
          <p:cNvSpPr>
            <a:spLocks noChangeArrowheads="1"/>
          </p:cNvSpPr>
          <p:nvPr/>
        </p:nvSpPr>
        <p:spPr bwMode="auto">
          <a:xfrm>
            <a:off x="5607050" y="5551488"/>
            <a:ext cx="661988" cy="215900"/>
          </a:xfrm>
          <a:prstGeom prst="rect">
            <a:avLst/>
          </a:prstGeom>
          <a:noFill/>
          <a:ln w="9525">
            <a:noFill/>
            <a:miter lim="800000"/>
            <a:headEnd/>
            <a:tailEnd/>
          </a:ln>
        </p:spPr>
        <p:txBody>
          <a:bodyPr wrap="none">
            <a:spAutoFit/>
          </a:bodyPr>
          <a:lstStyle/>
          <a:p>
            <a:r>
              <a:rPr lang="en-US" sz="800"/>
              <a:t>0-8 octets</a:t>
            </a:r>
          </a:p>
        </p:txBody>
      </p:sp>
      <p:sp>
        <p:nvSpPr>
          <p:cNvPr id="26" name="Rectangle 69"/>
          <p:cNvSpPr>
            <a:spLocks noChangeArrowheads="1"/>
          </p:cNvSpPr>
          <p:nvPr/>
        </p:nvSpPr>
        <p:spPr bwMode="auto">
          <a:xfrm>
            <a:off x="3749675" y="5956300"/>
            <a:ext cx="409575" cy="215900"/>
          </a:xfrm>
          <a:prstGeom prst="rect">
            <a:avLst/>
          </a:prstGeom>
          <a:noFill/>
          <a:ln w="9525">
            <a:noFill/>
            <a:miter lim="800000"/>
            <a:headEnd/>
            <a:tailEnd/>
          </a:ln>
        </p:spPr>
        <p:txBody>
          <a:bodyPr wrap="none">
            <a:spAutoFit/>
          </a:bodyPr>
          <a:lstStyle/>
          <a:p>
            <a:r>
              <a:rPr lang="en-US" sz="800"/>
              <a:t>5 bits</a:t>
            </a:r>
          </a:p>
        </p:txBody>
      </p:sp>
      <p:sp>
        <p:nvSpPr>
          <p:cNvPr id="27" name="Rectangle 70"/>
          <p:cNvSpPr>
            <a:spLocks noChangeArrowheads="1"/>
          </p:cNvSpPr>
          <p:nvPr/>
        </p:nvSpPr>
        <p:spPr bwMode="auto">
          <a:xfrm>
            <a:off x="3101975" y="5975350"/>
            <a:ext cx="409575" cy="215900"/>
          </a:xfrm>
          <a:prstGeom prst="rect">
            <a:avLst/>
          </a:prstGeom>
          <a:noFill/>
          <a:ln w="9525">
            <a:noFill/>
            <a:miter lim="800000"/>
            <a:headEnd/>
            <a:tailEnd/>
          </a:ln>
        </p:spPr>
        <p:txBody>
          <a:bodyPr wrap="none">
            <a:spAutoFit/>
          </a:bodyPr>
          <a:lstStyle/>
          <a:p>
            <a:r>
              <a:rPr lang="en-US" sz="800"/>
              <a:t>3 bits</a:t>
            </a:r>
          </a:p>
        </p:txBody>
      </p:sp>
      <p:sp>
        <p:nvSpPr>
          <p:cNvPr id="28" name="Rectangle 27"/>
          <p:cNvSpPr/>
          <p:nvPr/>
        </p:nvSpPr>
        <p:spPr>
          <a:xfrm>
            <a:off x="5057775" y="6224588"/>
            <a:ext cx="735013"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Sub-Block  </a:t>
            </a:r>
          </a:p>
          <a:p>
            <a:pPr algn="ctr">
              <a:defRPr/>
            </a:pPr>
            <a:r>
              <a:rPr lang="en-US" sz="800" dirty="0">
                <a:solidFill>
                  <a:schemeClr val="tx1"/>
                </a:solidFill>
              </a:rPr>
              <a:t>Bitmap 1</a:t>
            </a:r>
          </a:p>
        </p:txBody>
      </p:sp>
      <p:sp>
        <p:nvSpPr>
          <p:cNvPr id="29" name="Rectangle 28"/>
          <p:cNvSpPr/>
          <p:nvPr/>
        </p:nvSpPr>
        <p:spPr>
          <a:xfrm>
            <a:off x="5792788" y="6224588"/>
            <a:ext cx="735012"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Sub-Block  </a:t>
            </a:r>
          </a:p>
          <a:p>
            <a:pPr algn="ctr">
              <a:defRPr/>
            </a:pPr>
            <a:r>
              <a:rPr lang="en-US" sz="800" dirty="0">
                <a:solidFill>
                  <a:schemeClr val="tx1"/>
                </a:solidFill>
              </a:rPr>
              <a:t>Bitmap 2</a:t>
            </a:r>
          </a:p>
        </p:txBody>
      </p:sp>
      <p:sp>
        <p:nvSpPr>
          <p:cNvPr id="30" name="Rectangle 29"/>
          <p:cNvSpPr/>
          <p:nvPr/>
        </p:nvSpPr>
        <p:spPr>
          <a:xfrm>
            <a:off x="6851650" y="6221413"/>
            <a:ext cx="735013"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Sub-Block  </a:t>
            </a:r>
          </a:p>
          <a:p>
            <a:pPr algn="ctr">
              <a:defRPr/>
            </a:pPr>
            <a:r>
              <a:rPr lang="en-US" sz="800" dirty="0">
                <a:solidFill>
                  <a:schemeClr val="tx1"/>
                </a:solidFill>
              </a:rPr>
              <a:t>Bitmap M</a:t>
            </a:r>
          </a:p>
        </p:txBody>
      </p:sp>
      <p:cxnSp>
        <p:nvCxnSpPr>
          <p:cNvPr id="31" name="Straight Connector 30"/>
          <p:cNvCxnSpPr/>
          <p:nvPr/>
        </p:nvCxnSpPr>
        <p:spPr>
          <a:xfrm flipH="1">
            <a:off x="5053013" y="5889625"/>
            <a:ext cx="0" cy="381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6788150" y="5949950"/>
            <a:ext cx="798513" cy="27146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TextBox 76"/>
          <p:cNvSpPr txBox="1">
            <a:spLocks noChangeArrowheads="1"/>
          </p:cNvSpPr>
          <p:nvPr/>
        </p:nvSpPr>
        <p:spPr bwMode="auto">
          <a:xfrm>
            <a:off x="6532563" y="6203950"/>
            <a:ext cx="255587" cy="215900"/>
          </a:xfrm>
          <a:prstGeom prst="rect">
            <a:avLst/>
          </a:prstGeom>
          <a:noFill/>
          <a:ln w="9525">
            <a:noFill/>
            <a:miter lim="800000"/>
            <a:headEnd/>
            <a:tailEnd/>
          </a:ln>
        </p:spPr>
        <p:txBody>
          <a:bodyPr wrap="none">
            <a:spAutoFit/>
          </a:bodyPr>
          <a:lstStyle/>
          <a:p>
            <a:pPr algn="ctr"/>
            <a:r>
              <a:rPr lang="en-US" sz="800"/>
              <a:t>…</a:t>
            </a:r>
          </a:p>
        </p:txBody>
      </p:sp>
      <p:sp>
        <p:nvSpPr>
          <p:cNvPr id="34" name="Rectangle 77"/>
          <p:cNvSpPr>
            <a:spLocks noChangeArrowheads="1"/>
          </p:cNvSpPr>
          <p:nvPr/>
        </p:nvSpPr>
        <p:spPr bwMode="auto">
          <a:xfrm>
            <a:off x="5176838" y="6057900"/>
            <a:ext cx="517525" cy="214313"/>
          </a:xfrm>
          <a:prstGeom prst="rect">
            <a:avLst/>
          </a:prstGeom>
          <a:noFill/>
          <a:ln w="9525">
            <a:noFill/>
            <a:miter lim="800000"/>
            <a:headEnd/>
            <a:tailEnd/>
          </a:ln>
        </p:spPr>
        <p:txBody>
          <a:bodyPr wrap="none">
            <a:spAutoFit/>
          </a:bodyPr>
          <a:lstStyle/>
          <a:p>
            <a:r>
              <a:rPr lang="en-US" sz="800"/>
              <a:t>1 octet</a:t>
            </a:r>
          </a:p>
        </p:txBody>
      </p:sp>
      <p:sp>
        <p:nvSpPr>
          <p:cNvPr id="35" name="Rectangle 78"/>
          <p:cNvSpPr>
            <a:spLocks noChangeArrowheads="1"/>
          </p:cNvSpPr>
          <p:nvPr/>
        </p:nvSpPr>
        <p:spPr bwMode="auto">
          <a:xfrm>
            <a:off x="385763" y="5310188"/>
            <a:ext cx="1347787" cy="1062037"/>
          </a:xfrm>
          <a:prstGeom prst="rect">
            <a:avLst/>
          </a:prstGeom>
          <a:noFill/>
          <a:ln w="9525">
            <a:solidFill>
              <a:schemeClr val="tx1"/>
            </a:solidFill>
            <a:miter lim="800000"/>
            <a:headEnd/>
            <a:tailEnd/>
          </a:ln>
        </p:spPr>
        <p:txBody>
          <a:bodyPr wrap="none">
            <a:spAutoFit/>
          </a:bodyPr>
          <a:lstStyle/>
          <a:p>
            <a:r>
              <a:rPr lang="en-US" sz="900" u="sng"/>
              <a:t>Block Control field:</a:t>
            </a:r>
          </a:p>
          <a:p>
            <a:endParaRPr lang="en-US" sz="900"/>
          </a:p>
          <a:p>
            <a:r>
              <a:rPr lang="en-US" sz="900"/>
              <a:t>Block Bitmap</a:t>
            </a:r>
          </a:p>
          <a:p>
            <a:r>
              <a:rPr lang="en-US" sz="900"/>
              <a:t>Single AID</a:t>
            </a:r>
          </a:p>
          <a:p>
            <a:r>
              <a:rPr lang="en-US" sz="900"/>
              <a:t>‘Offset+Length+Bitmap’</a:t>
            </a:r>
          </a:p>
          <a:p>
            <a:r>
              <a:rPr lang="en-US" sz="900"/>
              <a:t> +</a:t>
            </a:r>
          </a:p>
          <a:p>
            <a:r>
              <a:rPr lang="en-US" sz="900"/>
              <a:t>Inverse bitmap</a:t>
            </a:r>
          </a:p>
        </p:txBody>
      </p:sp>
      <p:sp>
        <p:nvSpPr>
          <p:cNvPr id="36" name="Rectangle 35"/>
          <p:cNvSpPr/>
          <p:nvPr/>
        </p:nvSpPr>
        <p:spPr>
          <a:xfrm>
            <a:off x="2749550" y="5734050"/>
            <a:ext cx="295275"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a:solidFill>
                <a:schemeClr val="tx1"/>
              </a:solidFill>
              <a:ea typeface="SimSun" pitchFamily="2" charset="-122"/>
            </a:endParaRPr>
          </a:p>
        </p:txBody>
      </p:sp>
      <p:sp>
        <p:nvSpPr>
          <p:cNvPr id="37" name="Rectangle 36"/>
          <p:cNvSpPr/>
          <p:nvPr/>
        </p:nvSpPr>
        <p:spPr>
          <a:xfrm>
            <a:off x="1835150" y="5734050"/>
            <a:ext cx="914400"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TBD</a:t>
            </a:r>
          </a:p>
        </p:txBody>
      </p:sp>
      <p:sp>
        <p:nvSpPr>
          <p:cNvPr id="38" name="Rectangle 81"/>
          <p:cNvSpPr>
            <a:spLocks noChangeArrowheads="1"/>
          </p:cNvSpPr>
          <p:nvPr/>
        </p:nvSpPr>
        <p:spPr bwMode="auto">
          <a:xfrm>
            <a:off x="2689225" y="5683250"/>
            <a:ext cx="442913" cy="338138"/>
          </a:xfrm>
          <a:prstGeom prst="rect">
            <a:avLst/>
          </a:prstGeom>
          <a:noFill/>
          <a:ln w="9525">
            <a:noFill/>
            <a:miter lim="800000"/>
            <a:headEnd/>
            <a:tailEnd/>
          </a:ln>
        </p:spPr>
        <p:txBody>
          <a:bodyPr wrap="none">
            <a:spAutoFit/>
          </a:bodyPr>
          <a:lstStyle/>
          <a:p>
            <a:pPr algn="ctr"/>
            <a:r>
              <a:rPr lang="en-US" sz="800"/>
              <a:t>Page </a:t>
            </a:r>
          </a:p>
          <a:p>
            <a:pPr algn="ctr"/>
            <a:r>
              <a:rPr lang="en-US" sz="800"/>
              <a:t>Index </a:t>
            </a:r>
          </a:p>
        </p:txBody>
      </p:sp>
      <p:sp>
        <p:nvSpPr>
          <p:cNvPr id="39" name="Rectangle 82"/>
          <p:cNvSpPr>
            <a:spLocks noChangeArrowheads="1"/>
          </p:cNvSpPr>
          <p:nvPr/>
        </p:nvSpPr>
        <p:spPr bwMode="auto">
          <a:xfrm>
            <a:off x="2700338" y="5942013"/>
            <a:ext cx="411162" cy="215900"/>
          </a:xfrm>
          <a:prstGeom prst="rect">
            <a:avLst/>
          </a:prstGeom>
          <a:noFill/>
          <a:ln w="9525">
            <a:noFill/>
            <a:miter lim="800000"/>
            <a:headEnd/>
            <a:tailEnd/>
          </a:ln>
        </p:spPr>
        <p:txBody>
          <a:bodyPr wrap="none">
            <a:spAutoFit/>
          </a:bodyPr>
          <a:lstStyle/>
          <a:p>
            <a:r>
              <a:rPr lang="en-US" sz="800"/>
              <a:t>2 bits</a:t>
            </a:r>
          </a:p>
        </p:txBody>
      </p:sp>
      <p:sp>
        <p:nvSpPr>
          <p:cNvPr id="40" name="Rectangle 83"/>
          <p:cNvSpPr>
            <a:spLocks noChangeArrowheads="1"/>
          </p:cNvSpPr>
          <p:nvPr/>
        </p:nvSpPr>
        <p:spPr bwMode="auto">
          <a:xfrm>
            <a:off x="1822450" y="5421313"/>
            <a:ext cx="1222375" cy="214312"/>
          </a:xfrm>
          <a:prstGeom prst="rect">
            <a:avLst/>
          </a:prstGeom>
          <a:noFill/>
          <a:ln w="9525">
            <a:noFill/>
            <a:miter lim="800000"/>
            <a:headEnd/>
            <a:tailEnd/>
          </a:ln>
        </p:spPr>
        <p:txBody>
          <a:bodyPr wrap="none">
            <a:spAutoFit/>
          </a:bodyPr>
          <a:lstStyle/>
          <a:p>
            <a:pPr algn="ctr"/>
            <a:r>
              <a:rPr lang="en-US" sz="800"/>
              <a:t>Bitmap Control (1 octet) </a:t>
            </a:r>
          </a:p>
        </p:txBody>
      </p:sp>
      <p:sp>
        <p:nvSpPr>
          <p:cNvPr id="41" name="Left Brace 40"/>
          <p:cNvSpPr/>
          <p:nvPr/>
        </p:nvSpPr>
        <p:spPr>
          <a:xfrm rot="5400000">
            <a:off x="2379663" y="5048250"/>
            <a:ext cx="104775" cy="1203325"/>
          </a:xfrm>
          <a:prstGeom prst="leftBrace">
            <a:avLst>
              <a:gd name="adj1" fmla="val 3796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ea typeface="SimSun" pitchFamily="2" charset="-122"/>
            </a:endParaRPr>
          </a:p>
        </p:txBody>
      </p:sp>
      <p:sp>
        <p:nvSpPr>
          <p:cNvPr id="42"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Offset+Length+Bitmap</a:t>
            </a:r>
            <a:r>
              <a:rPr lang="en-US" dirty="0" smtClean="0"/>
              <a:t> (OLB)</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6</a:t>
            </a:fld>
            <a:endParaRPr lang="en-US"/>
          </a:p>
        </p:txBody>
      </p:sp>
      <p:cxnSp>
        <p:nvCxnSpPr>
          <p:cNvPr id="7" name="Straight Connector 6"/>
          <p:cNvCxnSpPr/>
          <p:nvPr/>
        </p:nvCxnSpPr>
        <p:spPr>
          <a:xfrm>
            <a:off x="5748338" y="4205335"/>
            <a:ext cx="1620837" cy="58261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565525" y="3354435"/>
            <a:ext cx="3402013" cy="241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Partial Virtual Bitmap</a:t>
            </a:r>
          </a:p>
        </p:txBody>
      </p:sp>
      <p:sp>
        <p:nvSpPr>
          <p:cNvPr id="9" name="Rectangle 8"/>
          <p:cNvSpPr/>
          <p:nvPr/>
        </p:nvSpPr>
        <p:spPr>
          <a:xfrm>
            <a:off x="2359025" y="3354435"/>
            <a:ext cx="1206500" cy="241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Bitmap Control</a:t>
            </a:r>
          </a:p>
        </p:txBody>
      </p:sp>
      <p:sp>
        <p:nvSpPr>
          <p:cNvPr id="10" name="Rectangle 21"/>
          <p:cNvSpPr>
            <a:spLocks noChangeArrowheads="1"/>
          </p:cNvSpPr>
          <p:nvPr/>
        </p:nvSpPr>
        <p:spPr bwMode="auto">
          <a:xfrm>
            <a:off x="4391025" y="4484735"/>
            <a:ext cx="500063" cy="215900"/>
          </a:xfrm>
          <a:prstGeom prst="rect">
            <a:avLst/>
          </a:prstGeom>
          <a:noFill/>
          <a:ln w="9525">
            <a:noFill/>
            <a:miter lim="800000"/>
            <a:headEnd/>
            <a:tailEnd/>
          </a:ln>
        </p:spPr>
        <p:txBody>
          <a:bodyPr wrap="none">
            <a:spAutoFit/>
          </a:bodyPr>
          <a:lstStyle/>
          <a:p>
            <a:r>
              <a:rPr lang="en-US" sz="800"/>
              <a:t>2 octets</a:t>
            </a:r>
          </a:p>
        </p:txBody>
      </p:sp>
      <p:sp>
        <p:nvSpPr>
          <p:cNvPr id="11" name="Left Brace 10"/>
          <p:cNvSpPr/>
          <p:nvPr/>
        </p:nvSpPr>
        <p:spPr>
          <a:xfrm rot="5400000">
            <a:off x="4562475" y="3708448"/>
            <a:ext cx="104775" cy="2006600"/>
          </a:xfrm>
          <a:prstGeom prst="leftBrace">
            <a:avLst>
              <a:gd name="adj1" fmla="val 3796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ea typeface="SimSun" pitchFamily="2" charset="-122"/>
            </a:endParaRPr>
          </a:p>
        </p:txBody>
      </p:sp>
      <p:sp>
        <p:nvSpPr>
          <p:cNvPr id="12" name="Rectangle 11"/>
          <p:cNvSpPr/>
          <p:nvPr/>
        </p:nvSpPr>
        <p:spPr>
          <a:xfrm>
            <a:off x="3589338" y="4787948"/>
            <a:ext cx="533400" cy="230187"/>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a:t>
            </a:r>
          </a:p>
          <a:p>
            <a:pPr algn="ctr">
              <a:defRPr/>
            </a:pPr>
            <a:r>
              <a:rPr lang="en-US" sz="800" dirty="0">
                <a:solidFill>
                  <a:schemeClr val="tx1"/>
                </a:solidFill>
              </a:rPr>
              <a:t>Control</a:t>
            </a:r>
          </a:p>
        </p:txBody>
      </p:sp>
      <p:sp>
        <p:nvSpPr>
          <p:cNvPr id="13" name="Rectangle 88"/>
          <p:cNvSpPr>
            <a:spLocks noChangeArrowheads="1"/>
          </p:cNvSpPr>
          <p:nvPr/>
        </p:nvSpPr>
        <p:spPr bwMode="auto">
          <a:xfrm>
            <a:off x="3651250" y="5018135"/>
            <a:ext cx="411163" cy="215900"/>
          </a:xfrm>
          <a:prstGeom prst="rect">
            <a:avLst/>
          </a:prstGeom>
          <a:noFill/>
          <a:ln w="9525">
            <a:noFill/>
            <a:miter lim="800000"/>
            <a:headEnd/>
            <a:tailEnd/>
          </a:ln>
        </p:spPr>
        <p:txBody>
          <a:bodyPr wrap="none">
            <a:spAutoFit/>
          </a:bodyPr>
          <a:lstStyle/>
          <a:p>
            <a:r>
              <a:rPr lang="en-US" sz="800"/>
              <a:t>3 bits</a:t>
            </a:r>
          </a:p>
        </p:txBody>
      </p:sp>
      <p:sp>
        <p:nvSpPr>
          <p:cNvPr id="14" name="Rectangle 90"/>
          <p:cNvSpPr>
            <a:spLocks noChangeArrowheads="1"/>
          </p:cNvSpPr>
          <p:nvPr/>
        </p:nvSpPr>
        <p:spPr bwMode="auto">
          <a:xfrm>
            <a:off x="4281488" y="5018135"/>
            <a:ext cx="411162" cy="215900"/>
          </a:xfrm>
          <a:prstGeom prst="rect">
            <a:avLst/>
          </a:prstGeom>
          <a:noFill/>
          <a:ln w="9525">
            <a:noFill/>
            <a:miter lim="800000"/>
            <a:headEnd/>
            <a:tailEnd/>
          </a:ln>
        </p:spPr>
        <p:txBody>
          <a:bodyPr wrap="none">
            <a:spAutoFit/>
          </a:bodyPr>
          <a:lstStyle/>
          <a:p>
            <a:r>
              <a:rPr lang="en-US" sz="800"/>
              <a:t>5 bits</a:t>
            </a:r>
          </a:p>
        </p:txBody>
      </p:sp>
      <p:sp>
        <p:nvSpPr>
          <p:cNvPr id="15" name="Rectangle 14"/>
          <p:cNvSpPr/>
          <p:nvPr/>
        </p:nvSpPr>
        <p:spPr>
          <a:xfrm>
            <a:off x="4873625" y="4787948"/>
            <a:ext cx="758825"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chemeClr val="tx1"/>
                </a:solidFill>
              </a:rPr>
              <a:t>Length (L)</a:t>
            </a:r>
          </a:p>
        </p:txBody>
      </p:sp>
      <p:sp>
        <p:nvSpPr>
          <p:cNvPr id="16" name="Rectangle 94"/>
          <p:cNvSpPr>
            <a:spLocks noChangeArrowheads="1"/>
          </p:cNvSpPr>
          <p:nvPr/>
        </p:nvSpPr>
        <p:spPr bwMode="auto">
          <a:xfrm>
            <a:off x="5033963" y="5018135"/>
            <a:ext cx="460375" cy="215900"/>
          </a:xfrm>
          <a:prstGeom prst="rect">
            <a:avLst/>
          </a:prstGeom>
          <a:noFill/>
          <a:ln w="9525">
            <a:noFill/>
            <a:miter lim="800000"/>
            <a:headEnd/>
            <a:tailEnd/>
          </a:ln>
        </p:spPr>
        <p:txBody>
          <a:bodyPr wrap="none">
            <a:spAutoFit/>
          </a:bodyPr>
          <a:lstStyle/>
          <a:p>
            <a:r>
              <a:rPr lang="en-US" sz="800"/>
              <a:t>1 octet</a:t>
            </a:r>
          </a:p>
        </p:txBody>
      </p:sp>
      <p:sp>
        <p:nvSpPr>
          <p:cNvPr id="17" name="Rectangle 98"/>
          <p:cNvSpPr>
            <a:spLocks noChangeArrowheads="1"/>
          </p:cNvSpPr>
          <p:nvPr/>
        </p:nvSpPr>
        <p:spPr bwMode="auto">
          <a:xfrm>
            <a:off x="1484313" y="4764135"/>
            <a:ext cx="900112" cy="246063"/>
          </a:xfrm>
          <a:prstGeom prst="rect">
            <a:avLst/>
          </a:prstGeom>
          <a:noFill/>
          <a:ln w="9525">
            <a:noFill/>
            <a:miter lim="800000"/>
            <a:headEnd/>
            <a:tailEnd/>
          </a:ln>
        </p:spPr>
        <p:txBody>
          <a:bodyPr>
            <a:spAutoFit/>
          </a:bodyPr>
          <a:lstStyle/>
          <a:p>
            <a:r>
              <a:rPr lang="en-US" sz="1000"/>
              <a:t>OLB mode</a:t>
            </a:r>
          </a:p>
        </p:txBody>
      </p:sp>
      <p:sp>
        <p:nvSpPr>
          <p:cNvPr id="18" name="Rectangle 17"/>
          <p:cNvSpPr/>
          <p:nvPr/>
        </p:nvSpPr>
        <p:spPr>
          <a:xfrm>
            <a:off x="4111625" y="4787948"/>
            <a:ext cx="762000"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Offset</a:t>
            </a:r>
          </a:p>
        </p:txBody>
      </p:sp>
      <p:sp>
        <p:nvSpPr>
          <p:cNvPr id="19" name="Rectangle 18"/>
          <p:cNvSpPr/>
          <p:nvPr/>
        </p:nvSpPr>
        <p:spPr>
          <a:xfrm>
            <a:off x="5630863" y="4787948"/>
            <a:ext cx="1730375"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L Sub-Block Bitmaps </a:t>
            </a:r>
          </a:p>
        </p:txBody>
      </p:sp>
      <p:sp>
        <p:nvSpPr>
          <p:cNvPr id="20" name="Rectangle 110"/>
          <p:cNvSpPr>
            <a:spLocks noChangeArrowheads="1"/>
          </p:cNvSpPr>
          <p:nvPr/>
        </p:nvSpPr>
        <p:spPr bwMode="auto">
          <a:xfrm>
            <a:off x="2362200" y="4479973"/>
            <a:ext cx="1220788" cy="215900"/>
          </a:xfrm>
          <a:prstGeom prst="rect">
            <a:avLst/>
          </a:prstGeom>
          <a:noFill/>
          <a:ln w="9525">
            <a:noFill/>
            <a:miter lim="800000"/>
            <a:headEnd/>
            <a:tailEnd/>
          </a:ln>
        </p:spPr>
        <p:txBody>
          <a:bodyPr wrap="none">
            <a:spAutoFit/>
          </a:bodyPr>
          <a:lstStyle/>
          <a:p>
            <a:pPr algn="ctr"/>
            <a:r>
              <a:rPr lang="en-US" sz="800"/>
              <a:t>Bitmap Control (1 octet) </a:t>
            </a:r>
          </a:p>
        </p:txBody>
      </p:sp>
      <p:sp>
        <p:nvSpPr>
          <p:cNvPr id="21" name="Left Brace 20"/>
          <p:cNvSpPr/>
          <p:nvPr/>
        </p:nvSpPr>
        <p:spPr>
          <a:xfrm rot="5400000">
            <a:off x="2918619" y="4109292"/>
            <a:ext cx="104775" cy="1201737"/>
          </a:xfrm>
          <a:prstGeom prst="leftBrace">
            <a:avLst>
              <a:gd name="adj1" fmla="val 3796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ea typeface="SimSun" pitchFamily="2" charset="-122"/>
            </a:endParaRPr>
          </a:p>
        </p:txBody>
      </p:sp>
      <p:sp>
        <p:nvSpPr>
          <p:cNvPr id="22" name="Rectangle 21"/>
          <p:cNvSpPr/>
          <p:nvPr/>
        </p:nvSpPr>
        <p:spPr>
          <a:xfrm>
            <a:off x="3565525" y="3976735"/>
            <a:ext cx="673100"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a:solidFill>
                  <a:schemeClr val="tx1"/>
                </a:solidFill>
                <a:ea typeface="SimSun" pitchFamily="2" charset="-122"/>
              </a:rPr>
              <a:t>Block n</a:t>
            </a:r>
            <a:endParaRPr lang="en-US" sz="800" baseline="-25000">
              <a:solidFill>
                <a:schemeClr val="tx1"/>
              </a:solidFill>
              <a:ea typeface="SimSun" pitchFamily="2" charset="-122"/>
            </a:endParaRPr>
          </a:p>
        </p:txBody>
      </p:sp>
      <p:sp>
        <p:nvSpPr>
          <p:cNvPr id="23" name="Rectangle 22"/>
          <p:cNvSpPr/>
          <p:nvPr/>
        </p:nvSpPr>
        <p:spPr>
          <a:xfrm>
            <a:off x="4238625" y="3976735"/>
            <a:ext cx="630238"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a:solidFill>
                  <a:schemeClr val="tx1"/>
                </a:solidFill>
                <a:ea typeface="SimSun" pitchFamily="2" charset="-122"/>
              </a:rPr>
              <a:t>Block n+1</a:t>
            </a:r>
            <a:endParaRPr lang="en-US" sz="800" baseline="-25000">
              <a:solidFill>
                <a:schemeClr val="tx1"/>
              </a:solidFill>
              <a:ea typeface="SimSun" pitchFamily="2" charset="-122"/>
            </a:endParaRPr>
          </a:p>
        </p:txBody>
      </p:sp>
      <p:sp>
        <p:nvSpPr>
          <p:cNvPr id="24" name="Rectangle 23"/>
          <p:cNvSpPr/>
          <p:nvPr/>
        </p:nvSpPr>
        <p:spPr>
          <a:xfrm>
            <a:off x="5114925" y="3976735"/>
            <a:ext cx="633413"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a:t>
            </a:r>
            <a:r>
              <a:rPr lang="en-US" sz="800" dirty="0" err="1">
                <a:solidFill>
                  <a:schemeClr val="tx1"/>
                </a:solidFill>
              </a:rPr>
              <a:t>n+m</a:t>
            </a:r>
            <a:endParaRPr lang="en-US" sz="800" dirty="0">
              <a:solidFill>
                <a:schemeClr val="tx1"/>
              </a:solidFill>
            </a:endParaRPr>
          </a:p>
        </p:txBody>
      </p:sp>
      <p:sp>
        <p:nvSpPr>
          <p:cNvPr id="25" name="TextBox 136"/>
          <p:cNvSpPr txBox="1">
            <a:spLocks noChangeArrowheads="1"/>
          </p:cNvSpPr>
          <p:nvPr/>
        </p:nvSpPr>
        <p:spPr bwMode="auto">
          <a:xfrm>
            <a:off x="4879975" y="3964035"/>
            <a:ext cx="254000" cy="215900"/>
          </a:xfrm>
          <a:prstGeom prst="rect">
            <a:avLst/>
          </a:prstGeom>
          <a:noFill/>
          <a:ln w="9525">
            <a:noFill/>
            <a:miter lim="800000"/>
            <a:headEnd/>
            <a:tailEnd/>
          </a:ln>
        </p:spPr>
        <p:txBody>
          <a:bodyPr wrap="none">
            <a:spAutoFit/>
          </a:bodyPr>
          <a:lstStyle/>
          <a:p>
            <a:pPr algn="ctr"/>
            <a:r>
              <a:rPr lang="en-US" sz="800"/>
              <a:t>…</a:t>
            </a:r>
          </a:p>
        </p:txBody>
      </p:sp>
      <p:cxnSp>
        <p:nvCxnSpPr>
          <p:cNvPr id="26" name="Straight Connector 25"/>
          <p:cNvCxnSpPr/>
          <p:nvPr/>
        </p:nvCxnSpPr>
        <p:spPr>
          <a:xfrm>
            <a:off x="3560763" y="3659235"/>
            <a:ext cx="0" cy="3254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571875" y="4205335"/>
            <a:ext cx="17463" cy="5588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5746750" y="3971973"/>
            <a:ext cx="673100"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a:solidFill>
                  <a:schemeClr val="tx1"/>
                </a:solidFill>
                <a:ea typeface="SimSun" pitchFamily="2" charset="-122"/>
              </a:rPr>
              <a:t>Block p</a:t>
            </a:r>
            <a:endParaRPr lang="en-US" sz="800" baseline="-25000">
              <a:solidFill>
                <a:schemeClr val="tx1"/>
              </a:solidFill>
              <a:ea typeface="SimSun" pitchFamily="2" charset="-122"/>
            </a:endParaRPr>
          </a:p>
        </p:txBody>
      </p:sp>
      <p:sp>
        <p:nvSpPr>
          <p:cNvPr id="29" name="Rectangle 28"/>
          <p:cNvSpPr/>
          <p:nvPr/>
        </p:nvSpPr>
        <p:spPr>
          <a:xfrm>
            <a:off x="6713538" y="3971973"/>
            <a:ext cx="673100" cy="241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a:solidFill>
                  <a:schemeClr val="tx1"/>
                </a:solidFill>
                <a:ea typeface="SimSun" pitchFamily="2" charset="-122"/>
              </a:rPr>
              <a:t>Block v</a:t>
            </a:r>
            <a:endParaRPr lang="en-US" sz="800" baseline="-25000">
              <a:solidFill>
                <a:schemeClr val="tx1"/>
              </a:solidFill>
              <a:ea typeface="SimSun" pitchFamily="2" charset="-122"/>
            </a:endParaRPr>
          </a:p>
        </p:txBody>
      </p:sp>
      <p:sp>
        <p:nvSpPr>
          <p:cNvPr id="30" name="TextBox 75"/>
          <p:cNvSpPr txBox="1">
            <a:spLocks noChangeArrowheads="1"/>
          </p:cNvSpPr>
          <p:nvPr/>
        </p:nvSpPr>
        <p:spPr bwMode="auto">
          <a:xfrm>
            <a:off x="6419850" y="3984673"/>
            <a:ext cx="255588" cy="215900"/>
          </a:xfrm>
          <a:prstGeom prst="rect">
            <a:avLst/>
          </a:prstGeom>
          <a:noFill/>
          <a:ln w="9525">
            <a:noFill/>
            <a:miter lim="800000"/>
            <a:headEnd/>
            <a:tailEnd/>
          </a:ln>
        </p:spPr>
        <p:txBody>
          <a:bodyPr wrap="none">
            <a:spAutoFit/>
          </a:bodyPr>
          <a:lstStyle/>
          <a:p>
            <a:pPr algn="ctr"/>
            <a:r>
              <a:rPr lang="en-US" sz="800"/>
              <a:t>…</a:t>
            </a:r>
          </a:p>
        </p:txBody>
      </p:sp>
      <p:cxnSp>
        <p:nvCxnSpPr>
          <p:cNvPr id="31" name="Straight Connector 30"/>
          <p:cNvCxnSpPr/>
          <p:nvPr/>
        </p:nvCxnSpPr>
        <p:spPr>
          <a:xfrm>
            <a:off x="6967538" y="3595735"/>
            <a:ext cx="401637" cy="3889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3297238" y="4787948"/>
            <a:ext cx="296862"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a:solidFill>
                <a:schemeClr val="tx1"/>
              </a:solidFill>
              <a:ea typeface="SimSun" pitchFamily="2" charset="-122"/>
            </a:endParaRPr>
          </a:p>
        </p:txBody>
      </p:sp>
      <p:sp>
        <p:nvSpPr>
          <p:cNvPr id="33" name="Rectangle 32"/>
          <p:cNvSpPr/>
          <p:nvPr/>
        </p:nvSpPr>
        <p:spPr>
          <a:xfrm>
            <a:off x="2384425" y="4787948"/>
            <a:ext cx="912813"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TBD</a:t>
            </a:r>
          </a:p>
        </p:txBody>
      </p:sp>
      <p:sp>
        <p:nvSpPr>
          <p:cNvPr id="34" name="Rectangle 80"/>
          <p:cNvSpPr>
            <a:spLocks noChangeArrowheads="1"/>
          </p:cNvSpPr>
          <p:nvPr/>
        </p:nvSpPr>
        <p:spPr bwMode="auto">
          <a:xfrm>
            <a:off x="3246438" y="4737148"/>
            <a:ext cx="442912" cy="338137"/>
          </a:xfrm>
          <a:prstGeom prst="rect">
            <a:avLst/>
          </a:prstGeom>
          <a:noFill/>
          <a:ln w="9525">
            <a:noFill/>
            <a:miter lim="800000"/>
            <a:headEnd/>
            <a:tailEnd/>
          </a:ln>
        </p:spPr>
        <p:txBody>
          <a:bodyPr wrap="none">
            <a:spAutoFit/>
          </a:bodyPr>
          <a:lstStyle/>
          <a:p>
            <a:pPr algn="ctr"/>
            <a:r>
              <a:rPr lang="en-US" sz="800"/>
              <a:t>Page </a:t>
            </a:r>
          </a:p>
          <a:p>
            <a:pPr algn="ctr"/>
            <a:r>
              <a:rPr lang="en-US" sz="800"/>
              <a:t>Index </a:t>
            </a:r>
          </a:p>
        </p:txBody>
      </p:sp>
      <p:sp>
        <p:nvSpPr>
          <p:cNvPr id="35" name="Rectangle 81"/>
          <p:cNvSpPr>
            <a:spLocks noChangeArrowheads="1"/>
          </p:cNvSpPr>
          <p:nvPr/>
        </p:nvSpPr>
        <p:spPr bwMode="auto">
          <a:xfrm>
            <a:off x="3249613" y="4995910"/>
            <a:ext cx="409575" cy="215900"/>
          </a:xfrm>
          <a:prstGeom prst="rect">
            <a:avLst/>
          </a:prstGeom>
          <a:noFill/>
          <a:ln w="9525">
            <a:noFill/>
            <a:miter lim="800000"/>
            <a:headEnd/>
            <a:tailEnd/>
          </a:ln>
        </p:spPr>
        <p:txBody>
          <a:bodyPr wrap="none">
            <a:spAutoFit/>
          </a:bodyPr>
          <a:lstStyle/>
          <a:p>
            <a:r>
              <a:rPr lang="en-US" sz="800"/>
              <a:t>2 bits</a:t>
            </a:r>
          </a:p>
        </p:txBody>
      </p:sp>
      <p:sp>
        <p:nvSpPr>
          <p:cNvPr id="36" name="Rectangle 83"/>
          <p:cNvSpPr>
            <a:spLocks noChangeArrowheads="1"/>
          </p:cNvSpPr>
          <p:nvPr/>
        </p:nvSpPr>
        <p:spPr bwMode="auto">
          <a:xfrm>
            <a:off x="6175375" y="4521248"/>
            <a:ext cx="511175" cy="215900"/>
          </a:xfrm>
          <a:prstGeom prst="rect">
            <a:avLst/>
          </a:prstGeom>
          <a:noFill/>
          <a:ln w="9525">
            <a:noFill/>
            <a:miter lim="800000"/>
            <a:headEnd/>
            <a:tailEnd/>
          </a:ln>
        </p:spPr>
        <p:txBody>
          <a:bodyPr wrap="none">
            <a:spAutoFit/>
          </a:bodyPr>
          <a:lstStyle/>
          <a:p>
            <a:r>
              <a:rPr lang="en-US" sz="800"/>
              <a:t>L octets</a:t>
            </a:r>
          </a:p>
        </p:txBody>
      </p:sp>
      <p:sp>
        <p:nvSpPr>
          <p:cNvPr id="37" name="Content Placeholder 2"/>
          <p:cNvSpPr>
            <a:spLocks noGrp="1"/>
          </p:cNvSpPr>
          <p:nvPr>
            <p:ph idx="1"/>
          </p:nvPr>
        </p:nvSpPr>
        <p:spPr>
          <a:xfrm>
            <a:off x="654689" y="1811744"/>
            <a:ext cx="7846373" cy="4382415"/>
          </a:xfrm>
        </p:spPr>
        <p:txBody>
          <a:bodyPr/>
          <a:lstStyle/>
          <a:p>
            <a:pPr marL="342900" lvl="2" indent="-342900">
              <a:buFont typeface="Times New Roman" pitchFamily="18" charset="0"/>
              <a:buAutoNum type="arabicPeriod" startAt="4"/>
            </a:pPr>
            <a:r>
              <a:rPr lang="en-US" sz="1400" dirty="0" smtClean="0"/>
              <a:t>‘</a:t>
            </a:r>
            <a:r>
              <a:rPr lang="en-US" sz="1400" b="1" dirty="0" err="1" smtClean="0"/>
              <a:t>Offset+Length+Bitmap</a:t>
            </a:r>
            <a:r>
              <a:rPr lang="en-US" sz="1400" dirty="0" smtClean="0"/>
              <a:t>’ mode: encodes more than 8 Sub-Block Bitmaps.  </a:t>
            </a:r>
          </a:p>
          <a:p>
            <a:pPr marL="685800" lvl="3" indent="-342900"/>
            <a:r>
              <a:rPr lang="en-US" sz="1200" dirty="0" smtClean="0"/>
              <a:t>The Block Bitmap field is used to indicate the </a:t>
            </a:r>
            <a:r>
              <a:rPr lang="en-US" sz="1200" i="1" dirty="0" smtClean="0"/>
              <a:t>length</a:t>
            </a:r>
            <a:r>
              <a:rPr lang="en-US" sz="1200" dirty="0" smtClean="0"/>
              <a:t> of Sub-Block Bitmaps following the Block Bitmap field.  </a:t>
            </a:r>
          </a:p>
          <a:p>
            <a:pPr marL="685800" lvl="3" indent="-342900"/>
            <a:r>
              <a:rPr lang="en-US" sz="1200" b="1" dirty="0" smtClean="0"/>
              <a:t>AID = [Page Index (2b), Block Offset(5b),zeros(6b)]+ p, </a:t>
            </a:r>
            <a:r>
              <a:rPr lang="en-US" sz="1200" dirty="0" smtClean="0"/>
              <a:t>the p-</a:t>
            </a:r>
            <a:r>
              <a:rPr lang="en-US" sz="1200" dirty="0" err="1" smtClean="0"/>
              <a:t>th</a:t>
            </a:r>
            <a:r>
              <a:rPr lang="en-US" sz="1200" dirty="0" smtClean="0"/>
              <a:t> bit position of the Sub-Block Bitmap field indicates whether the p-</a:t>
            </a:r>
            <a:r>
              <a:rPr lang="en-US" sz="1200" dirty="0" err="1" smtClean="0"/>
              <a:t>th</a:t>
            </a:r>
            <a:r>
              <a:rPr lang="en-US" sz="1200" dirty="0" smtClean="0"/>
              <a:t> STA has data buffered at the AP.</a:t>
            </a:r>
          </a:p>
          <a:p>
            <a:pPr marL="685800" lvl="3" indent="-342900"/>
            <a:r>
              <a:rPr lang="en-US" sz="1200" dirty="0" smtClean="0"/>
              <a:t>This mode is used when more than 8 contiguous Sub-Blocks are transmitted.</a:t>
            </a:r>
          </a:p>
          <a:p>
            <a:pPr marL="457200" lvl="1" indent="0">
              <a:buFontTx/>
              <a:buNone/>
            </a:pPr>
            <a:endParaRPr lang="en-US" sz="1400" dirty="0" smtClean="0"/>
          </a:p>
          <a:p>
            <a:pPr marL="457200" lvl="1" indent="0">
              <a:buFontTx/>
              <a:buNone/>
            </a:pPr>
            <a:endParaRPr lang="en-US" sz="1400" dirty="0" smtClean="0"/>
          </a:p>
          <a:p>
            <a:pPr marL="457200" lvl="1" indent="0">
              <a:buFontTx/>
              <a:buNone/>
            </a:pPr>
            <a:endParaRPr lang="en-US" sz="1400" dirty="0" smtClean="0"/>
          </a:p>
          <a:p>
            <a:pPr marL="457200" lvl="1" indent="0">
              <a:buFontTx/>
              <a:buNone/>
            </a:pPr>
            <a:endParaRPr lang="en-US" sz="1400" dirty="0" smtClean="0"/>
          </a:p>
          <a:p>
            <a:pPr marL="457200" lvl="1" indent="0">
              <a:buFontTx/>
              <a:buNone/>
            </a:pPr>
            <a:endParaRPr lang="en-US" sz="1400" dirty="0" smtClean="0"/>
          </a:p>
          <a:p>
            <a:pPr marL="457200" lvl="1" indent="0">
              <a:buFontTx/>
              <a:buNone/>
            </a:pPr>
            <a:endParaRPr lang="en-US" sz="1400" dirty="0" smtClean="0"/>
          </a:p>
          <a:p>
            <a:pPr marL="457200" lvl="1" indent="0">
              <a:buFontTx/>
              <a:buNone/>
            </a:pPr>
            <a:endParaRPr lang="en-US" sz="1400" dirty="0" smtClean="0"/>
          </a:p>
          <a:p>
            <a:pPr marL="457200" lvl="1" indent="0">
              <a:buFontTx/>
              <a:buNone/>
            </a:pPr>
            <a:endParaRPr lang="en-US" sz="1400" dirty="0" smtClean="0"/>
          </a:p>
          <a:p>
            <a:endParaRPr lang="en-US" sz="1400" dirty="0" smtClean="0"/>
          </a:p>
          <a:p>
            <a:pPr marL="457200" lvl="1" indent="0"/>
            <a:endParaRPr lang="en-US" sz="1400" dirty="0" smtClean="0"/>
          </a:p>
          <a:p>
            <a:pPr marL="457200" lvl="1" indent="0"/>
            <a:endParaRPr lang="en-US" sz="1400" dirty="0" smtClean="0"/>
          </a:p>
          <a:p>
            <a:pPr marL="457200" lvl="1" indent="0"/>
            <a:endParaRPr lang="en-US" sz="1400" dirty="0" smtClean="0"/>
          </a:p>
          <a:p>
            <a:pPr marL="457200" lvl="1" indent="0"/>
            <a:endParaRPr lang="en-US" sz="1400" dirty="0" smtClean="0"/>
          </a:p>
          <a:p>
            <a:pPr marL="342900" lvl="2" indent="-342900">
              <a:buFontTx/>
              <a:buNone/>
            </a:pPr>
            <a:endParaRPr lang="en-US" sz="1200" dirty="0" smtClean="0"/>
          </a:p>
          <a:p>
            <a:pPr marL="457200" lvl="1" indent="0"/>
            <a:endParaRPr lang="en-US" sz="1400" dirty="0" smtClean="0"/>
          </a:p>
        </p:txBody>
      </p:sp>
      <p:sp>
        <p:nvSpPr>
          <p:cNvPr id="38"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AID Directly in TIM Bitmap</a:t>
            </a:r>
            <a:endParaRPr lang="en-US" dirty="0"/>
          </a:p>
        </p:txBody>
      </p:sp>
      <p:sp>
        <p:nvSpPr>
          <p:cNvPr id="3" name="Content Placeholder 2"/>
          <p:cNvSpPr>
            <a:spLocks noGrp="1"/>
          </p:cNvSpPr>
          <p:nvPr>
            <p:ph idx="1"/>
          </p:nvPr>
        </p:nvSpPr>
        <p:spPr/>
        <p:txBody>
          <a:bodyPr/>
          <a:lstStyle/>
          <a:p>
            <a:r>
              <a:rPr lang="en-US" dirty="0" smtClean="0"/>
              <a:t>When the number of bits being enabled (set to’1’) in the Partial Virtual Bitmap is sparse, representing AID directly in a binary form can reduce the size of TIM IE significantly. The scheme should include</a:t>
            </a:r>
          </a:p>
          <a:p>
            <a:pPr lvl="1"/>
            <a:r>
              <a:rPr lang="en-US" dirty="0" smtClean="0"/>
              <a:t>A way to specify the number of bits required to encode AID.</a:t>
            </a:r>
          </a:p>
          <a:p>
            <a:pPr lvl="2"/>
            <a:r>
              <a:rPr lang="en-US" dirty="0" smtClean="0"/>
              <a:t>All AIDs are encoded with the same number of bits. </a:t>
            </a:r>
          </a:p>
          <a:p>
            <a:pPr lvl="1"/>
            <a:r>
              <a:rPr lang="en-US" dirty="0" smtClean="0"/>
              <a:t>Length of the block with encoded AIDs. </a:t>
            </a:r>
          </a:p>
          <a:p>
            <a:r>
              <a:rPr lang="en-US" dirty="0" smtClean="0"/>
              <a:t>Using differential encoding can further reduce the size of TIM IE when AIDs are encoded in binary</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7</a:t>
            </a:fld>
            <a:endParaRPr lang="en-US"/>
          </a:p>
        </p:txBody>
      </p:sp>
      <p:sp>
        <p:nvSpPr>
          <p:cNvPr id="7" name="Rectangle 6"/>
          <p:cNvSpPr>
            <a:spLocks noChangeArrowheads="1"/>
          </p:cNvSpPr>
          <p:nvPr/>
        </p:nvSpPr>
        <p:spPr bwMode="auto">
          <a:xfrm>
            <a:off x="1408270" y="5709057"/>
            <a:ext cx="936625" cy="360363"/>
          </a:xfrm>
          <a:prstGeom prst="rect">
            <a:avLst/>
          </a:prstGeom>
          <a:solidFill>
            <a:schemeClr val="bg1"/>
          </a:solidFill>
          <a:ln>
            <a:solidFill>
              <a:schemeClr val="tx1"/>
            </a:solidFill>
            <a:headEnd type="none" w="sm" len="sm"/>
            <a:tailEnd type="none" w="sm" len="sm"/>
          </a:ln>
        </p:spPr>
        <p:style>
          <a:lnRef idx="2">
            <a:schemeClr val="accent2">
              <a:shade val="50000"/>
            </a:schemeClr>
          </a:lnRef>
          <a:fillRef idx="1">
            <a:schemeClr val="accent2"/>
          </a:fillRef>
          <a:effectRef idx="0">
            <a:schemeClr val="accent2"/>
          </a:effectRef>
          <a:fontRef idx="minor">
            <a:schemeClr val="lt1"/>
          </a:fontRef>
        </p:style>
        <p:txBody>
          <a:bodyPr/>
          <a:lstStyle/>
          <a:p>
            <a:pPr algn="ctr" eaLnBrk="0" hangingPunct="0">
              <a:defRPr/>
            </a:pPr>
            <a:r>
              <a:rPr lang="en-US" sz="1000" dirty="0">
                <a:solidFill>
                  <a:schemeClr val="tx1"/>
                </a:solidFill>
              </a:rPr>
              <a:t>Encode Word </a:t>
            </a:r>
          </a:p>
          <a:p>
            <a:pPr algn="ctr" eaLnBrk="0" hangingPunct="0">
              <a:defRPr/>
            </a:pPr>
            <a:r>
              <a:rPr lang="en-US" sz="1000" dirty="0">
                <a:solidFill>
                  <a:schemeClr val="tx1"/>
                </a:solidFill>
              </a:rPr>
              <a:t>Length</a:t>
            </a:r>
          </a:p>
        </p:txBody>
      </p:sp>
      <p:sp>
        <p:nvSpPr>
          <p:cNvPr id="8" name="Rectangle 8"/>
          <p:cNvSpPr>
            <a:spLocks noChangeArrowheads="1"/>
          </p:cNvSpPr>
          <p:nvPr/>
        </p:nvSpPr>
        <p:spPr bwMode="auto">
          <a:xfrm>
            <a:off x="3237070" y="5709057"/>
            <a:ext cx="1152525" cy="360363"/>
          </a:xfrm>
          <a:prstGeom prst="rect">
            <a:avLst/>
          </a:prstGeom>
          <a:noFill/>
          <a:ln>
            <a:solidFill>
              <a:schemeClr val="tx1"/>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a:lstStyle/>
          <a:p>
            <a:pPr algn="ctr" eaLnBrk="0" hangingPunct="0">
              <a:defRPr/>
            </a:pPr>
            <a:r>
              <a:rPr lang="en-US" sz="1400" dirty="0"/>
              <a:t>AID 1</a:t>
            </a:r>
          </a:p>
        </p:txBody>
      </p:sp>
      <p:sp>
        <p:nvSpPr>
          <p:cNvPr id="9" name="Rectangle 8"/>
          <p:cNvSpPr>
            <a:spLocks noChangeArrowheads="1"/>
          </p:cNvSpPr>
          <p:nvPr/>
        </p:nvSpPr>
        <p:spPr bwMode="auto">
          <a:xfrm>
            <a:off x="4389595" y="5709057"/>
            <a:ext cx="1152525" cy="360363"/>
          </a:xfrm>
          <a:prstGeom prst="rect">
            <a:avLst/>
          </a:prstGeom>
          <a:noFill/>
          <a:ln>
            <a:solidFill>
              <a:schemeClr val="tx1"/>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a:lstStyle/>
          <a:p>
            <a:pPr algn="ctr" eaLnBrk="0" hangingPunct="0">
              <a:defRPr/>
            </a:pPr>
            <a:r>
              <a:rPr lang="en-US" sz="1400" dirty="0"/>
              <a:t>AID 2</a:t>
            </a:r>
          </a:p>
        </p:txBody>
      </p:sp>
      <p:sp>
        <p:nvSpPr>
          <p:cNvPr id="10" name="Rectangle 9"/>
          <p:cNvSpPr>
            <a:spLocks noChangeArrowheads="1"/>
          </p:cNvSpPr>
          <p:nvPr/>
        </p:nvSpPr>
        <p:spPr bwMode="auto">
          <a:xfrm>
            <a:off x="6837520" y="5709057"/>
            <a:ext cx="1152525" cy="360363"/>
          </a:xfrm>
          <a:prstGeom prst="rect">
            <a:avLst/>
          </a:prstGeom>
          <a:noFill/>
          <a:ln>
            <a:solidFill>
              <a:schemeClr val="tx1"/>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a:lstStyle/>
          <a:p>
            <a:pPr algn="ctr" eaLnBrk="0" hangingPunct="0">
              <a:defRPr/>
            </a:pPr>
            <a:r>
              <a:rPr lang="en-US" sz="1400" dirty="0"/>
              <a:t>AID N</a:t>
            </a:r>
          </a:p>
        </p:txBody>
      </p:sp>
      <p:sp>
        <p:nvSpPr>
          <p:cNvPr id="11" name="TextBox 10"/>
          <p:cNvSpPr txBox="1">
            <a:spLocks noChangeArrowheads="1"/>
          </p:cNvSpPr>
          <p:nvPr/>
        </p:nvSpPr>
        <p:spPr bwMode="auto">
          <a:xfrm>
            <a:off x="5973920" y="5709057"/>
            <a:ext cx="473075" cy="369888"/>
          </a:xfrm>
          <a:prstGeom prst="rect">
            <a:avLst/>
          </a:prstGeom>
          <a:noFill/>
          <a:ln w="9525">
            <a:noFill/>
            <a:miter lim="800000"/>
            <a:headEnd/>
            <a:tailEnd/>
          </a:ln>
        </p:spPr>
        <p:txBody>
          <a:bodyPr wrap="none">
            <a:spAutoFit/>
          </a:bodyPr>
          <a:lstStyle/>
          <a:p>
            <a:r>
              <a:rPr lang="en-US" sz="1800"/>
              <a:t>. . .</a:t>
            </a:r>
          </a:p>
        </p:txBody>
      </p:sp>
      <p:sp>
        <p:nvSpPr>
          <p:cNvPr id="12" name="Rectangle 11"/>
          <p:cNvSpPr>
            <a:spLocks noChangeArrowheads="1"/>
          </p:cNvSpPr>
          <p:nvPr/>
        </p:nvSpPr>
        <p:spPr bwMode="auto">
          <a:xfrm>
            <a:off x="2322670" y="5709057"/>
            <a:ext cx="936625" cy="360363"/>
          </a:xfrm>
          <a:prstGeom prst="rect">
            <a:avLst/>
          </a:prstGeom>
          <a:solidFill>
            <a:schemeClr val="bg1"/>
          </a:solidFill>
          <a:ln>
            <a:solidFill>
              <a:schemeClr val="tx1"/>
            </a:solidFill>
            <a:headEnd type="none" w="sm" len="sm"/>
            <a:tailEnd type="none" w="sm" len="sm"/>
          </a:ln>
        </p:spPr>
        <p:style>
          <a:lnRef idx="2">
            <a:schemeClr val="accent2">
              <a:shade val="50000"/>
            </a:schemeClr>
          </a:lnRef>
          <a:fillRef idx="1">
            <a:schemeClr val="accent2"/>
          </a:fillRef>
          <a:effectRef idx="0">
            <a:schemeClr val="accent2"/>
          </a:effectRef>
          <a:fontRef idx="minor">
            <a:schemeClr val="lt1"/>
          </a:fontRef>
        </p:style>
        <p:txBody>
          <a:bodyPr/>
          <a:lstStyle/>
          <a:p>
            <a:pPr algn="ctr" eaLnBrk="0" hangingPunct="0">
              <a:defRPr/>
            </a:pPr>
            <a:r>
              <a:rPr lang="en-US" sz="1000" dirty="0">
                <a:solidFill>
                  <a:schemeClr val="tx1"/>
                </a:solidFill>
              </a:rPr>
              <a:t>Length</a:t>
            </a:r>
          </a:p>
        </p:txBody>
      </p:sp>
      <p:sp>
        <p:nvSpPr>
          <p:cNvPr id="13"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070" y="685800"/>
            <a:ext cx="7957130" cy="1066800"/>
          </a:xfrm>
        </p:spPr>
        <p:txBody>
          <a:bodyPr/>
          <a:lstStyle/>
          <a:p>
            <a:r>
              <a:rPr lang="en-US" dirty="0" smtClean="0"/>
              <a:t>Concept: AID Differential Encoding (ADE)</a:t>
            </a:r>
            <a:endParaRPr lang="en-US" dirty="0"/>
          </a:p>
        </p:txBody>
      </p:sp>
      <p:sp>
        <p:nvSpPr>
          <p:cNvPr id="3" name="Content Placeholder 2"/>
          <p:cNvSpPr>
            <a:spLocks noGrp="1"/>
          </p:cNvSpPr>
          <p:nvPr>
            <p:ph idx="1"/>
          </p:nvPr>
        </p:nvSpPr>
        <p:spPr/>
        <p:txBody>
          <a:bodyPr/>
          <a:lstStyle/>
          <a:p>
            <a:r>
              <a:rPr lang="en-US" sz="2000" dirty="0" smtClean="0"/>
              <a:t>Denote </a:t>
            </a:r>
            <a:r>
              <a:rPr lang="en-US" sz="2000" i="1" dirty="0" smtClean="0"/>
              <a:t>n</a:t>
            </a:r>
            <a:r>
              <a:rPr lang="en-US" sz="2000" dirty="0" smtClean="0"/>
              <a:t> AIDs in ascending order as AID</a:t>
            </a:r>
            <a:r>
              <a:rPr lang="en-US" sz="2000" baseline="-25000" dirty="0" smtClean="0"/>
              <a:t>1</a:t>
            </a:r>
            <a:r>
              <a:rPr lang="en-US" sz="2000" dirty="0" smtClean="0"/>
              <a:t>, AID</a:t>
            </a:r>
            <a:r>
              <a:rPr lang="en-US" sz="2000" baseline="-25000" dirty="0" smtClean="0"/>
              <a:t>2</a:t>
            </a:r>
            <a:r>
              <a:rPr lang="en-US" sz="2000" dirty="0" smtClean="0"/>
              <a:t>, …, </a:t>
            </a:r>
            <a:r>
              <a:rPr lang="en-US" sz="2000" dirty="0" err="1" smtClean="0"/>
              <a:t>AID</a:t>
            </a:r>
            <a:r>
              <a:rPr lang="en-US" sz="2000" baseline="-25000" dirty="0" err="1" smtClean="0"/>
              <a:t>n</a:t>
            </a:r>
            <a:endParaRPr lang="en-US" sz="2000" baseline="-25000" dirty="0" smtClean="0"/>
          </a:p>
          <a:p>
            <a:r>
              <a:rPr lang="en-US" sz="2000" dirty="0" smtClean="0"/>
              <a:t>Compress AID</a:t>
            </a:r>
            <a:r>
              <a:rPr lang="en-US" sz="2000" baseline="-25000" dirty="0" smtClean="0"/>
              <a:t>1</a:t>
            </a:r>
            <a:r>
              <a:rPr lang="en-US" sz="2000" dirty="0" smtClean="0"/>
              <a:t>, AID</a:t>
            </a:r>
            <a:r>
              <a:rPr lang="en-US" sz="2000" baseline="-25000" dirty="0" smtClean="0"/>
              <a:t>2</a:t>
            </a:r>
            <a:r>
              <a:rPr lang="en-US" sz="2000" dirty="0" smtClean="0"/>
              <a:t>, …, </a:t>
            </a:r>
            <a:r>
              <a:rPr lang="en-US" sz="2000" dirty="0" err="1" smtClean="0"/>
              <a:t>AID</a:t>
            </a:r>
            <a:r>
              <a:rPr lang="en-US" sz="2000" baseline="-25000" dirty="0" err="1" smtClean="0"/>
              <a:t>n</a:t>
            </a:r>
            <a:r>
              <a:rPr lang="en-US" sz="2000" dirty="0" smtClean="0"/>
              <a:t> with differential encoding as follows:</a:t>
            </a:r>
          </a:p>
          <a:p>
            <a:pPr lvl="1"/>
            <a:r>
              <a:rPr lang="en-US" sz="1800" dirty="0" smtClean="0"/>
              <a:t>∆AID</a:t>
            </a:r>
            <a:r>
              <a:rPr lang="en-US" sz="1800" baseline="-25000" dirty="0" smtClean="0"/>
              <a:t>1</a:t>
            </a:r>
            <a:r>
              <a:rPr lang="en-US" sz="1800" dirty="0" smtClean="0"/>
              <a:t> = reference value, for example, AID</a:t>
            </a:r>
            <a:r>
              <a:rPr lang="en-US" sz="1800" baseline="-25000" dirty="0" smtClean="0"/>
              <a:t>1</a:t>
            </a:r>
          </a:p>
          <a:p>
            <a:pPr lvl="1"/>
            <a:r>
              <a:rPr lang="en-US" sz="1800" dirty="0" smtClean="0"/>
              <a:t>∆</a:t>
            </a:r>
            <a:r>
              <a:rPr lang="en-US" sz="1800" dirty="0" err="1" smtClean="0"/>
              <a:t>AID</a:t>
            </a:r>
            <a:r>
              <a:rPr lang="en-US" sz="1800" baseline="-25000" dirty="0" err="1" smtClean="0"/>
              <a:t>i</a:t>
            </a:r>
            <a:r>
              <a:rPr lang="en-US" sz="1800" dirty="0" smtClean="0"/>
              <a:t> = </a:t>
            </a:r>
            <a:r>
              <a:rPr lang="en-US" sz="1800" dirty="0" err="1" smtClean="0"/>
              <a:t>AID</a:t>
            </a:r>
            <a:r>
              <a:rPr lang="en-US" sz="1800" baseline="-25000" dirty="0" err="1" smtClean="0"/>
              <a:t>i</a:t>
            </a:r>
            <a:r>
              <a:rPr lang="en-US" sz="1800" dirty="0" smtClean="0"/>
              <a:t> – AID</a:t>
            </a:r>
            <a:r>
              <a:rPr lang="en-US" sz="1800" baseline="-25000" dirty="0" smtClean="0"/>
              <a:t>i-1</a:t>
            </a:r>
            <a:r>
              <a:rPr lang="en-US" sz="1800" dirty="0" smtClean="0"/>
              <a:t>, </a:t>
            </a:r>
            <a:r>
              <a:rPr lang="en-US" sz="1800" dirty="0" err="1" smtClean="0"/>
              <a:t>i</a:t>
            </a:r>
            <a:r>
              <a:rPr lang="en-US" sz="1800" dirty="0" smtClean="0"/>
              <a:t> = 2, …, n.</a:t>
            </a:r>
          </a:p>
          <a:p>
            <a:r>
              <a:rPr lang="en-US" sz="2000" dirty="0" smtClean="0"/>
              <a:t>Concatenate the binary form of ∆AID</a:t>
            </a:r>
            <a:r>
              <a:rPr lang="en-US" sz="2000" baseline="-25000" dirty="0" smtClean="0"/>
              <a:t>1</a:t>
            </a:r>
            <a:r>
              <a:rPr lang="en-US" sz="2000" dirty="0" smtClean="0"/>
              <a:t>, ∆AID</a:t>
            </a:r>
            <a:r>
              <a:rPr lang="en-US" sz="2000" baseline="-25000" dirty="0" smtClean="0"/>
              <a:t>2</a:t>
            </a:r>
            <a:r>
              <a:rPr lang="en-US" sz="2000" dirty="0" smtClean="0"/>
              <a:t>, …, ∆</a:t>
            </a:r>
            <a:r>
              <a:rPr lang="en-US" sz="2000" dirty="0" err="1" smtClean="0"/>
              <a:t>AID</a:t>
            </a:r>
            <a:r>
              <a:rPr lang="en-US" sz="2000" baseline="-25000" dirty="0" err="1" smtClean="0"/>
              <a:t>n</a:t>
            </a:r>
            <a:r>
              <a:rPr lang="en-US" sz="2000" dirty="0" smtClean="0"/>
              <a:t> with the fields: </a:t>
            </a:r>
          </a:p>
          <a:p>
            <a:pPr lvl="1"/>
            <a:r>
              <a:rPr lang="en-US" sz="1800" dirty="0" smtClean="0"/>
              <a:t>Encode word length (EWL):  number of bits required to encode differential values</a:t>
            </a:r>
          </a:p>
          <a:p>
            <a:pPr lvl="1"/>
            <a:r>
              <a:rPr lang="en-US" sz="1800" dirty="0" smtClean="0"/>
              <a:t>Length: length of the block (in number of bytes).</a:t>
            </a:r>
          </a:p>
          <a:p>
            <a:r>
              <a:rPr lang="en-US" sz="2000" dirty="0" smtClean="0"/>
              <a:t>An example of structure </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8</a:t>
            </a:fld>
            <a:endParaRPr lang="en-US"/>
          </a:p>
        </p:txBody>
      </p:sp>
      <p:sp>
        <p:nvSpPr>
          <p:cNvPr id="7" name="Rectangle 8"/>
          <p:cNvSpPr>
            <a:spLocks noChangeArrowheads="1"/>
          </p:cNvSpPr>
          <p:nvPr/>
        </p:nvSpPr>
        <p:spPr bwMode="auto">
          <a:xfrm>
            <a:off x="3270102" y="5824272"/>
            <a:ext cx="1152525" cy="360363"/>
          </a:xfrm>
          <a:prstGeom prst="rect">
            <a:avLst/>
          </a:prstGeom>
          <a:noFill/>
          <a:ln>
            <a:solidFill>
              <a:schemeClr val="tx1"/>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a:lstStyle/>
          <a:p>
            <a:pPr algn="ctr" eaLnBrk="0" hangingPunct="0">
              <a:defRPr/>
            </a:pPr>
            <a:r>
              <a:rPr lang="en-US" sz="1400" dirty="0" smtClean="0">
                <a:solidFill>
                  <a:srgbClr val="000000"/>
                </a:solidFill>
                <a:ea typeface="SimSun" pitchFamily="2" charset="-122"/>
              </a:rPr>
              <a:t>∆AID </a:t>
            </a:r>
            <a:r>
              <a:rPr lang="en-US" sz="1400" baseline="-25000" dirty="0">
                <a:solidFill>
                  <a:srgbClr val="000000"/>
                </a:solidFill>
                <a:ea typeface="SimSun" pitchFamily="2" charset="-122"/>
              </a:rPr>
              <a:t>1</a:t>
            </a:r>
          </a:p>
        </p:txBody>
      </p:sp>
      <p:sp>
        <p:nvSpPr>
          <p:cNvPr id="8" name="Rectangle 7"/>
          <p:cNvSpPr>
            <a:spLocks noChangeArrowheads="1"/>
          </p:cNvSpPr>
          <p:nvPr/>
        </p:nvSpPr>
        <p:spPr bwMode="auto">
          <a:xfrm>
            <a:off x="4422627" y="5824272"/>
            <a:ext cx="1152525" cy="360363"/>
          </a:xfrm>
          <a:prstGeom prst="rect">
            <a:avLst/>
          </a:prstGeom>
          <a:noFill/>
          <a:ln>
            <a:solidFill>
              <a:schemeClr val="tx1"/>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a:lstStyle/>
          <a:p>
            <a:pPr algn="ctr" eaLnBrk="0" hangingPunct="0">
              <a:defRPr/>
            </a:pPr>
            <a:r>
              <a:rPr lang="en-US" sz="1400" dirty="0" smtClean="0">
                <a:solidFill>
                  <a:srgbClr val="000000"/>
                </a:solidFill>
                <a:ea typeface="SimSun" pitchFamily="2" charset="-122"/>
              </a:rPr>
              <a:t>∆AID </a:t>
            </a:r>
            <a:r>
              <a:rPr lang="en-US" sz="1400" baseline="-25000" dirty="0">
                <a:solidFill>
                  <a:srgbClr val="000000"/>
                </a:solidFill>
                <a:ea typeface="SimSun" pitchFamily="2" charset="-122"/>
              </a:rPr>
              <a:t>2</a:t>
            </a:r>
          </a:p>
        </p:txBody>
      </p:sp>
      <p:sp>
        <p:nvSpPr>
          <p:cNvPr id="9" name="Rectangle 8"/>
          <p:cNvSpPr>
            <a:spLocks noChangeArrowheads="1"/>
          </p:cNvSpPr>
          <p:nvPr/>
        </p:nvSpPr>
        <p:spPr bwMode="auto">
          <a:xfrm>
            <a:off x="6799115" y="5824272"/>
            <a:ext cx="1152525" cy="360363"/>
          </a:xfrm>
          <a:prstGeom prst="rect">
            <a:avLst/>
          </a:prstGeom>
          <a:noFill/>
          <a:ln>
            <a:solidFill>
              <a:schemeClr val="tx1"/>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a:lstStyle/>
          <a:p>
            <a:pPr algn="ctr" eaLnBrk="0" hangingPunct="0">
              <a:defRPr/>
            </a:pPr>
            <a:r>
              <a:rPr lang="en-US" sz="1400" dirty="0" smtClean="0">
                <a:solidFill>
                  <a:srgbClr val="000000"/>
                </a:solidFill>
                <a:ea typeface="SimSun" pitchFamily="2" charset="-122"/>
              </a:rPr>
              <a:t>∆AID </a:t>
            </a:r>
            <a:r>
              <a:rPr lang="en-US" sz="1400" baseline="-25000" dirty="0">
                <a:solidFill>
                  <a:srgbClr val="000000"/>
                </a:solidFill>
                <a:ea typeface="SimSun" pitchFamily="2" charset="-122"/>
              </a:rPr>
              <a:t>n</a:t>
            </a:r>
          </a:p>
        </p:txBody>
      </p:sp>
      <p:sp>
        <p:nvSpPr>
          <p:cNvPr id="10" name="TextBox 10"/>
          <p:cNvSpPr txBox="1">
            <a:spLocks noChangeArrowheads="1"/>
          </p:cNvSpPr>
          <p:nvPr/>
        </p:nvSpPr>
        <p:spPr bwMode="auto">
          <a:xfrm>
            <a:off x="6006952" y="5824272"/>
            <a:ext cx="473075" cy="369888"/>
          </a:xfrm>
          <a:prstGeom prst="rect">
            <a:avLst/>
          </a:prstGeom>
          <a:noFill/>
          <a:ln w="9525">
            <a:noFill/>
            <a:miter lim="800000"/>
            <a:headEnd/>
            <a:tailEnd/>
          </a:ln>
        </p:spPr>
        <p:txBody>
          <a:bodyPr wrap="none">
            <a:spAutoFit/>
          </a:bodyPr>
          <a:lstStyle/>
          <a:p>
            <a:r>
              <a:rPr lang="en-US" sz="1800"/>
              <a:t>. . .</a:t>
            </a:r>
          </a:p>
        </p:txBody>
      </p:sp>
      <p:sp>
        <p:nvSpPr>
          <p:cNvPr id="11" name="Rectangle 10"/>
          <p:cNvSpPr>
            <a:spLocks noChangeArrowheads="1"/>
          </p:cNvSpPr>
          <p:nvPr/>
        </p:nvSpPr>
        <p:spPr bwMode="auto">
          <a:xfrm>
            <a:off x="1441302" y="5824272"/>
            <a:ext cx="936625" cy="360363"/>
          </a:xfrm>
          <a:prstGeom prst="rect">
            <a:avLst/>
          </a:prstGeom>
          <a:solidFill>
            <a:schemeClr val="bg1"/>
          </a:solidFill>
          <a:ln>
            <a:solidFill>
              <a:schemeClr val="tx1"/>
            </a:solidFill>
            <a:headEnd type="none" w="sm" len="sm"/>
            <a:tailEnd type="none" w="sm" len="sm"/>
          </a:ln>
        </p:spPr>
        <p:style>
          <a:lnRef idx="2">
            <a:schemeClr val="accent2">
              <a:shade val="50000"/>
            </a:schemeClr>
          </a:lnRef>
          <a:fillRef idx="1">
            <a:schemeClr val="accent2"/>
          </a:fillRef>
          <a:effectRef idx="0">
            <a:schemeClr val="accent2"/>
          </a:effectRef>
          <a:fontRef idx="minor">
            <a:schemeClr val="lt1"/>
          </a:fontRef>
        </p:style>
        <p:txBody>
          <a:bodyPr/>
          <a:lstStyle/>
          <a:p>
            <a:pPr algn="ctr" eaLnBrk="0" hangingPunct="0">
              <a:defRPr/>
            </a:pPr>
            <a:r>
              <a:rPr lang="en-US" sz="1000" dirty="0">
                <a:solidFill>
                  <a:schemeClr val="tx1"/>
                </a:solidFill>
              </a:rPr>
              <a:t>Encode Word </a:t>
            </a:r>
          </a:p>
          <a:p>
            <a:pPr algn="ctr" eaLnBrk="0" hangingPunct="0">
              <a:defRPr/>
            </a:pPr>
            <a:r>
              <a:rPr lang="en-US" sz="1000" dirty="0">
                <a:solidFill>
                  <a:schemeClr val="tx1"/>
                </a:solidFill>
              </a:rPr>
              <a:t>Length</a:t>
            </a:r>
          </a:p>
        </p:txBody>
      </p:sp>
      <p:sp>
        <p:nvSpPr>
          <p:cNvPr id="12" name="Rectangle 11"/>
          <p:cNvSpPr>
            <a:spLocks noChangeArrowheads="1"/>
          </p:cNvSpPr>
          <p:nvPr/>
        </p:nvSpPr>
        <p:spPr bwMode="auto">
          <a:xfrm>
            <a:off x="2355702" y="5824272"/>
            <a:ext cx="936625" cy="360363"/>
          </a:xfrm>
          <a:prstGeom prst="rect">
            <a:avLst/>
          </a:prstGeom>
          <a:solidFill>
            <a:schemeClr val="bg1"/>
          </a:solidFill>
          <a:ln>
            <a:solidFill>
              <a:schemeClr val="tx1"/>
            </a:solidFill>
            <a:headEnd type="none" w="sm" len="sm"/>
            <a:tailEnd type="none" w="sm" len="sm"/>
          </a:ln>
        </p:spPr>
        <p:style>
          <a:lnRef idx="2">
            <a:schemeClr val="accent2">
              <a:shade val="50000"/>
            </a:schemeClr>
          </a:lnRef>
          <a:fillRef idx="1">
            <a:schemeClr val="accent2"/>
          </a:fillRef>
          <a:effectRef idx="0">
            <a:schemeClr val="accent2"/>
          </a:effectRef>
          <a:fontRef idx="minor">
            <a:schemeClr val="lt1"/>
          </a:fontRef>
        </p:style>
        <p:txBody>
          <a:bodyPr/>
          <a:lstStyle/>
          <a:p>
            <a:pPr algn="ctr" eaLnBrk="0" hangingPunct="0">
              <a:defRPr/>
            </a:pPr>
            <a:r>
              <a:rPr lang="en-US" sz="1000" dirty="0">
                <a:solidFill>
                  <a:schemeClr val="tx1"/>
                </a:solidFill>
              </a:rPr>
              <a:t>Length</a:t>
            </a:r>
          </a:p>
        </p:txBody>
      </p:sp>
      <p:sp>
        <p:nvSpPr>
          <p:cNvPr id="13"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ADE Mode</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9</a:t>
            </a:fld>
            <a:endParaRPr lang="en-US"/>
          </a:p>
        </p:txBody>
      </p:sp>
      <p:sp>
        <p:nvSpPr>
          <p:cNvPr id="7" name="Content Placeholder 2"/>
          <p:cNvSpPr>
            <a:spLocks noGrp="1"/>
          </p:cNvSpPr>
          <p:nvPr>
            <p:ph idx="1"/>
          </p:nvPr>
        </p:nvSpPr>
        <p:spPr>
          <a:xfrm>
            <a:off x="154075" y="1676400"/>
            <a:ext cx="9026525" cy="2819400"/>
          </a:xfrm>
        </p:spPr>
        <p:txBody>
          <a:bodyPr/>
          <a:lstStyle/>
          <a:p>
            <a:r>
              <a:rPr lang="en-US" sz="2000" dirty="0" smtClean="0"/>
              <a:t>Partial Virtual Bitmap is encoded in </a:t>
            </a:r>
            <a:r>
              <a:rPr lang="en-US" sz="2000" u="sng" dirty="0" smtClean="0"/>
              <a:t>Block </a:t>
            </a:r>
            <a:r>
              <a:rPr lang="en-US" sz="2000" dirty="0" smtClean="0"/>
              <a:t>level</a:t>
            </a:r>
          </a:p>
          <a:p>
            <a:pPr lvl="1"/>
            <a:r>
              <a:rPr lang="en-US" sz="1400" dirty="0" smtClean="0"/>
              <a:t>Partial virtual bitmap consists of one or more encoded Blocks of a single Page</a:t>
            </a:r>
          </a:p>
          <a:p>
            <a:pPr lvl="1"/>
            <a:r>
              <a:rPr lang="en-US" sz="1400" b="1" dirty="0" smtClean="0"/>
              <a:t>Block encoding:</a:t>
            </a:r>
          </a:p>
          <a:p>
            <a:pPr lvl="2"/>
            <a:r>
              <a:rPr lang="en-US" sz="1400" b="1" dirty="0" smtClean="0"/>
              <a:t>Block Control(3 bits) + Block Offset (5 bits) + Block Bitmap (1octet) + Sub-Block Bitmaps (0-8octets)</a:t>
            </a:r>
          </a:p>
          <a:p>
            <a:pPr lvl="1"/>
            <a:r>
              <a:rPr lang="en-US" sz="1400" b="1" dirty="0" smtClean="0"/>
              <a:t>Block Control field</a:t>
            </a:r>
            <a:r>
              <a:rPr lang="en-US" sz="1400" dirty="0" smtClean="0"/>
              <a:t>: controls how the Block Bitmap and the Sub-Block Bitmap fields are used</a:t>
            </a:r>
          </a:p>
          <a:p>
            <a:pPr lvl="2">
              <a:buFont typeface="Times New Roman" pitchFamily="18" charset="0"/>
              <a:buAutoNum type="arabicPeriod"/>
            </a:pPr>
            <a:r>
              <a:rPr lang="en-US" sz="1400" b="1" dirty="0" smtClean="0"/>
              <a:t>Block bitmap encoding</a:t>
            </a:r>
          </a:p>
          <a:p>
            <a:pPr lvl="2">
              <a:buFont typeface="Times New Roman" pitchFamily="18" charset="0"/>
              <a:buAutoNum type="arabicPeriod"/>
            </a:pPr>
            <a:r>
              <a:rPr lang="en-US" sz="1400" b="1" dirty="0" smtClean="0"/>
              <a:t>Single AID</a:t>
            </a:r>
          </a:p>
          <a:p>
            <a:pPr lvl="2">
              <a:buFont typeface="Times New Roman" pitchFamily="18" charset="0"/>
              <a:buAutoNum type="arabicPeriod"/>
            </a:pPr>
            <a:r>
              <a:rPr lang="en-US" sz="1400" b="1" dirty="0" err="1" smtClean="0"/>
              <a:t>Offset+Length+Bitmap</a:t>
            </a:r>
            <a:r>
              <a:rPr lang="en-US" sz="1400" b="1" dirty="0" smtClean="0"/>
              <a:t> (OLB)</a:t>
            </a:r>
          </a:p>
          <a:p>
            <a:pPr lvl="2">
              <a:buFont typeface="Times New Roman" pitchFamily="18" charset="0"/>
              <a:buAutoNum type="arabicPeriod"/>
            </a:pPr>
            <a:r>
              <a:rPr lang="en-US" sz="1400" b="1" dirty="0" smtClean="0">
                <a:solidFill>
                  <a:srgbClr val="FF0000"/>
                </a:solidFill>
              </a:rPr>
              <a:t>AID with Differential Encoding  (ADE)</a:t>
            </a:r>
          </a:p>
          <a:p>
            <a:pPr lvl="2">
              <a:buFont typeface="Times New Roman" pitchFamily="18" charset="0"/>
              <a:buAutoNum type="arabicPeriod"/>
            </a:pPr>
            <a:r>
              <a:rPr lang="en-US" sz="1400" dirty="0" smtClean="0"/>
              <a:t>Inverse bitmap</a:t>
            </a:r>
          </a:p>
          <a:p>
            <a:pPr lvl="1"/>
            <a:endParaRPr lang="en-US" sz="1400" dirty="0" smtClean="0"/>
          </a:p>
          <a:p>
            <a:pPr lvl="1"/>
            <a:endParaRPr lang="en-US" sz="1400" dirty="0" smtClean="0"/>
          </a:p>
          <a:p>
            <a:pPr lvl="1"/>
            <a:endParaRPr lang="en-US" sz="1400" dirty="0" smtClean="0"/>
          </a:p>
          <a:p>
            <a:pPr lvl="2">
              <a:buFontTx/>
              <a:buNone/>
            </a:pPr>
            <a:endParaRPr lang="en-US" sz="1200" dirty="0" smtClean="0"/>
          </a:p>
          <a:p>
            <a:pPr lvl="1"/>
            <a:endParaRPr lang="en-US" sz="1400" dirty="0" smtClean="0"/>
          </a:p>
        </p:txBody>
      </p:sp>
      <p:sp>
        <p:nvSpPr>
          <p:cNvPr id="8" name="Rectangle 7"/>
          <p:cNvSpPr/>
          <p:nvPr/>
        </p:nvSpPr>
        <p:spPr>
          <a:xfrm>
            <a:off x="4233950" y="5583237"/>
            <a:ext cx="652462"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Offset</a:t>
            </a:r>
          </a:p>
        </p:txBody>
      </p:sp>
      <p:sp>
        <p:nvSpPr>
          <p:cNvPr id="9" name="Rectangle 8"/>
          <p:cNvSpPr/>
          <p:nvPr/>
        </p:nvSpPr>
        <p:spPr>
          <a:xfrm>
            <a:off x="4886412" y="5583237"/>
            <a:ext cx="836613"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Bitmap</a:t>
            </a:r>
          </a:p>
        </p:txBody>
      </p:sp>
      <p:sp>
        <p:nvSpPr>
          <p:cNvPr id="10" name="Rectangle 9"/>
          <p:cNvSpPr/>
          <p:nvPr/>
        </p:nvSpPr>
        <p:spPr>
          <a:xfrm>
            <a:off x="5718262" y="5583237"/>
            <a:ext cx="1730375"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Sub-Blocks (variable)</a:t>
            </a:r>
          </a:p>
        </p:txBody>
      </p:sp>
      <p:sp>
        <p:nvSpPr>
          <p:cNvPr id="11" name="Rectangle 10"/>
          <p:cNvSpPr/>
          <p:nvPr/>
        </p:nvSpPr>
        <p:spPr>
          <a:xfrm>
            <a:off x="3694200" y="4973637"/>
            <a:ext cx="1014412"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a:solidFill>
                  <a:schemeClr val="tx1"/>
                </a:solidFill>
                <a:ea typeface="SimSun" pitchFamily="2" charset="-122"/>
              </a:rPr>
              <a:t>Block L</a:t>
            </a:r>
            <a:endParaRPr lang="en-US" sz="800" baseline="-25000">
              <a:solidFill>
                <a:schemeClr val="tx1"/>
              </a:solidFill>
              <a:ea typeface="SimSun" pitchFamily="2" charset="-122"/>
            </a:endParaRPr>
          </a:p>
        </p:txBody>
      </p:sp>
      <p:cxnSp>
        <p:nvCxnSpPr>
          <p:cNvPr id="12" name="Straight Connector 11"/>
          <p:cNvCxnSpPr/>
          <p:nvPr/>
        </p:nvCxnSpPr>
        <p:spPr>
          <a:xfrm flipH="1">
            <a:off x="3710075" y="5191125"/>
            <a:ext cx="0" cy="381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612" y="5202237"/>
            <a:ext cx="2760663" cy="381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4708612" y="4973637"/>
            <a:ext cx="1016000"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a:solidFill>
                  <a:schemeClr val="tx1"/>
                </a:solidFill>
                <a:ea typeface="SimSun" pitchFamily="2" charset="-122"/>
              </a:rPr>
              <a:t>Block M</a:t>
            </a:r>
            <a:endParaRPr lang="en-US" sz="800" baseline="-25000">
              <a:solidFill>
                <a:schemeClr val="tx1"/>
              </a:solidFill>
              <a:ea typeface="SimSun" pitchFamily="2" charset="-122"/>
            </a:endParaRPr>
          </a:p>
        </p:txBody>
      </p:sp>
      <p:sp>
        <p:nvSpPr>
          <p:cNvPr id="15" name="Rectangle 14"/>
          <p:cNvSpPr/>
          <p:nvPr/>
        </p:nvSpPr>
        <p:spPr>
          <a:xfrm>
            <a:off x="6080212" y="4973637"/>
            <a:ext cx="1016000"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P</a:t>
            </a:r>
          </a:p>
        </p:txBody>
      </p:sp>
      <p:sp>
        <p:nvSpPr>
          <p:cNvPr id="16" name="TextBox 59"/>
          <p:cNvSpPr txBox="1">
            <a:spLocks noChangeArrowheads="1"/>
          </p:cNvSpPr>
          <p:nvPr/>
        </p:nvSpPr>
        <p:spPr bwMode="auto">
          <a:xfrm>
            <a:off x="5791287" y="4943475"/>
            <a:ext cx="255588" cy="215900"/>
          </a:xfrm>
          <a:prstGeom prst="rect">
            <a:avLst/>
          </a:prstGeom>
          <a:noFill/>
          <a:ln w="9525">
            <a:noFill/>
            <a:miter lim="800000"/>
            <a:headEnd/>
            <a:tailEnd/>
          </a:ln>
        </p:spPr>
        <p:txBody>
          <a:bodyPr wrap="none">
            <a:spAutoFit/>
          </a:bodyPr>
          <a:lstStyle/>
          <a:p>
            <a:pPr algn="ctr"/>
            <a:r>
              <a:rPr lang="en-US" sz="800"/>
              <a:t>…</a:t>
            </a:r>
          </a:p>
        </p:txBody>
      </p:sp>
      <p:sp>
        <p:nvSpPr>
          <p:cNvPr id="17" name="Rectangle 16"/>
          <p:cNvSpPr/>
          <p:nvPr/>
        </p:nvSpPr>
        <p:spPr>
          <a:xfrm>
            <a:off x="3694200" y="4495800"/>
            <a:ext cx="3402012" cy="241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Partial Virtual Bitmap</a:t>
            </a:r>
          </a:p>
        </p:txBody>
      </p:sp>
      <p:cxnSp>
        <p:nvCxnSpPr>
          <p:cNvPr id="18" name="Straight Connector 17"/>
          <p:cNvCxnSpPr/>
          <p:nvPr/>
        </p:nvCxnSpPr>
        <p:spPr>
          <a:xfrm>
            <a:off x="3694200" y="4648200"/>
            <a:ext cx="0" cy="32543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093037" y="4659312"/>
            <a:ext cx="0" cy="3254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2487700" y="4495800"/>
            <a:ext cx="1206500" cy="241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Bitmap Control</a:t>
            </a:r>
          </a:p>
        </p:txBody>
      </p:sp>
      <p:sp>
        <p:nvSpPr>
          <p:cNvPr id="21" name="Rectangle 20"/>
          <p:cNvSpPr/>
          <p:nvPr/>
        </p:nvSpPr>
        <p:spPr>
          <a:xfrm>
            <a:off x="3700550" y="5583237"/>
            <a:ext cx="533400"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Block </a:t>
            </a:r>
          </a:p>
          <a:p>
            <a:pPr algn="ctr">
              <a:defRPr/>
            </a:pPr>
            <a:r>
              <a:rPr lang="en-US" sz="800" dirty="0">
                <a:solidFill>
                  <a:schemeClr val="tx1"/>
                </a:solidFill>
              </a:rPr>
              <a:t>Control</a:t>
            </a:r>
          </a:p>
        </p:txBody>
      </p:sp>
      <p:sp>
        <p:nvSpPr>
          <p:cNvPr id="22" name="Rectangle 65"/>
          <p:cNvSpPr>
            <a:spLocks noChangeArrowheads="1"/>
          </p:cNvSpPr>
          <p:nvPr/>
        </p:nvSpPr>
        <p:spPr bwMode="auto">
          <a:xfrm>
            <a:off x="4106950" y="5300662"/>
            <a:ext cx="519112" cy="215900"/>
          </a:xfrm>
          <a:prstGeom prst="rect">
            <a:avLst/>
          </a:prstGeom>
          <a:noFill/>
          <a:ln w="9525">
            <a:noFill/>
            <a:miter lim="800000"/>
            <a:headEnd/>
            <a:tailEnd/>
          </a:ln>
        </p:spPr>
        <p:txBody>
          <a:bodyPr wrap="none">
            <a:spAutoFit/>
          </a:bodyPr>
          <a:lstStyle/>
          <a:p>
            <a:r>
              <a:rPr lang="en-US" sz="800"/>
              <a:t>1 octet</a:t>
            </a:r>
          </a:p>
        </p:txBody>
      </p:sp>
      <p:sp>
        <p:nvSpPr>
          <p:cNvPr id="23" name="Left Brace 22"/>
          <p:cNvSpPr/>
          <p:nvPr/>
        </p:nvSpPr>
        <p:spPr>
          <a:xfrm rot="5400000">
            <a:off x="4261731" y="4926806"/>
            <a:ext cx="95250" cy="1154112"/>
          </a:xfrm>
          <a:prstGeom prst="leftBrace">
            <a:avLst>
              <a:gd name="adj1" fmla="val 3796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ea typeface="SimSun" pitchFamily="2" charset="-122"/>
            </a:endParaRPr>
          </a:p>
        </p:txBody>
      </p:sp>
      <p:sp>
        <p:nvSpPr>
          <p:cNvPr id="24" name="Rectangle 67"/>
          <p:cNvSpPr>
            <a:spLocks noChangeArrowheads="1"/>
          </p:cNvSpPr>
          <p:nvPr/>
        </p:nvSpPr>
        <p:spPr bwMode="auto">
          <a:xfrm>
            <a:off x="5040400" y="5405437"/>
            <a:ext cx="460375" cy="215900"/>
          </a:xfrm>
          <a:prstGeom prst="rect">
            <a:avLst/>
          </a:prstGeom>
          <a:noFill/>
          <a:ln w="9525">
            <a:noFill/>
            <a:miter lim="800000"/>
            <a:headEnd/>
            <a:tailEnd/>
          </a:ln>
        </p:spPr>
        <p:txBody>
          <a:bodyPr wrap="none">
            <a:spAutoFit/>
          </a:bodyPr>
          <a:lstStyle/>
          <a:p>
            <a:r>
              <a:rPr lang="en-US" sz="800"/>
              <a:t>1 octet</a:t>
            </a:r>
          </a:p>
        </p:txBody>
      </p:sp>
      <p:sp>
        <p:nvSpPr>
          <p:cNvPr id="25" name="Rectangle 68"/>
          <p:cNvSpPr>
            <a:spLocks noChangeArrowheads="1"/>
          </p:cNvSpPr>
          <p:nvPr/>
        </p:nvSpPr>
        <p:spPr bwMode="auto">
          <a:xfrm>
            <a:off x="6267537" y="5400675"/>
            <a:ext cx="661988" cy="215900"/>
          </a:xfrm>
          <a:prstGeom prst="rect">
            <a:avLst/>
          </a:prstGeom>
          <a:noFill/>
          <a:ln w="9525">
            <a:noFill/>
            <a:miter lim="800000"/>
            <a:headEnd/>
            <a:tailEnd/>
          </a:ln>
        </p:spPr>
        <p:txBody>
          <a:bodyPr wrap="none">
            <a:spAutoFit/>
          </a:bodyPr>
          <a:lstStyle/>
          <a:p>
            <a:r>
              <a:rPr lang="en-US" sz="800"/>
              <a:t>0-8 octets</a:t>
            </a:r>
          </a:p>
        </p:txBody>
      </p:sp>
      <p:sp>
        <p:nvSpPr>
          <p:cNvPr id="26" name="Rectangle 69"/>
          <p:cNvSpPr>
            <a:spLocks noChangeArrowheads="1"/>
          </p:cNvSpPr>
          <p:nvPr/>
        </p:nvSpPr>
        <p:spPr bwMode="auto">
          <a:xfrm>
            <a:off x="4410162" y="5805487"/>
            <a:ext cx="409575" cy="215900"/>
          </a:xfrm>
          <a:prstGeom prst="rect">
            <a:avLst/>
          </a:prstGeom>
          <a:noFill/>
          <a:ln w="9525">
            <a:noFill/>
            <a:miter lim="800000"/>
            <a:headEnd/>
            <a:tailEnd/>
          </a:ln>
        </p:spPr>
        <p:txBody>
          <a:bodyPr wrap="none">
            <a:spAutoFit/>
          </a:bodyPr>
          <a:lstStyle/>
          <a:p>
            <a:r>
              <a:rPr lang="en-US" sz="800"/>
              <a:t>5 bits</a:t>
            </a:r>
          </a:p>
        </p:txBody>
      </p:sp>
      <p:sp>
        <p:nvSpPr>
          <p:cNvPr id="27" name="Rectangle 70"/>
          <p:cNvSpPr>
            <a:spLocks noChangeArrowheads="1"/>
          </p:cNvSpPr>
          <p:nvPr/>
        </p:nvSpPr>
        <p:spPr bwMode="auto">
          <a:xfrm>
            <a:off x="3762462" y="5824537"/>
            <a:ext cx="409575" cy="215900"/>
          </a:xfrm>
          <a:prstGeom prst="rect">
            <a:avLst/>
          </a:prstGeom>
          <a:noFill/>
          <a:ln w="9525">
            <a:noFill/>
            <a:miter lim="800000"/>
            <a:headEnd/>
            <a:tailEnd/>
          </a:ln>
        </p:spPr>
        <p:txBody>
          <a:bodyPr wrap="none">
            <a:spAutoFit/>
          </a:bodyPr>
          <a:lstStyle/>
          <a:p>
            <a:r>
              <a:rPr lang="en-US" sz="800"/>
              <a:t>3 bits</a:t>
            </a:r>
          </a:p>
        </p:txBody>
      </p:sp>
      <p:sp>
        <p:nvSpPr>
          <p:cNvPr id="28" name="Rectangle 27"/>
          <p:cNvSpPr/>
          <p:nvPr/>
        </p:nvSpPr>
        <p:spPr>
          <a:xfrm>
            <a:off x="5718262" y="6073775"/>
            <a:ext cx="735013"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Sub-Block  </a:t>
            </a:r>
          </a:p>
          <a:p>
            <a:pPr algn="ctr">
              <a:defRPr/>
            </a:pPr>
            <a:r>
              <a:rPr lang="en-US" sz="800" dirty="0">
                <a:solidFill>
                  <a:schemeClr val="tx1"/>
                </a:solidFill>
              </a:rPr>
              <a:t>Bitmap 1</a:t>
            </a:r>
          </a:p>
        </p:txBody>
      </p:sp>
      <p:sp>
        <p:nvSpPr>
          <p:cNvPr id="29" name="Rectangle 28"/>
          <p:cNvSpPr/>
          <p:nvPr/>
        </p:nvSpPr>
        <p:spPr>
          <a:xfrm>
            <a:off x="6453275" y="6073775"/>
            <a:ext cx="735012"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Sub-Block  </a:t>
            </a:r>
          </a:p>
          <a:p>
            <a:pPr algn="ctr">
              <a:defRPr/>
            </a:pPr>
            <a:r>
              <a:rPr lang="en-US" sz="800" dirty="0">
                <a:solidFill>
                  <a:schemeClr val="tx1"/>
                </a:solidFill>
              </a:rPr>
              <a:t>Bitmap 2</a:t>
            </a:r>
          </a:p>
        </p:txBody>
      </p:sp>
      <p:sp>
        <p:nvSpPr>
          <p:cNvPr id="30" name="Rectangle 29"/>
          <p:cNvSpPr/>
          <p:nvPr/>
        </p:nvSpPr>
        <p:spPr>
          <a:xfrm>
            <a:off x="7512137" y="6070600"/>
            <a:ext cx="735013" cy="2286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Sub-Block  </a:t>
            </a:r>
          </a:p>
          <a:p>
            <a:pPr algn="ctr">
              <a:defRPr/>
            </a:pPr>
            <a:r>
              <a:rPr lang="en-US" sz="800" dirty="0">
                <a:solidFill>
                  <a:schemeClr val="tx1"/>
                </a:solidFill>
              </a:rPr>
              <a:t>Bitmap M</a:t>
            </a:r>
          </a:p>
        </p:txBody>
      </p:sp>
      <p:cxnSp>
        <p:nvCxnSpPr>
          <p:cNvPr id="31" name="Straight Connector 30"/>
          <p:cNvCxnSpPr/>
          <p:nvPr/>
        </p:nvCxnSpPr>
        <p:spPr>
          <a:xfrm flipH="1">
            <a:off x="5713500" y="5738812"/>
            <a:ext cx="0" cy="381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448637" y="5799137"/>
            <a:ext cx="798513" cy="27146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TextBox 76"/>
          <p:cNvSpPr txBox="1">
            <a:spLocks noChangeArrowheads="1"/>
          </p:cNvSpPr>
          <p:nvPr/>
        </p:nvSpPr>
        <p:spPr bwMode="auto">
          <a:xfrm>
            <a:off x="7193050" y="6053137"/>
            <a:ext cx="255587" cy="215900"/>
          </a:xfrm>
          <a:prstGeom prst="rect">
            <a:avLst/>
          </a:prstGeom>
          <a:noFill/>
          <a:ln w="9525">
            <a:noFill/>
            <a:miter lim="800000"/>
            <a:headEnd/>
            <a:tailEnd/>
          </a:ln>
        </p:spPr>
        <p:txBody>
          <a:bodyPr wrap="none">
            <a:spAutoFit/>
          </a:bodyPr>
          <a:lstStyle/>
          <a:p>
            <a:pPr algn="ctr"/>
            <a:r>
              <a:rPr lang="en-US" sz="800"/>
              <a:t>…</a:t>
            </a:r>
          </a:p>
        </p:txBody>
      </p:sp>
      <p:sp>
        <p:nvSpPr>
          <p:cNvPr id="34" name="Rectangle 77"/>
          <p:cNvSpPr>
            <a:spLocks noChangeArrowheads="1"/>
          </p:cNvSpPr>
          <p:nvPr/>
        </p:nvSpPr>
        <p:spPr bwMode="auto">
          <a:xfrm>
            <a:off x="5837325" y="5907087"/>
            <a:ext cx="517525" cy="214313"/>
          </a:xfrm>
          <a:prstGeom prst="rect">
            <a:avLst/>
          </a:prstGeom>
          <a:noFill/>
          <a:ln w="9525">
            <a:noFill/>
            <a:miter lim="800000"/>
            <a:headEnd/>
            <a:tailEnd/>
          </a:ln>
        </p:spPr>
        <p:txBody>
          <a:bodyPr wrap="none">
            <a:spAutoFit/>
          </a:bodyPr>
          <a:lstStyle/>
          <a:p>
            <a:r>
              <a:rPr lang="en-US" sz="800"/>
              <a:t>1 octet</a:t>
            </a:r>
          </a:p>
        </p:txBody>
      </p:sp>
      <p:sp>
        <p:nvSpPr>
          <p:cNvPr id="35" name="Rectangle 78"/>
          <p:cNvSpPr>
            <a:spLocks noChangeArrowheads="1"/>
          </p:cNvSpPr>
          <p:nvPr/>
        </p:nvSpPr>
        <p:spPr bwMode="auto">
          <a:xfrm>
            <a:off x="570000" y="4876800"/>
            <a:ext cx="1739900" cy="1200150"/>
          </a:xfrm>
          <a:prstGeom prst="rect">
            <a:avLst/>
          </a:prstGeom>
          <a:noFill/>
          <a:ln w="9525">
            <a:solidFill>
              <a:schemeClr val="tx1"/>
            </a:solidFill>
            <a:miter lim="800000"/>
            <a:headEnd/>
            <a:tailEnd/>
          </a:ln>
        </p:spPr>
        <p:txBody>
          <a:bodyPr wrap="none">
            <a:spAutoFit/>
          </a:bodyPr>
          <a:lstStyle/>
          <a:p>
            <a:r>
              <a:rPr lang="en-US" sz="900" u="sng" dirty="0"/>
              <a:t>Block Control field:</a:t>
            </a:r>
          </a:p>
          <a:p>
            <a:endParaRPr lang="en-US" sz="900" dirty="0"/>
          </a:p>
          <a:p>
            <a:r>
              <a:rPr lang="en-US" sz="900" dirty="0"/>
              <a:t>Block Bitmap</a:t>
            </a:r>
          </a:p>
          <a:p>
            <a:r>
              <a:rPr lang="en-US" sz="900" dirty="0"/>
              <a:t>Single AID</a:t>
            </a:r>
          </a:p>
          <a:p>
            <a:r>
              <a:rPr lang="en-US" sz="900" dirty="0"/>
              <a:t>‘</a:t>
            </a:r>
            <a:r>
              <a:rPr lang="en-US" sz="900" dirty="0" err="1"/>
              <a:t>Offset+Length+Bitmap</a:t>
            </a:r>
            <a:r>
              <a:rPr lang="en-US" sz="900" dirty="0"/>
              <a:t>’</a:t>
            </a:r>
          </a:p>
          <a:p>
            <a:r>
              <a:rPr lang="en-US" sz="900" dirty="0">
                <a:solidFill>
                  <a:srgbClr val="FF0000"/>
                </a:solidFill>
              </a:rPr>
              <a:t>‘AID with Differential Encoding’</a:t>
            </a:r>
          </a:p>
          <a:p>
            <a:r>
              <a:rPr lang="en-US" sz="900" dirty="0"/>
              <a:t> +</a:t>
            </a:r>
          </a:p>
          <a:p>
            <a:r>
              <a:rPr lang="en-US" sz="900" dirty="0"/>
              <a:t>Inverse bitmap</a:t>
            </a:r>
          </a:p>
        </p:txBody>
      </p:sp>
      <p:sp>
        <p:nvSpPr>
          <p:cNvPr id="36" name="Rectangle 35"/>
          <p:cNvSpPr/>
          <p:nvPr/>
        </p:nvSpPr>
        <p:spPr>
          <a:xfrm>
            <a:off x="3410037" y="5583237"/>
            <a:ext cx="295275"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a:solidFill>
                <a:schemeClr val="tx1"/>
              </a:solidFill>
              <a:ea typeface="SimSun" pitchFamily="2" charset="-122"/>
            </a:endParaRPr>
          </a:p>
        </p:txBody>
      </p:sp>
      <p:sp>
        <p:nvSpPr>
          <p:cNvPr id="37" name="Rectangle 36"/>
          <p:cNvSpPr/>
          <p:nvPr/>
        </p:nvSpPr>
        <p:spPr>
          <a:xfrm>
            <a:off x="2495637" y="5583237"/>
            <a:ext cx="914400" cy="2286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dirty="0">
                <a:solidFill>
                  <a:schemeClr val="tx1"/>
                </a:solidFill>
              </a:rPr>
              <a:t>TBD</a:t>
            </a:r>
          </a:p>
        </p:txBody>
      </p:sp>
      <p:sp>
        <p:nvSpPr>
          <p:cNvPr id="38" name="Rectangle 81"/>
          <p:cNvSpPr>
            <a:spLocks noChangeArrowheads="1"/>
          </p:cNvSpPr>
          <p:nvPr/>
        </p:nvSpPr>
        <p:spPr bwMode="auto">
          <a:xfrm>
            <a:off x="3349712" y="5532437"/>
            <a:ext cx="442913" cy="338138"/>
          </a:xfrm>
          <a:prstGeom prst="rect">
            <a:avLst/>
          </a:prstGeom>
          <a:noFill/>
          <a:ln w="9525">
            <a:noFill/>
            <a:miter lim="800000"/>
            <a:headEnd/>
            <a:tailEnd/>
          </a:ln>
        </p:spPr>
        <p:txBody>
          <a:bodyPr wrap="none">
            <a:spAutoFit/>
          </a:bodyPr>
          <a:lstStyle/>
          <a:p>
            <a:pPr algn="ctr"/>
            <a:r>
              <a:rPr lang="en-US" sz="800"/>
              <a:t>Page </a:t>
            </a:r>
          </a:p>
          <a:p>
            <a:pPr algn="ctr"/>
            <a:r>
              <a:rPr lang="en-US" sz="800"/>
              <a:t>Index </a:t>
            </a:r>
          </a:p>
        </p:txBody>
      </p:sp>
      <p:sp>
        <p:nvSpPr>
          <p:cNvPr id="39" name="Rectangle 82"/>
          <p:cNvSpPr>
            <a:spLocks noChangeArrowheads="1"/>
          </p:cNvSpPr>
          <p:nvPr/>
        </p:nvSpPr>
        <p:spPr bwMode="auto">
          <a:xfrm>
            <a:off x="3360825" y="5791200"/>
            <a:ext cx="411162" cy="215900"/>
          </a:xfrm>
          <a:prstGeom prst="rect">
            <a:avLst/>
          </a:prstGeom>
          <a:noFill/>
          <a:ln w="9525">
            <a:noFill/>
            <a:miter lim="800000"/>
            <a:headEnd/>
            <a:tailEnd/>
          </a:ln>
        </p:spPr>
        <p:txBody>
          <a:bodyPr wrap="none">
            <a:spAutoFit/>
          </a:bodyPr>
          <a:lstStyle/>
          <a:p>
            <a:r>
              <a:rPr lang="en-US" sz="800"/>
              <a:t>2 bits</a:t>
            </a:r>
          </a:p>
        </p:txBody>
      </p:sp>
      <p:sp>
        <p:nvSpPr>
          <p:cNvPr id="40" name="Rectangle 83"/>
          <p:cNvSpPr>
            <a:spLocks noChangeArrowheads="1"/>
          </p:cNvSpPr>
          <p:nvPr/>
        </p:nvSpPr>
        <p:spPr bwMode="auto">
          <a:xfrm>
            <a:off x="2482937" y="5270500"/>
            <a:ext cx="1222375" cy="214312"/>
          </a:xfrm>
          <a:prstGeom prst="rect">
            <a:avLst/>
          </a:prstGeom>
          <a:noFill/>
          <a:ln w="9525">
            <a:noFill/>
            <a:miter lim="800000"/>
            <a:headEnd/>
            <a:tailEnd/>
          </a:ln>
        </p:spPr>
        <p:txBody>
          <a:bodyPr wrap="none">
            <a:spAutoFit/>
          </a:bodyPr>
          <a:lstStyle/>
          <a:p>
            <a:pPr algn="ctr"/>
            <a:r>
              <a:rPr lang="en-US" sz="800"/>
              <a:t>Bitmap Control (1 octet) </a:t>
            </a:r>
          </a:p>
        </p:txBody>
      </p:sp>
      <p:sp>
        <p:nvSpPr>
          <p:cNvPr id="41" name="Left Brace 40"/>
          <p:cNvSpPr/>
          <p:nvPr/>
        </p:nvSpPr>
        <p:spPr>
          <a:xfrm rot="5400000">
            <a:off x="3040150" y="4897437"/>
            <a:ext cx="104775" cy="1203325"/>
          </a:xfrm>
          <a:prstGeom prst="leftBrace">
            <a:avLst>
              <a:gd name="adj1" fmla="val 3796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ea typeface="SimSun" pitchFamily="2" charset="-122"/>
            </a:endParaRPr>
          </a:p>
        </p:txBody>
      </p:sp>
      <p:sp>
        <p:nvSpPr>
          <p:cNvPr id="42" name="Footer Placeholder 11"/>
          <p:cNvSpPr>
            <a:spLocks noGrp="1"/>
          </p:cNvSpPr>
          <p:nvPr>
            <p:ph type="ftr" sz="quarter" idx="3"/>
          </p:nvPr>
        </p:nvSpPr>
        <p:spPr>
          <a:xfrm>
            <a:off x="6914705" y="6424590"/>
            <a:ext cx="1536200" cy="307240"/>
          </a:xfrm>
          <a:prstGeom prst="rect">
            <a:avLst/>
          </a:prstGeom>
        </p:spPr>
        <p:txBody>
          <a:bodyPr/>
          <a:lstStyle/>
          <a:p>
            <a:pPr>
              <a:defRPr/>
            </a:pPr>
            <a:r>
              <a:rPr lang="en-US" dirty="0" smtClean="0"/>
              <a:t>Haiguang Wang, I2R</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30396</TotalTime>
  <Words>1792</Words>
  <Application>Microsoft Office PowerPoint</Application>
  <PresentationFormat>On-screen Show (4:3)</PresentationFormat>
  <Paragraphs>363</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TIM Compression</vt:lpstr>
      <vt:lpstr>Slide 2</vt:lpstr>
      <vt:lpstr>Slide 3</vt:lpstr>
      <vt:lpstr>Motivation</vt:lpstr>
      <vt:lpstr>TIM Encoding Framework in TGah SFD</vt:lpstr>
      <vt:lpstr>Offset+Length+Bitmap (OLB)</vt:lpstr>
      <vt:lpstr>Using AID Directly in TIM Bitmap</vt:lpstr>
      <vt:lpstr>Concept: AID Differential Encoding (ADE)</vt:lpstr>
      <vt:lpstr>Proposal: ADE Mode</vt:lpstr>
      <vt:lpstr>AID Differential Encoding (ADE) Mode</vt:lpstr>
      <vt:lpstr>Decoding of TIM Bitmap in ADE Mode</vt:lpstr>
      <vt:lpstr>Performance Results</vt:lpstr>
      <vt:lpstr>128 Stations</vt:lpstr>
      <vt:lpstr>256 Stations</vt:lpstr>
      <vt:lpstr>512 Stations</vt:lpstr>
      <vt:lpstr>1024 Stations</vt:lpstr>
      <vt:lpstr>Conclusions</vt:lpstr>
      <vt:lpstr>References</vt:lpstr>
      <vt:lpstr>Straw Poll</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 IEEE 802.11-12/840r1</dc:title>
  <dc:creator>Haiguang Wang</dc:creator>
  <cp:lastModifiedBy>leizd</cp:lastModifiedBy>
  <cp:revision>871</cp:revision>
  <cp:lastPrinted>1998-02-10T13:28:06Z</cp:lastPrinted>
  <dcterms:created xsi:type="dcterms:W3CDTF">2007-05-21T21:00:37Z</dcterms:created>
  <dcterms:modified xsi:type="dcterms:W3CDTF">2012-11-09T07:44:09Z</dcterms:modified>
</cp:coreProperties>
</file>