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5"/>
    <p:sldMasterId id="2147483660" r:id="rId6"/>
  </p:sldMasterIdLst>
  <p:notesMasterIdLst>
    <p:notesMasterId r:id="rId17"/>
  </p:notesMasterIdLst>
  <p:handoutMasterIdLst>
    <p:handoutMasterId r:id="rId18"/>
  </p:handoutMasterIdLst>
  <p:sldIdLst>
    <p:sldId id="321" r:id="rId7"/>
    <p:sldId id="339" r:id="rId8"/>
    <p:sldId id="340" r:id="rId9"/>
    <p:sldId id="341" r:id="rId10"/>
    <p:sldId id="342" r:id="rId11"/>
    <p:sldId id="343" r:id="rId12"/>
    <p:sldId id="345" r:id="rId13"/>
    <p:sldId id="331" r:id="rId14"/>
    <p:sldId id="347" r:id="rId15"/>
    <p:sldId id="333" r:id="rId16"/>
  </p:sldIdLst>
  <p:sldSz cx="9144000" cy="6858000" type="screen4x3"/>
  <p:notesSz cx="7023100" cy="93091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88139" autoAdjust="0"/>
  </p:normalViewPr>
  <p:slideViewPr>
    <p:cSldViewPr>
      <p:cViewPr>
        <p:scale>
          <a:sx n="90" d="100"/>
          <a:sy n="90" d="100"/>
        </p:scale>
        <p:origin x="-121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9"/>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65" cy="464977"/>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977827" y="0"/>
            <a:ext cx="3043665" cy="464977"/>
          </a:xfrm>
          <a:prstGeom prst="rect">
            <a:avLst/>
          </a:prstGeom>
        </p:spPr>
        <p:txBody>
          <a:bodyPr vert="horz" lIns="92098" tIns="46049" rIns="92098" bIns="46049" rtlCol="0"/>
          <a:lstStyle>
            <a:lvl1pPr algn="r">
              <a:defRPr sz="1200"/>
            </a:lvl1pPr>
          </a:lstStyle>
          <a:p>
            <a:fld id="{B87CCAAF-252C-4847-8D16-EDD6B40E4912}" type="datetimeFigureOut">
              <a:rPr lang="en-US" smtClean="0"/>
              <a:pPr/>
              <a:t>3/12/2012</a:t>
            </a:fld>
            <a:endParaRPr lang="en-US" dirty="0"/>
          </a:p>
        </p:txBody>
      </p:sp>
      <p:sp>
        <p:nvSpPr>
          <p:cNvPr id="4" name="Footer Placeholder 3"/>
          <p:cNvSpPr>
            <a:spLocks noGrp="1"/>
          </p:cNvSpPr>
          <p:nvPr>
            <p:ph type="ftr" sz="quarter" idx="2"/>
          </p:nvPr>
        </p:nvSpPr>
        <p:spPr>
          <a:xfrm>
            <a:off x="0" y="8842531"/>
            <a:ext cx="3043665" cy="464977"/>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827" y="8842531"/>
            <a:ext cx="3043665" cy="464977"/>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
        <p:nvSpPr>
          <p:cNvPr id="6" name="fc"/>
          <p:cNvSpPr txBox="1"/>
          <p:nvPr/>
        </p:nvSpPr>
        <p:spPr>
          <a:xfrm>
            <a:off x="0" y="9093200"/>
            <a:ext cx="7023100" cy="246979"/>
          </a:xfrm>
          <a:prstGeom prst="rect">
            <a:avLst/>
          </a:prstGeom>
          <a:noFill/>
        </p:spPr>
        <p:txBody>
          <a:bodyPr vert="horz" lIns="92098" tIns="46049" rIns="92098" bIns="46049" rtlCol="0">
            <a:spAutoFit/>
          </a:bodyPr>
          <a:lstStyle/>
          <a:p>
            <a:pPr algn="ctr"/>
            <a:endParaRPr lang="en-US" sz="1000" b="1" dirty="0">
              <a:solidFill>
                <a:srgbClr val="3E8430"/>
              </a:solidFill>
              <a:latin typeface="arial"/>
            </a:endParaRPr>
          </a:p>
        </p:txBody>
      </p:sp>
    </p:spTree>
    <p:extLst>
      <p:ext uri="{BB962C8B-B14F-4D97-AF65-F5344CB8AC3E}">
        <p14:creationId xmlns:p14="http://schemas.microsoft.com/office/powerpoint/2010/main" val="2072816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23100" cy="9309100"/>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712701" y="97137"/>
            <a:ext cx="647964"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62435" y="97137"/>
            <a:ext cx="836083"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92213" y="703263"/>
            <a:ext cx="4637087" cy="347821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5771" y="4422063"/>
            <a:ext cx="5149952" cy="4187980"/>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26503" y="9012916"/>
            <a:ext cx="934162" cy="18153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63941" y="9012916"/>
            <a:ext cx="517729" cy="36465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1574" y="9012916"/>
            <a:ext cx="723534" cy="18312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33181" y="9011324"/>
            <a:ext cx="5556738" cy="1592"/>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56004" y="297777"/>
            <a:ext cx="5711092" cy="1592"/>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 name="fc"/>
          <p:cNvSpPr txBox="1"/>
          <p:nvPr/>
        </p:nvSpPr>
        <p:spPr>
          <a:xfrm>
            <a:off x="0" y="9093200"/>
            <a:ext cx="7023100" cy="246979"/>
          </a:xfrm>
          <a:prstGeom prst="rect">
            <a:avLst/>
          </a:prstGeom>
          <a:noFill/>
        </p:spPr>
        <p:txBody>
          <a:bodyPr vert="horz" lIns="92098" tIns="46049" rIns="92098" bIns="46049" rtlCol="0">
            <a:spAutoFit/>
          </a:bodyPr>
          <a:lstStyle/>
          <a:p>
            <a:pPr algn="ctr"/>
            <a:endParaRPr lang="en-US" sz="1000" b="1" i="0" u="none" baseline="0" dirty="0">
              <a:solidFill>
                <a:srgbClr val="3E8430"/>
              </a:solidFill>
              <a:latin typeface="arial"/>
            </a:endParaRPr>
          </a:p>
        </p:txBody>
      </p:sp>
    </p:spTree>
    <p:extLst>
      <p:ext uri="{BB962C8B-B14F-4D97-AF65-F5344CB8AC3E}">
        <p14:creationId xmlns:p14="http://schemas.microsoft.com/office/powerpoint/2010/main" val="188469842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8910" y="703836"/>
            <a:ext cx="4685282" cy="3479368"/>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35770" y="4422062"/>
            <a:ext cx="5151560" cy="4283524"/>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1192213" y="703263"/>
            <a:ext cx="4638675" cy="347980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5770" y="4422062"/>
            <a:ext cx="5151560" cy="4283524"/>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1703914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do we try to say here? The TIM segment size should be smaller because only a limited amount of STA can be served during the beacon interval?</a:t>
            </a:r>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2201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guess it should be enough to show that a STA wakes up for every beacon to receive the TIM segment. </a:t>
            </a:r>
          </a:p>
          <a:p>
            <a:endParaRPr lang="en-US" baseline="0" dirty="0" smtClean="0"/>
          </a:p>
          <a:p>
            <a:r>
              <a:rPr lang="en-US" baseline="0" dirty="0" smtClean="0"/>
              <a:t>We can leave the PS-POLL out of the picture. Of course we could also state that almost all STA will use PS-Poll to avoid wake up times and this will lead to overload situations where PS-Polls can take a large amount of the resources.</a:t>
            </a:r>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99002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groups should we allow</a:t>
            </a:r>
            <a:r>
              <a:rPr lang="en-US" baseline="0" dirty="0"/>
              <a:t>? Should we propose a variable size of 0-7 octets (5 bits indicating the size of the group octets). We could then link the segments to the group, e.g. indicating the starting group number and the number of groups covered by the TIM segment. The group size could then be determined by the length of the TIM.</a:t>
            </a:r>
          </a:p>
          <a:p>
            <a:r>
              <a:rPr lang="en-US" baseline="0" dirty="0"/>
              <a:t>Instead of implicit grouping, I would prefer a group assignment at association and signaling to change the group assignment.</a:t>
            </a:r>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826294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this should be slide</a:t>
            </a:r>
            <a:r>
              <a:rPr lang="en-US" baseline="0" dirty="0" smtClean="0"/>
              <a:t> 3. Can we add e.g. also a group size of 25 and 200 STA? </a:t>
            </a:r>
          </a:p>
          <a:p>
            <a:endParaRPr lang="en-US" baseline="0" dirty="0" smtClean="0"/>
          </a:p>
          <a:p>
            <a:r>
              <a:rPr lang="en-US" baseline="0" dirty="0" smtClean="0"/>
              <a:t>More efficient if STA with similar active times are grouped together</a:t>
            </a:r>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26294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826294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703263"/>
            <a:ext cx="4637087" cy="347821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6530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a:pPr/>
              <a:t>9</a:t>
            </a:fld>
            <a:endParaRPr lang="en-US" dirty="0"/>
          </a:p>
        </p:txBody>
      </p:sp>
    </p:spTree>
    <p:extLst>
      <p:ext uri="{BB962C8B-B14F-4D97-AF65-F5344CB8AC3E}">
        <p14:creationId xmlns:p14="http://schemas.microsoft.com/office/powerpoint/2010/main" val="3767182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5BDDD6-09CA-4B12-AAA7-6D3EA5B42699}" type="slidenum">
              <a:rPr lang="en-US" smtClean="0"/>
              <a:t>‹#›</a:t>
            </a:fld>
            <a:endParaRPr lang="en-US" dirty="0"/>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p14="http://schemas.microsoft.com/office/powerpoint/2010/main" val="132802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2689386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976467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584408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4091590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569104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1663390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2543384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2791759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292715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Zhong-Yi Jin,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2012</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37FFC-B705-40CC-8336-971B331D11C0}" type="datetimeFigureOut">
              <a:rPr lang="en-US" smtClean="0"/>
              <a:t>3/12/2012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5BDDD6-09CA-4B12-AAA7-6D3EA5B42699}" type="slidenum">
              <a:rPr lang="en-US" smtClean="0"/>
              <a:t>‹#›</a:t>
            </a:fld>
            <a:endParaRPr lang="en-US" dirty="0"/>
          </a:p>
        </p:txBody>
      </p:sp>
    </p:spTree>
    <p:extLst>
      <p:ext uri="{BB962C8B-B14F-4D97-AF65-F5344CB8AC3E}">
        <p14:creationId xmlns:p14="http://schemas.microsoft.com/office/powerpoint/2010/main" val="145526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Doe, Some Company</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2012</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Doe, Some Company</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Doe, Some Company</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Zhong-Yi Jin,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802.11-12/0325r0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37FFC-B705-40CC-8336-971B331D11C0}" type="datetimeFigureOut">
              <a:rPr lang="en-US" smtClean="0"/>
              <a:t>3/12/2012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BDDD6-09CA-4B12-AAA7-6D3EA5B42699}" type="slidenum">
              <a:rPr lang="en-US" smtClean="0"/>
              <a:t>‹#›</a:t>
            </a:fld>
            <a:endParaRPr lang="en-US" dirty="0"/>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p14="http://schemas.microsoft.com/office/powerpoint/2010/main" val="2125600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2012</a:t>
            </a:r>
            <a:endParaRPr lang="en-GB" dirty="0"/>
          </a:p>
        </p:txBody>
      </p:sp>
      <p:sp>
        <p:nvSpPr>
          <p:cNvPr id="8" name="Slide Number Placeholder 5"/>
          <p:cNvSpPr>
            <a:spLocks noGrp="1"/>
          </p:cNvSpPr>
          <p:nvPr>
            <p:ph type="sldNum" idx="12"/>
          </p:nvPr>
        </p:nvSpPr>
        <p:spPr/>
        <p:txBody>
          <a:bodyPr/>
          <a:lstStyle/>
          <a:p>
            <a:r>
              <a:rPr lang="en-GB" dirty="0" smtClean="0"/>
              <a:t>Slide </a:t>
            </a:r>
            <a:fld id="{93823DB3-BAA4-4F4A-B4B3-ED9ABE70E976}" type="slidenum">
              <a:rPr lang="en-GB" smtClean="0"/>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TIM Enhancement With Group Bits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2012-03-12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89989071"/>
              </p:ext>
            </p:extLst>
          </p:nvPr>
        </p:nvGraphicFramePr>
        <p:xfrm>
          <a:off x="525463" y="2514600"/>
          <a:ext cx="7966075" cy="3352800"/>
        </p:xfrm>
        <a:graphic>
          <a:graphicData uri="http://schemas.openxmlformats.org/presentationml/2006/ole">
            <mc:AlternateContent xmlns:mc="http://schemas.openxmlformats.org/markup-compatibility/2006">
              <mc:Choice xmlns:v="urn:schemas-microsoft-com:vml" Requires="v">
                <p:oleObj spid="_x0000_s4323" name="Document" r:id="rId4" imgW="8244137" imgH="3470437" progId="Word.Document.8">
                  <p:embed/>
                </p:oleObj>
              </mc:Choice>
              <mc:Fallback>
                <p:oleObj name="Document" r:id="rId4" imgW="8244137" imgH="3470437" progId="Word.Document.8">
                  <p:embed/>
                  <p:pic>
                    <p:nvPicPr>
                      <p:cNvPr id="0" name=""/>
                      <p:cNvPicPr>
                        <a:picLocks noChangeAspect="1" noChangeArrowheads="1"/>
                      </p:cNvPicPr>
                      <p:nvPr/>
                    </p:nvPicPr>
                    <p:blipFill>
                      <a:blip r:embed="rId5"/>
                      <a:srcRect/>
                      <a:stretch>
                        <a:fillRect/>
                      </a:stretch>
                    </p:blipFill>
                    <p:spPr bwMode="auto">
                      <a:xfrm>
                        <a:off x="525463" y="2514600"/>
                        <a:ext cx="7966075" cy="3352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Footer Placeholder 4"/>
          <p:cNvSpPr>
            <a:spLocks noGrp="1"/>
          </p:cNvSpPr>
          <p:nvPr>
            <p:ph type="ftr" idx="14"/>
          </p:nvPr>
        </p:nvSpPr>
        <p:spPr>
          <a:xfrm>
            <a:off x="5357818" y="6475413"/>
            <a:ext cx="3184520" cy="180975"/>
          </a:xfrm>
        </p:spPr>
        <p:txBody>
          <a:bodyPr/>
          <a:lstStyle/>
          <a:p>
            <a:r>
              <a:rPr lang="en-GB" dirty="0" smtClean="0"/>
              <a:t>Zhong-Yi Jin, Nokia</a:t>
            </a:r>
          </a:p>
          <a:p>
            <a:endParaRPr lang="en-GB" dirty="0"/>
          </a:p>
        </p:txBody>
      </p:sp>
    </p:spTree>
    <p:extLst>
      <p:ext uri="{BB962C8B-B14F-4D97-AF65-F5344CB8AC3E}">
        <p14:creationId xmlns:p14="http://schemas.microsoft.com/office/powerpoint/2010/main" val="3832372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March 2012</a:t>
            </a:r>
            <a:endParaRPr lang="en-GB" dirty="0"/>
          </a:p>
        </p:txBody>
      </p:sp>
      <p:sp>
        <p:nvSpPr>
          <p:cNvPr id="6" name="Slide Number Placeholder 5"/>
          <p:cNvSpPr>
            <a:spLocks noGrp="1"/>
          </p:cNvSpPr>
          <p:nvPr>
            <p:ph type="sldNum" idx="12"/>
          </p:nvPr>
        </p:nvSpPr>
        <p:spPr/>
        <p:txBody>
          <a:bodyPr/>
          <a:lstStyle/>
          <a:p>
            <a:r>
              <a:rPr lang="en-GB" dirty="0" smtClean="0"/>
              <a:t>Slide </a:t>
            </a:r>
            <a:fld id="{531D307C-65C7-4BB3-B44A-1501D36803F7}" type="slidenum">
              <a:rPr lang="en-GB" smtClean="0"/>
              <a:pPr/>
              <a:t>10</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pPr lvl="0"/>
            <a:r>
              <a:rPr lang="en-US" altLang="zh-CN" sz="2000" dirty="0" smtClean="0">
                <a:solidFill>
                  <a:schemeClr val="tx1"/>
                </a:solidFill>
              </a:rPr>
              <a:t>[1] 11-12-0117-00-00ah: TIM operation</a:t>
            </a:r>
          </a:p>
          <a:p>
            <a:pPr lvl="0"/>
            <a:endParaRPr lang="en-US" sz="2000" dirty="0" smtClean="0"/>
          </a:p>
        </p:txBody>
      </p:sp>
      <p:sp>
        <p:nvSpPr>
          <p:cNvPr id="7" name="Footer Placeholder 4"/>
          <p:cNvSpPr>
            <a:spLocks noGrp="1"/>
          </p:cNvSpPr>
          <p:nvPr>
            <p:ph type="ftr" idx="14"/>
          </p:nvPr>
        </p:nvSpPr>
        <p:spPr>
          <a:xfrm>
            <a:off x="5357818" y="6475413"/>
            <a:ext cx="3184520" cy="180975"/>
          </a:xfrm>
        </p:spPr>
        <p:txBody>
          <a:bodyPr/>
          <a:lstStyle/>
          <a:p>
            <a:r>
              <a:rPr lang="en-GB" dirty="0" smtClean="0"/>
              <a:t>Zhong-Yi Jin, Nokia</a:t>
            </a:r>
          </a:p>
          <a:p>
            <a:endParaRPr lang="en-GB" dirty="0"/>
          </a:p>
        </p:txBody>
      </p:sp>
    </p:spTree>
    <p:extLst>
      <p:ext uri="{BB962C8B-B14F-4D97-AF65-F5344CB8AC3E}">
        <p14:creationId xmlns:p14="http://schemas.microsoft.com/office/powerpoint/2010/main" val="37170950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For 11ah</a:t>
            </a:r>
            <a:r>
              <a:rPr lang="en-US" dirty="0"/>
              <a:t>, </a:t>
            </a:r>
            <a:r>
              <a:rPr lang="en-US" dirty="0" smtClean="0"/>
              <a:t>the </a:t>
            </a:r>
            <a:r>
              <a:rPr lang="en-US" dirty="0"/>
              <a:t>traffic indication bitmap may need to be segmented and transmitted using multiple </a:t>
            </a:r>
            <a:r>
              <a:rPr lang="en-US" dirty="0" smtClean="0"/>
              <a:t>beacons [1]</a:t>
            </a:r>
            <a:endParaRPr lang="en-US" dirty="0"/>
          </a:p>
          <a:p>
            <a:pPr lvl="1">
              <a:buFont typeface="Arial" pitchFamily="34" charset="0"/>
              <a:buChar char="•"/>
            </a:pPr>
            <a:r>
              <a:rPr lang="en-US" dirty="0"/>
              <a:t>T</a:t>
            </a:r>
            <a:r>
              <a:rPr lang="en-US" dirty="0" smtClean="0"/>
              <a:t>o support large networks with up to 6000 STAs</a:t>
            </a:r>
          </a:p>
          <a:p>
            <a:pPr>
              <a:buFont typeface="Arial" pitchFamily="34" charset="0"/>
              <a:buChar char="•"/>
            </a:pPr>
            <a:r>
              <a:rPr lang="en-US" dirty="0" smtClean="0"/>
              <a:t>Issue with segmented TIM</a:t>
            </a:r>
          </a:p>
          <a:p>
            <a:pPr lvl="1">
              <a:buFont typeface="Arial" pitchFamily="34" charset="0"/>
              <a:buChar char="•"/>
            </a:pPr>
            <a:r>
              <a:rPr lang="en-US" dirty="0" smtClean="0"/>
              <a:t>A STA </a:t>
            </a:r>
            <a:r>
              <a:rPr lang="en-US" dirty="0"/>
              <a:t>may need to wait for multiple beacon intervals before receiving its TIM </a:t>
            </a:r>
            <a:r>
              <a:rPr lang="en-US" dirty="0" smtClean="0"/>
              <a:t>bit</a:t>
            </a:r>
          </a:p>
          <a:p>
            <a:pPr lvl="2">
              <a:buFont typeface="Arial" pitchFamily="34" charset="0"/>
              <a:buChar char="•"/>
            </a:pPr>
            <a:r>
              <a:rPr lang="en-US" dirty="0" smtClean="0"/>
              <a:t>Increased energy consumption for STAs</a:t>
            </a:r>
          </a:p>
          <a:p>
            <a:pPr>
              <a:buFont typeface="Arial" pitchFamily="34" charset="0"/>
              <a:buChar char="•"/>
            </a:pPr>
            <a:r>
              <a:rPr lang="en-US" dirty="0" smtClean="0"/>
              <a:t>Propose to enhance segmented TIM with group bits</a:t>
            </a:r>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spTree>
    <p:extLst>
      <p:ext uri="{BB962C8B-B14F-4D97-AF65-F5344CB8AC3E}">
        <p14:creationId xmlns:p14="http://schemas.microsoft.com/office/powerpoint/2010/main" val="431516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of segmented TIM</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For large 11ah networks, TIM needs to be segmented and transmitted using multiple beacon frames [1]</a:t>
            </a:r>
          </a:p>
          <a:p>
            <a:pPr lvl="1">
              <a:buFont typeface="Arial" pitchFamily="34" charset="0"/>
              <a:buChar char="•"/>
            </a:pPr>
            <a:r>
              <a:rPr lang="en-US" dirty="0" smtClean="0"/>
              <a:t>TIM element size may be as big as 6000/8 = 750bytes</a:t>
            </a:r>
          </a:p>
          <a:p>
            <a:pPr lvl="1">
              <a:buFont typeface="Arial" pitchFamily="34" charset="0"/>
              <a:buChar char="•"/>
            </a:pPr>
            <a:r>
              <a:rPr lang="en-US" dirty="0" smtClean="0"/>
              <a:t>Cannot serve a large number of STAs in one beacon interval</a:t>
            </a:r>
          </a:p>
          <a:p>
            <a:pPr lvl="1">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sp>
        <p:nvSpPr>
          <p:cNvPr id="15" name="Rectangle 5"/>
          <p:cNvSpPr>
            <a:spLocks noChangeArrowheads="1"/>
          </p:cNvSpPr>
          <p:nvPr/>
        </p:nvSpPr>
        <p:spPr bwMode="auto">
          <a:xfrm>
            <a:off x="1219200" y="4490245"/>
            <a:ext cx="7315200" cy="250032"/>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eaLnBrk="0" hangingPunct="0"/>
            <a:endParaRPr lang="en-US" dirty="0"/>
          </a:p>
        </p:txBody>
      </p:sp>
      <p:sp>
        <p:nvSpPr>
          <p:cNvPr id="18" name="Rectangle 9"/>
          <p:cNvSpPr>
            <a:spLocks noChangeArrowheads="1"/>
          </p:cNvSpPr>
          <p:nvPr/>
        </p:nvSpPr>
        <p:spPr bwMode="auto">
          <a:xfrm>
            <a:off x="2590800"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0" name="Rectangle 16"/>
          <p:cNvSpPr>
            <a:spLocks noChangeArrowheads="1"/>
          </p:cNvSpPr>
          <p:nvPr/>
        </p:nvSpPr>
        <p:spPr bwMode="auto">
          <a:xfrm>
            <a:off x="1752600"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1" name="Rectangle 17"/>
          <p:cNvSpPr>
            <a:spLocks noChangeArrowheads="1"/>
          </p:cNvSpPr>
          <p:nvPr/>
        </p:nvSpPr>
        <p:spPr bwMode="auto">
          <a:xfrm>
            <a:off x="2149475"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2" name="Rectangle 18"/>
          <p:cNvSpPr>
            <a:spLocks noChangeArrowheads="1"/>
          </p:cNvSpPr>
          <p:nvPr/>
        </p:nvSpPr>
        <p:spPr bwMode="auto">
          <a:xfrm>
            <a:off x="4114800"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3" name="Rectangle 19"/>
          <p:cNvSpPr>
            <a:spLocks noChangeArrowheads="1"/>
          </p:cNvSpPr>
          <p:nvPr/>
        </p:nvSpPr>
        <p:spPr bwMode="auto">
          <a:xfrm>
            <a:off x="4495800"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4" name="Rectangle 21"/>
          <p:cNvSpPr>
            <a:spLocks noChangeArrowheads="1"/>
          </p:cNvSpPr>
          <p:nvPr/>
        </p:nvSpPr>
        <p:spPr bwMode="auto">
          <a:xfrm>
            <a:off x="6629400" y="4491038"/>
            <a:ext cx="228600" cy="238125"/>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sp>
        <p:nvSpPr>
          <p:cNvPr id="25" name="Rectangle 22"/>
          <p:cNvSpPr>
            <a:spLocks noChangeArrowheads="1"/>
          </p:cNvSpPr>
          <p:nvPr/>
        </p:nvSpPr>
        <p:spPr bwMode="auto">
          <a:xfrm>
            <a:off x="7696200" y="4490244"/>
            <a:ext cx="228600" cy="239713"/>
          </a:xfrm>
          <a:prstGeom prst="rect">
            <a:avLst/>
          </a:prstGeom>
          <a:solidFill>
            <a:srgbClr val="FFFF00"/>
          </a:solidFill>
          <a:ln w="12700" algn="ctr">
            <a:solidFill>
              <a:schemeClr val="tx1"/>
            </a:solidFill>
            <a:round/>
            <a:headEnd type="none" w="sm" len="sm"/>
            <a:tailEnd type="none" w="sm" len="sm"/>
          </a:ln>
        </p:spPr>
        <p:txBody>
          <a:bodyPr/>
          <a:lstStyle/>
          <a:p>
            <a:pPr algn="ctr" eaLnBrk="0" hangingPunct="0"/>
            <a:endParaRPr lang="en-US" dirty="0"/>
          </a:p>
        </p:txBody>
      </p:sp>
      <p:cxnSp>
        <p:nvCxnSpPr>
          <p:cNvPr id="30" name="Straight Connector 29"/>
          <p:cNvCxnSpPr/>
          <p:nvPr/>
        </p:nvCxnSpPr>
        <p:spPr bwMode="auto">
          <a:xfrm>
            <a:off x="2819400" y="4038600"/>
            <a:ext cx="0" cy="1143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4724400" y="4038600"/>
            <a:ext cx="0" cy="1143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6629400" y="4037806"/>
            <a:ext cx="0" cy="1143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1219200" y="4729957"/>
            <a:ext cx="1295400" cy="4516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Rectangle 39"/>
          <p:cNvSpPr/>
          <p:nvPr/>
        </p:nvSpPr>
        <p:spPr bwMode="auto">
          <a:xfrm>
            <a:off x="1866900" y="5181600"/>
            <a:ext cx="952500" cy="3810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Beacon</a:t>
            </a:r>
          </a:p>
        </p:txBody>
      </p:sp>
      <p:cxnSp>
        <p:nvCxnSpPr>
          <p:cNvPr id="41" name="Straight Connector 40"/>
          <p:cNvCxnSpPr/>
          <p:nvPr/>
        </p:nvCxnSpPr>
        <p:spPr bwMode="auto">
          <a:xfrm>
            <a:off x="2819400" y="4768455"/>
            <a:ext cx="1295400" cy="4516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Rectangle 41"/>
          <p:cNvSpPr/>
          <p:nvPr/>
        </p:nvSpPr>
        <p:spPr bwMode="auto">
          <a:xfrm>
            <a:off x="3771900" y="5181600"/>
            <a:ext cx="952500" cy="3810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Beacon</a:t>
            </a:r>
          </a:p>
        </p:txBody>
      </p:sp>
      <p:cxnSp>
        <p:nvCxnSpPr>
          <p:cNvPr id="43" name="Straight Connector 42"/>
          <p:cNvCxnSpPr/>
          <p:nvPr/>
        </p:nvCxnSpPr>
        <p:spPr bwMode="auto">
          <a:xfrm>
            <a:off x="4715933" y="4729163"/>
            <a:ext cx="1295400" cy="4516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Rectangle 43"/>
          <p:cNvSpPr/>
          <p:nvPr/>
        </p:nvSpPr>
        <p:spPr bwMode="auto">
          <a:xfrm>
            <a:off x="5676900" y="5181600"/>
            <a:ext cx="952500" cy="3810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Beacon</a:t>
            </a:r>
          </a:p>
        </p:txBody>
      </p:sp>
      <p:cxnSp>
        <p:nvCxnSpPr>
          <p:cNvPr id="45" name="Straight Connector 44"/>
          <p:cNvCxnSpPr/>
          <p:nvPr/>
        </p:nvCxnSpPr>
        <p:spPr bwMode="auto">
          <a:xfrm>
            <a:off x="6629400" y="4740277"/>
            <a:ext cx="1676400" cy="47982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8534400" y="4043761"/>
            <a:ext cx="0" cy="1143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7" name="Rectangle 46"/>
          <p:cNvSpPr/>
          <p:nvPr/>
        </p:nvSpPr>
        <p:spPr bwMode="auto">
          <a:xfrm>
            <a:off x="7581900" y="5181600"/>
            <a:ext cx="952500" cy="3810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Beacon</a:t>
            </a:r>
          </a:p>
        </p:txBody>
      </p:sp>
      <p:sp>
        <p:nvSpPr>
          <p:cNvPr id="48" name="TextBox 47"/>
          <p:cNvSpPr txBox="1"/>
          <p:nvPr/>
        </p:nvSpPr>
        <p:spPr>
          <a:xfrm>
            <a:off x="296333" y="4384428"/>
            <a:ext cx="748923" cy="461665"/>
          </a:xfrm>
          <a:prstGeom prst="rect">
            <a:avLst/>
          </a:prstGeom>
          <a:noFill/>
        </p:spPr>
        <p:txBody>
          <a:bodyPr wrap="none" rtlCol="0">
            <a:spAutoFit/>
          </a:bodyPr>
          <a:lstStyle/>
          <a:p>
            <a:r>
              <a:rPr lang="en-US" dirty="0" smtClean="0">
                <a:solidFill>
                  <a:schemeClr val="tx1"/>
                </a:solidFill>
              </a:rPr>
              <a:t>TIM</a:t>
            </a:r>
            <a:endParaRPr lang="en-US" dirty="0">
              <a:solidFill>
                <a:schemeClr val="tx1"/>
              </a:solidFill>
            </a:endParaRPr>
          </a:p>
        </p:txBody>
      </p:sp>
      <p:sp>
        <p:nvSpPr>
          <p:cNvPr id="53" name="TextBox 52"/>
          <p:cNvSpPr txBox="1"/>
          <p:nvPr/>
        </p:nvSpPr>
        <p:spPr>
          <a:xfrm>
            <a:off x="1570597" y="4035365"/>
            <a:ext cx="1058303" cy="338554"/>
          </a:xfrm>
          <a:prstGeom prst="rect">
            <a:avLst/>
          </a:prstGeom>
          <a:noFill/>
        </p:spPr>
        <p:txBody>
          <a:bodyPr wrap="none" rtlCol="0">
            <a:spAutoFit/>
          </a:bodyPr>
          <a:lstStyle/>
          <a:p>
            <a:r>
              <a:rPr lang="en-US" sz="1600" dirty="0" smtClean="0">
                <a:solidFill>
                  <a:schemeClr val="tx1"/>
                </a:solidFill>
              </a:rPr>
              <a:t>Segment 1</a:t>
            </a:r>
            <a:endParaRPr lang="en-US" sz="1600" dirty="0">
              <a:solidFill>
                <a:schemeClr val="tx1"/>
              </a:solidFill>
            </a:endParaRPr>
          </a:p>
        </p:txBody>
      </p:sp>
      <p:sp>
        <p:nvSpPr>
          <p:cNvPr id="54" name="TextBox 53"/>
          <p:cNvSpPr txBox="1"/>
          <p:nvPr/>
        </p:nvSpPr>
        <p:spPr>
          <a:xfrm>
            <a:off x="3285097" y="4035365"/>
            <a:ext cx="1058303" cy="338554"/>
          </a:xfrm>
          <a:prstGeom prst="rect">
            <a:avLst/>
          </a:prstGeom>
          <a:noFill/>
        </p:spPr>
        <p:txBody>
          <a:bodyPr wrap="none" rtlCol="0">
            <a:spAutoFit/>
          </a:bodyPr>
          <a:lstStyle/>
          <a:p>
            <a:r>
              <a:rPr lang="en-US" sz="1600" dirty="0" smtClean="0">
                <a:solidFill>
                  <a:schemeClr val="tx1"/>
                </a:solidFill>
              </a:rPr>
              <a:t>Segment 2</a:t>
            </a:r>
            <a:endParaRPr lang="en-US" sz="1600" dirty="0">
              <a:solidFill>
                <a:schemeClr val="tx1"/>
              </a:solidFill>
            </a:endParaRPr>
          </a:p>
        </p:txBody>
      </p:sp>
      <p:sp>
        <p:nvSpPr>
          <p:cNvPr id="55" name="TextBox 54"/>
          <p:cNvSpPr txBox="1"/>
          <p:nvPr/>
        </p:nvSpPr>
        <p:spPr>
          <a:xfrm>
            <a:off x="4999597" y="4035365"/>
            <a:ext cx="1274708" cy="338554"/>
          </a:xfrm>
          <a:prstGeom prst="rect">
            <a:avLst/>
          </a:prstGeom>
          <a:noFill/>
        </p:spPr>
        <p:txBody>
          <a:bodyPr wrap="none" rtlCol="0">
            <a:spAutoFit/>
          </a:bodyPr>
          <a:lstStyle/>
          <a:p>
            <a:r>
              <a:rPr lang="en-US" sz="1600" dirty="0" smtClean="0">
                <a:solidFill>
                  <a:schemeClr val="tx1"/>
                </a:solidFill>
              </a:rPr>
              <a:t>Segment N-1</a:t>
            </a:r>
            <a:endParaRPr lang="en-US" sz="1600" dirty="0">
              <a:solidFill>
                <a:schemeClr val="tx1"/>
              </a:solidFill>
            </a:endParaRPr>
          </a:p>
        </p:txBody>
      </p:sp>
      <p:sp>
        <p:nvSpPr>
          <p:cNvPr id="56" name="TextBox 55"/>
          <p:cNvSpPr txBox="1"/>
          <p:nvPr/>
        </p:nvSpPr>
        <p:spPr>
          <a:xfrm>
            <a:off x="7031092" y="4035365"/>
            <a:ext cx="1103187" cy="338554"/>
          </a:xfrm>
          <a:prstGeom prst="rect">
            <a:avLst/>
          </a:prstGeom>
          <a:noFill/>
        </p:spPr>
        <p:txBody>
          <a:bodyPr wrap="none" rtlCol="0">
            <a:spAutoFit/>
          </a:bodyPr>
          <a:lstStyle/>
          <a:p>
            <a:r>
              <a:rPr lang="en-US" sz="1600" dirty="0" smtClean="0">
                <a:solidFill>
                  <a:schemeClr val="tx1"/>
                </a:solidFill>
              </a:rPr>
              <a:t>Segment N</a:t>
            </a:r>
            <a:endParaRPr lang="en-US" sz="1600" dirty="0">
              <a:solidFill>
                <a:schemeClr val="tx1"/>
              </a:solidFill>
            </a:endParaRPr>
          </a:p>
        </p:txBody>
      </p:sp>
    </p:spTree>
    <p:extLst>
      <p:ext uri="{BB962C8B-B14F-4D97-AF65-F5344CB8AC3E}">
        <p14:creationId xmlns:p14="http://schemas.microsoft.com/office/powerpoint/2010/main" val="3398692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with segmented TIM</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Increased energy consumption for STAs</a:t>
            </a:r>
          </a:p>
          <a:p>
            <a:pPr lvl="1">
              <a:buFont typeface="Arial" pitchFamily="34" charset="0"/>
              <a:buChar char="•"/>
            </a:pPr>
            <a:r>
              <a:rPr lang="en-US" dirty="0"/>
              <a:t>A STA may need to wait for multiple beacon intervals before receiving its TIM bit</a:t>
            </a:r>
          </a:p>
          <a:p>
            <a:pPr lvl="1">
              <a:buFont typeface="Arial" pitchFamily="34" charset="0"/>
              <a:buChar char="•"/>
            </a:pPr>
            <a:endParaRPr lang="en-US" dirty="0" smtClean="0"/>
          </a:p>
          <a:p>
            <a:pPr>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76600"/>
            <a:ext cx="8153400" cy="2671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101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 TIM with group bits</a:t>
            </a:r>
            <a:endParaRPr lang="en-US" dirty="0"/>
          </a:p>
        </p:txBody>
      </p:sp>
      <p:sp>
        <p:nvSpPr>
          <p:cNvPr id="3" name="Content Placeholder 2"/>
          <p:cNvSpPr>
            <a:spLocks noGrp="1"/>
          </p:cNvSpPr>
          <p:nvPr>
            <p:ph idx="1"/>
          </p:nvPr>
        </p:nvSpPr>
        <p:spPr>
          <a:xfrm>
            <a:off x="685800" y="1830387"/>
            <a:ext cx="7770813" cy="4113213"/>
          </a:xfrm>
        </p:spPr>
        <p:txBody>
          <a:bodyPr/>
          <a:lstStyle/>
          <a:p>
            <a:pPr>
              <a:buFont typeface="Arial" pitchFamily="34" charset="0"/>
              <a:buChar char="•"/>
            </a:pPr>
            <a:r>
              <a:rPr lang="en-US" dirty="0" smtClean="0"/>
              <a:t>Enable STAs to sleep after receiving 1 beacon frame</a:t>
            </a:r>
          </a:p>
          <a:p>
            <a:pPr lvl="1">
              <a:buFont typeface="Arial" pitchFamily="34" charset="0"/>
              <a:buChar char="•"/>
            </a:pPr>
            <a:r>
              <a:rPr lang="en-US" dirty="0" smtClean="0"/>
              <a:t>Reserve some bits in traffic indication bitmap for groups</a:t>
            </a:r>
          </a:p>
          <a:p>
            <a:pPr lvl="2">
              <a:buFont typeface="Arial" pitchFamily="34" charset="0"/>
              <a:buChar char="•"/>
            </a:pPr>
            <a:r>
              <a:rPr lang="en-US" dirty="0" smtClean="0"/>
              <a:t>1 bit for each group of STAs</a:t>
            </a:r>
          </a:p>
          <a:p>
            <a:pPr lvl="2">
              <a:buFont typeface="Arial" pitchFamily="34" charset="0"/>
              <a:buChar char="•"/>
            </a:pPr>
            <a:r>
              <a:rPr lang="en-US" dirty="0" smtClean="0"/>
              <a:t>A group bit is set if AP has buffered data </a:t>
            </a:r>
            <a:r>
              <a:rPr lang="en-US" dirty="0"/>
              <a:t>for any of the STAs in the group</a:t>
            </a:r>
          </a:p>
          <a:p>
            <a:pPr lvl="1">
              <a:buFont typeface="Arial" pitchFamily="34" charset="0"/>
              <a:buChar char="•"/>
            </a:pPr>
            <a:r>
              <a:rPr lang="en-US" dirty="0" smtClean="0"/>
              <a:t>Include group bits in every beacon frame</a:t>
            </a:r>
          </a:p>
          <a:p>
            <a:pPr lvl="2">
              <a:buFont typeface="Arial" pitchFamily="34" charset="0"/>
              <a:buChar char="•"/>
            </a:pPr>
            <a:r>
              <a:rPr lang="en-US" dirty="0" smtClean="0"/>
              <a:t>STAs belong to groups without group bits set do not need to wait for the remaining TIM segments in subsequent beacon frames</a:t>
            </a:r>
          </a:p>
          <a:p>
            <a:pPr lvl="1">
              <a:buFont typeface="Arial" pitchFamily="34" charset="0"/>
              <a:buChar char="•"/>
            </a:pPr>
            <a:r>
              <a:rPr lang="en-US" dirty="0" smtClean="0"/>
              <a:t>Grouping can be done implicitly/explicitly</a:t>
            </a:r>
          </a:p>
          <a:p>
            <a:pPr lvl="2">
              <a:buFont typeface="Arial" pitchFamily="34" charset="0"/>
              <a:buChar char="•"/>
            </a:pPr>
            <a:r>
              <a:rPr lang="en-US" dirty="0" smtClean="0"/>
              <a:t>Based on the last N bits of AID</a:t>
            </a:r>
          </a:p>
          <a:p>
            <a:pPr lvl="1">
              <a:buFont typeface="Arial" pitchFamily="34" charset="0"/>
              <a:buChar char="•"/>
            </a:pPr>
            <a:endParaRPr lang="en-US" dirty="0" smtClean="0"/>
          </a:p>
          <a:p>
            <a:pPr>
              <a:buFont typeface="Arial" pitchFamily="34" charset="0"/>
              <a:buChar char="•"/>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spTree>
    <p:extLst>
      <p:ext uri="{BB962C8B-B14F-4D97-AF65-F5344CB8AC3E}">
        <p14:creationId xmlns:p14="http://schemas.microsoft.com/office/powerpoint/2010/main" val="1930398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TIM group bits under light downlink traffic</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Allow STAs to save energy by sleeping immediately after receiving 1 beacon frame</a:t>
            </a:r>
          </a:p>
          <a:p>
            <a:pPr lvl="1">
              <a:buFont typeface="Arial" pitchFamily="34" charset="0"/>
              <a:buChar char="•"/>
            </a:pPr>
            <a:r>
              <a:rPr lang="en-US" dirty="0"/>
              <a:t>Probability that a group of STAs have 0 downlink data within 1 beacon interval (100ms) is high under light downlink traffic</a:t>
            </a:r>
          </a:p>
          <a:p>
            <a:pPr lvl="1">
              <a:buFont typeface="Arial" pitchFamily="34" charset="0"/>
              <a:buChar char="•"/>
            </a:pPr>
            <a:r>
              <a:rPr lang="en-US" dirty="0"/>
              <a:t>More efficient if STA with similar active times are grouped together</a:t>
            </a:r>
            <a:endParaRPr lang="en-US" dirty="0">
              <a:latin typeface="Times New Roman"/>
              <a:cs typeface="Times New Roman"/>
            </a:endParaRPr>
          </a:p>
          <a:p>
            <a:pPr marL="0" indent="0"/>
            <a:endParaRPr lang="en-US" dirty="0">
              <a:latin typeface="Times New Roman"/>
              <a:cs typeface="Times New Roman"/>
            </a:endParaRPr>
          </a:p>
          <a:p>
            <a:pPr marL="0" indent="0"/>
            <a:endParaRPr lang="en-US" dirty="0">
              <a:latin typeface="Times New Roman"/>
              <a:cs typeface="Times New Roman"/>
            </a:endParaRPr>
          </a:p>
          <a:p>
            <a:pPr marL="0" indent="0"/>
            <a:endParaRPr lang="en-US" dirty="0"/>
          </a:p>
          <a:p>
            <a:pPr marL="457200" lvl="1" indent="0"/>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393638033"/>
              </p:ext>
            </p:extLst>
          </p:nvPr>
        </p:nvGraphicFramePr>
        <p:xfrm>
          <a:off x="1143000" y="4191000"/>
          <a:ext cx="7239000" cy="2245360"/>
        </p:xfrm>
        <a:graphic>
          <a:graphicData uri="http://schemas.openxmlformats.org/drawingml/2006/table">
            <a:tbl>
              <a:tblPr firstRow="1" bandRow="1">
                <a:tableStyleId>{5C22544A-7EE6-4342-B048-85BDC9FD1C3A}</a:tableStyleId>
              </a:tblPr>
              <a:tblGrid>
                <a:gridCol w="2413000"/>
                <a:gridCol w="2387600"/>
                <a:gridCol w="2438400"/>
              </a:tblGrid>
              <a:tr h="762000">
                <a:tc>
                  <a:txBody>
                    <a:bodyPr/>
                    <a:lstStyle/>
                    <a:p>
                      <a:r>
                        <a:rPr lang="en-US" dirty="0" smtClean="0"/>
                        <a:t>#</a:t>
                      </a:r>
                      <a:r>
                        <a:rPr lang="en-US" baseline="0" dirty="0" smtClean="0"/>
                        <a:t> </a:t>
                      </a:r>
                      <a:r>
                        <a:rPr lang="en-US" dirty="0" smtClean="0"/>
                        <a:t>Downlink</a:t>
                      </a:r>
                      <a:r>
                        <a:rPr lang="en-US" baseline="0" dirty="0" smtClean="0"/>
                        <a:t> </a:t>
                      </a:r>
                      <a:r>
                        <a:rPr lang="en-US" dirty="0" smtClean="0"/>
                        <a:t>Packets</a:t>
                      </a:r>
                    </a:p>
                    <a:p>
                      <a:r>
                        <a:rPr lang="en-US" dirty="0" smtClean="0"/>
                        <a:t>/Min/STA</a:t>
                      </a:r>
                      <a:endParaRPr lang="en-US" dirty="0"/>
                    </a:p>
                  </a:txBody>
                  <a:tcPr/>
                </a:tc>
                <a:tc>
                  <a:txBody>
                    <a:bodyPr/>
                    <a:lstStyle/>
                    <a:p>
                      <a:pPr algn="ctr"/>
                      <a:r>
                        <a:rPr lang="en-US" dirty="0" smtClean="0"/>
                        <a:t>Probably</a:t>
                      </a:r>
                      <a:r>
                        <a:rPr lang="en-US" baseline="0" dirty="0" smtClean="0"/>
                        <a:t> of 0 downlink for </a:t>
                      </a:r>
                      <a:r>
                        <a:rPr lang="en-US" dirty="0" smtClean="0"/>
                        <a:t>50 STAs</a:t>
                      </a:r>
                    </a:p>
                  </a:txBody>
                  <a:tcPr/>
                </a:tc>
                <a:tc>
                  <a:txBody>
                    <a:bodyPr/>
                    <a:lstStyle/>
                    <a:p>
                      <a:pPr algn="ctr"/>
                      <a:r>
                        <a:rPr lang="en-US" dirty="0" smtClean="0"/>
                        <a:t>Probably</a:t>
                      </a:r>
                      <a:r>
                        <a:rPr lang="en-US" baseline="0" dirty="0" smtClean="0"/>
                        <a:t> of 0 downlink for 10</a:t>
                      </a:r>
                      <a:r>
                        <a:rPr lang="en-US" dirty="0" smtClean="0"/>
                        <a:t>0 STAs</a:t>
                      </a:r>
                    </a:p>
                  </a:txBody>
                  <a:tcPr/>
                </a:tc>
              </a:tr>
              <a:tr h="370840">
                <a:tc>
                  <a:txBody>
                    <a:bodyPr/>
                    <a:lstStyle/>
                    <a:p>
                      <a:r>
                        <a:rPr lang="en-US" dirty="0" smtClean="0"/>
                        <a:t>0.05</a:t>
                      </a:r>
                      <a:endParaRPr lang="en-US" dirty="0"/>
                    </a:p>
                  </a:txBody>
                  <a:tcPr/>
                </a:tc>
                <a:tc>
                  <a:txBody>
                    <a:bodyPr/>
                    <a:lstStyle/>
                    <a:p>
                      <a:pPr algn="ctr"/>
                      <a:r>
                        <a:rPr lang="en-US" dirty="0" smtClean="0"/>
                        <a:t>0.996</a:t>
                      </a:r>
                      <a:endParaRPr lang="en-US" dirty="0"/>
                    </a:p>
                  </a:txBody>
                  <a:tcPr/>
                </a:tc>
                <a:tc>
                  <a:txBody>
                    <a:bodyPr/>
                    <a:lstStyle/>
                    <a:p>
                      <a:pPr algn="ctr"/>
                      <a:r>
                        <a:rPr lang="en-US" dirty="0" smtClean="0"/>
                        <a:t>0.991</a:t>
                      </a:r>
                      <a:endParaRPr lang="en-US" dirty="0"/>
                    </a:p>
                  </a:txBody>
                  <a:tcPr/>
                </a:tc>
              </a:tr>
              <a:tr h="370840">
                <a:tc>
                  <a:txBody>
                    <a:bodyPr/>
                    <a:lstStyle/>
                    <a:p>
                      <a:r>
                        <a:rPr lang="en-US" dirty="0" smtClean="0"/>
                        <a:t>0.5</a:t>
                      </a:r>
                      <a:endParaRPr lang="en-US" dirty="0"/>
                    </a:p>
                  </a:txBody>
                  <a:tcPr/>
                </a:tc>
                <a:tc>
                  <a:txBody>
                    <a:bodyPr/>
                    <a:lstStyle/>
                    <a:p>
                      <a:pPr algn="ctr"/>
                      <a:r>
                        <a:rPr lang="en-US" dirty="0" smtClean="0"/>
                        <a:t>0.96</a:t>
                      </a:r>
                      <a:endParaRPr lang="en-US" dirty="0"/>
                    </a:p>
                  </a:txBody>
                  <a:tcPr/>
                </a:tc>
                <a:tc>
                  <a:txBody>
                    <a:bodyPr/>
                    <a:lstStyle/>
                    <a:p>
                      <a:pPr algn="ctr"/>
                      <a:r>
                        <a:rPr lang="en-US" dirty="0" smtClean="0"/>
                        <a:t>0.92</a:t>
                      </a:r>
                      <a:endParaRPr lang="en-US" dirty="0"/>
                    </a:p>
                  </a:txBody>
                  <a:tcPr/>
                </a:tc>
              </a:tr>
              <a:tr h="370840">
                <a:tc>
                  <a:txBody>
                    <a:bodyPr/>
                    <a:lstStyle/>
                    <a:p>
                      <a:r>
                        <a:rPr lang="en-US" dirty="0" smtClean="0"/>
                        <a:t>3</a:t>
                      </a:r>
                      <a:endParaRPr lang="en-US" dirty="0"/>
                    </a:p>
                  </a:txBody>
                  <a:tcPr/>
                </a:tc>
                <a:tc>
                  <a:txBody>
                    <a:bodyPr/>
                    <a:lstStyle/>
                    <a:p>
                      <a:pPr algn="ctr"/>
                      <a:r>
                        <a:rPr lang="en-US" dirty="0" smtClean="0"/>
                        <a:t>0.85</a:t>
                      </a:r>
                      <a:endParaRPr lang="en-US" dirty="0"/>
                    </a:p>
                  </a:txBody>
                  <a:tcPr/>
                </a:tc>
                <a:tc>
                  <a:txBody>
                    <a:bodyPr/>
                    <a:lstStyle/>
                    <a:p>
                      <a:pPr algn="ctr"/>
                      <a:r>
                        <a:rPr lang="en-US" dirty="0" smtClean="0"/>
                        <a:t>0.78</a:t>
                      </a:r>
                      <a:endParaRPr lang="en-US" dirty="0"/>
                    </a:p>
                  </a:txBody>
                  <a:tcPr/>
                </a:tc>
              </a:tr>
              <a:tr h="370840">
                <a:tc>
                  <a:txBody>
                    <a:bodyPr/>
                    <a:lstStyle/>
                    <a:p>
                      <a:r>
                        <a:rPr lang="en-US" dirty="0" smtClean="0"/>
                        <a:t>6</a:t>
                      </a:r>
                      <a:endParaRPr lang="en-US" dirty="0"/>
                    </a:p>
                  </a:txBody>
                  <a:tcPr/>
                </a:tc>
                <a:tc>
                  <a:txBody>
                    <a:bodyPr/>
                    <a:lstStyle/>
                    <a:p>
                      <a:pPr algn="ctr"/>
                      <a:r>
                        <a:rPr lang="en-US" dirty="0" smtClean="0"/>
                        <a:t>0.61</a:t>
                      </a:r>
                      <a:endParaRPr lang="en-US" dirty="0"/>
                    </a:p>
                  </a:txBody>
                  <a:tcPr/>
                </a:tc>
                <a:tc>
                  <a:txBody>
                    <a:bodyPr/>
                    <a:lstStyle/>
                    <a:p>
                      <a:pPr algn="ctr"/>
                      <a:r>
                        <a:rPr lang="en-US" dirty="0" smtClean="0"/>
                        <a:t>0.37</a:t>
                      </a:r>
                      <a:endParaRPr lang="en-US" dirty="0"/>
                    </a:p>
                  </a:txBody>
                  <a:tcPr/>
                </a:tc>
              </a:tr>
            </a:tbl>
          </a:graphicData>
        </a:graphic>
      </p:graphicFrame>
    </p:spTree>
    <p:extLst>
      <p:ext uri="{BB962C8B-B14F-4D97-AF65-F5344CB8AC3E}">
        <p14:creationId xmlns:p14="http://schemas.microsoft.com/office/powerpoint/2010/main" val="4286775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TIM group bits under heavy downlink traffic</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AP cannot serve the downlink traffic for all STAs in one or more beacon </a:t>
            </a:r>
            <a:r>
              <a:rPr lang="en-US" dirty="0" smtClean="0"/>
              <a:t>intervals</a:t>
            </a:r>
          </a:p>
          <a:p>
            <a:pPr>
              <a:buFont typeface="Arial" pitchFamily="34" charset="0"/>
              <a:buChar char="•"/>
            </a:pPr>
            <a:r>
              <a:rPr lang="en-US" dirty="0" smtClean="0"/>
              <a:t>AP enables </a:t>
            </a:r>
            <a:r>
              <a:rPr lang="en-US" dirty="0"/>
              <a:t>STAs to save energy by selectively </a:t>
            </a:r>
            <a:r>
              <a:rPr lang="en-US" dirty="0" smtClean="0"/>
              <a:t>clearing </a:t>
            </a:r>
            <a:r>
              <a:rPr lang="en-US" dirty="0"/>
              <a:t>the group bits for certain groups that have buffered downlink </a:t>
            </a:r>
            <a:r>
              <a:rPr lang="en-US" dirty="0" smtClean="0"/>
              <a:t>data</a:t>
            </a:r>
          </a:p>
          <a:p>
            <a:pPr lvl="1">
              <a:buFont typeface="Arial" pitchFamily="34" charset="0"/>
              <a:buChar char="•"/>
            </a:pPr>
            <a:r>
              <a:rPr lang="en-US" dirty="0" smtClean="0"/>
              <a:t>STAs in such group will:</a:t>
            </a:r>
          </a:p>
          <a:p>
            <a:pPr lvl="2">
              <a:buFont typeface="Arial" pitchFamily="34" charset="0"/>
              <a:buChar char="•"/>
            </a:pPr>
            <a:r>
              <a:rPr lang="en-US" dirty="0"/>
              <a:t>G</a:t>
            </a:r>
            <a:r>
              <a:rPr lang="en-US" dirty="0" smtClean="0"/>
              <a:t>o to sleep immediately after receiving 1 beacon frame</a:t>
            </a:r>
            <a:endParaRPr lang="en-US" dirty="0"/>
          </a:p>
          <a:p>
            <a:pPr lvl="2">
              <a:buFont typeface="Arial" pitchFamily="34" charset="0"/>
              <a:buChar char="•"/>
            </a:pPr>
            <a:r>
              <a:rPr lang="en-US" dirty="0" smtClean="0"/>
              <a:t>Check TIM again at scheduled wakeup time </a:t>
            </a:r>
          </a:p>
          <a:p>
            <a:pPr lvl="2">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a:p>
            <a:pPr marL="0" indent="0"/>
            <a:endParaRPr lang="en-US" dirty="0" smtClean="0"/>
          </a:p>
          <a:p>
            <a:pPr marL="457200" lvl="1" indent="0"/>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a:t>March 2012</a:t>
            </a:r>
            <a:endParaRPr lang="en-GB" dirty="0"/>
          </a:p>
        </p:txBody>
      </p:sp>
    </p:spTree>
    <p:extLst>
      <p:ext uri="{BB962C8B-B14F-4D97-AF65-F5344CB8AC3E}">
        <p14:creationId xmlns:p14="http://schemas.microsoft.com/office/powerpoint/2010/main" val="2661241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Conclusion</a:t>
            </a:r>
            <a:endParaRPr lang="en-US" dirty="0"/>
          </a:p>
        </p:txBody>
      </p:sp>
      <p:sp>
        <p:nvSpPr>
          <p:cNvPr id="3" name="Content Placeholder 2"/>
          <p:cNvSpPr>
            <a:spLocks noGrp="1"/>
          </p:cNvSpPr>
          <p:nvPr>
            <p:ph idx="1"/>
          </p:nvPr>
        </p:nvSpPr>
        <p:spPr/>
        <p:txBody>
          <a:bodyPr/>
          <a:lstStyle/>
          <a:p>
            <a:pPr>
              <a:buFont typeface="Arial" pitchFamily="34" charset="0"/>
              <a:buChar char="•"/>
            </a:pPr>
            <a:r>
              <a:rPr lang="fi-FI" dirty="0" smtClean="0"/>
              <a:t>Group bits can be used as an effective mean to reduce the energy consuption of STAs when segmented TIM is used in 802.11ah</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November 2011</a:t>
            </a:r>
            <a:endParaRPr lang="en-GB" dirty="0"/>
          </a:p>
        </p:txBody>
      </p:sp>
      <p:sp>
        <p:nvSpPr>
          <p:cNvPr id="13" name="Footer Placeholder 4"/>
          <p:cNvSpPr>
            <a:spLocks noGrp="1"/>
          </p:cNvSpPr>
          <p:nvPr>
            <p:ph type="ftr" idx="14"/>
          </p:nvPr>
        </p:nvSpPr>
        <p:spPr>
          <a:xfrm>
            <a:off x="5357818" y="6475413"/>
            <a:ext cx="3184520" cy="180975"/>
          </a:xfrm>
        </p:spPr>
        <p:txBody>
          <a:bodyPr/>
          <a:lstStyle/>
          <a:p>
            <a:r>
              <a:rPr lang="en-GB" dirty="0" smtClean="0"/>
              <a:t>Zhong-Yi Jin, Nokia</a:t>
            </a:r>
            <a:endParaRPr lang="en-GB" dirty="0"/>
          </a:p>
        </p:txBody>
      </p:sp>
    </p:spTree>
    <p:extLst>
      <p:ext uri="{BB962C8B-B14F-4D97-AF65-F5344CB8AC3E}">
        <p14:creationId xmlns:p14="http://schemas.microsoft.com/office/powerpoint/2010/main" val="1345893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29600" cy="4113213"/>
          </a:xfrm>
        </p:spPr>
        <p:txBody>
          <a:bodyPr/>
          <a:lstStyle/>
          <a:p>
            <a:r>
              <a:rPr lang="en-US" dirty="0">
                <a:cs typeface="Times New Roman"/>
              </a:rPr>
              <a:t>Do you agree to add group bits to the TIM </a:t>
            </a:r>
            <a:r>
              <a:rPr lang="en-US" dirty="0" smtClean="0">
                <a:cs typeface="Times New Roman"/>
              </a:rPr>
              <a:t>when segmented </a:t>
            </a:r>
            <a:r>
              <a:rPr lang="en-US" dirty="0">
                <a:cs typeface="Times New Roman"/>
              </a:rPr>
              <a:t>TIM is </a:t>
            </a:r>
            <a:r>
              <a:rPr lang="en-US" dirty="0" smtClean="0">
                <a:cs typeface="Times New Roman"/>
              </a:rPr>
              <a:t>used?</a:t>
            </a:r>
            <a:endParaRPr lang="en-US" dirty="0">
              <a:cs typeface="Times New Roman"/>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9</a:t>
            </a:fld>
            <a:endParaRPr lang="en-GB" dirty="0"/>
          </a:p>
        </p:txBody>
      </p:sp>
      <p:sp>
        <p:nvSpPr>
          <p:cNvPr id="5" name="Footer Placeholder 4"/>
          <p:cNvSpPr>
            <a:spLocks noGrp="1"/>
          </p:cNvSpPr>
          <p:nvPr>
            <p:ph type="ftr" idx="14"/>
          </p:nvPr>
        </p:nvSpPr>
        <p:spPr/>
        <p:txBody>
          <a:bodyPr/>
          <a:lstStyle/>
          <a:p>
            <a:r>
              <a:rPr lang="en-GB" dirty="0" smtClean="0"/>
              <a:t>Zhong-Yi Jin, Nokia</a:t>
            </a:r>
            <a:endParaRPr lang="en-GB" dirty="0"/>
          </a:p>
        </p:txBody>
      </p:sp>
      <p:sp>
        <p:nvSpPr>
          <p:cNvPr id="6" name="Date Placeholder 5"/>
          <p:cNvSpPr>
            <a:spLocks noGrp="1"/>
          </p:cNvSpPr>
          <p:nvPr>
            <p:ph type="dt" idx="15"/>
          </p:nvPr>
        </p:nvSpPr>
        <p:spPr/>
        <p:txBody>
          <a:bodyPr/>
          <a:lstStyle/>
          <a:p>
            <a:r>
              <a:rPr lang="en-US" dirty="0" smtClean="0"/>
              <a:t>March 2012</a:t>
            </a:r>
            <a:endParaRPr lang="en-GB" dirty="0"/>
          </a:p>
        </p:txBody>
      </p:sp>
      <p:sp>
        <p:nvSpPr>
          <p:cNvPr id="7" name="Title 6"/>
          <p:cNvSpPr>
            <a:spLocks noGrp="1"/>
          </p:cNvSpPr>
          <p:nvPr>
            <p:ph type="title"/>
          </p:nvPr>
        </p:nvSpPr>
        <p:spPr/>
        <p:txBody>
          <a:bodyPr/>
          <a:lstStyle/>
          <a:p>
            <a:r>
              <a:rPr lang="en-US" dirty="0" smtClean="0">
                <a:cs typeface="Times New Roman"/>
              </a:rPr>
              <a:t>Straw </a:t>
            </a:r>
            <a:r>
              <a:rPr lang="en-US" dirty="0" smtClean="0">
                <a:cs typeface="Times New Roman"/>
              </a:rPr>
              <a:t>Poll</a:t>
            </a:r>
            <a:endParaRPr lang="en-US" dirty="0">
              <a:cs typeface="Times New Roman"/>
            </a:endParaRPr>
          </a:p>
        </p:txBody>
      </p:sp>
    </p:spTree>
    <p:extLst>
      <p:ext uri="{BB962C8B-B14F-4D97-AF65-F5344CB8AC3E}">
        <p14:creationId xmlns:p14="http://schemas.microsoft.com/office/powerpoint/2010/main" val="1798038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ct:contentTypeSchema xmlns:ct="http://schemas.microsoft.com/office/2006/metadata/contentType" xmlns:ma="http://schemas.microsoft.com/office/2006/metadata/properties/metaAttributes" ct:_="" ma:_="" ma:contentTypeName="Nokia Document" ma:contentTypeID="0x010100CE50E52E7543470BBDD3827FE50C59CB00B391338BF1EF2F4E826E95B9C0C412D4" ma:contentTypeVersion="1" ma:contentTypeDescription="Select document template" ma:contentTypeScope="" ma:versionID="06f610c4af2140748f7adcf14c818a89">
  <xsd:schema xmlns:xsd="http://www.w3.org/2001/XMLSchema" xmlns:xs="http://www.w3.org/2001/XMLSchema" xmlns:p="http://schemas.microsoft.com/office/2006/metadata/properties" xmlns:ns1="http://schemas.microsoft.com/sharepoint/v3" xmlns:ns2="http://schemas.microsoft.com/sharepoint/v4" targetNamespace="http://schemas.microsoft.com/office/2006/metadata/properties" ma:root="true" ma:fieldsID="579212d6eb7588cd1f64b56f123df94c" ns1:_="" ns2:_="">
    <xsd:import namespace="http://schemas.microsoft.com/sharepoint/v3"/>
    <xsd:import namespace="http://schemas.microsoft.com/sharepoint/v4"/>
    <xsd:element name="properties">
      <xsd:complexType>
        <xsd:sequence>
          <xsd:element name="documentManagement">
            <xsd:complexType>
              <xsd:all>
                <xsd:element ref="ns1:LifecycleStatus"/>
                <xsd:element ref="ns1:DocumentType"/>
                <xsd:element ref="ns1:Confidentiality"/>
                <xsd:element ref="ns1:Owner" minOccurs="0"/>
                <xsd:element ref="ns1:AverageRating" minOccurs="0"/>
                <xsd:element ref="ns1:RatingCount" minOccurs="0"/>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ifecycleStatus" ma:index="8" ma:displayName="Lifecycle Status" ma:default="Draft" ma:description="Status indicates the general lifecycle status of a document. (e.g. Draft means that no retention is needed for the document)" ma:format="Dropdown" ma:internalName="LifecycleStatus" ma:readOnly="false">
      <xsd:simpleType>
        <xsd:restriction base="dms:Choice">
          <xsd:enumeration value="Approved"/>
          <xsd:enumeration value="Archived"/>
          <xsd:enumeration value="Draft"/>
          <xsd:enumeration value="Expired"/>
          <xsd:enumeration value="Proposed"/>
          <xsd:enumeration value="Rejected"/>
        </xsd:restriction>
      </xsd:simpleType>
    </xsd:element>
    <xsd:element name="DocumentType" ma:index="9" ma:displayName="Document Type" ma:description="Document type specifies the content of the document" ma:internalName="DocumentType" ma:readOnly="false">
      <xsd:simpleType>
        <xsd:restriction base="dms:Choice">
          <xsd:enumeration value="Agenda"/>
          <xsd:enumeration value="Agreement"/>
          <xsd:enumeration value="Analysis"/>
          <xsd:enumeration value="Assessment"/>
          <xsd:enumeration value="Checklist"/>
          <xsd:enumeration value="Communication Material"/>
          <xsd:enumeration value="Configuration Description"/>
          <xsd:enumeration value="Description"/>
          <xsd:enumeration value="Diagram"/>
          <xsd:enumeration value="Drawing"/>
          <xsd:enumeration value="Form"/>
          <xsd:enumeration value="Guide or Manual"/>
          <xsd:enumeration value="Guideline"/>
          <xsd:enumeration value="Instruction"/>
          <xsd:enumeration value="Lessons Learnt"/>
          <xsd:enumeration value="List"/>
          <xsd:enumeration value="Local Operating Procedure"/>
          <xsd:enumeration value="Minutes"/>
          <xsd:enumeration value="Model"/>
          <xsd:enumeration value="Note"/>
          <xsd:enumeration value="Plan"/>
          <xsd:enumeration value="Policy Document"/>
          <xsd:enumeration value="Presentation"/>
          <xsd:enumeration value="Print Marketing Material"/>
          <xsd:enumeration value="Process Document"/>
          <xsd:enumeration value="Proposal"/>
          <xsd:enumeration value="Publication"/>
          <xsd:enumeration value="Report"/>
          <xsd:enumeration value="Requirement"/>
          <xsd:enumeration value="Roadmap"/>
          <xsd:enumeration value="Schedule"/>
          <xsd:enumeration value="Specification"/>
          <xsd:enumeration value="Standard Operating Procedure"/>
          <xsd:enumeration value="Strategy Document"/>
          <xsd:enumeration value="Success Story"/>
          <xsd:enumeration value="Summary"/>
          <xsd:enumeration value="Support Document"/>
          <xsd:enumeration value="Template"/>
          <xsd:enumeration value="Test"/>
          <xsd:enumeration value="Training Material"/>
        </xsd:restriction>
      </xsd:simpleType>
    </xsd:element>
    <xsd:element name="Confidentiality" ma:index="10" ma:displayName="Confidentiality" ma:default="Nokia Internal Use Only" ma:format="Dropdown" ma:internalName="Confidentiality" ma:readOnly="false">
      <xsd:simpleType>
        <xsd:restriction base="dms:Choice">
          <xsd:enumeration value="Nokia Internal Use Only"/>
          <xsd:enumeration value="Confidential"/>
          <xsd:enumeration value="Public"/>
          <xsd:enumeration value="Secret"/>
        </xsd:restriction>
      </xsd:simpleType>
    </xsd:element>
    <xsd:element name="Owner" ma:index="11" nillable="true" ma:displayName="Owner" ma:description="Owner identifies the person or group who owns the document (default value is the same as the Creator of the document)" ma:internalName="Owner" ma:readOnly="false">
      <xsd:simpleType>
        <xsd:restriction base="dms:Text"/>
      </xsd:simpleType>
    </xsd:element>
    <xsd:element name="AverageRating" ma:index="12" nillable="true" ma:displayName="Rating (0-5)" ma:decimals="2" ma:description="Average value of all the ratings that have been submitted" ma:internalName="AverageRating" ma:readOnly="true">
      <xsd:simpleType>
        <xsd:restriction base="dms:Number"/>
      </xsd:simpleType>
    </xsd:element>
    <xsd:element name="RatingCount" ma:index="13"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cumentType xmlns="http://schemas.microsoft.com/sharepoint/v3">Presentation</DocumentType>
    <Confidentiality xmlns="http://schemas.microsoft.com/sharepoint/v3">Nokia Internal Use Only</Confidentiality>
    <Owner xmlns="http://schemas.microsoft.com/sharepoint/v3" xsi:nil="true"/>
    <IconOverlay xmlns="http://schemas.microsoft.com/sharepoint/v4" xsi:nil="true"/>
    <LifecycleStatus xmlns="http://schemas.microsoft.com/sharepoint/v3">Draft</LifecycleStatus>
    <AverageRating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86C7D2-B3E0-45B7-8CD3-69BF2E402696}">
  <ds:schemaRefs>
    <ds:schemaRef ds:uri="http://schemas.microsoft.com/office/2006/metadata/customXsn"/>
  </ds:schemaRefs>
</ds:datastoreItem>
</file>

<file path=customXml/itemProps2.xml><?xml version="1.0" encoding="utf-8"?>
<ds:datastoreItem xmlns:ds="http://schemas.openxmlformats.org/officeDocument/2006/customXml" ds:itemID="{F0968843-2C42-4B5A-9307-2BED2C513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6734C6-39F7-4045-B343-0D6B6DA559B3}">
  <ds:schemaRef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purl.org/dc/terms/"/>
    <ds:schemaRef ds:uri="http://schemas.microsoft.com/sharepoint/v3"/>
    <ds:schemaRef ds:uri="http://purl.org/dc/dcmitype/"/>
    <ds:schemaRef ds:uri="http://schemas.microsoft.com/sharepoint/v4"/>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A975385A-36E2-492E-B65B-50F262D3B0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0</TotalTime>
  <Words>873</Words>
  <Application>Microsoft Office PowerPoint</Application>
  <PresentationFormat>On-screen Show (4:3)</PresentationFormat>
  <Paragraphs>155</Paragraphs>
  <Slides>10</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802-11-Submission</vt:lpstr>
      <vt:lpstr>Custom Design</vt:lpstr>
      <vt:lpstr>Document</vt:lpstr>
      <vt:lpstr>TIM Enhancement With Group Bits</vt:lpstr>
      <vt:lpstr>Abstract</vt:lpstr>
      <vt:lpstr>Operations of segmented TIM</vt:lpstr>
      <vt:lpstr>Issue with segmented TIM</vt:lpstr>
      <vt:lpstr>Enhance TIM with group bits</vt:lpstr>
      <vt:lpstr>Use TIM group bits under light downlink traffic</vt:lpstr>
      <vt:lpstr>Use TIM group bits under heavy downlink traffic</vt:lpstr>
      <vt:lpstr>Conclusion</vt:lpstr>
      <vt:lpstr>Straw Poll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 Enhancement With Group Bits</dc:title>
  <dc:creator/>
  <cp:lastModifiedBy/>
  <cp:revision>4</cp:revision>
  <dcterms:created xsi:type="dcterms:W3CDTF">2011-11-09T04:16:09Z</dcterms:created>
  <dcterms:modified xsi:type="dcterms:W3CDTF">2012-03-12T10:03:54Z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a712985d-ce04-4ee6-b7b8-da12d021919c</vt:lpwstr>
  </property>
  <property fmtid="{D5CDD505-2E9C-101B-9397-08002B2CF9AE}" pid="3" name="ContentTypeId">
    <vt:lpwstr>0x010100CE50E52E7543470BBDD3827FE50C59CB00B391338BF1EF2F4E826E95B9C0C412D4</vt:lpwstr>
  </property>
  <property fmtid="{D5CDD505-2E9C-101B-9397-08002B2CF9AE}" pid="4" name="NokiaConfidentiality">
    <vt:lpwstr>Public</vt:lpwstr>
  </property>
</Properties>
</file>