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96" r:id="rId3"/>
    <p:sldId id="317" r:id="rId4"/>
    <p:sldId id="257" r:id="rId5"/>
    <p:sldId id="312" r:id="rId6"/>
    <p:sldId id="314" r:id="rId7"/>
    <p:sldId id="315" r:id="rId8"/>
    <p:sldId id="313" r:id="rId9"/>
    <p:sldId id="316" r:id="rId10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8" autoAdjust="0"/>
    <p:restoredTop sz="94629" autoAdjust="0"/>
  </p:normalViewPr>
  <p:slideViewPr>
    <p:cSldViewPr>
      <p:cViewPr>
        <p:scale>
          <a:sx n="90" d="100"/>
          <a:sy n="90" d="100"/>
        </p:scale>
        <p:origin x="-1224" y="-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1758" y="-102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6411" y="8670925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9959A6CE-1F24-4625-B6E5-3B5CAD34F515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  <p:sp>
        <p:nvSpPr>
          <p:cNvPr id="194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9959A6CE-1F24-4625-B6E5-3B5CAD34F515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  <p:sp>
        <p:nvSpPr>
          <p:cNvPr id="194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7B5733-890D-4E57-A4DB-DD6603570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58CF2B-ED5B-4B22-84C1-7B0CB2F4D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B8B7A3-0C1D-4B2D-AD54-FEDEB1831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EABDC-E115-4971-AAD7-AFF4ADFC1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F5F81-441B-4412-A1A3-4FB1BDD48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570ABE7-D4EF-4E25-BAB0-6A04DE330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7F84C7B-6481-409C-AE66-1C51D213B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27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9614CF-41B1-41BF-AB2B-2C5218219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16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8BB3EB-ADCD-4E7A-9C82-B3F0159C7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430AB-6734-4246-A069-1CDA2A6CF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58F4EB-0F7F-40B0-B818-64BEF566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32735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9929" y="6475413"/>
            <a:ext cx="152400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5" y="334963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802.11-12/0309r0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055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March 2012</a:t>
            </a:r>
          </a:p>
        </p:txBody>
      </p:sp>
      <p:sp>
        <p:nvSpPr>
          <p:cNvPr id="21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29" y="6475413"/>
            <a:ext cx="152400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Hongyuan Zhang, et. Al.</a:t>
            </a:r>
          </a:p>
        </p:txBody>
      </p:sp>
      <p:sp>
        <p:nvSpPr>
          <p:cNvPr id="21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A78FA4BF-601B-4C85-9F97-768BDB1459C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1MHz Waveform in Wider BW</a:t>
            </a:r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2012-03-12</a:t>
            </a:r>
          </a:p>
        </p:txBody>
      </p:sp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828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1117600" y="2354263"/>
          <a:ext cx="7010400" cy="3970337"/>
        </p:xfrm>
        <a:graphic>
          <a:graphicData uri="http://schemas.openxmlformats.org/presentationml/2006/ole">
            <p:oleObj spid="_x0000_s2102" name="Document" r:id="rId4" imgW="9682749" imgH="523203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0110" y="6475413"/>
            <a:ext cx="141384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 al</a:t>
            </a:r>
            <a:endParaRPr lang="en-US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2</a:t>
            </a:r>
            <a:endParaRPr lang="en-US" dirty="0">
              <a:cs typeface="+mn-cs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762000" y="1219200"/>
          <a:ext cx="6908800" cy="4978400"/>
        </p:xfrm>
        <a:graphic>
          <a:graphicData uri="http://schemas.openxmlformats.org/presentationml/2006/ole">
            <p:oleObj spid="_x0000_s16387" name="Document" r:id="rId4" imgW="10480489" imgH="747824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914400" y="1219200"/>
          <a:ext cx="7145337" cy="5156200"/>
        </p:xfrm>
        <a:graphic>
          <a:graphicData uri="http://schemas.openxmlformats.org/presentationml/2006/ole">
            <p:oleObj spid="_x0000_s18434" name="Document" r:id="rId3" imgW="9490673" imgH="6750139" progId="Word.Document.8">
              <p:embed/>
            </p:oleObj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29" y="6475413"/>
            <a:ext cx="152400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Hongyuan Zhang, et. Al.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767D688C-5B5E-4AF5-87E0-0BA42A00D1D8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Abstract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b="0" dirty="0" smtClean="0"/>
              <a:t>This presentation proposes how to place 1MHz waveform when transmitted within a wider BW BSS.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055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March</a:t>
            </a:r>
            <a:r>
              <a:rPr lang="en-US" dirty="0" smtClean="0">
                <a:cs typeface="Arial" charset="0"/>
              </a:rPr>
              <a:t>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29" y="6475413"/>
            <a:ext cx="152400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Hongyuan Zhang, et. Al.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767D688C-5B5E-4AF5-87E0-0BA42A00D1D8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Introduction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458200" cy="4114800"/>
          </a:xfrm>
        </p:spPr>
        <p:txBody>
          <a:bodyPr/>
          <a:lstStyle/>
          <a:p>
            <a:pPr eaLnBrk="1" hangingPunct="1"/>
            <a:r>
              <a:rPr lang="en-US" sz="2000" b="0" dirty="0" smtClean="0"/>
              <a:t>In wider BW BSS, a device may transmit a 1MHz waveform for range extension.</a:t>
            </a:r>
          </a:p>
          <a:p>
            <a:pPr eaLnBrk="1" hangingPunct="1"/>
            <a:endParaRPr lang="en-US" sz="2000" b="0" dirty="0" smtClean="0"/>
          </a:p>
          <a:p>
            <a:pPr eaLnBrk="1" hangingPunct="1"/>
            <a:r>
              <a:rPr lang="en-US" sz="2000" b="0" dirty="0" smtClean="0"/>
              <a:t>Tone Plans in different BW:</a:t>
            </a:r>
          </a:p>
          <a:p>
            <a:pPr lvl="1" eaLnBrk="1" hangingPunct="1"/>
            <a:r>
              <a:rPr lang="en-US" sz="1600" b="0" dirty="0" smtClean="0"/>
              <a:t>As introduced in [1], 1MHz tone plan has 3 guard tones on the left and 2 guard tones on the right.</a:t>
            </a:r>
          </a:p>
          <a:p>
            <a:pPr lvl="1" eaLnBrk="1" hangingPunct="1"/>
            <a:endParaRPr lang="en-US" sz="1600" b="0" dirty="0" smtClean="0"/>
          </a:p>
          <a:p>
            <a:pPr lvl="1" eaLnBrk="1" hangingPunct="1"/>
            <a:r>
              <a:rPr lang="en-US" sz="1600" b="0" dirty="0" smtClean="0"/>
              <a:t>2MHz tone plan has 4 guard tones on the left and 3 guard tones on the right.</a:t>
            </a:r>
          </a:p>
          <a:p>
            <a:pPr lvl="1" eaLnBrk="1" hangingPunct="1"/>
            <a:endParaRPr lang="en-US" sz="1600" b="0" dirty="0" smtClean="0"/>
          </a:p>
          <a:p>
            <a:pPr lvl="1" eaLnBrk="1" hangingPunct="1"/>
            <a:r>
              <a:rPr lang="en-US" sz="1600" b="0" dirty="0" smtClean="0"/>
              <a:t>4/8/16MHz tone plans have 6 guard tones on the left and 5 guard tones on the right.</a:t>
            </a:r>
          </a:p>
          <a:p>
            <a:pPr eaLnBrk="1" hangingPunct="1"/>
            <a:endParaRPr lang="en-US" sz="2000" b="0" dirty="0" smtClean="0"/>
          </a:p>
          <a:p>
            <a:pPr eaLnBrk="1" hangingPunct="1"/>
            <a:r>
              <a:rPr lang="en-US" sz="2000" b="0" dirty="0" smtClean="0"/>
              <a:t>This presentation proposes a rule to restrict the 1MHz waveform position in a wider BW BSS, according to the above tone plans.</a:t>
            </a:r>
          </a:p>
          <a:p>
            <a:pPr eaLnBrk="1" hangingPunct="1"/>
            <a:endParaRPr lang="en-US" b="0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055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March</a:t>
            </a:r>
            <a:r>
              <a:rPr lang="en-US" dirty="0" smtClean="0">
                <a:cs typeface="Arial" charset="0"/>
              </a:rPr>
              <a:t>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In 2MHz BSS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If a device is operated in 2MHz, the </a:t>
            </a:r>
            <a:r>
              <a:rPr lang="en-US" sz="2000" b="0" dirty="0" err="1" smtClean="0"/>
              <a:t>Tx</a:t>
            </a:r>
            <a:r>
              <a:rPr lang="en-US" sz="2000" b="0" dirty="0" smtClean="0"/>
              <a:t>/Rx filters may cut off between tones {-29: 28}, while the IFFT/FFT is between {-32:31}, i.e. leave out </a:t>
            </a:r>
            <a:r>
              <a:rPr lang="en-US" sz="2000" b="0" dirty="0" smtClean="0">
                <a:solidFill>
                  <a:srgbClr val="FF0000"/>
                </a:solidFill>
              </a:rPr>
              <a:t>3 tones</a:t>
            </a:r>
            <a:r>
              <a:rPr lang="en-US" sz="2000" b="0" dirty="0" smtClean="0"/>
              <a:t> on each side.</a:t>
            </a:r>
          </a:p>
          <a:p>
            <a:r>
              <a:rPr lang="en-US" b="0" dirty="0" smtClean="0"/>
              <a:t>1MHz in upper side of 2MHz will occupy tones {3:29}, therefore to meet the spectrum mask at </a:t>
            </a:r>
            <a:r>
              <a:rPr lang="en-US" b="0" dirty="0" err="1" smtClean="0"/>
              <a:t>Tx</a:t>
            </a:r>
            <a:r>
              <a:rPr lang="en-US" b="0" dirty="0" smtClean="0"/>
              <a:t> or ACI reject at Rx, tone #29 may be scaled down or zeroed out—leading to performance loss.</a:t>
            </a:r>
          </a:p>
          <a:p>
            <a:r>
              <a:rPr lang="en-US" b="0" dirty="0" smtClean="0"/>
              <a:t>We then prefer to always place 1MHz waveform in a 2MHz BSS on the lower side.</a:t>
            </a:r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95700" y="5257800"/>
            <a:ext cx="723900" cy="266700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1MHz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19600" y="5257800"/>
            <a:ext cx="723900" cy="266700"/>
          </a:xfrm>
          <a:prstGeom prst="rect">
            <a:avLst/>
          </a:prstGeom>
          <a:solidFill>
            <a:schemeClr val="accent1">
              <a:alpha val="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In 4/8/16MHz BSS</a:t>
            </a:r>
            <a:endParaRPr lang="en-US" dirty="0"/>
          </a:p>
        </p:txBody>
      </p: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r>
              <a:rPr lang="en-US" sz="1800" b="0" dirty="0" smtClean="0"/>
              <a:t>Similarly, if a device is operated in 4/8/16MHz, the </a:t>
            </a:r>
            <a:r>
              <a:rPr lang="en-US" sz="1800" b="0" dirty="0" err="1" smtClean="0"/>
              <a:t>Tx</a:t>
            </a:r>
            <a:r>
              <a:rPr lang="en-US" sz="1800" b="0" dirty="0" smtClean="0"/>
              <a:t>/Rx filters may cut off assuming </a:t>
            </a:r>
            <a:r>
              <a:rPr lang="en-US" sz="1800" b="0" dirty="0" smtClean="0">
                <a:solidFill>
                  <a:srgbClr val="FF0000"/>
                </a:solidFill>
              </a:rPr>
              <a:t>5</a:t>
            </a:r>
            <a:r>
              <a:rPr lang="en-US" sz="1800" b="0" dirty="0" smtClean="0"/>
              <a:t> </a:t>
            </a:r>
            <a:r>
              <a:rPr lang="en-US" sz="1800" b="0" dirty="0" smtClean="0">
                <a:solidFill>
                  <a:srgbClr val="FF0000"/>
                </a:solidFill>
              </a:rPr>
              <a:t>tones</a:t>
            </a:r>
            <a:r>
              <a:rPr lang="en-US" sz="1800" b="0" dirty="0" smtClean="0"/>
              <a:t> are left out on each side.</a:t>
            </a:r>
          </a:p>
          <a:p>
            <a:r>
              <a:rPr lang="en-US" sz="1800" b="0" dirty="0" smtClean="0"/>
              <a:t>Therefore 1MHz waveform should avoid being at </a:t>
            </a:r>
            <a:r>
              <a:rPr lang="en-US" sz="1800" b="0" dirty="0" smtClean="0">
                <a:solidFill>
                  <a:srgbClr val="FF0000"/>
                </a:solidFill>
              </a:rPr>
              <a:t>BOTH</a:t>
            </a:r>
            <a:r>
              <a:rPr lang="en-US" sz="1800" b="0" dirty="0" smtClean="0"/>
              <a:t> edges of the full channel (otherwise 2 or 3 tones are zeroed out or scaled down, and cause performance drop).</a:t>
            </a:r>
          </a:p>
          <a:p>
            <a:pPr lvl="1"/>
            <a:r>
              <a:rPr lang="en-US" sz="1800" u="sng" dirty="0" smtClean="0"/>
              <a:t>Propose that in 4/8/16 MHz BSS, when primary 2MHz is at lower most of the overall band, then 1MHz is only allowed at </a:t>
            </a:r>
            <a:r>
              <a:rPr lang="en-US" sz="1800" b="1" u="sng" dirty="0" smtClean="0"/>
              <a:t>upper side</a:t>
            </a:r>
            <a:r>
              <a:rPr lang="en-US" sz="1800" u="sng" dirty="0" smtClean="0"/>
              <a:t> of the 2MHz primary channel; and if primary 2MHz is at upper most of the overall band, 1MHz is only allowed at </a:t>
            </a:r>
            <a:r>
              <a:rPr lang="en-US" sz="1800" b="1" u="sng" dirty="0" smtClean="0"/>
              <a:t>lower side</a:t>
            </a:r>
            <a:r>
              <a:rPr lang="en-US" sz="1800" u="sng" dirty="0" smtClean="0"/>
              <a:t> of the 2MHz primary channel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When 2MHz primary channel is in the middle of the overall BW in a 8/16MHz BSS, then 1MHz </a:t>
            </a:r>
            <a:r>
              <a:rPr lang="en-US" sz="1800" dirty="0" smtClean="0"/>
              <a:t>waveform </a:t>
            </a:r>
            <a:r>
              <a:rPr lang="en-US" sz="1800" dirty="0" smtClean="0"/>
              <a:t>location is TBD.</a:t>
            </a:r>
          </a:p>
          <a:p>
            <a:pPr lvl="2"/>
            <a:r>
              <a:rPr lang="en-US" sz="1600" dirty="0" smtClean="0"/>
              <a:t>E.g. we may still just fix it to one side of the 2MHz primary channel.</a:t>
            </a:r>
          </a:p>
          <a:p>
            <a:pPr lvl="1"/>
            <a:r>
              <a:rPr lang="en-US" sz="1800" dirty="0" smtClean="0"/>
              <a:t>Example in 4MHz BSS:</a:t>
            </a:r>
          </a:p>
          <a:p>
            <a:pPr lvl="1"/>
            <a:endParaRPr lang="en-US" sz="1800" dirty="0" smtClean="0"/>
          </a:p>
          <a:p>
            <a:endParaRPr lang="en-US" sz="2000" dirty="0"/>
          </a:p>
        </p:txBody>
      </p:sp>
      <p:sp>
        <p:nvSpPr>
          <p:cNvPr id="27" name="Rectangle 26"/>
          <p:cNvSpPr/>
          <p:nvPr/>
        </p:nvSpPr>
        <p:spPr>
          <a:xfrm>
            <a:off x="4648200" y="4942701"/>
            <a:ext cx="723900" cy="266700"/>
          </a:xfrm>
          <a:prstGeom prst="rect">
            <a:avLst/>
          </a:prstGeom>
          <a:solidFill>
            <a:schemeClr val="accent1">
              <a:alpha val="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372100" y="4942701"/>
            <a:ext cx="723900" cy="266700"/>
          </a:xfrm>
          <a:prstGeom prst="rect">
            <a:avLst/>
          </a:prstGeom>
          <a:solidFill>
            <a:schemeClr val="accent1">
              <a:alpha val="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096000" y="4942701"/>
            <a:ext cx="723900" cy="266700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1MHz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819900" y="4942701"/>
            <a:ext cx="723900" cy="266700"/>
          </a:xfrm>
          <a:prstGeom prst="rect">
            <a:avLst/>
          </a:prstGeom>
          <a:solidFill>
            <a:schemeClr val="accent1">
              <a:alpha val="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648200" y="5731014"/>
            <a:ext cx="723900" cy="266700"/>
          </a:xfrm>
          <a:prstGeom prst="rect">
            <a:avLst/>
          </a:prstGeom>
          <a:solidFill>
            <a:schemeClr val="accent1">
              <a:alpha val="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096000" y="5742801"/>
            <a:ext cx="723900" cy="266700"/>
          </a:xfrm>
          <a:prstGeom prst="rect">
            <a:avLst/>
          </a:prstGeom>
          <a:solidFill>
            <a:schemeClr val="accent1">
              <a:alpha val="3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372100" y="5731014"/>
            <a:ext cx="723900" cy="266700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1MHz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248400" y="5438001"/>
            <a:ext cx="11576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Primary 2MHz</a:t>
            </a:r>
            <a:endParaRPr lang="en-US" sz="1200" dirty="0"/>
          </a:p>
        </p:txBody>
      </p:sp>
      <p:sp>
        <p:nvSpPr>
          <p:cNvPr id="35" name="Right Brace 34"/>
          <p:cNvSpPr/>
          <p:nvPr/>
        </p:nvSpPr>
        <p:spPr>
          <a:xfrm rot="5400000">
            <a:off x="5219700" y="5388114"/>
            <a:ext cx="304800" cy="1447800"/>
          </a:xfrm>
          <a:prstGeom prst="righ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ight Brace 35"/>
          <p:cNvSpPr/>
          <p:nvPr/>
        </p:nvSpPr>
        <p:spPr>
          <a:xfrm rot="5400000">
            <a:off x="6667500" y="4637901"/>
            <a:ext cx="304800" cy="1447800"/>
          </a:xfrm>
          <a:prstGeom prst="righ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4762500" y="6200001"/>
            <a:ext cx="11576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Primary 2MHz</a:t>
            </a:r>
            <a:endParaRPr lang="en-US" sz="1200" dirty="0"/>
          </a:p>
        </p:txBody>
      </p:sp>
      <p:sp>
        <p:nvSpPr>
          <p:cNvPr id="38" name="Rectangle 37"/>
          <p:cNvSpPr/>
          <p:nvPr/>
        </p:nvSpPr>
        <p:spPr>
          <a:xfrm>
            <a:off x="6819900" y="5742801"/>
            <a:ext cx="723900" cy="266700"/>
          </a:xfrm>
          <a:prstGeom prst="rect">
            <a:avLst/>
          </a:prstGeom>
          <a:solidFill>
            <a:schemeClr val="accent1">
              <a:alpha val="3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[1] 11-11-1484-06-00ah-11ah-PHY-transmission-flow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Straw poll (Pre-Motion)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Do you agree to add the following 1MHz transmission rule in the spec framework as a new subsection in section 3.1?</a:t>
            </a:r>
          </a:p>
          <a:p>
            <a:pPr lvl="1"/>
            <a:r>
              <a:rPr lang="en-US" sz="1600" dirty="0" smtClean="0"/>
              <a:t>“In 2MHz BSS, 1MHz waveform is only allowed at the lower side.</a:t>
            </a:r>
          </a:p>
          <a:p>
            <a:pPr lvl="1"/>
            <a:r>
              <a:rPr lang="en-US" sz="1600" dirty="0" smtClean="0"/>
              <a:t>In 4/8/16MHz BSS, when primary 2MHz is at lower most of the overall band, then 1MHz is only allowed at upper side of the 2MHz primary channel; when primary 2MHz is at upper most of the overall band, 1MHz is only allowed at lower side of the 2MHz primary channel; when primary 2MHz is in the middle of the overall band, 1MHz waveform position is TBD.”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Yes</a:t>
            </a:r>
          </a:p>
          <a:p>
            <a:pPr lvl="1"/>
            <a:r>
              <a:rPr lang="en-US" sz="1800" dirty="0" smtClean="0"/>
              <a:t>No</a:t>
            </a:r>
          </a:p>
          <a:p>
            <a:pPr lvl="1"/>
            <a:r>
              <a:rPr lang="en-US" sz="1800" dirty="0" smtClean="0"/>
              <a:t>Abstain</a:t>
            </a:r>
            <a:endParaRPr lang="en-US" sz="16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8405</TotalTime>
  <Words>690</Words>
  <Application>Microsoft Office PowerPoint</Application>
  <PresentationFormat>On-screen Show (4:3)</PresentationFormat>
  <Paragraphs>94</Paragraphs>
  <Slides>9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place presentation subject title text here]</vt:lpstr>
      <vt:lpstr>Document</vt:lpstr>
      <vt:lpstr>Microsoft Office Word 97 - 2003 Document</vt:lpstr>
      <vt:lpstr>1MHz Waveform in Wider BW</vt:lpstr>
      <vt:lpstr>Slide 2</vt:lpstr>
      <vt:lpstr>Slide 3</vt:lpstr>
      <vt:lpstr>Abstract</vt:lpstr>
      <vt:lpstr>Introduction</vt:lpstr>
      <vt:lpstr>In 2MHz BSS</vt:lpstr>
      <vt:lpstr>In 4/8/16MHz BSS</vt:lpstr>
      <vt:lpstr>References</vt:lpstr>
      <vt:lpstr>Straw poll (Pre-Motion)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Raja Banerjea</dc:creator>
  <cp:lastModifiedBy>hongyuan</cp:lastModifiedBy>
  <cp:revision>203</cp:revision>
  <cp:lastPrinted>2010-12-20T20:45:24Z</cp:lastPrinted>
  <dcterms:created xsi:type="dcterms:W3CDTF">2010-12-20T20:39:38Z</dcterms:created>
  <dcterms:modified xsi:type="dcterms:W3CDTF">2012-03-08T02:28:58Z</dcterms:modified>
</cp:coreProperties>
</file>