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99" r:id="rId2"/>
    <p:sldId id="300" r:id="rId3"/>
    <p:sldId id="467" r:id="rId4"/>
    <p:sldId id="430" r:id="rId5"/>
    <p:sldId id="370" r:id="rId6"/>
    <p:sldId id="353" r:id="rId7"/>
    <p:sldId id="352" r:id="rId8"/>
    <p:sldId id="431" r:id="rId9"/>
    <p:sldId id="435" r:id="rId10"/>
    <p:sldId id="468" r:id="rId11"/>
    <p:sldId id="448" r:id="rId12"/>
    <p:sldId id="436" r:id="rId13"/>
    <p:sldId id="437" r:id="rId14"/>
    <p:sldId id="438" r:id="rId15"/>
    <p:sldId id="439" r:id="rId16"/>
    <p:sldId id="440" r:id="rId17"/>
    <p:sldId id="441" r:id="rId18"/>
    <p:sldId id="442" r:id="rId19"/>
    <p:sldId id="469" r:id="rId20"/>
    <p:sldId id="461" r:id="rId21"/>
    <p:sldId id="450" r:id="rId22"/>
    <p:sldId id="462" r:id="rId23"/>
    <p:sldId id="463" r:id="rId24"/>
    <p:sldId id="470" r:id="rId25"/>
    <p:sldId id="458" r:id="rId26"/>
    <p:sldId id="457" r:id="rId27"/>
    <p:sldId id="464" r:id="rId28"/>
    <p:sldId id="459" r:id="rId29"/>
    <p:sldId id="471" r:id="rId30"/>
    <p:sldId id="473" r:id="rId31"/>
    <p:sldId id="474" r:id="rId32"/>
    <p:sldId id="475" r:id="rId33"/>
    <p:sldId id="476" r:id="rId34"/>
    <p:sldId id="472" r:id="rId35"/>
    <p:sldId id="354" r:id="rId36"/>
    <p:sldId id="365" r:id="rId37"/>
    <p:sldId id="366" r:id="rId38"/>
    <p:sldId id="399" r:id="rId39"/>
    <p:sldId id="390" r:id="rId40"/>
    <p:sldId id="426" r:id="rId41"/>
    <p:sldId id="465" r:id="rId42"/>
    <p:sldId id="340" r:id="rId43"/>
    <p:sldId id="347" r:id="rId44"/>
  </p:sldIdLst>
  <p:sldSz cx="9144000" cy="6858000" type="screen4x3"/>
  <p:notesSz cx="6858000" cy="9296400"/>
  <p:defaultTextStyle>
    <a:defPPr>
      <a:defRPr lang="en-US"/>
    </a:defPPr>
    <a:lvl1pPr algn="l" rtl="0" fontAlgn="base">
      <a:spcBef>
        <a:spcPct val="0"/>
      </a:spcBef>
      <a:spcAft>
        <a:spcPct val="0"/>
      </a:spcAft>
      <a:defRPr sz="1200" b="1"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b="1"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b="1"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b="1"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b="1" kern="1200">
        <a:solidFill>
          <a:schemeClr val="tx1"/>
        </a:solidFill>
        <a:latin typeface="Times New Roman" pitchFamily="18" charset="0"/>
        <a:ea typeface="+mn-ea"/>
        <a:cs typeface="Arial" charset="0"/>
      </a:defRPr>
    </a:lvl5pPr>
    <a:lvl6pPr marL="2286000" algn="l" defTabSz="914400" rtl="0" eaLnBrk="1" latinLnBrk="0" hangingPunct="1">
      <a:defRPr sz="1200" b="1" kern="1200">
        <a:solidFill>
          <a:schemeClr val="tx1"/>
        </a:solidFill>
        <a:latin typeface="Times New Roman" pitchFamily="18" charset="0"/>
        <a:ea typeface="+mn-ea"/>
        <a:cs typeface="Arial" charset="0"/>
      </a:defRPr>
    </a:lvl6pPr>
    <a:lvl7pPr marL="2743200" algn="l" defTabSz="914400" rtl="0" eaLnBrk="1" latinLnBrk="0" hangingPunct="1">
      <a:defRPr sz="1200" b="1" kern="1200">
        <a:solidFill>
          <a:schemeClr val="tx1"/>
        </a:solidFill>
        <a:latin typeface="Times New Roman" pitchFamily="18" charset="0"/>
        <a:ea typeface="+mn-ea"/>
        <a:cs typeface="Arial" charset="0"/>
      </a:defRPr>
    </a:lvl7pPr>
    <a:lvl8pPr marL="3200400" algn="l" defTabSz="914400" rtl="0" eaLnBrk="1" latinLnBrk="0" hangingPunct="1">
      <a:defRPr sz="1200" b="1" kern="1200">
        <a:solidFill>
          <a:schemeClr val="tx1"/>
        </a:solidFill>
        <a:latin typeface="Times New Roman" pitchFamily="18" charset="0"/>
        <a:ea typeface="+mn-ea"/>
        <a:cs typeface="Arial" charset="0"/>
      </a:defRPr>
    </a:lvl8pPr>
    <a:lvl9pPr marL="3657600" algn="l" defTabSz="914400" rtl="0" eaLnBrk="1" latinLnBrk="0" hangingPunct="1">
      <a:defRPr sz="1200" b="1"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cclesi" initials="p"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66CCFF"/>
    <a:srgbClr val="3399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951" autoAdjust="0"/>
    <p:restoredTop sz="99832" autoAdjust="0"/>
  </p:normalViewPr>
  <p:slideViewPr>
    <p:cSldViewPr>
      <p:cViewPr>
        <p:scale>
          <a:sx n="70" d="100"/>
          <a:sy n="70" d="100"/>
        </p:scale>
        <p:origin x="-372"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notesViewPr>
    <p:cSldViewPr>
      <p:cViewPr varScale="1">
        <p:scale>
          <a:sx n="55" d="100"/>
          <a:sy n="55" d="100"/>
        </p:scale>
        <p:origin x="-2076"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a:cs typeface="+mn-cs"/>
              </a:defRPr>
            </a:lvl1pPr>
          </a:lstStyle>
          <a:p>
            <a:pPr>
              <a:defRPr/>
            </a:pPr>
            <a:r>
              <a:rPr lang="en-US" dirty="0"/>
              <a:t>doc.: IEEE </a:t>
            </a:r>
            <a:r>
              <a:rPr lang="en-US" dirty="0" smtClean="0"/>
              <a:t>802.11-12/0297r0</a:t>
            </a:r>
            <a:endParaRPr lang="en-US" dirty="0"/>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b="0">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b="0">
                <a:cs typeface="+mn-cs"/>
              </a:defRPr>
            </a:lvl1pPr>
          </a:lstStyle>
          <a:p>
            <a:pPr>
              <a:defRPr/>
            </a:pPr>
            <a:r>
              <a:rPr lang="en-US"/>
              <a:t>Page </a:t>
            </a:r>
            <a:fld id="{8A9649C0-6FA8-4FD3-8C34-A6E00FBC9BB6}" type="slidenum">
              <a:rPr lang="en-US"/>
              <a:pPr>
                <a:defRPr/>
              </a:pPr>
              <a:t>‹#›</a:t>
            </a:fld>
            <a:endParaRPr lang="en-US"/>
          </a:p>
        </p:txBody>
      </p:sp>
      <p:sp>
        <p:nvSpPr>
          <p:cNvPr id="307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85800" y="8997950"/>
            <a:ext cx="703263"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b="0">
                <a:cs typeface="+mn-cs"/>
              </a:rPr>
              <a:t>Submission</a:t>
            </a:r>
          </a:p>
        </p:txBody>
      </p:sp>
      <p:sp>
        <p:nvSpPr>
          <p:cNvPr id="308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7963" y="95250"/>
            <a:ext cx="2195512"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a:cs typeface="+mn-cs"/>
              </a:defRPr>
            </a:lvl1pPr>
          </a:lstStyle>
          <a:p>
            <a:pPr>
              <a:defRPr/>
            </a:pPr>
            <a:r>
              <a:rPr lang="en-US" dirty="0" smtClean="0"/>
              <a:t>doc.: IEEE 802.11-12/0297r0</a:t>
            </a:r>
            <a:endParaRPr lang="en-US" dirty="0"/>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a:cs typeface="+mn-cs"/>
              </a:defRPr>
            </a:lvl1pPr>
          </a:lstStyle>
          <a:p>
            <a:pPr>
              <a:defRPr/>
            </a:pPr>
            <a:r>
              <a:rPr lang="en-US"/>
              <a:t>Month Year</a:t>
            </a:r>
          </a:p>
        </p:txBody>
      </p:sp>
      <p:sp>
        <p:nvSpPr>
          <p:cNvPr id="32772"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b="0">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b="0">
                <a:cs typeface="+mn-cs"/>
              </a:defRPr>
            </a:lvl1pPr>
          </a:lstStyle>
          <a:p>
            <a:pPr>
              <a:defRPr/>
            </a:pPr>
            <a:r>
              <a:rPr lang="en-US"/>
              <a:t>Page </a:t>
            </a:r>
            <a:fld id="{3AB8438E-31D1-4E20-8A1C-78C89844F1B9}" type="slidenum">
              <a:rPr lang="en-US"/>
              <a:pPr>
                <a:defRPr/>
              </a:pPr>
              <a:t>‹#›</a:t>
            </a:fld>
            <a:endParaRPr lang="en-US"/>
          </a:p>
        </p:txBody>
      </p:sp>
      <p:sp>
        <p:nvSpPr>
          <p:cNvPr id="2056" name="Rectangle 8"/>
          <p:cNvSpPr>
            <a:spLocks noChangeArrowheads="1"/>
          </p:cNvSpPr>
          <p:nvPr/>
        </p:nvSpPr>
        <p:spPr bwMode="auto">
          <a:xfrm>
            <a:off x="715963" y="9001125"/>
            <a:ext cx="703262" cy="182563"/>
          </a:xfrm>
          <a:prstGeom prst="rect">
            <a:avLst/>
          </a:prstGeom>
          <a:noFill/>
          <a:ln w="9525">
            <a:noFill/>
            <a:miter lim="800000"/>
            <a:headEnd/>
            <a:tailEnd/>
          </a:ln>
          <a:effectLst/>
        </p:spPr>
        <p:txBody>
          <a:bodyPr wrap="none" lIns="0" tIns="0" rIns="0" bIns="0">
            <a:spAutoFit/>
          </a:bodyPr>
          <a:lstStyle/>
          <a:p>
            <a:pPr eaLnBrk="0" hangingPunct="0">
              <a:defRPr/>
            </a:pPr>
            <a:r>
              <a:rPr lang="en-US" b="0">
                <a:cs typeface="+mn-cs"/>
              </a:rPr>
              <a:t>Submission</a:t>
            </a:r>
          </a:p>
        </p:txBody>
      </p:sp>
      <p:sp>
        <p:nvSpPr>
          <p:cNvPr id="2057"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p>
            <a:pPr>
              <a:defRPr/>
            </a:pPr>
            <a:r>
              <a:rPr lang="en-US" dirty="0" smtClean="0"/>
              <a:t>doc.: IEEE </a:t>
            </a:r>
            <a:r>
              <a:rPr lang="en-US" dirty="0" smtClean="0"/>
              <a:t>802.11-12/0297r0</a:t>
            </a:r>
            <a:endParaRPr lang="en-US" dirty="0" smtClean="0"/>
          </a:p>
        </p:txBody>
      </p:sp>
      <p:sp>
        <p:nvSpPr>
          <p:cNvPr id="20483" name="Rectangle 3"/>
          <p:cNvSpPr>
            <a:spLocks noGrp="1" noChangeArrowheads="1"/>
          </p:cNvSpPr>
          <p:nvPr>
            <p:ph type="dt" sz="quarter" idx="1"/>
          </p:nvPr>
        </p:nvSpPr>
        <p:spPr/>
        <p:txBody>
          <a:bodyPr/>
          <a:lstStyle/>
          <a:p>
            <a:pPr>
              <a:defRPr/>
            </a:pPr>
            <a:r>
              <a:rPr lang="en-US" dirty="0" smtClean="0"/>
              <a:t>Month Year</a:t>
            </a:r>
          </a:p>
        </p:txBody>
      </p:sp>
      <p:sp>
        <p:nvSpPr>
          <p:cNvPr id="20484" name="Rectangle 6"/>
          <p:cNvSpPr>
            <a:spLocks noGrp="1" noChangeArrowheads="1"/>
          </p:cNvSpPr>
          <p:nvPr>
            <p:ph type="ftr" sz="quarter" idx="4"/>
          </p:nvPr>
        </p:nvSpPr>
        <p:spPr/>
        <p:txBody>
          <a:bodyPr/>
          <a:lstStyle/>
          <a:p>
            <a:pPr lvl="4">
              <a:defRPr/>
            </a:pPr>
            <a:r>
              <a:rPr lang="en-US" dirty="0" smtClean="0"/>
              <a:t>John Doe, Some Company</a:t>
            </a:r>
          </a:p>
        </p:txBody>
      </p:sp>
      <p:sp>
        <p:nvSpPr>
          <p:cNvPr id="20485" name="Rectangle 7"/>
          <p:cNvSpPr>
            <a:spLocks noGrp="1" noChangeArrowheads="1"/>
          </p:cNvSpPr>
          <p:nvPr>
            <p:ph type="sldNum" sz="quarter" idx="5"/>
          </p:nvPr>
        </p:nvSpPr>
        <p:spPr/>
        <p:txBody>
          <a:bodyPr/>
          <a:lstStyle/>
          <a:p>
            <a:pPr>
              <a:defRPr/>
            </a:pPr>
            <a:r>
              <a:rPr lang="en-US" dirty="0" smtClean="0"/>
              <a:t>Page </a:t>
            </a:r>
            <a:fld id="{992BD6E3-4E67-4A60-ACFC-9F53995402F7}" type="slidenum">
              <a:rPr lang="en-US" smtClean="0"/>
              <a:pPr>
                <a:defRPr/>
              </a:pPr>
              <a:t>1</a:t>
            </a:fld>
            <a:endParaRPr lang="en-US" dirty="0" smtClean="0"/>
          </a:p>
        </p:txBody>
      </p:sp>
      <p:sp>
        <p:nvSpPr>
          <p:cNvPr id="33799" name="Rectangle 3"/>
          <p:cNvSpPr txBox="1">
            <a:spLocks noGrp="1" noChangeArrowheads="1"/>
          </p:cNvSpPr>
          <p:nvPr/>
        </p:nvSpPr>
        <p:spPr bwMode="auto">
          <a:xfrm>
            <a:off x="646113" y="111125"/>
            <a:ext cx="982662" cy="200025"/>
          </a:xfrm>
          <a:prstGeom prst="rect">
            <a:avLst/>
          </a:prstGeom>
          <a:noFill/>
          <a:ln w="9525">
            <a:noFill/>
            <a:miter lim="800000"/>
            <a:headEnd/>
            <a:tailEnd/>
          </a:ln>
        </p:spPr>
        <p:txBody>
          <a:bodyPr wrap="none" lIns="0" tIns="0" rIns="0" bIns="0" anchor="b">
            <a:spAutoFit/>
          </a:bodyPr>
          <a:lstStyle/>
          <a:p>
            <a:pPr defTabSz="933450" eaLnBrk="0" hangingPunct="0"/>
            <a:r>
              <a:rPr lang="ja-JP" altLang="en-US" sz="1400"/>
              <a:t>Month Year</a:t>
            </a:r>
            <a:endParaRPr lang="en-US" altLang="ja-JP" sz="1400"/>
          </a:p>
        </p:txBody>
      </p:sp>
      <p:sp>
        <p:nvSpPr>
          <p:cNvPr id="33800" name="Rectangle 6"/>
          <p:cNvSpPr txBox="1">
            <a:spLocks noGrp="1" noChangeArrowheads="1"/>
          </p:cNvSpPr>
          <p:nvPr/>
        </p:nvSpPr>
        <p:spPr bwMode="auto">
          <a:xfrm>
            <a:off x="5065713" y="9001125"/>
            <a:ext cx="1147762" cy="171450"/>
          </a:xfrm>
          <a:prstGeom prst="rect">
            <a:avLst/>
          </a:prstGeom>
          <a:noFill/>
          <a:ln w="9525">
            <a:noFill/>
            <a:miter lim="800000"/>
            <a:headEnd/>
            <a:tailEnd/>
          </a:ln>
        </p:spPr>
        <p:txBody>
          <a:bodyPr wrap="none" lIns="0" tIns="0" rIns="0" bIns="0">
            <a:spAutoFit/>
          </a:bodyPr>
          <a:lstStyle/>
          <a:p>
            <a:pPr marL="457200" lvl="4" algn="r" defTabSz="933450" eaLnBrk="0" hangingPunct="0"/>
            <a:r>
              <a:rPr lang="ja-JP" altLang="en-US" b="0"/>
              <a:t>John Doe, Some Company</a:t>
            </a:r>
            <a:endParaRPr lang="en-US" altLang="ja-JP" b="0"/>
          </a:p>
        </p:txBody>
      </p:sp>
      <p:sp>
        <p:nvSpPr>
          <p:cNvPr id="33801" name="Rectangle 7"/>
          <p:cNvSpPr txBox="1">
            <a:spLocks noGrp="1" noChangeArrowheads="1"/>
          </p:cNvSpPr>
          <p:nvPr/>
        </p:nvSpPr>
        <p:spPr bwMode="auto">
          <a:xfrm>
            <a:off x="3171825" y="9001125"/>
            <a:ext cx="522288" cy="171450"/>
          </a:xfrm>
          <a:prstGeom prst="rect">
            <a:avLst/>
          </a:prstGeom>
          <a:noFill/>
          <a:ln w="9525">
            <a:noFill/>
            <a:miter lim="800000"/>
            <a:headEnd/>
            <a:tailEnd/>
          </a:ln>
        </p:spPr>
        <p:txBody>
          <a:bodyPr wrap="none" lIns="0" tIns="0" rIns="0" bIns="0">
            <a:spAutoFit/>
          </a:bodyPr>
          <a:lstStyle/>
          <a:p>
            <a:pPr algn="r" defTabSz="933450" eaLnBrk="0" hangingPunct="0"/>
            <a:r>
              <a:rPr lang="en-US" altLang="ja-JP" b="0"/>
              <a:t>Page </a:t>
            </a:r>
            <a:fld id="{B749ED69-21D3-4A2A-8D45-CB7B26CCEEF3}" type="slidenum">
              <a:rPr lang="en-US" altLang="ja-JP" b="0"/>
              <a:pPr algn="r" defTabSz="933450" eaLnBrk="0" hangingPunct="0"/>
              <a:t>1</a:t>
            </a:fld>
            <a:endParaRPr lang="en-US" altLang="ja-JP" b="0"/>
          </a:p>
        </p:txBody>
      </p:sp>
      <p:sp>
        <p:nvSpPr>
          <p:cNvPr id="33802" name="Rectangle 2"/>
          <p:cNvSpPr>
            <a:spLocks noGrp="1" noRot="1" noChangeAspect="1" noChangeArrowheads="1" noTextEdit="1"/>
          </p:cNvSpPr>
          <p:nvPr>
            <p:ph type="sldImg"/>
          </p:nvPr>
        </p:nvSpPr>
        <p:spPr>
          <a:ln/>
        </p:spPr>
      </p:sp>
      <p:sp>
        <p:nvSpPr>
          <p:cNvPr id="33803" name="Rectangle 3"/>
          <p:cNvSpPr>
            <a:spLocks noGrp="1" noChangeArrowheads="1"/>
          </p:cNvSpPr>
          <p:nvPr>
            <p:ph type="body" idx="1"/>
          </p:nvPr>
        </p:nvSpPr>
        <p:spPr>
          <a:noFill/>
          <a:ln/>
        </p:spPr>
        <p:txBody>
          <a:bodyPr/>
          <a:lstStyle/>
          <a:p>
            <a:pPr eaLnBrk="1" hangingPunct="1"/>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t>Interference happens, regulators come calling.</a:t>
            </a:r>
            <a:r>
              <a:rPr lang="en-US" baseline="0" dirty="0" smtClean="0"/>
              <a:t> If shortly thereafter </a:t>
            </a:r>
            <a:r>
              <a:rPr lang="en-US" dirty="0" smtClean="0"/>
              <a:t>the interference is still happening, then oftentimes a consent decree is negotiated between lawyers.  The *manufacturer* is the responsible party in part 15, and </a:t>
            </a:r>
            <a:r>
              <a:rPr lang="en-US" i="1" dirty="0" smtClean="0"/>
              <a:t>any</a:t>
            </a:r>
            <a:r>
              <a:rPr lang="en-US" dirty="0" smtClean="0"/>
              <a:t> operator can cause trouble for the manufacturer.</a:t>
            </a:r>
          </a:p>
        </p:txBody>
      </p:sp>
      <p:sp>
        <p:nvSpPr>
          <p:cNvPr id="4" name="Header Placeholder 3"/>
          <p:cNvSpPr>
            <a:spLocks noGrp="1"/>
          </p:cNvSpPr>
          <p:nvPr>
            <p:ph type="hdr" sz="quarter"/>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BD0808A6-9DB0-4427-A1DF-C408E05F3D9B}" type="slidenum">
              <a:rPr lang="en-US" smtClean="0"/>
              <a:pPr>
                <a:defRPr/>
              </a:pPr>
              <a:t>40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15</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16</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a:t>
            </a:r>
            <a:r>
              <a:rPr lang="en-US" dirty="0" smtClean="0"/>
              <a:t>802.11-12/0297r0</a:t>
            </a:r>
            <a:endParaRPr lang="en-US" dirty="0"/>
          </a:p>
        </p:txBody>
      </p:sp>
      <p:sp>
        <p:nvSpPr>
          <p:cNvPr id="5" name="Date Placeholder 4"/>
          <p:cNvSpPr>
            <a:spLocks noGrp="1"/>
          </p:cNvSpPr>
          <p:nvPr>
            <p:ph type="dt" idx="11"/>
          </p:nvPr>
        </p:nvSpPr>
        <p:spPr/>
        <p:txBody>
          <a:bodyPr/>
          <a:lstStyle/>
          <a:p>
            <a:pPr>
              <a:defRPr/>
            </a:pPr>
            <a:r>
              <a:rPr lang="en-US" dirty="0" smtClean="0"/>
              <a:t>Month Year</a:t>
            </a:r>
            <a:endParaRPr lang="en-US" dirty="0"/>
          </a:p>
        </p:txBody>
      </p:sp>
      <p:sp>
        <p:nvSpPr>
          <p:cNvPr id="6" name="Footer Placeholder 5"/>
          <p:cNvSpPr>
            <a:spLocks noGrp="1"/>
          </p:cNvSpPr>
          <p:nvPr>
            <p:ph type="ftr" sz="quarter" idx="12"/>
          </p:nvPr>
        </p:nvSpPr>
        <p:spPr/>
        <p:txBody>
          <a:bodyPr/>
          <a:lstStyle/>
          <a:p>
            <a:pPr lvl="4">
              <a:defRPr/>
            </a:pPr>
            <a:r>
              <a:rPr lang="en-US" dirty="0"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3AB8438E-31D1-4E20-8A1C-78C89844F1B9}" type="slidenum">
              <a:rPr lang="en-US" smtClean="0"/>
              <a:pPr>
                <a:defRPr/>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D45E090-D227-46B6-8E28-02AA8A55A7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85603E4-1A13-44FC-98D9-5A073833E09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4E69DCC9-504C-4121-8F9B-7926A134E32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AD3F7DDC-F53E-4A36-A2FC-F0065854E46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8B002A5-A0A6-4776-87BB-A8CA6E8B77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67F8EFB-B314-4B82-B418-7A72E85F2F1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5A438BE-C408-4636-98F1-CF52D39C96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D65FDB2-19A9-4586-BE28-3CA679E9DFF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E0FC6D12-2AD8-41F0-9559-B615D199995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F10D8B86-D10D-4507-A958-35951D7270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FE98E49C-1D49-4DC6-912F-30A5840D4D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BEF9CF4-A0CF-428B-B83F-FDA1D1B8EAC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1202DFE-21A2-4AE6-8EF6-AC68B8A718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b="0">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0">
                <a:cs typeface="+mn-cs"/>
              </a:defRPr>
            </a:lvl1pPr>
          </a:lstStyle>
          <a:p>
            <a:pPr>
              <a:defRPr/>
            </a:pPr>
            <a:r>
              <a:rPr lang="en-US"/>
              <a:t>Slide </a:t>
            </a:r>
            <a:fld id="{8C6E5357-FB5A-424D-B1A2-8B707295486E}" type="slidenum">
              <a:rPr lang="en-US"/>
              <a:pPr>
                <a:defRPr/>
              </a:pPr>
              <a:t>‹#›</a:t>
            </a:fld>
            <a:endParaRPr lang="en-US"/>
          </a:p>
        </p:txBody>
      </p:sp>
      <p:sp>
        <p:nvSpPr>
          <p:cNvPr id="1031" name="Rectangle 7"/>
          <p:cNvSpPr>
            <a:spLocks noChangeArrowheads="1"/>
          </p:cNvSpPr>
          <p:nvPr/>
        </p:nvSpPr>
        <p:spPr bwMode="auto">
          <a:xfrm>
            <a:off x="2987675" y="334963"/>
            <a:ext cx="5457825" cy="274637"/>
          </a:xfrm>
          <a:prstGeom prst="rect">
            <a:avLst/>
          </a:prstGeom>
          <a:noFill/>
          <a:ln w="9525">
            <a:noFill/>
            <a:miter lim="800000"/>
            <a:headEnd/>
            <a:tailEnd/>
          </a:ln>
          <a:effectLst/>
        </p:spPr>
        <p:txBody>
          <a:bodyPr lIns="0" tIns="0" rIns="0" bIns="0" anchor="b">
            <a:spAutoFit/>
          </a:bodyPr>
          <a:lstStyle/>
          <a:p>
            <a:pPr marL="457200" lvl="4" algn="r" eaLnBrk="0" hangingPunct="0">
              <a:defRPr/>
            </a:pPr>
            <a:r>
              <a:rPr lang="en-US" altLang="ja-JP" sz="1800" dirty="0" err="1">
                <a:ea typeface="ＭＳ Ｐゴシック" pitchFamily="34" charset="-128"/>
                <a:cs typeface="+mn-cs"/>
              </a:rPr>
              <a:t>doc.:IEEE</a:t>
            </a:r>
            <a:r>
              <a:rPr lang="en-US" altLang="ja-JP" sz="1800" dirty="0">
                <a:ea typeface="ＭＳ Ｐゴシック" pitchFamily="34" charset="-128"/>
                <a:cs typeface="+mn-cs"/>
              </a:rPr>
              <a:t> </a:t>
            </a:r>
            <a:r>
              <a:rPr lang="en-US" altLang="ja-JP" sz="1800" dirty="0" smtClean="0">
                <a:ea typeface="ＭＳ Ｐゴシック" pitchFamily="34" charset="-128"/>
                <a:cs typeface="+mn-cs"/>
              </a:rPr>
              <a:t>802.11-12/0297r0</a:t>
            </a:r>
            <a:endParaRPr lang="en-US" sz="1800" dirty="0">
              <a:ea typeface="ＭＳ Ｐゴシック" pitchFamily="34" charset="-128"/>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b="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7" name="Rectangle 13"/>
          <p:cNvSpPr>
            <a:spLocks noChangeArrowheads="1"/>
          </p:cNvSpPr>
          <p:nvPr userDrawn="1"/>
        </p:nvSpPr>
        <p:spPr bwMode="auto">
          <a:xfrm>
            <a:off x="571500" y="319088"/>
            <a:ext cx="1176604" cy="369332"/>
          </a:xfrm>
          <a:prstGeom prst="rect">
            <a:avLst/>
          </a:prstGeom>
          <a:noFill/>
          <a:ln w="9525">
            <a:noFill/>
            <a:miter lim="800000"/>
            <a:headEnd/>
            <a:tailEnd/>
          </a:ln>
          <a:effectLst/>
        </p:spPr>
        <p:txBody>
          <a:bodyPr wrap="none">
            <a:spAutoFit/>
          </a:bodyPr>
          <a:lstStyle/>
          <a:p>
            <a:pPr>
              <a:defRPr/>
            </a:pPr>
            <a:r>
              <a:rPr lang="en-US" altLang="ja-JP" sz="1800" dirty="0" smtClean="0">
                <a:ea typeface="ＭＳ Ｐゴシック" pitchFamily="34" charset="-128"/>
                <a:cs typeface="+mn-cs"/>
              </a:rPr>
              <a:t>Mar. </a:t>
            </a:r>
            <a:r>
              <a:rPr lang="en-US" altLang="ja-JP" sz="1800" dirty="0">
                <a:ea typeface="ＭＳ Ｐゴシック" pitchFamily="34" charset="-128"/>
                <a:cs typeface="+mn-cs"/>
              </a:rPr>
              <a:t>2012</a:t>
            </a:r>
            <a:endParaRPr lang="en-US" sz="1800" dirty="0">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0.xml.rels><?xml version="1.0" encoding="UTF-8" standalone="yes"?>
<Relationships xmlns="http://schemas.openxmlformats.org/package/2006/relationships"><Relationship Id="rId3" Type="http://schemas.openxmlformats.org/officeDocument/2006/relationships/hyperlink" Target="http://www.fcc.gov/encyclopedia/weather-radar-interference-enforceme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1"/>
          <p:cNvSpPr>
            <a:spLocks noGrp="1"/>
          </p:cNvSpPr>
          <p:nvPr>
            <p:ph type="ftr" sz="quarter" idx="10"/>
          </p:nvPr>
        </p:nvSpPr>
        <p:spPr/>
        <p:txBody>
          <a:bodyPr/>
          <a:lstStyle/>
          <a:p>
            <a:pPr>
              <a:defRPr/>
            </a:pPr>
            <a:r>
              <a:rPr lang="en-US" dirty="0" smtClean="0"/>
              <a:t>Brian Hart, Cisco Systems</a:t>
            </a:r>
          </a:p>
        </p:txBody>
      </p:sp>
      <p:sp>
        <p:nvSpPr>
          <p:cNvPr id="1028" name="Slide Number Placeholder 2"/>
          <p:cNvSpPr>
            <a:spLocks noGrp="1"/>
          </p:cNvSpPr>
          <p:nvPr>
            <p:ph type="sldNum" sz="quarter" idx="11"/>
          </p:nvPr>
        </p:nvSpPr>
        <p:spPr/>
        <p:txBody>
          <a:bodyPr/>
          <a:lstStyle/>
          <a:p>
            <a:pPr>
              <a:defRPr/>
            </a:pPr>
            <a:r>
              <a:rPr lang="en-US" dirty="0" smtClean="0"/>
              <a:t>Slide </a:t>
            </a:r>
            <a:fld id="{A02DD50B-A878-41FA-B900-0DF2574BBB9C}" type="slidenum">
              <a:rPr lang="en-US" smtClean="0"/>
              <a:pPr>
                <a:defRPr/>
              </a:pPr>
              <a:t>1</a:t>
            </a:fld>
            <a:endParaRPr lang="en-US" dirty="0" smtClean="0"/>
          </a:p>
        </p:txBody>
      </p:sp>
      <p:sp>
        <p:nvSpPr>
          <p:cNvPr id="8" name="Slide Number Placeholder 6"/>
          <p:cNvSpPr txBox="1">
            <a:spLocks noGrp="1"/>
          </p:cNvSpPr>
          <p:nvPr/>
        </p:nvSpPr>
        <p:spPr bwMode="auto">
          <a:xfrm>
            <a:off x="4395788" y="6475413"/>
            <a:ext cx="428625" cy="182562"/>
          </a:xfrm>
          <a:prstGeom prst="rect">
            <a:avLst/>
          </a:prstGeom>
          <a:noFill/>
          <a:ln>
            <a:miter lim="800000"/>
            <a:headEnd/>
            <a:tailEnd/>
          </a:ln>
        </p:spPr>
        <p:txBody>
          <a:bodyPr wrap="none" lIns="0" tIns="0" rIns="0" bIns="0">
            <a:spAutoFit/>
          </a:bodyPr>
          <a:lstStyle/>
          <a:p>
            <a:pPr algn="ctr" eaLnBrk="0" hangingPunct="0">
              <a:defRPr/>
            </a:pPr>
            <a:r>
              <a:rPr lang="en-US" altLang="ja-JP" b="0" dirty="0">
                <a:latin typeface="+mn-lt"/>
                <a:ea typeface="ＭＳ Ｐゴシック" pitchFamily="50" charset="-128"/>
                <a:cs typeface="+mn-cs"/>
              </a:rPr>
              <a:t>Slide </a:t>
            </a:r>
            <a:fld id="{A58EF107-B16D-4EB0-9780-A2A58F1F7E7B}" type="slidenum">
              <a:rPr lang="en-US" altLang="ja-JP" b="0">
                <a:latin typeface="+mn-lt"/>
                <a:ea typeface="ＭＳ Ｐゴシック" pitchFamily="50" charset="-128"/>
                <a:cs typeface="+mn-cs"/>
              </a:rPr>
              <a:pPr algn="ctr" eaLnBrk="0" hangingPunct="0">
                <a:defRPr/>
              </a:pPr>
              <a:t>1</a:t>
            </a:fld>
            <a:endParaRPr lang="en-US" altLang="ja-JP" b="0" dirty="0">
              <a:latin typeface="+mn-lt"/>
              <a:ea typeface="ＭＳ Ｐゴシック" pitchFamily="50" charset="-128"/>
              <a:cs typeface="+mn-cs"/>
            </a:endParaRPr>
          </a:p>
        </p:txBody>
      </p:sp>
      <p:sp>
        <p:nvSpPr>
          <p:cNvPr id="1030" name="Rectangle 16"/>
          <p:cNvSpPr>
            <a:spLocks noGrp="1" noChangeArrowheads="1"/>
          </p:cNvSpPr>
          <p:nvPr>
            <p:ph type="title" idx="4294967295"/>
          </p:nvPr>
        </p:nvSpPr>
        <p:spPr/>
        <p:txBody>
          <a:bodyPr/>
          <a:lstStyle/>
          <a:p>
            <a:pPr eaLnBrk="1" hangingPunct="1">
              <a:tabLst>
                <a:tab pos="117475" algn="l"/>
              </a:tabLst>
            </a:pPr>
            <a:r>
              <a:rPr lang="en-US" altLang="ko-KR" sz="2400" b="0" dirty="0" smtClean="0">
                <a:ea typeface="Gulim" pitchFamily="34" charset="-127"/>
              </a:rPr>
              <a:t>TPC, Operating Classes, and Channel Switching</a:t>
            </a:r>
            <a:endParaRPr lang="en-US" altLang="ja-JP" sz="2400" b="0" dirty="0" smtClean="0">
              <a:ea typeface="ＭＳ Ｐゴシック" pitchFamily="34" charset="-128"/>
            </a:endParaRPr>
          </a:p>
        </p:txBody>
      </p:sp>
      <p:sp>
        <p:nvSpPr>
          <p:cNvPr id="1031" name="Rectangle 17"/>
          <p:cNvSpPr>
            <a:spLocks noChangeArrowheads="1"/>
          </p:cNvSpPr>
          <p:nvPr/>
        </p:nvSpPr>
        <p:spPr bwMode="auto">
          <a:xfrm>
            <a:off x="685800" y="685800"/>
            <a:ext cx="7772400" cy="990600"/>
          </a:xfrm>
          <a:prstGeom prst="rect">
            <a:avLst/>
          </a:prstGeom>
          <a:noFill/>
          <a:ln w="9525">
            <a:noFill/>
            <a:miter lim="800000"/>
            <a:headEnd/>
            <a:tailEnd/>
          </a:ln>
        </p:spPr>
        <p:txBody>
          <a:bodyPr lIns="92075" tIns="46038" rIns="92075" bIns="46038" anchor="ctr"/>
          <a:lstStyle/>
          <a:p>
            <a:pPr algn="ctr"/>
            <a:endParaRPr kumimoji="1" lang="en-US" altLang="ja-JP" sz="3200" dirty="0">
              <a:solidFill>
                <a:schemeClr val="tx2"/>
              </a:solidFill>
              <a:ea typeface="ＭＳ Ｐゴシック" pitchFamily="34" charset="-128"/>
            </a:endParaRPr>
          </a:p>
        </p:txBody>
      </p:sp>
      <p:sp>
        <p:nvSpPr>
          <p:cNvPr id="1032" name="Rectangle 3"/>
          <p:cNvSpPr>
            <a:spLocks noChangeArrowheads="1"/>
          </p:cNvSpPr>
          <p:nvPr/>
        </p:nvSpPr>
        <p:spPr bwMode="auto">
          <a:xfrm>
            <a:off x="685800" y="1752600"/>
            <a:ext cx="7772400" cy="381000"/>
          </a:xfrm>
          <a:prstGeom prst="rect">
            <a:avLst/>
          </a:prstGeom>
          <a:noFill/>
          <a:ln w="9525">
            <a:noFill/>
            <a:miter lim="800000"/>
            <a:headEnd/>
            <a:tailEnd/>
          </a:ln>
        </p:spPr>
        <p:txBody>
          <a:bodyPr lIns="92075" tIns="46038" rIns="92075" bIns="46038"/>
          <a:lstStyle/>
          <a:p>
            <a:pPr marL="342900" indent="-342900" algn="ctr">
              <a:spcBef>
                <a:spcPct val="20000"/>
              </a:spcBef>
            </a:pPr>
            <a:r>
              <a:rPr kumimoji="1" lang="en-US" altLang="ja-JP" sz="2000" dirty="0">
                <a:ea typeface="ＭＳ Ｐゴシック" pitchFamily="34" charset="-128"/>
              </a:rPr>
              <a:t>Date:</a:t>
            </a:r>
            <a:r>
              <a:rPr kumimoji="1" lang="en-US" altLang="ja-JP" sz="2000" b="0" dirty="0">
                <a:ea typeface="ＭＳ Ｐゴシック" pitchFamily="34" charset="-128"/>
              </a:rPr>
              <a:t> </a:t>
            </a:r>
            <a:r>
              <a:rPr kumimoji="1" lang="en-US" altLang="ja-JP" sz="2000" b="0" dirty="0" smtClean="0">
                <a:ea typeface="ＭＳ Ｐゴシック" pitchFamily="34" charset="-128"/>
              </a:rPr>
              <a:t>2012-03-04</a:t>
            </a:r>
            <a:endParaRPr kumimoji="1" lang="en-US" altLang="ja-JP" sz="2000" b="0" dirty="0">
              <a:ea typeface="ＭＳ Ｐゴシック" pitchFamily="34" charset="-128"/>
            </a:endParaRPr>
          </a:p>
        </p:txBody>
      </p:sp>
      <p:graphicFrame>
        <p:nvGraphicFramePr>
          <p:cNvPr id="1026" name="Object 7"/>
          <p:cNvGraphicFramePr>
            <a:graphicFrameLocks noChangeAspect="1"/>
          </p:cNvGraphicFramePr>
          <p:nvPr/>
        </p:nvGraphicFramePr>
        <p:xfrm>
          <a:off x="238125" y="2363788"/>
          <a:ext cx="7920038" cy="4013200"/>
        </p:xfrm>
        <a:graphic>
          <a:graphicData uri="http://schemas.openxmlformats.org/presentationml/2006/ole">
            <p:oleObj spid="_x0000_s1026" name="Document" r:id="rId4" imgW="7748341" imgH="393298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solidFill>
                  <a:schemeClr val="bg1">
                    <a:lumMod val="50000"/>
                  </a:schemeClr>
                </a:solidFill>
                <a:ea typeface="Gulim" pitchFamily="34" charset="-127"/>
              </a:rPr>
              <a:t>Regulations are getting more complicated with mixtures of units. VHT Transmit Power Envelope does not even define units =&gt; add</a:t>
            </a:r>
          </a:p>
          <a:p>
            <a:pPr lvl="1" eaLnBrk="1" hangingPunct="1"/>
            <a:r>
              <a:rPr lang="en-US" altLang="ko-KR" sz="1600" dirty="0" smtClean="0">
                <a:ea typeface="Gulim" pitchFamily="34" charset="-127"/>
              </a:rPr>
              <a:t>Operating classes can be used to indicate band and bandwidth in 11k/s/v =&gt; update</a:t>
            </a:r>
          </a:p>
          <a:p>
            <a:pPr lvl="2" eaLnBrk="1" hangingPunct="1"/>
            <a:r>
              <a:rPr lang="en-US" altLang="ko-KR" sz="1600" dirty="0" smtClean="0">
                <a:ea typeface="Gulim" pitchFamily="34" charset="-127"/>
              </a:rPr>
              <a:t>Expressing 80+80 is especially problematic for 11k/s/v protocols</a:t>
            </a:r>
          </a:p>
          <a:p>
            <a:pPr lvl="1" eaLnBrk="1" hangingPunct="1"/>
            <a:r>
              <a:rPr lang="en-US" altLang="ko-KR" sz="1600" dirty="0" smtClean="0">
                <a:solidFill>
                  <a:schemeClr val="bg1">
                    <a:lumMod val="50000"/>
                  </a:schemeClr>
                </a:solidFill>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solidFill>
                  <a:schemeClr val="bg1">
                    <a:lumMod val="50000"/>
                  </a:schemeClr>
                </a:solidFill>
                <a:ea typeface="Gulim" pitchFamily="34" charset="-127"/>
              </a:rPr>
              <a:t>VHT weakens channel switching and next-channel TPC =&gt; refresh</a:t>
            </a:r>
          </a:p>
          <a:p>
            <a:pPr lvl="1" eaLnBrk="1" hangingPunct="1"/>
            <a:r>
              <a:rPr lang="en-US" altLang="ko-KR" sz="1600" dirty="0" smtClean="0">
                <a:solidFill>
                  <a:schemeClr val="bg1">
                    <a:lumMod val="50000"/>
                  </a:schemeClr>
                </a:solidFill>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solidFill>
                  <a:schemeClr val="bg1">
                    <a:lumMod val="50000"/>
                  </a:schemeClr>
                </a:solidFill>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10</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04800" y="609600"/>
            <a:ext cx="8382000" cy="762000"/>
          </a:xfrm>
        </p:spPr>
        <p:txBody>
          <a:bodyPr/>
          <a:lstStyle/>
          <a:p>
            <a:r>
              <a:rPr lang="en-US" sz="2400" b="0" dirty="0" smtClean="0"/>
              <a:t>80+80 affects a lot of 11d/11h/11k/11v fields/elements/frames</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ea typeface="Gulim" pitchFamily="34" charset="-127"/>
              </a:rPr>
              <a:t>We created the problem, so we ought to fix it</a:t>
            </a:r>
          </a:p>
          <a:p>
            <a:pPr eaLnBrk="1" hangingPunct="1"/>
            <a:r>
              <a:rPr lang="en-US" altLang="ko-KR" sz="2000" b="0" dirty="0" smtClean="0">
                <a:ea typeface="Gulim" pitchFamily="34" charset="-127"/>
              </a:rPr>
              <a:t>We could pick the fields/elements/frames that we care about and only update them</a:t>
            </a:r>
          </a:p>
          <a:p>
            <a:pPr lvl="1" eaLnBrk="1" hangingPunct="1"/>
            <a:r>
              <a:rPr lang="en-US" altLang="ko-KR" sz="1600" dirty="0" smtClean="0">
                <a:ea typeface="Gulim" pitchFamily="34" charset="-127"/>
              </a:rPr>
              <a:t>Leads to a drawn out discussion</a:t>
            </a:r>
            <a:endParaRPr lang="en-US" altLang="ko-KR" sz="1600" b="0" dirty="0" smtClean="0">
              <a:ea typeface="Gulim" pitchFamily="34" charset="-127"/>
            </a:endParaRPr>
          </a:p>
          <a:p>
            <a:pPr eaLnBrk="1" hangingPunct="1"/>
            <a:r>
              <a:rPr lang="en-US" altLang="ko-KR" sz="2000" b="0" dirty="0" smtClean="0">
                <a:ea typeface="Gulim" pitchFamily="34" charset="-127"/>
              </a:rPr>
              <a:t>Simpler for a volunteer to just try to fix “everything” </a:t>
            </a: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11</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5638800" y="1447800"/>
            <a:ext cx="3505200" cy="48006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6" name="Rectangle 4"/>
          <p:cNvSpPr>
            <a:spLocks noChangeArrowheads="1"/>
          </p:cNvSpPr>
          <p:nvPr/>
        </p:nvSpPr>
        <p:spPr bwMode="auto">
          <a:xfrm>
            <a:off x="1981200" y="3581400"/>
            <a:ext cx="3581400" cy="4572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(1/7)</a:t>
            </a:r>
          </a:p>
        </p:txBody>
      </p:sp>
      <p:sp>
        <p:nvSpPr>
          <p:cNvPr id="10244" name="Slide Number Placeholder 4"/>
          <p:cNvSpPr>
            <a:spLocks noGrp="1"/>
          </p:cNvSpPr>
          <p:nvPr>
            <p:ph type="sldNum" sz="quarter" idx="11"/>
          </p:nvPr>
        </p:nvSpPr>
        <p:spPr/>
        <p:txBody>
          <a:bodyPr/>
          <a:lstStyle/>
          <a:p>
            <a:pPr>
              <a:defRPr/>
            </a:pPr>
            <a:r>
              <a:rPr lang="en-US" dirty="0" smtClean="0"/>
              <a:t>Slide </a:t>
            </a:r>
            <a:fld id="{330DE50D-1B7C-46E5-AD5C-DC93436B9D52}" type="slidenum">
              <a:rPr lang="en-US" smtClean="0"/>
              <a:pPr>
                <a:defRPr/>
              </a:pPr>
              <a:t>12</a:t>
            </a:fld>
            <a:endParaRPr lang="en-US" dirty="0" smtClean="0"/>
          </a:p>
        </p:txBody>
      </p:sp>
      <p:graphicFrame>
        <p:nvGraphicFramePr>
          <p:cNvPr id="13" name="Table 12"/>
          <p:cNvGraphicFramePr>
            <a:graphicFrameLocks noGrp="1"/>
          </p:cNvGraphicFramePr>
          <p:nvPr/>
        </p:nvGraphicFramePr>
        <p:xfrm>
          <a:off x="0" y="1143000"/>
          <a:ext cx="9144000" cy="5120640"/>
        </p:xfrm>
        <a:graphic>
          <a:graphicData uri="http://schemas.openxmlformats.org/drawingml/2006/table">
            <a:tbl>
              <a:tblPr firstRow="1" bandRow="1">
                <a:tableStyleId>{5C22544A-7EE6-4342-B048-85BDC9FD1C3A}</a:tableStyleId>
              </a:tblPr>
              <a:tblGrid>
                <a:gridCol w="1894703"/>
                <a:gridCol w="3744097"/>
                <a:gridCol w="3505200"/>
              </a:tblGrid>
              <a:tr h="178712">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810">
                <a:tc>
                  <a:txBody>
                    <a:bodyPr/>
                    <a:lstStyle/>
                    <a:p>
                      <a:r>
                        <a:rPr lang="en-US" sz="1400" b="0" dirty="0" smtClean="0"/>
                        <a:t>8.5.12.2 Notify Channel Width frame</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Single octet for channel 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Disallow Notify Channel Width frame being sent VHT to VHT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9105">
                <a:tc>
                  <a:txBody>
                    <a:bodyPr/>
                    <a:lstStyle/>
                    <a:p>
                      <a:r>
                        <a:rPr lang="en-US" sz="1400" b="0" dirty="0" smtClean="0"/>
                        <a:t>8.4.2.10 Country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Many folk are not clear that Country</a:t>
                      </a:r>
                      <a:r>
                        <a:rPr lang="en-US" sz="1400" baseline="0" dirty="0" smtClean="0"/>
                        <a:t> element can contain multiple operating classes for the same bandwidth; no “</a:t>
                      </a:r>
                      <a:r>
                        <a:rPr lang="en-US" sz="1400" dirty="0" smtClean="0"/>
                        <a:t>+80” semantics; units of max TX power not defined;</a:t>
                      </a:r>
                      <a:r>
                        <a:rPr lang="en-US" sz="1400" baseline="0" dirty="0" smtClean="0"/>
                        <a:t> rules followed by AP (</a:t>
                      </a:r>
                      <a:r>
                        <a:rPr lang="en-US" sz="1400" baseline="0" dirty="0" err="1" smtClean="0"/>
                        <a:t>vs</a:t>
                      </a:r>
                      <a:r>
                        <a:rPr lang="en-US" sz="1400" baseline="0" dirty="0" smtClean="0"/>
                        <a:t> BSS) are not clear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See later slides for</a:t>
                      </a:r>
                      <a:r>
                        <a:rPr lang="en-US" sz="1400" baseline="0" dirty="0" smtClean="0"/>
                        <a:t> a more involved discussion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9105">
                <a:tc>
                  <a:txBody>
                    <a:bodyPr/>
                    <a:lstStyle/>
                    <a:p>
                      <a:r>
                        <a:rPr lang="en-US" sz="1400" b="0" kern="1200" baseline="0" dirty="0" smtClean="0">
                          <a:solidFill>
                            <a:schemeClr val="dk1"/>
                          </a:solidFill>
                          <a:latin typeface="+mn-lt"/>
                          <a:ea typeface="+mn-ea"/>
                          <a:cs typeface="+mn-cs"/>
                        </a:rPr>
                        <a:t>8.4.2.23.2 Basic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One channel number only,</a:t>
                      </a:r>
                      <a:r>
                        <a:rPr lang="en-US" sz="1400" baseline="0" dirty="0" smtClean="0"/>
                        <a:t> no operating class or 80+80 semantics. </a:t>
                      </a:r>
                    </a:p>
                    <a:p>
                      <a:r>
                        <a:rPr lang="en-US" sz="1400" baseline="0" dirty="0" smtClean="0"/>
                        <a:t>Europe is allowing clients to be homologated to detect and report radar.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Add Extended</a:t>
                      </a:r>
                      <a:r>
                        <a:rPr lang="en-US" sz="1400" baseline="0" dirty="0" smtClean="0"/>
                        <a:t> Basic Request also containing Operating Class , and for 80+80 allow an optional subelement containing OpClass=“+80”, channel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007">
                <a:tc>
                  <a:txBody>
                    <a:bodyPr/>
                    <a:lstStyle/>
                    <a:p>
                      <a:r>
                        <a:rPr lang="en-US" sz="1400" b="0" kern="1200" baseline="0" dirty="0" smtClean="0">
                          <a:solidFill>
                            <a:schemeClr val="dk1"/>
                          </a:solidFill>
                          <a:latin typeface="+mn-lt"/>
                          <a:ea typeface="+mn-ea"/>
                          <a:cs typeface="+mn-cs"/>
                        </a:rPr>
                        <a:t>8.4.2.24.2 Basic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One channel number only,</a:t>
                      </a:r>
                      <a:r>
                        <a:rPr lang="en-US" sz="1400" baseline="0" dirty="0" smtClean="0"/>
                        <a:t> no operating class or 80+80 semantics. Europe is allowing clients to be homologated to report radar. Map for one channel only</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Add Extended</a:t>
                      </a:r>
                      <a:r>
                        <a:rPr lang="en-US" sz="1400" baseline="0" dirty="0" smtClean="0"/>
                        <a:t> Basic Request with one Map per 20 MHz and “I am homologated for radar detection as a client” indication. And capability bit for this too.</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007">
                <a:tc>
                  <a:txBody>
                    <a:bodyPr/>
                    <a:lstStyle/>
                    <a:p>
                      <a:r>
                        <a:rPr lang="en-US" sz="1400" b="0" kern="1200" baseline="0" dirty="0" smtClean="0">
                          <a:solidFill>
                            <a:schemeClr val="dk1"/>
                          </a:solidFill>
                          <a:latin typeface="+mn-lt"/>
                          <a:ea typeface="+mn-ea"/>
                          <a:cs typeface="+mn-cs"/>
                        </a:rPr>
                        <a:t>8.4.2.23.3 CCA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One channel number</a:t>
                      </a:r>
                      <a:r>
                        <a:rPr lang="en-US" sz="1400" baseline="0" dirty="0" smtClean="0"/>
                        <a:t> </a:t>
                      </a:r>
                      <a:r>
                        <a:rPr lang="en-US" sz="1400" dirty="0" smtClean="0"/>
                        <a:t>only,</a:t>
                      </a:r>
                      <a:r>
                        <a:rPr lang="en-US" sz="1400" baseline="0" dirty="0" smtClean="0"/>
                        <a:t> no operating class or 80+80 semantics.  Report refers to channel busy %, but modern CCA reports busy-</a:t>
                      </a:r>
                      <a:r>
                        <a:rPr lang="en-US" sz="1400" baseline="0" dirty="0" err="1" smtClean="0"/>
                        <a:t>ness</a:t>
                      </a:r>
                      <a:r>
                        <a:rPr lang="en-US" sz="1400" baseline="0" dirty="0" smtClean="0"/>
                        <a:t> on P20, S20, S40 and S80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Clarify</a:t>
                      </a:r>
                      <a:r>
                        <a:rPr lang="en-US" sz="1400" baseline="0" dirty="0" smtClean="0"/>
                        <a:t> that the operating class is implicitly a 20 MHz operating class.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1655">
                <a:tc>
                  <a:txBody>
                    <a:bodyPr/>
                    <a:lstStyle/>
                    <a:p>
                      <a:r>
                        <a:rPr lang="en-US" sz="1400" b="0" kern="1200" baseline="0" dirty="0" smtClean="0">
                          <a:solidFill>
                            <a:schemeClr val="dk1"/>
                          </a:solidFill>
                          <a:latin typeface="+mn-lt"/>
                          <a:ea typeface="+mn-ea"/>
                          <a:cs typeface="+mn-cs"/>
                        </a:rPr>
                        <a:t>8.4.2.24.3 CCA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6172200"/>
            <a:ext cx="9144000" cy="685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7" name="Rectangle 6"/>
          <p:cNvSpPr>
            <a:spLocks noChangeArrowheads="1"/>
          </p:cNvSpPr>
          <p:nvPr/>
        </p:nvSpPr>
        <p:spPr bwMode="auto">
          <a:xfrm>
            <a:off x="5867400" y="1447800"/>
            <a:ext cx="3276600" cy="5257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(2/7)</a:t>
            </a:r>
          </a:p>
        </p:txBody>
      </p:sp>
      <p:sp>
        <p:nvSpPr>
          <p:cNvPr id="10244" name="Slide Number Placeholder 4"/>
          <p:cNvSpPr>
            <a:spLocks noGrp="1"/>
          </p:cNvSpPr>
          <p:nvPr>
            <p:ph type="sldNum" sz="quarter" idx="11"/>
          </p:nvPr>
        </p:nvSpPr>
        <p:spPr>
          <a:xfrm>
            <a:off x="4344988" y="6705600"/>
            <a:ext cx="530225" cy="182562"/>
          </a:xfrm>
        </p:spPr>
        <p:txBody>
          <a:bodyPr/>
          <a:lstStyle/>
          <a:p>
            <a:pPr>
              <a:defRPr/>
            </a:pPr>
            <a:r>
              <a:rPr lang="en-US" dirty="0" smtClean="0"/>
              <a:t>Slide </a:t>
            </a:r>
            <a:fld id="{330DE50D-1B7C-46E5-AD5C-DC93436B9D52}" type="slidenum">
              <a:rPr lang="en-US" smtClean="0"/>
              <a:pPr>
                <a:defRPr/>
              </a:pPr>
              <a:t>13</a:t>
            </a:fld>
            <a:endParaRPr lang="en-US" dirty="0" smtClean="0"/>
          </a:p>
        </p:txBody>
      </p:sp>
      <p:graphicFrame>
        <p:nvGraphicFramePr>
          <p:cNvPr id="13" name="Table 12"/>
          <p:cNvGraphicFramePr>
            <a:graphicFrameLocks noGrp="1"/>
          </p:cNvGraphicFramePr>
          <p:nvPr/>
        </p:nvGraphicFramePr>
        <p:xfrm>
          <a:off x="0" y="1143001"/>
          <a:ext cx="9144000" cy="5547360"/>
        </p:xfrm>
        <a:graphic>
          <a:graphicData uri="http://schemas.openxmlformats.org/drawingml/2006/table">
            <a:tbl>
              <a:tblPr firstRow="1" bandRow="1">
                <a:tableStyleId>{5C22544A-7EE6-4342-B048-85BDC9FD1C3A}</a:tableStyleId>
              </a:tblPr>
              <a:tblGrid>
                <a:gridCol w="1894703"/>
                <a:gridCol w="3954162"/>
                <a:gridCol w="3295135"/>
              </a:tblGrid>
              <a:tr h="181055">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794">
                <a:tc>
                  <a:txBody>
                    <a:bodyPr/>
                    <a:lstStyle/>
                    <a:p>
                      <a:r>
                        <a:rPr lang="en-US" sz="1400" b="0" kern="1200" baseline="0" dirty="0" smtClean="0">
                          <a:solidFill>
                            <a:schemeClr val="dk1"/>
                          </a:solidFill>
                          <a:latin typeface="+mn-lt"/>
                          <a:ea typeface="+mn-ea"/>
                          <a:cs typeface="+mn-cs"/>
                        </a:rPr>
                        <a:t>8.4.2.23.4 RPI histogram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One channel number</a:t>
                      </a:r>
                      <a:r>
                        <a:rPr lang="en-US" sz="1400" baseline="0" dirty="0" smtClean="0"/>
                        <a:t> </a:t>
                      </a:r>
                      <a:r>
                        <a:rPr lang="en-US" sz="1400" dirty="0" smtClean="0"/>
                        <a:t>only,</a:t>
                      </a:r>
                      <a:r>
                        <a:rPr lang="en-US" sz="1400" baseline="0" dirty="0" smtClean="0"/>
                        <a:t> no operating class or 80+80 semantics.  No optional subelements allowed for pre-VHT.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Use the channel number to indicate the P20. When sent unicast to VHT only, allow Wide Bandwidth Channel Switch element as </a:t>
                      </a:r>
                      <a:r>
                        <a:rPr lang="en-US" sz="1400" baseline="0" dirty="0" smtClean="0"/>
                        <a:t>an optional subelement to indicate the desired measurement spectrum for 40/80/160/80+80.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042">
                <a:tc>
                  <a:txBody>
                    <a:bodyPr/>
                    <a:lstStyle/>
                    <a:p>
                      <a:r>
                        <a:rPr lang="en-US" sz="1400" b="0" kern="1200" baseline="0" dirty="0" smtClean="0">
                          <a:solidFill>
                            <a:schemeClr val="dk1"/>
                          </a:solidFill>
                          <a:latin typeface="+mn-lt"/>
                          <a:ea typeface="+mn-ea"/>
                          <a:cs typeface="+mn-cs"/>
                        </a:rPr>
                        <a:t>8.4.2.24.4 RPI histogram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Ditto</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93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latin typeface="+mn-lt"/>
                          <a:ea typeface="+mn-ea"/>
                          <a:cs typeface="+mn-cs"/>
                        </a:rPr>
                        <a:t>8.4.2.23.5 Channel load request</a:t>
                      </a:r>
                      <a:endParaRPr lang="en-US" sz="14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OpClass+Ch# only, no primary channel indication for &gt;40MHz (needed to specify which virtual carrier sense is used), </a:t>
                      </a:r>
                      <a:r>
                        <a:rPr lang="en-US" sz="1400" baseline="0" dirty="0" smtClean="0"/>
                        <a:t>no 80+80 semantics.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desired measurement spectrum for 80/160/80+80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kern="1200" baseline="0" dirty="0" smtClean="0">
                          <a:solidFill>
                            <a:schemeClr val="dk1"/>
                          </a:solidFill>
                          <a:latin typeface="+mn-lt"/>
                          <a:ea typeface="+mn-ea"/>
                          <a:cs typeface="+mn-cs"/>
                        </a:rPr>
                        <a:t>8.4.2.24.5 Channel load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r>
                        <a:rPr lang="en-US" sz="1400" baseline="0" dirty="0" smtClean="0"/>
                        <a:t> Measurement is for the whole bandwidth.</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latin typeface="+mn-lt"/>
                          <a:ea typeface="+mn-ea"/>
                          <a:cs typeface="+mn-cs"/>
                        </a:rPr>
                        <a:t>8.4.2.23.6 Noise histogram request</a:t>
                      </a:r>
                      <a:endParaRPr lang="en-US" sz="14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OpClass+Ch# only, no primary channel indication for &gt;40MHz (needed to specify which virtual carrier sense is used), </a:t>
                      </a:r>
                      <a:r>
                        <a:rPr lang="en-US" sz="1400" baseline="0" dirty="0" smtClean="0"/>
                        <a:t>no 80+80 semantics.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desired measurement spectrum for 80/160/80+80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kern="1200" baseline="0" dirty="0" smtClean="0">
                          <a:solidFill>
                            <a:schemeClr val="dk1"/>
                          </a:solidFill>
                          <a:latin typeface="+mn-lt"/>
                          <a:ea typeface="+mn-ea"/>
                          <a:cs typeface="+mn-cs"/>
                        </a:rPr>
                        <a:t>8.4.2.24.6 Noise histogram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5867400" y="1447800"/>
            <a:ext cx="3276600" cy="42672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(3/7)</a:t>
            </a:r>
          </a:p>
        </p:txBody>
      </p:sp>
      <p:sp>
        <p:nvSpPr>
          <p:cNvPr id="10244" name="Slide Number Placeholder 4"/>
          <p:cNvSpPr>
            <a:spLocks noGrp="1"/>
          </p:cNvSpPr>
          <p:nvPr>
            <p:ph type="sldNum" sz="quarter" idx="11"/>
          </p:nvPr>
        </p:nvSpPr>
        <p:spPr/>
        <p:txBody>
          <a:bodyPr/>
          <a:lstStyle/>
          <a:p>
            <a:pPr>
              <a:defRPr/>
            </a:pPr>
            <a:r>
              <a:rPr lang="en-US" dirty="0" smtClean="0"/>
              <a:t>Slide </a:t>
            </a:r>
            <a:fld id="{330DE50D-1B7C-46E5-AD5C-DC93436B9D52}" type="slidenum">
              <a:rPr lang="en-US" smtClean="0"/>
              <a:pPr>
                <a:defRPr/>
              </a:pPr>
              <a:t>14</a:t>
            </a:fld>
            <a:endParaRPr lang="en-US" dirty="0" smtClean="0"/>
          </a:p>
        </p:txBody>
      </p:sp>
      <p:graphicFrame>
        <p:nvGraphicFramePr>
          <p:cNvPr id="13" name="Table 12"/>
          <p:cNvGraphicFramePr>
            <a:graphicFrameLocks noGrp="1"/>
          </p:cNvGraphicFramePr>
          <p:nvPr/>
        </p:nvGraphicFramePr>
        <p:xfrm>
          <a:off x="0" y="1143001"/>
          <a:ext cx="9144000" cy="4511040"/>
        </p:xfrm>
        <a:graphic>
          <a:graphicData uri="http://schemas.openxmlformats.org/drawingml/2006/table">
            <a:tbl>
              <a:tblPr firstRow="1" bandRow="1">
                <a:tableStyleId>{5C22544A-7EE6-4342-B048-85BDC9FD1C3A}</a:tableStyleId>
              </a:tblPr>
              <a:tblGrid>
                <a:gridCol w="1894703"/>
                <a:gridCol w="3954162"/>
                <a:gridCol w="3295135"/>
              </a:tblGrid>
              <a:tr h="229972">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4874">
                <a:tc>
                  <a:txBody>
                    <a:bodyPr/>
                    <a:lstStyle/>
                    <a:p>
                      <a:r>
                        <a:rPr lang="en-US" sz="1400" b="0" dirty="0" smtClean="0"/>
                        <a:t>8.4.2.23.7 Beacon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Only one operating class.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Beacons should only</a:t>
                      </a:r>
                      <a:r>
                        <a:rPr lang="en-US" sz="1400" baseline="0" dirty="0" smtClean="0"/>
                        <a:t> be sent at 20 MHz, but rogues could do anything</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desired measurement channel for 80/160/80+80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129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8.4.2.24.7 Beacon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 (</a:t>
                      </a:r>
                      <a:r>
                        <a:rPr lang="en-US" sz="1400" baseline="0" dirty="0" smtClean="0"/>
                        <a:t>includes all received beacons irrespective of bandwidth; </a:t>
                      </a:r>
                      <a:r>
                        <a:rPr lang="en-US" sz="1400" dirty="0" smtClean="0"/>
                        <a:t>specifies </a:t>
                      </a:r>
                      <a:r>
                        <a:rPr lang="en-US" sz="1400" baseline="0" dirty="0" smtClean="0"/>
                        <a:t>the </a:t>
                      </a:r>
                      <a:r>
                        <a:rPr lang="en-US" sz="1400" i="1" baseline="0" dirty="0" smtClean="0"/>
                        <a:t>beacon</a:t>
                      </a:r>
                      <a:r>
                        <a:rPr lang="en-US" sz="1400" baseline="0" dirty="0" smtClean="0"/>
                        <a:t> OpClass+Ch# and, if &gt;40MHz, then  include the optional subelement too; not the </a:t>
                      </a:r>
                      <a:r>
                        <a:rPr lang="en-US" sz="1400" i="1" baseline="0" dirty="0" smtClean="0"/>
                        <a:t>measurement</a:t>
                      </a:r>
                      <a:r>
                        <a:rPr lang="en-US" sz="1400" baseline="0" dirty="0" smtClean="0"/>
                        <a:t> channel)</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34874">
                <a:tc>
                  <a:txBody>
                    <a:bodyPr/>
                    <a:lstStyle/>
                    <a:p>
                      <a:r>
                        <a:rPr lang="en-US" sz="1400" b="0" dirty="0" smtClean="0"/>
                        <a:t>8.4.2.23.8 Frame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desired measurement channel for 80/160/80+80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6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8.4.2.24.8 Frame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Ditto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Ditto (includes all received frames irrespective of bandwidth)</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Footer Placeholder 6"/>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5867400" y="1447800"/>
            <a:ext cx="3276600" cy="24384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(4/7)</a:t>
            </a:r>
          </a:p>
        </p:txBody>
      </p:sp>
      <p:sp>
        <p:nvSpPr>
          <p:cNvPr id="10244" name="Slide Number Placeholder 4"/>
          <p:cNvSpPr>
            <a:spLocks noGrp="1"/>
          </p:cNvSpPr>
          <p:nvPr>
            <p:ph type="sldNum" sz="quarter" idx="11"/>
          </p:nvPr>
        </p:nvSpPr>
        <p:spPr/>
        <p:txBody>
          <a:bodyPr/>
          <a:lstStyle/>
          <a:p>
            <a:pPr>
              <a:defRPr/>
            </a:pPr>
            <a:r>
              <a:rPr lang="en-US" dirty="0" smtClean="0"/>
              <a:t>Slide </a:t>
            </a:r>
            <a:fld id="{330DE50D-1B7C-46E5-AD5C-DC93436B9D52}" type="slidenum">
              <a:rPr lang="en-US" smtClean="0"/>
              <a:pPr>
                <a:defRPr/>
              </a:pPr>
              <a:t>15</a:t>
            </a:fld>
            <a:endParaRPr lang="en-US" dirty="0" smtClean="0"/>
          </a:p>
        </p:txBody>
      </p:sp>
      <p:graphicFrame>
        <p:nvGraphicFramePr>
          <p:cNvPr id="13" name="Table 12"/>
          <p:cNvGraphicFramePr>
            <a:graphicFrameLocks noGrp="1"/>
          </p:cNvGraphicFramePr>
          <p:nvPr/>
        </p:nvGraphicFramePr>
        <p:xfrm>
          <a:off x="0" y="1143001"/>
          <a:ext cx="9144000" cy="4937760"/>
        </p:xfrm>
        <a:graphic>
          <a:graphicData uri="http://schemas.openxmlformats.org/drawingml/2006/table">
            <a:tbl>
              <a:tblPr firstRow="1" bandRow="1">
                <a:tableStyleId>{5C22544A-7EE6-4342-B048-85BDC9FD1C3A}</a:tableStyleId>
              </a:tblPr>
              <a:tblGrid>
                <a:gridCol w="1894703"/>
                <a:gridCol w="3954162"/>
                <a:gridCol w="3295135"/>
              </a:tblGrid>
              <a:tr h="181055">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794">
                <a:tc>
                  <a:txBody>
                    <a:bodyPr/>
                    <a:lstStyle/>
                    <a:p>
                      <a:r>
                        <a:rPr lang="en-US" sz="1400" b="0" kern="1200" baseline="0" dirty="0" smtClean="0">
                          <a:solidFill>
                            <a:schemeClr val="dk1"/>
                          </a:solidFill>
                          <a:latin typeface="+mn-lt"/>
                          <a:ea typeface="+mn-ea"/>
                          <a:cs typeface="+mn-cs"/>
                        </a:rPr>
                        <a:t>8.4.2.38 AP Channel Report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No </a:t>
                      </a:r>
                      <a:r>
                        <a:rPr lang="en-US" sz="1400" baseline="0" dirty="0" smtClean="0"/>
                        <a:t>80+80 semantics.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Clarify</a:t>
                      </a:r>
                      <a:r>
                        <a:rPr lang="en-US" sz="1400" baseline="0" dirty="0" smtClean="0"/>
                        <a:t> that the operating class can only be a 20 MHz operating class (since a STA will find an AP via its 20 MHz beacon)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latin typeface="+mn-lt"/>
                          <a:ea typeface="+mn-ea"/>
                          <a:cs typeface="+mn-cs"/>
                        </a:rPr>
                        <a:t>8.4.2.39 Neighbor Report element</a:t>
                      </a:r>
                      <a:endParaRPr lang="en-US" sz="1400" b="0" dirty="0" smtClean="0"/>
                    </a:p>
                    <a:p>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BSS operating channel for 80/160/80+80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93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8.4.2.48 Multiple BSSID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Contains Supported Operating Classes element</a:t>
                      </a:r>
                      <a:r>
                        <a:rPr lang="en-US" sz="1400" baseline="0" dirty="0" smtClean="0"/>
                        <a:t> etc</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Upgrade to reflect any changes to Supported Operating Classes element etc</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dirty="0" smtClean="0"/>
                        <a:t>8.4.2.54 DSE Registered Location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no optional subelements - n</a:t>
                      </a:r>
                      <a:r>
                        <a:rPr lang="en-US" sz="1400" dirty="0" smtClean="0"/>
                        <a:t>ot</a:t>
                      </a:r>
                      <a:r>
                        <a:rPr lang="en-US" sz="1400" baseline="0" dirty="0" smtClean="0"/>
                        <a:t> marked as extensible.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Yet, no 80/160 MHz spectrum with DSE (yet?)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When and if this is needed by a new “XHT” TG, use existing OpClass+Ch# to indicate the P20 or P20/40. </a:t>
                      </a:r>
                      <a:r>
                        <a:rPr lang="en-US" sz="1400" dirty="0" smtClean="0"/>
                        <a:t>Allow Wide Bandwidth Channel Switch element as </a:t>
                      </a:r>
                      <a:r>
                        <a:rPr lang="en-US" sz="1400" baseline="0" dirty="0" smtClean="0"/>
                        <a:t>an optional subelement to indicate the BSS operating channel for 80/160/80+80 (sent to a XHT STA only).</a:t>
                      </a: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Footer Placeholder 6"/>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ChangeArrowheads="1"/>
          </p:cNvSpPr>
          <p:nvPr/>
        </p:nvSpPr>
        <p:spPr bwMode="auto">
          <a:xfrm>
            <a:off x="5867400" y="1447800"/>
            <a:ext cx="3276600" cy="2590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9" name="Rectangle 8"/>
          <p:cNvSpPr>
            <a:spLocks noChangeArrowheads="1"/>
          </p:cNvSpPr>
          <p:nvPr/>
        </p:nvSpPr>
        <p:spPr bwMode="auto">
          <a:xfrm>
            <a:off x="5867400" y="4800600"/>
            <a:ext cx="3276600" cy="1447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(5/7)</a:t>
            </a:r>
          </a:p>
        </p:txBody>
      </p:sp>
      <p:sp>
        <p:nvSpPr>
          <p:cNvPr id="10244" name="Slide Number Placeholder 4"/>
          <p:cNvSpPr>
            <a:spLocks noGrp="1"/>
          </p:cNvSpPr>
          <p:nvPr>
            <p:ph type="sldNum" sz="quarter" idx="11"/>
          </p:nvPr>
        </p:nvSpPr>
        <p:spPr/>
        <p:txBody>
          <a:bodyPr/>
          <a:lstStyle/>
          <a:p>
            <a:pPr>
              <a:defRPr/>
            </a:pPr>
            <a:r>
              <a:rPr lang="en-US" dirty="0" smtClean="0"/>
              <a:t>Slide </a:t>
            </a:r>
            <a:fld id="{330DE50D-1B7C-46E5-AD5C-DC93436B9D52}" type="slidenum">
              <a:rPr lang="en-US" smtClean="0"/>
              <a:pPr>
                <a:defRPr/>
              </a:pPr>
              <a:t>16</a:t>
            </a:fld>
            <a:endParaRPr lang="en-US" dirty="0" smtClean="0"/>
          </a:p>
        </p:txBody>
      </p:sp>
      <p:sp>
        <p:nvSpPr>
          <p:cNvPr id="7" name="Slide Number Placeholder 4"/>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330DE50D-1B7C-46E5-AD5C-DC93436B9D52}"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graphicFrame>
        <p:nvGraphicFramePr>
          <p:cNvPr id="13" name="Table 12"/>
          <p:cNvGraphicFramePr>
            <a:graphicFrameLocks noGrp="1"/>
          </p:cNvGraphicFramePr>
          <p:nvPr/>
        </p:nvGraphicFramePr>
        <p:xfrm>
          <a:off x="0" y="1143001"/>
          <a:ext cx="9144000" cy="5120640"/>
        </p:xfrm>
        <a:graphic>
          <a:graphicData uri="http://schemas.openxmlformats.org/drawingml/2006/table">
            <a:tbl>
              <a:tblPr firstRow="1" bandRow="1">
                <a:tableStyleId>{5C22544A-7EE6-4342-B048-85BDC9FD1C3A}</a:tableStyleId>
              </a:tblPr>
              <a:tblGrid>
                <a:gridCol w="1894703"/>
                <a:gridCol w="3954162"/>
                <a:gridCol w="3295135"/>
              </a:tblGrid>
              <a:tr h="181055">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794">
                <a:tc>
                  <a:txBody>
                    <a:bodyPr/>
                    <a:lstStyle/>
                    <a:p>
                      <a:r>
                        <a:rPr lang="en-US" sz="1400" b="0" kern="1200" baseline="0" dirty="0" smtClean="0">
                          <a:solidFill>
                            <a:schemeClr val="dk1"/>
                          </a:solidFill>
                          <a:latin typeface="+mn-lt"/>
                          <a:ea typeface="+mn-ea"/>
                          <a:cs typeface="+mn-cs"/>
                        </a:rPr>
                        <a:t>8.4.2.55 Extended Channel Switch Announcement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Only one operating class (inadequate for mixed clients),</a:t>
                      </a:r>
                      <a:r>
                        <a:rPr lang="en-US" sz="1400" baseline="0" dirty="0" smtClean="0"/>
                        <a:t> </a:t>
                      </a:r>
                      <a:r>
                        <a:rPr lang="en-US" sz="1400" dirty="0" smtClean="0"/>
                        <a:t>no </a:t>
                      </a:r>
                      <a:r>
                        <a:rPr lang="en-US" sz="1400" baseline="0" dirty="0" smtClean="0"/>
                        <a:t>80+80 semantics.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Allow multiple ECSA elements to be included in containing frames.  Define a new “+80” </a:t>
                      </a:r>
                      <a:r>
                        <a:rPr lang="en-US" sz="1400" baseline="0" dirty="0" smtClean="0"/>
                        <a:t>OpClass so ECSA elements for 20,40,80,80 and +80 indicate 20, 40, 80 and 80+80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042">
                <a:tc>
                  <a:txBody>
                    <a:bodyPr/>
                    <a:lstStyle/>
                    <a:p>
                      <a:r>
                        <a:rPr lang="en-US" sz="1400" b="0" kern="1200" baseline="0" dirty="0" smtClean="0">
                          <a:solidFill>
                            <a:schemeClr val="dk1"/>
                          </a:solidFill>
                          <a:latin typeface="+mn-lt"/>
                          <a:ea typeface="+mn-ea"/>
                          <a:cs typeface="+mn-cs"/>
                        </a:rPr>
                        <a:t>8.4.2.56 Supported Operating Classes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Define a new “+80” </a:t>
                      </a:r>
                      <a:r>
                        <a:rPr lang="en-US" sz="1400" baseline="0" dirty="0" smtClean="0"/>
                        <a:t>OpClass so 80,80, +80 can indicate 80,80+80.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93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dk1"/>
                          </a:solidFill>
                          <a:latin typeface="+mn-lt"/>
                          <a:ea typeface="+mn-ea"/>
                          <a:cs typeface="+mn-cs"/>
                        </a:rPr>
                        <a:t>8.4.2.58.2 HT Capabilities Information field</a:t>
                      </a:r>
                      <a:endParaRPr lang="en-US" sz="14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“Supported Channel Width Set” is reserved if operating class isn’t a 40 MHz operating class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Flip this around – reserved only</a:t>
                      </a:r>
                      <a:r>
                        <a:rPr lang="en-US" sz="1400" baseline="0" dirty="0" smtClean="0"/>
                        <a:t> for 10/20 MHz operating classes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dirty="0" smtClean="0"/>
                        <a:t>8.4.2.60 20/40 Intolerant Channel report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Specific to 2.4 GHz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dirty="0" smtClean="0"/>
                        <a:t>8.4.2.69.4 Peer-to-peer Link event request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Define a new “+80” </a:t>
                      </a:r>
                      <a:r>
                        <a:rPr lang="en-US" sz="1400" baseline="0" dirty="0" smtClean="0"/>
                        <a:t>OpClass so two subelements 80, +80 can indicate 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8.4.2.70.4 Peer-to-peer Link event report</a:t>
                      </a:r>
                    </a:p>
                    <a:p>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To VHT STAs only,  </a:t>
                      </a:r>
                      <a:r>
                        <a:rPr lang="en-US" sz="1400" dirty="0" smtClean="0"/>
                        <a:t>allow Wide Bandwidth Channel Switch element as </a:t>
                      </a:r>
                      <a:r>
                        <a:rPr lang="en-US" sz="1400" baseline="0" dirty="0" smtClean="0"/>
                        <a:t>an optional subelement  to indicate the peer channel for 80/160/80+80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Footer Placeholder 10"/>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0" y="6400800"/>
            <a:ext cx="9144000" cy="4572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7" name="Rectangle 6"/>
          <p:cNvSpPr>
            <a:spLocks noChangeArrowheads="1"/>
          </p:cNvSpPr>
          <p:nvPr/>
        </p:nvSpPr>
        <p:spPr bwMode="auto">
          <a:xfrm>
            <a:off x="5867400" y="1447800"/>
            <a:ext cx="3276600" cy="51816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(6/7)</a:t>
            </a:r>
          </a:p>
        </p:txBody>
      </p:sp>
      <p:sp>
        <p:nvSpPr>
          <p:cNvPr id="10244" name="Slide Number Placeholder 4"/>
          <p:cNvSpPr>
            <a:spLocks noGrp="1"/>
          </p:cNvSpPr>
          <p:nvPr>
            <p:ph type="sldNum" sz="quarter" idx="11"/>
          </p:nvPr>
        </p:nvSpPr>
        <p:spPr>
          <a:xfrm>
            <a:off x="4344988" y="6629400"/>
            <a:ext cx="530225" cy="182562"/>
          </a:xfrm>
        </p:spPr>
        <p:txBody>
          <a:bodyPr/>
          <a:lstStyle/>
          <a:p>
            <a:pPr>
              <a:defRPr/>
            </a:pPr>
            <a:r>
              <a:rPr lang="en-US" dirty="0" smtClean="0"/>
              <a:t>Slide </a:t>
            </a:r>
            <a:fld id="{330DE50D-1B7C-46E5-AD5C-DC93436B9D52}" type="slidenum">
              <a:rPr lang="en-US" smtClean="0"/>
              <a:pPr>
                <a:defRPr/>
              </a:pPr>
              <a:t>17</a:t>
            </a:fld>
            <a:endParaRPr lang="en-US" dirty="0" smtClean="0"/>
          </a:p>
        </p:txBody>
      </p:sp>
      <p:graphicFrame>
        <p:nvGraphicFramePr>
          <p:cNvPr id="13" name="Table 12"/>
          <p:cNvGraphicFramePr>
            <a:graphicFrameLocks noGrp="1"/>
          </p:cNvGraphicFramePr>
          <p:nvPr/>
        </p:nvGraphicFramePr>
        <p:xfrm>
          <a:off x="0" y="1143001"/>
          <a:ext cx="9144000" cy="5455920"/>
        </p:xfrm>
        <a:graphic>
          <a:graphicData uri="http://schemas.openxmlformats.org/drawingml/2006/table">
            <a:tbl>
              <a:tblPr firstRow="1" bandRow="1">
                <a:tableStyleId>{5C22544A-7EE6-4342-B048-85BDC9FD1C3A}</a:tableStyleId>
              </a:tblPr>
              <a:tblGrid>
                <a:gridCol w="1894703"/>
                <a:gridCol w="3954162"/>
                <a:gridCol w="3295135"/>
              </a:tblGrid>
              <a:tr h="210077">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5345">
                <a:tc>
                  <a:txBody>
                    <a:bodyPr/>
                    <a:lstStyle/>
                    <a:p>
                      <a:r>
                        <a:rPr lang="en-US" sz="1400" b="0" dirty="0" smtClean="0"/>
                        <a:t>8.4.2.71.5</a:t>
                      </a:r>
                      <a:r>
                        <a:rPr lang="en-US" sz="1400" b="0" baseline="0" dirty="0" smtClean="0"/>
                        <a:t> Diagnostic information subelement descriptions (AP Descriptor subelement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Only one operating class (inadequate for mixed recipients),</a:t>
                      </a:r>
                      <a:r>
                        <a:rPr lang="en-US" sz="1400" baseline="0" dirty="0" smtClean="0"/>
                        <a:t> </a:t>
                      </a:r>
                      <a:r>
                        <a:rPr lang="en-US" sz="1400" dirty="0" smtClean="0"/>
                        <a:t>no </a:t>
                      </a:r>
                      <a:r>
                        <a:rPr lang="en-US" sz="1400" baseline="0" dirty="0" smtClean="0"/>
                        <a:t>80+80 semantics.  </a:t>
                      </a:r>
                      <a:endParaRPr lang="en-US" sz="1400" dirty="0" smtClean="0"/>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Since this seems to be just a terse indication of identity</a:t>
                      </a:r>
                      <a:r>
                        <a:rPr lang="en-US" sz="1400" baseline="0" dirty="0" smtClean="0"/>
                        <a:t> of the associated </a:t>
                      </a:r>
                      <a:r>
                        <a:rPr lang="en-US" sz="1400" dirty="0" smtClean="0"/>
                        <a:t>AP (e.g. no HT capabilities/operation</a:t>
                      </a:r>
                      <a:r>
                        <a:rPr lang="en-US" sz="1400" baseline="0" dirty="0" smtClean="0"/>
                        <a:t> elements)</a:t>
                      </a:r>
                      <a:r>
                        <a:rPr lang="en-US" sz="1400" dirty="0" smtClean="0"/>
                        <a:t>, it suffices to just report the P20 or P20/40 MHz operating class and channel.  </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1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8.4.2.73.3 </a:t>
                      </a:r>
                      <a:r>
                        <a:rPr lang="en-US" sz="1400" baseline="0" dirty="0" smtClean="0"/>
                        <a:t>Location Indication Channels subelement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 but 80+80 is really interesting from a location perspective.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Define a new “+80” </a:t>
                      </a:r>
                      <a:r>
                        <a:rPr lang="en-US" sz="1400" baseline="0" dirty="0" smtClean="0"/>
                        <a:t>OpClass so a 80 </a:t>
                      </a:r>
                      <a:r>
                        <a:rPr lang="en-US" sz="1400" baseline="0" dirty="0" err="1" smtClean="0"/>
                        <a:t>OpClass,ch</a:t>
                      </a:r>
                      <a:r>
                        <a:rPr lang="en-US" sz="1400" baseline="0" dirty="0" smtClean="0"/>
                        <a:t># pair then a , +80 </a:t>
                      </a:r>
                      <a:r>
                        <a:rPr lang="en-US" sz="1400" baseline="0" dirty="0" err="1" smtClean="0"/>
                        <a:t>OpClass,ch</a:t>
                      </a:r>
                      <a:r>
                        <a:rPr lang="en-US" sz="1400" baseline="0" dirty="0" smtClean="0"/>
                        <a:t># pair can indicate 80+80.</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71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8.4.2.88 Channel Usage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No </a:t>
                      </a:r>
                      <a:r>
                        <a:rPr lang="en-US" sz="1400" baseline="0" dirty="0" smtClean="0"/>
                        <a:t>80+80 semantics.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Define a new “+80” </a:t>
                      </a:r>
                      <a:r>
                        <a:rPr lang="en-US" sz="1400" baseline="0" dirty="0" smtClean="0"/>
                        <a:t>OpClass so 80, +80 can indicate 80+80.</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8291">
                <a:tc>
                  <a:txBody>
                    <a:bodyPr/>
                    <a:lstStyle/>
                    <a:p>
                      <a:r>
                        <a:rPr lang="en-US" sz="1400" b="0" dirty="0" smtClean="0"/>
                        <a:t>8.5.8.3 Measurement Pilot frame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a:t>
                      </a:r>
                      <a:r>
                        <a:rPr lang="en-US" sz="1400" dirty="0" smtClean="0"/>
                        <a:t>only one operating class (inadequate for mixed clients)</a:t>
                      </a:r>
                      <a:r>
                        <a:rPr lang="en-US" sz="1400" baseline="0" dirty="0" smtClean="0"/>
                        <a:t>.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BSS operating channel for 80/160/80+80 .</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5345">
                <a:tc>
                  <a:txBody>
                    <a:bodyPr/>
                    <a:lstStyle/>
                    <a:p>
                      <a:r>
                        <a:rPr lang="en-US" sz="1400" b="0" dirty="0" smtClean="0"/>
                        <a:t>8.5.8.7 Extended Channel Switch Announcement frame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a:t>
                      </a:r>
                      <a:r>
                        <a:rPr lang="en-US" sz="1400" dirty="0" smtClean="0"/>
                        <a:t>only one operating class (inadequate for mixed clients)</a:t>
                      </a:r>
                      <a:r>
                        <a:rPr lang="en-US" sz="1400" baseline="0" dirty="0" smtClean="0"/>
                        <a:t> </a:t>
                      </a: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Use existing OpClass+Ch# to indicate the P20 or P20/40. </a:t>
                      </a:r>
                      <a:r>
                        <a:rPr lang="en-US" sz="1400" dirty="0" smtClean="0"/>
                        <a:t>Allow Wide Bandwidth Channel Switch element as </a:t>
                      </a:r>
                      <a:r>
                        <a:rPr lang="en-US" sz="1400" baseline="0" dirty="0" smtClean="0"/>
                        <a:t>an optional subelement to indicate the new BSS operating channel for 80/160/80+80. Country element also be optionally allowed</a:t>
                      </a:r>
                      <a:endParaRPr lang="en-US" sz="1400" i="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09600"/>
            <a:ext cx="7772400" cy="762000"/>
          </a:xfrm>
        </p:spPr>
        <p:txBody>
          <a:bodyPr/>
          <a:lstStyle/>
          <a:p>
            <a:r>
              <a:rPr lang="en-US" sz="2000" b="0" dirty="0" smtClean="0"/>
              <a:t>Solution: Channel number identification (7/7)</a:t>
            </a:r>
          </a:p>
        </p:txBody>
      </p:sp>
      <p:sp>
        <p:nvSpPr>
          <p:cNvPr id="10244" name="Slide Number Placeholder 4"/>
          <p:cNvSpPr>
            <a:spLocks noGrp="1"/>
          </p:cNvSpPr>
          <p:nvPr>
            <p:ph type="sldNum" sz="quarter" idx="11"/>
          </p:nvPr>
        </p:nvSpPr>
        <p:spPr/>
        <p:txBody>
          <a:bodyPr/>
          <a:lstStyle/>
          <a:p>
            <a:pPr>
              <a:defRPr/>
            </a:pPr>
            <a:r>
              <a:rPr lang="en-US" dirty="0" smtClean="0"/>
              <a:t>Slide </a:t>
            </a:r>
            <a:fld id="{330DE50D-1B7C-46E5-AD5C-DC93436B9D52}" type="slidenum">
              <a:rPr lang="en-US" smtClean="0"/>
              <a:pPr>
                <a:defRPr/>
              </a:pPr>
              <a:t>18</a:t>
            </a:fld>
            <a:endParaRPr lang="en-US" dirty="0" smtClean="0"/>
          </a:p>
        </p:txBody>
      </p:sp>
      <p:graphicFrame>
        <p:nvGraphicFramePr>
          <p:cNvPr id="13" name="Table 12"/>
          <p:cNvGraphicFramePr>
            <a:graphicFrameLocks noGrp="1"/>
          </p:cNvGraphicFramePr>
          <p:nvPr/>
        </p:nvGraphicFramePr>
        <p:xfrm>
          <a:off x="0" y="1143001"/>
          <a:ext cx="9144000" cy="4419600"/>
        </p:xfrm>
        <a:graphic>
          <a:graphicData uri="http://schemas.openxmlformats.org/drawingml/2006/table">
            <a:tbl>
              <a:tblPr firstRow="1" bandRow="1">
                <a:tableStyleId>{5C22544A-7EE6-4342-B048-85BDC9FD1C3A}</a:tableStyleId>
              </a:tblPr>
              <a:tblGrid>
                <a:gridCol w="1894703"/>
                <a:gridCol w="3954162"/>
                <a:gridCol w="3295135"/>
              </a:tblGrid>
              <a:tr h="181055">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7794">
                <a:tc>
                  <a:txBody>
                    <a:bodyPr/>
                    <a:lstStyle/>
                    <a:p>
                      <a:r>
                        <a:rPr lang="en-US" sz="1400" b="0" dirty="0" smtClean="0"/>
                        <a:t>8.5.8.8 DSE Measurement Request frame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no optional subelements.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Yet, no 80/160 MHz spectrum with DSE (yet?)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When and if this is needed by a new “XHT” TG, use existing OpClass+Ch# to indicate the P20 or P20/40. Define an optional subelement formatted as EID,L, VHT Operation Information field to indicate the BSS operating channel for 80/160/80+80 (sent to a XHT STA only).</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dirty="0" smtClean="0"/>
                        <a:t>8.5.8.9 DSE Measurement Report frame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no optional subelements.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Yet, no 80/160 MHz spectrum with DSE (yet?)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 change.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When and if this is needed by a new “XHT” TG, I have no idea how to extend this except via a new “Extended DSE Measurement Report frame format”</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3680">
                <a:tc>
                  <a:txBody>
                    <a:bodyPr/>
                    <a:lstStyle/>
                    <a:p>
                      <a:r>
                        <a:rPr lang="en-US" sz="1400" b="0" dirty="0" smtClean="0"/>
                        <a:t>8.5.13.TDLS</a:t>
                      </a:r>
                      <a:r>
                        <a:rPr lang="en-US" sz="1400" b="0" baseline="0" dirty="0" smtClean="0"/>
                        <a:t> Channel Switch Request Action field format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OpClass+Ch# only, no primary channel indication for &gt;40MHz, </a:t>
                      </a:r>
                      <a:r>
                        <a:rPr lang="en-US" sz="1400" baseline="0" dirty="0" smtClean="0"/>
                        <a:t>no 80+80 semantics; no optional subelements.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Allow Wide Bandwidth Channel Switch element as </a:t>
                      </a:r>
                      <a:r>
                        <a:rPr lang="en-US" sz="1400" baseline="0" dirty="0" smtClean="0"/>
                        <a:t>an optional subelement , as is a</a:t>
                      </a:r>
                      <a:r>
                        <a:rPr lang="en-US" sz="1400" dirty="0" smtClean="0"/>
                        <a:t>lready addressed by 11acD2.0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Footer Placeholder 6"/>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solidFill>
                  <a:schemeClr val="bg1">
                    <a:lumMod val="50000"/>
                  </a:schemeClr>
                </a:solidFill>
                <a:ea typeface="Gulim" pitchFamily="34" charset="-127"/>
              </a:rPr>
              <a:t>Regulations are getting more complicated with mixtures of units. VHT Transmit Power Envelope does not even define units =&gt; add</a:t>
            </a:r>
          </a:p>
          <a:p>
            <a:pPr lvl="1" eaLnBrk="1" hangingPunct="1"/>
            <a:r>
              <a:rPr lang="en-US" altLang="ko-KR" sz="1600" dirty="0" smtClean="0">
                <a:solidFill>
                  <a:schemeClr val="bg1">
                    <a:lumMod val="50000"/>
                  </a:schemeClr>
                </a:solidFill>
                <a:ea typeface="Gulim" pitchFamily="34" charset="-127"/>
              </a:rPr>
              <a:t>Operating classes can be used to indicate band and bandwidth in 11k/s/v =&gt; update</a:t>
            </a:r>
          </a:p>
          <a:p>
            <a:pPr lvl="2" eaLnBrk="1" hangingPunct="1"/>
            <a:r>
              <a:rPr lang="en-US" altLang="ko-KR" sz="1600" dirty="0" smtClean="0">
                <a:solidFill>
                  <a:schemeClr val="bg1">
                    <a:lumMod val="50000"/>
                  </a:schemeClr>
                </a:solidFill>
                <a:ea typeface="Gulim" pitchFamily="34" charset="-127"/>
              </a:rPr>
              <a:t>Expressing 80+80 is especially problematic for 11k/s/v protocols</a:t>
            </a:r>
          </a:p>
          <a:p>
            <a:pPr lvl="1" eaLnBrk="1" hangingPunct="1"/>
            <a:r>
              <a:rPr lang="en-US" altLang="ko-KR" sz="1600" dirty="0" smtClean="0">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solidFill>
                  <a:schemeClr val="bg1">
                    <a:lumMod val="50000"/>
                  </a:schemeClr>
                </a:solidFill>
                <a:ea typeface="Gulim" pitchFamily="34" charset="-127"/>
              </a:rPr>
              <a:t>VHT weakens channel switching and next-channel TPC =&gt; refresh</a:t>
            </a:r>
          </a:p>
          <a:p>
            <a:pPr lvl="1" eaLnBrk="1" hangingPunct="1"/>
            <a:r>
              <a:rPr lang="en-US" altLang="ko-KR" sz="1600" dirty="0" smtClean="0">
                <a:solidFill>
                  <a:schemeClr val="bg1">
                    <a:lumMod val="50000"/>
                  </a:schemeClr>
                </a:solidFill>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solidFill>
                  <a:schemeClr val="bg1">
                    <a:lumMod val="50000"/>
                  </a:schemeClr>
                </a:solidFill>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19</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ea typeface="Gulim" pitchFamily="34" charset="-127"/>
              </a:rPr>
              <a:t>This document considers a range of issues related to transmit power, channel identification and operating classes</a:t>
            </a:r>
          </a:p>
          <a:p>
            <a:pPr lvl="1" eaLnBrk="1" hangingPunct="1"/>
            <a:r>
              <a:rPr lang="en-US" altLang="ko-KR" sz="1600" dirty="0" smtClean="0">
                <a:ea typeface="Gulim" pitchFamily="34" charset="-127"/>
              </a:rPr>
              <a:t>Regulations are getting more complicated with mixtures of units. VHT Transmit Power Envelope does not even define units =&gt; add</a:t>
            </a:r>
          </a:p>
          <a:p>
            <a:pPr lvl="1" eaLnBrk="1" hangingPunct="1"/>
            <a:r>
              <a:rPr lang="en-US" altLang="ko-KR" sz="1600" dirty="0" smtClean="0">
                <a:ea typeface="Gulim" pitchFamily="34" charset="-127"/>
              </a:rPr>
              <a:t>Operating classes can be used to indicate band and bandwidth in 11k/s/v =&gt; update</a:t>
            </a:r>
          </a:p>
          <a:p>
            <a:pPr lvl="2" eaLnBrk="1" hangingPunct="1"/>
            <a:r>
              <a:rPr lang="en-US" altLang="ko-KR" sz="1600" dirty="0" smtClean="0">
                <a:ea typeface="Gulim" pitchFamily="34" charset="-127"/>
              </a:rPr>
              <a:t>Expressing 80+80 is especially problematic for 11k/s/v protocols</a:t>
            </a:r>
          </a:p>
          <a:p>
            <a:pPr lvl="1" eaLnBrk="1" hangingPunct="1"/>
            <a:r>
              <a:rPr lang="en-US" altLang="ko-KR" sz="1600" dirty="0" smtClean="0">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ea typeface="Gulim" pitchFamily="34" charset="-127"/>
              </a:rPr>
              <a:t>VHT weakens channel switching and next-channel TPC =&gt; refresh</a:t>
            </a:r>
          </a:p>
          <a:p>
            <a:pPr lvl="1" eaLnBrk="1" hangingPunct="1"/>
            <a:r>
              <a:rPr lang="en-US" altLang="ko-KR" sz="1600" dirty="0" smtClean="0">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ea typeface="Gulim" pitchFamily="34" charset="-127"/>
              </a:rPr>
              <a:t>A few other related matters =&gt; fix</a:t>
            </a:r>
          </a:p>
          <a:p>
            <a:pPr eaLnBrk="1" hangingPunct="1"/>
            <a:r>
              <a:rPr lang="en-US" altLang="ko-KR" sz="2000" b="0" dirty="0" smtClean="0">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2</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40" name="Title 1"/>
          <p:cNvSpPr>
            <a:spLocks noGrp="1"/>
          </p:cNvSpPr>
          <p:nvPr>
            <p:ph type="title"/>
          </p:nvPr>
        </p:nvSpPr>
        <p:spPr>
          <a:xfrm>
            <a:off x="685800" y="609600"/>
            <a:ext cx="7772400" cy="762000"/>
          </a:xfrm>
        </p:spPr>
        <p:txBody>
          <a:bodyPr/>
          <a:lstStyle/>
          <a:p>
            <a:r>
              <a:rPr lang="en-US" sz="2000" b="0" dirty="0" smtClean="0"/>
              <a:t>Country element format</a:t>
            </a:r>
          </a:p>
        </p:txBody>
      </p:sp>
      <p:sp>
        <p:nvSpPr>
          <p:cNvPr id="11268" name="Slide Number Placeholder 4"/>
          <p:cNvSpPr>
            <a:spLocks noGrp="1"/>
          </p:cNvSpPr>
          <p:nvPr>
            <p:ph type="sldNum" sz="quarter" idx="11"/>
          </p:nvPr>
        </p:nvSpPr>
        <p:spPr/>
        <p:txBody>
          <a:bodyPr/>
          <a:lstStyle/>
          <a:p>
            <a:pPr>
              <a:defRPr/>
            </a:pPr>
            <a:r>
              <a:rPr lang="en-US" smtClean="0"/>
              <a:t>Slide </a:t>
            </a:r>
            <a:fld id="{3AC47D29-FE22-4C97-8EE7-884361A34C52}" type="slidenum">
              <a:rPr lang="en-US" smtClean="0"/>
              <a:pPr>
                <a:defRPr/>
              </a:pPr>
              <a:t>20</a:t>
            </a:fld>
            <a:endParaRPr lang="en-US" smtClean="0"/>
          </a:p>
        </p:txBody>
      </p:sp>
      <p:graphicFrame>
        <p:nvGraphicFramePr>
          <p:cNvPr id="11" name="Table 10"/>
          <p:cNvGraphicFramePr>
            <a:graphicFrameLocks noGrp="1"/>
          </p:cNvGraphicFramePr>
          <p:nvPr/>
        </p:nvGraphicFramePr>
        <p:xfrm>
          <a:off x="304800" y="1219200"/>
          <a:ext cx="8153401" cy="1241108"/>
        </p:xfrm>
        <a:graphic>
          <a:graphicData uri="http://schemas.openxmlformats.org/drawingml/2006/table">
            <a:tbl>
              <a:tblPr firstRow="1" bandRow="1">
                <a:tableStyleId>{2D5ABB26-0587-4C30-8999-92F81FD0307C}</a:tableStyleId>
              </a:tblPr>
              <a:tblGrid>
                <a:gridCol w="599515"/>
                <a:gridCol w="619685"/>
                <a:gridCol w="609600"/>
                <a:gridCol w="685800"/>
                <a:gridCol w="1228715"/>
                <a:gridCol w="219085"/>
                <a:gridCol w="1673036"/>
                <a:gridCol w="959223"/>
                <a:gridCol w="1101541"/>
                <a:gridCol w="457201"/>
              </a:tblGrid>
              <a:tr h="214313">
                <a:tc gridSpan="3">
                  <a:txBody>
                    <a:bodyPr/>
                    <a:lstStyle/>
                    <a:p>
                      <a:r>
                        <a:rPr lang="en-US" sz="1000" b="0" i="1" dirty="0" smtClean="0"/>
                        <a:t>11h – very old</a:t>
                      </a:r>
                      <a:endParaRPr lang="en-US" sz="1000" b="0" i="1" dirty="0"/>
                    </a:p>
                  </a:txBody>
                  <a:tcPr>
                    <a:lnR>
                      <a:noFill/>
                    </a:lnR>
                  </a:tcPr>
                </a:tc>
                <a:tc hMerge="1">
                  <a:txBody>
                    <a:bodyPr/>
                    <a:lstStyle/>
                    <a:p>
                      <a:endParaRPr lang="en-US" sz="1000" b="0" dirty="0"/>
                    </a:p>
                  </a:txBody>
                  <a:tcPr>
                    <a:lnB w="12700" cap="flat" cmpd="sng" algn="ctr">
                      <a:noFill/>
                      <a:prstDash val="solid"/>
                      <a:round/>
                      <a:headEnd type="none" w="med" len="med"/>
                      <a:tailEnd type="none" w="med" len="med"/>
                    </a:lnB>
                  </a:tcPr>
                </a:tc>
                <a:tc hMerge="1">
                  <a:txBody>
                    <a:bodyPr/>
                    <a:lstStyle/>
                    <a:p>
                      <a:endParaRPr lang="en-US" sz="1000" b="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gridSpan="2">
                  <a:txBody>
                    <a:bodyPr/>
                    <a:lstStyle/>
                    <a:p>
                      <a:pPr algn="ctr"/>
                      <a:endParaRPr 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endParaRPr lang="en-US" sz="1000" b="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t>Multiple instances</a:t>
                      </a:r>
                      <a:r>
                        <a:rPr lang="en-US" sz="1000" b="0" baseline="0" dirty="0" smtClean="0"/>
                        <a:t> of these, implicitly for a 20 MHz operating class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000" b="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4313">
                <a:tc>
                  <a:txBody>
                    <a:bodyPr/>
                    <a:lstStyle/>
                    <a:p>
                      <a:endParaRPr lang="en-US" sz="1000" b="0" dirty="0"/>
                    </a:p>
                  </a:txBody>
                  <a:tcPr/>
                </a:tc>
                <a:tc>
                  <a:txBody>
                    <a:bodyPr/>
                    <a:lstStyle/>
                    <a:p>
                      <a:endParaRPr lang="en-US" sz="1000" b="0"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000" b="0" dirty="0"/>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000" b="0" dirty="0" smtClean="0"/>
                        <a:t>Country String</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000" b="0" dirty="0" smtClean="0"/>
                        <a:t>N </a:t>
                      </a:r>
                      <a:r>
                        <a:rPr lang="en-US" sz="1000" b="0" dirty="0" err="1" smtClean="0"/>
                        <a:t>SubbandTriplets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000" b="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88">
                <a:tc>
                  <a:txBody>
                    <a:bodyPr/>
                    <a:lstStyle/>
                    <a:p>
                      <a:endParaRPr lang="en-US" sz="1000" b="0" dirty="0"/>
                    </a:p>
                  </a:txBody>
                  <a:tcPr>
                    <a:lnR w="12700" cap="flat" cmpd="sng" algn="ctr">
                      <a:solidFill>
                        <a:schemeClr val="tx1"/>
                      </a:solidFill>
                      <a:prstDash val="solid"/>
                      <a:round/>
                      <a:headEnd type="none" w="med" len="med"/>
                      <a:tailEnd type="none" w="med" len="med"/>
                    </a:lnR>
                  </a:tcPr>
                </a:tc>
                <a:tc>
                  <a:txBody>
                    <a:bodyPr/>
                    <a:lstStyle/>
                    <a:p>
                      <a:r>
                        <a:rPr lang="en-US" sz="1000" b="0" dirty="0" smtClean="0"/>
                        <a:t>Element</a:t>
                      </a:r>
                      <a:r>
                        <a:rPr lang="en-US" sz="1000" b="0" baseline="0" dirty="0" smtClean="0"/>
                        <a:t> ID</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Length</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Country Code</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US" sz="1000" b="0" dirty="0" smtClean="0"/>
                        <a:t>Operating Table Index</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First channel</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Number of Channels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Max Transmit Power Level</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Pad</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88">
                <a:tc>
                  <a:txBody>
                    <a:bodyPr/>
                    <a:lstStyle/>
                    <a:p>
                      <a:r>
                        <a:rPr lang="en-US" sz="1000" b="0" dirty="0" smtClean="0"/>
                        <a:t>Octets</a:t>
                      </a:r>
                      <a:endParaRPr lang="en-US" sz="1000" b="0" dirty="0"/>
                    </a:p>
                  </a:txBody>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2</a:t>
                      </a:r>
                      <a:endParaRPr lang="en-US" sz="1000" b="0" dirty="0"/>
                    </a:p>
                  </a:txBody>
                  <a:tcPr>
                    <a:lnT w="12700" cap="flat" cmpd="sng" algn="ctr">
                      <a:solidFill>
                        <a:schemeClr val="tx1"/>
                      </a:solidFill>
                      <a:prstDash val="solid"/>
                      <a:round/>
                      <a:headEnd type="none" w="med" len="med"/>
                      <a:tailEnd type="none" w="med" len="med"/>
                    </a:lnT>
                  </a:tcPr>
                </a:tc>
                <a:tc gridSpan="2">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hMerge="1">
                  <a:txBody>
                    <a:bodyPr/>
                    <a:lstStyle/>
                    <a:p>
                      <a:endParaRPr lang="en-US" sz="120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0/1</a:t>
                      </a:r>
                      <a:endParaRPr lang="en-US" sz="1000" b="0" dirty="0"/>
                    </a:p>
                  </a:txBody>
                  <a:tcPr>
                    <a:lnT w="12700" cap="flat" cmpd="sng" algn="ctr">
                      <a:solidFill>
                        <a:schemeClr val="tx1"/>
                      </a:solidFill>
                      <a:prstDash val="solid"/>
                      <a:round/>
                      <a:headEnd type="none" w="med" len="med"/>
                      <a:tailEnd type="none" w="med" len="med"/>
                    </a:lnT>
                  </a:tcPr>
                </a:tc>
              </a:tr>
            </a:tbl>
          </a:graphicData>
        </a:graphic>
      </p:graphicFrame>
      <p:sp>
        <p:nvSpPr>
          <p:cNvPr id="8" name="Content Placeholder 2"/>
          <p:cNvSpPr>
            <a:spLocks noGrp="1"/>
          </p:cNvSpPr>
          <p:nvPr>
            <p:ph idx="1"/>
          </p:nvPr>
        </p:nvSpPr>
        <p:spPr>
          <a:xfrm>
            <a:off x="304800" y="4038600"/>
            <a:ext cx="8382000" cy="2667000"/>
          </a:xfrm>
        </p:spPr>
        <p:txBody>
          <a:bodyPr/>
          <a:lstStyle/>
          <a:p>
            <a:pPr eaLnBrk="1" hangingPunct="1"/>
            <a:r>
              <a:rPr lang="en-US" altLang="ko-KR" sz="1800" b="0" dirty="0" smtClean="0">
                <a:ea typeface="Gulim" pitchFamily="34" charset="-127"/>
              </a:rPr>
              <a:t>Country element in Beacons and Probe Responses is the only 802.11 mechanism by which an AP can alert clients to time/location/AP-state-dependent regulatory permissions that clients couldn’t be aware of otherwise (i.e. structured information that cannot be known at manufacturing time)</a:t>
            </a:r>
          </a:p>
          <a:p>
            <a:pPr eaLnBrk="1" hangingPunct="1"/>
            <a:r>
              <a:rPr lang="en-US" altLang="ko-KR" sz="1800" b="0" dirty="0" smtClean="0">
                <a:ea typeface="Gulim" pitchFamily="34" charset="-127"/>
              </a:rPr>
              <a:t>Need to keep this mechanism in our back pocket for future spectrum around the world =&gt; update</a:t>
            </a:r>
          </a:p>
          <a:p>
            <a:pPr eaLnBrk="1" hangingPunct="1"/>
            <a:r>
              <a:rPr lang="en-US" altLang="ko-KR" sz="1800" b="0" dirty="0" smtClean="0">
                <a:ea typeface="Gulim" pitchFamily="34" charset="-127"/>
              </a:rPr>
              <a:t>As we see above, Country element is pretty powerful already</a:t>
            </a:r>
          </a:p>
          <a:p>
            <a:pPr eaLnBrk="1" hangingPunct="1"/>
            <a:r>
              <a:rPr lang="en-US" altLang="ko-KR" sz="1800" b="0" dirty="0" smtClean="0">
                <a:ea typeface="Gulim" pitchFamily="34" charset="-127"/>
              </a:rPr>
              <a:t>Let look at how it works by example, and look for holes</a:t>
            </a:r>
            <a:endParaRPr lang="en-US" altLang="ko-KR" sz="1800" dirty="0" smtClean="0">
              <a:ea typeface="Gulim" pitchFamily="34" charset="-127"/>
            </a:endParaRPr>
          </a:p>
        </p:txBody>
      </p:sp>
      <p:sp>
        <p:nvSpPr>
          <p:cNvPr id="6" name="Footer Placeholder 5"/>
          <p:cNvSpPr>
            <a:spLocks noGrp="1"/>
          </p:cNvSpPr>
          <p:nvPr>
            <p:ph type="ftr" sz="quarter" idx="10"/>
          </p:nvPr>
        </p:nvSpPr>
        <p:spPr/>
        <p:txBody>
          <a:bodyPr/>
          <a:lstStyle/>
          <a:p>
            <a:pPr>
              <a:defRPr/>
            </a:pPr>
            <a:r>
              <a:rPr lang="en-US" smtClean="0"/>
              <a:t>Brian Hart, Cisco Systems</a:t>
            </a:r>
            <a:endParaRPr lang="en-US"/>
          </a:p>
        </p:txBody>
      </p:sp>
      <p:graphicFrame>
        <p:nvGraphicFramePr>
          <p:cNvPr id="7" name="Table 6"/>
          <p:cNvGraphicFramePr>
            <a:graphicFrameLocks noGrp="1"/>
          </p:cNvGraphicFramePr>
          <p:nvPr/>
        </p:nvGraphicFramePr>
        <p:xfrm>
          <a:off x="304800" y="2514600"/>
          <a:ext cx="8229600" cy="1584960"/>
        </p:xfrm>
        <a:graphic>
          <a:graphicData uri="http://schemas.openxmlformats.org/drawingml/2006/table">
            <a:tbl>
              <a:tblPr firstRow="1" bandRow="1">
                <a:tableStyleId>{2D5ABB26-0587-4C30-8999-92F81FD0307C}</a:tableStyleId>
              </a:tblPr>
              <a:tblGrid>
                <a:gridCol w="609599"/>
                <a:gridCol w="609600"/>
                <a:gridCol w="619328"/>
                <a:gridCol w="700391"/>
                <a:gridCol w="194319"/>
                <a:gridCol w="793735"/>
                <a:gridCol w="470263"/>
                <a:gridCol w="730406"/>
                <a:gridCol w="787940"/>
                <a:gridCol w="787940"/>
                <a:gridCol w="787940"/>
                <a:gridCol w="875489"/>
                <a:gridCol w="262650"/>
              </a:tblGrid>
              <a:tr h="214313">
                <a:tc gridSpan="3">
                  <a:txBody>
                    <a:bodyPr/>
                    <a:lstStyle/>
                    <a:p>
                      <a:r>
                        <a:rPr lang="en-US" sz="1000" b="0" i="1" dirty="0" smtClean="0"/>
                        <a:t>11j/n/p/y</a:t>
                      </a:r>
                      <a:r>
                        <a:rPr lang="en-US" sz="1000" b="0" i="1" baseline="0" dirty="0" smtClean="0"/>
                        <a:t> /</a:t>
                      </a:r>
                      <a:r>
                        <a:rPr lang="en-US" sz="1000" b="0" i="1" baseline="0" dirty="0" err="1" smtClean="0"/>
                        <a:t>mb</a:t>
                      </a:r>
                      <a:r>
                        <a:rPr lang="en-US" sz="1000" b="0" i="1" baseline="0" dirty="0" smtClean="0"/>
                        <a:t>… more modern</a:t>
                      </a:r>
                      <a:endParaRPr lang="en-US" sz="1000" b="0" i="1" dirty="0"/>
                    </a:p>
                  </a:txBody>
                  <a:tcPr>
                    <a:lnR>
                      <a:noFill/>
                    </a:lnR>
                  </a:tcPr>
                </a:tc>
                <a:tc hMerge="1">
                  <a:txBody>
                    <a:bodyPr/>
                    <a:lstStyle/>
                    <a:p>
                      <a:endParaRPr lang="en-US" sz="1000" b="0" dirty="0"/>
                    </a:p>
                  </a:txBody>
                  <a:tcPr>
                    <a:lnB w="12700" cap="flat" cmpd="sng" algn="ctr">
                      <a:noFill/>
                      <a:prstDash val="solid"/>
                      <a:round/>
                      <a:headEnd type="none" w="med" len="med"/>
                      <a:tailEnd type="none" w="med" len="med"/>
                    </a:lnB>
                  </a:tcPr>
                </a:tc>
                <a:tc hMerge="1">
                  <a:txBody>
                    <a:bodyPr/>
                    <a:lstStyle/>
                    <a:p>
                      <a:endParaRPr lang="en-US" sz="1000" b="0" dirty="0"/>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gridSpan="2">
                  <a:txBody>
                    <a:bodyPr/>
                    <a:lstStyle/>
                    <a:p>
                      <a:pPr algn="ctr"/>
                      <a:endParaRPr lang="en-US" sz="1000" b="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a:endParaRPr lang="en-US" sz="1000" b="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lang="en-US" sz="1000" b="0" dirty="0" smtClean="0"/>
                        <a:t>Multiple instances</a:t>
                      </a:r>
                      <a:r>
                        <a:rPr lang="en-US" sz="1000" b="0" baseline="0" dirty="0" smtClean="0"/>
                        <a:t> of these, one per Operating Triplet</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endParaRPr lang="en-US" sz="1000" b="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14313">
                <a:tc>
                  <a:txBody>
                    <a:bodyPr/>
                    <a:lstStyle/>
                    <a:p>
                      <a:endParaRPr lang="en-US" sz="1000" b="0" dirty="0"/>
                    </a:p>
                  </a:txBody>
                  <a:tcPr/>
                </a:tc>
                <a:tc>
                  <a:txBody>
                    <a:bodyPr/>
                    <a:lstStyle/>
                    <a:p>
                      <a:endParaRPr lang="en-US" sz="1000" b="0"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000" b="0" dirty="0"/>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000" b="0" dirty="0" smtClean="0"/>
                        <a:t>Country String</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000" b="0" dirty="0" smtClean="0"/>
                        <a:t>1 Operating Triplet</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000" b="0" dirty="0" smtClean="0"/>
                        <a:t>N </a:t>
                      </a:r>
                      <a:r>
                        <a:rPr lang="en-US" sz="1000" b="0" dirty="0" err="1" smtClean="0"/>
                        <a:t>SubbandTriplets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tc>
                <a:tc hMerge="1">
                  <a:txBody>
                    <a:bodyPr/>
                    <a:lstStyle/>
                    <a:p>
                      <a:endParaRPr lang="en-US" sz="1200" dirty="0"/>
                    </a:p>
                  </a:txBody>
                  <a:tcPr/>
                </a:tc>
                <a:tc>
                  <a:txBody>
                    <a:bodyPr/>
                    <a:lstStyle/>
                    <a:p>
                      <a:pPr algn="ctr"/>
                      <a:endParaRPr lang="en-US" sz="1000" b="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88">
                <a:tc>
                  <a:txBody>
                    <a:bodyPr/>
                    <a:lstStyle/>
                    <a:p>
                      <a:endParaRPr lang="en-US" sz="1000" b="0" dirty="0"/>
                    </a:p>
                  </a:txBody>
                  <a:tcPr>
                    <a:lnR w="12700" cap="flat" cmpd="sng" algn="ctr">
                      <a:solidFill>
                        <a:schemeClr val="tx1"/>
                      </a:solidFill>
                      <a:prstDash val="solid"/>
                      <a:round/>
                      <a:headEnd type="none" w="med" len="med"/>
                      <a:tailEnd type="none" w="med" len="med"/>
                    </a:lnR>
                  </a:tcPr>
                </a:tc>
                <a:tc>
                  <a:txBody>
                    <a:bodyPr/>
                    <a:lstStyle/>
                    <a:p>
                      <a:r>
                        <a:rPr lang="en-US" sz="1000" b="0" dirty="0" smtClean="0"/>
                        <a:t>Element</a:t>
                      </a:r>
                      <a:r>
                        <a:rPr lang="en-US" sz="1000" b="0" baseline="0" dirty="0" smtClean="0"/>
                        <a:t> ID</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Length</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Country Code</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n-US" sz="1000" b="0" dirty="0" smtClean="0"/>
                        <a:t>Operating Table Index</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201</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Operating Class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Coverage Class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First channel</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Number of Channels</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Max Transmit Power Level</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dirty="0" smtClean="0"/>
                        <a:t>P</a:t>
                      </a:r>
                    </a:p>
                    <a:p>
                      <a:r>
                        <a:rPr lang="en-US" sz="1000" b="0" dirty="0" smtClean="0"/>
                        <a:t>a</a:t>
                      </a:r>
                    </a:p>
                    <a:p>
                      <a:r>
                        <a:rPr lang="en-US" sz="1000" b="0" dirty="0" smtClean="0"/>
                        <a:t>d</a:t>
                      </a:r>
                      <a:endParaRPr lang="en-US" sz="10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88">
                <a:tc>
                  <a:txBody>
                    <a:bodyPr/>
                    <a:lstStyle/>
                    <a:p>
                      <a:r>
                        <a:rPr lang="en-US" sz="1000" b="0" dirty="0" smtClean="0"/>
                        <a:t>Octets</a:t>
                      </a:r>
                      <a:endParaRPr lang="en-US" sz="1000" b="0" dirty="0"/>
                    </a:p>
                  </a:txBody>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2</a:t>
                      </a:r>
                      <a:endParaRPr lang="en-US" sz="1000" b="0" dirty="0"/>
                    </a:p>
                  </a:txBody>
                  <a:tcPr>
                    <a:lnT w="12700" cap="flat" cmpd="sng" algn="ctr">
                      <a:solidFill>
                        <a:schemeClr val="tx1"/>
                      </a:solidFill>
                      <a:prstDash val="solid"/>
                      <a:round/>
                      <a:headEnd type="none" w="med" len="med"/>
                      <a:tailEnd type="none" w="med" len="med"/>
                    </a:lnT>
                  </a:tcPr>
                </a:tc>
                <a:tc gridSpan="2">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hMerge="1">
                  <a:txBody>
                    <a:bodyPr/>
                    <a:lstStyle/>
                    <a:p>
                      <a:endParaRPr lang="en-US" sz="120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1</a:t>
                      </a:r>
                      <a:endParaRPr lang="en-US" sz="1000" b="0" dirty="0"/>
                    </a:p>
                  </a:txBody>
                  <a:tcPr>
                    <a:lnT w="12700" cap="flat" cmpd="sng" algn="ctr">
                      <a:solidFill>
                        <a:schemeClr val="tx1"/>
                      </a:solidFill>
                      <a:prstDash val="solid"/>
                      <a:round/>
                      <a:headEnd type="none" w="med" len="med"/>
                      <a:tailEnd type="none" w="med" len="med"/>
                    </a:lnT>
                  </a:tcPr>
                </a:tc>
                <a:tc>
                  <a:txBody>
                    <a:bodyPr/>
                    <a:lstStyle/>
                    <a:p>
                      <a:r>
                        <a:rPr lang="en-US" sz="1000" b="0" dirty="0" smtClean="0"/>
                        <a:t>0/1</a:t>
                      </a:r>
                      <a:endParaRPr lang="en-US" sz="1000" b="0" dirty="0"/>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a:spLocks noChangeArrowheads="1"/>
          </p:cNvSpPr>
          <p:nvPr/>
        </p:nvSpPr>
        <p:spPr bwMode="auto">
          <a:xfrm>
            <a:off x="685800" y="2667000"/>
            <a:ext cx="8077200" cy="4572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1" name="Rectangle 10"/>
          <p:cNvSpPr>
            <a:spLocks noChangeArrowheads="1"/>
          </p:cNvSpPr>
          <p:nvPr/>
        </p:nvSpPr>
        <p:spPr bwMode="auto">
          <a:xfrm>
            <a:off x="685800" y="3810000"/>
            <a:ext cx="8077200" cy="2286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6146" name="Title 1"/>
          <p:cNvSpPr>
            <a:spLocks noGrp="1"/>
          </p:cNvSpPr>
          <p:nvPr>
            <p:ph type="title"/>
          </p:nvPr>
        </p:nvSpPr>
        <p:spPr>
          <a:xfrm>
            <a:off x="0" y="609600"/>
            <a:ext cx="9144000" cy="762000"/>
          </a:xfrm>
        </p:spPr>
        <p:txBody>
          <a:bodyPr/>
          <a:lstStyle/>
          <a:p>
            <a:r>
              <a:rPr lang="en-US" sz="2000" dirty="0" smtClean="0"/>
              <a:t>How to use the Country element to express Operating Classes (if AP needs to specify time/loc/AP-state dependent rules that the client cannot know otherwise)</a:t>
            </a:r>
          </a:p>
        </p:txBody>
      </p:sp>
      <p:sp>
        <p:nvSpPr>
          <p:cNvPr id="2" name="Slide Number Placeholder 4"/>
          <p:cNvSpPr>
            <a:spLocks noGrp="1"/>
          </p:cNvSpPr>
          <p:nvPr>
            <p:ph type="sldNum" sz="quarter" idx="11"/>
          </p:nvPr>
        </p:nvSpPr>
        <p:spPr/>
        <p:txBody>
          <a:bodyPr/>
          <a:lstStyle/>
          <a:p>
            <a:pPr>
              <a:defRPr/>
            </a:pPr>
            <a:r>
              <a:rPr lang="en-US" smtClean="0"/>
              <a:t>Slide </a:t>
            </a:r>
            <a:fld id="{C8F8986C-3333-4961-861B-ACDE02BE8012}" type="slidenum">
              <a:rPr lang="en-US" smtClean="0"/>
              <a:pPr>
                <a:defRPr/>
              </a:pPr>
              <a:t>21</a:t>
            </a:fld>
            <a:endParaRPr lang="en-US" smtClean="0"/>
          </a:p>
        </p:txBody>
      </p:sp>
      <p:graphicFrame>
        <p:nvGraphicFramePr>
          <p:cNvPr id="6" name="Table 5"/>
          <p:cNvGraphicFramePr>
            <a:graphicFrameLocks noGrp="1"/>
          </p:cNvGraphicFramePr>
          <p:nvPr/>
        </p:nvGraphicFramePr>
        <p:xfrm>
          <a:off x="685800" y="1488440"/>
          <a:ext cx="8001000" cy="1676400"/>
        </p:xfrm>
        <a:graphic>
          <a:graphicData uri="http://schemas.openxmlformats.org/drawingml/2006/table">
            <a:tbl>
              <a:tblPr firstRow="1" bandRow="1">
                <a:tableStyleId>{5C22544A-7EE6-4342-B048-85BDC9FD1C3A}</a:tableStyleId>
              </a:tblPr>
              <a:tblGrid>
                <a:gridCol w="2667000"/>
                <a:gridCol w="2667000"/>
                <a:gridCol w="2667000"/>
              </a:tblGrid>
              <a:tr h="370840">
                <a:tc>
                  <a:txBody>
                    <a:bodyPr/>
                    <a:lstStyle/>
                    <a:p>
                      <a:r>
                        <a:rPr lang="en-US" sz="1400" b="0" dirty="0" smtClean="0">
                          <a:solidFill>
                            <a:schemeClr val="tx1"/>
                          </a:solidFill>
                        </a:rPr>
                        <a:t>20/40 MHz  operating triplet for P20 and P40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operating triplet for P80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160 MHz operating triplet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3">
                  <a:txBody>
                    <a:bodyPr/>
                    <a:lstStyle/>
                    <a:p>
                      <a:r>
                        <a:rPr lang="en-US" sz="1400" b="0" dirty="0" smtClean="0">
                          <a:solidFill>
                            <a:schemeClr val="tx1"/>
                          </a:solidFill>
                        </a:rPr>
                        <a:t>Note 1: Allowed today</a:t>
                      </a:r>
                    </a:p>
                    <a:p>
                      <a:r>
                        <a:rPr lang="en-US" sz="1400" b="0" dirty="0" smtClean="0">
                          <a:solidFill>
                            <a:schemeClr val="tx1"/>
                          </a:solidFill>
                        </a:rPr>
                        <a:t>Note 2: No</a:t>
                      </a:r>
                      <a:r>
                        <a:rPr lang="en-US" sz="1400" b="0" baseline="0" dirty="0" smtClean="0">
                          <a:solidFill>
                            <a:schemeClr val="tx1"/>
                          </a:solidFill>
                        </a:rPr>
                        <a:t> need for a 20 MHz operating class since regulations don’t change at that level, and 11a clients aren’t expected to understand operating triplets</a:t>
                      </a:r>
                    </a:p>
                    <a:p>
                      <a:r>
                        <a:rPr lang="en-US" sz="1400" b="0" baseline="0" dirty="0" smtClean="0">
                          <a:solidFill>
                            <a:schemeClr val="tx1"/>
                          </a:solidFill>
                        </a:rPr>
                        <a:t>Note 3: All a column to Annex E indicating the </a:t>
                      </a:r>
                      <a:r>
                        <a:rPr lang="en-US" sz="1400" b="0" baseline="0" dirty="0" err="1" smtClean="0">
                          <a:solidFill>
                            <a:schemeClr val="tx1"/>
                          </a:solidFill>
                        </a:rPr>
                        <a:t>chGroup</a:t>
                      </a:r>
                      <a:r>
                        <a:rPr lang="en-US" sz="1400" b="0" baseline="0" dirty="0" smtClean="0">
                          <a:solidFill>
                            <a:schemeClr val="tx1"/>
                          </a:solidFill>
                        </a:rPr>
                        <a:t> </a:t>
                      </a:r>
                      <a:r>
                        <a:rPr lang="en-US" sz="1400" b="0" baseline="0" dirty="0" smtClean="0">
                          <a:solidFill>
                            <a:schemeClr val="tx1"/>
                          </a:solidFill>
                        </a:rPr>
                        <a:t>in which the operating classes were </a:t>
                      </a:r>
                      <a:r>
                        <a:rPr lang="en-US" sz="1400" b="0" baseline="0" dirty="0" smtClean="0">
                          <a:solidFill>
                            <a:schemeClr val="tx1"/>
                          </a:solidFill>
                        </a:rPr>
                        <a:t>defined (11j </a:t>
                      </a:r>
                      <a:r>
                        <a:rPr lang="en-US" sz="1400" b="0" baseline="0" dirty="0" err="1" smtClean="0">
                          <a:solidFill>
                            <a:schemeClr val="tx1"/>
                          </a:solidFill>
                        </a:rPr>
                        <a:t>vs</a:t>
                      </a:r>
                      <a:r>
                        <a:rPr lang="en-US" sz="1400" b="0" baseline="0" dirty="0" smtClean="0">
                          <a:solidFill>
                            <a:schemeClr val="tx1"/>
                          </a:solidFill>
                        </a:rPr>
                        <a:t> 11k </a:t>
                      </a:r>
                      <a:r>
                        <a:rPr lang="en-US" sz="1400" b="0" baseline="0" dirty="0" err="1" smtClean="0">
                          <a:solidFill>
                            <a:schemeClr val="tx1"/>
                          </a:solidFill>
                        </a:rPr>
                        <a:t>vs</a:t>
                      </a:r>
                      <a:r>
                        <a:rPr lang="en-US" sz="1400" b="0" baseline="0" dirty="0" smtClean="0">
                          <a:solidFill>
                            <a:schemeClr val="tx1"/>
                          </a:solidFill>
                        </a:rPr>
                        <a:t> 11n …); </a:t>
                      </a:r>
                      <a:r>
                        <a:rPr lang="en-US" sz="1400" b="0" baseline="0" dirty="0" smtClean="0">
                          <a:solidFill>
                            <a:schemeClr val="tx1"/>
                          </a:solidFill>
                        </a:rPr>
                        <a:t>beacons  must send in increasing group order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7" name="Table 6"/>
          <p:cNvGraphicFramePr>
            <a:graphicFrameLocks noGrp="1"/>
          </p:cNvGraphicFramePr>
          <p:nvPr/>
        </p:nvGraphicFramePr>
        <p:xfrm>
          <a:off x="685800" y="3200400"/>
          <a:ext cx="8001000" cy="1219200"/>
        </p:xfrm>
        <a:graphic>
          <a:graphicData uri="http://schemas.openxmlformats.org/drawingml/2006/table">
            <a:tbl>
              <a:tblPr firstRow="1" bandRow="1">
                <a:tableStyleId>{5C22544A-7EE6-4342-B048-85BDC9FD1C3A}</a:tableStyleId>
              </a:tblPr>
              <a:tblGrid>
                <a:gridCol w="2667000"/>
                <a:gridCol w="2667000"/>
                <a:gridCol w="2667000"/>
              </a:tblGrid>
              <a:tr h="609600">
                <a:tc>
                  <a:txBody>
                    <a:bodyPr/>
                    <a:lstStyle/>
                    <a:p>
                      <a:r>
                        <a:rPr lang="en-US" sz="1400" b="0" dirty="0" smtClean="0">
                          <a:solidFill>
                            <a:schemeClr val="tx1"/>
                          </a:solidFill>
                        </a:rPr>
                        <a:t>20/40 MHz  operating triplet for P20 and P40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operating triplet for P80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operating triplet for S80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9600">
                <a:tc gridSpan="3">
                  <a:txBody>
                    <a:bodyPr/>
                    <a:lstStyle/>
                    <a:p>
                      <a:r>
                        <a:rPr lang="en-US" sz="1400" b="0" dirty="0" smtClean="0">
                          <a:solidFill>
                            <a:schemeClr val="tx1"/>
                          </a:solidFill>
                        </a:rPr>
                        <a:t>Note 1: Need to add an operating class for the secondary 80 MHz segment;</a:t>
                      </a:r>
                      <a:r>
                        <a:rPr lang="en-US" sz="1400" b="0" baseline="0" dirty="0" smtClean="0">
                          <a:solidFill>
                            <a:schemeClr val="tx1"/>
                          </a:solidFill>
                        </a:rPr>
                        <a:t> otherwise allowed today</a:t>
                      </a:r>
                    </a:p>
                    <a:p>
                      <a:r>
                        <a:rPr lang="en-US" sz="1400" b="0" baseline="0" dirty="0" smtClean="0">
                          <a:solidFill>
                            <a:schemeClr val="tx1"/>
                          </a:solidFill>
                        </a:rPr>
                        <a:t>Note 2: Allowing 160 MHz via 80 and “+80” is helpful as we will see later</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itle 1"/>
          <p:cNvSpPr txBox="1">
            <a:spLocks/>
          </p:cNvSpPr>
          <p:nvPr/>
        </p:nvSpPr>
        <p:spPr bwMode="auto">
          <a:xfrm rot="16200000">
            <a:off x="-304800" y="1676400"/>
            <a:ext cx="13716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chemeClr val="tx2"/>
                </a:solidFill>
                <a:effectLst/>
                <a:uLnTx/>
                <a:uFillTx/>
                <a:latin typeface="+mj-lt"/>
                <a:ea typeface="+mj-ea"/>
                <a:cs typeface="+mj-cs"/>
              </a:rPr>
              <a:t>160 MHz BSS</a:t>
            </a:r>
          </a:p>
        </p:txBody>
      </p:sp>
      <p:sp>
        <p:nvSpPr>
          <p:cNvPr id="10" name="Title 1"/>
          <p:cNvSpPr txBox="1">
            <a:spLocks/>
          </p:cNvSpPr>
          <p:nvPr/>
        </p:nvSpPr>
        <p:spPr bwMode="auto">
          <a:xfrm rot="16200000">
            <a:off x="-457200" y="3505200"/>
            <a:ext cx="1676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b="0" kern="0" dirty="0" smtClean="0">
                <a:solidFill>
                  <a:schemeClr val="tx2"/>
                </a:solidFill>
                <a:latin typeface="+mj-lt"/>
                <a:ea typeface="+mj-ea"/>
                <a:cs typeface="+mj-cs"/>
              </a:rPr>
              <a:t>160 or 80+80</a:t>
            </a:r>
            <a:r>
              <a:rPr kumimoji="0" lang="en-US" sz="1600" b="0" i="0" u="none" strike="noStrike" kern="0" cap="none" spc="0" normalizeH="0" baseline="0" noProof="0" dirty="0" smtClean="0">
                <a:ln>
                  <a:noFill/>
                </a:ln>
                <a:solidFill>
                  <a:schemeClr val="tx2"/>
                </a:solidFill>
                <a:effectLst/>
                <a:uLnTx/>
                <a:uFillTx/>
                <a:latin typeface="+mj-lt"/>
                <a:ea typeface="+mj-ea"/>
                <a:cs typeface="+mj-cs"/>
              </a:rPr>
              <a:t> MHz BSS</a:t>
            </a:r>
          </a:p>
        </p:txBody>
      </p:sp>
      <p:graphicFrame>
        <p:nvGraphicFramePr>
          <p:cNvPr id="12" name="Table 11"/>
          <p:cNvGraphicFramePr>
            <a:graphicFrameLocks noGrp="1"/>
          </p:cNvGraphicFramePr>
          <p:nvPr/>
        </p:nvGraphicFramePr>
        <p:xfrm>
          <a:off x="685800" y="4648200"/>
          <a:ext cx="8001000" cy="1676400"/>
        </p:xfrm>
        <a:graphic>
          <a:graphicData uri="http://schemas.openxmlformats.org/drawingml/2006/table">
            <a:tbl>
              <a:tblPr firstRow="1" bandRow="1">
                <a:tableStyleId>{5C22544A-7EE6-4342-B048-85BDC9FD1C3A}</a:tableStyleId>
              </a:tblPr>
              <a:tblGrid>
                <a:gridCol w="2362200"/>
                <a:gridCol w="2133600"/>
                <a:gridCol w="1600200"/>
                <a:gridCol w="1905000"/>
              </a:tblGrid>
              <a:tr h="370840">
                <a:tc>
                  <a:txBody>
                    <a:bodyPr/>
                    <a:lstStyle/>
                    <a:p>
                      <a:r>
                        <a:rPr lang="en-US" sz="1400" b="0" dirty="0" smtClean="0">
                          <a:solidFill>
                            <a:schemeClr val="tx1"/>
                          </a:solidFill>
                        </a:rPr>
                        <a:t>20/40 MHz  operating triplet for P20 and P40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Subband triplet for 20/40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operating triplet for P80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operating triplet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4">
                  <a:txBody>
                    <a:bodyPr/>
                    <a:lstStyle/>
                    <a:p>
                      <a:r>
                        <a:rPr lang="en-US" sz="1400" b="0" dirty="0" smtClean="0">
                          <a:solidFill>
                            <a:schemeClr val="tx1"/>
                          </a:solidFill>
                        </a:rPr>
                        <a:t>Note 1: Need to add an operating class for the secondary 80 MHz segment;</a:t>
                      </a:r>
                      <a:r>
                        <a:rPr lang="en-US" sz="1400" b="0" baseline="0" dirty="0" smtClean="0">
                          <a:solidFill>
                            <a:schemeClr val="tx1"/>
                          </a:solidFill>
                        </a:rPr>
                        <a:t> otherwise allowed today</a:t>
                      </a:r>
                      <a:endParaRPr lang="en-US" sz="14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tx1"/>
                          </a:solidFill>
                        </a:rPr>
                        <a:t>Note 2: Also can send a Power Constraint element  to lower the power further., which reduces the Maximum Transmit Power Level in each Subband triplet by the same amount</a:t>
                      </a:r>
                    </a:p>
                    <a:p>
                      <a:r>
                        <a:rPr lang="en-US" sz="1400" b="0" dirty="0" smtClean="0">
                          <a:solidFill>
                            <a:schemeClr val="tx1"/>
                          </a:solidFill>
                        </a:rPr>
                        <a:t>Note 3: BTW, we probably could have avoided VHT Transmit Power Envelope, by instead using subband triplets for 80 and 160 </a:t>
                      </a:r>
                      <a:r>
                        <a:rPr lang="en-US" sz="1400" b="0" dirty="0" err="1" smtClean="0">
                          <a:solidFill>
                            <a:schemeClr val="tx1"/>
                          </a:solidFill>
                        </a:rPr>
                        <a:t>MHz</a:t>
                      </a:r>
                      <a:r>
                        <a:rPr lang="en-US" sz="1400" b="0" baseline="0" dirty="0" err="1" smtClean="0">
                          <a:solidFill>
                            <a:schemeClr val="tx1"/>
                          </a:solidFill>
                        </a:rPr>
                        <a:t>.</a:t>
                      </a:r>
                      <a:r>
                        <a:rPr lang="en-US" sz="1400" b="0" baseline="0" dirty="0" smtClean="0">
                          <a:solidFill>
                            <a:schemeClr val="tx1"/>
                          </a:solidFill>
                        </a:rPr>
                        <a:t> Water under the bridge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Title 1"/>
          <p:cNvSpPr txBox="1">
            <a:spLocks/>
          </p:cNvSpPr>
          <p:nvPr/>
        </p:nvSpPr>
        <p:spPr bwMode="auto">
          <a:xfrm rot="16200000">
            <a:off x="-495300" y="5143500"/>
            <a:ext cx="17526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chemeClr val="tx2"/>
                </a:solidFill>
                <a:effectLst/>
                <a:uLnTx/>
                <a:uFillTx/>
                <a:latin typeface="+mj-lt"/>
                <a:ea typeface="+mj-ea"/>
                <a:cs typeface="+mj-cs"/>
              </a:rPr>
              <a:t>80+80 MHz BSS with TPC</a:t>
            </a:r>
          </a:p>
        </p:txBody>
      </p:sp>
      <p:sp>
        <p:nvSpPr>
          <p:cNvPr id="15" name="Footer Placeholder 1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
          <p:cNvSpPr>
            <a:spLocks noChangeArrowheads="1"/>
          </p:cNvSpPr>
          <p:nvPr/>
        </p:nvSpPr>
        <p:spPr bwMode="auto">
          <a:xfrm>
            <a:off x="0" y="3657600"/>
            <a:ext cx="9144000" cy="1447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6146" name="Title 1"/>
          <p:cNvSpPr>
            <a:spLocks noGrp="1"/>
          </p:cNvSpPr>
          <p:nvPr>
            <p:ph type="title"/>
          </p:nvPr>
        </p:nvSpPr>
        <p:spPr>
          <a:xfrm>
            <a:off x="0" y="609600"/>
            <a:ext cx="9144000" cy="762000"/>
          </a:xfrm>
        </p:spPr>
        <p:txBody>
          <a:bodyPr/>
          <a:lstStyle/>
          <a:p>
            <a:r>
              <a:rPr lang="en-US" sz="2000" dirty="0" smtClean="0"/>
              <a:t>How to use the Country element to express multiple Operating Classes</a:t>
            </a:r>
          </a:p>
        </p:txBody>
      </p:sp>
      <p:sp>
        <p:nvSpPr>
          <p:cNvPr id="2" name="Slide Number Placeholder 4"/>
          <p:cNvSpPr>
            <a:spLocks noGrp="1"/>
          </p:cNvSpPr>
          <p:nvPr>
            <p:ph type="sldNum" sz="quarter" idx="11"/>
          </p:nvPr>
        </p:nvSpPr>
        <p:spPr/>
        <p:txBody>
          <a:bodyPr/>
          <a:lstStyle/>
          <a:p>
            <a:pPr>
              <a:defRPr/>
            </a:pPr>
            <a:r>
              <a:rPr lang="en-US" smtClean="0"/>
              <a:t>Slide </a:t>
            </a:r>
            <a:fld id="{C8F8986C-3333-4961-861B-ACDE02BE8012}" type="slidenum">
              <a:rPr lang="en-US" smtClean="0"/>
              <a:pPr>
                <a:defRPr/>
              </a:pPr>
              <a:t>22</a:t>
            </a:fld>
            <a:endParaRPr lang="en-US" smtClean="0"/>
          </a:p>
        </p:txBody>
      </p:sp>
      <p:graphicFrame>
        <p:nvGraphicFramePr>
          <p:cNvPr id="6" name="Table 5"/>
          <p:cNvGraphicFramePr>
            <a:graphicFrameLocks noGrp="1"/>
          </p:cNvGraphicFramePr>
          <p:nvPr/>
        </p:nvGraphicFramePr>
        <p:xfrm>
          <a:off x="685800" y="1488440"/>
          <a:ext cx="8001000" cy="1102360"/>
        </p:xfrm>
        <a:graphic>
          <a:graphicData uri="http://schemas.openxmlformats.org/drawingml/2006/table">
            <a:tbl>
              <a:tblPr firstRow="1" bandRow="1">
                <a:tableStyleId>{5C22544A-7EE6-4342-B048-85BDC9FD1C3A}</a:tableStyleId>
              </a:tblPr>
              <a:tblGrid>
                <a:gridCol w="1905000"/>
                <a:gridCol w="1828800"/>
                <a:gridCol w="1905000"/>
                <a:gridCol w="2362200"/>
              </a:tblGrid>
              <a:tr h="370840">
                <a:tc>
                  <a:txBody>
                    <a:bodyPr/>
                    <a:lstStyle/>
                    <a:p>
                      <a:r>
                        <a:rPr lang="en-US" sz="1400" b="0" dirty="0" smtClean="0">
                          <a:solidFill>
                            <a:schemeClr val="tx1"/>
                          </a:solidFill>
                        </a:rPr>
                        <a:t>20/40 MHz  UNII operating triplet for P20 and P40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20/40 MHz  15.247 operating triplet for P20 and P40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UNII operating triplet for P80</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80 MHz 15.247 operating triplet for P80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4">
                  <a:txBody>
                    <a:bodyPr/>
                    <a:lstStyle/>
                    <a:p>
                      <a:r>
                        <a:rPr lang="en-US" sz="1400" b="0" dirty="0" smtClean="0">
                          <a:solidFill>
                            <a:schemeClr val="tx1"/>
                          </a:solidFill>
                        </a:rPr>
                        <a:t>Note 1: A</a:t>
                      </a:r>
                      <a:r>
                        <a:rPr lang="en-US" sz="1400" b="0" baseline="0" dirty="0" smtClean="0">
                          <a:solidFill>
                            <a:schemeClr val="tx1"/>
                          </a:solidFill>
                        </a:rPr>
                        <a:t>llowed today; this is an “OR” relationship</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bl>
          </a:graphicData>
        </a:graphic>
      </p:graphicFrame>
      <p:sp>
        <p:nvSpPr>
          <p:cNvPr id="9" name="Title 1"/>
          <p:cNvSpPr txBox="1">
            <a:spLocks/>
          </p:cNvSpPr>
          <p:nvPr/>
        </p:nvSpPr>
        <p:spPr bwMode="auto">
          <a:xfrm rot="16200000">
            <a:off x="-609600" y="1676400"/>
            <a:ext cx="1981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chemeClr val="tx2"/>
                </a:solidFill>
                <a:effectLst/>
                <a:uLnTx/>
                <a:uFillTx/>
                <a:latin typeface="+mj-lt"/>
                <a:ea typeface="+mj-ea"/>
                <a:cs typeface="+mj-cs"/>
              </a:rPr>
              <a:t>80 MHz BSS on ch155</a:t>
            </a:r>
          </a:p>
        </p:txBody>
      </p:sp>
      <p:sp>
        <p:nvSpPr>
          <p:cNvPr id="15" name="Content Placeholder 2"/>
          <p:cNvSpPr>
            <a:spLocks noGrp="1"/>
          </p:cNvSpPr>
          <p:nvPr>
            <p:ph idx="1"/>
          </p:nvPr>
        </p:nvSpPr>
        <p:spPr>
          <a:xfrm>
            <a:off x="304800" y="2743200"/>
            <a:ext cx="8382000" cy="2667000"/>
          </a:xfrm>
        </p:spPr>
        <p:txBody>
          <a:bodyPr/>
          <a:lstStyle/>
          <a:p>
            <a:pPr eaLnBrk="1" hangingPunct="1"/>
            <a:r>
              <a:rPr lang="en-US" sz="1800" b="0" dirty="0" smtClean="0"/>
              <a:t>But, ch138 is a new problem. If there were time/location/AP-state dependent rules for ch138, some arising from UNII and some arising from 15.247, how can we express these both – given that this is now an “AND” relationship?</a:t>
            </a:r>
          </a:p>
          <a:p>
            <a:pPr eaLnBrk="1" hangingPunct="1"/>
            <a:r>
              <a:rPr lang="en-US" altLang="ko-KR" sz="1800" b="0" dirty="0" smtClean="0">
                <a:ea typeface="Gulim" pitchFamily="34" charset="-127"/>
              </a:rPr>
              <a:t>Solution: define First Channel = 224+1 to indicate that the permissions of the Operating Class are </a:t>
            </a:r>
            <a:r>
              <a:rPr lang="en-US" altLang="ko-KR" sz="1800" b="0" dirty="0" err="1" smtClean="0">
                <a:ea typeface="Gulim" pitchFamily="34" charset="-127"/>
              </a:rPr>
              <a:t>ANDed</a:t>
            </a:r>
            <a:r>
              <a:rPr lang="en-US" altLang="ko-KR" sz="1800" b="0" dirty="0" smtClean="0">
                <a:ea typeface="Gulim" pitchFamily="34" charset="-127"/>
              </a:rPr>
              <a:t> with the </a:t>
            </a:r>
            <a:r>
              <a:rPr lang="en-US" altLang="ko-KR" sz="1800" b="0" i="1" dirty="0" smtClean="0">
                <a:ea typeface="Gulim" pitchFamily="34" charset="-127"/>
              </a:rPr>
              <a:t>following</a:t>
            </a:r>
            <a:r>
              <a:rPr lang="en-US" altLang="ko-KR" sz="1800" b="0" dirty="0" smtClean="0">
                <a:ea typeface="Gulim" pitchFamily="34" charset="-127"/>
              </a:rPr>
              <a:t> operating triplet (versus “+80”, which denotes a frequency-domain bonding). The 225 operating triplet is sent first  so legacy can’t interpret the earlier triplet as </a:t>
            </a:r>
            <a:r>
              <a:rPr lang="en-US" altLang="ko-KR" sz="1800" b="0" dirty="0" err="1" smtClean="0">
                <a:ea typeface="Gulim" pitchFamily="34" charset="-127"/>
              </a:rPr>
              <a:t>unANDed</a:t>
            </a:r>
            <a:endParaRPr lang="en-US" altLang="ko-KR" sz="1800" b="0" dirty="0" smtClean="0">
              <a:ea typeface="Gulim" pitchFamily="34" charset="-127"/>
            </a:endParaRPr>
          </a:p>
          <a:p>
            <a:pPr eaLnBrk="1" hangingPunct="1"/>
            <a:r>
              <a:rPr lang="en-US" altLang="ko-KR" sz="1800" b="0" dirty="0" smtClean="0">
                <a:ea typeface="Gulim" pitchFamily="34" charset="-127"/>
              </a:rPr>
              <a:t>See more details on this encoding in a later slide</a:t>
            </a:r>
          </a:p>
        </p:txBody>
      </p:sp>
      <p:graphicFrame>
        <p:nvGraphicFramePr>
          <p:cNvPr id="17" name="Table 16"/>
          <p:cNvGraphicFramePr>
            <a:graphicFrameLocks noGrp="1"/>
          </p:cNvGraphicFramePr>
          <p:nvPr/>
        </p:nvGraphicFramePr>
        <p:xfrm>
          <a:off x="762000" y="5181600"/>
          <a:ext cx="8001000" cy="1249680"/>
        </p:xfrm>
        <a:graphic>
          <a:graphicData uri="http://schemas.openxmlformats.org/drawingml/2006/table">
            <a:tbl>
              <a:tblPr firstRow="1" bandRow="1">
                <a:tableStyleId>{5C22544A-7EE6-4342-B048-85BDC9FD1C3A}</a:tableStyleId>
              </a:tblPr>
              <a:tblGrid>
                <a:gridCol w="3733800"/>
                <a:gridCol w="1905000"/>
                <a:gridCol w="2362200"/>
              </a:tblGrid>
              <a:tr h="370840">
                <a:tc>
                  <a:txBody>
                    <a:bodyPr/>
                    <a:lstStyle/>
                    <a:p>
                      <a:r>
                        <a:rPr lang="en-US" sz="1400" b="0" dirty="0" smtClean="0">
                          <a:solidFill>
                            <a:schemeClr val="tx1"/>
                          </a:solidFill>
                        </a:rPr>
                        <a:t>20/40 MHz  UNII operating triplet for P20 and P40  (201)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80 MHz UNII operating triplet for P80 (</a:t>
                      </a:r>
                      <a:r>
                        <a:rPr lang="en-US" sz="1400" b="1" dirty="0" smtClean="0">
                          <a:solidFill>
                            <a:schemeClr val="tx1"/>
                          </a:solidFill>
                        </a:rPr>
                        <a:t>225</a:t>
                      </a:r>
                      <a:r>
                        <a:rPr lang="en-US" sz="1400" b="0" dirty="0" smtClean="0">
                          <a:solidFill>
                            <a:schemeClr val="tx1"/>
                          </a:solidFill>
                        </a:rPr>
                        <a: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80 MHz 15.247 operating triplet for P80 (201)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Note 1:</a:t>
                      </a:r>
                      <a:r>
                        <a:rPr lang="en-US" sz="1400" b="0" baseline="0" dirty="0" smtClean="0">
                          <a:solidFill>
                            <a:schemeClr val="tx1"/>
                          </a:solidFill>
                        </a:rPr>
                        <a:t> If the primary is on ch144 then we also need to </a:t>
                      </a:r>
                      <a:r>
                        <a:rPr lang="en-US" sz="1400" b="0" baseline="0" dirty="0" err="1" smtClean="0">
                          <a:solidFill>
                            <a:schemeClr val="tx1"/>
                          </a:solidFill>
                        </a:rPr>
                        <a:t>prepend</a:t>
                      </a:r>
                      <a:r>
                        <a:rPr lang="en-US" sz="1400" b="0" baseline="0" dirty="0" smtClean="0">
                          <a:solidFill>
                            <a:schemeClr val="tx1"/>
                          </a:solidFill>
                        </a:rPr>
                        <a:t> this list with “</a:t>
                      </a:r>
                      <a:r>
                        <a:rPr lang="en-US" sz="1400" b="0" dirty="0" smtClean="0">
                          <a:solidFill>
                            <a:schemeClr val="tx1"/>
                          </a:solidFill>
                        </a:rPr>
                        <a:t>20/40 MHz  15.247 operating triplet for P20 and P40  (</a:t>
                      </a:r>
                      <a:r>
                        <a:rPr lang="en-US" sz="1400" b="1" dirty="0" smtClean="0">
                          <a:solidFill>
                            <a:schemeClr val="tx1"/>
                          </a:solidFill>
                        </a:rPr>
                        <a:t>225</a:t>
                      </a:r>
                      <a:r>
                        <a:rPr lang="en-US"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bl>
          </a:graphicData>
        </a:graphic>
      </p:graphicFrame>
      <p:sp>
        <p:nvSpPr>
          <p:cNvPr id="18" name="Title 1"/>
          <p:cNvSpPr txBox="1">
            <a:spLocks/>
          </p:cNvSpPr>
          <p:nvPr/>
        </p:nvSpPr>
        <p:spPr bwMode="auto">
          <a:xfrm rot="16200000">
            <a:off x="-609600" y="5334000"/>
            <a:ext cx="1981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chemeClr val="tx2"/>
                </a:solidFill>
                <a:effectLst/>
                <a:uLnTx/>
                <a:uFillTx/>
                <a:latin typeface="+mj-lt"/>
                <a:ea typeface="+mj-ea"/>
                <a:cs typeface="+mj-cs"/>
              </a:rPr>
              <a:t>80 MHz BSS on ch138</a:t>
            </a:r>
          </a:p>
        </p:txBody>
      </p:sp>
      <p:sp>
        <p:nvSpPr>
          <p:cNvPr id="19" name="Footer Placeholder 18"/>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609600"/>
            <a:ext cx="9144000" cy="762000"/>
          </a:xfrm>
        </p:spPr>
        <p:txBody>
          <a:bodyPr/>
          <a:lstStyle/>
          <a:p>
            <a:r>
              <a:rPr lang="en-US" sz="2000" dirty="0" smtClean="0"/>
              <a:t>How to use the Country element to deal with wide spectrum crossing multiple regulations</a:t>
            </a:r>
          </a:p>
        </p:txBody>
      </p:sp>
      <p:sp>
        <p:nvSpPr>
          <p:cNvPr id="2" name="Slide Number Placeholder 4"/>
          <p:cNvSpPr>
            <a:spLocks noGrp="1"/>
          </p:cNvSpPr>
          <p:nvPr>
            <p:ph type="sldNum" sz="quarter" idx="11"/>
          </p:nvPr>
        </p:nvSpPr>
        <p:spPr/>
        <p:txBody>
          <a:bodyPr/>
          <a:lstStyle/>
          <a:p>
            <a:pPr>
              <a:defRPr/>
            </a:pPr>
            <a:r>
              <a:rPr lang="en-US" smtClean="0"/>
              <a:t>Slide </a:t>
            </a:r>
            <a:fld id="{C8F8986C-3333-4961-861B-ACDE02BE8012}" type="slidenum">
              <a:rPr lang="en-US" smtClean="0"/>
              <a:pPr>
                <a:defRPr/>
              </a:pPr>
              <a:t>23</a:t>
            </a:fld>
            <a:endParaRPr lang="en-US" smtClean="0"/>
          </a:p>
        </p:txBody>
      </p:sp>
      <p:graphicFrame>
        <p:nvGraphicFramePr>
          <p:cNvPr id="6" name="Table 5"/>
          <p:cNvGraphicFramePr>
            <a:graphicFrameLocks noGrp="1"/>
          </p:cNvGraphicFramePr>
          <p:nvPr/>
        </p:nvGraphicFramePr>
        <p:xfrm>
          <a:off x="685800" y="1488440"/>
          <a:ext cx="8001000" cy="1249680"/>
        </p:xfrm>
        <a:graphic>
          <a:graphicData uri="http://schemas.openxmlformats.org/drawingml/2006/table">
            <a:tbl>
              <a:tblPr firstRow="1" bandRow="1">
                <a:tableStyleId>{5C22544A-7EE6-4342-B048-85BDC9FD1C3A}</a:tableStyleId>
              </a:tblPr>
              <a:tblGrid>
                <a:gridCol w="1905000"/>
                <a:gridCol w="1828800"/>
                <a:gridCol w="1905000"/>
                <a:gridCol w="2362200"/>
              </a:tblGrid>
              <a:tr h="370840">
                <a:tc>
                  <a:txBody>
                    <a:bodyPr/>
                    <a:lstStyle/>
                    <a:p>
                      <a:r>
                        <a:rPr lang="en-US" sz="1400" b="0" dirty="0" smtClean="0">
                          <a:solidFill>
                            <a:schemeClr val="tx1"/>
                          </a:solidFill>
                        </a:rPr>
                        <a:t>20/40 MHz  UNII operating triplet for P20 and P40  (201)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80 MHz UNII operating triplet for P80 (201)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+80 MHz UNII operating triplet for S80 (</a:t>
                      </a:r>
                      <a:r>
                        <a:rPr lang="en-US" sz="1400" b="1" dirty="0" smtClean="0">
                          <a:solidFill>
                            <a:schemeClr val="tx1"/>
                          </a:solidFill>
                        </a:rPr>
                        <a:t>225</a:t>
                      </a:r>
                      <a:r>
                        <a:rPr lang="en-US"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rPr>
                        <a:t>+80 MHz NEW-REG</a:t>
                      </a:r>
                      <a:r>
                        <a:rPr lang="en-US" sz="1400" b="0" baseline="0" dirty="0" smtClean="0">
                          <a:solidFill>
                            <a:schemeClr val="tx1"/>
                          </a:solidFill>
                        </a:rPr>
                        <a:t> </a:t>
                      </a:r>
                      <a:r>
                        <a:rPr lang="en-US" sz="1400" b="0" dirty="0" smtClean="0">
                          <a:solidFill>
                            <a:schemeClr val="tx1"/>
                          </a:solidFill>
                        </a:rPr>
                        <a:t>operating triplet for S80 (201)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4">
                  <a:txBody>
                    <a:bodyPr/>
                    <a:lstStyle/>
                    <a:p>
                      <a:r>
                        <a:rPr lang="en-US" sz="1400" b="0" dirty="0" smtClean="0">
                          <a:solidFill>
                            <a:schemeClr val="tx1"/>
                          </a:solidFill>
                        </a:rPr>
                        <a:t>Note 1:</a:t>
                      </a:r>
                      <a:r>
                        <a:rPr lang="en-US" sz="1400" b="0" baseline="0" dirty="0" smtClean="0">
                          <a:solidFill>
                            <a:schemeClr val="tx1"/>
                          </a:solidFill>
                        </a:rPr>
                        <a:t> i.e. Express 160 MHz as 80+80, and allow for multiple regulations within each 80 MHz (just S80 in this example)</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bl>
          </a:graphicData>
        </a:graphic>
      </p:graphicFrame>
      <p:sp>
        <p:nvSpPr>
          <p:cNvPr id="9" name="Title 1"/>
          <p:cNvSpPr txBox="1">
            <a:spLocks/>
          </p:cNvSpPr>
          <p:nvPr/>
        </p:nvSpPr>
        <p:spPr bwMode="auto">
          <a:xfrm rot="16200000">
            <a:off x="-609600" y="1981200"/>
            <a:ext cx="19812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chemeClr val="tx2"/>
                </a:solidFill>
                <a:effectLst/>
                <a:uLnTx/>
                <a:uFillTx/>
                <a:latin typeface="+mj-lt"/>
                <a:ea typeface="+mj-ea"/>
                <a:cs typeface="+mj-cs"/>
              </a:rPr>
              <a:t>160 MHz BSS on ch155</a:t>
            </a:r>
          </a:p>
        </p:txBody>
      </p:sp>
      <p:sp>
        <p:nvSpPr>
          <p:cNvPr id="15" name="Content Placeholder 2"/>
          <p:cNvSpPr>
            <a:spLocks noGrp="1"/>
          </p:cNvSpPr>
          <p:nvPr>
            <p:ph idx="1"/>
          </p:nvPr>
        </p:nvSpPr>
        <p:spPr>
          <a:xfrm>
            <a:off x="304800" y="3048000"/>
            <a:ext cx="8382000" cy="2667000"/>
          </a:xfrm>
        </p:spPr>
        <p:txBody>
          <a:bodyPr/>
          <a:lstStyle/>
          <a:p>
            <a:pPr eaLnBrk="1" hangingPunct="1"/>
            <a:r>
              <a:rPr lang="en-US" altLang="ko-KR" sz="2000" b="0" dirty="0" smtClean="0">
                <a:ea typeface="Gulim" pitchFamily="34" charset="-127"/>
              </a:rPr>
              <a:t>Similarly if there was a 160 MHz made up of a first 80 MHz of spectrum subject to one regulation and a second 80 MHz of spectrum subject to a second regulation (or the second 80 MHz of spectrum is subject to both regulations), then we should allow 160 MHz to be represented as “80” and “+80” (since an 80 MHz-only client would not be subject to any additional S80 rules</a:t>
            </a:r>
          </a:p>
          <a:p>
            <a:pPr eaLnBrk="1" hangingPunct="1"/>
            <a:endParaRPr lang="en-US" altLang="ko-KR" sz="2000" b="0" dirty="0" smtClean="0">
              <a:ea typeface="Gulim" pitchFamily="34" charset="-127"/>
            </a:endParaRPr>
          </a:p>
          <a:p>
            <a:pPr eaLnBrk="1" hangingPunct="1"/>
            <a:endParaRPr lang="en-US" altLang="ko-KR" sz="2000" b="0" dirty="0" smtClean="0">
              <a:ea typeface="Gulim" pitchFamily="34" charset="-127"/>
            </a:endParaRPr>
          </a:p>
          <a:p>
            <a:pPr eaLnBrk="1" hangingPunct="1"/>
            <a:r>
              <a:rPr lang="en-US" altLang="ko-KR" sz="2000" b="0" dirty="0" smtClean="0">
                <a:ea typeface="Gulim" pitchFamily="34" charset="-127"/>
              </a:rPr>
              <a:t>Idle thought: Reserve “Coverage Class” in new operating classes?</a:t>
            </a:r>
          </a:p>
        </p:txBody>
      </p:sp>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solidFill>
                  <a:schemeClr val="bg1">
                    <a:lumMod val="50000"/>
                  </a:schemeClr>
                </a:solidFill>
                <a:ea typeface="Gulim" pitchFamily="34" charset="-127"/>
              </a:rPr>
              <a:t>Regulations are getting more complicated with mixtures of units. VHT Transmit Power Envelope does not even define units =&gt; add</a:t>
            </a:r>
          </a:p>
          <a:p>
            <a:pPr lvl="1" eaLnBrk="1" hangingPunct="1"/>
            <a:r>
              <a:rPr lang="en-US" altLang="ko-KR" sz="1600" dirty="0" smtClean="0">
                <a:solidFill>
                  <a:schemeClr val="bg1">
                    <a:lumMod val="50000"/>
                  </a:schemeClr>
                </a:solidFill>
                <a:ea typeface="Gulim" pitchFamily="34" charset="-127"/>
              </a:rPr>
              <a:t>Operating classes can be used to indicate band and bandwidth in 11k/s/v =&gt; update</a:t>
            </a:r>
          </a:p>
          <a:p>
            <a:pPr lvl="2" eaLnBrk="1" hangingPunct="1"/>
            <a:r>
              <a:rPr lang="en-US" altLang="ko-KR" sz="1600" dirty="0" smtClean="0">
                <a:solidFill>
                  <a:schemeClr val="bg1">
                    <a:lumMod val="50000"/>
                  </a:schemeClr>
                </a:solidFill>
                <a:ea typeface="Gulim" pitchFamily="34" charset="-127"/>
              </a:rPr>
              <a:t>Expressing 80+80 is especially problematic for 11k/s/v protocols</a:t>
            </a:r>
          </a:p>
          <a:p>
            <a:pPr lvl="1" eaLnBrk="1" hangingPunct="1"/>
            <a:r>
              <a:rPr lang="en-US" altLang="ko-KR" sz="1600" dirty="0" smtClean="0">
                <a:solidFill>
                  <a:schemeClr val="bg1">
                    <a:lumMod val="50000"/>
                  </a:schemeClr>
                </a:solidFill>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ea typeface="Gulim" pitchFamily="34" charset="-127"/>
              </a:rPr>
              <a:t>VHT weakens channel switching and next-channel TPC =&gt; refresh</a:t>
            </a:r>
          </a:p>
          <a:p>
            <a:pPr lvl="1" eaLnBrk="1" hangingPunct="1"/>
            <a:r>
              <a:rPr lang="en-US" altLang="ko-KR" sz="1600" dirty="0" smtClean="0">
                <a:solidFill>
                  <a:schemeClr val="bg1">
                    <a:lumMod val="50000"/>
                  </a:schemeClr>
                </a:solidFill>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solidFill>
                  <a:schemeClr val="bg1">
                    <a:lumMod val="50000"/>
                  </a:schemeClr>
                </a:solidFill>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24</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0" y="3124200"/>
            <a:ext cx="9144000" cy="7620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8437" name="Title 1"/>
          <p:cNvSpPr>
            <a:spLocks noGrp="1"/>
          </p:cNvSpPr>
          <p:nvPr>
            <p:ph type="title"/>
          </p:nvPr>
        </p:nvSpPr>
        <p:spPr>
          <a:xfrm>
            <a:off x="685800" y="609600"/>
            <a:ext cx="7772400" cy="762000"/>
          </a:xfrm>
        </p:spPr>
        <p:txBody>
          <a:bodyPr/>
          <a:lstStyle/>
          <a:p>
            <a:r>
              <a:rPr lang="en-US" sz="2000" dirty="0" smtClean="0"/>
              <a:t>Channel Switch (1/4) </a:t>
            </a:r>
            <a:endParaRPr lang="en-US" sz="2000" b="0" dirty="0" smtClean="0"/>
          </a:p>
        </p:txBody>
      </p:sp>
      <p:sp>
        <p:nvSpPr>
          <p:cNvPr id="8195" name="Content Placeholder 2"/>
          <p:cNvSpPr>
            <a:spLocks noGrp="1"/>
          </p:cNvSpPr>
          <p:nvPr>
            <p:ph idx="1"/>
          </p:nvPr>
        </p:nvSpPr>
        <p:spPr>
          <a:xfrm>
            <a:off x="304800" y="1371600"/>
            <a:ext cx="8534400" cy="5029200"/>
          </a:xfrm>
        </p:spPr>
        <p:txBody>
          <a:bodyPr/>
          <a:lstStyle/>
          <a:p>
            <a:pPr marL="342900" lvl="1" indent="-342900">
              <a:buFontTx/>
              <a:buChar char="•"/>
              <a:defRPr/>
            </a:pPr>
            <a:r>
              <a:rPr lang="en-US" sz="1800" dirty="0" smtClean="0"/>
              <a:t>In VHT, we only allow the Wide Bandwidth Channel Switch element in the Channel Switch Announcement frame</a:t>
            </a:r>
            <a:endParaRPr lang="en-US" sz="1600" dirty="0" smtClean="0"/>
          </a:p>
          <a:p>
            <a:pPr marL="685800" lvl="2" indent="-342900">
              <a:defRPr/>
            </a:pPr>
            <a:r>
              <a:rPr lang="en-US" sz="1600" dirty="0" smtClean="0"/>
              <a:t>Many devices sleep as much as possible - only wake up to send or to check the TIM element</a:t>
            </a:r>
          </a:p>
          <a:p>
            <a:pPr lvl="2">
              <a:defRPr/>
            </a:pPr>
            <a:r>
              <a:rPr lang="en-US" sz="1400" dirty="0" smtClean="0"/>
              <a:t>If so, they will never see the Channel Switch Announcement frames </a:t>
            </a:r>
          </a:p>
          <a:p>
            <a:pPr marL="685800" lvl="2" indent="-342900">
              <a:defRPr/>
            </a:pPr>
            <a:endParaRPr lang="en-US" sz="1600" dirty="0" smtClean="0"/>
          </a:p>
          <a:p>
            <a:pPr marL="342900" lvl="1" indent="-342900">
              <a:buFontTx/>
              <a:buChar char="•"/>
              <a:defRPr/>
            </a:pPr>
            <a:endParaRPr lang="en-US" sz="1800" dirty="0" smtClean="0"/>
          </a:p>
          <a:p>
            <a:pPr marL="342900" lvl="1" indent="-342900">
              <a:buFontTx/>
              <a:buChar char="•"/>
              <a:defRPr/>
            </a:pPr>
            <a:r>
              <a:rPr lang="en-US" sz="1800" dirty="0" smtClean="0"/>
              <a:t>Solution: allow this element in Beacons, Probe Responses and the Extended Channel Switch Announcement frame (and more, as we shall see)</a:t>
            </a:r>
          </a:p>
          <a:p>
            <a:pPr marL="685800" lvl="2" indent="-342900">
              <a:defRPr/>
            </a:pPr>
            <a:endParaRPr lang="en-US" sz="1600" dirty="0" smtClean="0"/>
          </a:p>
        </p:txBody>
      </p:sp>
      <p:sp>
        <p:nvSpPr>
          <p:cNvPr id="9220" name="Slide Number Placeholder 4"/>
          <p:cNvSpPr>
            <a:spLocks noGrp="1"/>
          </p:cNvSpPr>
          <p:nvPr>
            <p:ph type="sldNum" sz="quarter" idx="11"/>
          </p:nvPr>
        </p:nvSpPr>
        <p:spPr/>
        <p:txBody>
          <a:bodyPr/>
          <a:lstStyle/>
          <a:p>
            <a:pPr>
              <a:defRPr/>
            </a:pPr>
            <a:r>
              <a:rPr lang="en-US" smtClean="0"/>
              <a:t>Slide </a:t>
            </a:r>
            <a:fld id="{A62E934E-68F9-45B3-99E9-6AB05C425774}" type="slidenum">
              <a:rPr lang="en-US" smtClean="0"/>
              <a:pPr>
                <a:defRPr/>
              </a:pPr>
              <a:t>25</a:t>
            </a:fld>
            <a:endParaRPr lang="en-US" smtClean="0"/>
          </a:p>
        </p:txBody>
      </p:sp>
      <p:sp>
        <p:nvSpPr>
          <p:cNvPr id="7" name="Footer Placeholder 6"/>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a:xfrm>
            <a:off x="685800" y="609600"/>
            <a:ext cx="7772400" cy="762000"/>
          </a:xfrm>
        </p:spPr>
        <p:txBody>
          <a:bodyPr/>
          <a:lstStyle/>
          <a:p>
            <a:r>
              <a:rPr lang="en-US" sz="2000" dirty="0" smtClean="0"/>
              <a:t>Channel Switch (2/4) </a:t>
            </a:r>
          </a:p>
        </p:txBody>
      </p:sp>
      <p:sp>
        <p:nvSpPr>
          <p:cNvPr id="17413" name="Content Placeholder 2"/>
          <p:cNvSpPr>
            <a:spLocks noGrp="1"/>
          </p:cNvSpPr>
          <p:nvPr>
            <p:ph idx="1"/>
          </p:nvPr>
        </p:nvSpPr>
        <p:spPr>
          <a:xfrm>
            <a:off x="304800" y="1371600"/>
            <a:ext cx="8534400" cy="5029200"/>
          </a:xfrm>
        </p:spPr>
        <p:txBody>
          <a:bodyPr/>
          <a:lstStyle/>
          <a:p>
            <a:pPr marL="342900" lvl="1" indent="-342900">
              <a:buFontTx/>
              <a:buChar char="•"/>
            </a:pPr>
            <a:r>
              <a:rPr lang="en-US" sz="1800" dirty="0" smtClean="0"/>
              <a:t>From earlier slides, the AP has a right and a responsibility to perform TPC</a:t>
            </a:r>
          </a:p>
          <a:p>
            <a:pPr marL="342900" lvl="1" indent="-342900">
              <a:buFontTx/>
              <a:buChar char="•"/>
            </a:pPr>
            <a:r>
              <a:rPr lang="en-US" sz="1800" dirty="0" smtClean="0"/>
              <a:t>802.11 has had some off-channel TPC, via regulatory triplets in the Country element (first channel, number of channels and a lowered maximum transmit power level).  But we’re leading with the VHT Transmit Power Envelope element in 11ac rather than regulatory triplets, so 11acD2.0 APs have less off-channel transmit power control than they’re used to.</a:t>
            </a:r>
          </a:p>
          <a:p>
            <a:pPr marL="685800" lvl="2" indent="-342900"/>
            <a:r>
              <a:rPr lang="en-US" sz="1600" dirty="0" smtClean="0"/>
              <a:t>And the regulatory triplet mechanism is painfully inefficient – the AP sends a lot of octets in the beacon on the off-chance that it might switch to one of the channels a long time in the future. And it doesn’t express TX power units</a:t>
            </a:r>
          </a:p>
          <a:p>
            <a:pPr marL="685800" lvl="2" indent="-342900"/>
            <a:r>
              <a:rPr lang="en-US" sz="1600" dirty="0" smtClean="0"/>
              <a:t>Much better to associate the TPC with the channel switch (11af model also). </a:t>
            </a:r>
          </a:p>
          <a:p>
            <a:pPr marL="342900" lvl="1" indent="-342900">
              <a:buFontTx/>
              <a:buChar char="•"/>
            </a:pPr>
            <a:r>
              <a:rPr lang="en-US" sz="1800" dirty="0" smtClean="0"/>
              <a:t>i.e. 11ac doesn’t have a way for the AP to change channel and power at the same time</a:t>
            </a:r>
          </a:p>
          <a:p>
            <a:pPr marL="685800" lvl="2" indent="-342900"/>
            <a:r>
              <a:rPr lang="en-US" sz="1600" dirty="0" smtClean="0"/>
              <a:t>The (Extended) Channel Switch Announcement frames/elements  (or Beacon or Probe Response) do not include any TPC elements that refer to the </a:t>
            </a:r>
            <a:r>
              <a:rPr lang="en-US" sz="1600" i="1" dirty="0" smtClean="0"/>
              <a:t>next</a:t>
            </a:r>
            <a:r>
              <a:rPr lang="en-US" sz="1600" dirty="0" smtClean="0"/>
              <a:t> channel</a:t>
            </a:r>
          </a:p>
          <a:p>
            <a:pPr marL="342900" lvl="1" indent="-342900">
              <a:buFontTx/>
              <a:buChar char="•"/>
            </a:pPr>
            <a:r>
              <a:rPr lang="en-US" sz="1800" dirty="0" smtClean="0"/>
              <a:t>A client doesn’t know the new permissions until it has reached the new channel and heard a Beacon or Probe Response from its AP</a:t>
            </a:r>
          </a:p>
          <a:p>
            <a:pPr marL="685800" lvl="2" indent="-342900"/>
            <a:r>
              <a:rPr lang="en-US" sz="1600" dirty="0" smtClean="0"/>
              <a:t>BUT, the Beacon is coming too late – high-power PPDUs could be transmitted for up to 1 beacon interval, and longer if the Beacon is lost to collisions. </a:t>
            </a:r>
          </a:p>
          <a:p>
            <a:pPr marL="685800" lvl="2" indent="-342900"/>
            <a:endParaRPr lang="en-US" sz="1600" dirty="0" smtClean="0"/>
          </a:p>
        </p:txBody>
      </p:sp>
      <p:sp>
        <p:nvSpPr>
          <p:cNvPr id="10244" name="Slide Number Placeholder 4"/>
          <p:cNvSpPr>
            <a:spLocks noGrp="1"/>
          </p:cNvSpPr>
          <p:nvPr>
            <p:ph type="sldNum" sz="quarter" idx="11"/>
          </p:nvPr>
        </p:nvSpPr>
        <p:spPr/>
        <p:txBody>
          <a:bodyPr/>
          <a:lstStyle/>
          <a:p>
            <a:pPr>
              <a:defRPr/>
            </a:pPr>
            <a:r>
              <a:rPr lang="en-US" smtClean="0"/>
              <a:t>Slide </a:t>
            </a:r>
            <a:fld id="{1BC27684-E9B7-48E2-9333-9D037DD579BA}" type="slidenum">
              <a:rPr lang="en-US" smtClean="0"/>
              <a:pPr>
                <a:defRPr/>
              </a:pPr>
              <a:t>26</a:t>
            </a:fld>
            <a:endParaRPr lang="en-US" smtClean="0"/>
          </a:p>
        </p:txBody>
      </p:sp>
      <p:sp>
        <p:nvSpPr>
          <p:cNvPr id="9" name="Footer Placeholder 8"/>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a:xfrm>
            <a:off x="685800" y="609600"/>
            <a:ext cx="7772400" cy="762000"/>
          </a:xfrm>
        </p:spPr>
        <p:txBody>
          <a:bodyPr/>
          <a:lstStyle/>
          <a:p>
            <a:r>
              <a:rPr lang="en-US" sz="2000" dirty="0" smtClean="0"/>
              <a:t>Channel Switch (3/4) </a:t>
            </a:r>
          </a:p>
        </p:txBody>
      </p:sp>
      <p:sp>
        <p:nvSpPr>
          <p:cNvPr id="17413" name="Content Placeholder 2"/>
          <p:cNvSpPr>
            <a:spLocks noGrp="1"/>
          </p:cNvSpPr>
          <p:nvPr>
            <p:ph idx="1"/>
          </p:nvPr>
        </p:nvSpPr>
        <p:spPr>
          <a:xfrm>
            <a:off x="304800" y="1371600"/>
            <a:ext cx="8534400" cy="5029200"/>
          </a:xfrm>
        </p:spPr>
        <p:txBody>
          <a:bodyPr/>
          <a:lstStyle/>
          <a:p>
            <a:pPr marL="342900" lvl="1" indent="-342900">
              <a:buFontTx/>
              <a:buChar char="•"/>
            </a:pPr>
            <a:r>
              <a:rPr lang="en-US" sz="1800" dirty="0" smtClean="0"/>
              <a:t>As well, 11ac doesn’t have a way for the AP to change channel and operating class(</a:t>
            </a:r>
            <a:r>
              <a:rPr lang="en-US" sz="1800" dirty="0" err="1" smtClean="0"/>
              <a:t>es</a:t>
            </a:r>
            <a:r>
              <a:rPr lang="en-US" sz="1800" dirty="0" smtClean="0"/>
              <a:t>) at the same time</a:t>
            </a:r>
          </a:p>
          <a:p>
            <a:pPr marL="685800" lvl="2" indent="-342900"/>
            <a:r>
              <a:rPr lang="en-US" sz="1600" dirty="0" smtClean="0"/>
              <a:t>E.g. to move a BSS from UNII ch36 to ch149, and ensure that all capable clients adopt 15.247 not UNII rules at ch149 (for more power)</a:t>
            </a:r>
          </a:p>
          <a:p>
            <a:pPr marL="342900" lvl="1" indent="-342900">
              <a:buFontTx/>
              <a:buChar char="•"/>
              <a:defRPr/>
            </a:pPr>
            <a:r>
              <a:rPr lang="en-US" sz="1800" dirty="0" smtClean="0"/>
              <a:t>In Japan, a channel switch from say 5.15-5.25 GHz (using the Global Operating Class Table) to say 4.94-4.99 GHz (using the Japan Operating Class Table) is not possible, since the Operating Table identifier is present in the Country element but the Country element is not transmitted in the (Extended) Channel Switch Announcement frames/elements </a:t>
            </a:r>
          </a:p>
          <a:p>
            <a:pPr marL="685800" lvl="2" indent="-342900">
              <a:defRPr/>
            </a:pPr>
            <a:r>
              <a:rPr lang="en-US" sz="1600" dirty="0" smtClean="0"/>
              <a:t>Work needed to allow for a Operating Class Table change, or avoid this altogether </a:t>
            </a:r>
          </a:p>
          <a:p>
            <a:pPr marL="342900" lvl="1" indent="-342900">
              <a:buFontTx/>
              <a:buChar char="•"/>
              <a:defRPr/>
            </a:pPr>
            <a:r>
              <a:rPr lang="en-US" sz="1800" dirty="0" smtClean="0"/>
              <a:t>An AP on a school-bus making daily trips between Ciudad Juarez and El Paso (5000 students daily cross the border with Wi-Fi) should perform a Country switch and advertise reduced transmit powers in the Subband triplet – but the AP cannot include the Country element in any (Extended) Channel Switch  Announcement frame/element</a:t>
            </a:r>
            <a:endParaRPr lang="en-US" sz="1600" dirty="0" smtClean="0"/>
          </a:p>
          <a:p>
            <a:pPr marL="685800" lvl="2" indent="-342900"/>
            <a:endParaRPr lang="en-US" sz="1600" dirty="0" smtClean="0"/>
          </a:p>
          <a:p>
            <a:pPr marL="685800" lvl="2" indent="-342900"/>
            <a:endParaRPr lang="en-US" sz="1600" dirty="0" smtClean="0"/>
          </a:p>
          <a:p>
            <a:pPr marL="342900" lvl="1" indent="-342900">
              <a:buFontTx/>
              <a:buChar char="•"/>
            </a:pPr>
            <a:endParaRPr lang="en-US" sz="1600" dirty="0" smtClean="0"/>
          </a:p>
          <a:p>
            <a:pPr marL="685800" lvl="2" indent="-342900"/>
            <a:endParaRPr lang="en-US" sz="1600" dirty="0" smtClean="0"/>
          </a:p>
        </p:txBody>
      </p:sp>
      <p:sp>
        <p:nvSpPr>
          <p:cNvPr id="10244" name="Slide Number Placeholder 4"/>
          <p:cNvSpPr>
            <a:spLocks noGrp="1"/>
          </p:cNvSpPr>
          <p:nvPr>
            <p:ph type="sldNum" sz="quarter" idx="11"/>
          </p:nvPr>
        </p:nvSpPr>
        <p:spPr/>
        <p:txBody>
          <a:bodyPr/>
          <a:lstStyle/>
          <a:p>
            <a:pPr>
              <a:defRPr/>
            </a:pPr>
            <a:r>
              <a:rPr lang="en-US" smtClean="0"/>
              <a:t>Slide </a:t>
            </a:r>
            <a:fld id="{1BC27684-E9B7-48E2-9333-9D037DD579BA}" type="slidenum">
              <a:rPr lang="en-US" smtClean="0"/>
              <a:pPr>
                <a:defRPr/>
              </a:pPr>
              <a:t>27</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p:cNvSpPr>
            <a:spLocks noChangeArrowheads="1"/>
          </p:cNvSpPr>
          <p:nvPr/>
        </p:nvSpPr>
        <p:spPr bwMode="auto">
          <a:xfrm>
            <a:off x="0" y="1295400"/>
            <a:ext cx="9144000" cy="43434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8437" name="Title 1"/>
          <p:cNvSpPr>
            <a:spLocks noGrp="1"/>
          </p:cNvSpPr>
          <p:nvPr>
            <p:ph type="title"/>
          </p:nvPr>
        </p:nvSpPr>
        <p:spPr>
          <a:xfrm>
            <a:off x="685800" y="609600"/>
            <a:ext cx="7772400" cy="762000"/>
          </a:xfrm>
        </p:spPr>
        <p:txBody>
          <a:bodyPr/>
          <a:lstStyle/>
          <a:p>
            <a:r>
              <a:rPr lang="en-US" sz="2000" dirty="0" smtClean="0"/>
              <a:t>Channel Switch (4/4) Solution </a:t>
            </a:r>
            <a:endParaRPr lang="en-US" sz="2000" b="0" dirty="0" smtClean="0"/>
          </a:p>
        </p:txBody>
      </p:sp>
      <p:sp>
        <p:nvSpPr>
          <p:cNvPr id="8195" name="Content Placeholder 2"/>
          <p:cNvSpPr>
            <a:spLocks noGrp="1"/>
          </p:cNvSpPr>
          <p:nvPr>
            <p:ph idx="1"/>
          </p:nvPr>
        </p:nvSpPr>
        <p:spPr>
          <a:xfrm>
            <a:off x="304800" y="1371600"/>
            <a:ext cx="8534400" cy="5029200"/>
          </a:xfrm>
        </p:spPr>
        <p:txBody>
          <a:bodyPr/>
          <a:lstStyle/>
          <a:p>
            <a:pPr marL="342900" lvl="1" indent="-342900">
              <a:buFontTx/>
              <a:buChar char="•"/>
              <a:defRPr/>
            </a:pPr>
            <a:r>
              <a:rPr lang="en-US" sz="1800" dirty="0" smtClean="0"/>
              <a:t>In CSA and ECSA, optionally allow:</a:t>
            </a:r>
          </a:p>
          <a:p>
            <a:pPr marL="685800" lvl="2" indent="-342900">
              <a:defRPr/>
            </a:pPr>
            <a:r>
              <a:rPr lang="en-US" sz="1600" dirty="0" smtClean="0"/>
              <a:t>Wide </a:t>
            </a:r>
            <a:r>
              <a:rPr lang="en-US" sz="1600" dirty="0" smtClean="0"/>
              <a:t>Bandwidth Channel Switch element (already allowed in CSA)</a:t>
            </a:r>
          </a:p>
          <a:p>
            <a:pPr marL="685800" lvl="2" indent="-342900">
              <a:defRPr/>
            </a:pPr>
            <a:r>
              <a:rPr lang="en-US" sz="1600" dirty="0" smtClean="0"/>
              <a:t>VHT Transmit Power Envelope element </a:t>
            </a:r>
          </a:p>
          <a:p>
            <a:pPr marL="685800" lvl="2" indent="-342900">
              <a:defRPr/>
            </a:pPr>
            <a:r>
              <a:rPr lang="en-US" sz="1600" dirty="0" smtClean="0"/>
              <a:t>Extended Power Constraint element</a:t>
            </a:r>
          </a:p>
          <a:p>
            <a:pPr marL="685800" lvl="2" indent="-342900">
              <a:defRPr/>
            </a:pPr>
            <a:r>
              <a:rPr lang="en-US" sz="1600" dirty="0" smtClean="0"/>
              <a:t>Country element</a:t>
            </a:r>
          </a:p>
          <a:p>
            <a:pPr marL="685800" lvl="2" indent="-342900">
              <a:defRPr/>
            </a:pPr>
            <a:r>
              <a:rPr lang="en-US" sz="1600" dirty="0" smtClean="0"/>
              <a:t>All for the </a:t>
            </a:r>
            <a:r>
              <a:rPr lang="en-US" sz="1600" i="1" dirty="0" smtClean="0"/>
              <a:t>next </a:t>
            </a:r>
            <a:r>
              <a:rPr lang="en-US" sz="1600" dirty="0" smtClean="0"/>
              <a:t>channel</a:t>
            </a:r>
          </a:p>
          <a:p>
            <a:pPr marL="342900" lvl="1" indent="-342900">
              <a:buFontTx/>
              <a:buChar char="•"/>
              <a:defRPr/>
            </a:pPr>
            <a:r>
              <a:rPr lang="en-US" sz="1800" dirty="0" smtClean="0"/>
              <a:t>To Beacon and Probe Response, if a CSA or ECSA element is also present, allow a new optional wrapper element “Extended </a:t>
            </a:r>
            <a:r>
              <a:rPr lang="en-US" sz="1800" dirty="0" err="1" smtClean="0"/>
              <a:t>Extended</a:t>
            </a:r>
            <a:r>
              <a:rPr lang="en-US" sz="1800" dirty="0" smtClean="0"/>
              <a:t> Channel Switch Announcement” that optionally contains:</a:t>
            </a:r>
          </a:p>
          <a:p>
            <a:pPr marL="685800" lvl="2" indent="-342900">
              <a:defRPr/>
            </a:pPr>
            <a:r>
              <a:rPr lang="en-US" sz="1600" dirty="0" smtClean="0"/>
              <a:t>VHT Transmit Power Envelope element </a:t>
            </a:r>
          </a:p>
          <a:p>
            <a:pPr marL="685800" lvl="2" indent="-342900">
              <a:defRPr/>
            </a:pPr>
            <a:r>
              <a:rPr lang="en-US" sz="1600" dirty="0" smtClean="0"/>
              <a:t>Extended Power Constraint element</a:t>
            </a:r>
          </a:p>
          <a:p>
            <a:pPr marL="685800" lvl="2" indent="-342900">
              <a:defRPr/>
            </a:pPr>
            <a:r>
              <a:rPr lang="en-US" sz="1600" dirty="0" smtClean="0"/>
              <a:t>Country element</a:t>
            </a:r>
          </a:p>
          <a:p>
            <a:pPr marL="685800" lvl="2" indent="-342900">
              <a:defRPr/>
            </a:pPr>
            <a:r>
              <a:rPr lang="en-US" sz="1600" dirty="0" smtClean="0"/>
              <a:t>All for the </a:t>
            </a:r>
            <a:r>
              <a:rPr lang="en-US" sz="1600" i="1" dirty="0" smtClean="0"/>
              <a:t>next </a:t>
            </a:r>
            <a:r>
              <a:rPr lang="en-US" sz="1600" dirty="0" smtClean="0"/>
              <a:t>channel</a:t>
            </a:r>
          </a:p>
          <a:p>
            <a:pPr marL="685800" lvl="2" indent="-342900">
              <a:defRPr/>
            </a:pPr>
            <a:r>
              <a:rPr lang="en-US" sz="1600" dirty="0" smtClean="0"/>
              <a:t>(Wide Bandwidth Channel Switch element could be moved inside this wrapper element)</a:t>
            </a:r>
            <a:br>
              <a:rPr lang="en-US" sz="1600" dirty="0" smtClean="0"/>
            </a:br>
            <a:endParaRPr lang="en-US" sz="1600" dirty="0" smtClean="0"/>
          </a:p>
        </p:txBody>
      </p:sp>
      <p:sp>
        <p:nvSpPr>
          <p:cNvPr id="9220" name="Slide Number Placeholder 4"/>
          <p:cNvSpPr>
            <a:spLocks noGrp="1"/>
          </p:cNvSpPr>
          <p:nvPr>
            <p:ph type="sldNum" sz="quarter" idx="11"/>
          </p:nvPr>
        </p:nvSpPr>
        <p:spPr/>
        <p:txBody>
          <a:bodyPr/>
          <a:lstStyle/>
          <a:p>
            <a:pPr>
              <a:defRPr/>
            </a:pPr>
            <a:r>
              <a:rPr lang="en-US" smtClean="0"/>
              <a:t>Slide </a:t>
            </a:r>
            <a:fld id="{A62E934E-68F9-45B3-99E9-6AB05C425774}" type="slidenum">
              <a:rPr lang="en-US" smtClean="0"/>
              <a:pPr>
                <a:defRPr/>
              </a:pPr>
              <a:t>28</a:t>
            </a:fld>
            <a:endParaRPr lang="en-US" smtClean="0"/>
          </a:p>
        </p:txBody>
      </p:sp>
      <p:sp>
        <p:nvSpPr>
          <p:cNvPr id="12" name="Footer Placeholder 11"/>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solidFill>
                  <a:schemeClr val="bg1">
                    <a:lumMod val="50000"/>
                  </a:schemeClr>
                </a:solidFill>
                <a:ea typeface="Gulim" pitchFamily="34" charset="-127"/>
              </a:rPr>
              <a:t>Regulations are getting more complicated with mixtures of units. VHT Transmit Power Envelope does not even define units =&gt; add</a:t>
            </a:r>
          </a:p>
          <a:p>
            <a:pPr lvl="1" eaLnBrk="1" hangingPunct="1"/>
            <a:r>
              <a:rPr lang="en-US" altLang="ko-KR" sz="1600" dirty="0" smtClean="0">
                <a:solidFill>
                  <a:schemeClr val="bg1">
                    <a:lumMod val="50000"/>
                  </a:schemeClr>
                </a:solidFill>
                <a:ea typeface="Gulim" pitchFamily="34" charset="-127"/>
              </a:rPr>
              <a:t>Operating classes can be used to indicate band and bandwidth in 11k/s/v =&gt; update</a:t>
            </a:r>
          </a:p>
          <a:p>
            <a:pPr lvl="2" eaLnBrk="1" hangingPunct="1"/>
            <a:r>
              <a:rPr lang="en-US" altLang="ko-KR" sz="1600" dirty="0" smtClean="0">
                <a:solidFill>
                  <a:schemeClr val="bg1">
                    <a:lumMod val="50000"/>
                  </a:schemeClr>
                </a:solidFill>
                <a:ea typeface="Gulim" pitchFamily="34" charset="-127"/>
              </a:rPr>
              <a:t>Expressing 80+80 is especially problematic for 11k/s/v protocols</a:t>
            </a:r>
          </a:p>
          <a:p>
            <a:pPr lvl="1" eaLnBrk="1" hangingPunct="1"/>
            <a:r>
              <a:rPr lang="en-US" altLang="ko-KR" sz="1600" dirty="0" smtClean="0">
                <a:solidFill>
                  <a:schemeClr val="bg1">
                    <a:lumMod val="50000"/>
                  </a:schemeClr>
                </a:solidFill>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solidFill>
                  <a:schemeClr val="bg1">
                    <a:lumMod val="50000"/>
                  </a:schemeClr>
                </a:solidFill>
                <a:ea typeface="Gulim" pitchFamily="34" charset="-127"/>
              </a:rPr>
              <a:t>VHT weakens channel switching and next-channel TPC =&gt; refresh</a:t>
            </a:r>
          </a:p>
          <a:p>
            <a:pPr lvl="1" eaLnBrk="1" hangingPunct="1"/>
            <a:r>
              <a:rPr lang="en-US" altLang="ko-KR" sz="1600" dirty="0" smtClean="0">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solidFill>
                  <a:schemeClr val="bg1">
                    <a:lumMod val="50000"/>
                  </a:schemeClr>
                </a:solidFill>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29</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ea typeface="Gulim" pitchFamily="34" charset="-127"/>
              </a:rPr>
              <a:t>Regulations are getting more complicated with mixtures of units. VHT Transmit Power Envelope does not even define units =&gt; add</a:t>
            </a:r>
          </a:p>
          <a:p>
            <a:pPr lvl="1" eaLnBrk="1" hangingPunct="1"/>
            <a:r>
              <a:rPr lang="en-US" altLang="ko-KR" sz="1600" dirty="0" smtClean="0">
                <a:solidFill>
                  <a:schemeClr val="bg1">
                    <a:lumMod val="50000"/>
                  </a:schemeClr>
                </a:solidFill>
                <a:ea typeface="Gulim" pitchFamily="34" charset="-127"/>
              </a:rPr>
              <a:t>Operating classes can be used to indicate band and bandwidth in 11k/s/v =&gt; update</a:t>
            </a:r>
          </a:p>
          <a:p>
            <a:pPr lvl="2" eaLnBrk="1" hangingPunct="1"/>
            <a:r>
              <a:rPr lang="en-US" altLang="ko-KR" sz="1600" dirty="0" smtClean="0">
                <a:solidFill>
                  <a:schemeClr val="bg1">
                    <a:lumMod val="50000"/>
                  </a:schemeClr>
                </a:solidFill>
                <a:ea typeface="Gulim" pitchFamily="34" charset="-127"/>
              </a:rPr>
              <a:t>Expressing 80+80 is especially problematic for 11k/s/v protocols</a:t>
            </a:r>
          </a:p>
          <a:p>
            <a:pPr lvl="1" eaLnBrk="1" hangingPunct="1"/>
            <a:r>
              <a:rPr lang="en-US" altLang="ko-KR" sz="1600" dirty="0" smtClean="0">
                <a:solidFill>
                  <a:schemeClr val="bg1">
                    <a:lumMod val="50000"/>
                  </a:schemeClr>
                </a:solidFill>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solidFill>
                  <a:schemeClr val="bg1">
                    <a:lumMod val="50000"/>
                  </a:schemeClr>
                </a:solidFill>
                <a:ea typeface="Gulim" pitchFamily="34" charset="-127"/>
              </a:rPr>
              <a:t>VHT weakens channel switching and next-channel TPC =&gt; refresh</a:t>
            </a:r>
          </a:p>
          <a:p>
            <a:pPr lvl="1" eaLnBrk="1" hangingPunct="1"/>
            <a:r>
              <a:rPr lang="en-US" altLang="ko-KR" sz="1600" dirty="0" smtClean="0">
                <a:solidFill>
                  <a:schemeClr val="bg1">
                    <a:lumMod val="50000"/>
                  </a:schemeClr>
                </a:solidFill>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solidFill>
                  <a:schemeClr val="bg1">
                    <a:lumMod val="50000"/>
                  </a:schemeClr>
                </a:solidFill>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3</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5943600"/>
            <a:ext cx="9144000" cy="5334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9459" name="Title 1"/>
          <p:cNvSpPr>
            <a:spLocks noGrp="1"/>
          </p:cNvSpPr>
          <p:nvPr>
            <p:ph type="title"/>
          </p:nvPr>
        </p:nvSpPr>
        <p:spPr>
          <a:xfrm>
            <a:off x="685800" y="609600"/>
            <a:ext cx="7772400" cy="762000"/>
          </a:xfrm>
        </p:spPr>
        <p:txBody>
          <a:bodyPr/>
          <a:lstStyle/>
          <a:p>
            <a:r>
              <a:rPr lang="en-US" sz="2000" dirty="0" smtClean="0"/>
              <a:t>Operating Class Tables (1/4)</a:t>
            </a:r>
            <a:br>
              <a:rPr lang="en-US" sz="2000" dirty="0" smtClean="0"/>
            </a:br>
            <a:r>
              <a:rPr lang="en-US" sz="2000" dirty="0" smtClean="0"/>
              <a:t>Sharing Operating Class Tables</a:t>
            </a:r>
            <a:endParaRPr lang="en-US" sz="2000" b="0" dirty="0" smtClean="0"/>
          </a:p>
        </p:txBody>
      </p:sp>
      <p:sp>
        <p:nvSpPr>
          <p:cNvPr id="19460" name="Content Placeholder 2"/>
          <p:cNvSpPr>
            <a:spLocks noGrp="1"/>
          </p:cNvSpPr>
          <p:nvPr>
            <p:ph idx="1"/>
          </p:nvPr>
        </p:nvSpPr>
        <p:spPr>
          <a:xfrm>
            <a:off x="304800" y="1371600"/>
            <a:ext cx="8534400" cy="5029200"/>
          </a:xfrm>
        </p:spPr>
        <p:txBody>
          <a:bodyPr/>
          <a:lstStyle/>
          <a:p>
            <a:pPr marL="342900" lvl="1" indent="-342900">
              <a:buFontTx/>
              <a:buChar char="•"/>
            </a:pPr>
            <a:r>
              <a:rPr lang="en-US" sz="1800" dirty="0" smtClean="0"/>
              <a:t>11mb keeps the US/Europe/Japan countries tables and adds the global operating table</a:t>
            </a:r>
          </a:p>
          <a:p>
            <a:pPr marL="342900" lvl="1" indent="-342900">
              <a:buFontTx/>
              <a:buChar char="•"/>
            </a:pPr>
            <a:r>
              <a:rPr lang="en-US" sz="1800" dirty="0" smtClean="0"/>
              <a:t>The selected Country table is indicated by the third octet of the Country string</a:t>
            </a:r>
          </a:p>
          <a:p>
            <a:pPr marL="685800" lvl="2" indent="-342900"/>
            <a:r>
              <a:rPr lang="en-US" sz="1600" dirty="0" smtClean="0"/>
              <a:t>i.e. “One table at a time”</a:t>
            </a:r>
          </a:p>
          <a:p>
            <a:pPr marL="342900" lvl="1" indent="-342900">
              <a:buFontTx/>
              <a:buChar char="•"/>
            </a:pPr>
            <a:r>
              <a:rPr lang="en-US" sz="1800" i="1" dirty="0" smtClean="0"/>
              <a:t>But</a:t>
            </a:r>
            <a:r>
              <a:rPr lang="en-US" sz="1800" dirty="0" smtClean="0"/>
              <a:t>, the example in Annex E.1 actually reports operating classes from </a:t>
            </a:r>
            <a:r>
              <a:rPr lang="en-US" sz="1800" b="1" dirty="0" smtClean="0"/>
              <a:t>both</a:t>
            </a:r>
            <a:r>
              <a:rPr lang="en-US" sz="1800" dirty="0" smtClean="0"/>
              <a:t> the US and the global operating tables. </a:t>
            </a:r>
          </a:p>
          <a:p>
            <a:pPr marL="342900" lvl="1" indent="-342900">
              <a:buFontTx/>
              <a:buChar char="•"/>
            </a:pPr>
            <a:r>
              <a:rPr lang="en-US" sz="1800" i="1" dirty="0" smtClean="0"/>
              <a:t>And </a:t>
            </a:r>
            <a:r>
              <a:rPr lang="en-US" sz="1800" dirty="0" smtClean="0"/>
              <a:t>11mb keeps the operating class numbers in the country and global operating classes separate.</a:t>
            </a:r>
          </a:p>
          <a:p>
            <a:pPr marL="342900" lvl="1" indent="-342900">
              <a:buFontTx/>
              <a:buChar char="•"/>
            </a:pPr>
            <a:r>
              <a:rPr lang="en-US" sz="1800" dirty="0" smtClean="0"/>
              <a:t>Let’s put a lot of weight on these two observations.</a:t>
            </a:r>
          </a:p>
          <a:p>
            <a:pPr marL="342900" lvl="1" indent="-342900">
              <a:buFontTx/>
              <a:buChar char="•"/>
            </a:pPr>
            <a:r>
              <a:rPr lang="en-US" sz="1800" dirty="0" smtClean="0"/>
              <a:t>So explicitly selecting  and reporting an operating table doesn’t seem to be as important. As long as we parsimoniously assign operating classes and aggressively deprecate unused redundant classes, then we can keep this that simple.</a:t>
            </a:r>
          </a:p>
          <a:p>
            <a:pPr marL="342900" lvl="1" indent="-342900">
              <a:buFontTx/>
              <a:buChar char="•"/>
            </a:pPr>
            <a:r>
              <a:rPr lang="en-US" sz="1800" dirty="0" smtClean="0"/>
              <a:t>Proposal: for VHT, the global operating classes </a:t>
            </a:r>
            <a:r>
              <a:rPr lang="en-US" sz="1800" b="1" dirty="0" smtClean="0"/>
              <a:t>suffice</a:t>
            </a:r>
            <a:r>
              <a:rPr lang="en-US" sz="1800" dirty="0" smtClean="0"/>
              <a:t> for US, Europe and Japan since </a:t>
            </a:r>
            <a:r>
              <a:rPr lang="en-US" sz="1800" b="1" dirty="0" smtClean="0"/>
              <a:t>there is no time/location/AP-state dependence in the </a:t>
            </a:r>
            <a:r>
              <a:rPr lang="en-US" sz="1800" b="1" dirty="0" smtClean="0"/>
              <a:t>client permissions </a:t>
            </a:r>
            <a:r>
              <a:rPr lang="en-US" sz="1800" b="1" dirty="0" smtClean="0"/>
              <a:t>that cannot be expressed by one or more of the country string, a nearby AP actually operating on this channel (or not), and the separate TPC protocol.</a:t>
            </a:r>
          </a:p>
          <a:p>
            <a:pPr marL="685800" lvl="2" indent="-342900"/>
            <a:r>
              <a:rPr lang="en-US" sz="1600" dirty="0" smtClean="0"/>
              <a:t>That is, delete new US operating classes  35, 36; Europe operating classes 19, 20; Japan operating classes 60, 61. Just use the global numbers instead (128, 129)</a:t>
            </a:r>
          </a:p>
        </p:txBody>
      </p:sp>
      <p:sp>
        <p:nvSpPr>
          <p:cNvPr id="10244" name="Slide Number Placeholder 4"/>
          <p:cNvSpPr>
            <a:spLocks noGrp="1"/>
          </p:cNvSpPr>
          <p:nvPr>
            <p:ph type="sldNum" sz="quarter" idx="11"/>
          </p:nvPr>
        </p:nvSpPr>
        <p:spPr/>
        <p:txBody>
          <a:bodyPr/>
          <a:lstStyle/>
          <a:p>
            <a:pPr>
              <a:defRPr/>
            </a:pPr>
            <a:r>
              <a:rPr lang="en-US" smtClean="0"/>
              <a:t>Slide </a:t>
            </a:r>
            <a:fld id="{B39130A9-2BE0-4BA9-A458-7F4AA14ED430}" type="slidenum">
              <a:rPr lang="en-US" smtClean="0"/>
              <a:pPr>
                <a:defRPr/>
              </a:pPr>
              <a:t>30</a:t>
            </a:fld>
            <a:endParaRPr lang="en-US" smtClean="0"/>
          </a:p>
        </p:txBody>
      </p:sp>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a:xfrm>
            <a:off x="685800" y="609600"/>
            <a:ext cx="7772400" cy="762000"/>
          </a:xfrm>
        </p:spPr>
        <p:txBody>
          <a:bodyPr/>
          <a:lstStyle/>
          <a:p>
            <a:r>
              <a:rPr lang="en-US" sz="2000" dirty="0" smtClean="0"/>
              <a:t>Operating Class Tables (2/4) </a:t>
            </a:r>
            <a:br>
              <a:rPr lang="en-US" sz="2000" dirty="0" smtClean="0"/>
            </a:br>
            <a:r>
              <a:rPr lang="en-US" sz="2000" dirty="0" smtClean="0"/>
              <a:t>Is a standalone Global Operating Table better? Usually not.</a:t>
            </a:r>
          </a:p>
        </p:txBody>
      </p:sp>
      <p:sp>
        <p:nvSpPr>
          <p:cNvPr id="10244" name="Slide Number Placeholder 4"/>
          <p:cNvSpPr>
            <a:spLocks noGrp="1"/>
          </p:cNvSpPr>
          <p:nvPr>
            <p:ph type="sldNum" sz="quarter" idx="11"/>
          </p:nvPr>
        </p:nvSpPr>
        <p:spPr/>
        <p:txBody>
          <a:bodyPr/>
          <a:lstStyle/>
          <a:p>
            <a:pPr>
              <a:defRPr/>
            </a:pPr>
            <a:r>
              <a:rPr lang="en-US" smtClean="0"/>
              <a:t>Slide </a:t>
            </a:r>
            <a:fld id="{1BC27684-E9B7-48E2-9333-9D037DD579BA}" type="slidenum">
              <a:rPr lang="en-US" smtClean="0"/>
              <a:pPr>
                <a:defRPr/>
              </a:pPr>
              <a:t>31</a:t>
            </a:fld>
            <a:endParaRPr lang="en-US" smtClean="0"/>
          </a:p>
        </p:txBody>
      </p:sp>
      <p:sp>
        <p:nvSpPr>
          <p:cNvPr id="17413" name="Content Placeholder 2"/>
          <p:cNvSpPr>
            <a:spLocks noGrp="1"/>
          </p:cNvSpPr>
          <p:nvPr>
            <p:ph idx="1"/>
          </p:nvPr>
        </p:nvSpPr>
        <p:spPr>
          <a:xfrm>
            <a:off x="304800" y="1295400"/>
            <a:ext cx="8534400" cy="5029200"/>
          </a:xfrm>
        </p:spPr>
        <p:txBody>
          <a:bodyPr/>
          <a:lstStyle/>
          <a:p>
            <a:pPr marL="342900" lvl="1" indent="-342900">
              <a:buFontTx/>
              <a:buChar char="•"/>
            </a:pPr>
            <a:r>
              <a:rPr lang="en-US" sz="1800" dirty="0" smtClean="0"/>
              <a:t>How would an AP use </a:t>
            </a:r>
            <a:r>
              <a:rPr lang="en-US" sz="1800" i="1" dirty="0" smtClean="0"/>
              <a:t>only</a:t>
            </a:r>
            <a:r>
              <a:rPr lang="en-US" sz="1800" dirty="0" smtClean="0"/>
              <a:t> the Global Operating Table?</a:t>
            </a:r>
          </a:p>
          <a:p>
            <a:pPr marL="342900" lvl="1" indent="-342900">
              <a:buFontTx/>
              <a:buChar char="•"/>
            </a:pPr>
            <a:r>
              <a:rPr lang="en-US" sz="1800" dirty="0" smtClean="0"/>
              <a:t>Consider an AP that supports multiple bandwidths (and so multiple Operating Classes) and wishes to support legacy clients that only understand older country-table-specific operating classes</a:t>
            </a:r>
          </a:p>
          <a:p>
            <a:pPr marL="685800" lvl="2" indent="-342900"/>
            <a:r>
              <a:rPr lang="en-US" sz="1600" dirty="0" smtClean="0"/>
              <a:t>Country-table-specific operating classes are the </a:t>
            </a:r>
            <a:r>
              <a:rPr lang="en-US" sz="1600" i="1" dirty="0" smtClean="0"/>
              <a:t>default</a:t>
            </a:r>
            <a:r>
              <a:rPr lang="en-US" sz="1600" dirty="0" smtClean="0"/>
              <a:t> expectation for 11k/s/v devices</a:t>
            </a:r>
          </a:p>
          <a:p>
            <a:pPr marL="342900" lvl="1" indent="-342900">
              <a:buFontTx/>
              <a:buChar char="•"/>
            </a:pPr>
            <a:r>
              <a:rPr lang="en-US" sz="1800" dirty="0" smtClean="0"/>
              <a:t>Practically the AP would be stuck with its local Country Operating Class Table, and the 802.11 would have to continue to maintain this table, even for regulations that did not deviate from international norms</a:t>
            </a:r>
          </a:p>
          <a:p>
            <a:pPr marL="342900" lvl="1" indent="-342900">
              <a:buFontTx/>
              <a:buChar char="•"/>
            </a:pPr>
            <a:endParaRPr lang="en-US" sz="1800" dirty="0" smtClean="0"/>
          </a:p>
          <a:p>
            <a:pPr marL="342900" lvl="1" indent="-342900">
              <a:buFontTx/>
              <a:buChar char="•"/>
            </a:pPr>
            <a:r>
              <a:rPr lang="en-US" sz="1800" dirty="0" smtClean="0"/>
              <a:t>It doesn’t get better elsewhere - domains other than US/Europe/Japan with just </a:t>
            </a:r>
            <a:r>
              <a:rPr lang="en-US" sz="1800" i="1" dirty="0" smtClean="0"/>
              <a:t>one</a:t>
            </a:r>
            <a:r>
              <a:rPr lang="en-US" sz="1800" dirty="0" smtClean="0"/>
              <a:t> highly specific regulation would have their own table created</a:t>
            </a:r>
          </a:p>
          <a:p>
            <a:pPr marL="685800" lvl="2" indent="-342900"/>
            <a:r>
              <a:rPr lang="en-US" sz="1600" dirty="0" smtClean="0"/>
              <a:t>Then, to get most use out of the ECSA and Supported Operating Classes elements etc, all global classes would have to be replicated in that country’s table too</a:t>
            </a:r>
          </a:p>
          <a:p>
            <a:pPr marL="342900" lvl="1" indent="-342900">
              <a:buFontTx/>
              <a:buChar char="•"/>
            </a:pPr>
            <a:endParaRPr lang="en-US" sz="1800" dirty="0" smtClean="0"/>
          </a:p>
          <a:p>
            <a:pPr marL="342900" lvl="1" indent="-342900">
              <a:buFontTx/>
              <a:buChar char="•"/>
            </a:pPr>
            <a:r>
              <a:rPr lang="en-US" sz="1800" dirty="0" smtClean="0"/>
              <a:t>Thus a separate Global operating table is </a:t>
            </a:r>
            <a:r>
              <a:rPr lang="en-US" sz="1800" i="1" dirty="0" smtClean="0"/>
              <a:t>only</a:t>
            </a:r>
            <a:r>
              <a:rPr lang="en-US" sz="1800" dirty="0" smtClean="0"/>
              <a:t> useful for 100% vanilla countries.</a:t>
            </a:r>
            <a:endParaRPr lang="en-US" sz="1600" dirty="0" smtClean="0"/>
          </a:p>
          <a:p>
            <a:pPr marL="342900" lvl="1" indent="-342900">
              <a:buFontTx/>
              <a:buChar char="•"/>
            </a:pPr>
            <a:r>
              <a:rPr lang="en-US" sz="1800" dirty="0" smtClean="0"/>
              <a:t>(Or, two Country elements could be sent: country-specific first, global second</a:t>
            </a:r>
          </a:p>
          <a:p>
            <a:pPr marL="685800" lvl="2" indent="-342900"/>
            <a:r>
              <a:rPr lang="en-US" sz="1600" dirty="0" smtClean="0"/>
              <a:t>High risk that clients of erratic behavior – not advised)</a:t>
            </a:r>
          </a:p>
        </p:txBody>
      </p:sp>
      <p:sp>
        <p:nvSpPr>
          <p:cNvPr id="6" name="Footer Placeholder 5"/>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2057400"/>
            <a:ext cx="9144000" cy="7620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4578" name="Title 1"/>
          <p:cNvSpPr>
            <a:spLocks noGrp="1"/>
          </p:cNvSpPr>
          <p:nvPr>
            <p:ph type="title"/>
          </p:nvPr>
        </p:nvSpPr>
        <p:spPr>
          <a:xfrm>
            <a:off x="685800" y="609600"/>
            <a:ext cx="7772400" cy="762000"/>
          </a:xfrm>
        </p:spPr>
        <p:txBody>
          <a:bodyPr/>
          <a:lstStyle/>
          <a:p>
            <a:r>
              <a:rPr lang="en-US" sz="2000" dirty="0" smtClean="0"/>
              <a:t>Operating Class Tables (3/4) </a:t>
            </a:r>
            <a:br>
              <a:rPr lang="en-US" sz="2000" dirty="0" smtClean="0"/>
            </a:br>
            <a:r>
              <a:rPr lang="en-US" sz="2000" dirty="0" smtClean="0"/>
              <a:t>Solution Details</a:t>
            </a:r>
            <a:endParaRPr lang="en-US" sz="2000" b="0" dirty="0" smtClean="0"/>
          </a:p>
        </p:txBody>
      </p:sp>
      <p:sp>
        <p:nvSpPr>
          <p:cNvPr id="24579" name="Content Placeholder 2"/>
          <p:cNvSpPr>
            <a:spLocks noGrp="1"/>
          </p:cNvSpPr>
          <p:nvPr>
            <p:ph idx="1"/>
          </p:nvPr>
        </p:nvSpPr>
        <p:spPr>
          <a:xfrm>
            <a:off x="381000" y="1219200"/>
            <a:ext cx="8305800" cy="5029200"/>
          </a:xfrm>
        </p:spPr>
        <p:txBody>
          <a:bodyPr/>
          <a:lstStyle/>
          <a:p>
            <a:pPr marL="342900" lvl="1" indent="-342900">
              <a:buFontTx/>
              <a:buChar char="•"/>
            </a:pPr>
            <a:r>
              <a:rPr lang="en-US" sz="1600" dirty="0" smtClean="0"/>
              <a:t>Differentiate </a:t>
            </a:r>
            <a:r>
              <a:rPr lang="en-US" sz="1600" dirty="0" smtClean="0"/>
              <a:t>Operating Classes purely by 2-octet Country code and Operating Class: </a:t>
            </a:r>
            <a:r>
              <a:rPr lang="en-US" sz="1600" dirty="0" smtClean="0"/>
              <a:t>1-80 </a:t>
            </a:r>
            <a:r>
              <a:rPr lang="en-US" sz="1600" dirty="0" smtClean="0"/>
              <a:t>is country-dependent, 81-191 is Global (and country-independent),  192-254 is Vendor Specific (e.g. 254 is used by the Bluetooth SIG), 0,255 are reserved</a:t>
            </a:r>
          </a:p>
          <a:p>
            <a:pPr marL="342900" lvl="1" indent="-342900">
              <a:buFontTx/>
              <a:buChar char="•"/>
            </a:pPr>
            <a:r>
              <a:rPr lang="en-US" sz="1600" dirty="0" smtClean="0"/>
              <a:t>Aggressively deprecate Operating Classes made redundant by 11mb changes to maximize room for future </a:t>
            </a:r>
            <a:r>
              <a:rPr lang="en-US" sz="1600" dirty="0" smtClean="0"/>
              <a:t>growth. Start this at VHT APs: disallow them from using operating classes identified as redundant</a:t>
            </a:r>
            <a:endParaRPr lang="en-US" sz="1600" dirty="0" smtClean="0"/>
          </a:p>
        </p:txBody>
      </p:sp>
      <p:sp>
        <p:nvSpPr>
          <p:cNvPr id="10244" name="Slide Number Placeholder 4"/>
          <p:cNvSpPr>
            <a:spLocks noGrp="1"/>
          </p:cNvSpPr>
          <p:nvPr>
            <p:ph type="sldNum" sz="quarter" idx="11"/>
          </p:nvPr>
        </p:nvSpPr>
        <p:spPr/>
        <p:txBody>
          <a:bodyPr/>
          <a:lstStyle/>
          <a:p>
            <a:pPr>
              <a:defRPr/>
            </a:pPr>
            <a:r>
              <a:rPr lang="en-US" smtClean="0"/>
              <a:t>Slide </a:t>
            </a:r>
            <a:fld id="{FE8DB1B7-0A98-4420-8D99-631BD09AF23B}" type="slidenum">
              <a:rPr lang="en-US" smtClean="0"/>
              <a:pPr>
                <a:defRPr/>
              </a:pPr>
              <a:t>32</a:t>
            </a:fld>
            <a:endParaRPr lang="en-US" smtClean="0"/>
          </a:p>
        </p:txBody>
      </p:sp>
      <p:graphicFrame>
        <p:nvGraphicFramePr>
          <p:cNvPr id="5" name="Table 4"/>
          <p:cNvGraphicFramePr>
            <a:graphicFrameLocks noGrp="1"/>
          </p:cNvGraphicFramePr>
          <p:nvPr/>
        </p:nvGraphicFramePr>
        <p:xfrm>
          <a:off x="228600" y="3002280"/>
          <a:ext cx="7391400" cy="2758440"/>
        </p:xfrm>
        <a:graphic>
          <a:graphicData uri="http://schemas.openxmlformats.org/drawingml/2006/table">
            <a:tbl>
              <a:tblPr firstRow="1" bandRow="1">
                <a:tableStyleId>{5C22544A-7EE6-4342-B048-85BDC9FD1C3A}</a:tableStyleId>
              </a:tblPr>
              <a:tblGrid>
                <a:gridCol w="1066800"/>
                <a:gridCol w="889747"/>
                <a:gridCol w="724647"/>
                <a:gridCol w="289859"/>
                <a:gridCol w="652182"/>
                <a:gridCol w="217394"/>
                <a:gridCol w="724647"/>
                <a:gridCol w="2826124"/>
              </a:tblGrid>
              <a:tr h="370840">
                <a:tc>
                  <a:txBody>
                    <a:bodyPr/>
                    <a:lstStyle/>
                    <a:p>
                      <a:r>
                        <a:rPr lang="en-US" sz="1200" dirty="0" smtClean="0">
                          <a:solidFill>
                            <a:schemeClr val="tx1"/>
                          </a:solidFill>
                          <a:latin typeface="Arial" pitchFamily="34" charset="0"/>
                          <a:cs typeface="Arial" pitchFamily="34" charset="0"/>
                        </a:rPr>
                        <a:t>Description</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Values</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solidFill>
                            <a:schemeClr val="tx1"/>
                          </a:solidFill>
                          <a:latin typeface="Arial" pitchFamily="34" charset="0"/>
                          <a:cs typeface="Arial" pitchFamily="34" charset="0"/>
                        </a:rPr>
                        <a:t>USA: US</a:t>
                      </a:r>
                      <a:r>
                        <a:rPr lang="en-US" sz="1200" baseline="0" dirty="0" smtClean="0">
                          <a:solidFill>
                            <a:schemeClr val="tx1"/>
                          </a:solidFill>
                          <a:latin typeface="Arial" pitchFamily="34" charset="0"/>
                          <a:cs typeface="Arial" pitchFamily="34" charset="0"/>
                        </a:rPr>
                        <a:t>?</a:t>
                      </a:r>
                    </a:p>
                    <a:p>
                      <a:endParaRPr lang="en-US" sz="1200" baseline="0" dirty="0" smtClean="0">
                        <a:solidFill>
                          <a:schemeClr val="tx1"/>
                        </a:solidFill>
                        <a:latin typeface="Arial" pitchFamily="34" charset="0"/>
                        <a:cs typeface="Arial" pitchFamily="34" charset="0"/>
                      </a:endParaRPr>
                    </a:p>
                    <a:p>
                      <a:r>
                        <a:rPr lang="en-US" sz="1200" baseline="0" dirty="0" smtClean="0">
                          <a:solidFill>
                            <a:schemeClr val="tx1"/>
                          </a:solidFill>
                          <a:latin typeface="Arial" pitchFamily="34" charset="0"/>
                          <a:cs typeface="Arial" pitchFamily="34" charset="0"/>
                        </a:rPr>
                        <a:t>(“?” = wildcard)</a:t>
                      </a:r>
                      <a:endParaRPr lang="en-US" sz="120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solidFill>
                            <a:schemeClr val="tx1"/>
                          </a:solidFill>
                          <a:latin typeface="Arial" pitchFamily="34" charset="0"/>
                          <a:cs typeface="Arial" pitchFamily="34" charset="0"/>
                        </a:rPr>
                        <a:t>Europe:</a:t>
                      </a:r>
                    </a:p>
                    <a:p>
                      <a:r>
                        <a:rPr lang="en-US" sz="1200" dirty="0" smtClean="0">
                          <a:solidFill>
                            <a:schemeClr val="tx1"/>
                          </a:solidFill>
                          <a:latin typeface="Arial" pitchFamily="34" charset="0"/>
                          <a:cs typeface="Arial" pitchFamily="34" charset="0"/>
                        </a:rPr>
                        <a:t>DE?, FR?, …</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Japan: JP</a:t>
                      </a:r>
                      <a:r>
                        <a:rPr lang="en-US" sz="1200" baseline="0" dirty="0" smtClean="0">
                          <a:solidFill>
                            <a:schemeClr val="tx1"/>
                          </a:solidFill>
                          <a:latin typeface="Arial" pitchFamily="34" charset="0"/>
                          <a:cs typeface="Arial" pitchFamily="34" charset="0"/>
                        </a:rPr>
                        <a:t>?</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Additional countries</a:t>
                      </a:r>
                      <a:r>
                        <a:rPr lang="en-US" sz="1200" baseline="0" dirty="0" smtClean="0">
                          <a:solidFill>
                            <a:schemeClr val="tx1"/>
                          </a:solidFill>
                          <a:latin typeface="Arial" pitchFamily="34" charset="0"/>
                          <a:cs typeface="Arial" pitchFamily="34" charset="0"/>
                        </a:rPr>
                        <a:t> with time/location/AP-state dependence not expressed by TX power limits that deviates from international defaults</a:t>
                      </a:r>
                    </a:p>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200" dirty="0" smtClean="0">
                          <a:solidFill>
                            <a:schemeClr val="tx1"/>
                          </a:solidFill>
                          <a:latin typeface="Arial" pitchFamily="34" charset="0"/>
                          <a:cs typeface="Arial" pitchFamily="34" charset="0"/>
                        </a:rPr>
                        <a:t>Country</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Arial" pitchFamily="34" charset="0"/>
                          <a:cs typeface="Arial" pitchFamily="34" charset="0"/>
                        </a:rPr>
                        <a:t>1-80</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solidFill>
                            <a:schemeClr val="tx1"/>
                          </a:solidFill>
                          <a:latin typeface="Arial" pitchFamily="34" charset="0"/>
                          <a:cs typeface="Arial" pitchFamily="34" charset="0"/>
                        </a:rPr>
                        <a:t>~33/80</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latin typeface="Arial" pitchFamily="34" charset="0"/>
                          <a:cs typeface="Arial" pitchFamily="34" charset="0"/>
                        </a:rPr>
                        <a:t>~17/80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smtClean="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itchFamily="34" charset="0"/>
                          <a:cs typeface="Arial" pitchFamily="34" charset="0"/>
                        </a:rPr>
                        <a:t>~61/80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itchFamily="34" charset="0"/>
                          <a:cs typeface="Arial" pitchFamily="34" charset="0"/>
                        </a:rPr>
                        <a:t>0/80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200" dirty="0" smtClean="0">
                          <a:solidFill>
                            <a:schemeClr val="tx1"/>
                          </a:solidFill>
                          <a:latin typeface="Arial" pitchFamily="34" charset="0"/>
                          <a:cs typeface="Arial" pitchFamily="34" charset="0"/>
                        </a:rPr>
                        <a:t>Global</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Arial" pitchFamily="34" charset="0"/>
                          <a:cs typeface="Arial" pitchFamily="34" charset="0"/>
                        </a:rPr>
                        <a:t>81-191</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algn="ctr"/>
                      <a:r>
                        <a:rPr lang="en-US" sz="1200" dirty="0" smtClean="0">
                          <a:solidFill>
                            <a:schemeClr val="tx1"/>
                          </a:solidFill>
                          <a:latin typeface="Arial" pitchFamily="34" charset="0"/>
                          <a:cs typeface="Arial" pitchFamily="34" charset="0"/>
                        </a:rPr>
                        <a:t>~50/111 in use</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r>
                        <a:rPr lang="en-US" sz="1200" dirty="0" smtClean="0">
                          <a:solidFill>
                            <a:schemeClr val="tx1"/>
                          </a:solidFill>
                          <a:latin typeface="Arial" pitchFamily="34" charset="0"/>
                          <a:cs typeface="Arial" pitchFamily="34" charset="0"/>
                        </a:rPr>
                        <a:t>Vendor Specific</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Arial" pitchFamily="34" charset="0"/>
                          <a:cs typeface="Arial" pitchFamily="34" charset="0"/>
                        </a:rPr>
                        <a:t>192-254</a:t>
                      </a:r>
                      <a:r>
                        <a:rPr lang="en-US" sz="1200" baseline="0" dirty="0" smtClean="0">
                          <a:solidFill>
                            <a:schemeClr val="tx1"/>
                          </a:solidFill>
                          <a:latin typeface="Arial" pitchFamily="34" charset="0"/>
                          <a:cs typeface="Arial" pitchFamily="34" charset="0"/>
                        </a:rPr>
                        <a:t> </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r>
                        <a:rPr lang="en-US" sz="1200" dirty="0" smtClean="0">
                          <a:latin typeface="Arial" pitchFamily="34" charset="0"/>
                          <a:cs typeface="Arial" pitchFamily="34" charset="0"/>
                        </a:rPr>
                        <a:t>0</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200" dirty="0" smtClean="0">
                          <a:solidFill>
                            <a:schemeClr val="tx1"/>
                          </a:solidFill>
                          <a:latin typeface="Arial" pitchFamily="34" charset="0"/>
                          <a:cs typeface="Arial" pitchFamily="34" charset="0"/>
                        </a:rPr>
                        <a:t>Reserved</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smtClean="0">
                          <a:solidFill>
                            <a:schemeClr val="tx1"/>
                          </a:solidFill>
                          <a:latin typeface="Arial" pitchFamily="34" charset="0"/>
                          <a:cs typeface="Arial" pitchFamily="34" charset="0"/>
                        </a:rPr>
                        <a:t>0, 255</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gridSpan="2">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r>
                        <a:rPr lang="en-US" sz="1200" dirty="0" smtClean="0">
                          <a:latin typeface="Arial" pitchFamily="34" charset="0"/>
                          <a:cs typeface="Arial" pitchFamily="34" charset="0"/>
                        </a:rPr>
                        <a:t>-</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Rectangular Callout 5"/>
          <p:cNvSpPr/>
          <p:nvPr/>
        </p:nvSpPr>
        <p:spPr bwMode="auto">
          <a:xfrm>
            <a:off x="7467600" y="3657600"/>
            <a:ext cx="1676400" cy="1219200"/>
          </a:xfrm>
          <a:prstGeom prst="wedgeRectCallout">
            <a:avLst>
              <a:gd name="adj1" fmla="val -217763"/>
              <a:gd name="adj2" fmla="val -1586"/>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Aggressively deprecate redundant</a:t>
            </a:r>
            <a:r>
              <a:rPr kumimoji="0" lang="en-US" sz="1200" b="0" i="0" u="none" strike="noStrike" cap="none" normalizeH="0" dirty="0" smtClean="0">
                <a:ln>
                  <a:noFill/>
                </a:ln>
                <a:solidFill>
                  <a:schemeClr val="tx1"/>
                </a:solidFill>
                <a:effectLst/>
                <a:latin typeface="Times New Roman" pitchFamily="18" charset="0"/>
              </a:rPr>
              <a:t> Country Operating Classes to creat</a:t>
            </a:r>
            <a:r>
              <a:rPr lang="en-US" b="0" dirty="0" smtClean="0"/>
              <a:t>e </a:t>
            </a:r>
            <a:r>
              <a:rPr kumimoji="0" lang="en-US" sz="1200" b="0" i="0" u="none" strike="noStrike" cap="none" normalizeH="0" dirty="0" smtClean="0">
                <a:ln>
                  <a:noFill/>
                </a:ln>
                <a:solidFill>
                  <a:schemeClr val="tx1"/>
                </a:solidFill>
                <a:effectLst/>
                <a:latin typeface="Times New Roman" pitchFamily="18" charset="0"/>
              </a:rPr>
              <a:t>room for future growth (Japan can be lowered to ~22/80</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 name="Rectangular Callout 6"/>
          <p:cNvSpPr/>
          <p:nvPr/>
        </p:nvSpPr>
        <p:spPr bwMode="auto">
          <a:xfrm>
            <a:off x="7467600" y="5105400"/>
            <a:ext cx="1676400" cy="685800"/>
          </a:xfrm>
          <a:prstGeom prst="wedgeRectCallout">
            <a:avLst>
              <a:gd name="adj1" fmla="val -151884"/>
              <a:gd name="adj2" fmla="val -102452"/>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i.e. The same values are used worldwide</a:t>
            </a:r>
          </a:p>
        </p:txBody>
      </p:sp>
      <p:sp>
        <p:nvSpPr>
          <p:cNvPr id="12" name="Footer Placeholder 11"/>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p:cNvSpPr>
            <a:spLocks noGrp="1"/>
          </p:cNvSpPr>
          <p:nvPr>
            <p:ph type="title"/>
          </p:nvPr>
        </p:nvSpPr>
        <p:spPr>
          <a:xfrm>
            <a:off x="685800" y="609600"/>
            <a:ext cx="7772400" cy="762000"/>
          </a:xfrm>
        </p:spPr>
        <p:txBody>
          <a:bodyPr/>
          <a:lstStyle/>
          <a:p>
            <a:r>
              <a:rPr lang="en-US" sz="2000" dirty="0" smtClean="0"/>
              <a:t>Operating Class Tables (4/4) </a:t>
            </a:r>
            <a:br>
              <a:rPr lang="en-US" sz="2000" dirty="0" smtClean="0"/>
            </a:br>
            <a:r>
              <a:rPr lang="en-US" sz="2000" dirty="0" smtClean="0"/>
              <a:t>Supported Operating Classes Element</a:t>
            </a:r>
            <a:endParaRPr lang="en-US" sz="2000" b="0" dirty="0" smtClean="0"/>
          </a:p>
        </p:txBody>
      </p:sp>
      <p:sp>
        <p:nvSpPr>
          <p:cNvPr id="19460" name="Content Placeholder 2"/>
          <p:cNvSpPr>
            <a:spLocks noGrp="1"/>
          </p:cNvSpPr>
          <p:nvPr>
            <p:ph idx="1"/>
          </p:nvPr>
        </p:nvSpPr>
        <p:spPr>
          <a:xfrm>
            <a:off x="304800" y="1371600"/>
            <a:ext cx="8534400" cy="5029200"/>
          </a:xfrm>
        </p:spPr>
        <p:txBody>
          <a:bodyPr/>
          <a:lstStyle/>
          <a:p>
            <a:pPr marL="342900" lvl="1" indent="-342900">
              <a:buFontTx/>
              <a:buChar char="•"/>
            </a:pPr>
            <a:r>
              <a:rPr lang="en-US" sz="1800" dirty="0" smtClean="0"/>
              <a:t>The Supported Operating Classes element advertises the operating classes that a STA is capable of operating “within this country”</a:t>
            </a:r>
          </a:p>
          <a:p>
            <a:pPr marL="342900" lvl="1" indent="-342900">
              <a:buFontTx/>
              <a:buChar char="•"/>
            </a:pPr>
            <a:r>
              <a:rPr lang="en-US" sz="1800" dirty="0" smtClean="0"/>
              <a:t>No Table is specified, so must be </a:t>
            </a:r>
            <a:r>
              <a:rPr lang="en-US" sz="1800" dirty="0" err="1" smtClean="0"/>
              <a:t>wrt</a:t>
            </a:r>
            <a:r>
              <a:rPr lang="en-US" sz="1800" dirty="0" smtClean="0"/>
              <a:t> the Table indicated in the Country element by the AP</a:t>
            </a:r>
          </a:p>
          <a:p>
            <a:pPr marL="685800" lvl="2" indent="-342900"/>
            <a:r>
              <a:rPr lang="en-US" sz="1600" dirty="0" smtClean="0"/>
              <a:t>i.e. no ability to report the support of Operating Classes in a different table</a:t>
            </a:r>
          </a:p>
          <a:p>
            <a:pPr marL="685800" lvl="2" indent="-342900"/>
            <a:r>
              <a:rPr lang="en-US" sz="1600" dirty="0" smtClean="0"/>
              <a:t>E.g. consider a client associated to Japan 4.94-4.99 and 5.03-5.091 GHz. Due to the specific regulatory features in this band and country, the AP needs to advertise an operating class from the Japan table. </a:t>
            </a:r>
          </a:p>
          <a:p>
            <a:pPr marL="1028700" lvl="3" indent="-342900"/>
            <a:r>
              <a:rPr lang="en-US" sz="1400" dirty="0" smtClean="0"/>
              <a:t>Therefore client’s supported operating classes must be reported using the values from the Japan table</a:t>
            </a:r>
          </a:p>
          <a:p>
            <a:pPr marL="1028700" lvl="3" indent="-342900"/>
            <a:r>
              <a:rPr lang="en-US" sz="1400" dirty="0" smtClean="0"/>
              <a:t>Note that a legacy 11j STA knows about 3x the number of operating classes as are now defined in the Global Operating Table. (It is believe that there is limited field support for these Operating Classes, and so most can be aggressively deprecated then reclaimed at a later time, with little impact)</a:t>
            </a:r>
          </a:p>
          <a:p>
            <a:pPr marL="342900" lvl="1" indent="-342900">
              <a:buFontTx/>
              <a:buChar char="•"/>
            </a:pPr>
            <a:r>
              <a:rPr lang="en-US" sz="1800" dirty="0" smtClean="0"/>
              <a:t>But, if we adopt the thinking of the earlier slide, no change is needed to the Supported Operating Classes element – in a given country, the operating classes that can be reported are the union of the country table and the global table</a:t>
            </a:r>
          </a:p>
          <a:p>
            <a:pPr marL="342900" lvl="1" indent="-342900">
              <a:buFontTx/>
              <a:buChar char="•"/>
            </a:pPr>
            <a:endParaRPr lang="en-US" sz="1800" dirty="0" smtClean="0"/>
          </a:p>
        </p:txBody>
      </p:sp>
      <p:sp>
        <p:nvSpPr>
          <p:cNvPr id="10244" name="Slide Number Placeholder 4"/>
          <p:cNvSpPr>
            <a:spLocks noGrp="1"/>
          </p:cNvSpPr>
          <p:nvPr>
            <p:ph type="sldNum" sz="quarter" idx="11"/>
          </p:nvPr>
        </p:nvSpPr>
        <p:spPr/>
        <p:txBody>
          <a:bodyPr/>
          <a:lstStyle/>
          <a:p>
            <a:pPr>
              <a:defRPr/>
            </a:pPr>
            <a:r>
              <a:rPr lang="en-US" smtClean="0"/>
              <a:t>Slide </a:t>
            </a:r>
            <a:fld id="{B39130A9-2BE0-4BA9-A458-7F4AA14ED430}" type="slidenum">
              <a:rPr lang="en-US" smtClean="0"/>
              <a:pPr>
                <a:defRPr/>
              </a:pPr>
              <a:t>33</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609600"/>
            <a:ext cx="7772400" cy="762000"/>
          </a:xfrm>
        </p:spPr>
        <p:txBody>
          <a:bodyPr/>
          <a:lstStyle/>
          <a:p>
            <a:r>
              <a:rPr lang="en-US" sz="2800" b="0" smtClean="0"/>
              <a:t>Executive Summary</a:t>
            </a:r>
          </a:p>
        </p:txBody>
      </p:sp>
      <p:sp>
        <p:nvSpPr>
          <p:cNvPr id="4099" name="Content Placeholder 2"/>
          <p:cNvSpPr>
            <a:spLocks noGrp="1"/>
          </p:cNvSpPr>
          <p:nvPr>
            <p:ph idx="1"/>
          </p:nvPr>
        </p:nvSpPr>
        <p:spPr>
          <a:xfrm>
            <a:off x="304800" y="1371600"/>
            <a:ext cx="8382000" cy="5029200"/>
          </a:xfrm>
        </p:spPr>
        <p:txBody>
          <a:bodyPr/>
          <a:lstStyle/>
          <a:p>
            <a:pPr eaLnBrk="1" hangingPunct="1"/>
            <a:r>
              <a:rPr lang="en-US" altLang="ko-KR" sz="2000" b="0" dirty="0" smtClean="0">
                <a:solidFill>
                  <a:schemeClr val="bg1">
                    <a:lumMod val="50000"/>
                  </a:schemeClr>
                </a:solidFill>
                <a:ea typeface="Gulim" pitchFamily="34" charset="-127"/>
              </a:rPr>
              <a:t>This document considers a range of issues related to transmit power, channel identification and operating classes</a:t>
            </a:r>
          </a:p>
          <a:p>
            <a:pPr lvl="1" eaLnBrk="1" hangingPunct="1"/>
            <a:r>
              <a:rPr lang="en-US" altLang="ko-KR" sz="1600" dirty="0" smtClean="0">
                <a:solidFill>
                  <a:schemeClr val="bg1">
                    <a:lumMod val="50000"/>
                  </a:schemeClr>
                </a:solidFill>
                <a:ea typeface="Gulim" pitchFamily="34" charset="-127"/>
              </a:rPr>
              <a:t>Regulations are getting more complicated with mixtures of units. VHT Transmit Power Envelope does not even define units =&gt; add</a:t>
            </a:r>
          </a:p>
          <a:p>
            <a:pPr lvl="1" eaLnBrk="1" hangingPunct="1"/>
            <a:r>
              <a:rPr lang="en-US" altLang="ko-KR" sz="1600" dirty="0" smtClean="0">
                <a:solidFill>
                  <a:schemeClr val="bg1">
                    <a:lumMod val="50000"/>
                  </a:schemeClr>
                </a:solidFill>
                <a:ea typeface="Gulim" pitchFamily="34" charset="-127"/>
              </a:rPr>
              <a:t>Operating classes can be used to indicate band and bandwidth in 11k/s/v =&gt; update</a:t>
            </a:r>
          </a:p>
          <a:p>
            <a:pPr lvl="2" eaLnBrk="1" hangingPunct="1"/>
            <a:r>
              <a:rPr lang="en-US" altLang="ko-KR" sz="1600" dirty="0" smtClean="0">
                <a:solidFill>
                  <a:schemeClr val="bg1">
                    <a:lumMod val="50000"/>
                  </a:schemeClr>
                </a:solidFill>
                <a:ea typeface="Gulim" pitchFamily="34" charset="-127"/>
              </a:rPr>
              <a:t>Expressing 80+80 is especially problematic for 11k/s/v protocols</a:t>
            </a:r>
          </a:p>
          <a:p>
            <a:pPr lvl="1" eaLnBrk="1" hangingPunct="1"/>
            <a:r>
              <a:rPr lang="en-US" altLang="ko-KR" sz="1600" dirty="0" smtClean="0">
                <a:solidFill>
                  <a:schemeClr val="bg1">
                    <a:lumMod val="50000"/>
                  </a:schemeClr>
                </a:solidFill>
                <a:ea typeface="Gulim" pitchFamily="34" charset="-127"/>
              </a:rPr>
              <a:t>Operating classes can be used to indicate time/location/AP-state-dependent regulatory permissions that clients wouldn’t be aware of otherwise. Need to keep this mechanism in our back pocket for future spectrum around the world =&gt; update</a:t>
            </a:r>
          </a:p>
          <a:p>
            <a:pPr lvl="1" eaLnBrk="1" hangingPunct="1"/>
            <a:r>
              <a:rPr lang="en-US" altLang="ko-KR" sz="1600" dirty="0" smtClean="0">
                <a:solidFill>
                  <a:schemeClr val="bg1">
                    <a:lumMod val="50000"/>
                  </a:schemeClr>
                </a:solidFill>
                <a:ea typeface="Gulim" pitchFamily="34" charset="-127"/>
              </a:rPr>
              <a:t>VHT weakens channel switching and next-channel TPC =&gt; refresh</a:t>
            </a:r>
          </a:p>
          <a:p>
            <a:pPr lvl="1" eaLnBrk="1" hangingPunct="1"/>
            <a:r>
              <a:rPr lang="en-US" altLang="ko-KR" sz="1600" dirty="0" smtClean="0">
                <a:solidFill>
                  <a:schemeClr val="bg1">
                    <a:lumMod val="50000"/>
                  </a:schemeClr>
                </a:solidFill>
                <a:ea typeface="Gulim" pitchFamily="34" charset="-127"/>
              </a:rPr>
              <a:t>11mb uses the Global Operating Table in two inconsistent modes, and there are arguments towards 802.11 rallying around the less well recognized mode =&gt; pick a winner</a:t>
            </a:r>
          </a:p>
          <a:p>
            <a:pPr lvl="1" eaLnBrk="1" hangingPunct="1"/>
            <a:r>
              <a:rPr lang="en-US" altLang="ko-KR" sz="1600" dirty="0" smtClean="0">
                <a:ea typeface="Gulim" pitchFamily="34" charset="-127"/>
              </a:rPr>
              <a:t>A few other related matters =&gt; fix</a:t>
            </a:r>
          </a:p>
          <a:p>
            <a:pPr eaLnBrk="1" hangingPunct="1"/>
            <a:r>
              <a:rPr lang="en-US" altLang="ko-KR" sz="2000" b="0" dirty="0" smtClean="0">
                <a:solidFill>
                  <a:schemeClr val="bg1">
                    <a:lumMod val="50000"/>
                  </a:schemeClr>
                </a:solidFill>
                <a:ea typeface="Gulim" pitchFamily="34" charset="-127"/>
              </a:rPr>
              <a:t>A high level description of proposed changes is provided for discussion and to sanity-check the direction of the normative text</a:t>
            </a:r>
          </a:p>
          <a:p>
            <a:pPr eaLnBrk="1" hangingPunct="1"/>
            <a:endParaRPr lang="en-US" altLang="ko-KR" sz="2000" dirty="0" smtClean="0">
              <a:ea typeface="Gulim" pitchFamily="34" charset="-127"/>
            </a:endParaRPr>
          </a:p>
        </p:txBody>
      </p:sp>
      <p:sp>
        <p:nvSpPr>
          <p:cNvPr id="3076" name="Slide Number Placeholder 4"/>
          <p:cNvSpPr>
            <a:spLocks noGrp="1"/>
          </p:cNvSpPr>
          <p:nvPr>
            <p:ph type="sldNum" sz="quarter" idx="11"/>
          </p:nvPr>
        </p:nvSpPr>
        <p:spPr/>
        <p:txBody>
          <a:bodyPr/>
          <a:lstStyle/>
          <a:p>
            <a:pPr>
              <a:defRPr/>
            </a:pPr>
            <a:r>
              <a:rPr lang="en-US" smtClean="0"/>
              <a:t>Slide </a:t>
            </a:r>
            <a:fld id="{55BEC504-0D44-4BC5-9C6F-EC2A48631452}" type="slidenum">
              <a:rPr lang="en-US" smtClean="0"/>
              <a:pPr>
                <a:defRPr/>
              </a:pPr>
              <a:t>34</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09600"/>
            <a:ext cx="7772400" cy="762000"/>
          </a:xfrm>
        </p:spPr>
        <p:txBody>
          <a:bodyPr/>
          <a:lstStyle/>
          <a:p>
            <a:r>
              <a:rPr lang="en-US" sz="2000" dirty="0" smtClean="0"/>
              <a:t>Shared Spectrum (1/3) </a:t>
            </a:r>
            <a:br>
              <a:rPr lang="en-US" sz="2000" dirty="0" smtClean="0"/>
            </a:br>
            <a:r>
              <a:rPr lang="en-US" sz="2000" dirty="0" smtClean="0"/>
              <a:t>Background</a:t>
            </a:r>
          </a:p>
        </p:txBody>
      </p:sp>
      <p:sp>
        <p:nvSpPr>
          <p:cNvPr id="13315" name="Content Placeholder 2"/>
          <p:cNvSpPr>
            <a:spLocks noGrp="1"/>
          </p:cNvSpPr>
          <p:nvPr>
            <p:ph idx="1"/>
          </p:nvPr>
        </p:nvSpPr>
        <p:spPr>
          <a:xfrm>
            <a:off x="304800" y="1371600"/>
            <a:ext cx="8534400" cy="5029200"/>
          </a:xfrm>
        </p:spPr>
        <p:txBody>
          <a:bodyPr/>
          <a:lstStyle/>
          <a:p>
            <a:pPr marL="342900" lvl="1" indent="-342900">
              <a:buFontTx/>
              <a:buChar char="•"/>
            </a:pPr>
            <a:r>
              <a:rPr lang="en-US" sz="1800" dirty="0" smtClean="0"/>
              <a:t>BTW, 5.725 to 5.825 GHz is shared spectrum (15.247, UNII): your device can be homologated under one or both of </a:t>
            </a:r>
            <a:r>
              <a:rPr lang="en-US" sz="1800" i="1" dirty="0" smtClean="0"/>
              <a:t>two </a:t>
            </a:r>
            <a:r>
              <a:rPr lang="en-US" sz="1800" dirty="0" smtClean="0"/>
              <a:t>sets of regulations – “shared spectrum”</a:t>
            </a:r>
          </a:p>
          <a:p>
            <a:pPr marL="685800" lvl="2" indent="-342900"/>
            <a:r>
              <a:rPr lang="en-US" sz="1600" dirty="0" smtClean="0"/>
              <a:t>But this is mostly OK: a UNII client can be associated to a 15.247 AP or vice versa, as long as each individually meets its regulatory requirements</a:t>
            </a:r>
          </a:p>
        </p:txBody>
      </p:sp>
      <p:sp>
        <p:nvSpPr>
          <p:cNvPr id="8196" name="Slide Number Placeholder 4"/>
          <p:cNvSpPr>
            <a:spLocks noGrp="1"/>
          </p:cNvSpPr>
          <p:nvPr>
            <p:ph type="sldNum" sz="quarter" idx="11"/>
          </p:nvPr>
        </p:nvSpPr>
        <p:spPr/>
        <p:txBody>
          <a:bodyPr/>
          <a:lstStyle/>
          <a:p>
            <a:pPr>
              <a:defRPr/>
            </a:pPr>
            <a:r>
              <a:rPr lang="en-US" smtClean="0"/>
              <a:t>Slide </a:t>
            </a:r>
            <a:fld id="{C28F64A6-CB11-4C85-B1DB-4F7C2375B140}" type="slidenum">
              <a:rPr lang="en-US" smtClean="0"/>
              <a:pPr>
                <a:defRPr/>
              </a:pPr>
              <a:t>35</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0"/>
          </p:nvPr>
        </p:nvSpPr>
        <p:spPr/>
        <p:txBody>
          <a:bodyPr/>
          <a:lstStyle/>
          <a:p>
            <a:pPr>
              <a:defRPr/>
            </a:pPr>
            <a:r>
              <a:rPr lang="en-US" smtClean="0"/>
              <a:t>Brian Hart, Cisco Systems</a:t>
            </a:r>
            <a:endParaRPr lang="en-US"/>
          </a:p>
        </p:txBody>
      </p:sp>
      <p:sp>
        <p:nvSpPr>
          <p:cNvPr id="5" name="Rectangle 4"/>
          <p:cNvSpPr>
            <a:spLocks noChangeArrowheads="1"/>
          </p:cNvSpPr>
          <p:nvPr/>
        </p:nvSpPr>
        <p:spPr bwMode="auto">
          <a:xfrm>
            <a:off x="0" y="3962400"/>
            <a:ext cx="9144000" cy="28956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4338" name="Title 1"/>
          <p:cNvSpPr>
            <a:spLocks noGrp="1"/>
          </p:cNvSpPr>
          <p:nvPr>
            <p:ph type="title"/>
          </p:nvPr>
        </p:nvSpPr>
        <p:spPr>
          <a:xfrm>
            <a:off x="685800" y="609600"/>
            <a:ext cx="7772400" cy="762000"/>
          </a:xfrm>
        </p:spPr>
        <p:txBody>
          <a:bodyPr/>
          <a:lstStyle/>
          <a:p>
            <a:r>
              <a:rPr lang="en-US" sz="2000" dirty="0" smtClean="0"/>
              <a:t>Shared Spectrum (2/3) </a:t>
            </a:r>
            <a:br>
              <a:rPr lang="en-US" sz="2000" dirty="0" smtClean="0"/>
            </a:br>
            <a:r>
              <a:rPr lang="en-US" sz="2000" dirty="0" smtClean="0"/>
              <a:t>AP declaration of its rules</a:t>
            </a:r>
          </a:p>
        </p:txBody>
      </p:sp>
      <p:sp>
        <p:nvSpPr>
          <p:cNvPr id="14339" name="Content Placeholder 2"/>
          <p:cNvSpPr>
            <a:spLocks noGrp="1"/>
          </p:cNvSpPr>
          <p:nvPr>
            <p:ph idx="1"/>
          </p:nvPr>
        </p:nvSpPr>
        <p:spPr>
          <a:xfrm>
            <a:off x="304800" y="1371600"/>
            <a:ext cx="8534400" cy="5029200"/>
          </a:xfrm>
        </p:spPr>
        <p:txBody>
          <a:bodyPr/>
          <a:lstStyle/>
          <a:p>
            <a:pPr marL="342900" lvl="1" indent="-342900">
              <a:buFontTx/>
              <a:buChar char="•"/>
            </a:pPr>
            <a:r>
              <a:rPr lang="en-US" sz="1600" dirty="0" smtClean="0"/>
              <a:t>Currently the Operating Class is overloaded with two sets of semantics: a) the permissions of the BSS: i.e. AP indicates permissions to clients so that they can follow them, and b) the regulations under which the AP is presently operating (e.g. UNII or 15.247)</a:t>
            </a:r>
          </a:p>
          <a:p>
            <a:pPr marL="342900" lvl="1" indent="-342900">
              <a:buFontTx/>
              <a:buChar char="•"/>
            </a:pPr>
            <a:r>
              <a:rPr lang="en-US" sz="1600" dirty="0" smtClean="0"/>
              <a:t>If clients can join an AP under one of multiple regulations, and if the AP is homologated under several regulations then the AP should be able to advertise  multiple operating classes per BSS (= for clients) for the </a:t>
            </a:r>
            <a:r>
              <a:rPr lang="en-US" sz="1600" i="1" dirty="0" smtClean="0"/>
              <a:t>same </a:t>
            </a:r>
            <a:r>
              <a:rPr lang="en-US" sz="1600" dirty="0" smtClean="0"/>
              <a:t>bandwidth</a:t>
            </a:r>
          </a:p>
          <a:p>
            <a:pPr marL="342900" lvl="1" indent="-342900">
              <a:buFontTx/>
              <a:buChar char="•"/>
            </a:pPr>
            <a:r>
              <a:rPr lang="en-US" sz="1600" dirty="0" smtClean="0"/>
              <a:t>But which one is the AP adopting for its own transmissions? </a:t>
            </a:r>
            <a:endParaRPr lang="en-US" sz="1400" dirty="0" smtClean="0"/>
          </a:p>
          <a:p>
            <a:pPr marL="685800" lvl="2" indent="-342900"/>
            <a:r>
              <a:rPr lang="en-US" sz="1400" dirty="0" smtClean="0"/>
              <a:t>The simplest idea is “the first transmitted regulations”. But, if the advertising order is first-promulgated-regulation-transmitted-first (to avoid disconcerting legacy STAs) then the AP cannot take advantage of newer regulations</a:t>
            </a:r>
            <a:endParaRPr lang="en-US" sz="1600" dirty="0" smtClean="0"/>
          </a:p>
          <a:p>
            <a:pPr marL="342900" lvl="1" indent="-342900">
              <a:buFontTx/>
              <a:buChar char="•"/>
            </a:pPr>
            <a:r>
              <a:rPr lang="en-US" sz="1600" dirty="0" smtClean="0"/>
              <a:t>Solution: Redefine First Channel according to the following table</a:t>
            </a:r>
          </a:p>
          <a:p>
            <a:pPr marL="685800" lvl="2" indent="-342900"/>
            <a:r>
              <a:rPr lang="en-US" sz="1200" dirty="0" smtClean="0"/>
              <a:t>(First Channel is now defined as </a:t>
            </a:r>
            <a:r>
              <a:rPr lang="en-US" sz="1200" dirty="0" smtClean="0"/>
              <a:t>1-200</a:t>
            </a:r>
            <a:r>
              <a:rPr lang="en-US" sz="1200" dirty="0" smtClean="0"/>
              <a:t>, 201 or 224-227)</a:t>
            </a:r>
          </a:p>
        </p:txBody>
      </p:sp>
      <p:sp>
        <p:nvSpPr>
          <p:cNvPr id="7172" name="Slide Number Placeholder 4"/>
          <p:cNvSpPr>
            <a:spLocks noGrp="1"/>
          </p:cNvSpPr>
          <p:nvPr>
            <p:ph type="sldNum" sz="quarter" idx="11"/>
          </p:nvPr>
        </p:nvSpPr>
        <p:spPr>
          <a:xfrm>
            <a:off x="4344988" y="6599238"/>
            <a:ext cx="530225" cy="182562"/>
          </a:xfrm>
        </p:spPr>
        <p:txBody>
          <a:bodyPr/>
          <a:lstStyle/>
          <a:p>
            <a:pPr>
              <a:defRPr/>
            </a:pPr>
            <a:r>
              <a:rPr lang="en-US" smtClean="0"/>
              <a:t>Slide </a:t>
            </a:r>
            <a:fld id="{5314AFCE-86FB-4F4A-9A38-8A34687EFA79}" type="slidenum">
              <a:rPr lang="en-US" smtClean="0"/>
              <a:pPr>
                <a:defRPr/>
              </a:pPr>
              <a:t>36</a:t>
            </a:fld>
            <a:endParaRPr lang="en-US" smtClean="0"/>
          </a:p>
        </p:txBody>
      </p:sp>
      <p:graphicFrame>
        <p:nvGraphicFramePr>
          <p:cNvPr id="7" name="Table 6"/>
          <p:cNvGraphicFramePr>
            <a:graphicFrameLocks noGrp="1"/>
          </p:cNvGraphicFramePr>
          <p:nvPr/>
        </p:nvGraphicFramePr>
        <p:xfrm>
          <a:off x="228599" y="4572000"/>
          <a:ext cx="8763001" cy="2016760"/>
        </p:xfrm>
        <a:graphic>
          <a:graphicData uri="http://schemas.openxmlformats.org/drawingml/2006/table">
            <a:tbl>
              <a:tblPr firstRow="1" bandRow="1">
                <a:tableStyleId>{5C22544A-7EE6-4342-B048-85BDC9FD1C3A}</a:tableStyleId>
              </a:tblPr>
              <a:tblGrid>
                <a:gridCol w="2057400"/>
                <a:gridCol w="5105400"/>
                <a:gridCol w="838200"/>
                <a:gridCol w="762001"/>
              </a:tblGrid>
              <a:tr h="370840">
                <a:tc gridSpan="4">
                  <a:txBody>
                    <a:bodyPr/>
                    <a:lstStyle/>
                    <a:p>
                      <a:pPr algn="l"/>
                      <a:r>
                        <a:rPr lang="en-US" sz="1200" b="0" dirty="0" smtClean="0">
                          <a:solidFill>
                            <a:schemeClr val="tx1"/>
                          </a:solidFill>
                          <a:latin typeface="Arial" pitchFamily="34" charset="0"/>
                          <a:cs typeface="Arial" pitchFamily="34" charset="0"/>
                        </a:rPr>
                        <a:t>If this operating triplet is ORed with other operating triplets and either there</a:t>
                      </a:r>
                      <a:r>
                        <a:rPr lang="en-US" sz="1200" b="0" baseline="0" dirty="0" smtClean="0">
                          <a:solidFill>
                            <a:schemeClr val="tx1"/>
                          </a:solidFill>
                          <a:latin typeface="Arial" pitchFamily="34" charset="0"/>
                          <a:cs typeface="Arial" pitchFamily="34" charset="0"/>
                        </a:rPr>
                        <a:t> is only one </a:t>
                      </a:r>
                      <a:r>
                        <a:rPr lang="en-US" sz="1200" b="0" dirty="0" smtClean="0">
                          <a:solidFill>
                            <a:schemeClr val="tx1"/>
                          </a:solidFill>
                          <a:latin typeface="Arial" pitchFamily="34" charset="0"/>
                          <a:cs typeface="Arial" pitchFamily="34" charset="0"/>
                        </a:rPr>
                        <a:t>operating triplet</a:t>
                      </a:r>
                      <a:r>
                        <a:rPr lang="en-US" sz="1200" b="0" baseline="0" dirty="0" smtClean="0">
                          <a:solidFill>
                            <a:schemeClr val="tx1"/>
                          </a:solidFill>
                          <a:latin typeface="Arial" pitchFamily="34" charset="0"/>
                          <a:cs typeface="Arial" pitchFamily="34" charset="0"/>
                        </a:rPr>
                        <a:t> for this bandwidth or the AP is adopting the first-listed operating class for its own transmissions at this bandwidth, then First Channel = 201, </a:t>
                      </a:r>
                    </a:p>
                    <a:p>
                      <a:pPr algn="l"/>
                      <a:r>
                        <a:rPr lang="en-US" sz="1200" b="0" baseline="0" dirty="0" smtClean="0">
                          <a:solidFill>
                            <a:schemeClr val="tx1"/>
                          </a:solidFill>
                          <a:latin typeface="Arial" pitchFamily="34" charset="0"/>
                          <a:cs typeface="Arial" pitchFamily="34" charset="0"/>
                        </a:rPr>
                        <a:t>Else:</a:t>
                      </a:r>
                      <a:endParaRPr lang="en-US" sz="1200" b="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200" dirty="0" smtClean="0">
                          <a:solidFill>
                            <a:schemeClr val="tx1"/>
                          </a:solidFill>
                          <a:latin typeface="Arial" pitchFamily="34" charset="0"/>
                          <a:cs typeface="Arial" pitchFamily="34" charset="0"/>
                        </a:rPr>
                        <a:t>B0</a:t>
                      </a:r>
                      <a:r>
                        <a:rPr lang="en-US" sz="1200" baseline="0" dirty="0" smtClean="0">
                          <a:solidFill>
                            <a:schemeClr val="tx1"/>
                          </a:solidFill>
                          <a:latin typeface="Arial" pitchFamily="34" charset="0"/>
                          <a:cs typeface="Arial" pitchFamily="34" charset="0"/>
                        </a:rPr>
                        <a:t> </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B1</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B2:B4</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B5:B7</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n-US" sz="1200" dirty="0" smtClean="0">
                          <a:solidFill>
                            <a:schemeClr val="tx1"/>
                          </a:solidFill>
                          <a:latin typeface="Arial" pitchFamily="34" charset="0"/>
                          <a:cs typeface="Arial" pitchFamily="34" charset="0"/>
                        </a:rPr>
                        <a:t>0</a:t>
                      </a:r>
                      <a:r>
                        <a:rPr lang="en-US" sz="1200" baseline="0" dirty="0" smtClean="0">
                          <a:solidFill>
                            <a:schemeClr val="tx1"/>
                          </a:solidFill>
                          <a:latin typeface="Arial" pitchFamily="34" charset="0"/>
                          <a:cs typeface="Arial" pitchFamily="34" charset="0"/>
                        </a:rPr>
                        <a:t> = OR with next  operating triplet</a:t>
                      </a:r>
                    </a:p>
                    <a:p>
                      <a:pPr algn="l"/>
                      <a:r>
                        <a:rPr lang="en-US" sz="1200" baseline="0" dirty="0" smtClean="0">
                          <a:solidFill>
                            <a:schemeClr val="tx1"/>
                          </a:solidFill>
                          <a:latin typeface="Arial" pitchFamily="34" charset="0"/>
                          <a:cs typeface="Arial" pitchFamily="34" charset="0"/>
                        </a:rPr>
                        <a:t>1 = AND with next operating triplet </a:t>
                      </a:r>
                    </a:p>
                    <a:p>
                      <a:pPr algn="l"/>
                      <a:r>
                        <a:rPr lang="en-US" sz="1200" baseline="0" dirty="0" smtClean="0">
                          <a:solidFill>
                            <a:schemeClr val="tx1"/>
                          </a:solidFill>
                          <a:latin typeface="Arial" pitchFamily="34" charset="0"/>
                          <a:cs typeface="Arial" pitchFamily="34" charset="0"/>
                        </a:rPr>
                        <a:t>(See earlier slides)</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Arial" pitchFamily="34" charset="0"/>
                          <a:cs typeface="Arial" pitchFamily="34" charset="0"/>
                        </a:rPr>
                        <a:t>0: </a:t>
                      </a:r>
                      <a:r>
                        <a:rPr lang="en-US" sz="1200" baseline="0" dirty="0" smtClean="0">
                          <a:solidFill>
                            <a:schemeClr val="tx1"/>
                          </a:solidFill>
                          <a:latin typeface="Arial" pitchFamily="34" charset="0"/>
                          <a:cs typeface="Arial" pitchFamily="34" charset="0"/>
                        </a:rPr>
                        <a:t>the </a:t>
                      </a:r>
                      <a:r>
                        <a:rPr lang="en-US" sz="1200" dirty="0" smtClean="0">
                          <a:solidFill>
                            <a:schemeClr val="tx1"/>
                          </a:solidFill>
                          <a:latin typeface="Arial" pitchFamily="34" charset="0"/>
                          <a:cs typeface="Arial" pitchFamily="34" charset="0"/>
                        </a:rPr>
                        <a:t>AP is adopting another operating class for the AP’s transmissions at this bandwidth</a:t>
                      </a:r>
                    </a:p>
                    <a:p>
                      <a:pPr algn="l"/>
                      <a:r>
                        <a:rPr lang="en-US" sz="1200" dirty="0" smtClean="0">
                          <a:solidFill>
                            <a:schemeClr val="tx1"/>
                          </a:solidFill>
                          <a:latin typeface="Arial" pitchFamily="34" charset="0"/>
                          <a:cs typeface="Arial" pitchFamily="34" charset="0"/>
                        </a:rPr>
                        <a:t>1: </a:t>
                      </a:r>
                      <a:r>
                        <a:rPr lang="en-US" sz="1200" baseline="0" dirty="0" smtClean="0">
                          <a:solidFill>
                            <a:schemeClr val="tx1"/>
                          </a:solidFill>
                          <a:latin typeface="Arial" pitchFamily="34" charset="0"/>
                          <a:cs typeface="Arial" pitchFamily="34" charset="0"/>
                        </a:rPr>
                        <a:t>the </a:t>
                      </a:r>
                      <a:r>
                        <a:rPr lang="en-US" sz="1200" dirty="0" smtClean="0">
                          <a:solidFill>
                            <a:schemeClr val="tx1"/>
                          </a:solidFill>
                          <a:latin typeface="Arial" pitchFamily="34" charset="0"/>
                          <a:cs typeface="Arial" pitchFamily="34" charset="0"/>
                        </a:rPr>
                        <a:t>AP is adopting this operating class for the AP’s transmissions at this bandwidth</a:t>
                      </a:r>
                    </a:p>
                    <a:p>
                      <a:pPr algn="l"/>
                      <a:r>
                        <a:rPr lang="en-US" sz="1200" dirty="0" smtClean="0">
                          <a:solidFill>
                            <a:schemeClr val="tx1"/>
                          </a:solidFill>
                          <a:latin typeface="Arial" pitchFamily="34" charset="0"/>
                          <a:cs typeface="Arial" pitchFamily="34" charset="0"/>
                        </a:rPr>
                        <a:t>// Within </a:t>
                      </a:r>
                      <a:r>
                        <a:rPr lang="en-US" sz="1200" dirty="0" err="1" smtClean="0">
                          <a:solidFill>
                            <a:schemeClr val="tx1"/>
                          </a:solidFill>
                          <a:latin typeface="Arial" pitchFamily="34" charset="0"/>
                          <a:cs typeface="Arial" pitchFamily="34" charset="0"/>
                        </a:rPr>
                        <a:t>ANDed</a:t>
                      </a:r>
                      <a:r>
                        <a:rPr lang="en-US" sz="1200" dirty="0" smtClean="0">
                          <a:solidFill>
                            <a:schemeClr val="tx1"/>
                          </a:solidFill>
                          <a:latin typeface="Arial" pitchFamily="34" charset="0"/>
                          <a:cs typeface="Arial" pitchFamily="34" charset="0"/>
                        </a:rPr>
                        <a:t> operating triplets, this field</a:t>
                      </a:r>
                      <a:r>
                        <a:rPr lang="en-US" sz="1200" baseline="0" dirty="0" smtClean="0">
                          <a:solidFill>
                            <a:schemeClr val="tx1"/>
                          </a:solidFill>
                          <a:latin typeface="Arial" pitchFamily="34" charset="0"/>
                          <a:cs typeface="Arial" pitchFamily="34" charset="0"/>
                        </a:rPr>
                        <a:t>  is s</a:t>
                      </a:r>
                      <a:r>
                        <a:rPr lang="en-US" sz="1200" dirty="0" smtClean="0">
                          <a:solidFill>
                            <a:schemeClr val="tx1"/>
                          </a:solidFill>
                          <a:latin typeface="Arial" pitchFamily="34" charset="0"/>
                          <a:cs typeface="Arial" pitchFamily="34" charset="0"/>
                        </a:rPr>
                        <a:t>et</a:t>
                      </a:r>
                      <a:r>
                        <a:rPr lang="en-US" sz="1200" baseline="0" dirty="0" smtClean="0">
                          <a:solidFill>
                            <a:schemeClr val="tx1"/>
                          </a:solidFill>
                          <a:latin typeface="Arial" pitchFamily="34" charset="0"/>
                          <a:cs typeface="Arial" pitchFamily="34" charset="0"/>
                        </a:rPr>
                        <a:t> to the same value</a:t>
                      </a:r>
                      <a:endParaRPr lang="en-US" sz="120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latin typeface="Arial" pitchFamily="34" charset="0"/>
                          <a:cs typeface="Arial" pitchFamily="34" charset="0"/>
                        </a:rPr>
                        <a:t>Reserved</a:t>
                      </a:r>
                      <a:endParaRPr lang="en-US" sz="12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smtClean="0">
                          <a:solidFill>
                            <a:schemeClr val="tx1"/>
                          </a:solidFill>
                          <a:latin typeface="Arial" pitchFamily="34" charset="0"/>
                          <a:cs typeface="Arial" pitchFamily="34" charset="0"/>
                        </a:rPr>
                        <a:t>7 (i.e. +224)</a:t>
                      </a:r>
                      <a:endParaRPr lang="en-US" sz="12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0" y="5181600"/>
            <a:ext cx="9144000" cy="9906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5362" name="Title 1"/>
          <p:cNvSpPr>
            <a:spLocks noGrp="1"/>
          </p:cNvSpPr>
          <p:nvPr>
            <p:ph type="title"/>
          </p:nvPr>
        </p:nvSpPr>
        <p:spPr>
          <a:xfrm>
            <a:off x="685800" y="609600"/>
            <a:ext cx="7772400" cy="762000"/>
          </a:xfrm>
        </p:spPr>
        <p:txBody>
          <a:bodyPr/>
          <a:lstStyle/>
          <a:p>
            <a:r>
              <a:rPr lang="en-US" sz="2000" dirty="0" smtClean="0"/>
              <a:t>Shared Spectrum (3/3)</a:t>
            </a:r>
            <a:br>
              <a:rPr lang="en-US" sz="2000" dirty="0" smtClean="0"/>
            </a:br>
            <a:r>
              <a:rPr lang="en-US" sz="2000" dirty="0" smtClean="0"/>
              <a:t>Client Association to AP</a:t>
            </a:r>
          </a:p>
        </p:txBody>
      </p:sp>
      <p:sp>
        <p:nvSpPr>
          <p:cNvPr id="15363" name="Content Placeholder 2"/>
          <p:cNvSpPr>
            <a:spLocks noGrp="1"/>
          </p:cNvSpPr>
          <p:nvPr>
            <p:ph idx="1"/>
          </p:nvPr>
        </p:nvSpPr>
        <p:spPr>
          <a:xfrm>
            <a:off x="304800" y="1371600"/>
            <a:ext cx="8534400" cy="5029200"/>
          </a:xfrm>
        </p:spPr>
        <p:txBody>
          <a:bodyPr/>
          <a:lstStyle/>
          <a:p>
            <a:pPr marL="342900" lvl="1" indent="-342900">
              <a:buFontTx/>
              <a:buChar char="•"/>
            </a:pPr>
            <a:r>
              <a:rPr lang="en-US" dirty="0" smtClean="0"/>
              <a:t>If an AP is homologated under one set of regulations and the client is homologated under a different set, and the client’s set of regulations is time/location*/AP-state dependent, then the AP cannot help the client be compliant, so there are several possibilities for manufacturers in order that their products can get homologated:</a:t>
            </a:r>
          </a:p>
          <a:p>
            <a:pPr marL="685800" lvl="2" indent="-342900"/>
            <a:r>
              <a:rPr lang="en-US" dirty="0" smtClean="0"/>
              <a:t>Client must not associate to the AP, or</a:t>
            </a:r>
          </a:p>
          <a:p>
            <a:pPr marL="685800" lvl="2" indent="-342900"/>
            <a:r>
              <a:rPr lang="en-US" dirty="0" smtClean="0"/>
              <a:t>Client must configure itself to be compliant regardless of the time/location/AP-state dependence of the regulations (if such a configuration even exists)</a:t>
            </a:r>
          </a:p>
          <a:p>
            <a:pPr marL="685800" lvl="2" indent="-342900"/>
            <a:endParaRPr lang="en-US" dirty="0" smtClean="0"/>
          </a:p>
          <a:p>
            <a:pPr marL="685800" lvl="2" indent="-342900"/>
            <a:r>
              <a:rPr lang="en-US" dirty="0" smtClean="0"/>
              <a:t>*Where the location dependence is finer grained than the Country, since an AP can help to this extent</a:t>
            </a:r>
          </a:p>
          <a:p>
            <a:pPr marL="1028700" lvl="3" indent="-342900"/>
            <a:endParaRPr lang="en-US" dirty="0" smtClean="0"/>
          </a:p>
          <a:p>
            <a:pPr marL="342900" lvl="1" indent="-342900">
              <a:buFontTx/>
              <a:buChar char="•"/>
            </a:pPr>
            <a:r>
              <a:rPr lang="en-US" dirty="0" smtClean="0"/>
              <a:t>Solution: Add a Note that client homologated for one regulatory class may associate to an AP not homologated for that regulatory class only if the client is able to ensure compliance without help from the AP </a:t>
            </a:r>
          </a:p>
          <a:p>
            <a:pPr marL="685800" lvl="2" indent="-342900"/>
            <a:endParaRPr lang="en-US" dirty="0" smtClean="0"/>
          </a:p>
        </p:txBody>
      </p:sp>
      <p:sp>
        <p:nvSpPr>
          <p:cNvPr id="7172" name="Slide Number Placeholder 4"/>
          <p:cNvSpPr>
            <a:spLocks noGrp="1"/>
          </p:cNvSpPr>
          <p:nvPr>
            <p:ph type="sldNum" sz="quarter" idx="11"/>
          </p:nvPr>
        </p:nvSpPr>
        <p:spPr/>
        <p:txBody>
          <a:bodyPr/>
          <a:lstStyle/>
          <a:p>
            <a:pPr>
              <a:defRPr/>
            </a:pPr>
            <a:r>
              <a:rPr lang="en-US" smtClean="0"/>
              <a:t>Slide </a:t>
            </a:r>
            <a:fld id="{B016F6D7-4800-4FF3-87D0-3452269BBB6A}" type="slidenum">
              <a:rPr lang="en-US" smtClean="0"/>
              <a:pPr>
                <a:defRPr/>
              </a:pPr>
              <a:t>37</a:t>
            </a:fld>
            <a:endParaRPr lang="en-US" smtClean="0"/>
          </a:p>
        </p:txBody>
      </p:sp>
      <p:sp>
        <p:nvSpPr>
          <p:cNvPr id="9" name="Footer Placeholder 8"/>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685800"/>
          </a:xfrm>
        </p:spPr>
        <p:txBody>
          <a:bodyPr/>
          <a:lstStyle/>
          <a:p>
            <a:r>
              <a:rPr lang="en-US" dirty="0" smtClean="0"/>
              <a:t>Open Discussion</a:t>
            </a:r>
          </a:p>
        </p:txBody>
      </p:sp>
      <p:sp>
        <p:nvSpPr>
          <p:cNvPr id="14339" name="Slide Number Placeholder 4"/>
          <p:cNvSpPr>
            <a:spLocks noGrp="1"/>
          </p:cNvSpPr>
          <p:nvPr>
            <p:ph type="sldNum" sz="quarter" idx="11"/>
          </p:nvPr>
        </p:nvSpPr>
        <p:spPr/>
        <p:txBody>
          <a:bodyPr/>
          <a:lstStyle/>
          <a:p>
            <a:pPr>
              <a:defRPr/>
            </a:pPr>
            <a:r>
              <a:rPr lang="en-US" dirty="0" smtClean="0"/>
              <a:t>Slide </a:t>
            </a:r>
            <a:fld id="{206DEDE0-9B97-4B64-B289-7329D384F7D5}" type="slidenum">
              <a:rPr lang="en-US" smtClean="0"/>
              <a:pPr>
                <a:defRPr/>
              </a:pPr>
              <a:t>38</a:t>
            </a:fld>
            <a:endParaRPr lang="en-US" dirty="0" smtClean="0"/>
          </a:p>
        </p:txBody>
      </p:sp>
      <p:sp>
        <p:nvSpPr>
          <p:cNvPr id="4" name="Footer Placeholder 3"/>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09600"/>
            <a:ext cx="7772400" cy="762000"/>
          </a:xfrm>
        </p:spPr>
        <p:txBody>
          <a:bodyPr/>
          <a:lstStyle/>
          <a:p>
            <a:r>
              <a:rPr lang="en-US" sz="2800" b="0" dirty="0" smtClean="0"/>
              <a:t>Backup Slides</a:t>
            </a:r>
          </a:p>
        </p:txBody>
      </p:sp>
      <p:sp>
        <p:nvSpPr>
          <p:cNvPr id="10244" name="Slide Number Placeholder 4"/>
          <p:cNvSpPr>
            <a:spLocks noGrp="1"/>
          </p:cNvSpPr>
          <p:nvPr>
            <p:ph type="sldNum" sz="quarter" idx="11"/>
          </p:nvPr>
        </p:nvSpPr>
        <p:spPr/>
        <p:txBody>
          <a:bodyPr/>
          <a:lstStyle/>
          <a:p>
            <a:pPr>
              <a:defRPr/>
            </a:pPr>
            <a:r>
              <a:rPr lang="en-US" dirty="0" smtClean="0"/>
              <a:t>Slide </a:t>
            </a:r>
            <a:fld id="{3D81720F-314E-4345-8C0B-256707FBDFE0}" type="slidenum">
              <a:rPr lang="en-US" smtClean="0"/>
              <a:pPr>
                <a:defRPr/>
              </a:pPr>
              <a:t>39</a:t>
            </a:fld>
            <a:endParaRPr lang="en-US" dirty="0" smtClean="0"/>
          </a:p>
        </p:txBody>
      </p:sp>
      <p:sp>
        <p:nvSpPr>
          <p:cNvPr id="4" name="Footer Placeholder 3"/>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Up Arrow Callout 33"/>
          <p:cNvSpPr/>
          <p:nvPr/>
        </p:nvSpPr>
        <p:spPr bwMode="auto">
          <a:xfrm>
            <a:off x="5943600" y="5257800"/>
            <a:ext cx="2667000" cy="1219199"/>
          </a:xfrm>
          <a:prstGeom prst="upArrowCallout">
            <a:avLst>
              <a:gd name="adj1" fmla="val 11619"/>
              <a:gd name="adj2" fmla="val 14236"/>
              <a:gd name="adj3" fmla="val 13307"/>
              <a:gd name="adj4" fmla="val 80117"/>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r>
              <a:rPr lang="en-US" sz="900" b="0" dirty="0" smtClean="0">
                <a:latin typeface="Arial" pitchFamily="34" charset="0"/>
                <a:cs typeface="Arial" pitchFamily="34" charset="0"/>
              </a:rPr>
              <a:t>And further regulations in subpart C</a:t>
            </a:r>
          </a:p>
        </p:txBody>
      </p:sp>
      <p:sp>
        <p:nvSpPr>
          <p:cNvPr id="46" name="Right Arrow Callout 45"/>
          <p:cNvSpPr/>
          <p:nvPr/>
        </p:nvSpPr>
        <p:spPr bwMode="auto">
          <a:xfrm>
            <a:off x="2895600" y="990600"/>
            <a:ext cx="3048000" cy="3429000"/>
          </a:xfrm>
          <a:prstGeom prst="rightArrowCallout">
            <a:avLst>
              <a:gd name="adj1" fmla="val 7782"/>
              <a:gd name="adj2" fmla="val 8900"/>
              <a:gd name="adj3" fmla="val 7826"/>
              <a:gd name="adj4" fmla="val 86449"/>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i.e.</a:t>
            </a:r>
          </a:p>
          <a:p>
            <a:pPr marL="0" marR="0" indent="0" algn="r" defTabSz="914400" rtl="0" eaLnBrk="0" fontAlgn="base" latinLnBrk="0" hangingPunct="0">
              <a:lnSpc>
                <a:spcPct val="100000"/>
              </a:lnSpc>
              <a:spcBef>
                <a:spcPct val="0"/>
              </a:spcBef>
              <a:spcAft>
                <a:spcPct val="0"/>
              </a:spcAft>
              <a:buClrTx/>
              <a:buSzTx/>
              <a:buFontTx/>
              <a:buNone/>
              <a:tabLst/>
            </a:pPr>
            <a:r>
              <a:rPr lang="en-US" sz="1000" b="0" dirty="0" smtClean="0">
                <a:latin typeface="Arial" pitchFamily="34" charset="0"/>
                <a:cs typeface="Arial" pitchFamily="34" charset="0"/>
              </a:rPr>
              <a:t>TPC</a:t>
            </a:r>
          </a:p>
          <a:p>
            <a:pPr algn="r" eaLnBrk="0" hangingPunct="0"/>
            <a:r>
              <a:rPr lang="en-US" sz="1000" b="0" dirty="0" smtClean="0">
                <a:latin typeface="Arial" pitchFamily="34" charset="0"/>
                <a:cs typeface="Arial" pitchFamily="34" charset="0"/>
              </a:rPr>
              <a:t> adv-</a:t>
            </a:r>
          </a:p>
          <a:p>
            <a:pPr algn="r" eaLnBrk="0" hangingPunct="0"/>
            <a:r>
              <a:rPr lang="en-US" sz="1000" b="0" dirty="0" err="1" smtClean="0">
                <a:latin typeface="Arial" pitchFamily="34" charset="0"/>
                <a:cs typeface="Arial" pitchFamily="34" charset="0"/>
              </a:rPr>
              <a:t>Ised</a:t>
            </a:r>
            <a:endParaRPr lang="en-US" sz="1000" b="0" dirty="0" smtClean="0">
              <a:latin typeface="Arial" pitchFamily="34" charset="0"/>
              <a:cs typeface="Arial" pitchFamily="34" charset="0"/>
            </a:endParaRPr>
          </a:p>
          <a:p>
            <a:pPr algn="r" eaLnBrk="0" hangingPunct="0"/>
            <a:endParaRPr lang="en-US" sz="1000" b="0" dirty="0" smtClean="0">
              <a:latin typeface="Arial" pitchFamily="34" charset="0"/>
              <a:cs typeface="Arial" pitchFamily="34" charset="0"/>
            </a:endParaRPr>
          </a:p>
          <a:p>
            <a:pPr algn="r" eaLnBrk="0" hangingPunct="0"/>
            <a:r>
              <a:rPr lang="en-US" sz="1000" b="0" dirty="0" smtClean="0">
                <a:latin typeface="Arial" pitchFamily="34" charset="0"/>
                <a:cs typeface="Arial" pitchFamily="34" charset="0"/>
              </a:rPr>
              <a:t>party </a:t>
            </a:r>
          </a:p>
          <a:p>
            <a:pPr algn="r" eaLnBrk="0" hangingPunct="0"/>
            <a:r>
              <a:rPr lang="en-US" sz="1000" b="0" dirty="0" smtClean="0">
                <a:latin typeface="Arial" pitchFamily="34" charset="0"/>
                <a:cs typeface="Arial" pitchFamily="34" charset="0"/>
              </a:rPr>
              <a:t>= </a:t>
            </a:r>
          </a:p>
          <a:p>
            <a:pPr algn="r" eaLnBrk="0" hangingPunct="0"/>
            <a:r>
              <a:rPr lang="en-US" sz="1000" b="0" dirty="0" err="1" smtClean="0">
                <a:latin typeface="Arial" pitchFamily="34" charset="0"/>
                <a:cs typeface="Arial" pitchFamily="34" charset="0"/>
              </a:rPr>
              <a:t>manu</a:t>
            </a: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algn="r" eaLnBrk="0" hangingPunct="0"/>
            <a:r>
              <a:rPr lang="en-US" sz="1000" b="0" dirty="0" smtClean="0">
                <a:latin typeface="Arial" pitchFamily="34" charset="0"/>
                <a:cs typeface="Arial" pitchFamily="34" charset="0"/>
              </a:rPr>
              <a:t>i.e.</a:t>
            </a:r>
          </a:p>
          <a:p>
            <a:pPr algn="r" eaLnBrk="0" hangingPunct="0"/>
            <a:r>
              <a:rPr lang="en-US" sz="1000" b="0" dirty="0" smtClean="0">
                <a:latin typeface="Arial" pitchFamily="34" charset="0"/>
                <a:cs typeface="Arial" pitchFamily="34" charset="0"/>
              </a:rPr>
              <a:t>TPC </a:t>
            </a:r>
          </a:p>
          <a:p>
            <a:pPr algn="r" eaLnBrk="0" hangingPunct="0"/>
            <a:r>
              <a:rPr lang="en-US" sz="1000" b="0" dirty="0" smtClean="0">
                <a:latin typeface="Arial" pitchFamily="34" charset="0"/>
                <a:cs typeface="Arial" pitchFamily="34" charset="0"/>
              </a:rPr>
              <a:t> adv-</a:t>
            </a:r>
          </a:p>
          <a:p>
            <a:pPr algn="r" eaLnBrk="0" hangingPunct="0"/>
            <a:r>
              <a:rPr lang="en-US" sz="1000" b="0" dirty="0" err="1" smtClean="0">
                <a:latin typeface="Arial" pitchFamily="34" charset="0"/>
                <a:cs typeface="Arial" pitchFamily="34" charset="0"/>
              </a:rPr>
              <a:t>ised</a:t>
            </a: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0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1000" b="0" dirty="0" smtClean="0">
                <a:latin typeface="Arial" pitchFamily="34" charset="0"/>
                <a:cs typeface="Arial" pitchFamily="34" charset="0"/>
              </a:rPr>
              <a:t>i.e.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Rectangle 36"/>
          <p:cNvSpPr/>
          <p:nvPr/>
        </p:nvSpPr>
        <p:spPr bwMode="auto">
          <a:xfrm>
            <a:off x="5943600" y="990600"/>
            <a:ext cx="2667000" cy="20574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900" b="0" dirty="0" smtClean="0">
                <a:latin typeface="Arial" pitchFamily="34" charset="0"/>
                <a:cs typeface="Arial" pitchFamily="34" charset="0"/>
              </a:rPr>
              <a:t>This  is the clause that lets you know that the FBI can knock on the end-user’s door.  For the manufacturer, the products had better be in compliance with Part 15 . For the end-user, hopefully there is a channel and/or a TPC level that avoids harmful interference , else no operation. </a:t>
            </a:r>
          </a:p>
        </p:txBody>
      </p:sp>
      <p:sp>
        <p:nvSpPr>
          <p:cNvPr id="36" name="Rectangle 35"/>
          <p:cNvSpPr/>
          <p:nvPr/>
        </p:nvSpPr>
        <p:spPr bwMode="auto">
          <a:xfrm>
            <a:off x="5943600" y="3276600"/>
            <a:ext cx="2667000" cy="1981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kumimoji="0" lang="en-US" sz="1000" b="0" i="0" u="none" strike="noStrike" cap="none" normalizeH="0" baseline="0" dirty="0" smtClean="0">
                <a:ln>
                  <a:noFill/>
                </a:ln>
                <a:solidFill>
                  <a:schemeClr val="tx1"/>
                </a:solidFill>
                <a:effectLst/>
                <a:latin typeface="Arial" pitchFamily="34" charset="0"/>
                <a:cs typeface="Arial" pitchFamily="34" charset="0"/>
              </a:rPr>
              <a:t>The AP has the right and</a:t>
            </a:r>
            <a:r>
              <a:rPr kumimoji="0" lang="en-US" sz="1000" b="0" i="0" u="none" strike="noStrike" cap="none" normalizeH="0" dirty="0" smtClean="0">
                <a:ln>
                  <a:noFill/>
                </a:ln>
                <a:solidFill>
                  <a:schemeClr val="tx1"/>
                </a:solidFill>
                <a:effectLst/>
                <a:latin typeface="Arial" pitchFamily="34" charset="0"/>
                <a:cs typeface="Arial" pitchFamily="34" charset="0"/>
              </a:rPr>
              <a:t> the </a:t>
            </a:r>
            <a:r>
              <a:rPr kumimoji="0" lang="en-US" sz="1000" i="1" u="none" strike="noStrike" cap="none" normalizeH="0" dirty="0" smtClean="0">
                <a:ln>
                  <a:noFill/>
                </a:ln>
                <a:solidFill>
                  <a:schemeClr val="tx1"/>
                </a:solidFill>
                <a:effectLst/>
                <a:latin typeface="Arial" pitchFamily="34" charset="0"/>
                <a:cs typeface="Arial" pitchFamily="34" charset="0"/>
              </a:rPr>
              <a:t>responsibility</a:t>
            </a:r>
            <a:r>
              <a:rPr kumimoji="0" lang="en-US" sz="1000" b="0" i="1" u="none" strike="noStrike" cap="none" normalizeH="0" dirty="0" smtClean="0">
                <a:ln>
                  <a:noFill/>
                </a:ln>
                <a:solidFill>
                  <a:schemeClr val="tx1"/>
                </a:solidFill>
                <a:effectLst/>
                <a:latin typeface="Arial" pitchFamily="34" charset="0"/>
                <a:cs typeface="Arial" pitchFamily="34" charset="0"/>
              </a:rPr>
              <a:t> </a:t>
            </a:r>
            <a:r>
              <a:rPr kumimoji="0" lang="en-US" sz="1000" b="0" i="0" u="none" strike="noStrike" cap="none" normalizeH="0" dirty="0" smtClean="0">
                <a:ln>
                  <a:noFill/>
                </a:ln>
                <a:solidFill>
                  <a:schemeClr val="tx1"/>
                </a:solidFill>
                <a:effectLst/>
                <a:latin typeface="Arial" pitchFamily="34" charset="0"/>
                <a:cs typeface="Arial" pitchFamily="34" charset="0"/>
              </a:rPr>
              <a:t>to select the channels and </a:t>
            </a:r>
            <a:r>
              <a:rPr lang="en-US" sz="1000" b="0" dirty="0" smtClean="0">
                <a:latin typeface="Arial" pitchFamily="34" charset="0"/>
                <a:cs typeface="Arial" pitchFamily="34" charset="0"/>
              </a:rPr>
              <a:t>the </a:t>
            </a:r>
            <a:r>
              <a:rPr lang="en-US" sz="1000" i="1" dirty="0" smtClean="0">
                <a:latin typeface="Arial" pitchFamily="34" charset="0"/>
                <a:cs typeface="Arial" pitchFamily="34" charset="0"/>
              </a:rPr>
              <a:t>max TX power </a:t>
            </a:r>
            <a:r>
              <a:rPr lang="en-US" sz="1000" b="0" dirty="0" smtClean="0">
                <a:latin typeface="Arial" pitchFamily="34" charset="0"/>
                <a:cs typeface="Arial" pitchFamily="34" charset="0"/>
              </a:rPr>
              <a:t>of the clients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Up Arrow Callout 34"/>
          <p:cNvSpPr/>
          <p:nvPr/>
        </p:nvSpPr>
        <p:spPr bwMode="auto">
          <a:xfrm>
            <a:off x="2971800" y="4419600"/>
            <a:ext cx="2590800" cy="1981200"/>
          </a:xfrm>
          <a:prstGeom prst="upArrowCallout">
            <a:avLst>
              <a:gd name="adj1" fmla="val 11046"/>
              <a:gd name="adj2" fmla="val 11181"/>
              <a:gd name="adj3" fmla="val 9709"/>
              <a:gd name="adj4" fmla="val 84392"/>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800" b="0" dirty="0" smtClean="0">
              <a:latin typeface="Arial" pitchFamily="34" charset="0"/>
              <a:cs typeface="Arial" pitchFamily="34" charset="0"/>
            </a:endParaRPr>
          </a:p>
          <a:p>
            <a:pPr eaLnBrk="0" hangingPunct="0"/>
            <a:endParaRPr lang="en-US" sz="800" b="0" dirty="0" smtClean="0">
              <a:latin typeface="Arial" pitchFamily="34" charset="0"/>
              <a:cs typeface="Arial" pitchFamily="34" charset="0"/>
            </a:endParaRPr>
          </a:p>
          <a:p>
            <a:pPr eaLnBrk="0" hangingPunct="0"/>
            <a:endParaRPr lang="en-US" sz="800" b="0" dirty="0" smtClean="0">
              <a:latin typeface="Arial" pitchFamily="34" charset="0"/>
              <a:cs typeface="Arial" pitchFamily="34" charset="0"/>
            </a:endParaRPr>
          </a:p>
          <a:p>
            <a:pPr eaLnBrk="0" hangingPunct="0"/>
            <a:endParaRPr lang="en-US" sz="800" b="0" dirty="0" smtClean="0">
              <a:latin typeface="Arial" pitchFamily="34" charset="0"/>
              <a:cs typeface="Arial" pitchFamily="34" charset="0"/>
            </a:endParaRPr>
          </a:p>
          <a:p>
            <a:pPr eaLnBrk="0" hangingPunct="0"/>
            <a:endParaRPr lang="en-US" sz="8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r>
              <a:rPr lang="en-US" sz="900" b="0" dirty="0" smtClean="0">
                <a:latin typeface="Arial" pitchFamily="34" charset="0"/>
                <a:cs typeface="Arial" pitchFamily="34" charset="0"/>
              </a:rPr>
              <a:t>Which in turn refer us to more regulations</a:t>
            </a:r>
          </a:p>
        </p:txBody>
      </p:sp>
      <p:sp>
        <p:nvSpPr>
          <p:cNvPr id="32" name="Right Arrow Callout 31"/>
          <p:cNvSpPr/>
          <p:nvPr/>
        </p:nvSpPr>
        <p:spPr bwMode="auto">
          <a:xfrm>
            <a:off x="2971800" y="4724400"/>
            <a:ext cx="2971800" cy="1676400"/>
          </a:xfrm>
          <a:prstGeom prst="rightArrowCallout">
            <a:avLst>
              <a:gd name="adj1" fmla="val 13250"/>
              <a:gd name="adj2" fmla="val 13984"/>
              <a:gd name="adj3" fmla="val 12515"/>
              <a:gd name="adj4" fmla="val 8716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endParaRPr lang="en-US" sz="900" b="0" dirty="0" smtClean="0">
              <a:latin typeface="Arial" pitchFamily="34" charset="0"/>
              <a:cs typeface="Arial" pitchFamily="34" charset="0"/>
            </a:endParaRPr>
          </a:p>
          <a:p>
            <a:pPr eaLnBrk="0" hangingPunct="0"/>
            <a:r>
              <a:rPr lang="en-US" sz="900" b="0" dirty="0" smtClean="0">
                <a:latin typeface="Arial" pitchFamily="34" charset="0"/>
                <a:cs typeface="Arial" pitchFamily="34" charset="0"/>
              </a:rPr>
              <a:t>Which in turn refer us to more regulations in subpart A</a:t>
            </a:r>
          </a:p>
        </p:txBody>
      </p:sp>
      <p:sp>
        <p:nvSpPr>
          <p:cNvPr id="31" name="Right Arrow Callout 30"/>
          <p:cNvSpPr/>
          <p:nvPr/>
        </p:nvSpPr>
        <p:spPr bwMode="auto">
          <a:xfrm>
            <a:off x="0" y="5410200"/>
            <a:ext cx="2971800" cy="914400"/>
          </a:xfrm>
          <a:prstGeom prst="rightArrowCallout">
            <a:avLst>
              <a:gd name="adj1" fmla="val 25000"/>
              <a:gd name="adj2" fmla="val 25000"/>
              <a:gd name="adj3" fmla="val 25000"/>
              <a:gd name="adj4" fmla="val 8966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cs typeface="Arial" pitchFamily="34" charset="0"/>
              </a:rPr>
              <a:t>And which also refers us to </a:t>
            </a:r>
            <a:r>
              <a:rPr kumimoji="0" lang="en-US" sz="900" b="0" i="1" u="none" strike="noStrike" cap="none" normalizeH="0" baseline="0" dirty="0" smtClean="0">
                <a:ln>
                  <a:noFill/>
                </a:ln>
                <a:solidFill>
                  <a:schemeClr val="tx1"/>
                </a:solidFill>
                <a:effectLst/>
                <a:latin typeface="Arial" pitchFamily="34" charset="0"/>
                <a:cs typeface="Arial" pitchFamily="34" charset="0"/>
              </a:rPr>
              <a:t>other </a:t>
            </a:r>
            <a:r>
              <a:rPr kumimoji="0" lang="en-US" sz="900" b="0" i="0" u="none" strike="noStrike" cap="none" normalizeH="0" baseline="0" dirty="0" smtClean="0">
                <a:ln>
                  <a:noFill/>
                </a:ln>
                <a:solidFill>
                  <a:schemeClr val="tx1"/>
                </a:solidFill>
                <a:effectLst/>
                <a:latin typeface="Arial" pitchFamily="34" charset="0"/>
                <a:cs typeface="Arial" pitchFamily="34" charset="0"/>
              </a:rPr>
              <a:t>subparts</a:t>
            </a:r>
          </a:p>
        </p:txBody>
      </p:sp>
      <p:sp>
        <p:nvSpPr>
          <p:cNvPr id="30" name="Down Arrow Callout 29"/>
          <p:cNvSpPr/>
          <p:nvPr/>
        </p:nvSpPr>
        <p:spPr bwMode="auto">
          <a:xfrm>
            <a:off x="0" y="2438400"/>
            <a:ext cx="2667000" cy="2971800"/>
          </a:xfrm>
          <a:prstGeom prst="downArrowCallout">
            <a:avLst>
              <a:gd name="adj1" fmla="val 7909"/>
              <a:gd name="adj2" fmla="val 10464"/>
              <a:gd name="adj3" fmla="val 11576"/>
              <a:gd name="adj4" fmla="val 8406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800" b="0" dirty="0" smtClean="0">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sz="900" b="0" dirty="0" smtClean="0">
                <a:latin typeface="Arial" pitchFamily="34" charset="0"/>
                <a:cs typeface="Arial" pitchFamily="34" charset="0"/>
              </a:rPr>
              <a:t>Which defines TX power, etc</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Down Arrow Callout 26"/>
          <p:cNvSpPr/>
          <p:nvPr/>
        </p:nvSpPr>
        <p:spPr bwMode="auto">
          <a:xfrm>
            <a:off x="0" y="990600"/>
            <a:ext cx="2667000" cy="1447800"/>
          </a:xfrm>
          <a:prstGeom prst="downArrowCallout">
            <a:avLst>
              <a:gd name="adj1" fmla="val 13784"/>
              <a:gd name="adj2" fmla="val 17556"/>
              <a:gd name="adj3" fmla="val 17556"/>
              <a:gd name="adj4" fmla="val 74366"/>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dirty="0" smtClean="0"/>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itchFamily="34" charset="0"/>
                <a:cs typeface="Arial" pitchFamily="34" charset="0"/>
              </a:rPr>
              <a:t>Part 15 </a:t>
            </a:r>
            <a:r>
              <a:rPr lang="en-US" sz="900" b="0" dirty="0" smtClean="0">
                <a:latin typeface="Arial" pitchFamily="34" charset="0"/>
                <a:cs typeface="Arial" pitchFamily="34" charset="0"/>
              </a:rPr>
              <a:t>has a subpart for </a:t>
            </a:r>
            <a:r>
              <a:rPr kumimoji="0" lang="en-US" sz="900" b="0" i="0" u="none" strike="noStrike" cap="none" normalizeH="0" baseline="0" dirty="0" smtClean="0">
                <a:ln>
                  <a:noFill/>
                </a:ln>
                <a:solidFill>
                  <a:schemeClr val="tx1"/>
                </a:solidFill>
                <a:effectLst/>
                <a:latin typeface="Arial" pitchFamily="34" charset="0"/>
                <a:cs typeface="Arial" pitchFamily="34" charset="0"/>
              </a:rPr>
              <a:t>UNII</a:t>
            </a:r>
          </a:p>
        </p:txBody>
      </p:sp>
      <p:sp>
        <p:nvSpPr>
          <p:cNvPr id="5123" name="Title 1"/>
          <p:cNvSpPr>
            <a:spLocks noGrp="1"/>
          </p:cNvSpPr>
          <p:nvPr>
            <p:ph type="title"/>
          </p:nvPr>
        </p:nvSpPr>
        <p:spPr>
          <a:xfrm>
            <a:off x="685800" y="609600"/>
            <a:ext cx="7772400" cy="381000"/>
          </a:xfrm>
        </p:spPr>
        <p:txBody>
          <a:bodyPr/>
          <a:lstStyle/>
          <a:p>
            <a:r>
              <a:rPr lang="en-US" sz="2000" b="0" dirty="0" smtClean="0"/>
              <a:t>Case Study: TPC is a broad UNII requirement in FCC Part 15 </a:t>
            </a:r>
          </a:p>
        </p:txBody>
      </p:sp>
      <p:sp>
        <p:nvSpPr>
          <p:cNvPr id="2" name="Slide Number Placeholder 4"/>
          <p:cNvSpPr>
            <a:spLocks noGrp="1"/>
          </p:cNvSpPr>
          <p:nvPr>
            <p:ph type="sldNum" sz="quarter" idx="11"/>
          </p:nvPr>
        </p:nvSpPr>
        <p:spPr>
          <a:xfrm>
            <a:off x="4344988" y="6477000"/>
            <a:ext cx="530225" cy="182562"/>
          </a:xfrm>
        </p:spPr>
        <p:txBody>
          <a:bodyPr/>
          <a:lstStyle/>
          <a:p>
            <a:pPr>
              <a:defRPr/>
            </a:pPr>
            <a:r>
              <a:rPr lang="en-US" smtClean="0"/>
              <a:t>Slide </a:t>
            </a:r>
            <a:fld id="{B3A58290-E21D-4A66-A0F3-8D20EA6F64B7}" type="slidenum">
              <a:rPr lang="en-US" smtClean="0"/>
              <a:pPr>
                <a:defRPr/>
              </a:pPr>
              <a:t>4</a:t>
            </a:fld>
            <a:endParaRPr lang="en-US" smtClean="0"/>
          </a:p>
        </p:txBody>
      </p:sp>
      <p:pic>
        <p:nvPicPr>
          <p:cNvPr id="40962" name="Picture 2"/>
          <p:cNvPicPr>
            <a:picLocks noChangeAspect="1" noChangeArrowheads="1"/>
          </p:cNvPicPr>
          <p:nvPr/>
        </p:nvPicPr>
        <p:blipFill>
          <a:blip r:embed="rId2" cstate="print"/>
          <a:srcRect/>
          <a:stretch>
            <a:fillRect/>
          </a:stretch>
        </p:blipFill>
        <p:spPr bwMode="auto">
          <a:xfrm>
            <a:off x="57150" y="1038225"/>
            <a:ext cx="2533650" cy="866775"/>
          </a:xfrm>
          <a:prstGeom prst="rect">
            <a:avLst/>
          </a:prstGeom>
          <a:noFill/>
          <a:ln w="9525">
            <a:noFill/>
            <a:miter lim="800000"/>
            <a:headEnd/>
            <a:tailEnd/>
          </a:ln>
        </p:spPr>
      </p:pic>
      <p:pic>
        <p:nvPicPr>
          <p:cNvPr id="40963" name="Picture 3"/>
          <p:cNvPicPr>
            <a:picLocks noChangeAspect="1" noChangeArrowheads="1"/>
          </p:cNvPicPr>
          <p:nvPr/>
        </p:nvPicPr>
        <p:blipFill>
          <a:blip r:embed="rId3" cstate="print"/>
          <a:srcRect/>
          <a:stretch>
            <a:fillRect/>
          </a:stretch>
        </p:blipFill>
        <p:spPr bwMode="auto">
          <a:xfrm>
            <a:off x="76200" y="2514600"/>
            <a:ext cx="2514600" cy="2286000"/>
          </a:xfrm>
          <a:prstGeom prst="rect">
            <a:avLst/>
          </a:prstGeom>
          <a:noFill/>
          <a:ln w="9525">
            <a:noFill/>
            <a:miter lim="800000"/>
            <a:headEnd/>
            <a:tailEnd/>
          </a:ln>
        </p:spPr>
      </p:pic>
      <p:pic>
        <p:nvPicPr>
          <p:cNvPr id="40965" name="Picture 5"/>
          <p:cNvPicPr>
            <a:picLocks noChangeAspect="1" noChangeArrowheads="1"/>
          </p:cNvPicPr>
          <p:nvPr/>
        </p:nvPicPr>
        <p:blipFill>
          <a:blip r:embed="rId4" cstate="print"/>
          <a:srcRect/>
          <a:stretch>
            <a:fillRect/>
          </a:stretch>
        </p:blipFill>
        <p:spPr bwMode="auto">
          <a:xfrm>
            <a:off x="6010275" y="5562600"/>
            <a:ext cx="2524125" cy="600075"/>
          </a:xfrm>
          <a:prstGeom prst="rect">
            <a:avLst/>
          </a:prstGeom>
          <a:noFill/>
          <a:ln w="9525">
            <a:noFill/>
            <a:miter lim="800000"/>
            <a:headEnd/>
            <a:tailEnd/>
          </a:ln>
        </p:spPr>
      </p:pic>
      <p:pic>
        <p:nvPicPr>
          <p:cNvPr id="40973" name="Picture 13"/>
          <p:cNvPicPr>
            <a:picLocks noChangeAspect="1" noChangeArrowheads="1"/>
          </p:cNvPicPr>
          <p:nvPr/>
        </p:nvPicPr>
        <p:blipFill>
          <a:blip r:embed="rId5" cstate="print"/>
          <a:srcRect/>
          <a:stretch>
            <a:fillRect/>
          </a:stretch>
        </p:blipFill>
        <p:spPr bwMode="auto">
          <a:xfrm>
            <a:off x="3048000" y="4772722"/>
            <a:ext cx="2133600" cy="1170878"/>
          </a:xfrm>
          <a:prstGeom prst="rect">
            <a:avLst/>
          </a:prstGeom>
          <a:noFill/>
          <a:ln w="9525">
            <a:noFill/>
            <a:miter lim="800000"/>
            <a:headEnd/>
            <a:tailEnd/>
          </a:ln>
        </p:spPr>
      </p:pic>
      <p:pic>
        <p:nvPicPr>
          <p:cNvPr id="40974" name="Picture 14"/>
          <p:cNvPicPr>
            <a:picLocks noChangeAspect="1" noChangeArrowheads="1"/>
          </p:cNvPicPr>
          <p:nvPr/>
        </p:nvPicPr>
        <p:blipFill>
          <a:blip r:embed="rId6" cstate="print"/>
          <a:srcRect/>
          <a:stretch>
            <a:fillRect/>
          </a:stretch>
        </p:blipFill>
        <p:spPr bwMode="auto">
          <a:xfrm>
            <a:off x="6019800" y="1997753"/>
            <a:ext cx="2133600" cy="135847"/>
          </a:xfrm>
          <a:prstGeom prst="rect">
            <a:avLst/>
          </a:prstGeom>
          <a:noFill/>
          <a:ln w="9525">
            <a:noFill/>
            <a:miter lim="800000"/>
            <a:headEnd/>
            <a:tailEnd/>
          </a:ln>
        </p:spPr>
      </p:pic>
      <p:pic>
        <p:nvPicPr>
          <p:cNvPr id="40975" name="Picture 15"/>
          <p:cNvPicPr>
            <a:picLocks noChangeAspect="1" noChangeArrowheads="1"/>
          </p:cNvPicPr>
          <p:nvPr/>
        </p:nvPicPr>
        <p:blipFill>
          <a:blip r:embed="rId7" cstate="print"/>
          <a:srcRect/>
          <a:stretch>
            <a:fillRect/>
          </a:stretch>
        </p:blipFill>
        <p:spPr bwMode="auto">
          <a:xfrm>
            <a:off x="6019800" y="2133600"/>
            <a:ext cx="2103262" cy="838200"/>
          </a:xfrm>
          <a:prstGeom prst="rect">
            <a:avLst/>
          </a:prstGeom>
          <a:noFill/>
          <a:ln w="9525">
            <a:noFill/>
            <a:miter lim="800000"/>
            <a:headEnd/>
            <a:tailEnd/>
          </a:ln>
        </p:spPr>
      </p:pic>
      <p:pic>
        <p:nvPicPr>
          <p:cNvPr id="40976" name="Picture 16"/>
          <p:cNvPicPr>
            <a:picLocks noChangeAspect="1" noChangeArrowheads="1"/>
          </p:cNvPicPr>
          <p:nvPr/>
        </p:nvPicPr>
        <p:blipFill>
          <a:blip r:embed="rId8" cstate="print"/>
          <a:srcRect/>
          <a:stretch>
            <a:fillRect/>
          </a:stretch>
        </p:blipFill>
        <p:spPr bwMode="auto">
          <a:xfrm>
            <a:off x="2971800" y="1088492"/>
            <a:ext cx="2133600" cy="1121308"/>
          </a:xfrm>
          <a:prstGeom prst="rect">
            <a:avLst/>
          </a:prstGeom>
          <a:noFill/>
          <a:ln w="9525">
            <a:noFill/>
            <a:miter lim="800000"/>
            <a:headEnd/>
            <a:tailEnd/>
          </a:ln>
        </p:spPr>
      </p:pic>
      <p:pic>
        <p:nvPicPr>
          <p:cNvPr id="40978" name="Picture 18"/>
          <p:cNvPicPr>
            <a:picLocks noChangeAspect="1" noChangeArrowheads="1"/>
          </p:cNvPicPr>
          <p:nvPr/>
        </p:nvPicPr>
        <p:blipFill>
          <a:blip r:embed="rId9" cstate="print"/>
          <a:srcRect/>
          <a:stretch>
            <a:fillRect/>
          </a:stretch>
        </p:blipFill>
        <p:spPr bwMode="auto">
          <a:xfrm>
            <a:off x="2971800" y="3581400"/>
            <a:ext cx="2141620" cy="762000"/>
          </a:xfrm>
          <a:prstGeom prst="rect">
            <a:avLst/>
          </a:prstGeom>
          <a:noFill/>
          <a:ln w="9525">
            <a:noFill/>
            <a:miter lim="800000"/>
            <a:headEnd/>
            <a:tailEnd/>
          </a:ln>
        </p:spPr>
      </p:pic>
      <p:pic>
        <p:nvPicPr>
          <p:cNvPr id="40979" name="Picture 19"/>
          <p:cNvPicPr>
            <a:picLocks noChangeAspect="1" noChangeArrowheads="1"/>
          </p:cNvPicPr>
          <p:nvPr/>
        </p:nvPicPr>
        <p:blipFill>
          <a:blip r:embed="rId10" cstate="print"/>
          <a:srcRect/>
          <a:stretch>
            <a:fillRect/>
          </a:stretch>
        </p:blipFill>
        <p:spPr bwMode="auto">
          <a:xfrm>
            <a:off x="66675" y="5486400"/>
            <a:ext cx="2371725" cy="554894"/>
          </a:xfrm>
          <a:prstGeom prst="rect">
            <a:avLst/>
          </a:prstGeom>
          <a:noFill/>
          <a:ln w="9525">
            <a:noFill/>
            <a:miter lim="800000"/>
            <a:headEnd/>
            <a:tailEnd/>
          </a:ln>
        </p:spPr>
      </p:pic>
      <p:pic>
        <p:nvPicPr>
          <p:cNvPr id="40981" name="Picture 21"/>
          <p:cNvPicPr>
            <a:picLocks noChangeAspect="1" noChangeArrowheads="1"/>
          </p:cNvPicPr>
          <p:nvPr/>
        </p:nvPicPr>
        <p:blipFill>
          <a:blip r:embed="rId11" cstate="print"/>
          <a:srcRect/>
          <a:stretch>
            <a:fillRect/>
          </a:stretch>
        </p:blipFill>
        <p:spPr bwMode="auto">
          <a:xfrm>
            <a:off x="6019800" y="4172375"/>
            <a:ext cx="2209800" cy="923499"/>
          </a:xfrm>
          <a:prstGeom prst="rect">
            <a:avLst/>
          </a:prstGeom>
          <a:noFill/>
          <a:ln w="9525">
            <a:noFill/>
            <a:miter lim="800000"/>
            <a:headEnd/>
            <a:tailEnd/>
          </a:ln>
        </p:spPr>
      </p:pic>
      <p:sp>
        <p:nvSpPr>
          <p:cNvPr id="42" name="Rectangle 41"/>
          <p:cNvSpPr/>
          <p:nvPr/>
        </p:nvSpPr>
        <p:spPr bwMode="auto">
          <a:xfrm>
            <a:off x="5943600" y="4105275"/>
            <a:ext cx="1447800" cy="1524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pic>
        <p:nvPicPr>
          <p:cNvPr id="40980" name="Picture 20"/>
          <p:cNvPicPr>
            <a:picLocks noChangeAspect="1" noChangeArrowheads="1"/>
          </p:cNvPicPr>
          <p:nvPr/>
        </p:nvPicPr>
        <p:blipFill>
          <a:blip r:embed="rId12" cstate="print"/>
          <a:srcRect/>
          <a:stretch>
            <a:fillRect/>
          </a:stretch>
        </p:blipFill>
        <p:spPr bwMode="auto">
          <a:xfrm>
            <a:off x="6019800" y="3850986"/>
            <a:ext cx="2209800" cy="282864"/>
          </a:xfrm>
          <a:prstGeom prst="rect">
            <a:avLst/>
          </a:prstGeom>
          <a:noFill/>
          <a:ln w="9525">
            <a:noFill/>
            <a:miter lim="800000"/>
            <a:headEnd/>
            <a:tailEnd/>
          </a:ln>
        </p:spPr>
      </p:pic>
      <p:sp>
        <p:nvSpPr>
          <p:cNvPr id="44" name="Oval 43"/>
          <p:cNvSpPr/>
          <p:nvPr/>
        </p:nvSpPr>
        <p:spPr bwMode="auto">
          <a:xfrm>
            <a:off x="3810000" y="4419600"/>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Arial" pitchFamily="34" charset="0"/>
                <a:cs typeface="Arial" pitchFamily="34" charset="0"/>
              </a:rPr>
              <a:t>1</a:t>
            </a:r>
          </a:p>
        </p:txBody>
      </p:sp>
      <p:sp>
        <p:nvSpPr>
          <p:cNvPr id="45" name="Oval 44"/>
          <p:cNvSpPr/>
          <p:nvPr/>
        </p:nvSpPr>
        <p:spPr bwMode="auto">
          <a:xfrm>
            <a:off x="5638800" y="5791200"/>
            <a:ext cx="304800" cy="304800"/>
          </a:xfrm>
          <a:prstGeom prst="ellipse">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itchFamily="34" charset="0"/>
                <a:cs typeface="Arial" pitchFamily="34" charset="0"/>
              </a:rPr>
              <a:t>2</a:t>
            </a:r>
            <a:endParaRPr kumimoji="0" lang="en-US" sz="900" b="1" i="0" u="none" strike="noStrike" cap="none" normalizeH="0" baseline="0" dirty="0" smtClean="0">
              <a:ln>
                <a:noFill/>
              </a:ln>
              <a:solidFill>
                <a:schemeClr val="tx1"/>
              </a:solidFill>
              <a:effectLst/>
              <a:latin typeface="Arial" pitchFamily="34" charset="0"/>
              <a:cs typeface="Arial" pitchFamily="34" charset="0"/>
            </a:endParaRPr>
          </a:p>
        </p:txBody>
      </p:sp>
      <p:pic>
        <p:nvPicPr>
          <p:cNvPr id="40977" name="Picture 17"/>
          <p:cNvPicPr>
            <a:picLocks noChangeAspect="1" noChangeArrowheads="1"/>
          </p:cNvPicPr>
          <p:nvPr/>
        </p:nvPicPr>
        <p:blipFill>
          <a:blip r:embed="rId13" cstate="print"/>
          <a:srcRect/>
          <a:stretch>
            <a:fillRect/>
          </a:stretch>
        </p:blipFill>
        <p:spPr bwMode="auto">
          <a:xfrm>
            <a:off x="2971800" y="2209800"/>
            <a:ext cx="2137144" cy="1371600"/>
          </a:xfrm>
          <a:prstGeom prst="rect">
            <a:avLst/>
          </a:prstGeom>
          <a:noFill/>
          <a:ln w="9525">
            <a:noFill/>
            <a:miter lim="800000"/>
            <a:headEnd/>
            <a:tailEnd/>
          </a:ln>
        </p:spPr>
      </p:pic>
      <p:sp>
        <p:nvSpPr>
          <p:cNvPr id="47" name="Content Placeholder 2"/>
          <p:cNvSpPr>
            <a:spLocks noGrp="1"/>
          </p:cNvSpPr>
          <p:nvPr>
            <p:ph idx="1"/>
          </p:nvPr>
        </p:nvSpPr>
        <p:spPr>
          <a:xfrm>
            <a:off x="6096000" y="6477000"/>
            <a:ext cx="1828800" cy="381000"/>
          </a:xfrm>
        </p:spPr>
        <p:txBody>
          <a:bodyPr/>
          <a:lstStyle/>
          <a:p>
            <a:pPr marL="685800" lvl="2" indent="-342900">
              <a:buNone/>
            </a:pPr>
            <a:r>
              <a:rPr lang="en-US" sz="900" dirty="0" smtClean="0">
                <a:latin typeface="Arial" pitchFamily="34" charset="0"/>
                <a:cs typeface="Arial" pitchFamily="34" charset="0"/>
              </a:rPr>
              <a:t>See also KDB 789033</a:t>
            </a:r>
          </a:p>
        </p:txBody>
      </p:sp>
      <p:sp>
        <p:nvSpPr>
          <p:cNvPr id="29" name="Footer Placeholder 28"/>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ular Callout 5"/>
          <p:cNvSpPr>
            <a:spLocks noChangeArrowheads="1"/>
          </p:cNvSpPr>
          <p:nvPr/>
        </p:nvSpPr>
        <p:spPr bwMode="auto">
          <a:xfrm>
            <a:off x="7239000" y="2971800"/>
            <a:ext cx="1905000" cy="1371600"/>
          </a:xfrm>
          <a:prstGeom prst="wedgeRectCallout">
            <a:avLst>
              <a:gd name="adj1" fmla="val -301671"/>
              <a:gd name="adj2" fmla="val 42769"/>
            </a:avLst>
          </a:prstGeom>
          <a:solidFill>
            <a:srgbClr val="FFFF00"/>
          </a:solidFill>
          <a:ln w="12700" algn="ctr">
            <a:solidFill>
              <a:schemeClr val="tx1"/>
            </a:solidFill>
            <a:round/>
            <a:headEnd type="none" w="sm" len="sm"/>
            <a:tailEnd type="none" w="sm" len="sm"/>
          </a:ln>
        </p:spPr>
        <p:txBody>
          <a:bodyPr/>
          <a:lstStyle/>
          <a:p>
            <a:pPr eaLnBrk="0" hangingPunct="0"/>
            <a:r>
              <a:rPr lang="en-US" sz="1400" b="0" dirty="0">
                <a:latin typeface="Arial" charset="0"/>
              </a:rPr>
              <a:t>i.e. the exec can now be subject to jail time if the mess doesn’t get cleaned up - and </a:t>
            </a:r>
            <a:r>
              <a:rPr lang="en-US" sz="1400" b="0" dirty="0" smtClean="0">
                <a:latin typeface="Arial" charset="0"/>
              </a:rPr>
              <a:t>promptly: actions have consequences</a:t>
            </a:r>
            <a:endParaRPr lang="en-US" sz="1400" b="0" dirty="0">
              <a:latin typeface="Arial" charset="0"/>
            </a:endParaRPr>
          </a:p>
        </p:txBody>
      </p:sp>
      <p:sp>
        <p:nvSpPr>
          <p:cNvPr id="8195" name="Rectangular Callout 7"/>
          <p:cNvSpPr>
            <a:spLocks noChangeArrowheads="1"/>
          </p:cNvSpPr>
          <p:nvPr/>
        </p:nvSpPr>
        <p:spPr bwMode="auto">
          <a:xfrm>
            <a:off x="7239000" y="4495800"/>
            <a:ext cx="1905000" cy="1143000"/>
          </a:xfrm>
          <a:prstGeom prst="wedgeRectCallout">
            <a:avLst>
              <a:gd name="adj1" fmla="val -220713"/>
              <a:gd name="adj2" fmla="val -53176"/>
            </a:avLst>
          </a:prstGeom>
          <a:solidFill>
            <a:srgbClr val="FFFF00"/>
          </a:solidFill>
          <a:ln w="12700" algn="ctr">
            <a:solidFill>
              <a:schemeClr val="tx1"/>
            </a:solidFill>
            <a:round/>
            <a:headEnd type="none" w="sm" len="sm"/>
            <a:tailEnd type="none" w="sm" len="sm"/>
          </a:ln>
        </p:spPr>
        <p:txBody>
          <a:bodyPr/>
          <a:lstStyle/>
          <a:p>
            <a:pPr eaLnBrk="0" hangingPunct="0"/>
            <a:r>
              <a:rPr lang="en-US" sz="1400" b="0">
                <a:latin typeface="Arial" charset="0"/>
              </a:rPr>
              <a:t>Re-engineering; and/or restricted orderability of products (fewer sales channels)</a:t>
            </a:r>
          </a:p>
        </p:txBody>
      </p:sp>
      <p:sp>
        <p:nvSpPr>
          <p:cNvPr id="8196" name="Rectangular Callout 6"/>
          <p:cNvSpPr>
            <a:spLocks noChangeArrowheads="1"/>
          </p:cNvSpPr>
          <p:nvPr/>
        </p:nvSpPr>
        <p:spPr bwMode="auto">
          <a:xfrm>
            <a:off x="7239000" y="5791200"/>
            <a:ext cx="1905000" cy="609600"/>
          </a:xfrm>
          <a:prstGeom prst="wedgeRectCallout">
            <a:avLst>
              <a:gd name="adj1" fmla="val -105759"/>
              <a:gd name="adj2" fmla="val -72681"/>
            </a:avLst>
          </a:prstGeom>
          <a:solidFill>
            <a:srgbClr val="FFFF00"/>
          </a:solidFill>
          <a:ln w="12700" algn="ctr">
            <a:solidFill>
              <a:schemeClr val="tx1"/>
            </a:solidFill>
            <a:round/>
            <a:headEnd type="none" w="sm" len="sm"/>
            <a:tailEnd type="none" w="sm" len="sm"/>
          </a:ln>
        </p:spPr>
        <p:txBody>
          <a:bodyPr/>
          <a:lstStyle/>
          <a:p>
            <a:pPr eaLnBrk="0" hangingPunct="0"/>
            <a:r>
              <a:rPr lang="en-US" sz="1400" b="0">
                <a:latin typeface="Arial" charset="0"/>
              </a:rPr>
              <a:t>Expensive personnel down-time</a:t>
            </a:r>
          </a:p>
        </p:txBody>
      </p:sp>
      <p:sp>
        <p:nvSpPr>
          <p:cNvPr id="8197" name="Rectangular Callout 5"/>
          <p:cNvSpPr>
            <a:spLocks noChangeArrowheads="1"/>
          </p:cNvSpPr>
          <p:nvPr/>
        </p:nvSpPr>
        <p:spPr bwMode="auto">
          <a:xfrm>
            <a:off x="7239000" y="1447800"/>
            <a:ext cx="1905000" cy="1371600"/>
          </a:xfrm>
          <a:prstGeom prst="wedgeRectCallout">
            <a:avLst>
              <a:gd name="adj1" fmla="val -56838"/>
              <a:gd name="adj2" fmla="val 25491"/>
            </a:avLst>
          </a:prstGeom>
          <a:solidFill>
            <a:srgbClr val="FFFF00"/>
          </a:solidFill>
          <a:ln w="12700" algn="ctr">
            <a:solidFill>
              <a:schemeClr val="tx1"/>
            </a:solidFill>
            <a:round/>
            <a:headEnd type="none" w="sm" len="sm"/>
            <a:tailEnd type="none" w="sm" len="sm"/>
          </a:ln>
        </p:spPr>
        <p:txBody>
          <a:bodyPr/>
          <a:lstStyle/>
          <a:p>
            <a:pPr eaLnBrk="0" hangingPunct="0"/>
            <a:r>
              <a:rPr lang="en-US" sz="1400" b="0">
                <a:latin typeface="Arial" charset="0"/>
              </a:rPr>
              <a:t>It is generally regarded as a career-limiting maneuver to depend on a senior exec to clean up your mess</a:t>
            </a:r>
          </a:p>
        </p:txBody>
      </p:sp>
      <p:sp>
        <p:nvSpPr>
          <p:cNvPr id="8198" name="Title 1"/>
          <p:cNvSpPr>
            <a:spLocks noGrp="1"/>
          </p:cNvSpPr>
          <p:nvPr>
            <p:ph type="title"/>
          </p:nvPr>
        </p:nvSpPr>
        <p:spPr>
          <a:xfrm>
            <a:off x="457200" y="609600"/>
            <a:ext cx="8229600" cy="762000"/>
          </a:xfrm>
        </p:spPr>
        <p:txBody>
          <a:bodyPr/>
          <a:lstStyle/>
          <a:p>
            <a:r>
              <a:rPr lang="en-US" sz="2400" b="0" dirty="0" smtClean="0"/>
              <a:t>Some non-Wi-Fi product vendors have not maintained our level of care – and we want to continue avoiding their path</a:t>
            </a:r>
          </a:p>
        </p:txBody>
      </p:sp>
      <p:sp>
        <p:nvSpPr>
          <p:cNvPr id="8199" name="Content Placeholder 2"/>
          <p:cNvSpPr>
            <a:spLocks noGrp="1"/>
          </p:cNvSpPr>
          <p:nvPr>
            <p:ph idx="1"/>
          </p:nvPr>
        </p:nvSpPr>
        <p:spPr>
          <a:xfrm>
            <a:off x="0" y="1371600"/>
            <a:ext cx="7391400" cy="4800600"/>
          </a:xfrm>
        </p:spPr>
        <p:txBody>
          <a:bodyPr/>
          <a:lstStyle/>
          <a:p>
            <a:pPr marL="342900" lvl="1" indent="-342900">
              <a:buFontTx/>
              <a:buChar char="•"/>
            </a:pPr>
            <a:r>
              <a:rPr lang="en-US" dirty="0" smtClean="0"/>
              <a:t>E.g. FCC enforcement: 15 companies named, shamed and/or fined at: </a:t>
            </a:r>
            <a:r>
              <a:rPr lang="en-US" sz="1600" dirty="0" smtClean="0">
                <a:hlinkClick r:id="rId3"/>
              </a:rPr>
              <a:t>http://www.fcc.gov/encyclopedia/weather-radar-interference-enforcement</a:t>
            </a:r>
            <a:endParaRPr lang="en-US" sz="1600" dirty="0" smtClean="0"/>
          </a:p>
          <a:p>
            <a:pPr marL="342900" lvl="1" indent="-342900">
              <a:buFontTx/>
              <a:buChar char="•"/>
            </a:pPr>
            <a:r>
              <a:rPr lang="en-US" dirty="0" smtClean="0"/>
              <a:t>For one large corporation, the Consent Decree included:</a:t>
            </a:r>
          </a:p>
          <a:p>
            <a:pPr marL="685800" lvl="2" indent="-342900"/>
            <a:r>
              <a:rPr lang="en-US" sz="1600" dirty="0" smtClean="0"/>
              <a:t> a. Compliance Officer. </a:t>
            </a:r>
            <a:r>
              <a:rPr lang="en-US" sz="1600" dirty="0" err="1" smtClean="0"/>
              <a:t>LargeCorp</a:t>
            </a:r>
            <a:r>
              <a:rPr lang="en-US" sz="1600" dirty="0" smtClean="0"/>
              <a:t> will designate a senior corporate manager ("Compliance Officer") who is responsible for administering the Compliance Plan.</a:t>
            </a:r>
          </a:p>
          <a:p>
            <a:pPr marL="685800" lvl="2" indent="-342900"/>
            <a:r>
              <a:rPr lang="en-US" sz="1600" dirty="0" smtClean="0"/>
              <a:t>c. Compliance Reports. </a:t>
            </a:r>
            <a:r>
              <a:rPr lang="en-US" sz="1600" dirty="0" err="1" smtClean="0"/>
              <a:t>LargeCorp</a:t>
            </a:r>
            <a:r>
              <a:rPr lang="en-US" sz="1600" dirty="0" smtClean="0"/>
              <a:t> will file compliance reports with the Commission 90 days after the Effective Date, 12 months after the Effective Date, and 24 months after the Effective Date. Each report shall include a compliance certificate from the Compliance Officer stating that the Compliance Officer has personal knowledge that </a:t>
            </a:r>
            <a:r>
              <a:rPr lang="en-US" sz="1600" dirty="0" err="1" smtClean="0"/>
              <a:t>LargeCorp</a:t>
            </a:r>
            <a:r>
              <a:rPr lang="en-US" sz="1600" dirty="0" smtClean="0"/>
              <a:t> has established operating procedures intended to ensure compliance with this Consent Decree, together with an accompanying statement explaining the basis for the Compliance Officer's compliance certification.</a:t>
            </a:r>
          </a:p>
          <a:p>
            <a:pPr marL="685800" lvl="2" indent="-342900"/>
            <a:r>
              <a:rPr lang="en-US" sz="1600" dirty="0" smtClean="0"/>
              <a:t>b. Training. </a:t>
            </a:r>
            <a:r>
              <a:rPr lang="en-US" sz="1600" dirty="0" err="1" smtClean="0"/>
              <a:t>LargeCorp</a:t>
            </a:r>
            <a:r>
              <a:rPr lang="en-US" sz="1600" dirty="0" smtClean="0"/>
              <a:t> will train and provide materials concerning Section 302(b) of the Act and Parts 2 and 15 of the Rules pertaining to U-NII devices and the requirements of the Consent Decree to those of its employees who are involved directly in the development and marketing of U-NII devices imported, marketed and sold by </a:t>
            </a:r>
            <a:r>
              <a:rPr lang="en-US" sz="1600" dirty="0" err="1" smtClean="0"/>
              <a:t>LargeCorp</a:t>
            </a:r>
            <a:r>
              <a:rPr lang="en-US" sz="1600" dirty="0" smtClean="0"/>
              <a:t> in the United States.</a:t>
            </a:r>
          </a:p>
        </p:txBody>
      </p:sp>
      <p:sp>
        <p:nvSpPr>
          <p:cNvPr id="5124" name="Slide Number Placeholder 4"/>
          <p:cNvSpPr>
            <a:spLocks noGrp="1"/>
          </p:cNvSpPr>
          <p:nvPr>
            <p:ph type="sldNum" sz="quarter" idx="11"/>
          </p:nvPr>
        </p:nvSpPr>
        <p:spPr/>
        <p:txBody>
          <a:bodyPr/>
          <a:lstStyle/>
          <a:p>
            <a:pPr>
              <a:defRPr/>
            </a:pPr>
            <a:r>
              <a:rPr lang="en-US" smtClean="0"/>
              <a:t>Slide </a:t>
            </a:r>
            <a:fld id="{E8A14814-7153-4C68-83FD-D3665EFD69CE}" type="slidenum">
              <a:rPr lang="en-US" smtClean="0"/>
              <a:pPr>
                <a:defRPr/>
              </a:pPr>
              <a:t>40</a:t>
            </a:fld>
            <a:endParaRPr lang="en-US" dirty="0" smtClean="0"/>
          </a:p>
        </p:txBody>
      </p:sp>
      <p:sp>
        <p:nvSpPr>
          <p:cNvPr id="9" name="Footer Placeholder 8"/>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a:spLocks noGrp="1"/>
          </p:cNvSpPr>
          <p:nvPr>
            <p:ph type="sldNum" sz="quarter" idx="11"/>
          </p:nvPr>
        </p:nvSpPr>
        <p:spPr/>
        <p:txBody>
          <a:bodyPr/>
          <a:lstStyle/>
          <a:p>
            <a:pPr>
              <a:defRPr/>
            </a:pPr>
            <a:r>
              <a:rPr lang="en-US" dirty="0" smtClean="0"/>
              <a:t>Slide </a:t>
            </a:r>
            <a:fld id="{B3A58290-E21D-4A66-A0F3-8D20EA6F64B7}" type="slidenum">
              <a:rPr lang="en-US" smtClean="0"/>
              <a:pPr>
                <a:defRPr/>
              </a:pPr>
              <a:t>41</a:t>
            </a:fld>
            <a:endParaRPr lang="en-US" dirty="0" smtClean="0"/>
          </a:p>
        </p:txBody>
      </p:sp>
      <p:sp>
        <p:nvSpPr>
          <p:cNvPr id="5123" name="Title 1"/>
          <p:cNvSpPr>
            <a:spLocks noGrp="1"/>
          </p:cNvSpPr>
          <p:nvPr>
            <p:ph type="title"/>
          </p:nvPr>
        </p:nvSpPr>
        <p:spPr>
          <a:xfrm>
            <a:off x="685800" y="609600"/>
            <a:ext cx="7772400" cy="762000"/>
          </a:xfrm>
        </p:spPr>
        <p:txBody>
          <a:bodyPr/>
          <a:lstStyle/>
          <a:p>
            <a:r>
              <a:rPr lang="en-US" sz="2800" b="0" dirty="0" smtClean="0"/>
              <a:t>More regulatory background</a:t>
            </a:r>
          </a:p>
        </p:txBody>
      </p:sp>
      <p:sp>
        <p:nvSpPr>
          <p:cNvPr id="5124" name="Content Placeholder 2"/>
          <p:cNvSpPr>
            <a:spLocks noGrp="1"/>
          </p:cNvSpPr>
          <p:nvPr>
            <p:ph idx="1"/>
          </p:nvPr>
        </p:nvSpPr>
        <p:spPr>
          <a:xfrm>
            <a:off x="304800" y="1219200"/>
            <a:ext cx="8534400" cy="5029200"/>
          </a:xfrm>
        </p:spPr>
        <p:txBody>
          <a:bodyPr/>
          <a:lstStyle/>
          <a:p>
            <a:pPr marL="342900" lvl="1" indent="-342900">
              <a:buFontTx/>
              <a:buChar char="•"/>
            </a:pPr>
            <a:r>
              <a:rPr lang="en-US" sz="1800" dirty="0" smtClean="0"/>
              <a:t>Each client’s manufacturer is responsible for ensuring that the client meets the regulations for which it was homologated</a:t>
            </a:r>
          </a:p>
          <a:p>
            <a:pPr marL="685800" lvl="2" indent="-342900"/>
            <a:r>
              <a:rPr lang="en-US" sz="1600" dirty="0" smtClean="0"/>
              <a:t>Obvious … but also </a:t>
            </a:r>
            <a:r>
              <a:rPr lang="en-US" sz="1600" i="1" dirty="0" smtClean="0"/>
              <a:t>incomplete</a:t>
            </a:r>
          </a:p>
          <a:p>
            <a:pPr marL="342900" lvl="1" indent="-342900">
              <a:buFontTx/>
              <a:buChar char="•"/>
            </a:pPr>
            <a:r>
              <a:rPr lang="en-US" sz="1800" dirty="0" smtClean="0"/>
              <a:t>More importantly, the default unlicensed radio frequency device regulatory approval is as a master device; to be approved as a client device the manufacturer must show that the frequencies </a:t>
            </a:r>
            <a:r>
              <a:rPr lang="en-US" sz="1800" i="1" dirty="0" smtClean="0"/>
              <a:t>and transmit powers </a:t>
            </a:r>
            <a:r>
              <a:rPr lang="en-US" sz="1800" dirty="0" smtClean="0"/>
              <a:t>the client device uses conform to regulations:</a:t>
            </a:r>
          </a:p>
          <a:p>
            <a:pPr marL="685800" lvl="2" indent="-342900"/>
            <a:r>
              <a:rPr lang="en-US" sz="1600" dirty="0" smtClean="0"/>
              <a:t>client devices have the obligation to emit equal or less than what masters permit them to</a:t>
            </a:r>
          </a:p>
          <a:p>
            <a:pPr marL="685800" lvl="2" indent="-342900"/>
            <a:r>
              <a:rPr lang="en-US" sz="1600" dirty="0" smtClean="0"/>
              <a:t>using exactly the same mechanisms that masters and clients were documented to use when working together when masters and clients were presented by manufacturer for homologation (see next slide)</a:t>
            </a:r>
          </a:p>
          <a:p>
            <a:pPr marL="342900" lvl="1" indent="-342900">
              <a:buFontTx/>
              <a:buChar char="•"/>
            </a:pPr>
            <a:r>
              <a:rPr lang="en-US" sz="1800" dirty="0" smtClean="0"/>
              <a:t>Especially if the local regulations could be location/time/AP-state dependent, but – by the previous bullet – actually </a:t>
            </a:r>
            <a:r>
              <a:rPr lang="en-US" sz="1800" i="1" dirty="0" smtClean="0"/>
              <a:t>anyhow</a:t>
            </a:r>
            <a:r>
              <a:rPr lang="en-US" sz="1800" dirty="0" smtClean="0"/>
              <a:t>, then the client also needs to hear the client permissions from its AP</a:t>
            </a:r>
          </a:p>
          <a:p>
            <a:pPr marL="685800" lvl="2" indent="-342900"/>
            <a:r>
              <a:rPr lang="en-US" sz="1600" dirty="0" smtClean="0"/>
              <a:t>The client needs to get enough current-channel permissions from the Beacon that it can transmit to the AP (bootstrap) and preferably select one AP over another</a:t>
            </a:r>
          </a:p>
          <a:p>
            <a:pPr marL="685800" lvl="2" indent="-342900"/>
            <a:r>
              <a:rPr lang="en-US" sz="1600" dirty="0" smtClean="0"/>
              <a:t>The client needs to get all current-channel permissions from the Probe/(Re)Assoc Response that it can participate fully in the BSS</a:t>
            </a:r>
          </a:p>
          <a:p>
            <a:pPr marL="685800" lvl="2" indent="-342900"/>
            <a:r>
              <a:rPr lang="en-US" sz="1600" dirty="0" smtClean="0"/>
              <a:t>The client needs to get the next-channel permissions before/inside the channel switch</a:t>
            </a:r>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09600"/>
            <a:ext cx="7772400" cy="685800"/>
          </a:xfrm>
        </p:spPr>
        <p:txBody>
          <a:bodyPr/>
          <a:lstStyle/>
          <a:p>
            <a:r>
              <a:rPr lang="en-US" b="0" smtClean="0"/>
              <a:t>WISPA Links</a:t>
            </a:r>
          </a:p>
        </p:txBody>
      </p:sp>
      <p:sp>
        <p:nvSpPr>
          <p:cNvPr id="31747" name="Content Placeholder 2"/>
          <p:cNvSpPr>
            <a:spLocks noGrp="1"/>
          </p:cNvSpPr>
          <p:nvPr>
            <p:ph idx="1"/>
          </p:nvPr>
        </p:nvSpPr>
        <p:spPr>
          <a:xfrm>
            <a:off x="304800" y="1371600"/>
            <a:ext cx="8001000" cy="5029200"/>
          </a:xfrm>
        </p:spPr>
        <p:txBody>
          <a:bodyPr/>
          <a:lstStyle/>
          <a:p>
            <a:r>
              <a:rPr lang="en-US" dirty="0" smtClean="0"/>
              <a:t>Are you near TDWR? </a:t>
            </a:r>
          </a:p>
          <a:p>
            <a:pPr lvl="1"/>
            <a:r>
              <a:rPr lang="en-US" sz="1400" dirty="0" smtClean="0"/>
              <a:t>http://wispa.cms.memberfuse.com/tdwr-locations-and-frequencies  </a:t>
            </a:r>
          </a:p>
          <a:p>
            <a:pPr lvl="1"/>
            <a:r>
              <a:rPr lang="en-US" sz="1400" dirty="0" smtClean="0"/>
              <a:t>// starting to list two frequencies per TDWR</a:t>
            </a:r>
          </a:p>
          <a:p>
            <a:r>
              <a:rPr lang="en-US" dirty="0" smtClean="0"/>
              <a:t>If so, register here</a:t>
            </a:r>
          </a:p>
          <a:p>
            <a:pPr lvl="1"/>
            <a:r>
              <a:rPr lang="en-US" sz="1400" dirty="0" smtClean="0"/>
              <a:t>http://www.spectrumbridge.com/udia/home.aspx </a:t>
            </a:r>
          </a:p>
          <a:p>
            <a:pPr lvl="1"/>
            <a:r>
              <a:rPr lang="en-US" sz="1400" dirty="0" smtClean="0"/>
              <a:t>“This tool allows a user (network operator or installer) to:</a:t>
            </a:r>
          </a:p>
          <a:p>
            <a:pPr lvl="1">
              <a:buNone/>
            </a:pPr>
            <a:r>
              <a:rPr lang="en-US" sz="1400" dirty="0" smtClean="0"/>
              <a:t>	• Search and confirm if their device is operating within 35 km proximity of TDWR site(s)</a:t>
            </a:r>
          </a:p>
          <a:p>
            <a:pPr lvl="1">
              <a:buNone/>
            </a:pPr>
            <a:r>
              <a:rPr lang="en-US" sz="1400" dirty="0" smtClean="0"/>
              <a:t>	• Voluntarily register certain technical information into the online database”</a:t>
            </a:r>
          </a:p>
          <a:p>
            <a:endParaRPr lang="en-US" dirty="0" smtClean="0"/>
          </a:p>
        </p:txBody>
      </p:sp>
      <p:sp>
        <p:nvSpPr>
          <p:cNvPr id="18436" name="Slide Number Placeholder 4"/>
          <p:cNvSpPr>
            <a:spLocks noGrp="1"/>
          </p:cNvSpPr>
          <p:nvPr>
            <p:ph type="sldNum" sz="quarter" idx="11"/>
          </p:nvPr>
        </p:nvSpPr>
        <p:spPr/>
        <p:txBody>
          <a:bodyPr/>
          <a:lstStyle/>
          <a:p>
            <a:pPr>
              <a:defRPr/>
            </a:pPr>
            <a:r>
              <a:rPr lang="en-US" smtClean="0"/>
              <a:t>Slide </a:t>
            </a:r>
            <a:fld id="{AE584A94-7227-422B-AF49-66D45BBC8251}" type="slidenum">
              <a:rPr lang="en-US" smtClean="0"/>
              <a:pPr>
                <a:defRPr/>
              </a:pPr>
              <a:t>42</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609600"/>
            <a:ext cx="7772400" cy="762000"/>
          </a:xfrm>
        </p:spPr>
        <p:txBody>
          <a:bodyPr/>
          <a:lstStyle/>
          <a:p>
            <a:r>
              <a:rPr lang="en-US" sz="2800" b="0" dirty="0" smtClean="0"/>
              <a:t>5 GHz reality</a:t>
            </a:r>
          </a:p>
        </p:txBody>
      </p:sp>
      <p:sp>
        <p:nvSpPr>
          <p:cNvPr id="30723" name="Content Placeholder 2"/>
          <p:cNvSpPr>
            <a:spLocks noGrp="1"/>
          </p:cNvSpPr>
          <p:nvPr>
            <p:ph idx="1"/>
          </p:nvPr>
        </p:nvSpPr>
        <p:spPr>
          <a:xfrm>
            <a:off x="304800" y="1219200"/>
            <a:ext cx="8534400" cy="5029200"/>
          </a:xfrm>
        </p:spPr>
        <p:txBody>
          <a:bodyPr/>
          <a:lstStyle/>
          <a:p>
            <a:pPr marL="342900" lvl="1" indent="-342900"/>
            <a:r>
              <a:rPr lang="en-US" sz="1400" dirty="0" smtClean="0"/>
              <a:t>11a/11h: CSA frame contains CSA element/CSA element in Bea/</a:t>
            </a:r>
            <a:r>
              <a:rPr lang="en-US" sz="1400" dirty="0" err="1" smtClean="0"/>
              <a:t>PrResp</a:t>
            </a:r>
            <a:r>
              <a:rPr lang="en-US" sz="1400" dirty="0" smtClean="0"/>
              <a:t>; takes you to anywhere within 5 GHz</a:t>
            </a:r>
          </a:p>
          <a:p>
            <a:pPr marL="342900" lvl="1" indent="-342900"/>
            <a:r>
              <a:rPr lang="en-US" sz="1400" dirty="0" smtClean="0"/>
              <a:t>11n: </a:t>
            </a:r>
          </a:p>
          <a:p>
            <a:pPr marL="685800" lvl="2" indent="-342900"/>
            <a:r>
              <a:rPr lang="en-US" sz="1200" dirty="0" smtClean="0"/>
              <a:t>CSA element + Secondary Channel Offset element in Bea/</a:t>
            </a:r>
            <a:r>
              <a:rPr lang="en-US" sz="1200" dirty="0" err="1" smtClean="0"/>
              <a:t>PrResp</a:t>
            </a:r>
            <a:endParaRPr lang="en-US" sz="1200" dirty="0" smtClean="0"/>
          </a:p>
          <a:p>
            <a:pPr marL="1028700" lvl="3" indent="-342900"/>
            <a:r>
              <a:rPr lang="en-US" sz="1050" dirty="0" smtClean="0"/>
              <a:t>11a/11h clients only had to understand the CSA element to get switched</a:t>
            </a:r>
          </a:p>
          <a:p>
            <a:pPr marL="1028700" lvl="3" indent="-342900"/>
            <a:r>
              <a:rPr lang="en-US" sz="1050" dirty="0" smtClean="0"/>
              <a:t>CSA element is marked as not extensible by 11mb</a:t>
            </a:r>
          </a:p>
          <a:p>
            <a:pPr marL="685800" lvl="2" indent="-342900"/>
            <a:r>
              <a:rPr lang="en-US" sz="1200" dirty="0" smtClean="0"/>
              <a:t>CSA frame contains CSA element + Secondary Channel Offset element </a:t>
            </a:r>
          </a:p>
          <a:p>
            <a:pPr marL="1028700" lvl="3" indent="-342900"/>
            <a:r>
              <a:rPr lang="en-US" sz="1050" dirty="0" smtClean="0"/>
              <a:t>11a/11h clients only had to understand the CSA element in the frame to get switched</a:t>
            </a:r>
          </a:p>
          <a:p>
            <a:pPr marL="685800" lvl="2" indent="-342900"/>
            <a:r>
              <a:rPr lang="en-US" sz="1200" dirty="0" smtClean="0"/>
              <a:t>ECSA element contains Operating Class and Ch# </a:t>
            </a:r>
          </a:p>
          <a:p>
            <a:pPr marL="1028700" lvl="3" indent="-342900"/>
            <a:r>
              <a:rPr lang="en-US" sz="1050" dirty="0" smtClean="0"/>
              <a:t>Have to also send the CSA element for 11a/11h clients to get switched</a:t>
            </a:r>
          </a:p>
          <a:p>
            <a:pPr marL="1028700" lvl="3" indent="-342900"/>
            <a:r>
              <a:rPr lang="en-US" sz="1050" dirty="0" smtClean="0"/>
              <a:t>ECSA element is marked as not extensible by 11mb</a:t>
            </a:r>
          </a:p>
          <a:p>
            <a:pPr marL="685800" lvl="2" indent="-342900"/>
            <a:r>
              <a:rPr lang="en-US" sz="1200" dirty="0" smtClean="0"/>
              <a:t>ECSA frame contains Operating Class and Ch# </a:t>
            </a:r>
          </a:p>
          <a:p>
            <a:pPr marL="1028700" lvl="3" indent="-342900"/>
            <a:r>
              <a:rPr lang="en-US" sz="1050" dirty="0" smtClean="0"/>
              <a:t>Operating class encodes location of primary channel within 40 MHz</a:t>
            </a:r>
          </a:p>
          <a:p>
            <a:pPr marL="1371600" lvl="4" indent="-342900"/>
            <a:r>
              <a:rPr lang="en-US" sz="1050" dirty="0" smtClean="0"/>
              <a:t>Neither ECSA nor Operating Class understood by 11a/11h clients</a:t>
            </a:r>
          </a:p>
          <a:p>
            <a:pPr marL="1028700" lvl="3" indent="-342900"/>
            <a:r>
              <a:rPr lang="en-US" sz="1050" dirty="0" smtClean="0"/>
              <a:t>Have to also send CSA frame for 11a/11h clients to get switched</a:t>
            </a:r>
          </a:p>
          <a:p>
            <a:pPr marL="1028700" lvl="3" indent="-342900"/>
            <a:r>
              <a:rPr lang="en-US" sz="1050" dirty="0" smtClean="0"/>
              <a:t>Shall send </a:t>
            </a:r>
            <a:r>
              <a:rPr lang="en-US" sz="1050" dirty="0" err="1" smtClean="0"/>
              <a:t>CSA+optionally</a:t>
            </a:r>
            <a:r>
              <a:rPr lang="en-US" sz="1050" dirty="0" smtClean="0"/>
              <a:t>-ECSA or </a:t>
            </a:r>
            <a:r>
              <a:rPr lang="en-US" sz="1050" dirty="0" err="1" smtClean="0"/>
              <a:t>ECSA+optionally</a:t>
            </a:r>
            <a:r>
              <a:rPr lang="en-US" sz="1050" dirty="0" smtClean="0"/>
              <a:t>-CSA if dot11ExtendedChannelSwitchActivated is false or true respectively</a:t>
            </a:r>
          </a:p>
          <a:p>
            <a:pPr marL="342900" lvl="1" indent="-342900"/>
            <a:r>
              <a:rPr lang="en-US" sz="1400" dirty="0" smtClean="0"/>
              <a:t>CSA – freq only; no AP-state; ECSA – includes operating class to report </a:t>
            </a:r>
            <a:r>
              <a:rPr lang="en-US" sz="1400" smtClean="0"/>
              <a:t>AP </a:t>
            </a:r>
            <a:r>
              <a:rPr lang="en-US" sz="1400" smtClean="0"/>
              <a:t>state</a:t>
            </a:r>
            <a:endParaRPr lang="en-US" sz="1400" dirty="0" smtClean="0"/>
          </a:p>
          <a:p>
            <a:pPr marL="342900" lvl="1" indent="-342900"/>
            <a:r>
              <a:rPr lang="en-US" sz="1400" dirty="0" smtClean="0"/>
              <a:t>dot11ExtendedChannelSwitchActivated must be true for 3.65 GHz, 11v, or mesh (but not for 11n nor 11ac)</a:t>
            </a:r>
          </a:p>
          <a:p>
            <a:pPr marL="685800" lvl="2" indent="-342900"/>
            <a:r>
              <a:rPr lang="en-US" sz="1200" dirty="0" smtClean="0"/>
              <a:t>So we must allow for a mix of dot11ExtendedChannelSwitchActivated true and false</a:t>
            </a:r>
          </a:p>
          <a:p>
            <a:pPr marL="342900" lvl="1" indent="-342900"/>
            <a:r>
              <a:rPr lang="en-US" sz="1400" dirty="0" smtClean="0"/>
              <a:t>No CSA&lt;2004,  rules came in 2005 for </a:t>
            </a:r>
            <a:r>
              <a:rPr lang="en-US" sz="1400" dirty="0" err="1" smtClean="0"/>
              <a:t>ChAvCheck</a:t>
            </a:r>
            <a:r>
              <a:rPr lang="en-US" sz="1400" dirty="0" smtClean="0"/>
              <a:t>; and then CSA start to be required practically; so 2004-2005 was like &lt;2004</a:t>
            </a:r>
          </a:p>
          <a:p>
            <a:pPr marL="342900" lvl="1" indent="-342900"/>
            <a:r>
              <a:rPr lang="en-US" sz="1400" dirty="0" smtClean="0"/>
              <a:t>Operating triplets are little used</a:t>
            </a:r>
          </a:p>
          <a:p>
            <a:pPr marL="685800" lvl="2" indent="-342900"/>
            <a:endParaRPr lang="en-US" sz="1200" dirty="0" smtClean="0"/>
          </a:p>
        </p:txBody>
      </p:sp>
      <p:sp>
        <p:nvSpPr>
          <p:cNvPr id="17412" name="Slide Number Placeholder 4"/>
          <p:cNvSpPr>
            <a:spLocks noGrp="1"/>
          </p:cNvSpPr>
          <p:nvPr>
            <p:ph type="sldNum" sz="quarter" idx="11"/>
          </p:nvPr>
        </p:nvSpPr>
        <p:spPr/>
        <p:txBody>
          <a:bodyPr/>
          <a:lstStyle/>
          <a:p>
            <a:pPr>
              <a:defRPr/>
            </a:pPr>
            <a:r>
              <a:rPr lang="en-US" smtClean="0"/>
              <a:t>Slide </a:t>
            </a:r>
            <a:fld id="{73CF17FF-9896-4CF2-AF7E-3C23F3D49F28}" type="slidenum">
              <a:rPr lang="en-US" smtClean="0"/>
              <a:pPr>
                <a:defRPr/>
              </a:pPr>
              <a:t>43</a:t>
            </a:fld>
            <a:endParaRPr lang="en-US" smtClean="0"/>
          </a:p>
        </p:txBody>
      </p:sp>
      <p:sp>
        <p:nvSpPr>
          <p:cNvPr id="5" name="Footer Placeholder 4"/>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733800"/>
            <a:ext cx="9144000" cy="304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6146" name="Title 1"/>
          <p:cNvSpPr>
            <a:spLocks noGrp="1"/>
          </p:cNvSpPr>
          <p:nvPr>
            <p:ph type="title"/>
          </p:nvPr>
        </p:nvSpPr>
        <p:spPr>
          <a:xfrm>
            <a:off x="685800" y="609600"/>
            <a:ext cx="7772400" cy="762000"/>
          </a:xfrm>
        </p:spPr>
        <p:txBody>
          <a:bodyPr/>
          <a:lstStyle/>
          <a:p>
            <a:r>
              <a:rPr lang="en-US" sz="2000" dirty="0" smtClean="0"/>
              <a:t>Transmit Power Units (1/5) </a:t>
            </a:r>
            <a:br>
              <a:rPr lang="en-US" sz="2000" dirty="0" smtClean="0"/>
            </a:br>
            <a:r>
              <a:rPr lang="en-US" sz="2000" dirty="0" smtClean="0"/>
              <a:t>Background</a:t>
            </a:r>
          </a:p>
        </p:txBody>
      </p:sp>
      <p:sp>
        <p:nvSpPr>
          <p:cNvPr id="6147" name="Content Placeholder 2"/>
          <p:cNvSpPr>
            <a:spLocks noGrp="1"/>
          </p:cNvSpPr>
          <p:nvPr>
            <p:ph idx="1"/>
          </p:nvPr>
        </p:nvSpPr>
        <p:spPr>
          <a:xfrm>
            <a:off x="304800" y="1295400"/>
            <a:ext cx="8534400" cy="5029200"/>
          </a:xfrm>
        </p:spPr>
        <p:txBody>
          <a:bodyPr/>
          <a:lstStyle/>
          <a:p>
            <a:pPr marL="342900" lvl="1" indent="-342900">
              <a:buFontTx/>
              <a:buChar char="•"/>
            </a:pPr>
            <a:r>
              <a:rPr lang="en-US" sz="1800" dirty="0" smtClean="0"/>
              <a:t>The 5 GHz  802.11 protocol to report the rules from AP to client is contained in a mixture of Country string, Operating class table, Operating Class, Max TX power in Country element, VHT Transmit Power Envelope element, Power Constraint element and Extended Power Constraint element</a:t>
            </a:r>
          </a:p>
          <a:p>
            <a:pPr marL="342900" lvl="1" indent="-342900">
              <a:buFontTx/>
              <a:buChar char="•"/>
            </a:pPr>
            <a:r>
              <a:rPr lang="en-US" sz="1800" dirty="0" smtClean="0"/>
              <a:t>All these fields and elements contain one value, so assume one set of units (conducted or </a:t>
            </a:r>
            <a:r>
              <a:rPr lang="en-US" sz="1800" dirty="0" err="1" smtClean="0"/>
              <a:t>EIRP</a:t>
            </a:r>
            <a:r>
              <a:rPr lang="en-US" sz="1800" dirty="0" smtClean="0"/>
              <a:t> or </a:t>
            </a:r>
            <a:r>
              <a:rPr lang="en-US" sz="1800" dirty="0" err="1" smtClean="0"/>
              <a:t>EIRP</a:t>
            </a:r>
            <a:r>
              <a:rPr lang="en-US" sz="1800" dirty="0" smtClean="0"/>
              <a:t>/MHz, etc)</a:t>
            </a:r>
          </a:p>
          <a:p>
            <a:pPr marL="685800" lvl="2" indent="-342900"/>
            <a:r>
              <a:rPr lang="en-US" sz="1400" dirty="0" smtClean="0"/>
              <a:t>Since Japan is EIRP/MHz, and USA tends to be conducted, etc, 11d defined the units of the Max TX power in the Subband Triplet in the Country element as “interpreted according to the regulations applicable for the domain identified by the Country string”</a:t>
            </a:r>
          </a:p>
          <a:p>
            <a:pPr marL="342900" lvl="1" indent="-342900">
              <a:buFontTx/>
              <a:buChar char="•"/>
            </a:pPr>
            <a:r>
              <a:rPr lang="en-US" sz="1800" dirty="0" smtClean="0"/>
              <a:t>But regulators use a mixture of units</a:t>
            </a:r>
          </a:p>
          <a:p>
            <a:pPr marL="685800" lvl="2" indent="-342900"/>
            <a:r>
              <a:rPr lang="en-US" sz="1400" dirty="0" smtClean="0"/>
              <a:t>FCC 15.247 2.4 GHz rules: </a:t>
            </a:r>
            <a:r>
              <a:rPr lang="en-US" sz="1400" dirty="0" err="1" smtClean="0"/>
              <a:t>conductedPower</a:t>
            </a:r>
            <a:r>
              <a:rPr lang="en-US" sz="1400" dirty="0" smtClean="0"/>
              <a:t> &lt; 30 dBm  AND EIRP &lt; 36 dBm; this rule is labeled “conducted output power” </a:t>
            </a:r>
          </a:p>
          <a:p>
            <a:pPr marL="685800" lvl="2" indent="-342900"/>
            <a:r>
              <a:rPr lang="en-US" sz="1400" dirty="0" smtClean="0"/>
              <a:t>FCC UNII-2 TX Power rules: </a:t>
            </a:r>
            <a:r>
              <a:rPr lang="en-US" sz="1400" dirty="0" err="1" smtClean="0"/>
              <a:t>conductedPower</a:t>
            </a:r>
            <a:r>
              <a:rPr lang="en-US" sz="1400" dirty="0" smtClean="0"/>
              <a:t> &lt; min(24,11+10logB)dBm  AND EIRP &lt; min(30,17+10logB)dBm AND </a:t>
            </a:r>
            <a:r>
              <a:rPr lang="en-US" sz="1400" dirty="0" err="1" smtClean="0"/>
              <a:t>conductedPSD</a:t>
            </a:r>
            <a:r>
              <a:rPr lang="en-US" sz="1400" dirty="0" smtClean="0"/>
              <a:t>&lt; 11dBm/MHz  AND </a:t>
            </a:r>
            <a:r>
              <a:rPr lang="en-US" sz="1400" dirty="0" err="1" smtClean="0"/>
              <a:t>eirpPSD</a:t>
            </a:r>
            <a:r>
              <a:rPr lang="en-US" sz="1400" dirty="0" smtClean="0"/>
              <a:t> &lt; 17dBm/MHz  (where the rule text refers first to “conducted output power” but the </a:t>
            </a:r>
            <a:r>
              <a:rPr lang="en-US" sz="1400" dirty="0" err="1" smtClean="0"/>
              <a:t>eirpPSD</a:t>
            </a:r>
            <a:r>
              <a:rPr lang="en-US" sz="1400" dirty="0" smtClean="0"/>
              <a:t> rule is actually the most stringent) ; versus the FCC UNII-2 TPC rules which are plainly: EIRP &lt; 27 dBm</a:t>
            </a:r>
          </a:p>
          <a:p>
            <a:pPr marL="685800" lvl="2" indent="-342900"/>
            <a:r>
              <a:rPr lang="en-US" sz="1400" dirty="0" smtClean="0"/>
              <a:t>FCC 15.247 2.4 GHz point-to-point rules: </a:t>
            </a:r>
            <a:r>
              <a:rPr lang="en-US" sz="1400" dirty="0" err="1" smtClean="0"/>
              <a:t>conductedPower</a:t>
            </a:r>
            <a:r>
              <a:rPr lang="en-US" sz="1400" dirty="0" smtClean="0"/>
              <a:t> +  (antennaGain-6)/3 &lt; 36</a:t>
            </a:r>
          </a:p>
          <a:p>
            <a:pPr marL="342900" lvl="1" indent="-342900">
              <a:buFontTx/>
              <a:buChar char="•"/>
            </a:pPr>
            <a:r>
              <a:rPr lang="en-US" sz="1800" dirty="0" smtClean="0"/>
              <a:t>Even if the AP ignores its general TPC requirements, sometimes the regulators impose specific TPC requirements on the AP, as master, and thence the BSS. </a:t>
            </a:r>
          </a:p>
        </p:txBody>
      </p:sp>
      <p:sp>
        <p:nvSpPr>
          <p:cNvPr id="2" name="Slide Number Placeholder 4"/>
          <p:cNvSpPr>
            <a:spLocks noGrp="1"/>
          </p:cNvSpPr>
          <p:nvPr>
            <p:ph type="sldNum" sz="quarter" idx="11"/>
          </p:nvPr>
        </p:nvSpPr>
        <p:spPr/>
        <p:txBody>
          <a:bodyPr/>
          <a:lstStyle/>
          <a:p>
            <a:pPr>
              <a:defRPr/>
            </a:pPr>
            <a:r>
              <a:rPr lang="en-US" smtClean="0"/>
              <a:t>Slide </a:t>
            </a:r>
            <a:fld id="{C8F8986C-3333-4961-861B-ACDE02BE8012}" type="slidenum">
              <a:rPr lang="en-US" smtClean="0"/>
              <a:pPr>
                <a:defRPr/>
              </a:pPr>
              <a:t>5</a:t>
            </a:fld>
            <a:endParaRPr lang="en-US" smtClean="0"/>
          </a:p>
        </p:txBody>
      </p:sp>
      <p:sp>
        <p:nvSpPr>
          <p:cNvPr id="6" name="Footer Placeholder 5"/>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0" y="2667000"/>
            <a:ext cx="9144000" cy="5334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0243" name="Title 1"/>
          <p:cNvSpPr>
            <a:spLocks noGrp="1"/>
          </p:cNvSpPr>
          <p:nvPr>
            <p:ph type="title"/>
          </p:nvPr>
        </p:nvSpPr>
        <p:spPr>
          <a:xfrm>
            <a:off x="685800" y="685800"/>
            <a:ext cx="7772400" cy="609600"/>
          </a:xfrm>
        </p:spPr>
        <p:txBody>
          <a:bodyPr/>
          <a:lstStyle/>
          <a:p>
            <a:r>
              <a:rPr lang="en-US" sz="2000" dirty="0" smtClean="0"/>
              <a:t>Transmit Power Units (2/5)</a:t>
            </a:r>
            <a:br>
              <a:rPr lang="en-US" sz="2000" dirty="0" smtClean="0"/>
            </a:br>
            <a:r>
              <a:rPr lang="en-US" sz="2000" dirty="0" smtClean="0"/>
              <a:t>Existing Headache</a:t>
            </a:r>
          </a:p>
        </p:txBody>
      </p:sp>
      <p:sp>
        <p:nvSpPr>
          <p:cNvPr id="7172" name="Slide Number Placeholder 4"/>
          <p:cNvSpPr>
            <a:spLocks noGrp="1"/>
          </p:cNvSpPr>
          <p:nvPr>
            <p:ph type="sldNum" sz="quarter" idx="11"/>
          </p:nvPr>
        </p:nvSpPr>
        <p:spPr/>
        <p:txBody>
          <a:bodyPr/>
          <a:lstStyle/>
          <a:p>
            <a:pPr>
              <a:defRPr/>
            </a:pPr>
            <a:r>
              <a:rPr lang="en-US" smtClean="0"/>
              <a:t>Slide </a:t>
            </a:r>
            <a:fld id="{4CABD045-48F4-481B-81F4-1EE67F3FA500}" type="slidenum">
              <a:rPr lang="en-US" smtClean="0"/>
              <a:pPr>
                <a:defRPr/>
              </a:pPr>
              <a:t>6</a:t>
            </a:fld>
            <a:endParaRPr lang="en-US" smtClean="0"/>
          </a:p>
        </p:txBody>
      </p:sp>
      <p:sp>
        <p:nvSpPr>
          <p:cNvPr id="10245" name="Rectangle 4"/>
          <p:cNvSpPr>
            <a:spLocks noChangeArrowheads="1"/>
          </p:cNvSpPr>
          <p:nvPr/>
        </p:nvSpPr>
        <p:spPr bwMode="auto">
          <a:xfrm>
            <a:off x="0" y="2667000"/>
            <a:ext cx="2514600" cy="3048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7" name="Rectangle 4"/>
          <p:cNvSpPr>
            <a:spLocks noChangeArrowheads="1"/>
          </p:cNvSpPr>
          <p:nvPr/>
        </p:nvSpPr>
        <p:spPr bwMode="auto">
          <a:xfrm>
            <a:off x="4191000" y="2971800"/>
            <a:ext cx="49530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8" name="Rectangle 4"/>
          <p:cNvSpPr>
            <a:spLocks noChangeArrowheads="1"/>
          </p:cNvSpPr>
          <p:nvPr/>
        </p:nvSpPr>
        <p:spPr bwMode="auto">
          <a:xfrm>
            <a:off x="0" y="6400800"/>
            <a:ext cx="8763000" cy="1524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10246" name="Content Placeholder 2"/>
          <p:cNvSpPr>
            <a:spLocks noGrp="1"/>
          </p:cNvSpPr>
          <p:nvPr>
            <p:ph idx="1"/>
          </p:nvPr>
        </p:nvSpPr>
        <p:spPr>
          <a:xfrm>
            <a:off x="304800" y="1295400"/>
            <a:ext cx="8534400" cy="5029200"/>
          </a:xfrm>
        </p:spPr>
        <p:txBody>
          <a:bodyPr/>
          <a:lstStyle/>
          <a:p>
            <a:pPr marL="342900" lvl="1" indent="-342900">
              <a:buFontTx/>
              <a:buChar char="•"/>
            </a:pPr>
            <a:r>
              <a:rPr lang="en-US" sz="1800" dirty="0" smtClean="0"/>
              <a:t>Specifically for 5.25-5.35 and 5.47-5.725 GHz:</a:t>
            </a:r>
          </a:p>
          <a:p>
            <a:pPr marL="685800" lvl="2" indent="-342900"/>
            <a:r>
              <a:rPr lang="en-US" sz="1600" dirty="0" smtClean="0"/>
              <a:t>FCC’s max power is generally written in terms of conducted power (to promote the use of smarter antennas), but the FCC’s </a:t>
            </a:r>
            <a:r>
              <a:rPr lang="en-US" sz="1600" dirty="0" err="1" smtClean="0"/>
              <a:t>TPC</a:t>
            </a:r>
            <a:r>
              <a:rPr lang="en-US" sz="1600" dirty="0" smtClean="0"/>
              <a:t> rules are written in terms of </a:t>
            </a:r>
            <a:r>
              <a:rPr lang="en-US" sz="1600" dirty="0" err="1" smtClean="0"/>
              <a:t>EIRP</a:t>
            </a:r>
            <a:r>
              <a:rPr lang="en-US" sz="1600" dirty="0" smtClean="0"/>
              <a:t>. </a:t>
            </a:r>
          </a:p>
          <a:p>
            <a:pPr marL="685800" lvl="2" indent="-342900"/>
            <a:r>
              <a:rPr lang="en-US" sz="1600" dirty="0" smtClean="0"/>
              <a:t>The 802.11 protocol puts the max power in the Country element (“interpreted according to the regulations applicable for the domain” so is conducted power) then subtracts away a power constraint. So, in the USA in these bands, an 802.11 AP is advertising a conducted power, to enforce an </a:t>
            </a:r>
            <a:r>
              <a:rPr lang="en-US" sz="1600" dirty="0" err="1" smtClean="0"/>
              <a:t>EIRP</a:t>
            </a:r>
            <a:r>
              <a:rPr lang="en-US" sz="1600" dirty="0" smtClean="0"/>
              <a:t> constraint.  Worked example:</a:t>
            </a:r>
          </a:p>
          <a:p>
            <a:pPr marL="1028700" lvl="3" indent="-342900"/>
            <a:r>
              <a:rPr lang="en-US" sz="1400" dirty="0" smtClean="0"/>
              <a:t>Say an AP chooses to advertize a 27 </a:t>
            </a:r>
            <a:r>
              <a:rPr lang="en-US" sz="1400" dirty="0" err="1" smtClean="0"/>
              <a:t>dBm</a:t>
            </a:r>
            <a:r>
              <a:rPr lang="en-US" sz="1400" dirty="0" smtClean="0"/>
              <a:t> </a:t>
            </a:r>
            <a:r>
              <a:rPr lang="en-US" sz="1400" dirty="0" err="1" smtClean="0"/>
              <a:t>EIRP</a:t>
            </a:r>
            <a:r>
              <a:rPr lang="en-US" sz="1400" dirty="0" smtClean="0"/>
              <a:t>. The AP has clients associated that are capable of high conducted power and </a:t>
            </a:r>
            <a:r>
              <a:rPr lang="en-US" sz="1400" dirty="0" err="1" smtClean="0"/>
              <a:t>EIRP</a:t>
            </a:r>
            <a:r>
              <a:rPr lang="en-US" sz="1400" dirty="0" smtClean="0"/>
              <a:t>. </a:t>
            </a:r>
          </a:p>
          <a:p>
            <a:pPr marL="1028700" lvl="3" indent="-342900"/>
            <a:r>
              <a:rPr lang="en-US" sz="1400" dirty="0" smtClean="0"/>
              <a:t>The AP could assume all clients are 0 dBi and advertize say 27 dBm, but then a 27 dBm client with a 6 dBi antenna can pick a power that is actually 6 dB higher than the AP thought it was requesting!</a:t>
            </a:r>
          </a:p>
          <a:p>
            <a:pPr marL="1028700" lvl="3" indent="-342900"/>
            <a:r>
              <a:rPr lang="en-US" sz="1400" dirty="0" smtClean="0"/>
              <a:t>Or the AP assumes all clients are 6 dBi and advertizes say 21 dBm, but then a 27 dBm  client with a 0 dBi antenna is unnecessarily limited to 21 dBm! And can never know. And still a 9 dBi client is actually 3 dB higher than the AP thought it was requesting!</a:t>
            </a:r>
          </a:p>
          <a:p>
            <a:pPr marL="685800" lvl="2" indent="-342900"/>
            <a:r>
              <a:rPr lang="en-US" sz="1600" dirty="0" smtClean="0"/>
              <a:t>The Power Constraint really only “works” if a) a client can never exceed the lowest TPC limit on EIRP or maybe b) it interprets the power constraint as a reduction from its </a:t>
            </a:r>
            <a:r>
              <a:rPr lang="en-US" sz="1600" i="1" dirty="0" smtClean="0"/>
              <a:t>homologated</a:t>
            </a:r>
            <a:r>
              <a:rPr lang="en-US" sz="1600" dirty="0" smtClean="0"/>
              <a:t> limit – which is very different to the 802.11 language </a:t>
            </a:r>
          </a:p>
        </p:txBody>
      </p:sp>
      <p:sp>
        <p:nvSpPr>
          <p:cNvPr id="11" name="Footer Placeholder 10"/>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0" y="1295400"/>
            <a:ext cx="9144000" cy="7620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6" name="Rectangle 4"/>
          <p:cNvSpPr>
            <a:spLocks noChangeArrowheads="1"/>
          </p:cNvSpPr>
          <p:nvPr/>
        </p:nvSpPr>
        <p:spPr bwMode="auto">
          <a:xfrm>
            <a:off x="3581400" y="1828800"/>
            <a:ext cx="55626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9219" name="Title 1"/>
          <p:cNvSpPr>
            <a:spLocks noGrp="1"/>
          </p:cNvSpPr>
          <p:nvPr>
            <p:ph type="title"/>
          </p:nvPr>
        </p:nvSpPr>
        <p:spPr>
          <a:xfrm>
            <a:off x="685800" y="609600"/>
            <a:ext cx="7772400" cy="762000"/>
          </a:xfrm>
        </p:spPr>
        <p:txBody>
          <a:bodyPr/>
          <a:lstStyle/>
          <a:p>
            <a:r>
              <a:rPr lang="en-US" sz="2000" dirty="0" smtClean="0"/>
              <a:t>Transmit Power Units (3/5)</a:t>
            </a:r>
            <a:br>
              <a:rPr lang="en-US" sz="2000" dirty="0" smtClean="0"/>
            </a:br>
            <a:r>
              <a:rPr lang="en-US" sz="2000" dirty="0" smtClean="0"/>
              <a:t>VHT Extensions</a:t>
            </a:r>
          </a:p>
        </p:txBody>
      </p:sp>
      <p:sp>
        <p:nvSpPr>
          <p:cNvPr id="8195" name="Content Placeholder 2"/>
          <p:cNvSpPr>
            <a:spLocks noGrp="1"/>
          </p:cNvSpPr>
          <p:nvPr>
            <p:ph idx="1"/>
          </p:nvPr>
        </p:nvSpPr>
        <p:spPr>
          <a:xfrm>
            <a:off x="304800" y="1295400"/>
            <a:ext cx="8534400" cy="5029200"/>
          </a:xfrm>
        </p:spPr>
        <p:txBody>
          <a:bodyPr/>
          <a:lstStyle/>
          <a:p>
            <a:pPr marL="342900" lvl="1" indent="-342900">
              <a:buFontTx/>
              <a:buChar char="•"/>
              <a:defRPr/>
            </a:pPr>
            <a:r>
              <a:rPr lang="en-US" sz="1600" dirty="0" smtClean="0"/>
              <a:t>In VHT, we add VHT Transmit Power Envelope element and Extended Power Constraint, but are silent on their units (not even  “interpreted according to the regulations applicable for the domain identified by the Country string”). We do have:</a:t>
            </a:r>
          </a:p>
          <a:p>
            <a:pPr lvl="2">
              <a:defRPr/>
            </a:pPr>
            <a:r>
              <a:rPr lang="en-US" sz="1400" b="1" dirty="0" smtClean="0"/>
              <a:t>8.4.2.164:</a:t>
            </a:r>
            <a:r>
              <a:rPr lang="en-US" sz="1400" dirty="0" smtClean="0"/>
              <a:t> The Maximum Transmit Power field defines the maximum transmit power limit of the transmission bandwidth defined by the VHT Transmit Power Envelope element. The Maximum Transmit Power field is an 8-bit 2's complement signed integer in the range of -64 dBm to 63.5 dBm with a 0.5 dB step.</a:t>
            </a:r>
          </a:p>
          <a:p>
            <a:pPr lvl="2">
              <a:defRPr/>
            </a:pPr>
            <a:r>
              <a:rPr lang="en-US" sz="1400" b="1" dirty="0" smtClean="0"/>
              <a:t>3.2: </a:t>
            </a:r>
            <a:r>
              <a:rPr lang="en-US" sz="1400" dirty="0" smtClean="0"/>
              <a:t>transmit power: The effective isotropic radiated power (EIRP) when referring to the operation of an orthogonal frequency division multiplexing (OFDM) physical layer (PHY) in a country where so regulated.</a:t>
            </a:r>
          </a:p>
          <a:p>
            <a:pPr marL="685800" lvl="2" indent="-342900">
              <a:defRPr/>
            </a:pPr>
            <a:r>
              <a:rPr lang="en-US" sz="1600" dirty="0" smtClean="0"/>
              <a:t>From the original author, “where so regulated” is intended to bind to country and so indicate “TX Power = EIRP in a country if the country regulates via EIRP”, so transmit power is </a:t>
            </a:r>
            <a:r>
              <a:rPr lang="en-US" sz="1600" i="1" dirty="0" smtClean="0"/>
              <a:t>undefined</a:t>
            </a:r>
            <a:r>
              <a:rPr lang="en-US" sz="1600" dirty="0" smtClean="0"/>
              <a:t> in a country that doesn’t regulate as EIRP. And many </a:t>
            </a:r>
            <a:r>
              <a:rPr lang="en-US" sz="1600" i="1" dirty="0" smtClean="0"/>
              <a:t>countries </a:t>
            </a:r>
            <a:r>
              <a:rPr lang="en-US" sz="1600" dirty="0" smtClean="0"/>
              <a:t>regulate using a variety of units (e.g. from the earlier slide, FCC uses a mixture of conducted, EIRP, conducted/MHz, EIRP/MHz) even in the same subpart.  </a:t>
            </a:r>
          </a:p>
          <a:p>
            <a:pPr marL="685800" lvl="2" indent="-342900">
              <a:defRPr/>
            </a:pPr>
            <a:r>
              <a:rPr lang="en-US" sz="1600" dirty="0" smtClean="0"/>
              <a:t>In fact, in almost every usage of transmit power in 802.11, “transmit power” is followed by explanatory text: conducted/EIRP/interpreted according to the </a:t>
            </a:r>
            <a:r>
              <a:rPr lang="en-US" sz="1600" dirty="0" err="1" smtClean="0"/>
              <a:t>regs</a:t>
            </a:r>
            <a:r>
              <a:rPr lang="en-US" sz="1600" dirty="0" smtClean="0"/>
              <a:t>. </a:t>
            </a:r>
          </a:p>
          <a:p>
            <a:pPr marL="342900" lvl="1" indent="-342900">
              <a:buFontTx/>
              <a:buChar char="•"/>
              <a:defRPr/>
            </a:pPr>
            <a:r>
              <a:rPr lang="en-US" sz="1600" dirty="0" smtClean="0"/>
              <a:t>BTW, the Extended Power Constraint element does fulfill a regulatory role: 10.8.4: “The Local Power Constraint field of any transmitted Power Constraint element and Extended Power Constraint element shall be set to a value that allows the mitigation requirements to be satisfied in the current channel.”</a:t>
            </a:r>
          </a:p>
          <a:p>
            <a:pPr marL="342900" lvl="1" indent="-342900">
              <a:buFontTx/>
              <a:buChar char="•"/>
              <a:defRPr/>
            </a:pPr>
            <a:endParaRPr lang="en-US" sz="1600" dirty="0" smtClean="0"/>
          </a:p>
        </p:txBody>
      </p:sp>
      <p:sp>
        <p:nvSpPr>
          <p:cNvPr id="6148" name="Slide Number Placeholder 4"/>
          <p:cNvSpPr>
            <a:spLocks noGrp="1"/>
          </p:cNvSpPr>
          <p:nvPr>
            <p:ph type="sldNum" sz="quarter" idx="11"/>
          </p:nvPr>
        </p:nvSpPr>
        <p:spPr/>
        <p:txBody>
          <a:bodyPr/>
          <a:lstStyle/>
          <a:p>
            <a:pPr>
              <a:defRPr/>
            </a:pPr>
            <a:r>
              <a:rPr lang="en-US" smtClean="0"/>
              <a:t>Slide </a:t>
            </a:r>
            <a:fld id="{F83C0D83-BEEC-4575-9490-86CFCB397408}" type="slidenum">
              <a:rPr lang="en-US" smtClean="0"/>
              <a:pPr>
                <a:defRPr/>
              </a:pPr>
              <a:t>7</a:t>
            </a:fld>
            <a:endParaRPr lang="en-US" smtClean="0"/>
          </a:p>
        </p:txBody>
      </p:sp>
      <p:sp>
        <p:nvSpPr>
          <p:cNvPr id="11" name="Footer Placeholder 10"/>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noChangeArrowheads="1"/>
          </p:cNvSpPr>
          <p:nvPr/>
        </p:nvSpPr>
        <p:spPr bwMode="auto">
          <a:xfrm>
            <a:off x="0" y="1371600"/>
            <a:ext cx="9144000" cy="3048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16387" name="Title 1"/>
          <p:cNvSpPr>
            <a:spLocks noGrp="1"/>
          </p:cNvSpPr>
          <p:nvPr>
            <p:ph type="title"/>
          </p:nvPr>
        </p:nvSpPr>
        <p:spPr>
          <a:xfrm>
            <a:off x="609600" y="609600"/>
            <a:ext cx="8001000" cy="762000"/>
          </a:xfrm>
        </p:spPr>
        <p:txBody>
          <a:bodyPr/>
          <a:lstStyle/>
          <a:p>
            <a:r>
              <a:rPr lang="en-US" sz="2000" dirty="0" smtClean="0"/>
              <a:t>Transmit Power Units (4/5) Solution</a:t>
            </a:r>
            <a:br>
              <a:rPr lang="en-US" sz="2000" dirty="0" smtClean="0"/>
            </a:br>
            <a:r>
              <a:rPr lang="en-US" sz="2000" dirty="0" smtClean="0"/>
              <a:t>Include units for VHT Transmit Power Envelope element</a:t>
            </a:r>
          </a:p>
        </p:txBody>
      </p:sp>
      <p:sp>
        <p:nvSpPr>
          <p:cNvPr id="10244" name="Slide Number Placeholder 4"/>
          <p:cNvSpPr>
            <a:spLocks noGrp="1"/>
          </p:cNvSpPr>
          <p:nvPr>
            <p:ph type="sldNum" sz="quarter" idx="11"/>
          </p:nvPr>
        </p:nvSpPr>
        <p:spPr/>
        <p:txBody>
          <a:bodyPr/>
          <a:lstStyle/>
          <a:p>
            <a:pPr>
              <a:defRPr/>
            </a:pPr>
            <a:r>
              <a:rPr lang="en-US" smtClean="0"/>
              <a:t>Slide </a:t>
            </a:r>
            <a:fld id="{D8CEA61C-871E-4322-A715-1FA4AC276B74}" type="slidenum">
              <a:rPr lang="en-US" smtClean="0"/>
              <a:pPr>
                <a:defRPr/>
              </a:pPr>
              <a:t>8</a:t>
            </a:fld>
            <a:endParaRPr lang="en-US" smtClean="0"/>
          </a:p>
        </p:txBody>
      </p:sp>
      <p:pic>
        <p:nvPicPr>
          <p:cNvPr id="91138" name="Picture 2"/>
          <p:cNvPicPr>
            <a:picLocks noChangeAspect="1" noChangeArrowheads="1"/>
          </p:cNvPicPr>
          <p:nvPr/>
        </p:nvPicPr>
        <p:blipFill>
          <a:blip r:embed="rId2" cstate="print"/>
          <a:srcRect/>
          <a:stretch>
            <a:fillRect/>
          </a:stretch>
        </p:blipFill>
        <p:spPr bwMode="auto">
          <a:xfrm>
            <a:off x="1524000" y="2895600"/>
            <a:ext cx="5191125" cy="1781175"/>
          </a:xfrm>
          <a:prstGeom prst="rect">
            <a:avLst/>
          </a:prstGeom>
          <a:noFill/>
          <a:ln w="9525">
            <a:noFill/>
            <a:miter lim="800000"/>
            <a:headEnd/>
            <a:tailEnd/>
          </a:ln>
        </p:spPr>
      </p:pic>
      <p:sp>
        <p:nvSpPr>
          <p:cNvPr id="8" name="Rectangular Callout 7"/>
          <p:cNvSpPr/>
          <p:nvPr/>
        </p:nvSpPr>
        <p:spPr bwMode="auto">
          <a:xfrm>
            <a:off x="2590800" y="5562600"/>
            <a:ext cx="1752600" cy="762000"/>
          </a:xfrm>
          <a:prstGeom prst="wedgeRectCallout">
            <a:avLst>
              <a:gd name="adj1" fmla="val 60932"/>
              <a:gd name="adj2" fmla="val -255112"/>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Insert new octet for units.</a:t>
            </a:r>
          </a:p>
          <a:p>
            <a:pPr marL="0" marR="0" indent="0" algn="l" defTabSz="914400" rtl="0" eaLnBrk="0" fontAlgn="base" latinLnBrk="0" hangingPunct="0">
              <a:lnSpc>
                <a:spcPct val="100000"/>
              </a:lnSpc>
              <a:spcBef>
                <a:spcPct val="0"/>
              </a:spcBef>
              <a:spcAft>
                <a:spcPct val="0"/>
              </a:spcAft>
              <a:buClrTx/>
              <a:buSzTx/>
              <a:buFontTx/>
              <a:buNone/>
              <a:tabLst/>
            </a:pPr>
            <a:r>
              <a:rPr lang="en-US" b="0" dirty="0" smtClean="0"/>
              <a:t>Efficient, not D2.0 compatible</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Rectangular Callout 9"/>
          <p:cNvSpPr/>
          <p:nvPr/>
        </p:nvSpPr>
        <p:spPr bwMode="auto">
          <a:xfrm>
            <a:off x="0" y="5562600"/>
            <a:ext cx="2133600" cy="746760"/>
          </a:xfrm>
          <a:prstGeom prst="wedgeRectCallout">
            <a:avLst>
              <a:gd name="adj1" fmla="val -21667"/>
              <a:gd name="adj2" fmla="val -286861"/>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Insert new IE just for units.</a:t>
            </a:r>
          </a:p>
          <a:p>
            <a:pPr eaLnBrk="0" hangingPunct="0"/>
            <a:r>
              <a:rPr lang="en-US" b="0" dirty="0" smtClean="0"/>
              <a:t>D2.0 compatible but very inefficient</a:t>
            </a:r>
          </a:p>
        </p:txBody>
      </p:sp>
      <p:sp>
        <p:nvSpPr>
          <p:cNvPr id="14" name="Rectangular Callout 13"/>
          <p:cNvSpPr/>
          <p:nvPr/>
        </p:nvSpPr>
        <p:spPr bwMode="auto">
          <a:xfrm>
            <a:off x="7391400" y="2895600"/>
            <a:ext cx="1752600" cy="1371600"/>
          </a:xfrm>
          <a:prstGeom prst="wedgeRectCallout">
            <a:avLst>
              <a:gd name="adj1" fmla="val -102598"/>
              <a:gd name="adj2" fmla="val -26853"/>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Add a final tuple with channel center frequency segment = 201, and with</a:t>
            </a:r>
            <a:r>
              <a:rPr kumimoji="0" lang="en-US" sz="1200" b="0" i="0" u="none" strike="noStrike" cap="none" normalizeH="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units in Segment Channel </a:t>
            </a:r>
            <a:r>
              <a:rPr lang="en-US" b="0" dirty="0" smtClean="0"/>
              <a:t>Width field.</a:t>
            </a:r>
          </a:p>
          <a:p>
            <a:pPr eaLnBrk="0" hangingPunct="0"/>
            <a:r>
              <a:rPr lang="en-US" b="0" dirty="0" smtClean="0"/>
              <a:t>Inefficient, not D2.0 compatible</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Rectangular Callout 14"/>
          <p:cNvSpPr/>
          <p:nvPr/>
        </p:nvSpPr>
        <p:spPr bwMode="auto">
          <a:xfrm>
            <a:off x="7391400" y="4419600"/>
            <a:ext cx="1752600" cy="1905000"/>
          </a:xfrm>
          <a:prstGeom prst="wedgeRectCallout">
            <a:avLst>
              <a:gd name="adj1" fmla="val -108050"/>
              <a:gd name="adj2" fmla="val -74906"/>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Partition into a 5 bit table for Segment Channel Width (with 0, 3, 5-31 reserved for future use) and 3 bits for units.</a:t>
            </a:r>
          </a:p>
          <a:p>
            <a:pPr marL="0" marR="0" indent="0" algn="l" defTabSz="914400" rtl="0" eaLnBrk="0" fontAlgn="base" latinLnBrk="0" hangingPunct="0">
              <a:lnSpc>
                <a:spcPct val="100000"/>
              </a:lnSpc>
              <a:spcBef>
                <a:spcPct val="0"/>
              </a:spcBef>
              <a:spcAft>
                <a:spcPct val="0"/>
              </a:spcAft>
              <a:buClrTx/>
              <a:buSzTx/>
              <a:buFontTx/>
              <a:buNone/>
              <a:tabLst/>
            </a:pPr>
            <a:r>
              <a:rPr lang="en-US" b="0" dirty="0" smtClean="0"/>
              <a:t>Second segment is reserved.</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b="0" dirty="0" smtClean="0"/>
              <a:t>Efficient, not D2.0 compatible</a:t>
            </a:r>
            <a:endParaRPr kumimoji="0" lang="en-US" sz="1200" b="0" i="0" u="none" strike="noStrike" cap="none" normalizeH="0" baseline="0" dirty="0" smtClean="0">
              <a:ln>
                <a:noFill/>
              </a:ln>
              <a:solidFill>
                <a:schemeClr val="tx1"/>
              </a:solidFill>
              <a:effectLst/>
              <a:latin typeface="Times New Roman" pitchFamily="18" charset="0"/>
            </a:endParaRPr>
          </a:p>
        </p:txBody>
      </p:sp>
      <p:graphicFrame>
        <p:nvGraphicFramePr>
          <p:cNvPr id="18" name="Table 17"/>
          <p:cNvGraphicFramePr>
            <a:graphicFrameLocks noGrp="1"/>
          </p:cNvGraphicFramePr>
          <p:nvPr/>
        </p:nvGraphicFramePr>
        <p:xfrm>
          <a:off x="5029200" y="4785360"/>
          <a:ext cx="1905000" cy="1615440"/>
        </p:xfrm>
        <a:graphic>
          <a:graphicData uri="http://schemas.openxmlformats.org/drawingml/2006/table">
            <a:tbl>
              <a:tblPr firstRow="1" bandRow="1">
                <a:tableStyleId>{5C22544A-7EE6-4342-B048-85BDC9FD1C3A}</a:tableStyleId>
              </a:tblPr>
              <a:tblGrid>
                <a:gridCol w="685800"/>
                <a:gridCol w="1219200"/>
              </a:tblGrid>
              <a:tr h="0">
                <a:tc>
                  <a:txBody>
                    <a:bodyPr/>
                    <a:lstStyle/>
                    <a:p>
                      <a:r>
                        <a:rPr lang="en-US" sz="1000" dirty="0" smtClean="0">
                          <a:solidFill>
                            <a:schemeClr val="tx1"/>
                          </a:solidFill>
                        </a:rPr>
                        <a:t>Units Id</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Units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solidFill>
                            <a:schemeClr val="tx1"/>
                          </a:solidFill>
                        </a:rPr>
                        <a:t>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rPr>
                        <a:t>Conducted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solidFill>
                            <a:schemeClr val="tx1"/>
                          </a:solidFill>
                        </a:rPr>
                        <a:t>1</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rPr>
                        <a:t>EIRP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solidFill>
                            <a:schemeClr val="tx1"/>
                          </a:solidFill>
                        </a:rPr>
                        <a:t>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rPr>
                        <a:t>Conducted/MHz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solidFill>
                            <a:schemeClr val="tx1"/>
                          </a:solidFill>
                        </a:rPr>
                        <a:t>3</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chemeClr val="tx1"/>
                          </a:solidFill>
                        </a:rPr>
                        <a:t>EIRP/MHz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solidFill>
                            <a:schemeClr val="tx1"/>
                          </a:solidFill>
                        </a:rPr>
                        <a:t>4-7 or </a:t>
                      </a:r>
                    </a:p>
                    <a:p>
                      <a:r>
                        <a:rPr lang="en-US" sz="1000" dirty="0" smtClean="0">
                          <a:solidFill>
                            <a:schemeClr val="tx1"/>
                          </a:solidFill>
                        </a:rPr>
                        <a:t>4-255</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Reserved</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9" name="Content Placeholder 2"/>
          <p:cNvSpPr>
            <a:spLocks noGrp="1"/>
          </p:cNvSpPr>
          <p:nvPr>
            <p:ph idx="1"/>
          </p:nvPr>
        </p:nvSpPr>
        <p:spPr>
          <a:xfrm>
            <a:off x="381000" y="1371600"/>
            <a:ext cx="8229600" cy="1295400"/>
          </a:xfrm>
        </p:spPr>
        <p:txBody>
          <a:bodyPr/>
          <a:lstStyle/>
          <a:p>
            <a:pPr eaLnBrk="1" hangingPunct="1"/>
            <a:r>
              <a:rPr lang="en-US" altLang="ko-KR" sz="1800" b="0" dirty="0" smtClean="0">
                <a:ea typeface="Gulim" pitchFamily="34" charset="-127"/>
              </a:rPr>
              <a:t>Where to put the units - open for discussion</a:t>
            </a:r>
          </a:p>
          <a:p>
            <a:pPr eaLnBrk="1" hangingPunct="1"/>
            <a:r>
              <a:rPr lang="en-US" altLang="ko-KR" sz="1800" b="0" dirty="0" smtClean="0">
                <a:ea typeface="Gulim" pitchFamily="34" charset="-127"/>
              </a:rPr>
              <a:t>To express a mixture of units – e.g. “conducted &lt; X and EIRP &lt; Y” – send 4 elements: VHT Transmit Power Envelope [conducted], Extended Power Constraint, VHT Transmit Power Envelope [EIRP], Extended Power Constraint</a:t>
            </a:r>
          </a:p>
          <a:p>
            <a:pPr lvl="1" eaLnBrk="1" hangingPunct="1"/>
            <a:r>
              <a:rPr lang="en-US" altLang="ko-KR" sz="1400" b="0" dirty="0" smtClean="0">
                <a:ea typeface="Gulim" pitchFamily="34" charset="-127"/>
              </a:rPr>
              <a:t>Which would be cleaner if we </a:t>
            </a:r>
            <a:r>
              <a:rPr lang="en-US" altLang="ko-KR" sz="1400" dirty="0" smtClean="0">
                <a:ea typeface="Gulim" pitchFamily="34" charset="-127"/>
              </a:rPr>
              <a:t>merged VHT Transmit Power Envelope and Extended Power Constraint  into a single element</a:t>
            </a:r>
          </a:p>
        </p:txBody>
      </p:sp>
      <p:sp>
        <p:nvSpPr>
          <p:cNvPr id="13" name="Footer Placeholder 12"/>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5638800" y="1295400"/>
            <a:ext cx="3505200" cy="5029200"/>
          </a:xfrm>
          <a:prstGeom prst="rect">
            <a:avLst/>
          </a:prstGeom>
          <a:solidFill>
            <a:srgbClr val="FFFF00"/>
          </a:solidFill>
          <a:ln w="12700" algn="ctr">
            <a:noFill/>
            <a:round/>
            <a:headEnd type="none" w="sm" len="sm"/>
            <a:tailEnd type="none" w="sm" len="sm"/>
          </a:ln>
        </p:spPr>
        <p:txBody>
          <a:bodyPr/>
          <a:lstStyle/>
          <a:p>
            <a:pPr eaLnBrk="0" hangingPunct="0"/>
            <a:endParaRPr lang="en-US"/>
          </a:p>
        </p:txBody>
      </p:sp>
      <p:sp>
        <p:nvSpPr>
          <p:cNvPr id="25602" name="Title 1"/>
          <p:cNvSpPr>
            <a:spLocks noGrp="1"/>
          </p:cNvSpPr>
          <p:nvPr>
            <p:ph type="title"/>
          </p:nvPr>
        </p:nvSpPr>
        <p:spPr>
          <a:xfrm>
            <a:off x="685800" y="609600"/>
            <a:ext cx="7772400" cy="762000"/>
          </a:xfrm>
        </p:spPr>
        <p:txBody>
          <a:bodyPr/>
          <a:lstStyle/>
          <a:p>
            <a:r>
              <a:rPr lang="en-US" sz="2000" dirty="0" smtClean="0"/>
              <a:t>Transmit Power Units (5/5) Solution</a:t>
            </a:r>
            <a:r>
              <a:rPr lang="en-US" sz="2000" b="0" dirty="0" smtClean="0"/>
              <a:t/>
            </a:r>
            <a:br>
              <a:rPr lang="en-US" sz="2000" b="0" dirty="0" smtClean="0"/>
            </a:br>
            <a:r>
              <a:rPr lang="en-US" sz="2000" b="0" dirty="0" smtClean="0"/>
              <a:t>Address other ambiguous uses of “transmit power”</a:t>
            </a:r>
          </a:p>
        </p:txBody>
      </p:sp>
      <p:sp>
        <p:nvSpPr>
          <p:cNvPr id="10244" name="Slide Number Placeholder 4"/>
          <p:cNvSpPr>
            <a:spLocks noGrp="1"/>
          </p:cNvSpPr>
          <p:nvPr>
            <p:ph type="sldNum" sz="quarter" idx="11"/>
          </p:nvPr>
        </p:nvSpPr>
        <p:spPr>
          <a:xfrm>
            <a:off x="4344988" y="6599238"/>
            <a:ext cx="530225" cy="182562"/>
          </a:xfrm>
        </p:spPr>
        <p:txBody>
          <a:bodyPr/>
          <a:lstStyle/>
          <a:p>
            <a:pPr>
              <a:defRPr/>
            </a:pPr>
            <a:r>
              <a:rPr lang="en-US" dirty="0" smtClean="0"/>
              <a:t>Slide </a:t>
            </a:r>
            <a:fld id="{330DE50D-1B7C-46E5-AD5C-DC93436B9D52}" type="slidenum">
              <a:rPr lang="en-US" smtClean="0"/>
              <a:pPr>
                <a:defRPr/>
              </a:pPr>
              <a:t>9</a:t>
            </a:fld>
            <a:endParaRPr lang="en-US" dirty="0" smtClean="0"/>
          </a:p>
        </p:txBody>
      </p:sp>
      <p:graphicFrame>
        <p:nvGraphicFramePr>
          <p:cNvPr id="8" name="Table 7"/>
          <p:cNvGraphicFramePr>
            <a:graphicFrameLocks noGrp="1"/>
          </p:cNvGraphicFramePr>
          <p:nvPr/>
        </p:nvGraphicFramePr>
        <p:xfrm>
          <a:off x="0" y="1327208"/>
          <a:ext cx="9144000" cy="5012632"/>
        </p:xfrm>
        <a:graphic>
          <a:graphicData uri="http://schemas.openxmlformats.org/drawingml/2006/table">
            <a:tbl>
              <a:tblPr firstRow="1" bandRow="1">
                <a:tableStyleId>{5C22544A-7EE6-4342-B048-85BDC9FD1C3A}</a:tableStyleId>
              </a:tblPr>
              <a:tblGrid>
                <a:gridCol w="2438400"/>
                <a:gridCol w="3200400"/>
                <a:gridCol w="3505200"/>
              </a:tblGrid>
              <a:tr h="178712">
                <a:tc>
                  <a:txBody>
                    <a:bodyPr/>
                    <a:lstStyle/>
                    <a:p>
                      <a:r>
                        <a:rPr lang="en-US" sz="1400" b="1" dirty="0" smtClean="0">
                          <a:solidFill>
                            <a:schemeClr val="tx1"/>
                          </a:solidFill>
                        </a:rPr>
                        <a:t>Field/element/</a:t>
                      </a:r>
                      <a:r>
                        <a:rPr lang="en-US" sz="1400" b="1" baseline="0" dirty="0" smtClean="0">
                          <a:solidFill>
                            <a:schemeClr val="tx1"/>
                          </a:solidFill>
                        </a:rPr>
                        <a:t>frame</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Problem</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solidFill>
                            <a:schemeClr val="tx1"/>
                          </a:solidFill>
                        </a:rPr>
                        <a:t>Proposed fix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3810">
                <a:tc>
                  <a:txBody>
                    <a:bodyPr/>
                    <a:lstStyle/>
                    <a:p>
                      <a:r>
                        <a:rPr lang="en-US" sz="1400" b="0" dirty="0" smtClean="0"/>
                        <a:t>8.4.2.17 Power Capability 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Definition is incomplete (radiated or conducted?). No hint that  it is “interpreted according to the regulations applicable for the domain identified by the Country string”. Or it could refer to the transmit power definition. But, either way, this is problematic as discussed on earlier slides.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Since sent in (Re)Assoc Requests, VHT STAs</a:t>
                      </a:r>
                      <a:r>
                        <a:rPr lang="en-US" sz="1400" baseline="0" dirty="0" smtClean="0"/>
                        <a:t> send this using the first-listed units identified in the VHT  Power Envelope elements from the Beacon/Probe Response if present, otherwise silence. 11mc could add “interpreted according to the regulations of the country and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9105">
                <a:tc>
                  <a:txBody>
                    <a:bodyPr/>
                    <a:lstStyle/>
                    <a:p>
                      <a:r>
                        <a:rPr lang="en-US" sz="1400" b="0" dirty="0" smtClean="0"/>
                        <a:t>8.4.2.70.4 Peer-to-Peer Link event report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“target transmit power at the antenna” but</a:t>
                      </a:r>
                      <a:r>
                        <a:rPr lang="en-US" sz="1400" baseline="0" dirty="0" smtClean="0"/>
                        <a:t> is this TX antenna input or output?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Clarify that it is total radiated power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9105">
                <a:tc>
                  <a:txBody>
                    <a:bodyPr/>
                    <a:lstStyle/>
                    <a:p>
                      <a:r>
                        <a:rPr lang="en-US" sz="1400" b="0" dirty="0" smtClean="0"/>
                        <a:t>Figure 8-307in </a:t>
                      </a:r>
                      <a:r>
                        <a:rPr lang="fr-FR" sz="1400" b="0" dirty="0" smtClean="0"/>
                        <a:t>8.4.2.71.5 Diagnostic Information subelement descriptions</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“target transmit power level(s) at the antenna(s)” but</a:t>
                      </a:r>
                      <a:r>
                        <a:rPr lang="en-US" sz="1400" baseline="0" dirty="0" smtClean="0"/>
                        <a:t> a) is this TX antenna input or output, and b) is this total transmit power or  per antenna power?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Clarify that it is total radiated power</a:t>
                      </a:r>
                    </a:p>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007">
                <a:tc>
                  <a:txBody>
                    <a:bodyPr/>
                    <a:lstStyle/>
                    <a:p>
                      <a:r>
                        <a:rPr lang="en-US" sz="1400" b="0" baseline="0" dirty="0" smtClean="0"/>
                        <a:t>8.4.2.73.5 Radio Information subelement</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Definition is incomplete (radiated or conducted?)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Since this is for location, clarify that it is total radiated power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007">
                <a:tc>
                  <a:txBody>
                    <a:bodyPr/>
                    <a:lstStyle/>
                    <a:p>
                      <a:r>
                        <a:rPr lang="en-US" sz="1400" b="0" dirty="0" smtClean="0"/>
                        <a:t>3.2: transmit power</a:t>
                      </a:r>
                      <a:endParaRPr lang="en-US"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Definition is too narrow to be useful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Indicate that it is conducted or radiated according to context. </a:t>
                      </a:r>
                      <a:r>
                        <a:rPr lang="en-US" sz="1400" baseline="0" dirty="0" smtClean="0"/>
                        <a:t> Or delete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Footer Placeholder 6"/>
          <p:cNvSpPr>
            <a:spLocks noGrp="1"/>
          </p:cNvSpPr>
          <p:nvPr>
            <p:ph type="ftr" sz="quarter" idx="10"/>
          </p:nvPr>
        </p:nvSpPr>
        <p:spPr/>
        <p:txBody>
          <a:bodyPr/>
          <a:lstStyle/>
          <a:p>
            <a:pPr>
              <a:defRPr/>
            </a:pPr>
            <a:r>
              <a:rPr lang="en-US" smtClean="0"/>
              <a:t>Brian Hart, Cisco Systems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38582</TotalTime>
  <Words>8254</Words>
  <Application>Microsoft Office PowerPoint</Application>
  <PresentationFormat>On-screen Show (4:3)</PresentationFormat>
  <Paragraphs>811</Paragraphs>
  <Slides>43</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ACcord Submission Template</vt:lpstr>
      <vt:lpstr>Document</vt:lpstr>
      <vt:lpstr>TPC, Operating Classes, and Channel Switching</vt:lpstr>
      <vt:lpstr>Executive Summary</vt:lpstr>
      <vt:lpstr>Executive Summary</vt:lpstr>
      <vt:lpstr>Case Study: TPC is a broad UNII requirement in FCC Part 15 </vt:lpstr>
      <vt:lpstr>Transmit Power Units (1/5)  Background</vt:lpstr>
      <vt:lpstr>Transmit Power Units (2/5) Existing Headache</vt:lpstr>
      <vt:lpstr>Transmit Power Units (3/5) VHT Extensions</vt:lpstr>
      <vt:lpstr>Transmit Power Units (4/5) Solution Include units for VHT Transmit Power Envelope element</vt:lpstr>
      <vt:lpstr>Transmit Power Units (5/5) Solution Address other ambiguous uses of “transmit power”</vt:lpstr>
      <vt:lpstr>Executive Summary</vt:lpstr>
      <vt:lpstr>80+80 affects a lot of 11d/11h/11k/11v fields/elements/frames</vt:lpstr>
      <vt:lpstr>Solution: Channel number identification (1/7)</vt:lpstr>
      <vt:lpstr>Solution: Channel number identification (2/7)</vt:lpstr>
      <vt:lpstr>Solution: Channel number identification (3/7)</vt:lpstr>
      <vt:lpstr>Solution: Channel number identification (4/7)</vt:lpstr>
      <vt:lpstr>Solution: Channel number identification (5/7)</vt:lpstr>
      <vt:lpstr>Solution: Channel number identification (6/7)</vt:lpstr>
      <vt:lpstr>Solution: Channel number identification (7/7)</vt:lpstr>
      <vt:lpstr>Executive Summary</vt:lpstr>
      <vt:lpstr>Country element format</vt:lpstr>
      <vt:lpstr>How to use the Country element to express Operating Classes (if AP needs to specify time/loc/AP-state dependent rules that the client cannot know otherwise)</vt:lpstr>
      <vt:lpstr>How to use the Country element to express multiple Operating Classes</vt:lpstr>
      <vt:lpstr>How to use the Country element to deal with wide spectrum crossing multiple regulations</vt:lpstr>
      <vt:lpstr>Executive Summary</vt:lpstr>
      <vt:lpstr>Channel Switch (1/4) </vt:lpstr>
      <vt:lpstr>Channel Switch (2/4) </vt:lpstr>
      <vt:lpstr>Channel Switch (3/4) </vt:lpstr>
      <vt:lpstr>Channel Switch (4/4) Solution </vt:lpstr>
      <vt:lpstr>Executive Summary</vt:lpstr>
      <vt:lpstr>Operating Class Tables (1/4) Sharing Operating Class Tables</vt:lpstr>
      <vt:lpstr>Operating Class Tables (2/4)  Is a standalone Global Operating Table better? Usually not.</vt:lpstr>
      <vt:lpstr>Operating Class Tables (3/4)  Solution Details</vt:lpstr>
      <vt:lpstr>Operating Class Tables (4/4)  Supported Operating Classes Element</vt:lpstr>
      <vt:lpstr>Executive Summary</vt:lpstr>
      <vt:lpstr>Shared Spectrum (1/3)  Background</vt:lpstr>
      <vt:lpstr>Shared Spectrum (2/3)  AP declaration of its rules</vt:lpstr>
      <vt:lpstr>Shared Spectrum (3/3) Client Association to AP</vt:lpstr>
      <vt:lpstr>Open Discussion</vt:lpstr>
      <vt:lpstr>Backup Slides</vt:lpstr>
      <vt:lpstr>Some non-Wi-Fi product vendors have not maintained our level of care – and we want to continue avoiding their path</vt:lpstr>
      <vt:lpstr>More regulatory background</vt:lpstr>
      <vt:lpstr>WISPA Links</vt:lpstr>
      <vt:lpstr>5 GHz reality</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TPC, Operating Classes, and Channel Switching</dc:title>
  <dc:creator>Brian Hart</dc:creator>
  <cp:lastModifiedBy>Brian Hart (brianh)</cp:lastModifiedBy>
  <cp:revision>510</cp:revision>
  <cp:lastPrinted>1998-02-10T13:28:06Z</cp:lastPrinted>
  <dcterms:created xsi:type="dcterms:W3CDTF">2009-12-02T19:05:24Z</dcterms:created>
  <dcterms:modified xsi:type="dcterms:W3CDTF">2012-03-06T23:33:27Z</dcterms:modified>
</cp:coreProperties>
</file>