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56" r:id="rId2"/>
    <p:sldId id="257" r:id="rId3"/>
    <p:sldId id="305" r:id="rId4"/>
    <p:sldId id="306" r:id="rId5"/>
    <p:sldId id="280" r:id="rId6"/>
    <p:sldId id="262" r:id="rId7"/>
    <p:sldId id="281" r:id="rId8"/>
    <p:sldId id="277" r:id="rId9"/>
    <p:sldId id="278" r:id="rId10"/>
    <p:sldId id="263" r:id="rId11"/>
    <p:sldId id="284" r:id="rId12"/>
    <p:sldId id="309" r:id="rId13"/>
    <p:sldId id="303" r:id="rId14"/>
    <p:sldId id="283" r:id="rId15"/>
    <p:sldId id="307" r:id="rId16"/>
    <p:sldId id="285" r:id="rId17"/>
    <p:sldId id="282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</p:sldIdLst>
  <p:sldSz cx="9144000" cy="6858000" type="screen4x3"/>
  <p:notesSz cx="6805613" cy="9939338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36" y="-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0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4"/>
        <p:guide pos="212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644" y="0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181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644" y="9441181"/>
            <a:ext cx="2949411" cy="496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&lt;#&gt;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805613" cy="99393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35793" y="103713"/>
            <a:ext cx="627898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921" y="103713"/>
            <a:ext cx="810192" cy="226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9825" cy="37131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6792" y="4721442"/>
            <a:ext cx="4990472" cy="4471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8459" y="9623102"/>
            <a:ext cx="905233" cy="1938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62865" y="9623102"/>
            <a:ext cx="501696" cy="38934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&lt;#&gt;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919" y="9623102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476" y="9621402"/>
            <a:ext cx="5384661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689" y="317937"/>
            <a:ext cx="5534235" cy="170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29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44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32712" y="751486"/>
            <a:ext cx="4540191" cy="371492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802.11-12/0277r5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51413" cy="37147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06792" y="4721441"/>
            <a:ext cx="4992029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&lt;#&gt;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Katsuo Yunoki, KDDI R&amp;D Laboratories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&lt;#&gt;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&lt;#&gt;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11-12/0277r5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-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Hybrid Scanning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 dirty="0" smtClean="0"/>
              <a:t>:</a:t>
            </a:r>
            <a:r>
              <a:rPr lang="en-GB" sz="2000" b="0" dirty="0"/>
              <a:t> </a:t>
            </a:r>
            <a:r>
              <a:rPr lang="en-GB" sz="2000" b="0" dirty="0" smtClean="0"/>
              <a:t>2012-0</a:t>
            </a:r>
            <a:r>
              <a:rPr lang="en-US" altLang="ja-JP" sz="2000" b="0" dirty="0" smtClean="0"/>
              <a:t>5</a:t>
            </a:r>
            <a:r>
              <a:rPr lang="en-US" sz="2000" b="0" dirty="0" smtClean="0"/>
              <a:t>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6413" y="2279650"/>
          <a:ext cx="8285162" cy="2981325"/>
        </p:xfrm>
        <a:graphic>
          <a:graphicData uri="http://schemas.openxmlformats.org/presentationml/2006/ole">
            <p:oleObj spid="_x0000_s3075" name="Document" r:id="rId4" imgW="8637092" imgH="3110749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Summary of analysis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3568" y="1988840"/>
            <a:ext cx="74168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Comparing with Active scanning,</a:t>
            </a:r>
          </a:p>
          <a:p>
            <a:pPr lvl="1"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scanning provides:</a:t>
            </a:r>
          </a:p>
          <a:p>
            <a:pPr lvl="1">
              <a:spcBef>
                <a:spcPts val="1200"/>
              </a:spcBef>
              <a:buFont typeface="Wingdings" pitchFamily="2" charset="2"/>
              <a:buChar char="ü"/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lower energy consumption in some cases,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ü"/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lower air-time occupancy rate and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ü"/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AP discovery in shorter required time in some cases.</a:t>
            </a:r>
          </a:p>
          <a:p>
            <a:pPr marL="355600" indent="-355600"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Hybrid scanning concept has possibilities to mitigate packet congestions without much performance degradations of AP discovery about energy consumptions and discovery time.</a:t>
            </a:r>
            <a:endParaRPr kumimoji="1" lang="en-US" altLang="ja-JP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Supplemental comment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3568" y="1988840"/>
            <a:ext cx="74168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1813" indent="-531813"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Q:</a:t>
            </a:r>
            <a:r>
              <a:rPr kumimoji="1" lang="ja-JP" alt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it acceptable to execute Passive scanning only when air environment is congested?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246075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1813" indent="-531813">
              <a:spcBef>
                <a:spcPts val="600"/>
              </a:spcBef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A:</a:t>
            </a:r>
            <a:r>
              <a:rPr kumimoji="1" lang="ja-JP" alt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is necessary to monitor surrounding circumstances in order to verify air-time occupation before Active scanning. It is Passive scanning.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59632" y="1700808"/>
            <a:ext cx="44644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i="1" dirty="0" smtClean="0">
                <a:solidFill>
                  <a:schemeClr val="tx1"/>
                </a:solidFill>
              </a:rPr>
              <a:t>This is the question raised in Hawaii meeting.</a:t>
            </a:r>
            <a:endParaRPr kumimoji="1" lang="ja-JP" altLang="en-US" sz="1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714348" y="714356"/>
            <a:ext cx="7772400" cy="5715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US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From another aspect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3568" y="1428736"/>
            <a:ext cx="8031836" cy="5000660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There is a holding-time period between the time a STA receives an MLME-</a:t>
            </a:r>
            <a:r>
              <a:rPr kumimoji="1" lang="en-US" altLang="ja-JP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SCAN.request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primitive with </a:t>
            </a:r>
            <a:r>
              <a:rPr kumimoji="1" lang="en-US" altLang="ja-JP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ScanType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the time the STA transmits a Probe Request frame;</a:t>
            </a:r>
            <a:endParaRPr kumimoji="1" lang="ja-JP" alt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Such a holding-time period is determined by:</a:t>
            </a:r>
          </a:p>
          <a:p>
            <a:pPr marL="735013" lvl="1" indent="-355600">
              <a:spcBef>
                <a:spcPts val="600"/>
              </a:spcBef>
              <a:buFont typeface="Wingdings" pitchFamily="2" charset="2"/>
              <a:buChar char="§"/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time used by the STA to perform the basic channel access procedure, i.e., using the distributed coordination function (DCF) 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altLang="ja-JP" b="1" dirty="0" smtClean="0">
                <a:solidFill>
                  <a:schemeClr val="tx1"/>
                </a:solidFill>
              </a:rPr>
              <a:t>sense the medium to determine if it can </a:t>
            </a:r>
            <a:r>
              <a:rPr lang="en-US" altLang="ja-JP" b="1" dirty="0" smtClean="0">
                <a:solidFill>
                  <a:schemeClr val="tx1"/>
                </a:solidFill>
              </a:rPr>
              <a:t>transmit.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pPr marL="735013" lvl="1" indent="-355600">
              <a:spcBef>
                <a:spcPts val="600"/>
              </a:spcBef>
              <a:buFont typeface="Wingdings" pitchFamily="2" charset="2"/>
              <a:buChar char="§"/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parameter, </a:t>
            </a:r>
            <a:r>
              <a:rPr kumimoji="1" lang="en-US" altLang="ja-JP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ProbeDelay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defined 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MLME-</a:t>
            </a:r>
            <a:r>
              <a:rPr kumimoji="1" lang="en-US" altLang="ja-JP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SCAN.request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primitive.</a:t>
            </a:r>
            <a:endParaRPr kumimoji="1" lang="en-US" altLang="ja-JP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Why not detect MAC frames for AP discovery in this duration (holding-time)?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Questions &amp; Comments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 dirty="0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620688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Motion-1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3568" y="126876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 to add the following text to the clause 6 of the specification framework document (11-12/0151r07):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2636912"/>
            <a:ext cx="763284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6.1.3  Air-time Occupancy Reduction (11-12/0277r4)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802.11ai shall have mechanism to reduce the air time occupancy of MAC frames used for active scanning.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4667071"/>
            <a:ext cx="76328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Moved: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Seconded: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Abstain: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15</a:t>
            </a:fld>
            <a:endParaRPr lang="en-GB" dirty="0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620688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kern="0" noProof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Motion-2</a:t>
            </a:r>
            <a:endParaRPr kumimoji="1" lang="en-GB" sz="32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3568" y="1268760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 to add the following text to the clause 6 of the specification framework document (11-12/0151r07):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71472" y="2285992"/>
            <a:ext cx="7929618" cy="2286016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6.1.X  Omission of Probe Request (11-12/0277r4)  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FILS Capable non-AP STA may omit transmission of Probe Request frame, if it receives the </a:t>
            </a: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MAC </a:t>
            </a: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frames for AP discovery during the time period between the time it receives MLME-SCAN.request primitive with </a:t>
            </a:r>
            <a:r>
              <a:rPr kumimoji="1" lang="en-US" altLang="ja-JP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ScanType</a:t>
            </a: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ACTIVE and the time it transmits Probe Request frame.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4667071"/>
            <a:ext cx="76328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Moved: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Seconded:</a:t>
            </a:r>
          </a:p>
          <a:p>
            <a:pPr>
              <a:spcBef>
                <a:spcPts val="600"/>
              </a:spcBef>
            </a:pPr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Yes:		No:		Abstain: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2276872"/>
            <a:ext cx="7772400" cy="1872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40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Appendix-1</a:t>
            </a: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1" lang="en-GB" sz="4000" b="1" kern="0" dirty="0" smtClean="0">
              <a:solidFill>
                <a:schemeClr val="tx1"/>
              </a:solidFill>
              <a:latin typeface="Times New Roman"/>
              <a:ea typeface="MS Gothic"/>
              <a:cs typeface="+mj-cs"/>
            </a:endParaRP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40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Calculation details</a:t>
            </a:r>
            <a:endParaRPr kumimoji="1" lang="en-GB" sz="40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5536" y="1323925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on a STA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vs. Passive scanning 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(Calculation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3568" y="306896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55576" y="3645024"/>
            <a:ext cx="79928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Energy/probe instance </a:t>
            </a:r>
            <a:r>
              <a:rPr lang="en-US" altLang="ja-JP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Joule]</a:t>
            </a: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(Message Length/rate )[sec]* </a:t>
            </a:r>
            <a:r>
              <a:rPr lang="en-US" altLang="ja-JP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PWR[W</a:t>
            </a:r>
            <a:r>
              <a:rPr lang="en-US" altLang="ja-JP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Rx PWR[W</a:t>
            </a:r>
            <a:r>
              <a:rPr lang="en-US" altLang="ja-JP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* Rx Time[sec]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83568" y="469552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55576" y="5257363"/>
            <a:ext cx="79928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Energy/passive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Rx PWR[W] * Rx Time[sec] 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>
            <a:off x="1043608" y="4437112"/>
            <a:ext cx="4320480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24" name="テキスト ボックス 23"/>
          <p:cNvSpPr txBox="1"/>
          <p:nvPr/>
        </p:nvSpPr>
        <p:spPr>
          <a:xfrm>
            <a:off x="1547664" y="4437112"/>
            <a:ext cx="1872208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Sending Probe Request</a:t>
            </a:r>
            <a:endParaRPr kumimoji="1" lang="ja-JP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直線コネクタ 24"/>
          <p:cNvCxnSpPr/>
          <p:nvPr/>
        </p:nvCxnSpPr>
        <p:spPr>
          <a:xfrm>
            <a:off x="5580112" y="4437112"/>
            <a:ext cx="3024336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26" name="テキスト ボックス 25"/>
          <p:cNvSpPr txBox="1"/>
          <p:nvPr/>
        </p:nvSpPr>
        <p:spPr>
          <a:xfrm>
            <a:off x="6300192" y="4437112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Listening to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Probe Response</a:t>
            </a:r>
            <a:endParaRPr kumimoji="1" lang="ja-JP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7" name="直線コネクタ 26"/>
          <p:cNvCxnSpPr/>
          <p:nvPr/>
        </p:nvCxnSpPr>
        <p:spPr>
          <a:xfrm>
            <a:off x="1043608" y="6093296"/>
            <a:ext cx="2952328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28" name="テキスト ボックス 27"/>
          <p:cNvSpPr txBox="1"/>
          <p:nvPr/>
        </p:nvSpPr>
        <p:spPr>
          <a:xfrm>
            <a:off x="1619672" y="6104329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Listening to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Beacon</a:t>
            </a:r>
            <a:endParaRPr kumimoji="1" lang="ja-JP" alt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18</a:t>
            </a:fld>
            <a:endParaRPr lang="en-GB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95536" y="1323925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on a STA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vs. Passive scanning 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(Case-a: Found desired AP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83568" y="289532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55576" y="3356992"/>
            <a:ext cx="799288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Energy/probe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(260 * 8)bits/6Mbps * 200mW + 40mW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3msec</a:t>
            </a:r>
          </a:p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69.3uJ + 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0uJ = </a:t>
            </a:r>
            <a:r>
              <a:rPr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9.3uJ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83568" y="4767535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55576" y="5257363"/>
            <a:ext cx="799288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Energy/passive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50msec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2000uJ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6372200" y="4509120"/>
            <a:ext cx="2448272" cy="936104"/>
          </a:xfrm>
          <a:prstGeom prst="wedgeRectCallout">
            <a:avLst>
              <a:gd name="adj1" fmla="val -35506"/>
              <a:gd name="adj2" fmla="val -77461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3msec</a:t>
            </a:r>
            <a:r>
              <a:rPr lang="ja-JP" alt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assumed in average to receive Probe Response after sending Probe Request.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19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323925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on a STA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vs. Passive scanning 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(Case-b: Not found desired AP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289532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3356992"/>
            <a:ext cx="799288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Energy/probe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(260 * 8)bits/6Mbps * 200mW + 40mW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15msec</a:t>
            </a:r>
          </a:p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69.3uJ + 600uJ = 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669.3uJ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4767535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5576" y="5257363"/>
            <a:ext cx="799288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Energy/passive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100msec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4000uJ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四角形吹き出し 11"/>
          <p:cNvSpPr/>
          <p:nvPr/>
        </p:nvSpPr>
        <p:spPr>
          <a:xfrm>
            <a:off x="6372200" y="4509120"/>
            <a:ext cx="1728192" cy="432048"/>
          </a:xfrm>
          <a:prstGeom prst="wedgeRectCallout">
            <a:avLst>
              <a:gd name="adj1" fmla="val -30768"/>
              <a:gd name="adj2" fmla="val -11220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MaxChannelTime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Doc. 11-12/277r3 (KDDI) provided “Hybrid scanning” concept in Hawaii meeting.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provides analysis results between the 3 scanning modes, Active/Passive/Hybrid scanning.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Analysis is on:</a:t>
            </a:r>
          </a:p>
          <a:p>
            <a:pPr lvl="1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energy consumptions,</a:t>
            </a:r>
          </a:p>
          <a:p>
            <a:pPr lvl="1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air-time occupancy rate and</a:t>
            </a:r>
          </a:p>
          <a:p>
            <a:pPr lvl="1">
              <a:buFont typeface="Wingdings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AP discovery time.</a:t>
            </a:r>
            <a:endParaRPr lang="en-GB" dirty="0" smtClean="0"/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And also this submission includes proposed texts for SFD.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20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323925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on a STA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vs. Passive scanning 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(Case-c: on idle channel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289532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3356992"/>
            <a:ext cx="799288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Energy/probe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(260 * 8)bits/6Mbps * 200mW + 40mW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0.67msec</a:t>
            </a:r>
          </a:p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69.3uJ + 26.8uJ = </a:t>
            </a:r>
            <a:r>
              <a:rPr kumimoji="1"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96.1uJ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4767535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</a:t>
            </a:r>
            <a:endParaRPr kumimoji="1" lang="ja-JP" altLang="en-US" sz="24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5576" y="5257363"/>
            <a:ext cx="7992888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Energy/passive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40mW * </a:t>
            </a:r>
            <a:r>
              <a:rPr lang="en-US" altLang="ja-JP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100msec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ja-JP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4000uJ</a:t>
            </a:r>
            <a:endParaRPr kumimoji="1" lang="ja-JP" alt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四角形吹き出し 11"/>
          <p:cNvSpPr/>
          <p:nvPr/>
        </p:nvSpPr>
        <p:spPr>
          <a:xfrm>
            <a:off x="6372200" y="4509120"/>
            <a:ext cx="1728192" cy="432048"/>
          </a:xfrm>
          <a:prstGeom prst="wedgeRectCallout">
            <a:avLst>
              <a:gd name="adj1" fmla="val -30768"/>
              <a:gd name="adj2" fmla="val -112208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MinChannelTime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21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536" y="1323925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on a STA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vs. Passive scanning 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(Summary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899592" y="3573016"/>
          <a:ext cx="7416825" cy="1584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/>
                <a:gridCol w="1656184"/>
                <a:gridCol w="1768239"/>
                <a:gridCol w="154413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Case-a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Found desired AP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Case-b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Not found desired AP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Case-c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On idle channel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Active scanning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189.3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669.3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96.1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Passive scanning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4000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660232" y="2924944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Unit: </a:t>
            </a:r>
            <a:r>
              <a:rPr kumimoji="1" lang="en-US" altLang="ja-JP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uJ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5576" y="515719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 consumes much less energy</a:t>
            </a:r>
            <a:endParaRPr kumimoji="1" lang="ja-JP" alt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5576" y="5652537"/>
            <a:ext cx="7560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current standard.</a:t>
            </a:r>
            <a:endParaRPr kumimoji="1" lang="ja-JP" altLang="en-US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22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95438" y="1970187"/>
            <a:ext cx="5951537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テキスト ボックス 7"/>
          <p:cNvSpPr txBox="1"/>
          <p:nvPr/>
        </p:nvSpPr>
        <p:spPr>
          <a:xfrm>
            <a:off x="323528" y="673532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Transmission of Probe Request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1124744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Transmissions of Probe Request are suppressed in Hybrid scanning case. 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 rot="16200000">
            <a:off x="154250" y="3403739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No. of Probe Request</a:t>
            </a:r>
            <a:endParaRPr kumimoji="1" lang="ja-JP" alt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99792" y="5466710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Associating STAs in a second</a:t>
            </a:r>
            <a:endParaRPr kumimoji="1" lang="ja-JP" alt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下矢印 11"/>
          <p:cNvSpPr/>
          <p:nvPr/>
        </p:nvSpPr>
        <p:spPr>
          <a:xfrm>
            <a:off x="7092280" y="2348880"/>
            <a:ext cx="432048" cy="504056"/>
          </a:xfrm>
          <a:prstGeom prst="downArrow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7544" y="5805264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This means some STAs find the desired AP in passive scanning duration.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596336" y="2276872"/>
            <a:ext cx="1152128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-30%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23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476672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energy consumption of</a:t>
            </a:r>
          </a:p>
          <a:p>
            <a:pPr algn="ctr">
              <a:spcBef>
                <a:spcPts val="600"/>
              </a:spcBef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scanning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(Formula)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3717032"/>
            <a:ext cx="4464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energy consumption (Joule)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11560" y="2060848"/>
            <a:ext cx="7992888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[%] = Rate of STAs detecting the desired AP in passive scanning duration</a:t>
            </a: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* </a:t>
            </a:r>
            <a:r>
              <a:rPr lang="en-US" altLang="ja-JP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Maximum passive scanning duration is assumed as 5msec.</a:t>
            </a:r>
            <a:endParaRPr kumimoji="1" lang="en-US" altLang="ja-JP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[%] = Rate of STAs detecting the desired AP in active scanning duration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A + B = 100[%]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7584" y="4149080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Rx PWR[W] * Rx Time [s] * A[%] + (</a:t>
            </a:r>
            <a:r>
              <a:rPr lang="en-US" altLang="ja-JP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PWR[W] * </a:t>
            </a:r>
            <a:r>
              <a:rPr lang="en-US" altLang="ja-JP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Time[s] + Rx PWR[W] * Rx Time [s]) * B[%]</a:t>
            </a:r>
            <a:endParaRPr kumimoji="1" lang="en-US" altLang="ja-JP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827584" y="4509120"/>
            <a:ext cx="7632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851920" y="4581128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95536" y="429309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1" lang="ja-JP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27584" y="5065439"/>
            <a:ext cx="79928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40mW * </a:t>
            </a:r>
            <a:r>
              <a:rPr lang="en-US" altLang="ja-JP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2.5msec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* A[%] + (200mW * (260bits*8/6Mbps) + 40mW * (</a:t>
            </a:r>
            <a:r>
              <a:rPr lang="en-US" altLang="ja-JP" sz="1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5msec</a:t>
            </a:r>
            <a:r>
              <a:rPr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+ 3msec)) * B[%]</a:t>
            </a:r>
          </a:p>
        </p:txBody>
      </p:sp>
      <p:cxnSp>
        <p:nvCxnSpPr>
          <p:cNvPr id="15" name="直線コネクタ 14"/>
          <p:cNvCxnSpPr/>
          <p:nvPr/>
        </p:nvCxnSpPr>
        <p:spPr>
          <a:xfrm>
            <a:off x="827584" y="5445224"/>
            <a:ext cx="7632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3851920" y="5569495"/>
            <a:ext cx="8640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95536" y="5281463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kumimoji="1" lang="ja-JP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83568" y="6063679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Results are on the following slides: </a:t>
            </a:r>
            <a:endParaRPr kumimoji="1" lang="ja-JP" alt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24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737989"/>
            <a:ext cx="849694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Average energy consumption of</a:t>
            </a:r>
          </a:p>
          <a:p>
            <a:pPr algn="ctr">
              <a:spcBef>
                <a:spcPts val="600"/>
              </a:spcBef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scanning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(Results)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611560" y="3429000"/>
          <a:ext cx="7776865" cy="1997662"/>
        </p:xfrm>
        <a:graphic>
          <a:graphicData uri="http://schemas.openxmlformats.org/drawingml/2006/table">
            <a:tbl>
              <a:tblPr/>
              <a:tblGrid>
                <a:gridCol w="1212165"/>
                <a:gridCol w="673038"/>
                <a:gridCol w="673038"/>
                <a:gridCol w="652328"/>
                <a:gridCol w="652328"/>
                <a:gridCol w="652328"/>
                <a:gridCol w="652328"/>
                <a:gridCol w="652328"/>
                <a:gridCol w="652328"/>
                <a:gridCol w="652328"/>
                <a:gridCol w="652328"/>
              </a:tblGrid>
              <a:tr h="6694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No. of STAs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 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8.1%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 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91.9%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79.0%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77.6%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74.5%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73.4%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71.7%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70.3%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7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Energy (</a:t>
                      </a:r>
                      <a:r>
                        <a:rPr lang="en-US" sz="1600" b="0" i="0" u="none" strike="noStrike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uJ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365.9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353.7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343.1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335.3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328.7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324.5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315.7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312.2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307.5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303.3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円/楕円 8"/>
          <p:cNvSpPr/>
          <p:nvPr/>
        </p:nvSpPr>
        <p:spPr>
          <a:xfrm>
            <a:off x="1691680" y="4869160"/>
            <a:ext cx="936104" cy="6480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9552" y="2463279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These values are for on the channel which the desired AP exists.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691680" y="6093296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Value for comparison</a:t>
            </a:r>
            <a:endParaRPr kumimoji="1" lang="ja-JP" alt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2123728" y="5589240"/>
            <a:ext cx="0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25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836712"/>
            <a:ext cx="849694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 consumption of</a:t>
            </a:r>
            <a:r>
              <a:rPr lang="ja-JP" alt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scanning</a:t>
            </a:r>
          </a:p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(Results)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39552" y="2276872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l"/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case that a STA cannot find a desired AP 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55576" y="2852936"/>
            <a:ext cx="79928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Energy/hybrid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=40mW * </a:t>
            </a:r>
            <a:r>
              <a:rPr lang="en-US" altLang="ja-JP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5msec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(260 * 8)bits/6Mbps * 200mW + 40mW * </a:t>
            </a:r>
            <a:r>
              <a:rPr lang="en-US" altLang="ja-JP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5msec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200uJ + 69.3uJ + 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00uJ = 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469.3uJ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39552" y="4263479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l"/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an idle channel 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5576" y="4851737"/>
            <a:ext cx="79928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Energy/hybrid scanning instance (Joule)</a:t>
            </a:r>
          </a:p>
          <a:p>
            <a:pPr>
              <a:spcBef>
                <a:spcPts val="600"/>
              </a:spcBef>
            </a:pP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=40mW * </a:t>
            </a:r>
            <a:r>
              <a:rPr lang="en-US" altLang="ja-JP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5msec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(260 * 8)bits/6Mbps * 200mW + 40mW * </a:t>
            </a:r>
            <a:r>
              <a:rPr lang="en-US" altLang="ja-JP" sz="20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0.67msec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200uJ + 69.3uJ + 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26.8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uJ = 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296.1uJ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26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714762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(1)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1506850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 full channels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1988840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APs exist on CH 1, 6 and 11. A STA finds the desired AP on one of these channels.</a:t>
            </a:r>
          </a:p>
          <a:p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Other 8 channels are idle.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71600" y="3295437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scanning: (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96.1uJ * 8Chs + 669.3uJ * 2Chs) / 2 + 189.3uJ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(768.8uJ + 1338.6uJ) / 2 + 189.3uJ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1243.0uJ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5529426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scanning: (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4000 * 8Chs + 4000uJ * 2Chs) / 2 + 2000uJ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(32000uJ + 8000uJ) / 2 + 2000uJ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22000uJ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1600" y="4377298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scanning: (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296.1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uJ * 8Chs + 469.3uJ * 2Chs) / 2 + 365.9uJ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(2368.8uJ + 938.6uJ) / 2 + 365.9uJ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2019.6uJ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27584" y="278092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The followings are values in average.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27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868070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(2)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1660158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 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channels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223622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APs exist on CH 1, 6 and 11. A STA searches only on these channels.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71600" y="3140968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scanning: (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669.3uJ * 2Chs) / 2 + 189.3uJ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1338.6uJ / 2+ 189.3uJ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858.6uJ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5374957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scanning: 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4000uJ * 2Chs + 2000uJ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8000uJ / 2 + 2000uJ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6000uJ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1600" y="4222829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scanning: (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469.3uJ * 2Chs) / 2 + 365.9uJ * 1Ch</a:t>
            </a:r>
          </a:p>
          <a:p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= 938.6uJ / 2 + 365.9uJ = </a:t>
            </a:r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835.2uJ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28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889556"/>
            <a:ext cx="8496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(3)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1803013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 </a:t>
            </a:r>
            <a:r>
              <a:rPr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only one channel by pre-acknowledged info.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2379077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STA knows the desired AP exists on CH 11.</a:t>
            </a:r>
          </a:p>
          <a:p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 a STA scan only on CH 11.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71600" y="3459197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scanning: 189.3uJ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1600" y="4653136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 scanning: 2000uJ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1600" y="4077072"/>
            <a:ext cx="7344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scanning: 365.9uJ </a:t>
            </a:r>
            <a:endParaRPr kumimoji="1" lang="ja-JP" alt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29</a:t>
            </a:fld>
            <a:endParaRPr lang="en-GB"/>
          </a:p>
        </p:txBody>
      </p:sp>
      <p:sp>
        <p:nvSpPr>
          <p:cNvPr id="29" name="Rectangle 1"/>
          <p:cNvSpPr txBox="1">
            <a:spLocks noChangeArrowheads="1"/>
          </p:cNvSpPr>
          <p:nvPr/>
        </p:nvSpPr>
        <p:spPr bwMode="auto">
          <a:xfrm>
            <a:off x="685800" y="1700808"/>
            <a:ext cx="7772400" cy="1872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40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Appendix-2</a:t>
            </a: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40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Submission in Hawaii meeting</a:t>
            </a: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4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(Doc. 11-12/277r3)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43608" y="4582869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7063" indent="-627063"/>
            <a:r>
              <a:rPr kumimoji="1" lang="en-US" altLang="ja-JP" sz="1800" dirty="0" smtClean="0">
                <a:solidFill>
                  <a:schemeClr val="tx1"/>
                </a:solidFill>
              </a:rPr>
              <a:t>Note:  Graphs on 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Slide 36, 37 and 38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were revised. Because rate of probe request transmission was mistaken.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Proposed text for SFD - 1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560" y="1628800"/>
            <a:ext cx="7920880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DCN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	11-12/0277r4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Title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	Hybrid Scanning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Author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Katsuo Yunoki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Company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KDDI R&amp;D Laboratories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Scope	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AP Discovery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Motivation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	Slide page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32-33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Background information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No described in this document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Clause to amend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Clause 6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Add between line 7 and 8</a:t>
            </a:r>
          </a:p>
          <a:p>
            <a:pPr>
              <a:spcBef>
                <a:spcPts val="600"/>
              </a:spcBef>
            </a:pPr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6.1.3  Air-time Occupancy Reduction (11-12/0277r4)</a:t>
            </a:r>
          </a:p>
          <a:p>
            <a:pPr>
              <a:spcBef>
                <a:spcPts val="600"/>
              </a:spcBef>
            </a:pPr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802.11ai shall have mechanism to reduce the air time occupancy of MAC 	frames used for active scanning.</a:t>
            </a:r>
            <a:endParaRPr kumimoji="1" lang="en-US" altLang="ja-JP" sz="1800" b="1" dirty="0" smtClean="0">
              <a:solidFill>
                <a:schemeClr val="tx1"/>
              </a:solidFill>
            </a:endParaRP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Motion	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Slide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14</a:t>
            </a:r>
            <a:endParaRPr kumimoji="1" lang="en-US" altLang="ja-JP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 provides the text for Specification Framework Document (SFD).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dirty="0" smtClean="0"/>
              <a:t>Area: Section 5 (AP/Network discovery)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Before showing the text, supporting explanations are provided.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31</a:t>
            </a:fld>
            <a:endParaRPr lang="en-GB"/>
          </a:p>
        </p:txBody>
      </p:sp>
      <p:sp>
        <p:nvSpPr>
          <p:cNvPr id="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0" lang="en-US" altLang="ja-JP" dirty="0" smtClean="0">
                <a:solidFill>
                  <a:schemeClr val="tx2"/>
                </a:solidFill>
              </a:rPr>
              <a:t>Conformance w/ TGai PAR &amp; 5C</a:t>
            </a:r>
            <a:endParaRPr lang="en-GB" dirty="0"/>
          </a:p>
        </p:txBody>
      </p:sp>
      <p:graphicFrame>
        <p:nvGraphicFramePr>
          <p:cNvPr id="10" name="Tabelle 6"/>
          <p:cNvGraphicFramePr>
            <a:graphicFrameLocks noGrp="1"/>
          </p:cNvGraphicFramePr>
          <p:nvPr/>
        </p:nvGraphicFramePr>
        <p:xfrm>
          <a:off x="762000" y="1905000"/>
          <a:ext cx="7696200" cy="3320415"/>
        </p:xfrm>
        <a:graphic>
          <a:graphicData uri="http://schemas.openxmlformats.org/drawingml/2006/table">
            <a:tbl>
              <a:tblPr/>
              <a:tblGrid>
                <a:gridCol w="5791200"/>
                <a:gridCol w="1905000"/>
              </a:tblGrid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Conformance Question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degrade the security offered by Robust Security Network Association (RSNA) already defined in 802.11?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change the MAC SAP interface?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require or introduce a change to the 802.1 architecture?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channel access mechanism?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Does the proposal introduce a change in the PHY?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Which of the following link set-up phases is addressed by the proposal?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(1) AP Discovery (2) Network Discovery (3) Link (re-)establishment / exchange of security related messages (4) Higher layer aspects, e.g. IP address assignment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Mathematical </a:t>
            </a:r>
            <a:r>
              <a:rPr lang="en-GB" dirty="0" smtClean="0"/>
              <a:t>Comparison of</a:t>
            </a:r>
            <a:br>
              <a:rPr lang="en-GB" dirty="0" smtClean="0"/>
            </a:br>
            <a:r>
              <a:rPr lang="en-GB" dirty="0" smtClean="0"/>
              <a:t>A</a:t>
            </a:r>
            <a:r>
              <a:rPr lang="en-US" altLang="ja-JP" dirty="0" err="1" smtClean="0"/>
              <a:t>ir</a:t>
            </a:r>
            <a:r>
              <a:rPr lang="en-US" altLang="ja-JP" dirty="0" smtClean="0"/>
              <a:t>-time Occupancy Rate (1)</a:t>
            </a:r>
            <a:endParaRPr lang="en-GB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339752" y="6093296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chemeClr val="tx1"/>
                </a:solidFill>
              </a:rPr>
              <a:t>No. of STAs searching desired AP in a second.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436096" y="3645024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Note: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 Responding AP is </a:t>
            </a:r>
            <a:r>
              <a:rPr kumimoji="1" lang="en-US" altLang="ja-JP" sz="2000" b="1" u="sng" dirty="0" smtClean="0">
                <a:solidFill>
                  <a:schemeClr val="tx1"/>
                </a:solidFill>
              </a:rPr>
              <a:t>only one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 Packet conflicts aren’t considered.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92175" y="1836191"/>
            <a:ext cx="7358063" cy="432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Mathematical Comparison of</a:t>
            </a:r>
            <a:br>
              <a:rPr lang="en-GB" dirty="0" smtClean="0"/>
            </a:br>
            <a:r>
              <a:rPr lang="en-GB" dirty="0" smtClean="0"/>
              <a:t>Air</a:t>
            </a:r>
            <a:r>
              <a:rPr lang="en-US" altLang="ja-JP" dirty="0" smtClean="0"/>
              <a:t>-time Occupancy Rate (2)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1981200"/>
            <a:ext cx="8568952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GB" sz="24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Active scanning occupies much air-time</a:t>
            </a:r>
            <a:r>
              <a:rPr kumimoji="1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proportionally</a:t>
            </a:r>
            <a:r>
              <a:rPr kumimoji="1" lang="en-GB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number of STAs.</a:t>
            </a:r>
          </a:p>
          <a:p>
            <a:pPr marL="1085850" lvl="1" indent="-342900" eaLnBrk="1" hangingPunct="1">
              <a:spcBef>
                <a:spcPts val="600"/>
              </a:spcBef>
            </a:pP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Real condition is severer.</a:t>
            </a:r>
            <a:r>
              <a:rPr kumimoji="1" lang="ja-JP" alt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Because responding AP isn’t only one.</a:t>
            </a:r>
            <a:endParaRPr kumimoji="1" lang="en-GB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GB" b="1" u="sng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Passive</a:t>
            </a:r>
            <a:r>
              <a:rPr kumimoji="1" lang="en-GB" b="1" u="sng" kern="0" dirty="0" smtClean="0">
                <a:solidFill>
                  <a:srgbClr val="000000"/>
                </a:solidFill>
                <a:latin typeface="+mn-lt"/>
                <a:ea typeface="+mn-ea"/>
              </a:rPr>
              <a:t> scanning </a:t>
            </a: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doesn’t </a:t>
            </a: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cause</a:t>
            </a: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 the air-time occupancy.  But it takes </a:t>
            </a:r>
            <a:r>
              <a:rPr kumimoji="1" lang="en-GB" b="1" u="sng" kern="0" dirty="0" smtClean="0">
                <a:solidFill>
                  <a:srgbClr val="000000"/>
                </a:solidFill>
                <a:latin typeface="+mn-lt"/>
                <a:ea typeface="+mn-ea"/>
              </a:rPr>
              <a:t>longer time to discover a desired AP.</a:t>
            </a:r>
          </a:p>
          <a:p>
            <a:pPr marL="1085850" lvl="1" indent="-342900" eaLnBrk="1" hangingPunct="1">
              <a:spcBef>
                <a:spcPts val="600"/>
              </a:spcBef>
              <a:defRPr/>
            </a:pP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ref.: doc. 12/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0276</a:t>
            </a: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r0 (KDDI)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Char char="•"/>
              <a:tabLst/>
              <a:defRPr/>
            </a:pPr>
            <a:endParaRPr kumimoji="1" lang="en-GB" b="1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GB" sz="2400" b="1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Hybrid scanning</a:t>
            </a:r>
            <a:r>
              <a:rPr kumimoji="1" lang="en-GB" sz="2400" b="1" i="0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GB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 proposed for an alternative</a:t>
            </a:r>
            <a:r>
              <a:rPr kumimoji="1" lang="en-GB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faster AP discovery as the following slides.</a:t>
            </a:r>
            <a:endParaRPr kumimoji="1" lang="en-GB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下矢印 10"/>
          <p:cNvSpPr/>
          <p:nvPr/>
        </p:nvSpPr>
        <p:spPr bwMode="auto">
          <a:xfrm>
            <a:off x="3491880" y="4869160"/>
            <a:ext cx="2016224" cy="432048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Concept of Hybrid Scanning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536" y="1700808"/>
            <a:ext cx="8352928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1" 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Passive scanning before executing Active scanning</a:t>
            </a:r>
          </a:p>
          <a:p>
            <a:pPr marL="803275" lvl="1" indent="-271463" eaLnBrk="1" hangingPunct="1">
              <a:spcBef>
                <a:spcPts val="400"/>
              </a:spcBef>
              <a:buFont typeface="Arial" pitchFamily="34" charset="0"/>
              <a:buChar char="•"/>
            </a:pP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To detect Beacons or </a:t>
            </a:r>
            <a:r>
              <a:rPr kumimoji="1" lang="en-US" b="1" kern="0" dirty="0" smtClean="0">
                <a:solidFill>
                  <a:srgbClr val="FF0000"/>
                </a:solidFill>
                <a:latin typeface="+mn-lt"/>
                <a:ea typeface="+mn-ea"/>
              </a:rPr>
              <a:t>Probe Responses (broadcasted)</a:t>
            </a:r>
          </a:p>
          <a:p>
            <a:pPr marL="1203325" lvl="2" indent="-271463" eaLnBrk="1" hangingPunct="1">
              <a:spcBef>
                <a:spcPts val="400"/>
              </a:spcBef>
            </a:pPr>
            <a:r>
              <a:rPr kumimoji="1" lang="en-US" sz="2000" kern="0" dirty="0" smtClean="0">
                <a:solidFill>
                  <a:srgbClr val="000000"/>
                </a:solidFill>
                <a:latin typeface="+mn-lt"/>
                <a:ea typeface="+mn-ea"/>
              </a:rPr>
              <a:t>Probe Responses are responding to Probe Requests from other STAs.</a:t>
            </a: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1" 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Transmitting Probe Request only after no detection of a desired AP in Passive scanning duration</a:t>
            </a:r>
          </a:p>
          <a:p>
            <a:pPr marL="803275" lvl="1" indent="-271463" eaLnBrk="1" hangingPunct="1">
              <a:spcBef>
                <a:spcPts val="400"/>
              </a:spcBef>
              <a:buFont typeface="Arial" pitchFamily="34" charset="0"/>
              <a:buChar char="•"/>
            </a:pP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Waiting time for Probe Response for each channel is </a:t>
            </a:r>
            <a:r>
              <a:rPr kumimoji="1" lang="en-US" b="1" kern="0" dirty="0" err="1" smtClean="0">
                <a:solidFill>
                  <a:srgbClr val="000000"/>
                </a:solidFill>
                <a:latin typeface="+mn-lt"/>
                <a:ea typeface="+mn-ea"/>
              </a:rPr>
              <a:t>MaxChannelTime</a:t>
            </a: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. 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It may be shorter than the one in current Active scanning.</a:t>
            </a:r>
            <a:endParaRPr kumimoji="1" lang="en-US" b="1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r>
              <a:rPr kumimoji="1" lang="en-US" altLang="ja-JP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AP </a:t>
            </a:r>
            <a:r>
              <a:rPr kumimoji="1" 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Transmitting Probe Response</a:t>
            </a:r>
            <a:r>
              <a:rPr kumimoji="1" lang="ja-JP" alt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 </a:t>
            </a:r>
            <a:r>
              <a:rPr kumimoji="1" 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to broadcast address</a:t>
            </a:r>
          </a:p>
        </p:txBody>
      </p:sp>
      <p:cxnSp>
        <p:nvCxnSpPr>
          <p:cNvPr id="9" name="直線コネクタ 8"/>
          <p:cNvCxnSpPr/>
          <p:nvPr/>
        </p:nvCxnSpPr>
        <p:spPr bwMode="auto">
          <a:xfrm>
            <a:off x="8100392" y="6021288"/>
            <a:ext cx="576064" cy="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直線コネクタ 10"/>
          <p:cNvCxnSpPr/>
          <p:nvPr/>
        </p:nvCxnSpPr>
        <p:spPr bwMode="auto">
          <a:xfrm flipV="1">
            <a:off x="8676456" y="2420888"/>
            <a:ext cx="0" cy="3600400"/>
          </a:xfrm>
          <a:prstGeom prst="line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線矢印コネクタ 12"/>
          <p:cNvCxnSpPr/>
          <p:nvPr/>
        </p:nvCxnSpPr>
        <p:spPr bwMode="auto">
          <a:xfrm flipH="1">
            <a:off x="8244408" y="2420888"/>
            <a:ext cx="432048" cy="0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正方形/長方形 20"/>
          <p:cNvSpPr/>
          <p:nvPr/>
        </p:nvSpPr>
        <p:spPr bwMode="auto">
          <a:xfrm>
            <a:off x="2627784" y="1916832"/>
            <a:ext cx="531352" cy="79208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Graphic of Hybrid Scanning</a:t>
            </a:r>
            <a:endParaRPr lang="en-GB" dirty="0"/>
          </a:p>
        </p:txBody>
      </p:sp>
      <p:cxnSp>
        <p:nvCxnSpPr>
          <p:cNvPr id="10" name="直線コネクタ 9"/>
          <p:cNvCxnSpPr/>
          <p:nvPr/>
        </p:nvCxnSpPr>
        <p:spPr bwMode="auto">
          <a:xfrm>
            <a:off x="1403648" y="2564904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1" name="テキスト ボックス 10"/>
          <p:cNvSpPr txBox="1"/>
          <p:nvPr/>
        </p:nvSpPr>
        <p:spPr>
          <a:xfrm>
            <a:off x="7740352" y="242088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コネクタ 11"/>
          <p:cNvCxnSpPr/>
          <p:nvPr/>
        </p:nvCxnSpPr>
        <p:spPr bwMode="auto">
          <a:xfrm>
            <a:off x="1403648" y="3356992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コネクタ 12"/>
          <p:cNvCxnSpPr/>
          <p:nvPr/>
        </p:nvCxnSpPr>
        <p:spPr bwMode="auto">
          <a:xfrm>
            <a:off x="1403648" y="4149080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4" name="直線コネクタ 13"/>
          <p:cNvCxnSpPr/>
          <p:nvPr/>
        </p:nvCxnSpPr>
        <p:spPr bwMode="auto">
          <a:xfrm>
            <a:off x="1403648" y="5589240"/>
            <a:ext cx="6336704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テキスト ボックス 14"/>
          <p:cNvSpPr txBox="1"/>
          <p:nvPr/>
        </p:nvSpPr>
        <p:spPr>
          <a:xfrm>
            <a:off x="683568" y="2060848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83568" y="2895327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CH2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83568" y="368741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CH3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11560" y="5127575"/>
            <a:ext cx="936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CH11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99592" y="4221088"/>
            <a:ext cx="504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: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: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2110080" y="1916832"/>
            <a:ext cx="504056" cy="79208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718976" y="152949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Passive+Active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0" name="直線コネクタ 29"/>
          <p:cNvCxnSpPr/>
          <p:nvPr/>
        </p:nvCxnSpPr>
        <p:spPr bwMode="auto">
          <a:xfrm>
            <a:off x="2123728" y="2852936"/>
            <a:ext cx="0" cy="345638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/>
          <p:cNvCxnSpPr/>
          <p:nvPr/>
        </p:nvCxnSpPr>
        <p:spPr bwMode="auto">
          <a:xfrm>
            <a:off x="7380312" y="5949280"/>
            <a:ext cx="0" cy="3684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矢印コネクタ 34"/>
          <p:cNvCxnSpPr/>
          <p:nvPr/>
        </p:nvCxnSpPr>
        <p:spPr bwMode="auto">
          <a:xfrm>
            <a:off x="2123728" y="6165304"/>
            <a:ext cx="525658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7" name="円弧 36"/>
          <p:cNvSpPr/>
          <p:nvPr/>
        </p:nvSpPr>
        <p:spPr bwMode="auto">
          <a:xfrm>
            <a:off x="2915816" y="2204864"/>
            <a:ext cx="648072" cy="79208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円弧 37"/>
          <p:cNvSpPr/>
          <p:nvPr/>
        </p:nvSpPr>
        <p:spPr bwMode="auto">
          <a:xfrm>
            <a:off x="3995936" y="3068960"/>
            <a:ext cx="648072" cy="79208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円弧 38"/>
          <p:cNvSpPr/>
          <p:nvPr/>
        </p:nvSpPr>
        <p:spPr bwMode="auto">
          <a:xfrm>
            <a:off x="5076056" y="3933056"/>
            <a:ext cx="648072" cy="79208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円弧 39"/>
          <p:cNvSpPr/>
          <p:nvPr/>
        </p:nvSpPr>
        <p:spPr bwMode="auto">
          <a:xfrm>
            <a:off x="6156176" y="4581128"/>
            <a:ext cx="648072" cy="792088"/>
          </a:xfrm>
          <a:prstGeom prst="arc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275856" y="5935632"/>
            <a:ext cx="2808312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>
                <a:solidFill>
                  <a:schemeClr val="tx1"/>
                </a:solidFill>
              </a:rPr>
              <a:t>Total scanning time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092280" y="134076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@2.4GHz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148064" y="1897087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* Scanning order is implementation dependent.</a:t>
            </a:r>
          </a:p>
          <a:p>
            <a:r>
              <a:rPr kumimoji="1" lang="en-US" altLang="ja-JP" sz="1400" dirty="0" smtClean="0">
                <a:solidFill>
                  <a:schemeClr val="tx1"/>
                </a:solidFill>
              </a:rPr>
              <a:t>   Active scanning duration = </a:t>
            </a:r>
            <a:r>
              <a:rPr kumimoji="1" lang="en-US" altLang="ja-JP" sz="1400" dirty="0" err="1" smtClean="0">
                <a:solidFill>
                  <a:schemeClr val="tx1"/>
                </a:solidFill>
              </a:rPr>
              <a:t>MaxChannelTime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80608" y="2708920"/>
            <a:ext cx="531352" cy="79208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4" name="正方形/長方形 43"/>
          <p:cNvSpPr/>
          <p:nvPr/>
        </p:nvSpPr>
        <p:spPr bwMode="auto">
          <a:xfrm>
            <a:off x="3162904" y="2708920"/>
            <a:ext cx="504056" cy="79208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正方形/長方形 50"/>
          <p:cNvSpPr/>
          <p:nvPr/>
        </p:nvSpPr>
        <p:spPr bwMode="auto">
          <a:xfrm>
            <a:off x="4760728" y="3501008"/>
            <a:ext cx="531352" cy="79208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正方形/長方形 51"/>
          <p:cNvSpPr/>
          <p:nvPr/>
        </p:nvSpPr>
        <p:spPr bwMode="auto">
          <a:xfrm>
            <a:off x="4243024" y="3501008"/>
            <a:ext cx="504056" cy="79208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6817896" y="4941168"/>
            <a:ext cx="531352" cy="79208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6300192" y="4941168"/>
            <a:ext cx="504056" cy="792088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Behavior</a:t>
            </a:r>
            <a:r>
              <a:rPr lang="en-GB" dirty="0" smtClean="0"/>
              <a:t> of Hybrid Scanning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Longer Passive scanning duration per each channel</a:t>
            </a:r>
            <a:r>
              <a:rPr kumimoji="1" lang="en-GB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takes longer</a:t>
            </a:r>
            <a:r>
              <a:rPr kumimoji="1" lang="en-GB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time to 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complete scanning in all channels</a:t>
            </a:r>
            <a:r>
              <a:rPr kumimoji="1" lang="en-GB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GB" sz="2800" b="1" kern="0" baseline="0" dirty="0" smtClean="0">
                <a:solidFill>
                  <a:srgbClr val="000000"/>
                </a:solidFill>
                <a:latin typeface="+mn-lt"/>
                <a:ea typeface="+mn-ea"/>
              </a:rPr>
              <a:t>Shorter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 Passive scanning duration increases number of Probe Requests and Responses. </a:t>
            </a: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1" lang="en-GB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1" lang="en-GB" sz="2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1" lang="en-GB" sz="2800" b="1" kern="0" dirty="0" smtClean="0">
              <a:solidFill>
                <a:srgbClr val="000000"/>
              </a:solidFill>
              <a:latin typeface="+mn-lt"/>
              <a:ea typeface="+mn-ea"/>
            </a:endParaRPr>
          </a:p>
          <a:p>
            <a:pPr marL="457200" marR="0" lvl="0" indent="-457200" algn="ctr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1" lang="en-GB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Further studies are required.</a:t>
            </a:r>
            <a:endParaRPr kumimoji="1" lang="en-GB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下矢印 6"/>
          <p:cNvSpPr/>
          <p:nvPr/>
        </p:nvSpPr>
        <p:spPr bwMode="auto">
          <a:xfrm>
            <a:off x="3275856" y="4725144"/>
            <a:ext cx="2520280" cy="792088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572000" y="2276872"/>
            <a:ext cx="4335463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1520" y="2204864"/>
            <a:ext cx="4191000" cy="397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Example of Hybrid Scanning</a:t>
            </a:r>
            <a:br>
              <a:rPr lang="en-US" altLang="ja-JP" dirty="0" smtClean="0"/>
            </a:br>
            <a:r>
              <a:rPr lang="en-US" altLang="ja-JP" sz="2000" dirty="0" smtClean="0"/>
              <a:t>(</a:t>
            </a:r>
            <a:r>
              <a:rPr lang="en-US" altLang="ja-JP" sz="2000" u="sng" dirty="0" smtClean="0">
                <a:solidFill>
                  <a:srgbClr val="FF0000"/>
                </a:solidFill>
              </a:rPr>
              <a:t>AP discovery time</a:t>
            </a:r>
            <a:r>
              <a:rPr lang="en-US" altLang="ja-JP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dirty="0" smtClean="0"/>
              <a:t>on the channel which the desired AP exists)</a:t>
            </a:r>
            <a:endParaRPr lang="en-GB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616530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No. of STAs searching the desired AP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88024" y="616530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No. of STAs searching the desired AP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27984" y="2010326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(</a:t>
            </a:r>
            <a:r>
              <a:rPr kumimoji="1" lang="en-US" altLang="ja-JP" sz="1600" b="1" dirty="0" err="1" smtClean="0">
                <a:solidFill>
                  <a:schemeClr val="tx1"/>
                </a:solidFill>
              </a:rPr>
              <a:t>msec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1988840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chemeClr val="tx1"/>
                </a:solidFill>
              </a:rPr>
              <a:t>(</a:t>
            </a:r>
            <a:r>
              <a:rPr kumimoji="1" lang="en-US" altLang="ja-JP" sz="1600" b="1" dirty="0" err="1" smtClean="0">
                <a:solidFill>
                  <a:schemeClr val="tx1"/>
                </a:solidFill>
              </a:rPr>
              <a:t>msec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)</a:t>
            </a:r>
            <a:endParaRPr kumimoji="1" lang="ja-JP" altLang="en-US" sz="1600" b="1" dirty="0">
              <a:solidFill>
                <a:schemeClr val="tx1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5536" y="177281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Passive Scanning Duration = 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10msec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60032" y="177281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Passive Scanning Duration = 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5msec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6" name="線吹き出し 3 (枠付き) 25"/>
          <p:cNvSpPr/>
          <p:nvPr/>
        </p:nvSpPr>
        <p:spPr bwMode="auto">
          <a:xfrm>
            <a:off x="3059832" y="4509120"/>
            <a:ext cx="1224136" cy="432048"/>
          </a:xfrm>
          <a:prstGeom prst="borderCallout3">
            <a:avLst>
              <a:gd name="adj1" fmla="val -4767"/>
              <a:gd name="adj2" fmla="val 77777"/>
              <a:gd name="adj3" fmla="val -4766"/>
              <a:gd name="adj4" fmla="val 77744"/>
              <a:gd name="adj5" fmla="val -2882"/>
              <a:gd name="adj6" fmla="val 77742"/>
              <a:gd name="adj7" fmla="val -81042"/>
              <a:gd name="adj8" fmla="val 92302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8.5msec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線吹き出し 3 (枠付き) 26"/>
          <p:cNvSpPr/>
          <p:nvPr/>
        </p:nvSpPr>
        <p:spPr bwMode="auto">
          <a:xfrm>
            <a:off x="7524328" y="4149080"/>
            <a:ext cx="1224136" cy="432048"/>
          </a:xfrm>
          <a:prstGeom prst="borderCallout3">
            <a:avLst>
              <a:gd name="adj1" fmla="val 101055"/>
              <a:gd name="adj2" fmla="val 94376"/>
              <a:gd name="adj3" fmla="val 171603"/>
              <a:gd name="adj4" fmla="val 106793"/>
              <a:gd name="adj5" fmla="val 255793"/>
              <a:gd name="adj6" fmla="val 121316"/>
              <a:gd name="adj7" fmla="val 271697"/>
              <a:gd name="adj8" fmla="val 9852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b="1" dirty="0" smtClean="0">
                <a:solidFill>
                  <a:srgbClr val="FF0000"/>
                </a:solidFill>
              </a:rPr>
              <a:t>5.9</a:t>
            </a: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msec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508104" y="3573016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F0000"/>
                </a:solidFill>
              </a:rPr>
              <a:t>Faster!!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9512" y="2204864"/>
            <a:ext cx="4191000" cy="397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4008" y="2204864"/>
            <a:ext cx="4191000" cy="397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Example of Hybrid Scanning</a:t>
            </a:r>
            <a:br>
              <a:rPr lang="en-US" altLang="ja-JP" dirty="0" smtClean="0"/>
            </a:br>
            <a:r>
              <a:rPr lang="en-US" altLang="ja-JP" sz="2000" dirty="0" smtClean="0"/>
              <a:t>(</a:t>
            </a:r>
            <a:r>
              <a:rPr lang="en-US" altLang="ja-JP" sz="2000" u="sng" dirty="0" smtClean="0">
                <a:solidFill>
                  <a:srgbClr val="FF0000"/>
                </a:solidFill>
              </a:rPr>
              <a:t>Air time occupancy rate</a:t>
            </a:r>
            <a:r>
              <a:rPr lang="en-US" altLang="ja-JP" sz="2000" dirty="0" smtClean="0">
                <a:solidFill>
                  <a:srgbClr val="FF0000"/>
                </a:solidFill>
              </a:rPr>
              <a:t> </a:t>
            </a:r>
            <a:r>
              <a:rPr lang="en-US" altLang="ja-JP" sz="2000" dirty="0" smtClean="0"/>
              <a:t>on the channel which the desired AP exists)</a:t>
            </a:r>
            <a:endParaRPr lang="en-GB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3528" y="616530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No. of STAs searching the desired AP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88024" y="616530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No. of STAs searching the desired AP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5536" y="177281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Passive Scanning Duration = 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10msec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60032" y="1772816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b="1" dirty="0" smtClean="0">
                <a:solidFill>
                  <a:schemeClr val="tx1"/>
                </a:solidFill>
              </a:rPr>
              <a:t>Passive Scanning Duration = </a:t>
            </a:r>
            <a:r>
              <a:rPr kumimoji="1" lang="en-US" altLang="ja-JP" sz="1800" b="1" dirty="0" smtClean="0">
                <a:solidFill>
                  <a:srgbClr val="FF0000"/>
                </a:solidFill>
              </a:rPr>
              <a:t>5msec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31" name="線吹き出し 3 (枠付き) 30"/>
          <p:cNvSpPr/>
          <p:nvPr/>
        </p:nvSpPr>
        <p:spPr bwMode="auto">
          <a:xfrm>
            <a:off x="2483768" y="2492896"/>
            <a:ext cx="1224136" cy="432048"/>
          </a:xfrm>
          <a:prstGeom prst="borderCallout3">
            <a:avLst>
              <a:gd name="adj1" fmla="val 95176"/>
              <a:gd name="adj2" fmla="val 87114"/>
              <a:gd name="adj3" fmla="val 101056"/>
              <a:gd name="adj4" fmla="val 88119"/>
              <a:gd name="adj5" fmla="val 91182"/>
              <a:gd name="adj6" fmla="val 87079"/>
              <a:gd name="adj7" fmla="val 172631"/>
              <a:gd name="adj8" fmla="val 12585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b="1" dirty="0" smtClean="0">
                <a:solidFill>
                  <a:srgbClr val="FF0000"/>
                </a:solidFill>
              </a:rPr>
              <a:t>18%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線吹き出し 3 (枠付き) 31"/>
          <p:cNvSpPr/>
          <p:nvPr/>
        </p:nvSpPr>
        <p:spPr bwMode="auto">
          <a:xfrm>
            <a:off x="6588224" y="2276872"/>
            <a:ext cx="1224136" cy="432048"/>
          </a:xfrm>
          <a:prstGeom prst="borderCallout3">
            <a:avLst>
              <a:gd name="adj1" fmla="val 9931"/>
              <a:gd name="adj2" fmla="val 99564"/>
              <a:gd name="adj3" fmla="val 1113"/>
              <a:gd name="adj4" fmla="val 100569"/>
              <a:gd name="adj5" fmla="val 11816"/>
              <a:gd name="adj6" fmla="val 100566"/>
              <a:gd name="adj7" fmla="val 34343"/>
              <a:gd name="adj8" fmla="val 157709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b="1" dirty="0" smtClean="0">
                <a:solidFill>
                  <a:srgbClr val="FF0000"/>
                </a:solidFill>
              </a:rPr>
              <a:t>25%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580112" y="2780928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smtClean="0">
                <a:solidFill>
                  <a:srgbClr val="FF0000"/>
                </a:solidFill>
              </a:rPr>
              <a:t>Higher!!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99592" y="2121247"/>
            <a:ext cx="7285037" cy="375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39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Air-time Occupancy Rate</a:t>
            </a:r>
            <a:endParaRPr lang="en-GB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70572" y="5826750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solidFill>
                  <a:schemeClr val="tx1"/>
                </a:solidFill>
              </a:rPr>
              <a:t>No. of STAs searching the desired AP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06876" y="234888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FF0000"/>
                </a:solidFill>
              </a:rPr>
              <a:t>Active scanning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228184" y="34290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FF0000"/>
                </a:solidFill>
              </a:rPr>
              <a:t>Hybrid scanning *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42980" y="457183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FF0000"/>
                </a:solidFill>
              </a:rPr>
              <a:t>Passive scanning</a:t>
            </a:r>
            <a:endParaRPr kumimoji="1" lang="ja-JP" altLang="en-US" sz="18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27584" y="6093296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*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Passive scanning duration of Hybrid scanning is 10msec.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 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24" name="下矢印 23"/>
          <p:cNvSpPr/>
          <p:nvPr/>
        </p:nvSpPr>
        <p:spPr bwMode="auto">
          <a:xfrm>
            <a:off x="7092280" y="2852936"/>
            <a:ext cx="1008112" cy="576064"/>
          </a:xfrm>
          <a:prstGeom prst="downArrow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55576" y="1268760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Occupancy rate is reduced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in Hybrid scanning compared with Active scanning.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6" name="線吹き出し 3 (枠付き) 25"/>
          <p:cNvSpPr/>
          <p:nvPr/>
        </p:nvSpPr>
        <p:spPr bwMode="auto">
          <a:xfrm>
            <a:off x="7956376" y="3933056"/>
            <a:ext cx="971600" cy="432048"/>
          </a:xfrm>
          <a:prstGeom prst="borderCallout3">
            <a:avLst>
              <a:gd name="adj1" fmla="val 62842"/>
              <a:gd name="adj2" fmla="val 844"/>
              <a:gd name="adj3" fmla="val 56964"/>
              <a:gd name="adj4" fmla="val -765"/>
              <a:gd name="adj5" fmla="val 58848"/>
              <a:gd name="adj6" fmla="val 969"/>
              <a:gd name="adj7" fmla="val -4615"/>
              <a:gd name="adj8" fmla="val -21861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b="1" dirty="0" smtClean="0">
                <a:solidFill>
                  <a:srgbClr val="FF0000"/>
                </a:solidFill>
              </a:rPr>
              <a:t>18%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線吹き出し 3 (枠付き) 26"/>
          <p:cNvSpPr/>
          <p:nvPr/>
        </p:nvSpPr>
        <p:spPr bwMode="auto">
          <a:xfrm>
            <a:off x="8028384" y="2564904"/>
            <a:ext cx="971600" cy="432048"/>
          </a:xfrm>
          <a:prstGeom prst="borderCallout3">
            <a:avLst>
              <a:gd name="adj1" fmla="val 62842"/>
              <a:gd name="adj2" fmla="val 844"/>
              <a:gd name="adj3" fmla="val 56964"/>
              <a:gd name="adj4" fmla="val -765"/>
              <a:gd name="adj5" fmla="val 58848"/>
              <a:gd name="adj6" fmla="val 969"/>
              <a:gd name="adj7" fmla="val -4615"/>
              <a:gd name="adj8" fmla="val -21861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b="1" dirty="0" smtClean="0">
                <a:solidFill>
                  <a:srgbClr val="FF0000"/>
                </a:solidFill>
              </a:rPr>
              <a:t>33%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Proposed text for SFD - 2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1560" y="1628800"/>
            <a:ext cx="792088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DCN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	11-12/0277r4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Title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	Hybrid Scanning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Author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Katsuo Yunoki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Company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KDDI R&amp;D Laboratories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Scope	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AP Discovery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Motivation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 	Slide page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32-33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Background information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Slide page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5-12</a:t>
            </a:r>
            <a:endParaRPr kumimoji="1" lang="en-US" altLang="ja-JP" sz="1800" dirty="0" smtClean="0">
              <a:solidFill>
                <a:schemeClr val="tx1"/>
              </a:solidFill>
            </a:endParaRP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Clause to amend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	Clause 6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Add between line 24 and 25 </a:t>
            </a:r>
          </a:p>
          <a:p>
            <a:pPr>
              <a:spcBef>
                <a:spcPts val="600"/>
              </a:spcBef>
            </a:pPr>
            <a:r>
              <a:rPr kumimoji="1" lang="en-US" altLang="ja-JP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6.1.X  Omission of Probe Request (11-12/0277r4)  </a:t>
            </a:r>
          </a:p>
          <a:p>
            <a:pPr>
              <a:spcBef>
                <a:spcPts val="600"/>
              </a:spcBef>
            </a:pPr>
            <a:r>
              <a:rPr kumimoji="1" lang="en-US" altLang="ja-JP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FILS Capable non-AP STA may omit transmission of Probe Request frame, if it receives the MAC frames for AP discovery during the time period between the time it receives MLME-</a:t>
            </a:r>
            <a:r>
              <a:rPr kumimoji="1" lang="en-US" altLang="ja-JP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SCAN.request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primitive with </a:t>
            </a:r>
            <a:r>
              <a:rPr kumimoji="1" lang="en-US" altLang="ja-JP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ScanType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ACTIVE and the time it transmits Probe Request frame.</a:t>
            </a:r>
          </a:p>
          <a:p>
            <a:pPr marL="273050" indent="-27305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1800" b="1" dirty="0" smtClean="0">
                <a:solidFill>
                  <a:schemeClr val="tx1"/>
                </a:solidFill>
              </a:rPr>
              <a:t>Motion</a:t>
            </a:r>
            <a:r>
              <a:rPr kumimoji="1" lang="en-US" altLang="ja-JP" sz="1800" b="1" dirty="0" smtClean="0">
                <a:solidFill>
                  <a:schemeClr val="tx1"/>
                </a:solidFill>
              </a:rPr>
              <a:t>	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Slide </a:t>
            </a:r>
            <a:r>
              <a:rPr kumimoji="1" lang="en-US" altLang="ja-JP" sz="1800" dirty="0" smtClean="0">
                <a:solidFill>
                  <a:schemeClr val="tx1"/>
                </a:solidFill>
              </a:rPr>
              <a:t>15</a:t>
            </a:r>
            <a:endParaRPr kumimoji="1" lang="en-US" altLang="ja-JP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40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92204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Assumed Gains in AP Discovery Time</a:t>
            </a:r>
            <a:br>
              <a:rPr lang="en-US" dirty="0" smtClean="0"/>
            </a:br>
            <a:r>
              <a:rPr lang="en-US" dirty="0" smtClean="0"/>
              <a:t>(No. of STAs = 100)</a:t>
            </a:r>
            <a:endParaRPr lang="en-GB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3568" y="5589240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x = Passive scanning duration (= BI)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y = </a:t>
            </a:r>
            <a:r>
              <a:rPr kumimoji="1" lang="en-US" altLang="ja-JP" sz="1600" dirty="0" err="1" smtClean="0">
                <a:solidFill>
                  <a:schemeClr val="tx1"/>
                </a:solidFill>
              </a:rPr>
              <a:t>MaxChannelTime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z = Passive scanning duration for Hybrid scanning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467544" y="2132856"/>
          <a:ext cx="8136904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80184"/>
                <a:gridCol w="1524000"/>
                <a:gridCol w="1524000"/>
                <a:gridCol w="1908720"/>
              </a:tblGrid>
              <a:tr h="405455"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Scan all channels,</a:t>
                      </a:r>
                    </a:p>
                    <a:p>
                      <a:pPr algn="ctr"/>
                      <a:r>
                        <a:rPr kumimoji="1" lang="en-US" altLang="ja-JP" sz="1400" dirty="0" smtClean="0"/>
                        <a:t>find all APs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Scan</a:t>
                      </a:r>
                      <a:r>
                        <a:rPr kumimoji="1" lang="en-US" altLang="ja-JP" sz="1400" baseline="0" dirty="0" smtClean="0"/>
                        <a:t> all channels,</a:t>
                      </a:r>
                    </a:p>
                    <a:p>
                      <a:pPr algn="ctr"/>
                      <a:r>
                        <a:rPr kumimoji="1" lang="en-US" altLang="ja-JP" sz="1400" baseline="0" dirty="0" smtClean="0"/>
                        <a:t>stop after 1</a:t>
                      </a:r>
                      <a:r>
                        <a:rPr kumimoji="1" lang="en-US" altLang="ja-JP" sz="1400" baseline="30000" dirty="0" smtClean="0"/>
                        <a:t>st</a:t>
                      </a:r>
                      <a:r>
                        <a:rPr kumimoji="1" lang="en-US" altLang="ja-JP" sz="1400" baseline="0" dirty="0" smtClean="0"/>
                        <a:t> AP is found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Reduce number of scanning channels to 1 where AP are known to operate 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Current passive</a:t>
                      </a:r>
                      <a:r>
                        <a:rPr kumimoji="1" lang="en-US" altLang="ja-JP" sz="1400" baseline="0" dirty="0" smtClean="0"/>
                        <a:t> scanning (x = 100)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1" dirty="0" smtClean="0">
                          <a:solidFill>
                            <a:schemeClr val="bg1"/>
                          </a:solidFill>
                        </a:rPr>
                        <a:t>1100 ms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550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50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Passive scanning (x = 25)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275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138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13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Active scanning (y = 15)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153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78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Active scanning (y= 5)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55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28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3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Hybrid scanning (x = 100, y = 10, z = 10)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209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99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Hybrid scanning (x = 25, y = 10,</a:t>
                      </a:r>
                      <a:r>
                        <a:rPr kumimoji="1" lang="en-US" altLang="ja-JP" sz="1400" baseline="0" dirty="0" smtClean="0"/>
                        <a:t> z = 10)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209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99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9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Hybrid scanning (x = 100, y = 5, z = 10)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156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74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290178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Hybrid scanning (x = 100, y = 5, z = 5)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106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51 ms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/>
                        <a:t>6 ms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41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836712"/>
            <a:ext cx="8496944" cy="70676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Assumptions For Comparison</a:t>
            </a:r>
            <a:endParaRPr lang="en-GB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11560" y="1700808"/>
            <a:ext cx="792088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[No. of channels]</a:t>
            </a:r>
          </a:p>
          <a:p>
            <a:pPr marL="723900" indent="-3683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11 channels.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[Desired AP]</a:t>
            </a:r>
          </a:p>
          <a:p>
            <a:pPr marL="723900" indent="-3683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Only 1 AP on one of the 11 channels.</a:t>
            </a:r>
          </a:p>
          <a:p>
            <a:pPr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[Passive scanning]</a:t>
            </a:r>
          </a:p>
          <a:p>
            <a:pPr marL="717550" lvl="1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Scanning duration for each channel is BI.</a:t>
            </a:r>
          </a:p>
          <a:p>
            <a:pPr marL="355600" indent="-355600"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[Active scanning]</a:t>
            </a:r>
          </a:p>
          <a:p>
            <a:pPr marL="717550" lvl="1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Scanning duration for each channel is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MaxChannelTime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.</a:t>
            </a:r>
          </a:p>
          <a:p>
            <a:pPr marL="717550" lvl="1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1 AP at least on every channel.</a:t>
            </a:r>
          </a:p>
          <a:p>
            <a:pPr marL="355600" lvl="1" indent="-355600">
              <a:spcBef>
                <a:spcPts val="600"/>
              </a:spcBef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[Hybrid scanning]</a:t>
            </a:r>
          </a:p>
          <a:p>
            <a:pPr marL="723900" lvl="1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000" dirty="0" smtClean="0">
                <a:solidFill>
                  <a:schemeClr val="tx1"/>
                </a:solidFill>
              </a:rPr>
              <a:t>Scanning duration for each channel is “Passive scanning duration” + </a:t>
            </a:r>
            <a:r>
              <a:rPr kumimoji="1" lang="en-US" altLang="ja-JP" sz="2000" dirty="0" err="1" smtClean="0">
                <a:solidFill>
                  <a:schemeClr val="tx1"/>
                </a:solidFill>
              </a:rPr>
              <a:t>MaxChannelTime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More issues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67544" y="1700808"/>
            <a:ext cx="828092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US" altLang="ja-JP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Further studies are required for parameter tuning.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l"/>
              <a:tabLst/>
              <a:defRPr/>
            </a:pPr>
            <a:r>
              <a:rPr kumimoji="1" lang="en-US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Methods</a:t>
            </a:r>
            <a:r>
              <a:rPr kumimoji="1" lang="en-GB" sz="2800" b="1" kern="0" dirty="0" smtClean="0">
                <a:solidFill>
                  <a:srgbClr val="000000"/>
                </a:solidFill>
                <a:latin typeface="+mn-lt"/>
                <a:ea typeface="+mn-ea"/>
              </a:rPr>
              <a:t> for limitation of responding AP should be implemented in Probe Request.</a:t>
            </a:r>
          </a:p>
          <a:p>
            <a:pPr marL="798513" lvl="1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kumimoji="1" lang="en-GB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Probe exchanges by Hybrid scanning also may cause packet flooding on channels which desired AP </a:t>
            </a:r>
            <a:r>
              <a:rPr kumimoji="1" lang="en-GB" b="1" kern="0" dirty="0" smtClean="0">
                <a:solidFill>
                  <a:srgbClr val="000000"/>
                </a:solidFill>
                <a:latin typeface="+mn-lt"/>
                <a:ea typeface="+mn-ea"/>
              </a:rPr>
              <a:t>doesn’t exists.</a:t>
            </a:r>
          </a:p>
          <a:p>
            <a:pPr marL="342900" indent="-342900" eaLnBrk="1" hangingPunct="1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kumimoji="1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Broadcast addressed</a:t>
            </a:r>
            <a:r>
              <a:rPr kumimoji="1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Probe Response doesn’t have acknowledge of reception.</a:t>
            </a:r>
          </a:p>
          <a:p>
            <a:pPr marL="811213" lvl="1" indent="-342900" eaLnBrk="1" hangingPunct="1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Me</a:t>
            </a:r>
            <a:r>
              <a:rPr kumimoji="1" lang="en-US" altLang="ja-JP" b="1" kern="0" dirty="0" smtClean="0">
                <a:solidFill>
                  <a:srgbClr val="000000"/>
                </a:solidFill>
                <a:latin typeface="+mn-lt"/>
                <a:ea typeface="+mn-ea"/>
              </a:rPr>
              <a:t>thods</a:t>
            </a:r>
            <a:r>
              <a:rPr kumimoji="1" lang="en-US" b="1" kern="0" dirty="0" smtClean="0">
                <a:solidFill>
                  <a:srgbClr val="000000"/>
                </a:solidFill>
                <a:latin typeface="+mn-lt"/>
                <a:ea typeface="+mn-ea"/>
              </a:rPr>
              <a:t> for mitigating packet conflicts may be required.</a:t>
            </a:r>
            <a:endParaRPr kumimoji="1" lang="en-GB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Motion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772816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Move to add the following text to the clause 5 of the specification framework document:</a:t>
            </a:r>
            <a:endParaRPr kumimoji="1" lang="en-US" kern="0" dirty="0" smtClean="0">
              <a:solidFill>
                <a:schemeClr val="tx1"/>
              </a:solidFill>
              <a:latin typeface="+mn-lt"/>
              <a:ea typeface="+mn-ea"/>
            </a:endParaRPr>
          </a:p>
          <a:p>
            <a:pPr lvl="0" indent="12700" eaLnBrk="1" hangingPunct="1">
              <a:spcBef>
                <a:spcPts val="600"/>
              </a:spcBef>
              <a:defRPr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802.11ai shall mandate passive scanning execution before active scanning for 11ai STAs in order to reduce air-time occupancy.</a:t>
            </a:r>
          </a:p>
          <a:p>
            <a:pPr lvl="0" indent="12700" eaLnBrk="1" hangingPunct="1">
              <a:spcBef>
                <a:spcPts val="600"/>
              </a:spcBef>
              <a:defRPr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Moved: Katsuo Yunoki</a:t>
            </a:r>
          </a:p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Seconded: Lei Wang</a:t>
            </a:r>
          </a:p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Yes: 5	No:21 	Abstain:17</a:t>
            </a:r>
          </a:p>
          <a:p>
            <a:pPr lvl="0" indent="12700" eaLnBrk="1" hangingPunct="1">
              <a:spcBef>
                <a:spcPts val="600"/>
              </a:spcBef>
              <a:defRPr/>
            </a:pPr>
            <a:r>
              <a:rPr lang="en-US" altLang="ja-JP" dirty="0" smtClean="0">
                <a:solidFill>
                  <a:schemeClr val="tx1"/>
                </a:solidFill>
              </a:rPr>
              <a:t>failed </a:t>
            </a:r>
            <a:endParaRPr kumimoji="1" lang="en-US" kern="0" dirty="0" smtClean="0">
              <a:solidFill>
                <a:schemeClr val="tx1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44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</a:pPr>
            <a:r>
              <a:rPr lang="en-US" dirty="0" smtClean="0"/>
              <a:t>IEEE802.11-03/416r0  Fast active scan for measurement and handoff (Moo </a:t>
            </a:r>
            <a:r>
              <a:rPr lang="en-US" dirty="0" err="1" smtClean="0"/>
              <a:t>Ryong</a:t>
            </a:r>
            <a:r>
              <a:rPr lang="en-US" dirty="0" smtClean="0"/>
              <a:t> </a:t>
            </a:r>
            <a:r>
              <a:rPr lang="en-US" dirty="0" err="1" smtClean="0"/>
              <a:t>Jeong</a:t>
            </a:r>
            <a:r>
              <a:rPr lang="en-US" dirty="0" smtClean="0"/>
              <a:t>, </a:t>
            </a:r>
            <a:r>
              <a:rPr lang="en-US" dirty="0" err="1" smtClean="0"/>
              <a:t>Fujio</a:t>
            </a:r>
            <a:r>
              <a:rPr lang="en-US" dirty="0" smtClean="0"/>
              <a:t> Watanabe and Toshiro Kawahara)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IEEE802.11-10/922r2  Achievable gains in AP discovery (Marc </a:t>
            </a:r>
            <a:r>
              <a:rPr lang="en-US" dirty="0" err="1" smtClean="0"/>
              <a:t>Emmelmann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l"/>
            </a:pPr>
            <a:r>
              <a:rPr lang="en-US" dirty="0" smtClean="0"/>
              <a:t>IEEE802.11-11/</a:t>
            </a:r>
            <a:r>
              <a:rPr lang="en-US" altLang="ja-JP" dirty="0" smtClean="0"/>
              <a:t>1413r3  Real air-time occupation by beacon and probe (</a:t>
            </a:r>
            <a:r>
              <a:rPr lang="en-US" altLang="ja-JP" dirty="0" err="1" smtClean="0"/>
              <a:t>Katsuo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Yunoki</a:t>
            </a:r>
            <a:r>
              <a:rPr lang="en-US" altLang="ja-JP" dirty="0" smtClean="0"/>
              <a:t>)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 dirty="0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98984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Energy consumption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74440"/>
            <a:ext cx="7772400" cy="4114800"/>
          </a:xfrm>
          <a:ln/>
        </p:spPr>
        <p:txBody>
          <a:bodyPr/>
          <a:lstStyle/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Comments about power consumption were received on the submission </a:t>
            </a:r>
            <a:r>
              <a:rPr lang="en-US" altLang="ja-JP" dirty="0" smtClean="0"/>
              <a:t>about</a:t>
            </a:r>
            <a:r>
              <a:rPr lang="en-GB" dirty="0" smtClean="0"/>
              <a:t> Hybrid scanning in Hawaii meeting. Those were the passive scanning consumed much more power than the active scanning on a STA.</a:t>
            </a:r>
          </a:p>
          <a:p>
            <a:pPr>
              <a:buFont typeface="Wingdings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submission demonstrates comparison of energy consumption. The formulas are as below: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3568" y="3876437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Active scanning</a:t>
            </a:r>
            <a:endParaRPr kumimoji="1" lang="ja-JP" altLang="en-US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5576" y="4221088"/>
            <a:ext cx="799288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Energy/probe instance </a:t>
            </a:r>
            <a:r>
              <a:rPr lang="en-US" altLang="ja-JP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Joule]</a:t>
            </a:r>
          </a:p>
          <a:p>
            <a:pPr>
              <a:spcBef>
                <a:spcPts val="600"/>
              </a:spcBef>
            </a:pPr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(Message Length/rate )[sec]* </a:t>
            </a:r>
            <a:r>
              <a:rPr lang="en-US" altLang="ja-JP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Tx</a:t>
            </a:r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PWR[W</a:t>
            </a:r>
            <a:r>
              <a:rPr lang="en-US" altLang="ja-JP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Rx PWR[W</a:t>
            </a:r>
            <a:r>
              <a:rPr lang="en-US" altLang="ja-JP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* Rx Time[sec]</a:t>
            </a:r>
            <a:endParaRPr kumimoji="1" lang="ja-JP" alt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3568" y="5157192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Passive</a:t>
            </a:r>
            <a:r>
              <a:rPr kumimoji="1" lang="en-US" altLang="ja-JP" sz="2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scanning</a:t>
            </a:r>
            <a:endParaRPr kumimoji="1" lang="ja-JP" altLang="en-US" sz="20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55576" y="5514037"/>
            <a:ext cx="7992888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Energy/passive scanning instance [Joule]</a:t>
            </a:r>
          </a:p>
          <a:p>
            <a:pPr>
              <a:spcBef>
                <a:spcPts val="600"/>
              </a:spcBef>
            </a:pPr>
            <a:r>
              <a:rPr lang="en-US" altLang="ja-JP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Rx PWR[W] * Rx Time[sec] </a:t>
            </a:r>
            <a:endParaRPr kumimoji="1" lang="ja-JP" alt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1043608" y="4941168"/>
            <a:ext cx="3888432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12" name="テキスト ボックス 11"/>
          <p:cNvSpPr txBox="1"/>
          <p:nvPr/>
        </p:nvSpPr>
        <p:spPr>
          <a:xfrm>
            <a:off x="2123728" y="4941168"/>
            <a:ext cx="1872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Sending Probe Request</a:t>
            </a:r>
            <a:endParaRPr kumimoji="1" lang="ja-JP" altLang="en-US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>
            <a:off x="5292080" y="4941168"/>
            <a:ext cx="2592288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5652120" y="4941168"/>
            <a:ext cx="20882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Listening to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Probe Response</a:t>
            </a:r>
            <a:endParaRPr kumimoji="1" lang="ja-JP" altLang="en-US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1043608" y="6237312"/>
            <a:ext cx="2808312" cy="0"/>
          </a:xfrm>
          <a:prstGeom prst="line">
            <a:avLst/>
          </a:prstGeom>
          <a:noFill/>
          <a:ln w="9525" cap="flat" cmpd="sng" algn="ctr">
            <a:solidFill>
              <a:srgbClr val="FF0000"/>
            </a:solidFill>
            <a:prstDash val="dash"/>
          </a:ln>
          <a:effectLst/>
        </p:spPr>
      </p:cxnSp>
      <p:sp>
        <p:nvSpPr>
          <p:cNvPr id="16" name="テキスト ボックス 15"/>
          <p:cNvSpPr txBox="1"/>
          <p:nvPr/>
        </p:nvSpPr>
        <p:spPr>
          <a:xfrm>
            <a:off x="1619672" y="6248345"/>
            <a:ext cx="165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Listening to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Beacon</a:t>
            </a:r>
            <a:endParaRPr kumimoji="1" lang="ja-JP" altLang="en-US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796136" y="6475413"/>
            <a:ext cx="274620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5536" y="1052736"/>
            <a:ext cx="849694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 </a:t>
            </a:r>
          </a:p>
          <a:p>
            <a:pPr algn="ctr">
              <a:spcBef>
                <a:spcPts val="600"/>
              </a:spcBef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(Assumptions)</a:t>
            </a:r>
            <a:endParaRPr kumimoji="1" lang="ja-JP" alt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27584" y="2653755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Power for </a:t>
            </a: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kumimoji="1"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robe transmission: </a:t>
            </a:r>
            <a:r>
              <a:rPr kumimoji="1" lang="en-US" altLang="ja-JP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200mW</a:t>
            </a:r>
          </a:p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Power for beacon/probe listening: </a:t>
            </a:r>
            <a:r>
              <a:rPr lang="en-US" altLang="ja-JP" sz="28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40mW</a:t>
            </a:r>
          </a:p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260 bytes for probe request message</a:t>
            </a:r>
          </a:p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6Mbps for frame rate of probe request</a:t>
            </a:r>
          </a:p>
          <a:p>
            <a:pPr marL="355600" indent="-355600">
              <a:spcBef>
                <a:spcPts val="600"/>
              </a:spcBef>
              <a:buFont typeface="Wingdings" pitchFamily="2" charset="2"/>
              <a:buChar char="l"/>
            </a:pPr>
            <a:r>
              <a:rPr kumimoji="1" lang="en-US" altLang="ja-JP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100msec for beacon interval</a:t>
            </a:r>
            <a:endParaRPr kumimoji="1" lang="ja-JP" alt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957789"/>
            <a:ext cx="8496944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Comparison of Energy consumption</a:t>
            </a:r>
          </a:p>
          <a:p>
            <a:pPr algn="ctr">
              <a:spcBef>
                <a:spcPts val="600"/>
              </a:spcBef>
            </a:pPr>
            <a:r>
              <a:rPr kumimoji="1" lang="en-US" altLang="ja-JP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(Summary)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611561" y="4293096"/>
          <a:ext cx="7752184" cy="188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224"/>
                <a:gridCol w="2160240"/>
                <a:gridCol w="205172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Scanning mode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 all</a:t>
                      </a:r>
                      <a:r>
                        <a:rPr kumimoji="1" lang="en-US" altLang="ja-JP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channels, stop 1</a:t>
                      </a:r>
                      <a:r>
                        <a:rPr kumimoji="1" lang="en-US" altLang="ja-JP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kumimoji="1" lang="en-US" altLang="ja-JP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AP is found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</a:t>
                      </a:r>
                      <a:r>
                        <a:rPr kumimoji="1" lang="en-US" altLang="ja-JP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CH 1, 6 and 11, stop 1</a:t>
                      </a:r>
                      <a:r>
                        <a:rPr kumimoji="1" lang="en-US" altLang="ja-JP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kumimoji="1" lang="en-US" altLang="ja-JP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AP is found</a:t>
                      </a:r>
                      <a:endParaRPr kumimoji="1" lang="en-US" altLang="ja-JP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 only one CH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Active scanning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1243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859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189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 smtClean="0">
                          <a:latin typeface="Times New Roman" pitchFamily="18" charset="0"/>
                          <a:cs typeface="Times New Roman" pitchFamily="18" charset="0"/>
                        </a:rPr>
                        <a:t>Hybrid scanning</a:t>
                      </a:r>
                      <a:endParaRPr kumimoji="1" lang="ja-JP" altLang="en-US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835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366</a:t>
                      </a:r>
                      <a:endParaRPr kumimoji="1" lang="ja-JP" altLang="en-US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Passive scanning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22000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6000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7524328" y="3892986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Unit : </a:t>
            </a:r>
            <a:r>
              <a:rPr kumimoji="1" lang="en-US" altLang="ja-JP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uJ</a:t>
            </a:r>
            <a:endParaRPr kumimoji="1" lang="ja-JP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1560" y="2079719"/>
            <a:ext cx="792088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Energy consumption of Hybrid scanning are competitive in some cases as the table below.</a:t>
            </a:r>
          </a:p>
          <a:p>
            <a:pPr>
              <a:spcBef>
                <a:spcPts val="600"/>
              </a:spcBef>
            </a:pP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Further optimization may be considerable.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3568" y="6156012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Calculation details are on Slide 15-27.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43608" y="335699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When the power for passive scanning is lower, Hybrid scanning will be more competitive.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Air-time Occupancy Rate</a:t>
            </a:r>
            <a:endParaRPr kumimoji="1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49511" y="2046759"/>
            <a:ext cx="6346825" cy="4046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四角形吹き出し 8"/>
          <p:cNvSpPr/>
          <p:nvPr/>
        </p:nvSpPr>
        <p:spPr>
          <a:xfrm>
            <a:off x="7596336" y="2190775"/>
            <a:ext cx="1008112" cy="432048"/>
          </a:xfrm>
          <a:prstGeom prst="wedgeRectCallout">
            <a:avLst>
              <a:gd name="adj1" fmla="val -69570"/>
              <a:gd name="adj2" fmla="val 1511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</a:rPr>
              <a:t>33%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四角形吹き出し 9"/>
          <p:cNvSpPr/>
          <p:nvPr/>
        </p:nvSpPr>
        <p:spPr>
          <a:xfrm>
            <a:off x="7596336" y="3126879"/>
            <a:ext cx="1008112" cy="432048"/>
          </a:xfrm>
          <a:prstGeom prst="wedgeRectCallout">
            <a:avLst>
              <a:gd name="adj1" fmla="val -69570"/>
              <a:gd name="adj2" fmla="val 1511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3%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四角形吹き出し 10"/>
          <p:cNvSpPr/>
          <p:nvPr/>
        </p:nvSpPr>
        <p:spPr>
          <a:xfrm>
            <a:off x="7596336" y="5215111"/>
            <a:ext cx="1008112" cy="432048"/>
          </a:xfrm>
          <a:prstGeom prst="wedgeRectCallout">
            <a:avLst>
              <a:gd name="adj1" fmla="val -69570"/>
              <a:gd name="adj2" fmla="val 15117"/>
            </a:avLst>
          </a:prstGeom>
          <a:solidFill>
            <a:srgbClr val="FFFF00"/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1</a:t>
            </a:r>
            <a:r>
              <a:rPr kumimoji="1" lang="en-US" altLang="ja-JP" sz="2400" dirty="0" smtClean="0">
                <a:solidFill>
                  <a:schemeClr val="tx1"/>
                </a:solidFill>
              </a:rPr>
              <a:t>%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9552" y="1455167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Air-time occupancy rate will be suppressed in Hybrid scanning.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下矢印 12"/>
          <p:cNvSpPr/>
          <p:nvPr/>
        </p:nvSpPr>
        <p:spPr>
          <a:xfrm>
            <a:off x="7020272" y="2708920"/>
            <a:ext cx="360040" cy="432048"/>
          </a:xfrm>
          <a:prstGeom prst="downArrow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699792" y="6042774"/>
            <a:ext cx="3960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Associating STAs in a second</a:t>
            </a:r>
            <a:endParaRPr kumimoji="1" lang="ja-JP" alt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51720" y="3302400"/>
            <a:ext cx="23762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(Beacon Interval = 100msec)</a:t>
            </a:r>
            <a:endParaRPr kumimoji="1" lang="ja-JP" alt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436096" y="6475413"/>
            <a:ext cx="3106242" cy="193947"/>
          </a:xfrm>
        </p:spPr>
        <p:txBody>
          <a:bodyPr/>
          <a:lstStyle/>
          <a:p>
            <a:r>
              <a:rPr lang="it-IT" dirty="0" smtClean="0"/>
              <a:t>Katsuo Yunoki, KDDI R&amp;D Laboratories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10" name="Rectangle 1"/>
          <p:cNvSpPr txBox="1">
            <a:spLocks noChangeArrowheads="1"/>
          </p:cNvSpPr>
          <p:nvPr/>
        </p:nvSpPr>
        <p:spPr bwMode="auto">
          <a:xfrm>
            <a:off x="685800" y="901824"/>
            <a:ext cx="7772400" cy="7269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1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Comparison </a:t>
            </a:r>
            <a:r>
              <a:rPr lang="en-GB" sz="3200" b="1" kern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of </a:t>
            </a:r>
            <a:r>
              <a:rPr kumimoji="1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AP</a:t>
            </a:r>
            <a:r>
              <a:rPr kumimoji="1" lang="en-GB" sz="32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 discovery time</a:t>
            </a:r>
          </a:p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3200" b="1" kern="0" baseline="0" dirty="0" smtClean="0">
                <a:solidFill>
                  <a:schemeClr val="tx1"/>
                </a:solidFill>
                <a:latin typeface="Times New Roman"/>
                <a:ea typeface="MS Gothic"/>
                <a:cs typeface="+mj-cs"/>
              </a:rPr>
              <a:t>(No. of STAs = 100)</a:t>
            </a:r>
            <a:endParaRPr kumimoji="1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/>
        </p:nvGraphicFramePr>
        <p:xfrm>
          <a:off x="683568" y="3284984"/>
          <a:ext cx="7704856" cy="2103120"/>
        </p:xfrm>
        <a:graphic>
          <a:graphicData uri="http://schemas.openxmlformats.org/drawingml/2006/table">
            <a:tbl>
              <a:tblPr firstRow="1" bandRow="1"/>
              <a:tblGrid>
                <a:gridCol w="1926214"/>
                <a:gridCol w="1926214"/>
                <a:gridCol w="1926214"/>
                <a:gridCol w="1926214"/>
              </a:tblGrid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 all channels,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stop after 1</a:t>
                      </a:r>
                      <a:r>
                        <a:rPr kumimoji="1" lang="en-US" altLang="ja-JP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AP is found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 only CH 1, 6 and 11, stop after 1</a:t>
                      </a:r>
                      <a:r>
                        <a:rPr kumimoji="1" lang="en-US" altLang="ja-JP" sz="1400" baseline="30000" dirty="0" smtClean="0"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 AP is found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Scan only 1 channel</a:t>
                      </a:r>
                    </a:p>
                    <a:p>
                      <a:pPr algn="ctr"/>
                      <a:r>
                        <a:rPr kumimoji="1" lang="en-US" altLang="ja-JP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(STA knows operating channel of AP)</a:t>
                      </a:r>
                      <a:endParaRPr kumimoji="1" lang="ja-JP" altLang="en-US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Active</a:t>
                      </a:r>
                      <a:r>
                        <a:rPr kumimoji="1" lang="en-US" altLang="ja-JP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scanning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20.7ms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18.0ms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3.0ms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Hybrid scanning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31.1ms</a:t>
                      </a:r>
                      <a:endParaRPr kumimoji="1" lang="ja-JP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16.6ms</a:t>
                      </a:r>
                      <a:endParaRPr kumimoji="1" lang="ja-JP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6.4ms</a:t>
                      </a:r>
                      <a:endParaRPr kumimoji="1" lang="ja-JP" alt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dirty="0" smtClean="0">
                          <a:latin typeface="Times New Roman" pitchFamily="18" charset="0"/>
                          <a:cs typeface="Times New Roman" pitchFamily="18" charset="0"/>
                        </a:rPr>
                        <a:t>Passive scanning</a:t>
                      </a:r>
                      <a:endParaRPr kumimoji="1" lang="ja-JP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550.0ms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150.0ms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50.0ms</a:t>
                      </a:r>
                      <a:endParaRPr kumimoji="1" lang="ja-JP" alt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539552" y="1916832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 1, 6 and 11 aren’t idle. The desired AP will be found </a:t>
            </a:r>
            <a:r>
              <a:rPr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one of these channels.</a:t>
            </a:r>
          </a:p>
          <a:p>
            <a:r>
              <a:rPr kumimoji="1" lang="en-US" altLang="ja-JP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Other channels are assumed as idle.</a:t>
            </a:r>
            <a:endParaRPr kumimoji="1" lang="ja-JP" alt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1560" y="5517232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5600" indent="-355600"/>
            <a:r>
              <a:rPr kumimoji="1" lang="en-US" altLang="ja-JP" dirty="0" smtClean="0">
                <a:solidFill>
                  <a:schemeClr val="tx1"/>
                </a:solidFill>
                <a:sym typeface="Wingdings" pitchFamily="2" charset="2"/>
              </a:rPr>
              <a:t> Hybrid scanning may comply with FILS requirement from a perspective of the completion time.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531</TotalTime>
  <Words>3662</Words>
  <Application>Microsoft Office PowerPoint</Application>
  <PresentationFormat>画面に合わせる (4:3)</PresentationFormat>
  <Paragraphs>786</Paragraphs>
  <Slides>44</Slides>
  <Notes>44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44</vt:i4>
      </vt:variant>
    </vt:vector>
  </HeadingPairs>
  <TitlesOfParts>
    <vt:vector size="46" baseType="lpstr">
      <vt:lpstr>place presentation subject title text here]</vt:lpstr>
      <vt:lpstr>Microsoft Office Word 97-2003 文書</vt:lpstr>
      <vt:lpstr>Hybrid Scanning</vt:lpstr>
      <vt:lpstr>Abstract</vt:lpstr>
      <vt:lpstr>Proposed text for SFD - 1</vt:lpstr>
      <vt:lpstr>Proposed text for SFD - 2</vt:lpstr>
      <vt:lpstr>Energy consumption</vt:lpstr>
      <vt:lpstr>スライド 6</vt:lpstr>
      <vt:lpstr>スライド 7</vt:lpstr>
      <vt:lpstr>スライド 8</vt:lpstr>
      <vt:lpstr>スライド 9</vt:lpstr>
      <vt:lpstr>スライド 10</vt:lpstr>
      <vt:lpstr>スライド 11</vt:lpstr>
      <vt:lpstr>スライド 12</vt:lpstr>
      <vt:lpstr>スライド 13</vt:lpstr>
      <vt:lpstr>スライド 14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スライド 22</vt:lpstr>
      <vt:lpstr>スライド 23</vt:lpstr>
      <vt:lpstr>スライド 24</vt:lpstr>
      <vt:lpstr>スライド 25</vt:lpstr>
      <vt:lpstr>スライド 26</vt:lpstr>
      <vt:lpstr>スライド 27</vt:lpstr>
      <vt:lpstr>スライド 28</vt:lpstr>
      <vt:lpstr>スライド 29</vt:lpstr>
      <vt:lpstr>Abstract</vt:lpstr>
      <vt:lpstr>Conformance w/ TGai PAR &amp; 5C</vt:lpstr>
      <vt:lpstr>Mathematical Comparison of Air-time Occupancy Rate (1)</vt:lpstr>
      <vt:lpstr>Mathematical Comparison of Air-time Occupancy Rate (2)</vt:lpstr>
      <vt:lpstr>Concept of Hybrid Scanning</vt:lpstr>
      <vt:lpstr>Graphic of Hybrid Scanning</vt:lpstr>
      <vt:lpstr>Behavior of Hybrid Scanning</vt:lpstr>
      <vt:lpstr>Example of Hybrid Scanning (AP discovery time on the channel which the desired AP exists)</vt:lpstr>
      <vt:lpstr>Example of Hybrid Scanning (Air time occupancy rate on the channel which the desired AP exists)</vt:lpstr>
      <vt:lpstr>Air-time Occupancy Rate</vt:lpstr>
      <vt:lpstr>Assumed Gains in AP Discovery Time (No. of STAs = 100)</vt:lpstr>
      <vt:lpstr>Assumptions For Comparison</vt:lpstr>
      <vt:lpstr>More issues</vt:lpstr>
      <vt:lpstr>Motion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Hybrid Scanning</dc:title>
  <dc:creator>Katsuo Yunoki</dc:creator>
  <cp:lastModifiedBy>Katsuo Yunoki</cp:lastModifiedBy>
  <cp:revision>27</cp:revision>
  <cp:lastPrinted>1601-01-01T00:00:00Z</cp:lastPrinted>
  <dcterms:created xsi:type="dcterms:W3CDTF">2012-04-17T05:38:52Z</dcterms:created>
  <dcterms:modified xsi:type="dcterms:W3CDTF">2012-05-08T06:44:33Z</dcterms:modified>
</cp:coreProperties>
</file>