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52.xml" ContentType="application/vnd.openxmlformats-officedocument.presentationml.slide+xml"/>
  <Override PartName="/ppt/slides/slide49.xml" ContentType="application/vnd.openxmlformats-officedocument.presentationml.slide+xml"/>
  <Override PartName="/ppt/slides/slide33.xml" ContentType="application/vnd.openxmlformats-officedocument.presentationml.slide+xml"/>
  <Override PartName="/ppt/notesSlides/notesSlide30.xml" ContentType="application/vnd.openxmlformats-officedocument.presentationml.notesSlide+xml"/>
  <Default Extension="bin" ContentType="application/vnd.openxmlformats-officedocument.presentationml.printerSettings"/>
  <Override PartName="/ppt/notesSlides/notesSlide13.xml" ContentType="application/vnd.openxmlformats-officedocument.presentationml.notesSlide+xml"/>
  <Override PartName="/ppt/notesSlides/notesSlide29.xml" ContentType="application/vnd.openxmlformats-officedocument.presentationml.notesSlide+xml"/>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slides/slide3.xml" ContentType="application/vnd.openxmlformats-officedocument.presentationml.slide+xml"/>
  <Override PartName="/ppt/notesSlides/notesSlide34.xml" ContentType="application/vnd.openxmlformats-officedocument.presentationml.notes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theme/theme1.xml" ContentType="application/vnd.openxmlformats-officedocument.theme+xml"/>
  <Override PartName="/ppt/notesSlides/notesSlide17.xml" ContentType="application/vnd.openxmlformats-officedocument.presentationml.notesSlide+xml"/>
  <Override PartName="/ppt/notesSlides/notesSlide36.xml" ContentType="application/vnd.openxmlformats-officedocument.presentationml.notesSlide+xml"/>
  <Override PartName="/ppt/notesSlides/notesSlide6.xml" ContentType="application/vnd.openxmlformats-officedocument.presentationml.notesSlide+xml"/>
  <Override PartName="/ppt/notesSlides/notesSlide22.xml" ContentType="application/vnd.openxmlformats-officedocument.presentationml.notes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slides/slide46.xml" ContentType="application/vnd.openxmlformats-officedocument.presentationml.slide+xml"/>
  <Override PartName="/ppt/notesSlides/notesSlide41.xml" ContentType="application/vnd.openxmlformats-officedocument.presentationml.notesSlide+xml"/>
  <Override PartName="/ppt/notesSlides/notesSlide8.xml" ContentType="application/vnd.openxmlformats-officedocument.presentationml.notesSlide+xml"/>
  <Override PartName="/ppt/notesSlides/notesSlide26.xml" ContentType="application/vnd.openxmlformats-officedocument.presentationml.notes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53.xml" ContentType="application/vnd.openxmlformats-officedocument.presentationml.slide+xml"/>
  <Override PartName="/ppt/slides/slide15.xml" ContentType="application/vnd.openxmlformats-officedocument.presentationml.slide+xml"/>
  <Override PartName="/ppt/notesSlides/notesSlide31.xml" ContentType="application/vnd.openxmlformats-officedocument.presentationml.notesSlide+xml"/>
  <Override PartName="/ppt/slides/slide20.xml" ContentType="application/vnd.openxmlformats-officedocument.presentationml.slide+xml"/>
  <Override PartName="/ppt/presProps.xml" ContentType="application/vnd.openxmlformats-officedocument.presentationml.presProps+xml"/>
  <Override PartName="/ppt/notesSlides/notesSlide14.xml" ContentType="application/vnd.openxmlformats-officedocument.presentationml.notesSlide+xml"/>
  <Override PartName="/ppt/notesSlides/notesSlide3.xml" ContentType="application/vnd.openxmlformats-officedocument.presentationml.notesSlide+xml"/>
  <Override PartName="/ppt/slides/slide19.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notesSlides/notesSlide35.xml" ContentType="application/vnd.openxmlformats-officedocument.presentationml.notes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theme/theme2.xml" ContentType="application/vnd.openxmlformats-officedocument.theme+xml"/>
  <Override PartName="/ppt/handoutMasters/handoutMaster1.xml" ContentType="application/vnd.openxmlformats-officedocument.presentationml.handoutMaster+xml"/>
  <Override PartName="/ppt/notesSlides/notesSlide18.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Default Extension="jpeg" ContentType="image/jpeg"/>
  <Override PartName="/ppt/notesSlides/notesSlide23.xml" ContentType="application/vnd.openxmlformats-officedocument.presentationml.notesSlide+xml"/>
  <Override PartName="/ppt/slides/slide8.xml" ContentType="application/vnd.openxmlformats-officedocument.presentationml.slide+xml"/>
  <Override PartName="/ppt/slides/slide12.xml" ContentType="application/vnd.openxmlformats-officedocument.presentationml.slide+xml"/>
  <Override PartName="/ppt/slideLayouts/slideLayout6.xml" ContentType="application/vnd.openxmlformats-officedocument.presentationml.slideLayout+xml"/>
  <Override PartName="/ppt/slides/slide28.xml" ContentType="application/vnd.openxmlformats-officedocument.presentationml.slide+xml"/>
  <Override PartName="/ppt/slides/slide50.xml" ContentType="application/vnd.openxmlformats-officedocument.presentationml.slide+xml"/>
  <Override PartName="/ppt/slides/slide47.xml" ContentType="application/vnd.openxmlformats-officedocument.presentationml.slide+xml"/>
  <Override PartName="/ppt/slides/slide31.xml" ContentType="application/vnd.openxmlformats-officedocument.presentationml.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rels" ContentType="application/vnd.openxmlformats-package.relationships+xml"/>
  <Override PartName="/ppt/notesSlides/notesSlide27.xml" ContentType="application/vnd.openxmlformats-officedocument.presentationml.notesSlide+xml"/>
  <Override PartName="/ppt/slides/slide16.xml" ContentType="application/vnd.openxmlformats-officedocument.presentationml.slide+xml"/>
  <Override PartName="/ppt/slides/slide35.xml" ContentType="application/vnd.openxmlformats-officedocument.presentationml.slide+xml"/>
  <Override PartName="/ppt/slides/slide54.xml" ContentType="application/vnd.openxmlformats-officedocument.presentationml.slide+xml"/>
  <Override PartName="/ppt/slides/slide1.xml" ContentType="application/vnd.openxmlformats-officedocument.presentationml.slide+xml"/>
  <Override PartName="/ppt/notesSlides/notesSlide32.xml" ContentType="application/vnd.openxmlformats-officedocument.presentationml.notesSlide+xml"/>
  <Override PartName="/ppt/slides/slide21.xml" ContentType="application/vnd.openxmlformats-officedocument.presentationml.slide+xml"/>
  <Override PartName="/ppt/slides/slide40.xml" ContentType="application/vnd.openxmlformats-officedocument.presentationml.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slides/slide39.xml" ContentType="application/vnd.openxmlformats-officedocument.presentationml.slide+xml"/>
  <Override PartName="/ppt/notesSlides/notesSlide20.xml" ContentType="application/vnd.openxmlformats-officedocument.presentationml.notes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theme/theme3.xml" ContentType="application/vnd.openxmlformats-officedocument.theme+xml"/>
  <Override PartName="/ppt/notesSlides/notesSlide19.xml" ContentType="application/vnd.openxmlformats-officedocument.presentationml.notesSlide+xml"/>
  <Override PartName="/ppt/notesSlides/notesSlide38.xml" ContentType="application/vnd.openxmlformats-officedocument.presentationml.notesSlide+xml"/>
  <Override PartName="/ppt/notesSlides/notesSlide24.xml" ContentType="application/vnd.openxmlformats-officedocument.presentationml.notesSlide+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s/slide51.xml" ContentType="application/vnd.openxmlformats-officedocument.presentationml.slide+xml"/>
  <Override PartName="/ppt/slides/slide48.xml" ContentType="application/vnd.openxmlformats-officedocument.presentationml.slide+xml"/>
  <Override PartName="/ppt/notesSlides/notesSlide10.xml" ContentType="application/vnd.openxmlformats-officedocument.presentationml.notesSlide+xml"/>
  <Override PartName="/ppt/slideLayouts/slideLayout7.xml" ContentType="application/vnd.openxmlformats-officedocument.presentationml.slideLayout+xml"/>
  <Override PartName="/ppt/slides/slide32.xml" ContentType="application/vnd.openxmlformats-officedocument.presentationml.slide+xml"/>
  <Override PartName="/ppt/viewProps.xml" ContentType="application/vnd.openxmlformats-officedocument.presentationml.viewProps+xml"/>
  <Override PartName="/ppt/slides/slide29.xml" ContentType="application/vnd.openxmlformats-officedocument.presentationml.slide+xml"/>
  <Override PartName="/docProps/app.xml" ContentType="application/vnd.openxmlformats-officedocument.extended-properties+xml"/>
  <Override PartName="/ppt/notesMasters/notesMaster1.xml" ContentType="application/vnd.openxmlformats-officedocument.presentationml.notesMaster+xml"/>
  <Override PartName="/ppt/notesSlides/notesSlide12.xml" ContentType="application/vnd.openxmlformats-officedocument.presentationml.notesSlide+xml"/>
  <Override PartName="/ppt/notesSlides/notesSlide28.xml" ContentType="application/vnd.openxmlformats-officedocument.presentationml.notesSlide+xml"/>
  <Override PartName="/ppt/notesSlides/notesSlide1.xml" ContentType="application/vnd.openxmlformats-officedocument.presentationml.notesSlide+xml"/>
  <Override PartName="/ppt/slides/slide17.xml" ContentType="application/vnd.openxmlformats-officedocument.presentationml.slide+xml"/>
  <Override PartName="/ppt/slides/slide36.xml" ContentType="application/vnd.openxmlformats-officedocument.presentationml.slide+xml"/>
  <Override PartName="/ppt/presentation.xml" ContentType="application/vnd.openxmlformats-officedocument.presentationml.presentation.main+xml"/>
  <Override PartName="/ppt/slides/slide2.xml" ContentType="application/vnd.openxmlformats-officedocument.presentationml.slide+xml"/>
  <Override PartName="/ppt/notesSlides/notesSlide33.xml" ContentType="application/vnd.openxmlformats-officedocument.presentationml.notesSlide+xml"/>
  <Override PartName="/ppt/slides/slide22.xml" ContentType="application/vnd.openxmlformats-officedocument.presentationml.slide+xml"/>
  <Override PartName="/ppt/slides/slide41.xml" ContentType="application/vnd.openxmlformats-officedocument.presentationml.slide+xml"/>
  <Override PartName="/ppt/notesSlides/notesSlide16.xml" ContentType="application/vnd.openxmlformats-officedocument.presentationml.notesSlide+xml"/>
  <Override PartName="/ppt/notesSlides/notesSlide5.xml" ContentType="application/vnd.openxmlformats-officedocument.presentationml.notesSlide+xml"/>
  <Override PartName="/ppt/notesSlides/notesSlide21.xml" ContentType="application/vnd.openxmlformats-officedocument.presentationml.notesSlide+xml"/>
  <Override PartName="/ppt/notesSlides/notesSlide40.xml" ContentType="application/vnd.openxmlformats-officedocument.presentationml.notesSlide+xml"/>
  <Override PartName="/ppt/slideLayouts/slideLayout4.xml" ContentType="application/vnd.openxmlformats-officedocument.presentationml.slideLayout+xml"/>
  <Override PartName="/ppt/slides/slide10.xml" ContentType="application/vnd.openxmlformats-officedocument.presentationml.slide+xml"/>
  <Override PartName="/ppt/slides/slide26.xml" ContentType="application/vnd.openxmlformats-officedocument.presentationml.slide+xml"/>
  <Override PartName="/ppt/slides/slide45.xml" ContentType="application/vnd.openxmlformats-officedocument.presentationml.slide+xml"/>
  <Override PartName="/ppt/slides/slide6.xml" ContentType="application/vnd.openxmlformats-officedocument.presentationml.slide+xml"/>
  <Override PartName="/ppt/notesSlides/notesSlide39.xml" ContentType="application/vnd.openxmlformats-officedocument.presentationml.notes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56"/>
  </p:notesMasterIdLst>
  <p:handoutMasterIdLst>
    <p:handoutMasterId r:id="rId57"/>
  </p:handoutMasterIdLst>
  <p:sldIdLst>
    <p:sldId id="256" r:id="rId2"/>
    <p:sldId id="282" r:id="rId3"/>
    <p:sldId id="258" r:id="rId4"/>
    <p:sldId id="284" r:id="rId5"/>
    <p:sldId id="302" r:id="rId6"/>
    <p:sldId id="269" r:id="rId7"/>
    <p:sldId id="270" r:id="rId8"/>
    <p:sldId id="287" r:id="rId9"/>
    <p:sldId id="279" r:id="rId10"/>
    <p:sldId id="275" r:id="rId11"/>
    <p:sldId id="299" r:id="rId12"/>
    <p:sldId id="305" r:id="rId13"/>
    <p:sldId id="303" r:id="rId14"/>
    <p:sldId id="320" r:id="rId15"/>
    <p:sldId id="319" r:id="rId16"/>
    <p:sldId id="276" r:id="rId17"/>
    <p:sldId id="278" r:id="rId18"/>
    <p:sldId id="297" r:id="rId19"/>
    <p:sldId id="308" r:id="rId20"/>
    <p:sldId id="296" r:id="rId21"/>
    <p:sldId id="316" r:id="rId22"/>
    <p:sldId id="317" r:id="rId23"/>
    <p:sldId id="327" r:id="rId24"/>
    <p:sldId id="324" r:id="rId25"/>
    <p:sldId id="322" r:id="rId26"/>
    <p:sldId id="315" r:id="rId27"/>
    <p:sldId id="288" r:id="rId28"/>
    <p:sldId id="306" r:id="rId29"/>
    <p:sldId id="307" r:id="rId30"/>
    <p:sldId id="312" r:id="rId31"/>
    <p:sldId id="321" r:id="rId32"/>
    <p:sldId id="301" r:id="rId33"/>
    <p:sldId id="294" r:id="rId34"/>
    <p:sldId id="325" r:id="rId35"/>
    <p:sldId id="326" r:id="rId36"/>
    <p:sldId id="323" r:id="rId37"/>
    <p:sldId id="310" r:id="rId38"/>
    <p:sldId id="311" r:id="rId39"/>
    <p:sldId id="314" r:id="rId40"/>
    <p:sldId id="263" r:id="rId41"/>
    <p:sldId id="274" r:id="rId42"/>
    <p:sldId id="273" r:id="rId43"/>
    <p:sldId id="318" r:id="rId44"/>
    <p:sldId id="309" r:id="rId45"/>
    <p:sldId id="277" r:id="rId46"/>
    <p:sldId id="280" r:id="rId47"/>
    <p:sldId id="289" r:id="rId48"/>
    <p:sldId id="291" r:id="rId49"/>
    <p:sldId id="300" r:id="rId50"/>
    <p:sldId id="290" r:id="rId51"/>
    <p:sldId id="281" r:id="rId52"/>
    <p:sldId id="292" r:id="rId53"/>
    <p:sldId id="295" r:id="rId54"/>
    <p:sldId id="29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clrMru>
    <a:srgbClr val="FFFF66"/>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B344D84-9AFB-497E-A393-DC336BA19D2E}" styleName="中間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27F97BB-C833-4FB7-BDE5-3F7075034690}" styleName="テーマ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テーマ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淡色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淡色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27102A9-8310-4765-A935-A1911B00CA55}" styleName="淡色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淡色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708" autoAdjust="0"/>
  </p:normalViewPr>
  <p:slideViewPr>
    <p:cSldViewPr>
      <p:cViewPr varScale="1">
        <p:scale>
          <a:sx n="121" d="100"/>
          <a:sy n="121" d="100"/>
        </p:scale>
        <p:origin x="-384"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4832"/>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notesMaster" Target="notesMasters/notesMaster1.xml"/><Relationship Id="rId57" Type="http://schemas.openxmlformats.org/officeDocument/2006/relationships/handoutMaster" Target="handoutMasters/handoutMaster1.xml"/><Relationship Id="rId58" Type="http://schemas.openxmlformats.org/officeDocument/2006/relationships/printerSettings" Target="printerSettings/printerSettings1.bin"/><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ltLang="ja-JP" smtClean="0"/>
              <a:t>doc.: IEEE 802.11-12/0273r9</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May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ltLang="ja-JP" smtClean="0"/>
              <a:t>Hiroki Nakano, Trans New Technology,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doc.: IEEE 802.11-12/0273r9</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ltLang="ja-JP" smtClean="0"/>
              <a:t>Hiroki Nakano, Trans New Technology,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802.11-12/0273r9</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Hiroki Nakano, Trans New Technology,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0273r10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SFD Text for Upper Layers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2012-0</a:t>
            </a:r>
            <a:r>
              <a:rPr lang="en-US" altLang="ja-JP" sz="2000" b="0" dirty="0" smtClean="0"/>
              <a:t>5</a:t>
            </a:r>
            <a:r>
              <a:rPr lang="en-GB" sz="2000" b="0" dirty="0" smtClean="0"/>
              <a:t>-</a:t>
            </a:r>
            <a:r>
              <a:rPr lang="en-US" sz="2000" b="0" smtClean="0"/>
              <a:t>17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表 8"/>
          <p:cNvGraphicFramePr>
            <a:graphicFrameLocks noGrp="1"/>
          </p:cNvGraphicFramePr>
          <p:nvPr/>
        </p:nvGraphicFramePr>
        <p:xfrm>
          <a:off x="685800" y="2286000"/>
          <a:ext cx="7924800" cy="3860800"/>
        </p:xfrm>
        <a:graphic>
          <a:graphicData uri="http://schemas.openxmlformats.org/drawingml/2006/table">
            <a:tbl>
              <a:tblPr firstRow="1" bandRow="1">
                <a:tableStyleId>{5940675A-B579-460E-94D1-54222C63F5DA}</a:tableStyleId>
              </a:tblPr>
              <a:tblGrid>
                <a:gridCol w="1524000"/>
                <a:gridCol w="1371600"/>
                <a:gridCol w="2057400"/>
                <a:gridCol w="1295400"/>
                <a:gridCol w="1676400"/>
              </a:tblGrid>
              <a:tr h="370840">
                <a:tc>
                  <a:txBody>
                    <a:bodyPr/>
                    <a:lstStyle/>
                    <a:p>
                      <a:r>
                        <a:rPr kumimoji="1" lang="en-US" altLang="ja-JP" dirty="0" smtClean="0"/>
                        <a:t>Name</a:t>
                      </a:r>
                      <a:endParaRPr kumimoji="1" lang="ja-JP" altLang="en-US" dirty="0"/>
                    </a:p>
                  </a:txBody>
                  <a:tcPr/>
                </a:tc>
                <a:tc>
                  <a:txBody>
                    <a:bodyPr/>
                    <a:lstStyle/>
                    <a:p>
                      <a:r>
                        <a:rPr kumimoji="1" lang="en-US" altLang="ja-JP" dirty="0" smtClean="0"/>
                        <a:t>Affiliations</a:t>
                      </a:r>
                      <a:endParaRPr kumimoji="1" lang="ja-JP" altLang="en-US" dirty="0"/>
                    </a:p>
                  </a:txBody>
                  <a:tcPr/>
                </a:tc>
                <a:tc>
                  <a:txBody>
                    <a:bodyPr/>
                    <a:lstStyle/>
                    <a:p>
                      <a:r>
                        <a:rPr kumimoji="1" lang="en-US" altLang="ja-JP" dirty="0" smtClean="0"/>
                        <a:t>Address</a:t>
                      </a:r>
                      <a:endParaRPr kumimoji="1" lang="ja-JP" altLang="en-US" dirty="0"/>
                    </a:p>
                  </a:txBody>
                  <a:tcPr/>
                </a:tc>
                <a:tc>
                  <a:txBody>
                    <a:bodyPr/>
                    <a:lstStyle/>
                    <a:p>
                      <a:r>
                        <a:rPr kumimoji="1" lang="en-US" altLang="ja-JP" dirty="0" smtClean="0"/>
                        <a:t>Phone</a:t>
                      </a:r>
                      <a:endParaRPr kumimoji="1" lang="ja-JP" altLang="en-US" dirty="0"/>
                    </a:p>
                  </a:txBody>
                  <a:tcPr/>
                </a:tc>
                <a:tc>
                  <a:txBody>
                    <a:bodyPr/>
                    <a:lstStyle/>
                    <a:p>
                      <a:r>
                        <a:rPr kumimoji="1" lang="en-US" altLang="ja-JP" dirty="0" smtClean="0"/>
                        <a:t>email</a:t>
                      </a:r>
                      <a:endParaRPr kumimoji="1" lang="ja-JP" altLang="en-US" dirty="0"/>
                    </a:p>
                  </a:txBody>
                  <a:tcPr/>
                </a:tc>
              </a:tr>
              <a:tr h="370840">
                <a:tc>
                  <a:txBody>
                    <a:bodyPr/>
                    <a:lstStyle/>
                    <a:p>
                      <a:r>
                        <a:rPr kumimoji="1" lang="en-US" altLang="ja-JP" sz="1600" dirty="0" smtClean="0"/>
                        <a:t>Hiroki Nakano</a:t>
                      </a:r>
                      <a:endParaRPr kumimoji="1" lang="ja-JP" altLang="en-US" sz="1600" dirty="0"/>
                    </a:p>
                  </a:txBody>
                  <a:tcPr/>
                </a:tc>
                <a:tc>
                  <a:txBody>
                    <a:bodyPr/>
                    <a:lstStyle/>
                    <a:p>
                      <a:r>
                        <a:rPr kumimoji="1" lang="en-US" altLang="ja-JP" sz="1600" dirty="0" smtClean="0"/>
                        <a:t>Trans New Technology, Inc.</a:t>
                      </a:r>
                      <a:endParaRPr kumimoji="1" lang="ja-JP" altLang="en-US" sz="1600" dirty="0"/>
                    </a:p>
                  </a:txBody>
                  <a:tcPr/>
                </a:tc>
                <a:tc>
                  <a:txBody>
                    <a:bodyPr/>
                    <a:lstStyle/>
                    <a:p>
                      <a:r>
                        <a:rPr kumimoji="1" lang="en-US" altLang="ja-JP" sz="1600" dirty="0" smtClean="0"/>
                        <a:t>Sumitomo</a:t>
                      </a:r>
                      <a:r>
                        <a:rPr kumimoji="1" lang="en-US" altLang="ja-JP" sz="1600" baseline="0" dirty="0" smtClean="0"/>
                        <a:t> </a:t>
                      </a:r>
                      <a:r>
                        <a:rPr kumimoji="1" lang="en-US" altLang="ja-JP" sz="1600" baseline="0" dirty="0" err="1" smtClean="0"/>
                        <a:t>Seimei</a:t>
                      </a:r>
                      <a:r>
                        <a:rPr kumimoji="1" lang="en-US" altLang="ja-JP" sz="1600" baseline="0" dirty="0" smtClean="0"/>
                        <a:t> Kyoto Bldg. 8F,</a:t>
                      </a:r>
                    </a:p>
                    <a:p>
                      <a:r>
                        <a:rPr kumimoji="1" lang="en-US" altLang="ja-JP" sz="1600" baseline="0" dirty="0" smtClean="0"/>
                        <a:t>62 </a:t>
                      </a:r>
                      <a:r>
                        <a:rPr kumimoji="1" lang="en-US" altLang="ja-JP" sz="1600" baseline="0" dirty="0" err="1" smtClean="0"/>
                        <a:t>Tukiboko-cho</a:t>
                      </a:r>
                      <a:r>
                        <a:rPr kumimoji="1" lang="en-US" altLang="ja-JP" sz="1600" baseline="0" dirty="0" smtClean="0"/>
                        <a:t>, Shimogyo,</a:t>
                      </a:r>
                    </a:p>
                    <a:p>
                      <a:r>
                        <a:rPr kumimoji="1" lang="en-US" altLang="ja-JP" sz="1600" baseline="0" dirty="0" smtClean="0"/>
                        <a:t>Kyoto 600-8492 JAPAN</a:t>
                      </a:r>
                      <a:endParaRPr kumimoji="1" lang="ja-JP" altLang="en-US" sz="1600" dirty="0"/>
                    </a:p>
                  </a:txBody>
                  <a:tcPr/>
                </a:tc>
                <a:tc>
                  <a:txBody>
                    <a:bodyPr/>
                    <a:lstStyle/>
                    <a:p>
                      <a:r>
                        <a:rPr kumimoji="1" lang="en-US" altLang="ja-JP" sz="1600" dirty="0" smtClean="0"/>
                        <a:t>+81-75-213-1200</a:t>
                      </a:r>
                      <a:endParaRPr kumimoji="1" lang="ja-JP" altLang="en-US" sz="1600" dirty="0"/>
                    </a:p>
                  </a:txBody>
                  <a:tcPr/>
                </a:tc>
                <a:tc>
                  <a:txBody>
                    <a:bodyPr/>
                    <a:lstStyle/>
                    <a:p>
                      <a:r>
                        <a:rPr kumimoji="1" lang="en-US" altLang="ja-JP" sz="1600" smtClean="0"/>
                        <a:t>cas@gmail4.trans</a:t>
                      </a:r>
                      <a:r>
                        <a:rPr kumimoji="1" lang="en-US" altLang="ja-JP" sz="1600" dirty="0" smtClean="0"/>
                        <a:t>-nt.com</a:t>
                      </a:r>
                      <a:endParaRPr kumimoji="1" lang="ja-JP" altLang="en-US" sz="1600" dirty="0"/>
                    </a:p>
                  </a:txBody>
                  <a:tcPr/>
                </a:tc>
              </a:tr>
              <a:tr h="370840">
                <a:tc>
                  <a:txBody>
                    <a:bodyPr/>
                    <a:lstStyle/>
                    <a:p>
                      <a:r>
                        <a:rPr kumimoji="1" lang="en-US" altLang="ja-JP" sz="1600" dirty="0" smtClean="0"/>
                        <a:t>Hitoshi Morioka</a:t>
                      </a:r>
                      <a:endParaRPr kumimoji="1" lang="ja-JP" altLang="en-US" sz="1600" dirty="0"/>
                    </a:p>
                  </a:txBody>
                  <a:tcPr/>
                </a:tc>
                <a:tc>
                  <a:txBody>
                    <a:bodyPr/>
                    <a:lstStyle/>
                    <a:p>
                      <a:r>
                        <a:rPr kumimoji="1" lang="en-US" altLang="ja-JP" sz="1600" dirty="0" smtClean="0"/>
                        <a:t>Allied Telesis R&amp;D Center</a:t>
                      </a:r>
                      <a:endParaRPr kumimoji="1" lang="ja-JP" altLang="en-US" sz="1600" dirty="0"/>
                    </a:p>
                  </a:txBody>
                  <a:tcPr/>
                </a:tc>
                <a:tc>
                  <a:txBody>
                    <a:bodyPr/>
                    <a:lstStyle/>
                    <a:p>
                      <a:r>
                        <a:rPr kumimoji="1" lang="en-US" altLang="ja-JP" sz="1600" dirty="0" smtClean="0"/>
                        <a:t>2-14-38 </a:t>
                      </a:r>
                      <a:r>
                        <a:rPr kumimoji="1" lang="en-US" altLang="ja-JP" sz="1600" dirty="0" err="1" smtClean="0"/>
                        <a:t>Tenjin</a:t>
                      </a:r>
                      <a:r>
                        <a:rPr kumimoji="1" lang="en-US" altLang="ja-JP" sz="1600" dirty="0" smtClean="0"/>
                        <a:t>, Chuo-</a:t>
                      </a:r>
                      <a:r>
                        <a:rPr kumimoji="1" lang="en-US" altLang="ja-JP" sz="1600" dirty="0" err="1" smtClean="0"/>
                        <a:t>ku</a:t>
                      </a:r>
                      <a:r>
                        <a:rPr kumimoji="1" lang="en-US" altLang="ja-JP" sz="1600" dirty="0" smtClean="0"/>
                        <a:t> Fukuoka</a:t>
                      </a:r>
                      <a:r>
                        <a:rPr kumimoji="1" lang="en-US" altLang="ja-JP" sz="1600" baseline="0" dirty="0" smtClean="0"/>
                        <a:t> 810-0001 JAPAN</a:t>
                      </a:r>
                      <a:endParaRPr kumimoji="1" lang="ja-JP" altLang="en-US" sz="1600" dirty="0"/>
                    </a:p>
                  </a:txBody>
                  <a:tcPr/>
                </a:tc>
                <a:tc>
                  <a:txBody>
                    <a:bodyPr/>
                    <a:lstStyle/>
                    <a:p>
                      <a:r>
                        <a:rPr kumimoji="1" lang="en-US" altLang="ja-JP" sz="1600" dirty="0" smtClean="0"/>
                        <a:t>+81-92-771-7630</a:t>
                      </a:r>
                      <a:endParaRPr kumimoji="1" lang="ja-JP" altLang="en-US" sz="1600" dirty="0"/>
                    </a:p>
                  </a:txBody>
                  <a:tcPr/>
                </a:tc>
                <a:tc>
                  <a:txBody>
                    <a:bodyPr/>
                    <a:lstStyle/>
                    <a:p>
                      <a:r>
                        <a:rPr kumimoji="1" lang="en-US" altLang="ja-JP" sz="1600" dirty="0" err="1" smtClean="0"/>
                        <a:t>hmorioka@root-hq.com</a:t>
                      </a:r>
                      <a:endParaRPr kumimoji="1" lang="ja-JP" altLang="en-US" sz="1600" dirty="0"/>
                    </a:p>
                  </a:txBody>
                  <a:tcPr/>
                </a:tc>
              </a:tr>
              <a:tr h="370840">
                <a:tc>
                  <a:txBody>
                    <a:bodyPr/>
                    <a:lstStyle/>
                    <a:p>
                      <a:r>
                        <a:rPr kumimoji="1" lang="en-US" altLang="ja-JP" sz="1600" dirty="0" smtClean="0"/>
                        <a:t>Gabor</a:t>
                      </a:r>
                      <a:r>
                        <a:rPr kumimoji="1" lang="en-US" altLang="ja-JP" sz="1600" baseline="0" dirty="0" smtClean="0"/>
                        <a:t> </a:t>
                      </a:r>
                      <a:r>
                        <a:rPr kumimoji="1" lang="en-US" altLang="ja-JP" sz="1600" baseline="0" dirty="0" err="1" smtClean="0"/>
                        <a:t>Bajko</a:t>
                      </a:r>
                      <a:endParaRPr kumimoji="1" lang="ja-JP" altLang="en-US" sz="1600" dirty="0"/>
                    </a:p>
                  </a:txBody>
                  <a:tcPr/>
                </a:tc>
                <a:tc>
                  <a:txBody>
                    <a:bodyPr/>
                    <a:lstStyle/>
                    <a:p>
                      <a:r>
                        <a:rPr kumimoji="1" lang="en-US" altLang="ja-JP" sz="1600" dirty="0" smtClean="0"/>
                        <a:t>Nokia</a:t>
                      </a:r>
                      <a:endParaRPr kumimoji="1" lang="ja-JP" altLang="en-US" sz="1600" dirty="0"/>
                    </a:p>
                  </a:txBody>
                  <a:tcPr/>
                </a:tc>
                <a:tc>
                  <a:txBody>
                    <a:bodyPr/>
                    <a:lstStyle/>
                    <a:p>
                      <a:endParaRPr kumimoji="1" lang="ja-JP" altLang="en-US" sz="1600" dirty="0"/>
                    </a:p>
                  </a:txBody>
                  <a:tcPr/>
                </a:tc>
                <a:tc>
                  <a:txBody>
                    <a:bodyPr/>
                    <a:lstStyle/>
                    <a:p>
                      <a:endParaRPr kumimoji="1" lang="ja-JP" altLang="en-US" sz="1600"/>
                    </a:p>
                  </a:txBody>
                  <a:tcPr/>
                </a:tc>
                <a:tc>
                  <a:txBody>
                    <a:bodyPr/>
                    <a:lstStyle/>
                    <a:p>
                      <a:endParaRPr kumimoji="1" lang="ja-JP" altLang="en-US" sz="1600" dirty="0"/>
                    </a:p>
                  </a:txBody>
                  <a:tcPr/>
                </a:tc>
              </a:tr>
              <a:tr h="370840">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dirty="0"/>
                    </a:p>
                  </a:txBody>
                  <a:tcPr/>
                </a:tc>
              </a:tr>
              <a:tr h="370840">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 name="正方形/長方形 58"/>
          <p:cNvSpPr/>
          <p:nvPr/>
        </p:nvSpPr>
        <p:spPr bwMode="auto">
          <a:xfrm>
            <a:off x="2133600" y="4572000"/>
            <a:ext cx="2590800" cy="1676400"/>
          </a:xfrm>
          <a:prstGeom prst="rect">
            <a:avLst/>
          </a:prstGeom>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テキスト ボックス 59"/>
          <p:cNvSpPr txBox="1"/>
          <p:nvPr/>
        </p:nvSpPr>
        <p:spPr>
          <a:xfrm>
            <a:off x="2819400" y="5181600"/>
            <a:ext cx="1219200" cy="246221"/>
          </a:xfrm>
          <a:prstGeom prst="rect">
            <a:avLst/>
          </a:prstGeom>
          <a:noFill/>
        </p:spPr>
        <p:txBody>
          <a:bodyPr wrap="square" rtlCol="0">
            <a:spAutoFit/>
          </a:bodyPr>
          <a:lstStyle/>
          <a:p>
            <a:pPr algn="ctr"/>
            <a:r>
              <a:rPr kumimoji="1" lang="en-US" altLang="ja-JP" sz="1000" dirty="0" smtClean="0">
                <a:solidFill>
                  <a:srgbClr val="000000"/>
                </a:solidFill>
              </a:rPr>
              <a:t>Possibly Encrypted</a:t>
            </a:r>
            <a:endParaRPr kumimoji="1" lang="ja-JP" altLang="en-US" sz="1000" dirty="0">
              <a:solidFill>
                <a:srgbClr val="000000"/>
              </a:solidFill>
            </a:endParaRPr>
          </a:p>
        </p:txBody>
      </p:sp>
      <p:sp>
        <p:nvSpPr>
          <p:cNvPr id="36" name="フローチャート: 直接アクセス記憶 35"/>
          <p:cNvSpPr/>
          <p:nvPr/>
        </p:nvSpPr>
        <p:spPr bwMode="auto">
          <a:xfrm>
            <a:off x="2819400" y="3124200"/>
            <a:ext cx="914400" cy="533400"/>
          </a:xfrm>
          <a:prstGeom prst="flowChartMagneticDrum">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Generalized Sequence</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10</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Conf.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Higher Layer Configuration Service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16764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657600"/>
            <a:ext cx="1828800" cy="8382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715000"/>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384939" y="2819400"/>
            <a:ext cx="2048157" cy="338554"/>
          </a:xfrm>
          <a:prstGeom prst="rect">
            <a:avLst/>
          </a:prstGeom>
          <a:noFill/>
        </p:spPr>
        <p:txBody>
          <a:bodyPr wrap="none" rtlCol="0" anchor="ctr">
            <a:spAutoFit/>
          </a:bodyPr>
          <a:lstStyle/>
          <a:p>
            <a:pPr algn="ctr"/>
            <a:r>
              <a:rPr kumimoji="1" lang="en-US" altLang="ja-JP" sz="1600" dirty="0" smtClean="0">
                <a:solidFill>
                  <a:srgbClr val="FF0000"/>
                </a:solidFill>
              </a:rPr>
              <a:t>Configuration Request</a:t>
            </a:r>
            <a:endParaRPr kumimoji="1" lang="ja-JP" altLang="en-US" sz="1600" dirty="0">
              <a:solidFill>
                <a:srgbClr val="FF0000"/>
              </a:solidFill>
            </a:endParaRPr>
          </a:p>
        </p:txBody>
      </p:sp>
      <p:sp>
        <p:nvSpPr>
          <p:cNvPr id="33" name="テキスト ボックス 32"/>
          <p:cNvSpPr txBox="1"/>
          <p:nvPr/>
        </p:nvSpPr>
        <p:spPr>
          <a:xfrm>
            <a:off x="2510982" y="5334000"/>
            <a:ext cx="1877237" cy="338554"/>
          </a:xfrm>
          <a:prstGeom prst="rect">
            <a:avLst/>
          </a:prstGeom>
          <a:noFill/>
        </p:spPr>
        <p:txBody>
          <a:bodyPr wrap="none" rtlCol="0" anchor="ctr">
            <a:spAutoFit/>
          </a:bodyPr>
          <a:lstStyle/>
          <a:p>
            <a:pPr algn="ctr"/>
            <a:r>
              <a:rPr kumimoji="1" lang="en-US" altLang="ja-JP" sz="1600" dirty="0" smtClean="0">
                <a:solidFill>
                  <a:srgbClr val="FF0000"/>
                </a:solidFill>
              </a:rPr>
              <a:t>Configuration Reply</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sp>
        <p:nvSpPr>
          <p:cNvPr id="45" name="角丸四角形 44"/>
          <p:cNvSpPr/>
          <p:nvPr/>
        </p:nvSpPr>
        <p:spPr bwMode="auto">
          <a:xfrm>
            <a:off x="2438400" y="4419600"/>
            <a:ext cx="1600200" cy="685800"/>
          </a:xfrm>
          <a:prstGeom prst="roundRect">
            <a:avLst/>
          </a:prstGeom>
          <a:solidFill>
            <a:srgbClr val="FFFF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At this point, </a:t>
            </a:r>
            <a:r>
              <a:rPr lang="en-US" altLang="ja-JP" sz="1400" dirty="0" smtClean="0">
                <a:solidFill>
                  <a:srgbClr val="000000"/>
                </a:solidFill>
              </a:rPr>
              <a:t>Non-AP STA has been authenticated.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a:stCxn id="45" idx="3"/>
          </p:cNvCxnSpPr>
          <p:nvPr/>
        </p:nvCxnSpPr>
        <p:spPr bwMode="auto">
          <a:xfrm flipV="1">
            <a:off x="4038600" y="4573588"/>
            <a:ext cx="609600" cy="188912"/>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29" name="直線矢印コネクタ 28"/>
          <p:cNvCxnSpPr/>
          <p:nvPr/>
        </p:nvCxnSpPr>
        <p:spPr bwMode="auto">
          <a:xfrm rot="5400000">
            <a:off x="4344194" y="4114006"/>
            <a:ext cx="1676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0" name="角丸四角形 29"/>
          <p:cNvSpPr/>
          <p:nvPr/>
        </p:nvSpPr>
        <p:spPr bwMode="auto">
          <a:xfrm>
            <a:off x="7467600" y="3200400"/>
            <a:ext cx="1447800" cy="14478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AP keeps a HLCF data. Maximum time is assumed to be less than 100 msec.</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コネクタ 30"/>
          <p:cNvCxnSpPr>
            <a:stCxn id="30" idx="1"/>
          </p:cNvCxnSpPr>
          <p:nvPr/>
        </p:nvCxnSpPr>
        <p:spPr bwMode="auto">
          <a:xfrm rot="10800000" flipV="1">
            <a:off x="5181600" y="3924300"/>
            <a:ext cx="2286000" cy="6477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2" name="直線矢印コネクタ 51"/>
          <p:cNvCxnSpPr/>
          <p:nvPr/>
        </p:nvCxnSpPr>
        <p:spPr bwMode="auto">
          <a:xfrm rot="5400000">
            <a:off x="-74612" y="4495800"/>
            <a:ext cx="2438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5" name="テキスト ボックス 54"/>
          <p:cNvSpPr txBox="1"/>
          <p:nvPr/>
        </p:nvSpPr>
        <p:spPr>
          <a:xfrm rot="16200000">
            <a:off x="326256" y="4321944"/>
            <a:ext cx="1331665" cy="307777"/>
          </a:xfrm>
          <a:prstGeom prst="rect">
            <a:avLst/>
          </a:prstGeom>
          <a:noFill/>
        </p:spPr>
        <p:txBody>
          <a:bodyPr wrap="none" rtlCol="0">
            <a:spAutoFit/>
          </a:bodyPr>
          <a:lstStyle/>
          <a:p>
            <a:r>
              <a:rPr kumimoji="1" lang="en-US" altLang="ja-JP" sz="1400" dirty="0" smtClean="0">
                <a:solidFill>
                  <a:srgbClr val="000000"/>
                </a:solidFill>
              </a:rPr>
              <a:t>less than 100ms</a:t>
            </a:r>
            <a:endParaRPr kumimoji="1" lang="ja-JP" altLang="en-US" sz="1400" dirty="0">
              <a:solidFill>
                <a:srgbClr val="000000"/>
              </a:solidFill>
            </a:endParaRPr>
          </a:p>
        </p:txBody>
      </p:sp>
      <p:sp>
        <p:nvSpPr>
          <p:cNvPr id="56" name="テキスト ボックス 55"/>
          <p:cNvSpPr txBox="1"/>
          <p:nvPr/>
        </p:nvSpPr>
        <p:spPr>
          <a:xfrm rot="16200000">
            <a:off x="-120522" y="4321944"/>
            <a:ext cx="2828882" cy="307777"/>
          </a:xfrm>
          <a:prstGeom prst="rect">
            <a:avLst/>
          </a:prstGeom>
          <a:noFill/>
        </p:spPr>
        <p:txBody>
          <a:bodyPr wrap="none" rtlCol="0">
            <a:spAutoFit/>
          </a:bodyPr>
          <a:lstStyle/>
          <a:p>
            <a:r>
              <a:rPr kumimoji="1" lang="en-US" altLang="ja-JP" sz="1400" dirty="0" smtClean="0">
                <a:solidFill>
                  <a:srgbClr val="000000"/>
                </a:solidFill>
              </a:rPr>
              <a:t>(See TGai Functional Requirements)</a:t>
            </a:r>
            <a:endParaRPr kumimoji="1" lang="ja-JP" altLang="en-US" sz="1400" dirty="0">
              <a:solidFill>
                <a:srgbClr val="000000"/>
              </a:solidFill>
            </a:endParaRPr>
          </a:p>
        </p:txBody>
      </p:sp>
      <p:sp>
        <p:nvSpPr>
          <p:cNvPr id="35" name="フローチャート: 記憶データ 34"/>
          <p:cNvSpPr/>
          <p:nvPr/>
        </p:nvSpPr>
        <p:spPr bwMode="auto">
          <a:xfrm>
            <a:off x="2819400" y="3124200"/>
            <a:ext cx="762000" cy="533400"/>
          </a:xfrm>
          <a:prstGeom prst="flowChartOnlineStorag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9" name="テキスト ボックス 38"/>
          <p:cNvSpPr txBox="1"/>
          <p:nvPr/>
        </p:nvSpPr>
        <p:spPr>
          <a:xfrm>
            <a:off x="2793547" y="3181290"/>
            <a:ext cx="711653" cy="400110"/>
          </a:xfrm>
          <a:prstGeom prst="rect">
            <a:avLst/>
          </a:prstGeom>
          <a:noFill/>
        </p:spPr>
        <p:txBody>
          <a:bodyPr wrap="none" rtlCol="0">
            <a:spAutoFit/>
          </a:bodyPr>
          <a:lstStyle/>
          <a:p>
            <a:r>
              <a:rPr kumimoji="1" lang="en-US" altLang="ja-JP" sz="1000" dirty="0" smtClean="0">
                <a:solidFill>
                  <a:srgbClr val="000000"/>
                </a:solidFill>
              </a:rPr>
              <a:t>Possibly</a:t>
            </a:r>
          </a:p>
          <a:p>
            <a:r>
              <a:rPr kumimoji="1" lang="en-US" altLang="ja-JP" sz="1000" dirty="0" smtClean="0">
                <a:solidFill>
                  <a:srgbClr val="000000"/>
                </a:solidFill>
              </a:rPr>
              <a:t>Encrypted</a:t>
            </a:r>
            <a:endParaRPr kumimoji="1" lang="ja-JP" altLang="en-US" sz="1000" dirty="0">
              <a:solidFill>
                <a:srgbClr val="000000"/>
              </a:solidFill>
            </a:endParaRPr>
          </a:p>
        </p:txBody>
      </p:sp>
      <p:sp>
        <p:nvSpPr>
          <p:cNvPr id="40" name="角丸四角形 39"/>
          <p:cNvSpPr/>
          <p:nvPr/>
        </p:nvSpPr>
        <p:spPr bwMode="auto">
          <a:xfrm>
            <a:off x="5029200" y="1524000"/>
            <a:ext cx="1828800" cy="5334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AS and Conf. server can reside inside AP.</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1" name="直線コネクタ 40"/>
          <p:cNvCxnSpPr>
            <a:stCxn id="40" idx="2"/>
          </p:cNvCxnSpPr>
          <p:nvPr/>
        </p:nvCxnSpPr>
        <p:spPr bwMode="auto">
          <a:xfrm rot="16200000" flipH="1">
            <a:off x="6134100" y="1866900"/>
            <a:ext cx="228600" cy="6096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0" name="直線コネクタ 49"/>
          <p:cNvCxnSpPr>
            <a:stCxn id="40" idx="2"/>
          </p:cNvCxnSpPr>
          <p:nvPr/>
        </p:nvCxnSpPr>
        <p:spPr bwMode="auto">
          <a:xfrm rot="16200000" flipH="1">
            <a:off x="5562600" y="2438400"/>
            <a:ext cx="914400" cy="152400"/>
          </a:xfrm>
          <a:prstGeom prst="line">
            <a:avLst/>
          </a:prstGeom>
          <a:solidFill>
            <a:srgbClr val="00B8FF"/>
          </a:solidFill>
          <a:ln w="9525" cap="flat" cmpd="sng" algn="ctr">
            <a:solidFill>
              <a:schemeClr val="tx1"/>
            </a:solidFill>
            <a:prstDash val="dash"/>
            <a:round/>
            <a:headEnd type="none" w="med" len="med"/>
            <a:tailEnd type="arrow"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a:t>
            </a:r>
            <a:r>
              <a:rPr lang="en-US" dirty="0" smtClean="0"/>
              <a:t>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US" altLang="ja-JP" dirty="0" smtClean="0"/>
              <a:t>5</a:t>
            </a:r>
            <a:r>
              <a:rPr lang="en-GB" dirty="0" smtClean="0"/>
              <a:t>.</a:t>
            </a:r>
            <a:r>
              <a:rPr lang="en-GB" dirty="0" err="1" smtClean="0"/>
              <a:t>x</a:t>
            </a:r>
            <a:r>
              <a:rPr lang="en-GB" dirty="0" smtClean="0"/>
              <a:t> </a:t>
            </a:r>
            <a:r>
              <a:rPr lang="en-US" dirty="0" smtClean="0"/>
              <a:t>Forwarding</a:t>
            </a:r>
            <a:r>
              <a:rPr lang="en-US" altLang="ja-JP" dirty="0" smtClean="0"/>
              <a:t> of HLCF information</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HLCF as an AP</a:t>
            </a:r>
            <a:r>
              <a:rPr lang="ja-JP" altLang="en-US" dirty="0" smtClean="0"/>
              <a:t> </a:t>
            </a:r>
            <a:r>
              <a:rPr lang="en-US" altLang="ja-JP" dirty="0" smtClean="0"/>
              <a:t>forwards information</a:t>
            </a:r>
            <a:r>
              <a:rPr lang="ja-JP" altLang="en-US" dirty="0" smtClean="0"/>
              <a:t> </a:t>
            </a:r>
            <a:r>
              <a:rPr lang="en-US" altLang="ja-JP" dirty="0" smtClean="0"/>
              <a:t>carried from an non-AP STA by HLCF to the others than the non-AP STA only either after successful authentication or</a:t>
            </a:r>
            <a:r>
              <a:rPr lang="ja-JP" altLang="en-US" dirty="0" smtClean="0"/>
              <a:t> </a:t>
            </a:r>
            <a:r>
              <a:rPr lang="en-US" altLang="ja-JP" dirty="0" smtClean="0"/>
              <a:t>with assurances of the same security level as the existing</a:t>
            </a:r>
            <a:r>
              <a:rPr lang="ja-JP" altLang="en-US" dirty="0" smtClean="0"/>
              <a:t> </a:t>
            </a:r>
            <a:r>
              <a:rPr lang="en-US" altLang="ja-JP" dirty="0" smtClean="0"/>
              <a:t>802.11 security framework.</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 name="正方形/長方形 37"/>
          <p:cNvSpPr/>
          <p:nvPr/>
        </p:nvSpPr>
        <p:spPr bwMode="auto">
          <a:xfrm>
            <a:off x="2133600" y="4572000"/>
            <a:ext cx="2590800" cy="1676400"/>
          </a:xfrm>
          <a:prstGeom prst="rect">
            <a:avLst/>
          </a:prstGeom>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テキスト ボックス 39"/>
          <p:cNvSpPr txBox="1"/>
          <p:nvPr/>
        </p:nvSpPr>
        <p:spPr>
          <a:xfrm>
            <a:off x="2819400" y="5181600"/>
            <a:ext cx="1219200" cy="246221"/>
          </a:xfrm>
          <a:prstGeom prst="rect">
            <a:avLst/>
          </a:prstGeom>
          <a:noFill/>
        </p:spPr>
        <p:txBody>
          <a:bodyPr wrap="square" rtlCol="0">
            <a:spAutoFit/>
          </a:bodyPr>
          <a:lstStyle/>
          <a:p>
            <a:pPr algn="ctr"/>
            <a:r>
              <a:rPr kumimoji="1" lang="en-US" altLang="ja-JP" sz="1000" dirty="0" smtClean="0">
                <a:solidFill>
                  <a:srgbClr val="000000"/>
                </a:solidFill>
              </a:rPr>
              <a:t>Possibly Encrypted</a:t>
            </a:r>
            <a:endParaRPr kumimoji="1" lang="ja-JP" altLang="en-US" sz="1000" dirty="0">
              <a:solidFill>
                <a:srgbClr val="000000"/>
              </a:solidFill>
            </a:endParaRPr>
          </a:p>
        </p:txBody>
      </p:sp>
      <p:sp>
        <p:nvSpPr>
          <p:cNvPr id="36" name="フローチャート: 直接アクセス記憶 35"/>
          <p:cNvSpPr/>
          <p:nvPr/>
        </p:nvSpPr>
        <p:spPr bwMode="auto">
          <a:xfrm>
            <a:off x="2819400" y="3124200"/>
            <a:ext cx="914400" cy="533400"/>
          </a:xfrm>
          <a:prstGeom prst="flowChartMagneticDrum">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Sequence Example by DHCP with RCO</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12</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DHCP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DHCP Client Software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16764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657600"/>
            <a:ext cx="1828800" cy="8382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715000"/>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286000" y="2819400"/>
            <a:ext cx="2246027" cy="338554"/>
          </a:xfrm>
          <a:prstGeom prst="rect">
            <a:avLst/>
          </a:prstGeom>
          <a:noFill/>
        </p:spPr>
        <p:txBody>
          <a:bodyPr wrap="none" rtlCol="0" anchor="ctr">
            <a:spAutoFit/>
          </a:bodyPr>
          <a:lstStyle/>
          <a:p>
            <a:pPr algn="ctr"/>
            <a:r>
              <a:rPr kumimoji="1" lang="en-US" altLang="ja-JP" sz="1600" dirty="0" smtClean="0">
                <a:solidFill>
                  <a:srgbClr val="FF0000"/>
                </a:solidFill>
              </a:rPr>
              <a:t>DHCP Discover </a:t>
            </a:r>
            <a:r>
              <a:rPr kumimoji="1" lang="en-US" altLang="ja-JP" sz="1600" dirty="0" err="1" smtClean="0">
                <a:solidFill>
                  <a:srgbClr val="FF0000"/>
                </a:solidFill>
              </a:rPr>
              <a:t>w</a:t>
            </a:r>
            <a:r>
              <a:rPr kumimoji="1" lang="en-US" altLang="ja-JP" sz="1600" dirty="0" smtClean="0">
                <a:solidFill>
                  <a:srgbClr val="FF0000"/>
                </a:solidFill>
              </a:rPr>
              <a:t>/ RCO</a:t>
            </a:r>
            <a:endParaRPr kumimoji="1" lang="ja-JP" altLang="en-US" sz="1600" dirty="0">
              <a:solidFill>
                <a:srgbClr val="FF0000"/>
              </a:solidFill>
            </a:endParaRPr>
          </a:p>
        </p:txBody>
      </p:sp>
      <p:sp>
        <p:nvSpPr>
          <p:cNvPr id="33" name="テキスト ボックス 32"/>
          <p:cNvSpPr txBox="1"/>
          <p:nvPr/>
        </p:nvSpPr>
        <p:spPr>
          <a:xfrm>
            <a:off x="2895600" y="5376446"/>
            <a:ext cx="1107996" cy="338554"/>
          </a:xfrm>
          <a:prstGeom prst="rect">
            <a:avLst/>
          </a:prstGeom>
          <a:noFill/>
        </p:spPr>
        <p:txBody>
          <a:bodyPr wrap="none" rtlCol="0" anchor="ctr">
            <a:spAutoFit/>
          </a:bodyPr>
          <a:lstStyle/>
          <a:p>
            <a:pPr algn="ctr"/>
            <a:r>
              <a:rPr kumimoji="1" lang="en-US" altLang="ja-JP" sz="1600" dirty="0" smtClean="0">
                <a:solidFill>
                  <a:srgbClr val="FF0000"/>
                </a:solidFill>
              </a:rPr>
              <a:t>DHCP </a:t>
            </a:r>
            <a:r>
              <a:rPr kumimoji="1" lang="en-US" altLang="ja-JP" sz="1600" dirty="0" err="1" smtClean="0">
                <a:solidFill>
                  <a:srgbClr val="FF0000"/>
                </a:solidFill>
              </a:rPr>
              <a:t>Ack</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sp>
        <p:nvSpPr>
          <p:cNvPr id="45" name="角丸四角形 44"/>
          <p:cNvSpPr/>
          <p:nvPr/>
        </p:nvSpPr>
        <p:spPr bwMode="auto">
          <a:xfrm>
            <a:off x="2438400" y="4419600"/>
            <a:ext cx="1600200" cy="685800"/>
          </a:xfrm>
          <a:prstGeom prst="roundRect">
            <a:avLst/>
          </a:prstGeom>
          <a:solidFill>
            <a:srgbClr val="FFFF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At this point, </a:t>
            </a:r>
            <a:r>
              <a:rPr lang="en-US" altLang="ja-JP" sz="1400" dirty="0" smtClean="0">
                <a:solidFill>
                  <a:srgbClr val="000000"/>
                </a:solidFill>
              </a:rPr>
              <a:t>Non-AP STA has been authenticated.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a:stCxn id="45" idx="3"/>
          </p:cNvCxnSpPr>
          <p:nvPr/>
        </p:nvCxnSpPr>
        <p:spPr bwMode="auto">
          <a:xfrm flipV="1">
            <a:off x="4038600" y="4573588"/>
            <a:ext cx="609600" cy="188912"/>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29" name="直線矢印コネクタ 28"/>
          <p:cNvCxnSpPr/>
          <p:nvPr/>
        </p:nvCxnSpPr>
        <p:spPr bwMode="auto">
          <a:xfrm rot="5400000">
            <a:off x="4344194" y="4114006"/>
            <a:ext cx="1676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0" name="角丸四角形 29"/>
          <p:cNvSpPr/>
          <p:nvPr/>
        </p:nvSpPr>
        <p:spPr bwMode="auto">
          <a:xfrm>
            <a:off x="7467600" y="3200400"/>
            <a:ext cx="1447800" cy="14478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AP keeps a DHCP packet. Maximum time is assumed to be less than 100 msec.</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コネクタ 30"/>
          <p:cNvCxnSpPr>
            <a:stCxn id="30" idx="1"/>
          </p:cNvCxnSpPr>
          <p:nvPr/>
        </p:nvCxnSpPr>
        <p:spPr bwMode="auto">
          <a:xfrm rot="10800000" flipV="1">
            <a:off x="5181600" y="3924300"/>
            <a:ext cx="2286000" cy="6477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2" name="直線矢印コネクタ 51"/>
          <p:cNvCxnSpPr/>
          <p:nvPr/>
        </p:nvCxnSpPr>
        <p:spPr bwMode="auto">
          <a:xfrm rot="5400000">
            <a:off x="-74612" y="4495800"/>
            <a:ext cx="2438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5" name="テキスト ボックス 54"/>
          <p:cNvSpPr txBox="1"/>
          <p:nvPr/>
        </p:nvSpPr>
        <p:spPr>
          <a:xfrm rot="16200000">
            <a:off x="326256" y="4321944"/>
            <a:ext cx="1331665" cy="307777"/>
          </a:xfrm>
          <a:prstGeom prst="rect">
            <a:avLst/>
          </a:prstGeom>
          <a:noFill/>
        </p:spPr>
        <p:txBody>
          <a:bodyPr wrap="none" rtlCol="0">
            <a:spAutoFit/>
          </a:bodyPr>
          <a:lstStyle/>
          <a:p>
            <a:r>
              <a:rPr kumimoji="1" lang="en-US" altLang="ja-JP" sz="1400" dirty="0" smtClean="0">
                <a:solidFill>
                  <a:srgbClr val="000000"/>
                </a:solidFill>
              </a:rPr>
              <a:t>less than 100ms</a:t>
            </a:r>
            <a:endParaRPr kumimoji="1" lang="ja-JP" altLang="en-US" sz="1400" dirty="0">
              <a:solidFill>
                <a:srgbClr val="000000"/>
              </a:solidFill>
            </a:endParaRPr>
          </a:p>
        </p:txBody>
      </p:sp>
      <p:sp>
        <p:nvSpPr>
          <p:cNvPr id="56" name="テキスト ボックス 55"/>
          <p:cNvSpPr txBox="1"/>
          <p:nvPr/>
        </p:nvSpPr>
        <p:spPr>
          <a:xfrm rot="16200000">
            <a:off x="-120522" y="4321944"/>
            <a:ext cx="2828882" cy="307777"/>
          </a:xfrm>
          <a:prstGeom prst="rect">
            <a:avLst/>
          </a:prstGeom>
          <a:noFill/>
        </p:spPr>
        <p:txBody>
          <a:bodyPr wrap="none" rtlCol="0">
            <a:spAutoFit/>
          </a:bodyPr>
          <a:lstStyle/>
          <a:p>
            <a:r>
              <a:rPr kumimoji="1" lang="en-US" altLang="ja-JP" sz="1400" dirty="0" smtClean="0">
                <a:solidFill>
                  <a:srgbClr val="000000"/>
                </a:solidFill>
              </a:rPr>
              <a:t>(See TGai Functional Requirements)</a:t>
            </a:r>
            <a:endParaRPr kumimoji="1" lang="ja-JP" altLang="en-US" sz="1400" dirty="0">
              <a:solidFill>
                <a:srgbClr val="000000"/>
              </a:solidFill>
            </a:endParaRPr>
          </a:p>
        </p:txBody>
      </p:sp>
      <p:sp>
        <p:nvSpPr>
          <p:cNvPr id="35" name="フローチャート: 記憶データ 34"/>
          <p:cNvSpPr/>
          <p:nvPr/>
        </p:nvSpPr>
        <p:spPr bwMode="auto">
          <a:xfrm>
            <a:off x="2819400" y="3124200"/>
            <a:ext cx="762000" cy="533400"/>
          </a:xfrm>
          <a:prstGeom prst="flowChartOnlineStorag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9" name="テキスト ボックス 38"/>
          <p:cNvSpPr txBox="1"/>
          <p:nvPr/>
        </p:nvSpPr>
        <p:spPr>
          <a:xfrm>
            <a:off x="2793547" y="3181290"/>
            <a:ext cx="711653" cy="400110"/>
          </a:xfrm>
          <a:prstGeom prst="rect">
            <a:avLst/>
          </a:prstGeom>
          <a:noFill/>
        </p:spPr>
        <p:txBody>
          <a:bodyPr wrap="none" rtlCol="0">
            <a:spAutoFit/>
          </a:bodyPr>
          <a:lstStyle/>
          <a:p>
            <a:r>
              <a:rPr kumimoji="1" lang="en-US" altLang="ja-JP" sz="1000" dirty="0" smtClean="0">
                <a:solidFill>
                  <a:srgbClr val="000000"/>
                </a:solidFill>
              </a:rPr>
              <a:t>Possibly</a:t>
            </a:r>
          </a:p>
          <a:p>
            <a:r>
              <a:rPr kumimoji="1" lang="en-US" altLang="ja-JP" sz="1000" dirty="0" smtClean="0">
                <a:solidFill>
                  <a:srgbClr val="000000"/>
                </a:solidFill>
              </a:rPr>
              <a:t>Encrypted</a:t>
            </a:r>
            <a:endParaRPr kumimoji="1" lang="ja-JP" altLang="en-US" sz="1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 name="正方形/長方形 38"/>
          <p:cNvSpPr/>
          <p:nvPr/>
        </p:nvSpPr>
        <p:spPr bwMode="auto">
          <a:xfrm>
            <a:off x="2133600" y="4572000"/>
            <a:ext cx="2590800" cy="1676400"/>
          </a:xfrm>
          <a:prstGeom prst="rect">
            <a:avLst/>
          </a:prstGeom>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テキスト ボックス 39"/>
          <p:cNvSpPr txBox="1"/>
          <p:nvPr/>
        </p:nvSpPr>
        <p:spPr>
          <a:xfrm>
            <a:off x="2819400" y="5181600"/>
            <a:ext cx="1219200" cy="246221"/>
          </a:xfrm>
          <a:prstGeom prst="rect">
            <a:avLst/>
          </a:prstGeom>
          <a:noFill/>
        </p:spPr>
        <p:txBody>
          <a:bodyPr wrap="square" rtlCol="0">
            <a:spAutoFit/>
          </a:bodyPr>
          <a:lstStyle/>
          <a:p>
            <a:pPr algn="ctr"/>
            <a:r>
              <a:rPr kumimoji="1" lang="en-US" altLang="ja-JP" sz="1000" dirty="0" smtClean="0">
                <a:solidFill>
                  <a:srgbClr val="000000"/>
                </a:solidFill>
              </a:rPr>
              <a:t>Possibly Encrypted</a:t>
            </a:r>
            <a:endParaRPr kumimoji="1" lang="ja-JP" altLang="en-US" sz="1000" dirty="0">
              <a:solidFill>
                <a:srgbClr val="000000"/>
              </a:solidFill>
            </a:endParaRPr>
          </a:p>
        </p:txBody>
      </p:sp>
      <p:sp>
        <p:nvSpPr>
          <p:cNvPr id="35" name="フローチャート: 直接アクセス記憶 34"/>
          <p:cNvSpPr/>
          <p:nvPr/>
        </p:nvSpPr>
        <p:spPr bwMode="auto">
          <a:xfrm>
            <a:off x="2819400" y="3124200"/>
            <a:ext cx="914400" cy="533400"/>
          </a:xfrm>
          <a:prstGeom prst="flowChartMagneticDrum">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Sequence Example by ICMPv6 RS/RA</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13</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Router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Stateless Configuration Software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16764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657600"/>
            <a:ext cx="1828800" cy="8382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715000"/>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538778" y="2819400"/>
            <a:ext cx="1740481" cy="338554"/>
          </a:xfrm>
          <a:prstGeom prst="rect">
            <a:avLst/>
          </a:prstGeom>
          <a:noFill/>
        </p:spPr>
        <p:txBody>
          <a:bodyPr wrap="none" rtlCol="0" anchor="ctr">
            <a:spAutoFit/>
          </a:bodyPr>
          <a:lstStyle/>
          <a:p>
            <a:pPr algn="ctr"/>
            <a:r>
              <a:rPr kumimoji="1" lang="en-US" altLang="ja-JP" sz="1600" dirty="0" smtClean="0">
                <a:solidFill>
                  <a:srgbClr val="FF0000"/>
                </a:solidFill>
              </a:rPr>
              <a:t>Router Solicitation</a:t>
            </a:r>
            <a:endParaRPr kumimoji="1" lang="ja-JP" altLang="en-US" sz="1600" dirty="0">
              <a:solidFill>
                <a:srgbClr val="FF0000"/>
              </a:solidFill>
            </a:endParaRPr>
          </a:p>
        </p:txBody>
      </p:sp>
      <p:sp>
        <p:nvSpPr>
          <p:cNvPr id="33" name="テキスト ボックス 32"/>
          <p:cNvSpPr txBox="1"/>
          <p:nvPr/>
        </p:nvSpPr>
        <p:spPr>
          <a:xfrm>
            <a:off x="2454079" y="5376446"/>
            <a:ext cx="1991050" cy="338554"/>
          </a:xfrm>
          <a:prstGeom prst="rect">
            <a:avLst/>
          </a:prstGeom>
          <a:noFill/>
        </p:spPr>
        <p:txBody>
          <a:bodyPr wrap="none" rtlCol="0" anchor="ctr">
            <a:spAutoFit/>
          </a:bodyPr>
          <a:lstStyle/>
          <a:p>
            <a:pPr algn="ctr"/>
            <a:r>
              <a:rPr kumimoji="1" lang="en-US" altLang="ja-JP" sz="1600" dirty="0" smtClean="0">
                <a:solidFill>
                  <a:srgbClr val="FF0000"/>
                </a:solidFill>
              </a:rPr>
              <a:t>Router Advertisement</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sp>
        <p:nvSpPr>
          <p:cNvPr id="45" name="角丸四角形 44"/>
          <p:cNvSpPr/>
          <p:nvPr/>
        </p:nvSpPr>
        <p:spPr bwMode="auto">
          <a:xfrm>
            <a:off x="2438400" y="4419600"/>
            <a:ext cx="1600200" cy="685800"/>
          </a:xfrm>
          <a:prstGeom prst="roundRect">
            <a:avLst/>
          </a:prstGeom>
          <a:solidFill>
            <a:srgbClr val="FFFF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At this point, </a:t>
            </a:r>
            <a:r>
              <a:rPr lang="en-US" altLang="ja-JP" sz="1400" dirty="0" smtClean="0">
                <a:solidFill>
                  <a:srgbClr val="000000"/>
                </a:solidFill>
              </a:rPr>
              <a:t>Non-AP STA has been authenticated.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a:stCxn id="45" idx="3"/>
          </p:cNvCxnSpPr>
          <p:nvPr/>
        </p:nvCxnSpPr>
        <p:spPr bwMode="auto">
          <a:xfrm flipV="1">
            <a:off x="4038600" y="4573588"/>
            <a:ext cx="609600" cy="188912"/>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29" name="直線矢印コネクタ 28"/>
          <p:cNvCxnSpPr/>
          <p:nvPr/>
        </p:nvCxnSpPr>
        <p:spPr bwMode="auto">
          <a:xfrm rot="5400000">
            <a:off x="4344194" y="4114006"/>
            <a:ext cx="1676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0" name="角丸四角形 29"/>
          <p:cNvSpPr/>
          <p:nvPr/>
        </p:nvSpPr>
        <p:spPr bwMode="auto">
          <a:xfrm>
            <a:off x="7467600" y="3200400"/>
            <a:ext cx="1447800" cy="14478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AP keeps a RS packet. Maximum time is assumed to be less than 100 msec.</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コネクタ 30"/>
          <p:cNvCxnSpPr>
            <a:stCxn id="30" idx="1"/>
          </p:cNvCxnSpPr>
          <p:nvPr/>
        </p:nvCxnSpPr>
        <p:spPr bwMode="auto">
          <a:xfrm rot="10800000" flipV="1">
            <a:off x="5181600" y="3924300"/>
            <a:ext cx="2286000" cy="6477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2" name="直線矢印コネクタ 51"/>
          <p:cNvCxnSpPr/>
          <p:nvPr/>
        </p:nvCxnSpPr>
        <p:spPr bwMode="auto">
          <a:xfrm rot="5400000">
            <a:off x="-74612" y="4495800"/>
            <a:ext cx="2438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5" name="テキスト ボックス 54"/>
          <p:cNvSpPr txBox="1"/>
          <p:nvPr/>
        </p:nvSpPr>
        <p:spPr>
          <a:xfrm rot="16200000">
            <a:off x="326256" y="4321944"/>
            <a:ext cx="1331665" cy="307777"/>
          </a:xfrm>
          <a:prstGeom prst="rect">
            <a:avLst/>
          </a:prstGeom>
          <a:noFill/>
        </p:spPr>
        <p:txBody>
          <a:bodyPr wrap="none" rtlCol="0">
            <a:spAutoFit/>
          </a:bodyPr>
          <a:lstStyle/>
          <a:p>
            <a:r>
              <a:rPr kumimoji="1" lang="en-US" altLang="ja-JP" sz="1400" dirty="0" smtClean="0">
                <a:solidFill>
                  <a:srgbClr val="000000"/>
                </a:solidFill>
              </a:rPr>
              <a:t>less than 100ms</a:t>
            </a:r>
            <a:endParaRPr kumimoji="1" lang="ja-JP" altLang="en-US" sz="1400" dirty="0">
              <a:solidFill>
                <a:srgbClr val="000000"/>
              </a:solidFill>
            </a:endParaRPr>
          </a:p>
        </p:txBody>
      </p:sp>
      <p:sp>
        <p:nvSpPr>
          <p:cNvPr id="56" name="テキスト ボックス 55"/>
          <p:cNvSpPr txBox="1"/>
          <p:nvPr/>
        </p:nvSpPr>
        <p:spPr>
          <a:xfrm rot="16200000">
            <a:off x="-120522" y="4321944"/>
            <a:ext cx="2828882" cy="307777"/>
          </a:xfrm>
          <a:prstGeom prst="rect">
            <a:avLst/>
          </a:prstGeom>
          <a:noFill/>
        </p:spPr>
        <p:txBody>
          <a:bodyPr wrap="none" rtlCol="0">
            <a:spAutoFit/>
          </a:bodyPr>
          <a:lstStyle/>
          <a:p>
            <a:r>
              <a:rPr kumimoji="1" lang="en-US" altLang="ja-JP" sz="1400" dirty="0" smtClean="0">
                <a:solidFill>
                  <a:srgbClr val="000000"/>
                </a:solidFill>
              </a:rPr>
              <a:t>(See TGai Functional Requirements)</a:t>
            </a:r>
            <a:endParaRPr kumimoji="1" lang="ja-JP" altLang="en-US" sz="1400" dirty="0">
              <a:solidFill>
                <a:srgbClr val="000000"/>
              </a:solidFill>
            </a:endParaRPr>
          </a:p>
        </p:txBody>
      </p:sp>
      <p:sp>
        <p:nvSpPr>
          <p:cNvPr id="36" name="フローチャート: 記憶データ 35"/>
          <p:cNvSpPr/>
          <p:nvPr/>
        </p:nvSpPr>
        <p:spPr bwMode="auto">
          <a:xfrm>
            <a:off x="2819400" y="3124200"/>
            <a:ext cx="762000" cy="533400"/>
          </a:xfrm>
          <a:prstGeom prst="flowChartOnlineStorag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8" name="テキスト ボックス 37"/>
          <p:cNvSpPr txBox="1"/>
          <p:nvPr/>
        </p:nvSpPr>
        <p:spPr>
          <a:xfrm>
            <a:off x="2793547" y="3181290"/>
            <a:ext cx="711653" cy="400110"/>
          </a:xfrm>
          <a:prstGeom prst="rect">
            <a:avLst/>
          </a:prstGeom>
          <a:noFill/>
        </p:spPr>
        <p:txBody>
          <a:bodyPr wrap="none" rtlCol="0">
            <a:spAutoFit/>
          </a:bodyPr>
          <a:lstStyle/>
          <a:p>
            <a:r>
              <a:rPr kumimoji="1" lang="en-US" altLang="ja-JP" sz="1000" dirty="0" smtClean="0">
                <a:solidFill>
                  <a:srgbClr val="000000"/>
                </a:solidFill>
              </a:rPr>
              <a:t>Possibly</a:t>
            </a:r>
          </a:p>
          <a:p>
            <a:r>
              <a:rPr kumimoji="1" lang="en-US" altLang="ja-JP" sz="1000" dirty="0" smtClean="0">
                <a:solidFill>
                  <a:srgbClr val="000000"/>
                </a:solidFill>
              </a:rPr>
              <a:t>Encrypted</a:t>
            </a:r>
            <a:endParaRPr kumimoji="1" lang="ja-JP" altLang="en-US" sz="1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 name="正方形/長方形 40"/>
          <p:cNvSpPr/>
          <p:nvPr/>
        </p:nvSpPr>
        <p:spPr bwMode="auto">
          <a:xfrm>
            <a:off x="2133600" y="4572000"/>
            <a:ext cx="2590800" cy="1676400"/>
          </a:xfrm>
          <a:prstGeom prst="rect">
            <a:avLst/>
          </a:prstGeom>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テキスト ボックス 42"/>
          <p:cNvSpPr txBox="1"/>
          <p:nvPr/>
        </p:nvSpPr>
        <p:spPr>
          <a:xfrm>
            <a:off x="2819400" y="5181600"/>
            <a:ext cx="1219200" cy="246221"/>
          </a:xfrm>
          <a:prstGeom prst="rect">
            <a:avLst/>
          </a:prstGeom>
          <a:noFill/>
        </p:spPr>
        <p:txBody>
          <a:bodyPr wrap="square" rtlCol="0">
            <a:spAutoFit/>
          </a:bodyPr>
          <a:lstStyle/>
          <a:p>
            <a:pPr algn="ctr"/>
            <a:r>
              <a:rPr kumimoji="1" lang="en-US" altLang="ja-JP" sz="1000" dirty="0" smtClean="0">
                <a:solidFill>
                  <a:srgbClr val="000000"/>
                </a:solidFill>
              </a:rPr>
              <a:t>Possibly Encrypted</a:t>
            </a:r>
            <a:endParaRPr kumimoji="1" lang="ja-JP" altLang="en-US" sz="1000" dirty="0">
              <a:solidFill>
                <a:srgbClr val="000000"/>
              </a:solidFill>
            </a:endParaRPr>
          </a:p>
        </p:txBody>
      </p:sp>
      <p:sp>
        <p:nvSpPr>
          <p:cNvPr id="35" name="フローチャート: 直接アクセス記憶 34"/>
          <p:cNvSpPr/>
          <p:nvPr/>
        </p:nvSpPr>
        <p:spPr bwMode="auto">
          <a:xfrm>
            <a:off x="2819400" y="3124200"/>
            <a:ext cx="914400" cy="533400"/>
          </a:xfrm>
          <a:prstGeom prst="flowChartMagneticDrum">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Sequence Example by DHCPv6</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14</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Router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err="1" smtClean="0">
                <a:solidFill>
                  <a:srgbClr val="000000"/>
                </a:solidFill>
              </a:rPr>
              <a:t>Stateful</a:t>
            </a:r>
            <a:r>
              <a:rPr lang="en-US" altLang="ja-JP" sz="1600" dirty="0" smtClean="0">
                <a:solidFill>
                  <a:srgbClr val="000000"/>
                </a:solidFill>
              </a:rPr>
              <a:t> Configuration Software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16764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657600"/>
            <a:ext cx="1828800" cy="8382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715000"/>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538778" y="2819400"/>
            <a:ext cx="1740481" cy="338554"/>
          </a:xfrm>
          <a:prstGeom prst="rect">
            <a:avLst/>
          </a:prstGeom>
          <a:noFill/>
        </p:spPr>
        <p:txBody>
          <a:bodyPr wrap="none" rtlCol="0" anchor="ctr">
            <a:spAutoFit/>
          </a:bodyPr>
          <a:lstStyle/>
          <a:p>
            <a:pPr algn="ctr"/>
            <a:r>
              <a:rPr kumimoji="1" lang="en-US" altLang="ja-JP" sz="1600" dirty="0" smtClean="0">
                <a:solidFill>
                  <a:srgbClr val="FF0000"/>
                </a:solidFill>
              </a:rPr>
              <a:t>Router Solicitation</a:t>
            </a:r>
            <a:endParaRPr kumimoji="1" lang="ja-JP" altLang="en-US" sz="1600" dirty="0">
              <a:solidFill>
                <a:srgbClr val="FF0000"/>
              </a:solidFill>
            </a:endParaRPr>
          </a:p>
        </p:txBody>
      </p:sp>
      <p:sp>
        <p:nvSpPr>
          <p:cNvPr id="33" name="テキスト ボックス 32"/>
          <p:cNvSpPr txBox="1"/>
          <p:nvPr/>
        </p:nvSpPr>
        <p:spPr>
          <a:xfrm>
            <a:off x="2331248" y="5376446"/>
            <a:ext cx="2236710" cy="338554"/>
          </a:xfrm>
          <a:prstGeom prst="rect">
            <a:avLst/>
          </a:prstGeom>
          <a:noFill/>
        </p:spPr>
        <p:txBody>
          <a:bodyPr wrap="none" rtlCol="0" anchor="ctr">
            <a:spAutoFit/>
          </a:bodyPr>
          <a:lstStyle/>
          <a:p>
            <a:pPr algn="ctr"/>
            <a:r>
              <a:rPr kumimoji="1" lang="en-US" altLang="ja-JP" sz="1600" dirty="0" smtClean="0">
                <a:solidFill>
                  <a:srgbClr val="FF0000"/>
                </a:solidFill>
              </a:rPr>
              <a:t>ICMPv6 RA with M flag</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sp>
        <p:nvSpPr>
          <p:cNvPr id="45" name="角丸四角形 44"/>
          <p:cNvSpPr/>
          <p:nvPr/>
        </p:nvSpPr>
        <p:spPr bwMode="auto">
          <a:xfrm>
            <a:off x="2438400" y="4419600"/>
            <a:ext cx="1600200" cy="685800"/>
          </a:xfrm>
          <a:prstGeom prst="roundRect">
            <a:avLst/>
          </a:prstGeom>
          <a:solidFill>
            <a:srgbClr val="FFFFFF"/>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At this point, </a:t>
            </a:r>
            <a:r>
              <a:rPr lang="en-US" altLang="ja-JP" sz="1400" dirty="0" smtClean="0">
                <a:solidFill>
                  <a:srgbClr val="000000"/>
                </a:solidFill>
              </a:rPr>
              <a:t>Non-AP STA has been authenticated.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a:stCxn id="45" idx="3"/>
          </p:cNvCxnSpPr>
          <p:nvPr/>
        </p:nvCxnSpPr>
        <p:spPr bwMode="auto">
          <a:xfrm flipV="1">
            <a:off x="4038600" y="4573588"/>
            <a:ext cx="609600" cy="188912"/>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29" name="直線矢印コネクタ 28"/>
          <p:cNvCxnSpPr/>
          <p:nvPr/>
        </p:nvCxnSpPr>
        <p:spPr bwMode="auto">
          <a:xfrm rot="5400000">
            <a:off x="4344194" y="4114006"/>
            <a:ext cx="1676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0" name="角丸四角形 29"/>
          <p:cNvSpPr/>
          <p:nvPr/>
        </p:nvSpPr>
        <p:spPr bwMode="auto">
          <a:xfrm>
            <a:off x="7467600" y="3200400"/>
            <a:ext cx="1447800" cy="14478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AP keeps a RS packet. Maximum time is assumed to be less than 100 msec.</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コネクタ 30"/>
          <p:cNvCxnSpPr>
            <a:stCxn id="30" idx="1"/>
          </p:cNvCxnSpPr>
          <p:nvPr/>
        </p:nvCxnSpPr>
        <p:spPr bwMode="auto">
          <a:xfrm rot="10800000" flipV="1">
            <a:off x="5181600" y="3924300"/>
            <a:ext cx="2286000" cy="6477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2" name="直線矢印コネクタ 51"/>
          <p:cNvCxnSpPr/>
          <p:nvPr/>
        </p:nvCxnSpPr>
        <p:spPr bwMode="auto">
          <a:xfrm rot="5400000">
            <a:off x="-74612" y="4495800"/>
            <a:ext cx="2438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5" name="テキスト ボックス 54"/>
          <p:cNvSpPr txBox="1"/>
          <p:nvPr/>
        </p:nvSpPr>
        <p:spPr>
          <a:xfrm rot="16200000">
            <a:off x="326256" y="4321944"/>
            <a:ext cx="1331665" cy="307777"/>
          </a:xfrm>
          <a:prstGeom prst="rect">
            <a:avLst/>
          </a:prstGeom>
          <a:noFill/>
        </p:spPr>
        <p:txBody>
          <a:bodyPr wrap="none" rtlCol="0">
            <a:spAutoFit/>
          </a:bodyPr>
          <a:lstStyle/>
          <a:p>
            <a:r>
              <a:rPr kumimoji="1" lang="en-US" altLang="ja-JP" sz="1400" dirty="0" smtClean="0">
                <a:solidFill>
                  <a:srgbClr val="000000"/>
                </a:solidFill>
              </a:rPr>
              <a:t>less than 100ms</a:t>
            </a:r>
            <a:endParaRPr kumimoji="1" lang="ja-JP" altLang="en-US" sz="1400" dirty="0">
              <a:solidFill>
                <a:srgbClr val="000000"/>
              </a:solidFill>
            </a:endParaRPr>
          </a:p>
        </p:txBody>
      </p:sp>
      <p:sp>
        <p:nvSpPr>
          <p:cNvPr id="56" name="テキスト ボックス 55"/>
          <p:cNvSpPr txBox="1"/>
          <p:nvPr/>
        </p:nvSpPr>
        <p:spPr>
          <a:xfrm rot="16200000">
            <a:off x="-120522" y="4321944"/>
            <a:ext cx="2828882" cy="307777"/>
          </a:xfrm>
          <a:prstGeom prst="rect">
            <a:avLst/>
          </a:prstGeom>
          <a:noFill/>
        </p:spPr>
        <p:txBody>
          <a:bodyPr wrap="none" rtlCol="0">
            <a:spAutoFit/>
          </a:bodyPr>
          <a:lstStyle/>
          <a:p>
            <a:r>
              <a:rPr kumimoji="1" lang="en-US" altLang="ja-JP" sz="1400" dirty="0" smtClean="0">
                <a:solidFill>
                  <a:srgbClr val="000000"/>
                </a:solidFill>
              </a:rPr>
              <a:t>(See TGai Functional Requirements)</a:t>
            </a:r>
            <a:endParaRPr kumimoji="1" lang="ja-JP" altLang="en-US" sz="1400" dirty="0">
              <a:solidFill>
                <a:srgbClr val="000000"/>
              </a:solidFill>
            </a:endParaRPr>
          </a:p>
        </p:txBody>
      </p:sp>
      <p:sp>
        <p:nvSpPr>
          <p:cNvPr id="36" name="フローチャート: 記憶データ 35"/>
          <p:cNvSpPr/>
          <p:nvPr/>
        </p:nvSpPr>
        <p:spPr bwMode="auto">
          <a:xfrm>
            <a:off x="2819400" y="3124200"/>
            <a:ext cx="762000" cy="533400"/>
          </a:xfrm>
          <a:prstGeom prst="flowChartOnlineStorag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8" name="テキスト ボックス 37"/>
          <p:cNvSpPr txBox="1"/>
          <p:nvPr/>
        </p:nvSpPr>
        <p:spPr>
          <a:xfrm>
            <a:off x="2793547" y="3181290"/>
            <a:ext cx="711653" cy="400110"/>
          </a:xfrm>
          <a:prstGeom prst="rect">
            <a:avLst/>
          </a:prstGeom>
          <a:noFill/>
        </p:spPr>
        <p:txBody>
          <a:bodyPr wrap="none" rtlCol="0">
            <a:spAutoFit/>
          </a:bodyPr>
          <a:lstStyle/>
          <a:p>
            <a:r>
              <a:rPr kumimoji="1" lang="en-US" altLang="ja-JP" sz="1000" dirty="0" smtClean="0">
                <a:solidFill>
                  <a:srgbClr val="000000"/>
                </a:solidFill>
              </a:rPr>
              <a:t>Possibly</a:t>
            </a:r>
          </a:p>
          <a:p>
            <a:r>
              <a:rPr kumimoji="1" lang="en-US" altLang="ja-JP" sz="1000" dirty="0" smtClean="0">
                <a:solidFill>
                  <a:srgbClr val="000000"/>
                </a:solidFill>
              </a:rPr>
              <a:t>Encrypted</a:t>
            </a:r>
            <a:endParaRPr kumimoji="1" lang="ja-JP" altLang="en-US" sz="1000" dirty="0">
              <a:solidFill>
                <a:srgbClr val="000000"/>
              </a:solidFill>
            </a:endParaRPr>
          </a:p>
        </p:txBody>
      </p:sp>
      <p:cxnSp>
        <p:nvCxnSpPr>
          <p:cNvPr id="39" name="カギ線コネクタ 38"/>
          <p:cNvCxnSpPr/>
          <p:nvPr/>
        </p:nvCxnSpPr>
        <p:spPr bwMode="auto">
          <a:xfrm rot="10800000">
            <a:off x="1905000" y="6138446"/>
            <a:ext cx="5257800" cy="1588"/>
          </a:xfrm>
          <a:prstGeom prst="bentConnector3">
            <a:avLst>
              <a:gd name="adj1" fmla="val 50000"/>
            </a:avLst>
          </a:prstGeom>
          <a:solidFill>
            <a:srgbClr val="00B8FF"/>
          </a:solidFill>
          <a:ln w="53975" cap="flat" cmpd="sng" algn="ctr">
            <a:solidFill>
              <a:srgbClr val="FF0000"/>
            </a:solidFill>
            <a:prstDash val="solid"/>
            <a:round/>
            <a:headEnd type="arrow" w="med" len="med"/>
            <a:tailEnd type="arrow" w="med" len="med"/>
          </a:ln>
          <a:effectLst/>
        </p:spPr>
      </p:cxnSp>
      <p:sp>
        <p:nvSpPr>
          <p:cNvPr id="40" name="テキスト ボックス 39"/>
          <p:cNvSpPr txBox="1"/>
          <p:nvPr/>
        </p:nvSpPr>
        <p:spPr>
          <a:xfrm>
            <a:off x="3276600" y="6062246"/>
            <a:ext cx="2849759" cy="338554"/>
          </a:xfrm>
          <a:prstGeom prst="rect">
            <a:avLst/>
          </a:prstGeom>
          <a:noFill/>
        </p:spPr>
        <p:txBody>
          <a:bodyPr wrap="none" rtlCol="0" anchor="ctr">
            <a:spAutoFit/>
          </a:bodyPr>
          <a:lstStyle/>
          <a:p>
            <a:pPr algn="ctr"/>
            <a:r>
              <a:rPr kumimoji="1" lang="en-US" altLang="ja-JP" sz="1600" dirty="0" smtClean="0">
                <a:solidFill>
                  <a:srgbClr val="FF0000"/>
                </a:solidFill>
              </a:rPr>
              <a:t>DHCPv6 on 802.11 Data frames</a:t>
            </a:r>
            <a:endParaRPr kumimoji="1" lang="ja-JP" altLang="en-US" sz="16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 name="正方形/長方形 38"/>
          <p:cNvSpPr/>
          <p:nvPr/>
        </p:nvSpPr>
        <p:spPr bwMode="auto">
          <a:xfrm>
            <a:off x="2133600" y="4572000"/>
            <a:ext cx="2590800" cy="1676400"/>
          </a:xfrm>
          <a:prstGeom prst="rect">
            <a:avLst/>
          </a:prstGeom>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フローチャート: 直接アクセス記憶 34"/>
          <p:cNvSpPr/>
          <p:nvPr/>
        </p:nvSpPr>
        <p:spPr bwMode="auto">
          <a:xfrm>
            <a:off x="2819400" y="3124200"/>
            <a:ext cx="914400" cy="533400"/>
          </a:xfrm>
          <a:prstGeom prst="flowChartMagneticDrum">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Sequence Example by DHCPv6 with RCO</a:t>
            </a:r>
            <a:br>
              <a:rPr lang="en-US" dirty="0" smtClean="0"/>
            </a:br>
            <a:r>
              <a:rPr lang="en-US" dirty="0" smtClean="0"/>
              <a:t>(challenging framework)</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15</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DHCP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err="1" smtClean="0">
                <a:solidFill>
                  <a:srgbClr val="000000"/>
                </a:solidFill>
              </a:rPr>
              <a:t>Stateful</a:t>
            </a:r>
            <a:r>
              <a:rPr lang="en-US" altLang="ja-JP" sz="1600" dirty="0" smtClean="0">
                <a:solidFill>
                  <a:srgbClr val="000000"/>
                </a:solidFill>
              </a:rPr>
              <a:t> Configuration Software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16764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657600"/>
            <a:ext cx="1828800" cy="8382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715000"/>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282045" y="2819400"/>
            <a:ext cx="2253942" cy="338554"/>
          </a:xfrm>
          <a:prstGeom prst="rect">
            <a:avLst/>
          </a:prstGeom>
          <a:noFill/>
        </p:spPr>
        <p:txBody>
          <a:bodyPr wrap="none" rtlCol="0" anchor="ctr">
            <a:spAutoFit/>
          </a:bodyPr>
          <a:lstStyle/>
          <a:p>
            <a:pPr algn="ctr"/>
            <a:r>
              <a:rPr kumimoji="1" lang="en-US" altLang="ja-JP" sz="1600" dirty="0" smtClean="0">
                <a:solidFill>
                  <a:srgbClr val="FF0000"/>
                </a:solidFill>
              </a:rPr>
              <a:t>DHCPv6 Solicit </a:t>
            </a:r>
            <a:r>
              <a:rPr kumimoji="1" lang="en-US" altLang="ja-JP" sz="1600" dirty="0" err="1" smtClean="0">
                <a:solidFill>
                  <a:srgbClr val="FF0000"/>
                </a:solidFill>
              </a:rPr>
              <a:t>w</a:t>
            </a:r>
            <a:r>
              <a:rPr kumimoji="1" lang="en-US" altLang="ja-JP" sz="1600" dirty="0" smtClean="0">
                <a:solidFill>
                  <a:srgbClr val="FF0000"/>
                </a:solidFill>
              </a:rPr>
              <a:t>/ RCO</a:t>
            </a:r>
            <a:endParaRPr kumimoji="1" lang="ja-JP" altLang="en-US" sz="1600" dirty="0">
              <a:solidFill>
                <a:srgbClr val="FF0000"/>
              </a:solidFill>
            </a:endParaRPr>
          </a:p>
        </p:txBody>
      </p:sp>
      <p:sp>
        <p:nvSpPr>
          <p:cNvPr id="33" name="テキスト ボックス 32"/>
          <p:cNvSpPr txBox="1"/>
          <p:nvPr/>
        </p:nvSpPr>
        <p:spPr>
          <a:xfrm>
            <a:off x="2442353" y="5376446"/>
            <a:ext cx="2014494" cy="338554"/>
          </a:xfrm>
          <a:prstGeom prst="rect">
            <a:avLst/>
          </a:prstGeom>
          <a:noFill/>
        </p:spPr>
        <p:txBody>
          <a:bodyPr wrap="none" rtlCol="0" anchor="ctr">
            <a:spAutoFit/>
          </a:bodyPr>
          <a:lstStyle/>
          <a:p>
            <a:pPr algn="ctr"/>
            <a:r>
              <a:rPr kumimoji="1" lang="en-US" altLang="ja-JP" sz="1600" dirty="0" smtClean="0">
                <a:solidFill>
                  <a:srgbClr val="FF0000"/>
                </a:solidFill>
              </a:rPr>
              <a:t>RA &amp; DHCPv6 Reply</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sp>
        <p:nvSpPr>
          <p:cNvPr id="45" name="角丸四角形 44"/>
          <p:cNvSpPr/>
          <p:nvPr/>
        </p:nvSpPr>
        <p:spPr bwMode="auto">
          <a:xfrm>
            <a:off x="2438400" y="4419600"/>
            <a:ext cx="1600200" cy="685800"/>
          </a:xfrm>
          <a:prstGeom prst="roundRect">
            <a:avLst/>
          </a:prstGeom>
          <a:solidFill>
            <a:schemeClr val="bg1"/>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At this point, </a:t>
            </a:r>
            <a:r>
              <a:rPr lang="en-US" altLang="ja-JP" sz="1400" dirty="0" smtClean="0">
                <a:solidFill>
                  <a:srgbClr val="000000"/>
                </a:solidFill>
              </a:rPr>
              <a:t>Non-AP STA has been authenticated.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a:stCxn id="45" idx="3"/>
          </p:cNvCxnSpPr>
          <p:nvPr/>
        </p:nvCxnSpPr>
        <p:spPr bwMode="auto">
          <a:xfrm flipV="1">
            <a:off x="4038600" y="4573588"/>
            <a:ext cx="609600" cy="188912"/>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29" name="直線矢印コネクタ 28"/>
          <p:cNvCxnSpPr/>
          <p:nvPr/>
        </p:nvCxnSpPr>
        <p:spPr bwMode="auto">
          <a:xfrm rot="5400000">
            <a:off x="4344194" y="4114006"/>
            <a:ext cx="1676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0" name="角丸四角形 29"/>
          <p:cNvSpPr/>
          <p:nvPr/>
        </p:nvSpPr>
        <p:spPr bwMode="auto">
          <a:xfrm>
            <a:off x="7467600" y="3200400"/>
            <a:ext cx="1447800" cy="14478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AP keeps a DHCP packet. Maximum time is assumed to be less than 100 msec.</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コネクタ 30"/>
          <p:cNvCxnSpPr>
            <a:stCxn id="30" idx="1"/>
          </p:cNvCxnSpPr>
          <p:nvPr/>
        </p:nvCxnSpPr>
        <p:spPr bwMode="auto">
          <a:xfrm rot="10800000" flipV="1">
            <a:off x="5181600" y="3924300"/>
            <a:ext cx="2286000" cy="6477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2" name="直線矢印コネクタ 51"/>
          <p:cNvCxnSpPr/>
          <p:nvPr/>
        </p:nvCxnSpPr>
        <p:spPr bwMode="auto">
          <a:xfrm rot="5400000">
            <a:off x="-74612" y="4495800"/>
            <a:ext cx="2438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5" name="テキスト ボックス 54"/>
          <p:cNvSpPr txBox="1"/>
          <p:nvPr/>
        </p:nvSpPr>
        <p:spPr>
          <a:xfrm rot="16200000">
            <a:off x="326256" y="4321944"/>
            <a:ext cx="1331665" cy="307777"/>
          </a:xfrm>
          <a:prstGeom prst="rect">
            <a:avLst/>
          </a:prstGeom>
          <a:noFill/>
        </p:spPr>
        <p:txBody>
          <a:bodyPr wrap="none" rtlCol="0">
            <a:spAutoFit/>
          </a:bodyPr>
          <a:lstStyle/>
          <a:p>
            <a:r>
              <a:rPr kumimoji="1" lang="en-US" altLang="ja-JP" sz="1400" dirty="0" smtClean="0">
                <a:solidFill>
                  <a:srgbClr val="000000"/>
                </a:solidFill>
              </a:rPr>
              <a:t>less than 100ms</a:t>
            </a:r>
            <a:endParaRPr kumimoji="1" lang="ja-JP" altLang="en-US" sz="1400" dirty="0">
              <a:solidFill>
                <a:srgbClr val="000000"/>
              </a:solidFill>
            </a:endParaRPr>
          </a:p>
        </p:txBody>
      </p:sp>
      <p:sp>
        <p:nvSpPr>
          <p:cNvPr id="56" name="テキスト ボックス 55"/>
          <p:cNvSpPr txBox="1"/>
          <p:nvPr/>
        </p:nvSpPr>
        <p:spPr>
          <a:xfrm rot="16200000">
            <a:off x="-120522" y="4321944"/>
            <a:ext cx="2828882" cy="307777"/>
          </a:xfrm>
          <a:prstGeom prst="rect">
            <a:avLst/>
          </a:prstGeom>
          <a:noFill/>
        </p:spPr>
        <p:txBody>
          <a:bodyPr wrap="none" rtlCol="0">
            <a:spAutoFit/>
          </a:bodyPr>
          <a:lstStyle/>
          <a:p>
            <a:r>
              <a:rPr kumimoji="1" lang="en-US" altLang="ja-JP" sz="1400" dirty="0" smtClean="0">
                <a:solidFill>
                  <a:srgbClr val="000000"/>
                </a:solidFill>
              </a:rPr>
              <a:t>(See TGai Functional Requirements)</a:t>
            </a:r>
            <a:endParaRPr kumimoji="1" lang="ja-JP" altLang="en-US" sz="1400" dirty="0">
              <a:solidFill>
                <a:srgbClr val="000000"/>
              </a:solidFill>
            </a:endParaRPr>
          </a:p>
        </p:txBody>
      </p:sp>
      <p:sp>
        <p:nvSpPr>
          <p:cNvPr id="36" name="フローチャート: 記憶データ 35"/>
          <p:cNvSpPr/>
          <p:nvPr/>
        </p:nvSpPr>
        <p:spPr bwMode="auto">
          <a:xfrm>
            <a:off x="2819400" y="3124200"/>
            <a:ext cx="762000" cy="533400"/>
          </a:xfrm>
          <a:prstGeom prst="flowChartOnlineStorag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8" name="テキスト ボックス 37"/>
          <p:cNvSpPr txBox="1"/>
          <p:nvPr/>
        </p:nvSpPr>
        <p:spPr>
          <a:xfrm>
            <a:off x="2793547" y="3181290"/>
            <a:ext cx="711653" cy="400110"/>
          </a:xfrm>
          <a:prstGeom prst="rect">
            <a:avLst/>
          </a:prstGeom>
          <a:noFill/>
        </p:spPr>
        <p:txBody>
          <a:bodyPr wrap="none" rtlCol="0">
            <a:spAutoFit/>
          </a:bodyPr>
          <a:lstStyle/>
          <a:p>
            <a:r>
              <a:rPr kumimoji="1" lang="en-US" altLang="ja-JP" sz="1000" dirty="0" smtClean="0">
                <a:solidFill>
                  <a:srgbClr val="000000"/>
                </a:solidFill>
              </a:rPr>
              <a:t>Possibly</a:t>
            </a:r>
          </a:p>
          <a:p>
            <a:r>
              <a:rPr kumimoji="1" lang="en-US" altLang="ja-JP" sz="1000" dirty="0" smtClean="0">
                <a:solidFill>
                  <a:srgbClr val="000000"/>
                </a:solidFill>
              </a:rPr>
              <a:t>Encrypted</a:t>
            </a:r>
            <a:endParaRPr kumimoji="1" lang="ja-JP" altLang="en-US" sz="1000" dirty="0">
              <a:solidFill>
                <a:srgbClr val="000000"/>
              </a:solidFill>
            </a:endParaRPr>
          </a:p>
        </p:txBody>
      </p:sp>
      <p:sp>
        <p:nvSpPr>
          <p:cNvPr id="41" name="テキスト ボックス 40"/>
          <p:cNvSpPr txBox="1"/>
          <p:nvPr/>
        </p:nvSpPr>
        <p:spPr>
          <a:xfrm>
            <a:off x="2819400" y="5181600"/>
            <a:ext cx="1219200" cy="246221"/>
          </a:xfrm>
          <a:prstGeom prst="rect">
            <a:avLst/>
          </a:prstGeom>
          <a:noFill/>
        </p:spPr>
        <p:txBody>
          <a:bodyPr wrap="square" rtlCol="0">
            <a:spAutoFit/>
          </a:bodyPr>
          <a:lstStyle/>
          <a:p>
            <a:pPr algn="ctr"/>
            <a:r>
              <a:rPr kumimoji="1" lang="en-US" altLang="ja-JP" sz="1000" dirty="0" smtClean="0">
                <a:solidFill>
                  <a:srgbClr val="000000"/>
                </a:solidFill>
              </a:rPr>
              <a:t>Possibly Encrypted</a:t>
            </a:r>
            <a:endParaRPr kumimoji="1" lang="ja-JP" altLang="en-US" sz="1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Frames get bigger. It’s the problem.</a:t>
            </a:r>
          </a:p>
          <a:p>
            <a:pPr lvl="1">
              <a:buFont typeface="Arial"/>
              <a:buChar char="•"/>
            </a:pPr>
            <a:r>
              <a:rPr lang="en-US" altLang="ja-JP" dirty="0" smtClean="0"/>
              <a:t>TGai intends to reduce exchanges of packets, not reduce information itself.  Therefore, it is natural that less exchanges leads to bigger packets.  A round trip of 1000-byte-long frames is obviously preferable to 10 round trips of 100-byte-length packets.</a:t>
            </a:r>
          </a:p>
          <a:p>
            <a:pPr lvl="1">
              <a:buFont typeface="Arial"/>
              <a:buChar char="•"/>
            </a:pPr>
            <a:r>
              <a:rPr lang="en-US" altLang="ja-JP" dirty="0" smtClean="0"/>
              <a:t>TGai can provide special “compression” encodings for specific upper layer protocols, such as DHCP.  For instance, most of DHCP packets have about 200-byte-long consecutive zeros and a generic data compression technique or a special encoding for DHCP can compress DHCP packets without changing information.</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What packets should be forwarded or not? Does it affect security?</a:t>
            </a:r>
          </a:p>
          <a:p>
            <a:pPr lvl="1">
              <a:buFont typeface="Arial"/>
              <a:buChar char="•"/>
            </a:pPr>
            <a:r>
              <a:rPr lang="en-US" altLang="ja-JP" dirty="0" smtClean="0"/>
              <a:t>Basically, piggybacked frames of upper layers should be forwarded after authentication is finished.  Essentially, non-AP STA can throw any kind of packets for upper layers after authentication.</a:t>
            </a:r>
          </a:p>
          <a:p>
            <a:pPr lvl="1">
              <a:buFont typeface="Arial"/>
              <a:buChar char="•"/>
            </a:pPr>
            <a:r>
              <a:rPr lang="en-US" altLang="ja-JP" dirty="0" smtClean="0"/>
              <a:t>If you want a further optimization such as a premature start of IP address assignment processing before completion of authentication, you must consider security mechanism such as packet filtering.  However, this is out of our scope, although TGai does not prevent such techniques.</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How long does an AP wait for a response from DHCP server?</a:t>
            </a:r>
          </a:p>
          <a:p>
            <a:pPr lvl="1">
              <a:buFont typeface="Arial"/>
              <a:buChar char="•"/>
            </a:pPr>
            <a:r>
              <a:rPr lang="en-US" altLang="ja-JP" dirty="0" smtClean="0"/>
              <a:t>The TGai Functional Requirements document requests to provide a secure link set-up in less than 100 ms.</a:t>
            </a:r>
          </a:p>
          <a:p>
            <a:pPr lvl="1">
              <a:buFont typeface="Arial"/>
              <a:buChar char="•"/>
            </a:pPr>
            <a:r>
              <a:rPr lang="en-US" altLang="ja-JP" dirty="0" smtClean="0"/>
              <a:t>Therefore, Maximum time for an AP to wait is 100ms.</a:t>
            </a:r>
          </a:p>
          <a:p>
            <a:pPr lvl="1">
              <a:buFont typeface="Arial"/>
              <a:buChar char="•"/>
            </a:pPr>
            <a:r>
              <a:rPr lang="en-US" altLang="ja-JP" dirty="0" smtClean="0"/>
              <a:t>DHCP packets transfer between an AP and a non-AP STA in a normal manner after 802.11ai link setup. If a response from DHCP server reaches an AP after the AP sends a response to non-AP STA, DHCP packets can be sent in the same manner as Data frames.</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 name="正方形/長方形 77"/>
          <p:cNvSpPr/>
          <p:nvPr/>
        </p:nvSpPr>
        <p:spPr bwMode="auto">
          <a:xfrm>
            <a:off x="2133600" y="4114800"/>
            <a:ext cx="2590800" cy="2133600"/>
          </a:xfrm>
          <a:prstGeom prst="rect">
            <a:avLst/>
          </a:prstGeom>
          <a:ln>
            <a:noFill/>
            <a:headEnd type="none" w="med" len="med"/>
            <a:tailEnd type="none" w="med" len="med"/>
          </a:ln>
          <a:effec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テキスト ボックス 78"/>
          <p:cNvSpPr txBox="1"/>
          <p:nvPr/>
        </p:nvSpPr>
        <p:spPr>
          <a:xfrm>
            <a:off x="2819400" y="4038600"/>
            <a:ext cx="1219200" cy="246221"/>
          </a:xfrm>
          <a:prstGeom prst="rect">
            <a:avLst/>
          </a:prstGeom>
          <a:noFill/>
        </p:spPr>
        <p:txBody>
          <a:bodyPr wrap="square" rtlCol="0">
            <a:spAutoFit/>
          </a:bodyPr>
          <a:lstStyle/>
          <a:p>
            <a:pPr algn="ctr"/>
            <a:r>
              <a:rPr kumimoji="1" lang="en-US" altLang="ja-JP" sz="1000" dirty="0" smtClean="0">
                <a:solidFill>
                  <a:srgbClr val="000000"/>
                </a:solidFill>
              </a:rPr>
              <a:t>Possibly Encrypted</a:t>
            </a:r>
            <a:endParaRPr kumimoji="1" lang="ja-JP" altLang="en-US" sz="1000" dirty="0">
              <a:solidFill>
                <a:srgbClr val="000000"/>
              </a:solidFill>
            </a:endParaRPr>
          </a:p>
        </p:txBody>
      </p:sp>
      <p:sp>
        <p:nvSpPr>
          <p:cNvPr id="36" name="フローチャート: 直接アクセス記憶 35"/>
          <p:cNvSpPr/>
          <p:nvPr/>
        </p:nvSpPr>
        <p:spPr bwMode="auto">
          <a:xfrm>
            <a:off x="2819400" y="3124200"/>
            <a:ext cx="914400" cy="533400"/>
          </a:xfrm>
          <a:prstGeom prst="flowChartMagneticDrum">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A Case with late Reply from Conf. server</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19</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Conf.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191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788223"/>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Higher Layer Configuration Service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4572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505200"/>
            <a:ext cx="1828800" cy="6096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9906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505200"/>
            <a:ext cx="1828800" cy="6096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940623"/>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384939" y="2819400"/>
            <a:ext cx="2048157" cy="338554"/>
          </a:xfrm>
          <a:prstGeom prst="rect">
            <a:avLst/>
          </a:prstGeom>
          <a:noFill/>
        </p:spPr>
        <p:txBody>
          <a:bodyPr wrap="none" rtlCol="0" anchor="ctr">
            <a:spAutoFit/>
          </a:bodyPr>
          <a:lstStyle/>
          <a:p>
            <a:pPr algn="ctr"/>
            <a:r>
              <a:rPr kumimoji="1" lang="en-US" altLang="ja-JP" sz="1600" dirty="0" smtClean="0">
                <a:solidFill>
                  <a:srgbClr val="FF0000"/>
                </a:solidFill>
              </a:rPr>
              <a:t>Configuration Request</a:t>
            </a:r>
            <a:endParaRPr kumimoji="1" lang="ja-JP" altLang="en-US" sz="1600" dirty="0">
              <a:solidFill>
                <a:srgbClr val="FF0000"/>
              </a:solidFill>
            </a:endParaRPr>
          </a:p>
        </p:txBody>
      </p:sp>
      <p:sp>
        <p:nvSpPr>
          <p:cNvPr id="33" name="テキスト ボックス 32"/>
          <p:cNvSpPr txBox="1"/>
          <p:nvPr/>
        </p:nvSpPr>
        <p:spPr>
          <a:xfrm>
            <a:off x="2510982" y="5559623"/>
            <a:ext cx="1877237" cy="338554"/>
          </a:xfrm>
          <a:prstGeom prst="rect">
            <a:avLst/>
          </a:prstGeom>
          <a:noFill/>
        </p:spPr>
        <p:txBody>
          <a:bodyPr wrap="none" rtlCol="0" anchor="ctr">
            <a:spAutoFit/>
          </a:bodyPr>
          <a:lstStyle/>
          <a:p>
            <a:pPr algn="ctr"/>
            <a:r>
              <a:rPr kumimoji="1" lang="en-US" altLang="ja-JP" sz="1600" dirty="0" smtClean="0">
                <a:solidFill>
                  <a:srgbClr val="FF0000"/>
                </a:solidFill>
              </a:rPr>
              <a:t>Configuration Reply</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cxnSp>
        <p:nvCxnSpPr>
          <p:cNvPr id="29" name="直線矢印コネクタ 28"/>
          <p:cNvCxnSpPr/>
          <p:nvPr/>
        </p:nvCxnSpPr>
        <p:spPr bwMode="auto">
          <a:xfrm rot="5400000">
            <a:off x="4533106" y="4000500"/>
            <a:ext cx="11430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0" name="角丸四角形 29"/>
          <p:cNvSpPr/>
          <p:nvPr/>
        </p:nvSpPr>
        <p:spPr bwMode="auto">
          <a:xfrm>
            <a:off x="4953000" y="4876800"/>
            <a:ext cx="2209800" cy="7620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lang="en-US" altLang="ja-JP" sz="1400" dirty="0" smtClean="0">
                <a:solidFill>
                  <a:srgbClr val="000000"/>
                </a:solidFill>
              </a:rPr>
              <a:t>AP can abandon piggybacking after waiting for configured period.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31" name="直線コネクタ 30"/>
          <p:cNvCxnSpPr>
            <a:stCxn id="30" idx="0"/>
          </p:cNvCxnSpPr>
          <p:nvPr/>
        </p:nvCxnSpPr>
        <p:spPr bwMode="auto">
          <a:xfrm rot="16200000" flipV="1">
            <a:off x="5505450" y="4324350"/>
            <a:ext cx="304800" cy="800100"/>
          </a:xfrm>
          <a:prstGeom prst="line">
            <a:avLst/>
          </a:prstGeom>
          <a:solidFill>
            <a:srgbClr val="00B8FF"/>
          </a:solidFill>
          <a:ln w="9525" cap="flat" cmpd="sng" algn="ctr">
            <a:solidFill>
              <a:schemeClr val="tx1"/>
            </a:solidFill>
            <a:prstDash val="dash"/>
            <a:round/>
            <a:headEnd type="none" w="med" len="med"/>
            <a:tailEnd type="arrow" w="med" len="med"/>
          </a:ln>
          <a:effectLst/>
        </p:spPr>
      </p:cxnSp>
      <p:cxnSp>
        <p:nvCxnSpPr>
          <p:cNvPr id="52" name="直線矢印コネクタ 51"/>
          <p:cNvCxnSpPr/>
          <p:nvPr/>
        </p:nvCxnSpPr>
        <p:spPr bwMode="auto">
          <a:xfrm rot="5400000">
            <a:off x="-74612" y="4495800"/>
            <a:ext cx="2438400" cy="1588"/>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5" name="テキスト ボックス 54"/>
          <p:cNvSpPr txBox="1"/>
          <p:nvPr/>
        </p:nvSpPr>
        <p:spPr>
          <a:xfrm rot="16200000">
            <a:off x="326256" y="4321944"/>
            <a:ext cx="1331665" cy="307777"/>
          </a:xfrm>
          <a:prstGeom prst="rect">
            <a:avLst/>
          </a:prstGeom>
          <a:noFill/>
        </p:spPr>
        <p:txBody>
          <a:bodyPr wrap="none" rtlCol="0">
            <a:spAutoFit/>
          </a:bodyPr>
          <a:lstStyle/>
          <a:p>
            <a:r>
              <a:rPr kumimoji="1" lang="en-US" altLang="ja-JP" sz="1400" dirty="0" smtClean="0">
                <a:solidFill>
                  <a:srgbClr val="000000"/>
                </a:solidFill>
              </a:rPr>
              <a:t>less than 100ms</a:t>
            </a:r>
            <a:endParaRPr kumimoji="1" lang="ja-JP" altLang="en-US" sz="1400" dirty="0">
              <a:solidFill>
                <a:srgbClr val="000000"/>
              </a:solidFill>
            </a:endParaRPr>
          </a:p>
        </p:txBody>
      </p:sp>
      <p:sp>
        <p:nvSpPr>
          <p:cNvPr id="56" name="テキスト ボックス 55"/>
          <p:cNvSpPr txBox="1"/>
          <p:nvPr/>
        </p:nvSpPr>
        <p:spPr>
          <a:xfrm rot="16200000">
            <a:off x="-120522" y="4321944"/>
            <a:ext cx="2828882" cy="307777"/>
          </a:xfrm>
          <a:prstGeom prst="rect">
            <a:avLst/>
          </a:prstGeom>
          <a:noFill/>
        </p:spPr>
        <p:txBody>
          <a:bodyPr wrap="none" rtlCol="0">
            <a:spAutoFit/>
          </a:bodyPr>
          <a:lstStyle/>
          <a:p>
            <a:r>
              <a:rPr kumimoji="1" lang="en-US" altLang="ja-JP" sz="1400" dirty="0" smtClean="0">
                <a:solidFill>
                  <a:srgbClr val="000000"/>
                </a:solidFill>
              </a:rPr>
              <a:t>(See TGai Functional Requirements)</a:t>
            </a:r>
            <a:endParaRPr kumimoji="1" lang="ja-JP" altLang="en-US" sz="1400" dirty="0">
              <a:solidFill>
                <a:srgbClr val="000000"/>
              </a:solidFill>
            </a:endParaRPr>
          </a:p>
        </p:txBody>
      </p:sp>
      <p:sp>
        <p:nvSpPr>
          <p:cNvPr id="35" name="フローチャート: 記憶データ 34"/>
          <p:cNvSpPr/>
          <p:nvPr/>
        </p:nvSpPr>
        <p:spPr bwMode="auto">
          <a:xfrm>
            <a:off x="2819400" y="3124200"/>
            <a:ext cx="762000" cy="533400"/>
          </a:xfrm>
          <a:prstGeom prst="flowChartOnlineStorag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9" name="テキスト ボックス 38"/>
          <p:cNvSpPr txBox="1"/>
          <p:nvPr/>
        </p:nvSpPr>
        <p:spPr>
          <a:xfrm>
            <a:off x="2793547" y="3181290"/>
            <a:ext cx="711653" cy="400110"/>
          </a:xfrm>
          <a:prstGeom prst="rect">
            <a:avLst/>
          </a:prstGeom>
          <a:noFill/>
        </p:spPr>
        <p:txBody>
          <a:bodyPr wrap="none" rtlCol="0">
            <a:spAutoFit/>
          </a:bodyPr>
          <a:lstStyle/>
          <a:p>
            <a:r>
              <a:rPr kumimoji="1" lang="en-US" altLang="ja-JP" sz="1000" dirty="0" smtClean="0">
                <a:solidFill>
                  <a:srgbClr val="000000"/>
                </a:solidFill>
              </a:rPr>
              <a:t>Possibly</a:t>
            </a:r>
          </a:p>
          <a:p>
            <a:r>
              <a:rPr kumimoji="1" lang="en-US" altLang="ja-JP" sz="1000" dirty="0" smtClean="0">
                <a:solidFill>
                  <a:srgbClr val="000000"/>
                </a:solidFill>
              </a:rPr>
              <a:t>Encrypted</a:t>
            </a:r>
            <a:endParaRPr kumimoji="1" lang="ja-JP" altLang="en-US" sz="1000" dirty="0">
              <a:solidFill>
                <a:srgbClr val="000000"/>
              </a:solidFill>
            </a:endParaRPr>
          </a:p>
        </p:txBody>
      </p:sp>
      <p:cxnSp>
        <p:nvCxnSpPr>
          <p:cNvPr id="51" name="直線コネクタ 50"/>
          <p:cNvCxnSpPr/>
          <p:nvPr/>
        </p:nvCxnSpPr>
        <p:spPr bwMode="auto">
          <a:xfrm flipH="1">
            <a:off x="2133600" y="6091435"/>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53" name="直線コネクタ 52"/>
          <p:cNvCxnSpPr/>
          <p:nvPr/>
        </p:nvCxnSpPr>
        <p:spPr bwMode="auto">
          <a:xfrm rot="10800000">
            <a:off x="4724400" y="4572000"/>
            <a:ext cx="457200" cy="1588"/>
          </a:xfrm>
          <a:prstGeom prst="line">
            <a:avLst/>
          </a:prstGeom>
          <a:solidFill>
            <a:srgbClr val="00B8FF"/>
          </a:solidFill>
          <a:ln w="9525" cap="flat" cmpd="sng" algn="ctr">
            <a:solidFill>
              <a:schemeClr val="tx1"/>
            </a:solidFill>
            <a:prstDash val="dash"/>
            <a:round/>
            <a:headEnd type="none" w="med" len="med"/>
            <a:tailEnd type="none" w="lg" len="lg"/>
          </a:ln>
          <a:effectLst/>
        </p:spPr>
      </p:cxnSp>
      <p:sp>
        <p:nvSpPr>
          <p:cNvPr id="64" name="テキスト ボックス 63"/>
          <p:cNvSpPr txBox="1"/>
          <p:nvPr/>
        </p:nvSpPr>
        <p:spPr>
          <a:xfrm>
            <a:off x="2667000" y="6016823"/>
            <a:ext cx="1556836" cy="307777"/>
          </a:xfrm>
          <a:prstGeom prst="rect">
            <a:avLst/>
          </a:prstGeom>
          <a:noFill/>
        </p:spPr>
        <p:txBody>
          <a:bodyPr wrap="none" rtlCol="0">
            <a:spAutoFit/>
          </a:bodyPr>
          <a:lstStyle/>
          <a:p>
            <a:pPr algn="ctr"/>
            <a:r>
              <a:rPr kumimoji="1" lang="en-US" altLang="ja-JP" sz="1400" dirty="0" smtClean="0">
                <a:solidFill>
                  <a:srgbClr val="000000"/>
                </a:solidFill>
              </a:rPr>
              <a:t>Normal data frame</a:t>
            </a:r>
            <a:endParaRPr kumimoji="1" lang="ja-JP" altLang="en-US" sz="1400" dirty="0">
              <a:solidFill>
                <a:srgbClr val="000000"/>
              </a:solidFill>
            </a:endParaRPr>
          </a:p>
        </p:txBody>
      </p:sp>
      <p:sp>
        <p:nvSpPr>
          <p:cNvPr id="65" name="テキスト ボックス 64"/>
          <p:cNvSpPr txBox="1"/>
          <p:nvPr/>
        </p:nvSpPr>
        <p:spPr>
          <a:xfrm>
            <a:off x="2556298" y="4495800"/>
            <a:ext cx="1778251" cy="307777"/>
          </a:xfrm>
          <a:prstGeom prst="rect">
            <a:avLst/>
          </a:prstGeom>
          <a:noFill/>
        </p:spPr>
        <p:txBody>
          <a:bodyPr wrap="none" rtlCol="0">
            <a:spAutoFit/>
          </a:bodyPr>
          <a:lstStyle/>
          <a:p>
            <a:pPr algn="ctr"/>
            <a:r>
              <a:rPr kumimoji="1" lang="en-US" altLang="ja-JP" sz="1400" dirty="0" smtClean="0">
                <a:solidFill>
                  <a:srgbClr val="000000"/>
                </a:solidFill>
              </a:rPr>
              <a:t>Association Response</a:t>
            </a:r>
            <a:endParaRPr kumimoji="1" lang="ja-JP" altLang="en-US" sz="14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Abstract</a:t>
            </a:r>
            <a:endParaRPr lang="ja-JP" altLang="en-US" dirty="0"/>
          </a:p>
        </p:txBody>
      </p:sp>
      <p:sp>
        <p:nvSpPr>
          <p:cNvPr id="3" name="コンテンツ プレースホルダ 2"/>
          <p:cNvSpPr>
            <a:spLocks noGrp="1"/>
          </p:cNvSpPr>
          <p:nvPr>
            <p:ph idx="1"/>
          </p:nvPr>
        </p:nvSpPr>
        <p:spPr/>
        <p:txBody>
          <a:bodyPr/>
          <a:lstStyle/>
          <a:p>
            <a:r>
              <a:rPr lang="en-US" altLang="ja-JP" dirty="0" smtClean="0"/>
              <a:t>DCN: IEEE11-12/0273r9</a:t>
            </a:r>
          </a:p>
          <a:p>
            <a:r>
              <a:rPr lang="en-US" altLang="ja-JP" dirty="0" smtClean="0"/>
              <a:t>Title: SFD Text for Higher Layers</a:t>
            </a:r>
          </a:p>
          <a:p>
            <a:r>
              <a:rPr lang="en-US" altLang="ja-JP" dirty="0" smtClean="0"/>
              <a:t>Authors and Companies:</a:t>
            </a:r>
          </a:p>
          <a:p>
            <a:r>
              <a:rPr lang="en-US" altLang="ja-JP" dirty="0" smtClean="0"/>
              <a:t>	Hiroki Nakano (Trans New Technology, Inc.)</a:t>
            </a:r>
          </a:p>
          <a:p>
            <a:r>
              <a:rPr lang="en-US" altLang="ja-JP" dirty="0" smtClean="0"/>
              <a:t>	Hitoshi Morioka (Allied Telesis R&amp;D Center)</a:t>
            </a:r>
          </a:p>
          <a:p>
            <a:r>
              <a:rPr lang="en-US" altLang="ja-JP" dirty="0" smtClean="0"/>
              <a:t>Scope: Upper layer</a:t>
            </a:r>
          </a:p>
          <a:p>
            <a:r>
              <a:rPr lang="en-US" altLang="ja-JP" dirty="0" smtClean="0"/>
              <a:t>Motivation: page 3 (abstract)</a:t>
            </a:r>
          </a:p>
          <a:p>
            <a:r>
              <a:rPr lang="en-US" altLang="ja-JP" dirty="0" smtClean="0"/>
              <a:t>Background information: page 4-22</a:t>
            </a:r>
          </a:p>
          <a:p>
            <a:r>
              <a:rPr lang="en-US" altLang="ja-JP" dirty="0" smtClean="0"/>
              <a:t>Motion: page 23-27 including five motions</a:t>
            </a:r>
          </a:p>
          <a:p>
            <a:endParaRPr lang="en-US" altLang="ja-JP" dirty="0" smtClean="0"/>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What happens when lease time of an IP address is expired?</a:t>
            </a:r>
          </a:p>
          <a:p>
            <a:pPr lvl="1">
              <a:buFont typeface="Arial"/>
              <a:buChar char="•"/>
            </a:pPr>
            <a:r>
              <a:rPr lang="en-US" altLang="ja-JP" dirty="0" smtClean="0"/>
              <a:t>Higher layer protocols can use normal data frames to exchange additional packets for DHCP etc.  Extension of DHCP lease time will be done in a normal manner.</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Do APs require to keep HLCF (DHCP) packets during processing for security? Does this enable attackers to consume memory of APs?</a:t>
            </a:r>
          </a:p>
          <a:p>
            <a:pPr lvl="1">
              <a:buFont typeface="Arial"/>
              <a:buChar char="•"/>
            </a:pPr>
            <a:r>
              <a:rPr lang="en-US" altLang="ja-JP" dirty="0" smtClean="0"/>
              <a:t>TGai assumes that each authentication for each non-AP STA is finished within 100ms. See Section 2.2.1 “Link Set-Up Time” of TGai Functional Requirements (IEEE 11-11/0745r5)</a:t>
            </a:r>
          </a:p>
          <a:p>
            <a:pPr lvl="1">
              <a:buFont typeface="Arial"/>
              <a:buChar char="•"/>
            </a:pPr>
            <a:r>
              <a:rPr lang="en-US" altLang="ja-JP" dirty="0" smtClean="0"/>
              <a:t>Our media 802.11 can transfer 5000 packets per second at most.</a:t>
            </a:r>
          </a:p>
          <a:p>
            <a:pPr lvl="1">
              <a:buFont typeface="Arial"/>
              <a:buChar char="•"/>
            </a:pPr>
            <a:r>
              <a:rPr lang="en-US" altLang="ja-JP" dirty="0" smtClean="0"/>
              <a:t>The size of a HLCF packet is 1500 byte at most.</a:t>
            </a:r>
          </a:p>
          <a:p>
            <a:pPr lvl="2">
              <a:buFont typeface="Arial"/>
              <a:buChar char="•"/>
            </a:pPr>
            <a:r>
              <a:rPr lang="en-US" altLang="ja-JP" dirty="0" smtClean="0"/>
              <a:t>MTU of 802.11 is about 2300 byte.</a:t>
            </a:r>
          </a:p>
          <a:p>
            <a:pPr lvl="1">
              <a:buFont typeface="Arial"/>
              <a:buChar char="•"/>
            </a:pPr>
            <a:r>
              <a:rPr lang="en-US" altLang="ja-JP" dirty="0" smtClean="0"/>
              <a:t>Therefore, amount of packets for AP to keep is 750KB at most in case that all packets flying are employed for attacks.</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IPv6 has the DAD (Duplicate Address Detection) mechanism.  Does this take a long time?</a:t>
            </a:r>
          </a:p>
          <a:p>
            <a:pPr lvl="1">
              <a:buFont typeface="Arial"/>
              <a:buChar char="•"/>
            </a:pPr>
            <a:r>
              <a:rPr lang="en-US" altLang="ja-JP" dirty="0" smtClean="0"/>
              <a:t>RFC4429 defines Optimistic Duplicate Address Detection (DAD) for IPv6.  This mechanism enables us to use IPv6 address before DAD is finished, while DAD is being performed by using normal 802.11 data frames.</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Is </a:t>
            </a:r>
            <a:r>
              <a:rPr lang="en-US" altLang="ja-JP" dirty="0" err="1" smtClean="0"/>
              <a:t>SEcure</a:t>
            </a:r>
            <a:r>
              <a:rPr lang="en-US" altLang="ja-JP" dirty="0" smtClean="0"/>
              <a:t> Neighbor Discovery (RFC3971) available on this framework?</a:t>
            </a:r>
          </a:p>
          <a:p>
            <a:pPr lvl="1">
              <a:buFont typeface="Arial"/>
              <a:buChar char="•"/>
            </a:pPr>
            <a:r>
              <a:rPr lang="en-US" altLang="ja-JP" dirty="0" smtClean="0"/>
              <a:t>Router Solicitation with the unspecified address can be used.</a:t>
            </a:r>
          </a:p>
          <a:p>
            <a:pPr lvl="1">
              <a:buFont typeface="Arial"/>
              <a:buChar char="•"/>
            </a:pPr>
            <a:r>
              <a:rPr lang="en-US" altLang="ja-JP" dirty="0" smtClean="0"/>
              <a:t>Router Advertisement with CGA option, RSA Signature option and the other related options can be used.</a:t>
            </a:r>
          </a:p>
          <a:p>
            <a:pPr lvl="1">
              <a:buFont typeface="Arial"/>
              <a:buChar char="•"/>
            </a:pPr>
            <a:endParaRPr lang="en-US" altLang="ja-JP" dirty="0" smtClean="0"/>
          </a:p>
          <a:p>
            <a:pPr lvl="1">
              <a:buFont typeface="Arial"/>
              <a:buChar char="•"/>
            </a:pPr>
            <a:r>
              <a:rPr lang="en-US" altLang="ja-JP" dirty="0" smtClean="0"/>
              <a:t>If a non-AP STA has no certificate enough to verify, further exchanges of packets, for instance, Certification Path Solicitation/Advertisement, are required.</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The TGai amendment defines </a:t>
            </a:r>
            <a:r>
              <a:rPr lang="en-US" altLang="ja-JP" dirty="0" smtClean="0"/>
              <a:t>a mechanism to provide IPv4/IPv6 address assignment to STAs during the</a:t>
            </a:r>
            <a:r>
              <a:rPr lang="en-US" altLang="ja-JP" dirty="0" smtClean="0"/>
              <a:t> association process.</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a:t>
            </a:r>
            <a:r>
              <a:rPr lang="en-US" altLang="ja-JP" dirty="0" smtClean="0"/>
              <a:t>4</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a:t>
            </a:r>
            <a:r>
              <a:rPr lang="en-US" altLang="ja-JP" dirty="0" smtClean="0"/>
              <a:t>Indication of availability of IP address configuration during association</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method to enable a non-AP STA to know IP address configuration during association prior of the TGai association process.</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8" name="テキスト ボックス 7"/>
          <p:cNvSpPr txBox="1"/>
          <p:nvPr/>
        </p:nvSpPr>
        <p:spPr>
          <a:xfrm rot="19503256">
            <a:off x="1609296" y="1968842"/>
            <a:ext cx="5743830" cy="3170099"/>
          </a:xfrm>
          <a:prstGeom prst="rect">
            <a:avLst/>
          </a:prstGeom>
          <a:noFill/>
        </p:spPr>
        <p:txBody>
          <a:bodyPr wrap="none" rtlCol="0">
            <a:spAutoFit/>
          </a:bodyPr>
          <a:lstStyle/>
          <a:p>
            <a:r>
              <a:rPr kumimoji="1" lang="en-US" altLang="ja-JP" sz="20000" dirty="0" smtClean="0">
                <a:solidFill>
                  <a:srgbClr val="FF0000"/>
                </a:solidFill>
              </a:rPr>
              <a:t>SKIP</a:t>
            </a:r>
            <a:endParaRPr kumimoji="1" lang="ja-JP" altLang="en-US" sz="200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smtClean="0"/>
              <a:t>Proposed Amendment 5</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Indication of availability of higher layer protocols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to enable a non-AP STA to know availability of higher layer protocols in advance of the TGai association process.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6</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IPv4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IP(v4) address assignment which works as a transport of DHCP.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テキスト ボックス 6"/>
          <p:cNvSpPr txBox="1"/>
          <p:nvPr/>
        </p:nvSpPr>
        <p:spPr>
          <a:xfrm rot="19503256">
            <a:off x="1609296" y="1968842"/>
            <a:ext cx="5743830" cy="3170099"/>
          </a:xfrm>
          <a:prstGeom prst="rect">
            <a:avLst/>
          </a:prstGeom>
          <a:noFill/>
        </p:spPr>
        <p:txBody>
          <a:bodyPr wrap="none" rtlCol="0">
            <a:spAutoFit/>
          </a:bodyPr>
          <a:lstStyle/>
          <a:p>
            <a:r>
              <a:rPr kumimoji="1" lang="en-US" altLang="ja-JP" sz="20000" dirty="0" smtClean="0">
                <a:solidFill>
                  <a:srgbClr val="FF0000"/>
                </a:solidFill>
              </a:rPr>
              <a:t>SKIP</a:t>
            </a:r>
            <a:endParaRPr kumimoji="1" lang="ja-JP" altLang="en-US" sz="200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7</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IPv6 stateless </a:t>
            </a:r>
            <a:r>
              <a:rPr lang="en-GB" dirty="0" err="1" smtClean="0"/>
              <a:t>autoconfiguration</a:t>
            </a:r>
            <a:r>
              <a:rPr lang="en-GB" dirty="0" smtClean="0"/>
              <a:t>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IPv6 stateless address </a:t>
            </a:r>
            <a:r>
              <a:rPr lang="en-GB" dirty="0" err="1" smtClean="0"/>
              <a:t>autoconfiguration</a:t>
            </a:r>
            <a:r>
              <a:rPr lang="en-GB" dirty="0" smtClean="0"/>
              <a:t> which works as a transport of ICMPv6 RS/RA.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テキスト ボックス 6"/>
          <p:cNvSpPr txBox="1"/>
          <p:nvPr/>
        </p:nvSpPr>
        <p:spPr>
          <a:xfrm rot="19503256">
            <a:off x="1609296" y="1968842"/>
            <a:ext cx="5743830" cy="3170099"/>
          </a:xfrm>
          <a:prstGeom prst="rect">
            <a:avLst/>
          </a:prstGeom>
          <a:noFill/>
        </p:spPr>
        <p:txBody>
          <a:bodyPr wrap="none" rtlCol="0">
            <a:spAutoFit/>
          </a:bodyPr>
          <a:lstStyle/>
          <a:p>
            <a:r>
              <a:rPr kumimoji="1" lang="en-US" altLang="ja-JP" sz="20000" dirty="0" smtClean="0">
                <a:solidFill>
                  <a:srgbClr val="FF0000"/>
                </a:solidFill>
              </a:rPr>
              <a:t>SKIP</a:t>
            </a:r>
            <a:endParaRPr kumimoji="1" lang="ja-JP" altLang="en-US" sz="200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8</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IPv6 </a:t>
            </a:r>
            <a:r>
              <a:rPr lang="en-GB" dirty="0" err="1" smtClean="0"/>
              <a:t>stateful</a:t>
            </a:r>
            <a:r>
              <a:rPr lang="en-GB" dirty="0" smtClean="0"/>
              <a:t> </a:t>
            </a:r>
            <a:r>
              <a:rPr lang="en-GB" dirty="0" err="1" smtClean="0"/>
              <a:t>autoconfiguration</a:t>
            </a:r>
            <a:r>
              <a:rPr lang="en-GB" dirty="0" smtClean="0"/>
              <a:t>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IPv6 </a:t>
            </a:r>
            <a:r>
              <a:rPr lang="en-GB" dirty="0" err="1" smtClean="0"/>
              <a:t>stateful</a:t>
            </a:r>
            <a:r>
              <a:rPr lang="en-GB" dirty="0" smtClean="0"/>
              <a:t> address </a:t>
            </a:r>
            <a:r>
              <a:rPr lang="en-GB" dirty="0" err="1" smtClean="0"/>
              <a:t>autoconfiguration</a:t>
            </a:r>
            <a:r>
              <a:rPr lang="en-GB" dirty="0" smtClean="0"/>
              <a:t> which works as a transport of ICMPv6 RS/RA and DHCPv6.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テキスト ボックス 6"/>
          <p:cNvSpPr txBox="1"/>
          <p:nvPr/>
        </p:nvSpPr>
        <p:spPr>
          <a:xfrm rot="19503256">
            <a:off x="1609296" y="1968842"/>
            <a:ext cx="5743830" cy="3170099"/>
          </a:xfrm>
          <a:prstGeom prst="rect">
            <a:avLst/>
          </a:prstGeom>
          <a:noFill/>
        </p:spPr>
        <p:txBody>
          <a:bodyPr wrap="none" rtlCol="0">
            <a:spAutoFit/>
          </a:bodyPr>
          <a:lstStyle/>
          <a:p>
            <a:r>
              <a:rPr kumimoji="1" lang="en-US" altLang="ja-JP" sz="20000" dirty="0" smtClean="0">
                <a:solidFill>
                  <a:srgbClr val="FF0000"/>
                </a:solidFill>
              </a:rPr>
              <a:t>SKIP</a:t>
            </a:r>
            <a:endParaRPr kumimoji="1" lang="ja-JP" altLang="en-US" sz="200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6000760" y="6475413"/>
            <a:ext cx="2541578" cy="168297"/>
          </a:xfrm>
        </p:spPr>
        <p:txBody>
          <a:body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a:t>
            </a:r>
            <a:endParaRPr lang="en-GB" dirty="0"/>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An IP(v4) address are normally assigned by DHCP(v4) and the specification of DHCP is stable. DHCP includes definition of state transition and have lots of extensions derived from lots of past discussions. Non-AP STA should be still a DHCP client.</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The discussions of IPv6 address assignment are still going on actively in IETF and its specification is being changed. We should provide a framework for them.</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In addition, TGai should not deny the other protocols because we are the link layer.</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9</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the following text: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a:t>
            </a:r>
            <a:r>
              <a:rPr lang="en-US" dirty="0" smtClean="0"/>
              <a:t>M</a:t>
            </a:r>
            <a:r>
              <a:rPr lang="en-US" altLang="ja-JP" dirty="0" smtClean="0"/>
              <a:t>iscellaneous protocol </a:t>
            </a:r>
            <a:r>
              <a:rPr lang="en-GB" dirty="0" smtClean="0"/>
              <a:t>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is open to other higher layer protocols and their services than IPv4 and IPv6.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テキスト ボックス 6"/>
          <p:cNvSpPr txBox="1"/>
          <p:nvPr/>
        </p:nvSpPr>
        <p:spPr>
          <a:xfrm rot="19503256">
            <a:off x="1609296" y="1968842"/>
            <a:ext cx="5743830" cy="3170099"/>
          </a:xfrm>
          <a:prstGeom prst="rect">
            <a:avLst/>
          </a:prstGeom>
          <a:noFill/>
        </p:spPr>
        <p:txBody>
          <a:bodyPr wrap="none" rtlCol="0">
            <a:spAutoFit/>
          </a:bodyPr>
          <a:lstStyle/>
          <a:p>
            <a:r>
              <a:rPr kumimoji="1" lang="en-US" altLang="ja-JP" sz="20000" dirty="0" smtClean="0">
                <a:solidFill>
                  <a:srgbClr val="FF0000"/>
                </a:solidFill>
              </a:rPr>
              <a:t>SKIP</a:t>
            </a:r>
            <a:endParaRPr kumimoji="1" lang="ja-JP" altLang="en-US" sz="200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Summary of Proposed Amendments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HLCF Security: Assure that HLCF works safely.</a:t>
            </a:r>
          </a:p>
          <a:p>
            <a:pPr>
              <a:buFont typeface="Arial"/>
              <a:buChar char="•"/>
            </a:pPr>
            <a:r>
              <a:rPr lang="en-US" altLang="ja-JP" dirty="0" smtClean="0"/>
              <a:t>Protocols we support at least: IPv4 and IPv6</a:t>
            </a:r>
          </a:p>
          <a:p>
            <a:pPr>
              <a:buFont typeface="Arial"/>
              <a:buChar char="•"/>
            </a:pPr>
            <a:r>
              <a:rPr lang="en-US" altLang="ja-JP" dirty="0" smtClean="0"/>
              <a:t>Indication of availability in beacons or something:</a:t>
            </a:r>
          </a:p>
          <a:p>
            <a:pPr lvl="1">
              <a:buFont typeface="Arial"/>
              <a:buChar char="•"/>
            </a:pPr>
            <a:r>
              <a:rPr lang="en-US" altLang="ja-JP" strike="sngStrike" dirty="0" smtClean="0"/>
              <a:t>IPv4/IPv6 address assignment</a:t>
            </a:r>
          </a:p>
          <a:p>
            <a:pPr lvl="1">
              <a:buFont typeface="Arial"/>
              <a:buChar char="•"/>
            </a:pPr>
            <a:r>
              <a:rPr lang="en-US" altLang="ja-JP" dirty="0" smtClean="0"/>
              <a:t>higher layer configuration services (generalized text)</a:t>
            </a:r>
            <a:endParaRPr lang="ja-JP" altLang="en-US" dirty="0" smtClean="0"/>
          </a:p>
          <a:p>
            <a:pPr>
              <a:buFont typeface="Arial"/>
              <a:buChar char="•"/>
            </a:pPr>
            <a:r>
              <a:rPr lang="en-US" altLang="ja-JP" strike="sngStrike" dirty="0" smtClean="0"/>
              <a:t>Supported protocols in detail:</a:t>
            </a:r>
          </a:p>
          <a:p>
            <a:pPr lvl="1">
              <a:buFont typeface="Arial"/>
              <a:buChar char="•"/>
            </a:pPr>
            <a:r>
              <a:rPr lang="en-US" altLang="ja-JP" strike="sngStrike" dirty="0" smtClean="0"/>
              <a:t>IPv4 DHCP</a:t>
            </a:r>
          </a:p>
          <a:p>
            <a:pPr lvl="1">
              <a:buFont typeface="Arial"/>
              <a:buChar char="•"/>
            </a:pPr>
            <a:r>
              <a:rPr lang="en-US" altLang="ja-JP" strike="sngStrike" dirty="0" smtClean="0"/>
              <a:t>IPv6 stateless configuration</a:t>
            </a:r>
          </a:p>
          <a:p>
            <a:pPr lvl="1">
              <a:buFont typeface="Arial"/>
              <a:buChar char="•"/>
            </a:pPr>
            <a:r>
              <a:rPr lang="en-US" altLang="ja-JP" strike="sngStrike" dirty="0" smtClean="0"/>
              <a:t>IPv6 </a:t>
            </a:r>
            <a:r>
              <a:rPr lang="en-US" altLang="ja-JP" strike="sngStrike" dirty="0" err="1" smtClean="0"/>
              <a:t>stateful</a:t>
            </a:r>
            <a:r>
              <a:rPr lang="en-US" altLang="ja-JP" strike="sngStrike" dirty="0" smtClean="0"/>
              <a:t> configuration</a:t>
            </a:r>
          </a:p>
          <a:p>
            <a:pPr lvl="1">
              <a:buFont typeface="Arial"/>
              <a:buChar char="•"/>
            </a:pPr>
            <a:r>
              <a:rPr lang="en-US" altLang="ja-JP" strike="sngStrike" dirty="0" smtClean="0"/>
              <a:t>other miscellaneous protocols</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Motion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r>
              <a:rPr lang="en-US" altLang="ja-JP" dirty="0" smtClean="0"/>
              <a:t>5</a:t>
            </a:r>
            <a:r>
              <a:rPr lang="en-GB" dirty="0" smtClean="0"/>
              <a:t>.</a:t>
            </a:r>
            <a:r>
              <a:rPr lang="en-GB" dirty="0" err="1" smtClean="0"/>
              <a:t>x</a:t>
            </a:r>
            <a:r>
              <a:rPr lang="en-GB" dirty="0" smtClean="0"/>
              <a:t> </a:t>
            </a:r>
            <a:r>
              <a:rPr lang="en-US" dirty="0" smtClean="0"/>
              <a:t>Forwarding</a:t>
            </a:r>
            <a:r>
              <a:rPr lang="en-US" altLang="ja-JP" dirty="0" smtClean="0"/>
              <a:t> of HLCF information</a:t>
            </a:r>
            <a:endParaRPr lang="en-GB" dirty="0" smtClean="0"/>
          </a:p>
          <a:p>
            <a:pPr>
              <a:buNone/>
            </a:pPr>
            <a:r>
              <a:rPr lang="en-GB" altLang="ja-JP" dirty="0" smtClean="0"/>
              <a:t>	</a:t>
            </a:r>
            <a:r>
              <a:rPr lang="en-US" altLang="ja-JP" dirty="0" smtClean="0"/>
              <a:t>The TGai amendment defines HLCF as an AP</a:t>
            </a:r>
            <a:r>
              <a:rPr lang="ja-JP" altLang="en-US" dirty="0" smtClean="0"/>
              <a:t> </a:t>
            </a:r>
            <a:r>
              <a:rPr lang="en-US" altLang="ja-JP" dirty="0" smtClean="0"/>
              <a:t>forwards higher layer information</a:t>
            </a:r>
            <a:r>
              <a:rPr lang="ja-JP" altLang="en-US" dirty="0" smtClean="0"/>
              <a:t> </a:t>
            </a:r>
            <a:r>
              <a:rPr lang="en-US" altLang="ja-JP" dirty="0" smtClean="0"/>
              <a:t>between an non-AP STA and the others than the non-AP STA only either after successful authentication or</a:t>
            </a:r>
            <a:r>
              <a:rPr lang="ja-JP" altLang="en-US" dirty="0" smtClean="0"/>
              <a:t> </a:t>
            </a:r>
            <a:r>
              <a:rPr lang="en-US" altLang="ja-JP" dirty="0" smtClean="0"/>
              <a:t>with assurances of the same security level as the existing</a:t>
            </a:r>
            <a:r>
              <a:rPr lang="ja-JP" altLang="en-US" dirty="0" smtClean="0"/>
              <a:t> </a:t>
            </a:r>
            <a:r>
              <a:rPr lang="en-US" altLang="ja-JP" dirty="0" smtClean="0"/>
              <a:t>802.11 security framework.” </a:t>
            </a:r>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“The TGai amendment defines </a:t>
            </a:r>
            <a:r>
              <a:rPr lang="en-US" altLang="ja-JP" dirty="0" smtClean="0"/>
              <a:t>a mechanism to provide IPv4/IPv6 address assignment to STAs during the</a:t>
            </a:r>
            <a:r>
              <a:rPr lang="en-US" altLang="ja-JP" dirty="0" smtClean="0"/>
              <a:t> association process.</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4</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a:t>
            </a:r>
            <a:r>
              <a:rPr lang="en-US" altLang="ja-JP" dirty="0" smtClean="0"/>
              <a:t>Indication of availability of IP address configuration during association</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method to enable a non-AP STA to know IP address configuration during association prior of the TGai association process.”</a:t>
            </a:r>
            <a:endParaRPr lang="en-GB"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テキスト ボックス 6"/>
          <p:cNvSpPr txBox="1"/>
          <p:nvPr/>
        </p:nvSpPr>
        <p:spPr>
          <a:xfrm rot="19503256">
            <a:off x="1609296" y="1968842"/>
            <a:ext cx="5743830" cy="3170099"/>
          </a:xfrm>
          <a:prstGeom prst="rect">
            <a:avLst/>
          </a:prstGeom>
          <a:noFill/>
        </p:spPr>
        <p:txBody>
          <a:bodyPr wrap="none" rtlCol="0">
            <a:spAutoFit/>
          </a:bodyPr>
          <a:lstStyle/>
          <a:p>
            <a:r>
              <a:rPr kumimoji="1" lang="en-US" altLang="ja-JP" sz="20000" dirty="0" smtClean="0">
                <a:solidFill>
                  <a:srgbClr val="FF0000"/>
                </a:solidFill>
              </a:rPr>
              <a:t>SKIP</a:t>
            </a:r>
            <a:endParaRPr kumimoji="1" lang="ja-JP" altLang="en-US" sz="200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5</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Indication of availability of higher layer protocols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to enable a non-AP STA to know availability of higher layer protocols in advance of the TGai association process.”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6</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IPv4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IP(v4) address assignment which works as a transport of DHCP.”</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テキスト ボックス 6"/>
          <p:cNvSpPr txBox="1"/>
          <p:nvPr/>
        </p:nvSpPr>
        <p:spPr>
          <a:xfrm rot="19503256">
            <a:off x="1609296" y="1968842"/>
            <a:ext cx="5743830" cy="3170099"/>
          </a:xfrm>
          <a:prstGeom prst="rect">
            <a:avLst/>
          </a:prstGeom>
          <a:noFill/>
        </p:spPr>
        <p:txBody>
          <a:bodyPr wrap="none" rtlCol="0">
            <a:spAutoFit/>
          </a:bodyPr>
          <a:lstStyle/>
          <a:p>
            <a:r>
              <a:rPr kumimoji="1" lang="en-US" altLang="ja-JP" sz="20000" dirty="0" smtClean="0">
                <a:solidFill>
                  <a:srgbClr val="FF0000"/>
                </a:solidFill>
              </a:rPr>
              <a:t>SKIP</a:t>
            </a:r>
            <a:endParaRPr kumimoji="1" lang="ja-JP" altLang="en-US" sz="200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7</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IPv6 stateless </a:t>
            </a:r>
            <a:r>
              <a:rPr lang="en-GB" dirty="0" err="1" smtClean="0"/>
              <a:t>autoconfiguration</a:t>
            </a:r>
            <a:r>
              <a:rPr lang="en-GB" dirty="0" smtClean="0"/>
              <a:t>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IPv6 stateless address </a:t>
            </a:r>
            <a:r>
              <a:rPr lang="en-GB" dirty="0" err="1" smtClean="0"/>
              <a:t>autoconfiguration</a:t>
            </a:r>
            <a:r>
              <a:rPr lang="en-GB" dirty="0" smtClean="0"/>
              <a:t> which works as a transport of ICMPv6 RS/RA.”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テキスト ボックス 6"/>
          <p:cNvSpPr txBox="1"/>
          <p:nvPr/>
        </p:nvSpPr>
        <p:spPr>
          <a:xfrm rot="19503256">
            <a:off x="1609296" y="1968842"/>
            <a:ext cx="5743830" cy="3170099"/>
          </a:xfrm>
          <a:prstGeom prst="rect">
            <a:avLst/>
          </a:prstGeom>
          <a:noFill/>
        </p:spPr>
        <p:txBody>
          <a:bodyPr wrap="none" rtlCol="0">
            <a:spAutoFit/>
          </a:bodyPr>
          <a:lstStyle/>
          <a:p>
            <a:r>
              <a:rPr kumimoji="1" lang="en-US" altLang="ja-JP" sz="20000" dirty="0" smtClean="0">
                <a:solidFill>
                  <a:srgbClr val="FF0000"/>
                </a:solidFill>
              </a:rPr>
              <a:t>SKIP</a:t>
            </a:r>
            <a:endParaRPr kumimoji="1" lang="ja-JP" altLang="en-US" sz="200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8</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IPv6 </a:t>
            </a:r>
            <a:r>
              <a:rPr lang="en-GB" dirty="0" err="1" smtClean="0"/>
              <a:t>stateful</a:t>
            </a:r>
            <a:r>
              <a:rPr lang="en-GB" dirty="0" smtClean="0"/>
              <a:t> </a:t>
            </a:r>
            <a:r>
              <a:rPr lang="en-GB" dirty="0" err="1" smtClean="0"/>
              <a:t>autoconfiguration</a:t>
            </a:r>
            <a:r>
              <a:rPr lang="en-GB" dirty="0" smtClean="0"/>
              <a:t>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IPv6 </a:t>
            </a:r>
            <a:r>
              <a:rPr lang="en-GB" dirty="0" err="1" smtClean="0"/>
              <a:t>stateful</a:t>
            </a:r>
            <a:r>
              <a:rPr lang="en-GB" dirty="0" smtClean="0"/>
              <a:t> address </a:t>
            </a:r>
            <a:r>
              <a:rPr lang="en-GB" dirty="0" err="1" smtClean="0"/>
              <a:t>autoconfiguration</a:t>
            </a:r>
            <a:r>
              <a:rPr lang="en-GB" dirty="0" smtClean="0"/>
              <a:t> which works as a transport of ICMPv6 RS/RA and DHCPv6.”</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テキスト ボックス 6"/>
          <p:cNvSpPr txBox="1"/>
          <p:nvPr/>
        </p:nvSpPr>
        <p:spPr>
          <a:xfrm rot="19503256">
            <a:off x="1609296" y="1968842"/>
            <a:ext cx="5743830" cy="3170099"/>
          </a:xfrm>
          <a:prstGeom prst="rect">
            <a:avLst/>
          </a:prstGeom>
          <a:noFill/>
        </p:spPr>
        <p:txBody>
          <a:bodyPr wrap="none" rtlCol="0">
            <a:spAutoFit/>
          </a:bodyPr>
          <a:lstStyle/>
          <a:p>
            <a:r>
              <a:rPr kumimoji="1" lang="en-US" altLang="ja-JP" sz="20000" dirty="0" smtClean="0">
                <a:solidFill>
                  <a:srgbClr val="FF0000"/>
                </a:solidFill>
              </a:rPr>
              <a:t>SKIP</a:t>
            </a:r>
            <a:endParaRPr kumimoji="1" lang="ja-JP" altLang="en-US" sz="200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9</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a:t>
            </a:r>
            <a:r>
              <a:rPr lang="en-US" dirty="0" smtClean="0"/>
              <a:t>M</a:t>
            </a:r>
            <a:r>
              <a:rPr lang="en-US" altLang="ja-JP" dirty="0" smtClean="0"/>
              <a:t>iscellaneous protocol </a:t>
            </a:r>
            <a:r>
              <a:rPr lang="en-GB" dirty="0" smtClean="0"/>
              <a:t>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is open to other higher layer protocols and their services than IPv4 and IPv6.”</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7" name="テキスト ボックス 6"/>
          <p:cNvSpPr txBox="1"/>
          <p:nvPr/>
        </p:nvSpPr>
        <p:spPr>
          <a:xfrm rot="19503256">
            <a:off x="1609296" y="1968842"/>
            <a:ext cx="5743830" cy="3170099"/>
          </a:xfrm>
          <a:prstGeom prst="rect">
            <a:avLst/>
          </a:prstGeom>
          <a:noFill/>
        </p:spPr>
        <p:txBody>
          <a:bodyPr wrap="none" rtlCol="0">
            <a:spAutoFit/>
          </a:bodyPr>
          <a:lstStyle/>
          <a:p>
            <a:r>
              <a:rPr kumimoji="1" lang="en-US" altLang="ja-JP" sz="20000" dirty="0" smtClean="0">
                <a:solidFill>
                  <a:srgbClr val="FF0000"/>
                </a:solidFill>
              </a:rPr>
              <a:t>SKIP</a:t>
            </a:r>
            <a:endParaRPr kumimoji="1" lang="ja-JP" altLang="en-US" sz="200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Background Information for IPv4</a:t>
            </a:r>
            <a:endParaRPr lang="ja-JP" altLang="en-US" dirty="0"/>
          </a:p>
        </p:txBody>
      </p:sp>
      <p:sp>
        <p:nvSpPr>
          <p:cNvPr id="3" name="コンテンツ プレースホルダ 2"/>
          <p:cNvSpPr>
            <a:spLocks noGrp="1"/>
          </p:cNvSpPr>
          <p:nvPr>
            <p:ph idx="1"/>
          </p:nvPr>
        </p:nvSpPr>
        <p:spPr/>
        <p:txBody>
          <a:bodyPr/>
          <a:lstStyle/>
          <a:p>
            <a:r>
              <a:rPr lang="en-US" altLang="ja-JP" dirty="0" smtClean="0"/>
              <a:t>RFC2131 - Dynamic Host Configuration Protocol</a:t>
            </a:r>
          </a:p>
          <a:p>
            <a:r>
              <a:rPr lang="en-US" altLang="ja-JP" dirty="0" smtClean="0"/>
              <a:t>RFC4039 - Rapid Commit Option for the Dynamic Host Configuration Protocol version 4 (DHCPv4)</a:t>
            </a:r>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Backup</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 name="直方体 42"/>
          <p:cNvSpPr/>
          <p:nvPr/>
        </p:nvSpPr>
        <p:spPr bwMode="auto">
          <a:xfrm>
            <a:off x="1600200" y="2895600"/>
            <a:ext cx="381000" cy="34290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New software for new protocol</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A</a:t>
            </a:r>
            <a:r>
              <a:rPr lang="ja-JP" altLang="en-US" dirty="0" smtClean="0"/>
              <a:t> </a:t>
            </a:r>
            <a:r>
              <a:rPr lang="en-US" altLang="ja-JP" dirty="0" smtClean="0"/>
              <a:t>possible counterproposal</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41</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DHCP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26" name="雲 25"/>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7" name="カギ線コネクタ 26"/>
          <p:cNvCxnSpPr/>
          <p:nvPr/>
        </p:nvCxnSpPr>
        <p:spPr bwMode="auto">
          <a:xfrm>
            <a:off x="1905000" y="3276600"/>
            <a:ext cx="28194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8" name="テキスト ボックス 27"/>
          <p:cNvSpPr txBox="1"/>
          <p:nvPr/>
        </p:nvSpPr>
        <p:spPr>
          <a:xfrm>
            <a:off x="2286000" y="2895600"/>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TGai new protocol</a:t>
            </a:r>
            <a:endParaRPr kumimoji="1" lang="ja-JP" altLang="en-US" sz="1600" dirty="0">
              <a:solidFill>
                <a:srgbClr val="FF0000"/>
              </a:solidFill>
            </a:endParaRPr>
          </a:p>
        </p:txBody>
      </p:sp>
      <p:cxnSp>
        <p:nvCxnSpPr>
          <p:cNvPr id="30" name="カギ線コネクタ 29"/>
          <p:cNvCxnSpPr/>
          <p:nvPr/>
        </p:nvCxnSpPr>
        <p:spPr bwMode="auto">
          <a:xfrm>
            <a:off x="4800600" y="4953000"/>
            <a:ext cx="25146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1" name="テキスト ボックス 30"/>
          <p:cNvSpPr txBox="1"/>
          <p:nvPr/>
        </p:nvSpPr>
        <p:spPr>
          <a:xfrm>
            <a:off x="4800600" y="4919246"/>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DHCP Discover </a:t>
            </a:r>
            <a:r>
              <a:rPr kumimoji="1" lang="en-US" altLang="ja-JP" sz="1600" dirty="0" err="1" smtClean="0">
                <a:solidFill>
                  <a:srgbClr val="FF0000"/>
                </a:solidFill>
              </a:rPr>
              <a:t>w</a:t>
            </a:r>
            <a:r>
              <a:rPr kumimoji="1" lang="en-US" altLang="ja-JP" sz="1600" dirty="0" smtClean="0">
                <a:solidFill>
                  <a:srgbClr val="FF0000"/>
                </a:solidFill>
              </a:rPr>
              <a:t>/ RCO</a:t>
            </a:r>
            <a:endParaRPr kumimoji="1" lang="ja-JP" altLang="en-US" sz="1600" dirty="0">
              <a:solidFill>
                <a:srgbClr val="FF0000"/>
              </a:solidFill>
            </a:endParaRPr>
          </a:p>
        </p:txBody>
      </p:sp>
      <p:cxnSp>
        <p:nvCxnSpPr>
          <p:cNvPr id="32" name="カギ線コネクタ 31"/>
          <p:cNvCxnSpPr/>
          <p:nvPr/>
        </p:nvCxnSpPr>
        <p:spPr bwMode="auto">
          <a:xfrm rot="10800000">
            <a:off x="1905000" y="5975765"/>
            <a:ext cx="27432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3" name="テキスト ボックス 32"/>
          <p:cNvSpPr txBox="1"/>
          <p:nvPr/>
        </p:nvSpPr>
        <p:spPr>
          <a:xfrm>
            <a:off x="2133600" y="5943600"/>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TGai new protocol</a:t>
            </a:r>
            <a:endParaRPr kumimoji="1" lang="ja-JP" altLang="en-US" sz="1600" dirty="0">
              <a:solidFill>
                <a:srgbClr val="FF0000"/>
              </a:solidFill>
            </a:endParaRPr>
          </a:p>
        </p:txBody>
      </p:sp>
      <p:cxnSp>
        <p:nvCxnSpPr>
          <p:cNvPr id="34" name="カギ線コネクタ 33"/>
          <p:cNvCxnSpPr/>
          <p:nvPr/>
        </p:nvCxnSpPr>
        <p:spPr bwMode="auto">
          <a:xfrm flipH="1">
            <a:off x="4724400" y="5672554"/>
            <a:ext cx="25146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5" name="テキスト ボックス 34"/>
          <p:cNvSpPr txBox="1"/>
          <p:nvPr/>
        </p:nvSpPr>
        <p:spPr>
          <a:xfrm>
            <a:off x="4724400" y="5638800"/>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DHCP </a:t>
            </a:r>
            <a:r>
              <a:rPr kumimoji="1" lang="en-US" altLang="ja-JP" sz="1600" dirty="0" err="1" smtClean="0">
                <a:solidFill>
                  <a:srgbClr val="FF0000"/>
                </a:solidFill>
              </a:rPr>
              <a:t>Ack</a:t>
            </a:r>
            <a:endParaRPr kumimoji="1" lang="ja-JP" altLang="en-US" sz="1600" dirty="0">
              <a:solidFill>
                <a:srgbClr val="FF0000"/>
              </a:solidFill>
            </a:endParaRPr>
          </a:p>
        </p:txBody>
      </p:sp>
      <p:sp>
        <p:nvSpPr>
          <p:cNvPr id="39" name="フリーフォーム 38"/>
          <p:cNvSpPr/>
          <p:nvPr/>
        </p:nvSpPr>
        <p:spPr bwMode="auto">
          <a:xfrm>
            <a:off x="3429000" y="3358807"/>
            <a:ext cx="1272879" cy="1594194"/>
          </a:xfrm>
          <a:custGeom>
            <a:avLst/>
            <a:gdLst>
              <a:gd name="connsiteX0" fmla="*/ 1046028 w 1046028"/>
              <a:gd name="connsiteY0" fmla="*/ 0 h 1595433"/>
              <a:gd name="connsiteX1" fmla="*/ 6997 w 1046028"/>
              <a:gd name="connsiteY1" fmla="*/ 997146 h 1595433"/>
              <a:gd name="connsiteX2" fmla="*/ 1004047 w 1046028"/>
              <a:gd name="connsiteY2" fmla="*/ 1595433 h 1595433"/>
            </a:gdLst>
            <a:ahLst/>
            <a:cxnLst>
              <a:cxn ang="0">
                <a:pos x="connsiteX0" y="connsiteY0"/>
              </a:cxn>
              <a:cxn ang="0">
                <a:pos x="connsiteX1" y="connsiteY1"/>
              </a:cxn>
              <a:cxn ang="0">
                <a:pos x="connsiteX2" y="connsiteY2"/>
              </a:cxn>
            </a:cxnLst>
            <a:rect l="l" t="t" r="r" b="b"/>
            <a:pathLst>
              <a:path w="1046028" h="1595433">
                <a:moveTo>
                  <a:pt x="1046028" y="0"/>
                </a:moveTo>
                <a:cubicBezTo>
                  <a:pt x="530011" y="365620"/>
                  <a:pt x="13994" y="731241"/>
                  <a:pt x="6997" y="997146"/>
                </a:cubicBezTo>
                <a:cubicBezTo>
                  <a:pt x="0" y="1263051"/>
                  <a:pt x="1004047" y="1595433"/>
                  <a:pt x="1004047" y="1595433"/>
                </a:cubicBezTo>
              </a:path>
            </a:pathLst>
          </a:custGeom>
          <a:noFill/>
          <a:ln w="41275" cap="flat" cmpd="sng" algn="ctr">
            <a:solidFill>
              <a:srgbClr val="FF0000"/>
            </a:solidFill>
            <a:prstDash val="sysDash"/>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テキスト ボックス 39"/>
          <p:cNvSpPr txBox="1"/>
          <p:nvPr/>
        </p:nvSpPr>
        <p:spPr>
          <a:xfrm>
            <a:off x="2743201" y="4648200"/>
            <a:ext cx="1295399" cy="338554"/>
          </a:xfrm>
          <a:prstGeom prst="rect">
            <a:avLst/>
          </a:prstGeom>
          <a:noFill/>
        </p:spPr>
        <p:txBody>
          <a:bodyPr wrap="square" rtlCol="0" anchor="ctr">
            <a:spAutoFit/>
          </a:bodyPr>
          <a:lstStyle/>
          <a:p>
            <a:pPr algn="ctr"/>
            <a:r>
              <a:rPr kumimoji="1" lang="en-US" altLang="ja-JP" sz="1600" dirty="0" smtClean="0">
                <a:solidFill>
                  <a:srgbClr val="FF0000"/>
                </a:solidFill>
              </a:rPr>
              <a:t>Translation?</a:t>
            </a:r>
            <a:endParaRPr kumimoji="1" lang="ja-JP" altLang="en-US" sz="1600" dirty="0">
              <a:solidFill>
                <a:srgbClr val="FF0000"/>
              </a:solidFill>
            </a:endParaRPr>
          </a:p>
        </p:txBody>
      </p:sp>
      <p:sp>
        <p:nvSpPr>
          <p:cNvPr id="41" name="フリーフォーム 40"/>
          <p:cNvSpPr/>
          <p:nvPr/>
        </p:nvSpPr>
        <p:spPr bwMode="auto">
          <a:xfrm>
            <a:off x="4495800" y="5638801"/>
            <a:ext cx="206079" cy="228599"/>
          </a:xfrm>
          <a:custGeom>
            <a:avLst/>
            <a:gdLst>
              <a:gd name="connsiteX0" fmla="*/ 1046028 w 1046028"/>
              <a:gd name="connsiteY0" fmla="*/ 0 h 1595433"/>
              <a:gd name="connsiteX1" fmla="*/ 6997 w 1046028"/>
              <a:gd name="connsiteY1" fmla="*/ 997146 h 1595433"/>
              <a:gd name="connsiteX2" fmla="*/ 1004047 w 1046028"/>
              <a:gd name="connsiteY2" fmla="*/ 1595433 h 1595433"/>
            </a:gdLst>
            <a:ahLst/>
            <a:cxnLst>
              <a:cxn ang="0">
                <a:pos x="connsiteX0" y="connsiteY0"/>
              </a:cxn>
              <a:cxn ang="0">
                <a:pos x="connsiteX1" y="connsiteY1"/>
              </a:cxn>
              <a:cxn ang="0">
                <a:pos x="connsiteX2" y="connsiteY2"/>
              </a:cxn>
            </a:cxnLst>
            <a:rect l="l" t="t" r="r" b="b"/>
            <a:pathLst>
              <a:path w="1046028" h="1595433">
                <a:moveTo>
                  <a:pt x="1046028" y="0"/>
                </a:moveTo>
                <a:cubicBezTo>
                  <a:pt x="530011" y="365620"/>
                  <a:pt x="13994" y="731241"/>
                  <a:pt x="6997" y="997146"/>
                </a:cubicBezTo>
                <a:cubicBezTo>
                  <a:pt x="0" y="1263051"/>
                  <a:pt x="1004047" y="1595433"/>
                  <a:pt x="1004047" y="1595433"/>
                </a:cubicBezTo>
              </a:path>
            </a:pathLst>
          </a:custGeom>
          <a:noFill/>
          <a:ln w="41275" cap="flat" cmpd="sng" algn="ctr">
            <a:solidFill>
              <a:srgbClr val="FF0000"/>
            </a:solidFill>
            <a:prstDash val="sysDash"/>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テキスト ボックス 41"/>
          <p:cNvSpPr txBox="1"/>
          <p:nvPr/>
        </p:nvSpPr>
        <p:spPr>
          <a:xfrm>
            <a:off x="3276600" y="5452646"/>
            <a:ext cx="1295399" cy="338554"/>
          </a:xfrm>
          <a:prstGeom prst="rect">
            <a:avLst/>
          </a:prstGeom>
          <a:noFill/>
        </p:spPr>
        <p:txBody>
          <a:bodyPr wrap="square" rtlCol="0" anchor="ctr">
            <a:spAutoFit/>
          </a:bodyPr>
          <a:lstStyle/>
          <a:p>
            <a:pPr algn="ctr"/>
            <a:r>
              <a:rPr kumimoji="1" lang="en-US" altLang="ja-JP" sz="1600" dirty="0" smtClean="0">
                <a:solidFill>
                  <a:srgbClr val="FF0000"/>
                </a:solidFill>
              </a:rPr>
              <a:t>Translation?</a:t>
            </a:r>
            <a:endParaRPr kumimoji="1" lang="ja-JP" altLang="en-US" sz="16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Comparison</a:t>
            </a:r>
            <a:endParaRPr lang="en-US" dirty="0"/>
          </a:p>
        </p:txBody>
      </p:sp>
      <p:graphicFrame>
        <p:nvGraphicFramePr>
          <p:cNvPr id="12" name="コンテンツ プレースホルダ 11"/>
          <p:cNvGraphicFramePr>
            <a:graphicFrameLocks noGrp="1"/>
          </p:cNvGraphicFramePr>
          <p:nvPr>
            <p:ph idx="1"/>
          </p:nvPr>
        </p:nvGraphicFramePr>
        <p:xfrm>
          <a:off x="685800" y="1981200"/>
          <a:ext cx="7770812" cy="4444999"/>
        </p:xfrm>
        <a:graphic>
          <a:graphicData uri="http://schemas.openxmlformats.org/drawingml/2006/table">
            <a:tbl>
              <a:tblPr firstRow="1" firstCol="1" bandRow="1">
                <a:tableStyleId>{ED083AE6-46FA-4A59-8FB0-9F97EB10719F}</a:tableStyleId>
              </a:tblPr>
              <a:tblGrid>
                <a:gridCol w="1942703"/>
                <a:gridCol w="1638697"/>
                <a:gridCol w="2133600"/>
                <a:gridCol w="2055812"/>
              </a:tblGrid>
              <a:tr h="370840">
                <a:tc>
                  <a:txBody>
                    <a:bodyPr/>
                    <a:lstStyle/>
                    <a:p>
                      <a:endParaRPr kumimoji="1" lang="ja-JP" altLang="en-US" sz="1400" dirty="0"/>
                    </a:p>
                  </a:txBody>
                  <a:tcPr/>
                </a:tc>
                <a:tc>
                  <a:txBody>
                    <a:bodyPr/>
                    <a:lstStyle/>
                    <a:p>
                      <a:r>
                        <a:rPr kumimoji="1" lang="en-US" altLang="ja-JP" sz="1400" dirty="0" smtClean="0"/>
                        <a:t>DHCP</a:t>
                      </a:r>
                      <a:r>
                        <a:rPr kumimoji="1" lang="en-US" altLang="ja-JP" sz="1400" baseline="0" dirty="0" smtClean="0"/>
                        <a:t> with RCO</a:t>
                      </a:r>
                      <a:endParaRPr kumimoji="1" lang="ja-JP" altLang="en-US" sz="1400" dirty="0"/>
                    </a:p>
                  </a:txBody>
                  <a:tcPr>
                    <a:solidFill>
                      <a:srgbClr val="FFFF66"/>
                    </a:solidFill>
                  </a:tcPr>
                </a:tc>
                <a:tc>
                  <a:txBody>
                    <a:bodyPr/>
                    <a:lstStyle/>
                    <a:p>
                      <a:r>
                        <a:rPr kumimoji="1" lang="en-US" altLang="ja-JP" sz="1400" dirty="0" smtClean="0"/>
                        <a:t>New</a:t>
                      </a:r>
                      <a:r>
                        <a:rPr kumimoji="1" lang="en-US" altLang="ja-JP" sz="1400" baseline="0" dirty="0" smtClean="0"/>
                        <a:t> protocol </a:t>
                      </a:r>
                      <a:r>
                        <a:rPr kumimoji="1" lang="en-US" altLang="ja-JP" sz="1400" baseline="0" dirty="0" err="1" smtClean="0"/>
                        <a:t>w</a:t>
                      </a:r>
                      <a:r>
                        <a:rPr kumimoji="1" lang="en-US" altLang="ja-JP" sz="1400" baseline="0" dirty="0" smtClean="0"/>
                        <a:t>/ DHCP-like frame format</a:t>
                      </a:r>
                      <a:endParaRPr kumimoji="1" lang="ja-JP" altLang="en-US" sz="1400" dirty="0"/>
                    </a:p>
                  </a:txBody>
                  <a:tcPr/>
                </a:tc>
                <a:tc>
                  <a:txBody>
                    <a:bodyPr/>
                    <a:lstStyle/>
                    <a:p>
                      <a:r>
                        <a:rPr kumimoji="1" lang="en-US" altLang="ja-JP" sz="1400" dirty="0" smtClean="0"/>
                        <a:t>New protocol</a:t>
                      </a:r>
                      <a:endParaRPr kumimoji="1" lang="ja-JP" altLang="en-US" sz="1400" dirty="0"/>
                    </a:p>
                  </a:txBody>
                  <a:tcPr/>
                </a:tc>
              </a:tr>
              <a:tr h="370840">
                <a:tc>
                  <a:txBody>
                    <a:bodyPr/>
                    <a:lstStyle/>
                    <a:p>
                      <a:r>
                        <a:rPr kumimoji="1" lang="en-US" altLang="ja-JP" sz="1400" dirty="0" smtClean="0"/>
                        <a:t>Frame</a:t>
                      </a:r>
                      <a:r>
                        <a:rPr kumimoji="1" lang="en-US" altLang="ja-JP" sz="1400" baseline="0" dirty="0" smtClean="0"/>
                        <a:t> exchange</a:t>
                      </a:r>
                      <a:endParaRPr kumimoji="1" lang="ja-JP" altLang="en-US" sz="1400" dirty="0"/>
                    </a:p>
                  </a:txBody>
                  <a:tcPr anchor="ctr"/>
                </a:tc>
                <a:tc>
                  <a:txBody>
                    <a:bodyPr/>
                    <a:lstStyle/>
                    <a:p>
                      <a:r>
                        <a:rPr kumimoji="1" lang="en-US" altLang="ja-JP" sz="1400" dirty="0" smtClean="0"/>
                        <a:t>1 round</a:t>
                      </a:r>
                      <a:r>
                        <a:rPr kumimoji="1" lang="en-US" altLang="ja-JP" sz="1400" baseline="0" dirty="0" smtClean="0"/>
                        <a:t> trip</a:t>
                      </a:r>
                      <a:endParaRPr kumimoji="1" lang="ja-JP" altLang="en-US" sz="1400" dirty="0"/>
                    </a:p>
                  </a:txBody>
                  <a:tcPr anchor="ctr">
                    <a:solidFill>
                      <a:srgbClr val="FFFF66">
                        <a:alpha val="20000"/>
                      </a:srgbClr>
                    </a:solidFill>
                  </a:tcPr>
                </a:tc>
                <a:tc>
                  <a:txBody>
                    <a:bodyPr/>
                    <a:lstStyle/>
                    <a:p>
                      <a:r>
                        <a:rPr kumimoji="1" lang="en-US" altLang="ja-JP" sz="1400" dirty="0" smtClean="0"/>
                        <a:t>1 round trip</a:t>
                      </a:r>
                      <a:endParaRPr kumimoji="1" lang="ja-JP" altLang="en-US" sz="1400" dirty="0"/>
                    </a:p>
                  </a:txBody>
                  <a:tcPr anchor="ctr"/>
                </a:tc>
                <a:tc>
                  <a:txBody>
                    <a:bodyPr/>
                    <a:lstStyle/>
                    <a:p>
                      <a:r>
                        <a:rPr kumimoji="1" lang="en-US" altLang="ja-JP" sz="1400" dirty="0" smtClean="0"/>
                        <a:t>1 round trip</a:t>
                      </a:r>
                      <a:endParaRPr kumimoji="1" lang="ja-JP" altLang="en-US" sz="1400" dirty="0"/>
                    </a:p>
                  </a:txBody>
                  <a:tcPr anchor="ctr"/>
                </a:tc>
              </a:tr>
              <a:tr h="370840">
                <a:tc>
                  <a:txBody>
                    <a:bodyPr/>
                    <a:lstStyle/>
                    <a:p>
                      <a:r>
                        <a:rPr kumimoji="1" lang="en-US" altLang="ja-JP" sz="1400" dirty="0" smtClean="0"/>
                        <a:t>Non-AP</a:t>
                      </a:r>
                      <a:r>
                        <a:rPr kumimoji="1" lang="en-US" altLang="ja-JP" sz="1400" baseline="0" dirty="0" smtClean="0"/>
                        <a:t> STA is</a:t>
                      </a:r>
                      <a:endParaRPr kumimoji="1" lang="ja-JP" altLang="en-US" sz="1400" dirty="0"/>
                    </a:p>
                  </a:txBody>
                  <a:tcPr anchor="ctr"/>
                </a:tc>
                <a:tc>
                  <a:txBody>
                    <a:bodyPr/>
                    <a:lstStyle/>
                    <a:p>
                      <a:r>
                        <a:rPr kumimoji="1" lang="en-US" altLang="ja-JP" sz="1400" dirty="0" smtClean="0"/>
                        <a:t>DHCP client</a:t>
                      </a:r>
                      <a:endParaRPr kumimoji="1" lang="ja-JP" altLang="en-US" sz="1400" dirty="0"/>
                    </a:p>
                  </a:txBody>
                  <a:tcPr anchor="ctr">
                    <a:solidFill>
                      <a:srgbClr val="FFFF66"/>
                    </a:solidFill>
                  </a:tcPr>
                </a:tc>
                <a:tc>
                  <a:txBody>
                    <a:bodyPr/>
                    <a:lstStyle/>
                    <a:p>
                      <a:r>
                        <a:rPr kumimoji="1" lang="en-US" altLang="ja-JP" sz="1400" dirty="0" smtClean="0"/>
                        <a:t>TGai client</a:t>
                      </a:r>
                      <a:endParaRPr kumimoji="1" lang="ja-JP" altLang="en-US" sz="1400" dirty="0"/>
                    </a:p>
                  </a:txBody>
                  <a:tcPr anchor="ctr"/>
                </a:tc>
                <a:tc>
                  <a:txBody>
                    <a:bodyPr/>
                    <a:lstStyle/>
                    <a:p>
                      <a:r>
                        <a:rPr kumimoji="1" lang="en-US" altLang="ja-JP" sz="1400" dirty="0" smtClean="0"/>
                        <a:t>TGai client</a:t>
                      </a:r>
                      <a:endParaRPr kumimoji="1" lang="ja-JP" altLang="en-US" sz="1400" dirty="0"/>
                    </a:p>
                  </a:txBody>
                  <a:tcPr anchor="ctr"/>
                </a:tc>
              </a:tr>
              <a:tr h="370840">
                <a:tc>
                  <a:txBody>
                    <a:bodyPr/>
                    <a:lstStyle/>
                    <a:p>
                      <a:r>
                        <a:rPr kumimoji="1" lang="en-US" altLang="ja-JP" sz="1400" dirty="0" smtClean="0"/>
                        <a:t>AP is</a:t>
                      </a:r>
                      <a:endParaRPr kumimoji="1" lang="ja-JP" altLang="en-US" sz="1400" dirty="0"/>
                    </a:p>
                  </a:txBody>
                  <a:tcPr anchor="ctr"/>
                </a:tc>
                <a:tc>
                  <a:txBody>
                    <a:bodyPr/>
                    <a:lstStyle/>
                    <a:p>
                      <a:r>
                        <a:rPr kumimoji="1" lang="en-US" altLang="ja-JP" sz="1400" dirty="0" smtClean="0"/>
                        <a:t>a forwarder</a:t>
                      </a:r>
                      <a:endParaRPr kumimoji="1" lang="ja-JP" altLang="en-US" sz="1400" dirty="0"/>
                    </a:p>
                  </a:txBody>
                  <a:tcPr anchor="ctr">
                    <a:solidFill>
                      <a:srgbClr val="FFFF66">
                        <a:alpha val="20000"/>
                      </a:srgbClr>
                    </a:solidFill>
                  </a:tcPr>
                </a:tc>
                <a:tc>
                  <a:txBody>
                    <a:bodyPr/>
                    <a:lstStyle/>
                    <a:p>
                      <a:r>
                        <a:rPr kumimoji="1" lang="en-US" altLang="ja-JP" sz="1400" dirty="0" smtClean="0"/>
                        <a:t>often a DHCP client</a:t>
                      </a:r>
                      <a:endParaRPr kumimoji="1" lang="ja-JP" altLang="en-US" sz="1400" dirty="0"/>
                    </a:p>
                  </a:txBody>
                  <a:tcPr anchor="ctr"/>
                </a:tc>
                <a:tc>
                  <a:txBody>
                    <a:bodyPr/>
                    <a:lstStyle/>
                    <a:p>
                      <a:r>
                        <a:rPr kumimoji="1" lang="en-US" altLang="ja-JP" sz="1400" dirty="0" smtClean="0"/>
                        <a:t>often a DHCP client</a:t>
                      </a:r>
                      <a:endParaRPr kumimoji="1" lang="ja-JP" altLang="en-US" sz="1400" dirty="0"/>
                    </a:p>
                  </a:txBody>
                  <a:tcPr anchor="ctr"/>
                </a:tc>
              </a:tr>
              <a:tr h="370840">
                <a:tc>
                  <a:txBody>
                    <a:bodyPr/>
                    <a:lstStyle/>
                    <a:p>
                      <a:r>
                        <a:rPr kumimoji="1" lang="en-US" altLang="ja-JP" sz="1400" dirty="0" smtClean="0"/>
                        <a:t>TGai is</a:t>
                      </a:r>
                      <a:endParaRPr kumimoji="1" lang="ja-JP" altLang="en-US" sz="1400" dirty="0"/>
                    </a:p>
                  </a:txBody>
                  <a:tcPr anchor="ctr"/>
                </a:tc>
                <a:tc>
                  <a:txBody>
                    <a:bodyPr/>
                    <a:lstStyle/>
                    <a:p>
                      <a:r>
                        <a:rPr kumimoji="1" lang="en-US" altLang="ja-JP" sz="1400" dirty="0" smtClean="0"/>
                        <a:t>a transport</a:t>
                      </a:r>
                      <a:endParaRPr kumimoji="1" lang="ja-JP" altLang="en-US" sz="1400" dirty="0"/>
                    </a:p>
                  </a:txBody>
                  <a:tcPr anchor="ctr">
                    <a:solidFill>
                      <a:srgbClr val="FFFF66"/>
                    </a:solidFill>
                  </a:tcPr>
                </a:tc>
                <a:tc>
                  <a:txBody>
                    <a:bodyPr/>
                    <a:lstStyle/>
                    <a:p>
                      <a:r>
                        <a:rPr kumimoji="1" lang="en-US" altLang="ja-JP" sz="1400" dirty="0" smtClean="0"/>
                        <a:t>a protocol</a:t>
                      </a:r>
                      <a:r>
                        <a:rPr kumimoji="1" lang="en-US" altLang="ja-JP" sz="1400" baseline="0" dirty="0" smtClean="0"/>
                        <a:t> for IP address assignment</a:t>
                      </a:r>
                      <a:endParaRPr kumimoji="1" lang="ja-JP" altLang="en-US" sz="1400" dirty="0"/>
                    </a:p>
                  </a:txBody>
                  <a:tcPr anchor="ctr"/>
                </a:tc>
                <a:tc>
                  <a:txBody>
                    <a:bodyPr/>
                    <a:lstStyle/>
                    <a:p>
                      <a:r>
                        <a:rPr kumimoji="1" lang="en-US" altLang="ja-JP" sz="1400" dirty="0" smtClean="0"/>
                        <a:t>a protocol for IP address assignment</a:t>
                      </a:r>
                      <a:endParaRPr kumimoji="1" lang="ja-JP" altLang="en-US" sz="1400" dirty="0"/>
                    </a:p>
                  </a:txBody>
                  <a:tcPr anchor="ctr"/>
                </a:tc>
              </a:tr>
              <a:tr h="370840">
                <a:tc>
                  <a:txBody>
                    <a:bodyPr/>
                    <a:lstStyle/>
                    <a:p>
                      <a:r>
                        <a:rPr kumimoji="1" lang="en-US" altLang="ja-JP" sz="1400" dirty="0" smtClean="0"/>
                        <a:t>What</a:t>
                      </a:r>
                      <a:r>
                        <a:rPr kumimoji="1" lang="en-US" altLang="ja-JP" sz="1400" baseline="0" dirty="0" smtClean="0"/>
                        <a:t> information is distributed?</a:t>
                      </a:r>
                      <a:endParaRPr kumimoji="1" lang="ja-JP" altLang="en-US" sz="1400" dirty="0"/>
                    </a:p>
                  </a:txBody>
                  <a:tcPr anchor="ctr"/>
                </a:tc>
                <a:tc>
                  <a:txBody>
                    <a:bodyPr/>
                    <a:lstStyle/>
                    <a:p>
                      <a:r>
                        <a:rPr kumimoji="1" lang="en-US" altLang="ja-JP" sz="1400" dirty="0" smtClean="0"/>
                        <a:t>DHCP defines</a:t>
                      </a:r>
                      <a:endParaRPr kumimoji="1" lang="ja-JP" altLang="en-US" sz="1400" dirty="0"/>
                    </a:p>
                  </a:txBody>
                  <a:tcPr anchor="ctr">
                    <a:solidFill>
                      <a:srgbClr val="FFFF66">
                        <a:alpha val="20000"/>
                      </a:srgbClr>
                    </a:solidFill>
                  </a:tcPr>
                </a:tc>
                <a:tc>
                  <a:txBody>
                    <a:bodyPr/>
                    <a:lstStyle/>
                    <a:p>
                      <a:r>
                        <a:rPr kumimoji="1" lang="en-US" altLang="ja-JP" sz="1400" dirty="0" smtClean="0"/>
                        <a:t>DHCP defines (including</a:t>
                      </a:r>
                      <a:r>
                        <a:rPr kumimoji="1" lang="en-US" altLang="ja-JP" sz="1400" baseline="0" dirty="0" smtClean="0"/>
                        <a:t> future extensions</a:t>
                      </a:r>
                      <a:r>
                        <a:rPr kumimoji="1" lang="en-US" altLang="ja-JP" sz="1400" dirty="0" smtClean="0"/>
                        <a:t>?)</a:t>
                      </a:r>
                    </a:p>
                  </a:txBody>
                  <a:tcPr anchor="ctr"/>
                </a:tc>
                <a:tc>
                  <a:txBody>
                    <a:bodyPr/>
                    <a:lstStyle/>
                    <a:p>
                      <a:r>
                        <a:rPr kumimoji="1" lang="en-US" altLang="ja-JP" sz="1400" dirty="0" smtClean="0"/>
                        <a:t>TGai defines</a:t>
                      </a:r>
                      <a:endParaRPr kumimoji="1" lang="ja-JP" altLang="en-US" sz="1400" dirty="0"/>
                    </a:p>
                  </a:txBody>
                  <a:tcPr anchor="ctr"/>
                </a:tc>
              </a:tr>
              <a:tr h="370840">
                <a:tc>
                  <a:txBody>
                    <a:bodyPr/>
                    <a:lstStyle/>
                    <a:p>
                      <a:r>
                        <a:rPr kumimoji="1" lang="en-US" altLang="ja-JP" sz="1400" dirty="0" smtClean="0"/>
                        <a:t>Behavior</a:t>
                      </a:r>
                      <a:r>
                        <a:rPr kumimoji="1" lang="en-US" altLang="ja-JP" sz="1400" baseline="0" dirty="0" smtClean="0"/>
                        <a:t> of non-AP STA</a:t>
                      </a:r>
                      <a:endParaRPr kumimoji="1" lang="ja-JP" altLang="en-US" sz="1400" dirty="0"/>
                    </a:p>
                  </a:txBody>
                  <a:tcPr anchor="ctr"/>
                </a:tc>
                <a:tc>
                  <a:txBody>
                    <a:bodyPr/>
                    <a:lstStyle/>
                    <a:p>
                      <a:r>
                        <a:rPr kumimoji="1" lang="en-US" altLang="ja-JP" sz="1400" dirty="0" smtClean="0"/>
                        <a:t>DHCP defines</a:t>
                      </a:r>
                      <a:endParaRPr kumimoji="1" lang="ja-JP" altLang="en-US" sz="1400" dirty="0"/>
                    </a:p>
                  </a:txBody>
                  <a:tcPr anchor="ctr">
                    <a:solidFill>
                      <a:srgbClr val="FFFF66"/>
                    </a:solidFill>
                  </a:tcPr>
                </a:tc>
                <a:tc>
                  <a:txBody>
                    <a:bodyPr/>
                    <a:lstStyle/>
                    <a:p>
                      <a:r>
                        <a:rPr kumimoji="1" lang="en-US" altLang="ja-JP" sz="1400" dirty="0" smtClean="0"/>
                        <a:t>TGai defines</a:t>
                      </a:r>
                      <a:endParaRPr kumimoji="1" lang="ja-JP" altLang="en-US" sz="1400" dirty="0"/>
                    </a:p>
                  </a:txBody>
                  <a:tcPr anchor="ctr"/>
                </a:tc>
                <a:tc>
                  <a:txBody>
                    <a:bodyPr/>
                    <a:lstStyle/>
                    <a:p>
                      <a:r>
                        <a:rPr kumimoji="1" lang="en-US" altLang="ja-JP" sz="1400" dirty="0" smtClean="0"/>
                        <a:t>TGai defines</a:t>
                      </a:r>
                      <a:endParaRPr kumimoji="1" lang="ja-JP" altLang="en-US" sz="1400" dirty="0"/>
                    </a:p>
                  </a:txBody>
                  <a:tcPr anchor="ctr"/>
                </a:tc>
              </a:tr>
              <a:tr h="370840">
                <a:tc>
                  <a:txBody>
                    <a:bodyPr/>
                    <a:lstStyle/>
                    <a:p>
                      <a:r>
                        <a:rPr kumimoji="1" lang="en-US" altLang="ja-JP" sz="1400" dirty="0" smtClean="0"/>
                        <a:t>Behavior of AP</a:t>
                      </a:r>
                      <a:endParaRPr kumimoji="1" lang="ja-JP" altLang="en-US" sz="1400" dirty="0"/>
                    </a:p>
                  </a:txBody>
                  <a:tcPr anchor="ctr"/>
                </a:tc>
                <a:tc>
                  <a:txBody>
                    <a:bodyPr/>
                    <a:lstStyle/>
                    <a:p>
                      <a:r>
                        <a:rPr kumimoji="1" lang="en-US" altLang="ja-JP" sz="1400" dirty="0" smtClean="0"/>
                        <a:t>a</a:t>
                      </a:r>
                      <a:r>
                        <a:rPr kumimoji="1" lang="en-US" altLang="ja-JP" sz="1400" baseline="0" dirty="0" smtClean="0"/>
                        <a:t> forwarder</a:t>
                      </a:r>
                      <a:endParaRPr kumimoji="1" lang="ja-JP" altLang="en-US" sz="1400" dirty="0"/>
                    </a:p>
                  </a:txBody>
                  <a:tcPr anchor="ctr">
                    <a:solidFill>
                      <a:srgbClr val="FFFF66">
                        <a:alpha val="20000"/>
                      </a:srgbClr>
                    </a:solidFill>
                  </a:tcPr>
                </a:tc>
                <a:tc>
                  <a:txBody>
                    <a:bodyPr/>
                    <a:lstStyle/>
                    <a:p>
                      <a:r>
                        <a:rPr kumimoji="1" lang="en-US" altLang="ja-JP" sz="1400" dirty="0" smtClean="0"/>
                        <a:t>TGai defines</a:t>
                      </a:r>
                      <a:endParaRPr kumimoji="1" lang="ja-JP" altLang="en-US" sz="1400" dirty="0"/>
                    </a:p>
                  </a:txBody>
                  <a:tcPr anchor="ctr"/>
                </a:tc>
                <a:tc>
                  <a:txBody>
                    <a:bodyPr/>
                    <a:lstStyle/>
                    <a:p>
                      <a:r>
                        <a:rPr kumimoji="1" lang="en-US" altLang="ja-JP" sz="1400" dirty="0" smtClean="0"/>
                        <a:t>TGai defines</a:t>
                      </a:r>
                      <a:endParaRPr kumimoji="1" lang="ja-JP" altLang="en-US" sz="1400" dirty="0"/>
                    </a:p>
                  </a:txBody>
                  <a:tcPr anchor="ctr"/>
                </a:tc>
              </a:tr>
              <a:tr h="370840">
                <a:tc>
                  <a:txBody>
                    <a:bodyPr/>
                    <a:lstStyle/>
                    <a:p>
                      <a:r>
                        <a:rPr kumimoji="1" lang="en-US" altLang="ja-JP" sz="1400" dirty="0" smtClean="0"/>
                        <a:t>AP has</a:t>
                      </a:r>
                      <a:endParaRPr kumimoji="1" lang="ja-JP" altLang="en-US" sz="1400" dirty="0"/>
                    </a:p>
                  </a:txBody>
                  <a:tcPr anchor="ctr"/>
                </a:tc>
                <a:tc>
                  <a:txBody>
                    <a:bodyPr/>
                    <a:lstStyle/>
                    <a:p>
                      <a:r>
                        <a:rPr kumimoji="1" lang="en-US" altLang="ja-JP" sz="1400" dirty="0" smtClean="0"/>
                        <a:t>no state</a:t>
                      </a:r>
                      <a:endParaRPr kumimoji="1" lang="ja-JP" altLang="en-US" sz="1400" dirty="0"/>
                    </a:p>
                  </a:txBody>
                  <a:tcPr anchor="ctr">
                    <a:solidFill>
                      <a:srgbClr val="FFFF66"/>
                    </a:solidFill>
                  </a:tcPr>
                </a:tc>
                <a:tc>
                  <a:txBody>
                    <a:bodyPr/>
                    <a:lstStyle/>
                    <a:p>
                      <a:r>
                        <a:rPr kumimoji="1" lang="en-US" altLang="ja-JP" sz="1400" dirty="0" smtClean="0"/>
                        <a:t>some</a:t>
                      </a:r>
                      <a:r>
                        <a:rPr kumimoji="1" lang="en-US" altLang="ja-JP" sz="1400" baseline="0" dirty="0" smtClean="0"/>
                        <a:t> state(?)</a:t>
                      </a:r>
                      <a:endParaRPr kumimoji="1" lang="ja-JP" altLang="en-US" sz="1400" dirty="0"/>
                    </a:p>
                  </a:txBody>
                  <a:tcPr anchor="ctr"/>
                </a:tc>
                <a:tc>
                  <a:txBody>
                    <a:bodyPr/>
                    <a:lstStyle/>
                    <a:p>
                      <a:r>
                        <a:rPr kumimoji="1" lang="en-US" altLang="ja-JP" sz="1400" dirty="0" smtClean="0"/>
                        <a:t>some state(?)</a:t>
                      </a:r>
                      <a:endParaRPr kumimoji="1" lang="ja-JP" altLang="en-US" sz="1400" dirty="0"/>
                    </a:p>
                  </a:txBody>
                  <a:tcPr anchor="ctr"/>
                </a:tc>
              </a:tr>
              <a:tr h="370840">
                <a:tc>
                  <a:txBody>
                    <a:bodyPr/>
                    <a:lstStyle/>
                    <a:p>
                      <a:r>
                        <a:rPr kumimoji="1" lang="en-US" altLang="ja-JP" sz="1400" dirty="0" smtClean="0"/>
                        <a:t>When</a:t>
                      </a:r>
                      <a:r>
                        <a:rPr kumimoji="1" lang="en-US" altLang="ja-JP" sz="1400" baseline="0" dirty="0" smtClean="0"/>
                        <a:t> an address assignment expires</a:t>
                      </a:r>
                      <a:endParaRPr kumimoji="1" lang="ja-JP" altLang="en-US" sz="1400" dirty="0"/>
                    </a:p>
                  </a:txBody>
                  <a:tcPr anchor="ctr"/>
                </a:tc>
                <a:tc>
                  <a:txBody>
                    <a:bodyPr/>
                    <a:lstStyle/>
                    <a:p>
                      <a:r>
                        <a:rPr kumimoji="1" lang="en-US" altLang="ja-JP" sz="1400" dirty="0" smtClean="0"/>
                        <a:t>DHCP uses</a:t>
                      </a:r>
                      <a:r>
                        <a:rPr kumimoji="1" lang="en-US" altLang="ja-JP" sz="1400" baseline="0" dirty="0" smtClean="0"/>
                        <a:t> normal transport </a:t>
                      </a:r>
                      <a:r>
                        <a:rPr kumimoji="1" lang="en-US" altLang="ja-JP" sz="1400" dirty="0" smtClean="0"/>
                        <a:t>to extend</a:t>
                      </a:r>
                      <a:endParaRPr kumimoji="1" lang="ja-JP" altLang="en-US" sz="1400" dirty="0"/>
                    </a:p>
                  </a:txBody>
                  <a:tcPr anchor="ctr">
                    <a:solidFill>
                      <a:srgbClr val="FFFF66">
                        <a:alpha val="20000"/>
                      </a:srgbClr>
                    </a:solidFill>
                  </a:tcPr>
                </a:tc>
                <a:tc>
                  <a:txBody>
                    <a:bodyPr/>
                    <a:lstStyle/>
                    <a:p>
                      <a:r>
                        <a:rPr kumimoji="1" lang="en-US" altLang="ja-JP" sz="1400" dirty="0" smtClean="0"/>
                        <a:t>TGai</a:t>
                      </a:r>
                      <a:r>
                        <a:rPr kumimoji="1" lang="en-US" altLang="ja-JP" sz="1400" baseline="0" dirty="0" smtClean="0"/>
                        <a:t> defines extending procedure</a:t>
                      </a:r>
                      <a:endParaRPr kumimoji="1" lang="ja-JP" altLang="en-US" sz="1400" dirty="0"/>
                    </a:p>
                  </a:txBody>
                  <a:tcPr anchor="ctr"/>
                </a:tc>
                <a:tc>
                  <a:txBody>
                    <a:bodyPr/>
                    <a:lstStyle/>
                    <a:p>
                      <a:r>
                        <a:rPr kumimoji="1" lang="en-US" altLang="ja-JP" sz="1400" dirty="0" smtClean="0"/>
                        <a:t>TGai defines</a:t>
                      </a:r>
                      <a:r>
                        <a:rPr kumimoji="1" lang="en-US" altLang="ja-JP" sz="1400" baseline="0" dirty="0" smtClean="0"/>
                        <a:t> extending procedure</a:t>
                      </a:r>
                      <a:endParaRPr kumimoji="1" lang="ja-JP" altLang="en-US" sz="1400" dirty="0"/>
                    </a:p>
                  </a:txBody>
                  <a:tcPr anchor="ctr"/>
                </a:tc>
              </a:tr>
            </a:tbl>
          </a:graphicData>
        </a:graphic>
      </p:graphicFrame>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42</a:t>
            </a:fld>
            <a:endParaRPr lang="en-GB"/>
          </a:p>
        </p:txBody>
      </p:sp>
      <p:sp>
        <p:nvSpPr>
          <p:cNvPr id="5" name="Footer Placeholder 4"/>
          <p:cNvSpPr>
            <a:spLocks noGrp="1"/>
          </p:cNvSpPr>
          <p:nvPr>
            <p:ph type="ftr" idx="14"/>
          </p:nvPr>
        </p:nvSpPr>
        <p:spPr/>
        <p:txBody>
          <a:bodyPr/>
          <a:lstStyle/>
          <a:p>
            <a:r>
              <a:rPr lang="en-US" altLang="ja-JP" smtClean="0"/>
              <a:t>Hiroki Nakano, Trans New Technology, Inc.</a:t>
            </a:r>
            <a:endParaRPr lang="en-GB" dirty="0"/>
          </a:p>
        </p:txBody>
      </p:sp>
      <p:sp>
        <p:nvSpPr>
          <p:cNvPr id="4" name="Date Placeholder 3"/>
          <p:cNvSpPr>
            <a:spLocks noGrp="1"/>
          </p:cNvSpPr>
          <p:nvPr>
            <p:ph type="dt" idx="15"/>
          </p:nvPr>
        </p:nvSpPr>
        <p:spPr/>
        <p:txBody>
          <a:bodyPr/>
          <a:lstStyle/>
          <a:p>
            <a:r>
              <a:rPr lang="en-US" smtClean="0"/>
              <a:t>May 2012</a:t>
            </a:r>
            <a:endParaRPr lang="en-GB"/>
          </a:p>
        </p:txBody>
      </p:sp>
      <p:sp>
        <p:nvSpPr>
          <p:cNvPr id="13" name="下矢印 12"/>
          <p:cNvSpPr/>
          <p:nvPr/>
        </p:nvSpPr>
        <p:spPr bwMode="auto">
          <a:xfrm>
            <a:off x="3124200" y="1676400"/>
            <a:ext cx="609600" cy="304800"/>
          </a:xfrm>
          <a:prstGeom prst="downArrow">
            <a:avLst>
              <a:gd name="adj1" fmla="val 50000"/>
              <a:gd name="adj2" fmla="val 67219"/>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IPv6 Internet Drafts</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altLang="ja-JP" dirty="0" smtClean="0"/>
              <a:t>Considerations on M and O Flags of IPv6 Router Advertisement (draft-ietf-ipv6-ra-mo-flags-01)</a:t>
            </a:r>
          </a:p>
          <a:p>
            <a:endParaRPr lang="en-US" dirty="0" smtClean="0"/>
          </a:p>
          <a:p>
            <a:r>
              <a:rPr lang="en-US" altLang="ja-JP" dirty="0" smtClean="0"/>
              <a:t>Default Router and Prefix Advertisement Options for DHCPv6 (draft-droms-dhc-dhcpv6-default-router-00)</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Garbage</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Prerequisite</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DHCP with RCO have ability to complete an IP address assignment with a round-trip exchange of frames.</a:t>
            </a:r>
          </a:p>
          <a:p>
            <a:pPr lvl="1">
              <a:buFont typeface="Arial"/>
              <a:buChar char="•"/>
            </a:pPr>
            <a:r>
              <a:rPr lang="en-US" altLang="ja-JP" dirty="0" smtClean="0"/>
              <a:t>DHCP: Dynamic Host Configuration Protocol (RFC2131)</a:t>
            </a:r>
          </a:p>
          <a:p>
            <a:pPr lvl="1">
              <a:buFont typeface="Arial"/>
              <a:buChar char="•"/>
            </a:pPr>
            <a:r>
              <a:rPr lang="en-US" altLang="ja-JP" dirty="0" smtClean="0"/>
              <a:t>RCO: Rapid Commit Option define (RFC4039)</a:t>
            </a:r>
          </a:p>
          <a:p>
            <a:pPr lvl="1">
              <a:buFont typeface="Arial"/>
              <a:buChar char="•"/>
            </a:pPr>
            <a:endParaRPr lang="en-US" altLang="ja-JP" dirty="0" smtClean="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 of Proposed Amendment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457200" indent="-457200">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sentence intends TGai to provide standard implementation technique of IP(v4) address assignment by DHCP.  Our PAR says TGai is required to support “IP address assignment”</a:t>
            </a:r>
            <a:r>
              <a:rPr lang="ja-JP" altLang="en-US" dirty="0" smtClean="0"/>
              <a:t> </a:t>
            </a:r>
            <a:r>
              <a:rPr lang="en-US" altLang="ja-JP" dirty="0" smtClean="0"/>
              <a:t>as an example.</a:t>
            </a:r>
          </a:p>
          <a:p>
            <a:pPr marL="457200" indent="-457200">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specification of DHCP is quite stable and widely deployed, therefore it is eligible to be referred by TGai.</a:t>
            </a:r>
          </a:p>
          <a:p>
            <a:pPr marL="457200" indent="-457200">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following slides show that a function as a transport is sufficient to achieve the goal of TGai.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the last: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IPv6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does not define any detail of IPv6 address assignment and does encourage IPv6 to use </a:t>
            </a:r>
            <a:r>
              <a:rPr lang="en-US" altLang="ja-JP" dirty="0" smtClean="0"/>
              <a:t>a generalized method for upper layer transport encapsulation defined by the TGai amendment</a:t>
            </a:r>
            <a:r>
              <a:rPr lang="en-GB" dirty="0" smtClean="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 of Proposed Amendment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The discussions of IPv6 address assignment are still going on actively in IETF and its specification is being changed. We should provide a framework for them.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 of Proposed Amendment 4</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smtClean="0"/>
              <a:t>Any request prohibits to be processed before it is validated.</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Background Information for IPv6</a:t>
            </a:r>
            <a:endParaRPr lang="ja-JP" altLang="en-US" dirty="0"/>
          </a:p>
        </p:txBody>
      </p:sp>
      <p:sp>
        <p:nvSpPr>
          <p:cNvPr id="3" name="コンテンツ プレースホルダ 2"/>
          <p:cNvSpPr>
            <a:spLocks noGrp="1"/>
          </p:cNvSpPr>
          <p:nvPr>
            <p:ph idx="1"/>
          </p:nvPr>
        </p:nvSpPr>
        <p:spPr/>
        <p:txBody>
          <a:bodyPr/>
          <a:lstStyle/>
          <a:p>
            <a:r>
              <a:rPr lang="en-US" altLang="ja-JP" dirty="0" smtClean="0"/>
              <a:t>RFC3315 - Dynamic Host Configuration Protocol for IPv6 (DHCPv6)</a:t>
            </a:r>
          </a:p>
          <a:p>
            <a:r>
              <a:rPr lang="en-US" altLang="ja-JP" dirty="0" smtClean="0"/>
              <a:t>RFC4429 - Optimistic Duplicate Address Detection (DAD) for IPv6</a:t>
            </a:r>
          </a:p>
          <a:p>
            <a:r>
              <a:rPr lang="en-US" altLang="ja-JP" dirty="0" smtClean="0"/>
              <a:t>RFC4862 - IPv6 Stateless Address </a:t>
            </a:r>
            <a:r>
              <a:rPr lang="en-US" altLang="ja-JP" dirty="0" err="1" smtClean="0"/>
              <a:t>Autoconfiguration</a:t>
            </a:r>
            <a:endParaRPr lang="en-US" altLang="ja-JP" dirty="0" smtClean="0"/>
          </a:p>
          <a:p>
            <a:r>
              <a:rPr lang="en-US" altLang="ja-JP" dirty="0" smtClean="0"/>
              <a:t>RFC6106 - IPv6 Router Advertisement Options for DNS Configuration</a:t>
            </a:r>
          </a:p>
          <a:p>
            <a:r>
              <a:rPr lang="en-US" altLang="ja-JP" dirty="0" smtClean="0"/>
              <a:t>RFC6434 - IPv6 Node Requirements</a:t>
            </a:r>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2 (Supplement)</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appropriate line: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DHCP: </a:t>
            </a:r>
            <a:r>
              <a:rPr lang="en-US" altLang="ja-JP" dirty="0" smtClean="0"/>
              <a:t>Dynamic Host Configuration Protocol, which is </a:t>
            </a:r>
            <a:r>
              <a:rPr lang="en-GB" dirty="0" smtClean="0"/>
              <a:t>defined by RFC2131 and the other supplemental </a:t>
            </a:r>
            <a:r>
              <a:rPr lang="en-GB" dirty="0" err="1" smtClean="0"/>
              <a:t>RFCs</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The specific name of a protocol, e.g. “DHCP”, is not suitable for SFD!</a:t>
            </a:r>
          </a:p>
          <a:p>
            <a:pPr lvl="1">
              <a:buFont typeface="Arial"/>
              <a:buChar char="•"/>
            </a:pPr>
            <a:r>
              <a:rPr lang="en-US" altLang="ja-JP" dirty="0" smtClean="0"/>
              <a:t>DHCP </a:t>
            </a:r>
            <a:r>
              <a:rPr lang="en-US" altLang="ja-JP" smtClean="0"/>
              <a:t>is obviously the </a:t>
            </a:r>
            <a:r>
              <a:rPr lang="en-US" altLang="ja-JP" dirty="0" smtClean="0"/>
              <a:t>most deployed protocol in protocols for IP address assignment function on the 802 network.</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None/>
            </a:pPr>
            <a:r>
              <a:rPr lang="en-US" dirty="0" smtClean="0"/>
              <a:t>Move to add the following text to the</a:t>
            </a:r>
            <a:r>
              <a:rPr lang="ja-JP" altLang="en-US" dirty="0" smtClean="0"/>
              <a:t> </a:t>
            </a:r>
            <a:r>
              <a:rPr lang="en-US" altLang="ja-JP" dirty="0" smtClean="0"/>
              <a:t>Section</a:t>
            </a:r>
            <a:r>
              <a:rPr lang="en-US" dirty="0" smtClean="0"/>
              <a:t> 3 of SFD:</a:t>
            </a:r>
          </a:p>
          <a:p>
            <a:pPr>
              <a:buNone/>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“3.x Encapsulation Framework for HLCF</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generalized method for upper layer transport encapsulation during FILS to enable higher layer services.”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 Hiroki Nakano</a:t>
            </a:r>
          </a:p>
          <a:p>
            <a:pPr>
              <a:buNone/>
            </a:pPr>
            <a:r>
              <a:rPr lang="en-US" altLang="ja-JP" dirty="0" smtClean="0"/>
              <a:t>Seconded: Lee Armstrong</a:t>
            </a:r>
          </a:p>
          <a:p>
            <a:pPr>
              <a:buNone/>
            </a:pPr>
            <a:r>
              <a:rPr lang="en-US" altLang="ja-JP" dirty="0" smtClean="0"/>
              <a:t>Yes:	8	No:	0	Abstain:	25			(May 14 PM2)</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2a</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2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“DHCP: </a:t>
            </a:r>
            <a:r>
              <a:rPr lang="en-US" altLang="ja-JP" dirty="0" smtClean="0"/>
              <a:t>Dynamic Host Configuration Protocol, which is </a:t>
            </a:r>
            <a:r>
              <a:rPr lang="en-GB" dirty="0" smtClean="0"/>
              <a:t>defined by RFC2131 and the other supplemental </a:t>
            </a:r>
            <a:r>
              <a:rPr lang="en-GB" dirty="0" err="1" smtClean="0"/>
              <a:t>RFCs</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54</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“5.x IPv6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does not define any detail of IPv6 address assignment and does encourage IPv6 to use </a:t>
            </a:r>
            <a:r>
              <a:rPr lang="en-US" altLang="ja-JP" dirty="0" smtClean="0"/>
              <a:t>a generalized method for upper layer transport encapsulation defined by the TGai amendment</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The past Straw poll 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None/>
            </a:pPr>
            <a:r>
              <a:rPr lang="en-US" dirty="0" smtClean="0"/>
              <a:t>Do you support to add the following text to the clause 4 of SFD:</a:t>
            </a:r>
          </a:p>
          <a:p>
            <a:pPr>
              <a:buNone/>
            </a:pPr>
            <a:endParaRPr lang="en-US" dirty="0" smtClean="0"/>
          </a:p>
          <a:p>
            <a:r>
              <a:rPr lang="en-US" dirty="0" smtClean="0"/>
              <a:t>	“</a:t>
            </a:r>
            <a:r>
              <a:rPr lang="en-GB" dirty="0" smtClean="0"/>
              <a:t>The TGai amendment defines a method of IP(v4) address assignment which works as a transport of DHCP.”</a:t>
            </a:r>
            <a:endParaRPr lang="en-US" dirty="0" smtClean="0"/>
          </a:p>
          <a:p>
            <a:pPr>
              <a:buNone/>
            </a:pPr>
            <a:endParaRPr lang="en-US" altLang="ja-JP" dirty="0" smtClean="0"/>
          </a:p>
          <a:p>
            <a:pPr>
              <a:buNone/>
            </a:pPr>
            <a:endParaRPr lang="en-US" altLang="ja-JP" dirty="0" smtClean="0"/>
          </a:p>
          <a:p>
            <a:pPr>
              <a:buNone/>
            </a:pPr>
            <a:r>
              <a:rPr lang="en-US" altLang="ja-JP" dirty="0" smtClean="0"/>
              <a:t>Yes:	5	No:	3	Don’t care:	17		(Mar 15 AM1)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The past Straw poll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None/>
            </a:pPr>
            <a:r>
              <a:rPr lang="en-US" dirty="0" smtClean="0"/>
              <a:t>Do you support to add the following text to the clause 4 of SFD:</a:t>
            </a:r>
          </a:p>
          <a:p>
            <a:pPr>
              <a:buNone/>
            </a:pPr>
            <a:endParaRPr lang="en-US" dirty="0" smtClean="0"/>
          </a:p>
          <a:p>
            <a:r>
              <a:rPr lang="en-US" dirty="0" smtClean="0"/>
              <a:t>	“</a:t>
            </a:r>
            <a:r>
              <a:rPr lang="en-US" altLang="ja-JP" dirty="0" smtClean="0"/>
              <a:t>The TGai amendment defines a generalized method for upper layer transport encapsulation during FILS to enable higher layer services.</a:t>
            </a:r>
            <a:r>
              <a:rPr lang="en-GB" dirty="0" smtClean="0"/>
              <a:t>”</a:t>
            </a:r>
            <a:endParaRPr lang="en-US" dirty="0" smtClean="0"/>
          </a:p>
          <a:p>
            <a:pPr>
              <a:buNone/>
            </a:pPr>
            <a:endParaRPr lang="en-US" altLang="ja-JP" dirty="0" smtClean="0"/>
          </a:p>
          <a:p>
            <a:pPr>
              <a:buNone/>
            </a:pPr>
            <a:endParaRPr lang="en-US" altLang="ja-JP" dirty="0" smtClean="0"/>
          </a:p>
          <a:p>
            <a:pPr>
              <a:buNone/>
            </a:pPr>
            <a:r>
              <a:rPr lang="en-US" altLang="ja-JP" dirty="0" smtClean="0"/>
              <a:t>Yes:	7	No:	1	Don’t care:	22		(Mar 15 AM1)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the last of Section 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3.x Encapsulation Framework for HLCF</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generalized method for upper layer transport encapsulation during FILS to enable higher layer services.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	</a:t>
            </a: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 of Proposed Amendment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This sentence intends TGai to support IPv4, IPv6 and other upper layer protocols.</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Transparency as a link layer is important in order to support various upper layer protocols.</a:t>
            </a:r>
            <a:endParaRPr lang="en-US" altLang="ja-JP"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13289</TotalTime>
  <Words>4895</Words>
  <Application>Microsoft Macintosh PowerPoint</Application>
  <PresentationFormat>画面に合わせる (4:3)</PresentationFormat>
  <Paragraphs>776</Paragraphs>
  <Slides>54</Slides>
  <Notes>41</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54</vt:i4>
      </vt:variant>
    </vt:vector>
  </HeadingPairs>
  <TitlesOfParts>
    <vt:vector size="55" baseType="lpstr">
      <vt:lpstr>802-11-Submission</vt:lpstr>
      <vt:lpstr>SFD Text for Upper Layers</vt:lpstr>
      <vt:lpstr>Abstract</vt:lpstr>
      <vt:lpstr>Motivation</vt:lpstr>
      <vt:lpstr>Background Information for IPv4</vt:lpstr>
      <vt:lpstr>Background Information for IPv6</vt:lpstr>
      <vt:lpstr>The past Straw poll 1</vt:lpstr>
      <vt:lpstr>The past Straw poll 2</vt:lpstr>
      <vt:lpstr>Proposed Amendment 1</vt:lpstr>
      <vt:lpstr>Motivation of Proposed Amendment 1</vt:lpstr>
      <vt:lpstr>Generalized Sequence</vt:lpstr>
      <vt:lpstr>Proposed Amendment 2</vt:lpstr>
      <vt:lpstr>Sequence Example by DHCP with RCO</vt:lpstr>
      <vt:lpstr>Sequence Example by ICMPv6 RS/RA</vt:lpstr>
      <vt:lpstr>Sequence Example by DHCPv6</vt:lpstr>
      <vt:lpstr>Sequence Example by DHCPv6 with RCO (challenging framework)</vt:lpstr>
      <vt:lpstr>Comments &amp; Answers</vt:lpstr>
      <vt:lpstr>Comments &amp; Answers</vt:lpstr>
      <vt:lpstr>Comments &amp; Answers</vt:lpstr>
      <vt:lpstr>A Case with late Reply from Conf. server</vt:lpstr>
      <vt:lpstr>Comments &amp; Answers</vt:lpstr>
      <vt:lpstr>Comments &amp; Answers</vt:lpstr>
      <vt:lpstr>Comments &amp; Answers</vt:lpstr>
      <vt:lpstr>Comments &amp; Answers</vt:lpstr>
      <vt:lpstr>Proposed Amendment 3</vt:lpstr>
      <vt:lpstr>Proposed Amendment 4</vt:lpstr>
      <vt:lpstr>Proposed Amendment 5</vt:lpstr>
      <vt:lpstr>Proposed Amendment 6</vt:lpstr>
      <vt:lpstr>Proposed Amendment 7</vt:lpstr>
      <vt:lpstr>Proposed Amendment 8</vt:lpstr>
      <vt:lpstr>Proposed Amendment 9</vt:lpstr>
      <vt:lpstr>Summary of Proposed Amendments</vt:lpstr>
      <vt:lpstr>Motion 2</vt:lpstr>
      <vt:lpstr>Motion 3</vt:lpstr>
      <vt:lpstr>Motion 4</vt:lpstr>
      <vt:lpstr>Motion 5</vt:lpstr>
      <vt:lpstr>Motion 6</vt:lpstr>
      <vt:lpstr>Motion 7</vt:lpstr>
      <vt:lpstr>Motion 8</vt:lpstr>
      <vt:lpstr>Motion 9</vt:lpstr>
      <vt:lpstr>Backup</vt:lpstr>
      <vt:lpstr>A possible counterproposal</vt:lpstr>
      <vt:lpstr>Comparison</vt:lpstr>
      <vt:lpstr>IPv6 Internet Drafts</vt:lpstr>
      <vt:lpstr>Garbage</vt:lpstr>
      <vt:lpstr>Prerequisite</vt:lpstr>
      <vt:lpstr>Motivation of Proposed Amendment 2</vt:lpstr>
      <vt:lpstr>Proposed Amendment 3</vt:lpstr>
      <vt:lpstr>Motivation of Proposed Amendment 3</vt:lpstr>
      <vt:lpstr>Motivation of Proposed Amendment 4</vt:lpstr>
      <vt:lpstr>Proposed Amendment 2 (Supplement)</vt:lpstr>
      <vt:lpstr>Comments &amp; Answers</vt:lpstr>
      <vt:lpstr>Motion 1</vt:lpstr>
      <vt:lpstr>Motion 2a</vt:lpstr>
      <vt:lpstr>Motion 3</vt:lpstr>
    </vt:vector>
  </TitlesOfParts>
  <Company>Trans New Technology,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SFD Text for Big IE</dc:title>
  <dc:creator>中野 博樹</dc:creator>
  <cp:lastModifiedBy>中野 博樹</cp:lastModifiedBy>
  <cp:revision>490</cp:revision>
  <cp:lastPrinted>1601-01-01T00:00:00Z</cp:lastPrinted>
  <dcterms:created xsi:type="dcterms:W3CDTF">2012-05-17T13:05:57Z</dcterms:created>
  <dcterms:modified xsi:type="dcterms:W3CDTF">2012-05-17T14:25:02Z</dcterms:modified>
</cp:coreProperties>
</file>