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slides/slide29.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56" r:id="rId2"/>
    <p:sldId id="282" r:id="rId3"/>
    <p:sldId id="258" r:id="rId4"/>
    <p:sldId id="284" r:id="rId5"/>
    <p:sldId id="269" r:id="rId6"/>
    <p:sldId id="270" r:id="rId7"/>
    <p:sldId id="287" r:id="rId8"/>
    <p:sldId id="279" r:id="rId9"/>
    <p:sldId id="288" r:id="rId10"/>
    <p:sldId id="290" r:id="rId11"/>
    <p:sldId id="280" r:id="rId12"/>
    <p:sldId id="277" r:id="rId13"/>
    <p:sldId id="275" r:id="rId14"/>
    <p:sldId id="276" r:id="rId15"/>
    <p:sldId id="278" r:id="rId16"/>
    <p:sldId id="297" r:id="rId17"/>
    <p:sldId id="296" r:id="rId18"/>
    <p:sldId id="281" r:id="rId19"/>
    <p:sldId id="289" r:id="rId20"/>
    <p:sldId id="291" r:id="rId21"/>
    <p:sldId id="299" r:id="rId22"/>
    <p:sldId id="300" r:id="rId23"/>
    <p:sldId id="292" r:id="rId24"/>
    <p:sldId id="294" r:id="rId25"/>
    <p:sldId id="295" r:id="rId26"/>
    <p:sldId id="293" r:id="rId27"/>
    <p:sldId id="301" r:id="rId28"/>
    <p:sldId id="263" r:id="rId29"/>
    <p:sldId id="274" r:id="rId30"/>
    <p:sldId id="27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FF6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27F97BB-C833-4FB7-BDE5-3F7075034690}" styleName="テーマ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708" autoAdjust="0"/>
  </p:normalViewPr>
  <p:slideViewPr>
    <p:cSldViewPr>
      <p:cViewPr varScale="1">
        <p:scale>
          <a:sx n="121" d="100"/>
          <a:sy n="121" d="100"/>
        </p:scale>
        <p:origin x="-38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802.11-12/0273r7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802.11-12/0273r7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0273r</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SFD Text for Upper Layers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a:t>
            </a:r>
            <a:r>
              <a:rPr lang="en-US" altLang="ja-JP" sz="2000" b="0" dirty="0" smtClean="0"/>
              <a:t>5</a:t>
            </a:r>
            <a:r>
              <a:rPr lang="en-GB" sz="2000" b="0" dirty="0" smtClean="0"/>
              <a:t>-</a:t>
            </a:r>
            <a:r>
              <a:rPr lang="en-US" sz="2000" b="0" dirty="0" smtClean="0"/>
              <a:t>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924800" cy="3860800"/>
        </p:xfrm>
        <a:graphic>
          <a:graphicData uri="http://schemas.openxmlformats.org/drawingml/2006/table">
            <a:tbl>
              <a:tblPr firstRow="1" bandRow="1">
                <a:tableStyleId>{5940675A-B579-460E-94D1-54222C63F5DA}</a:tableStyleId>
              </a:tblPr>
              <a:tblGrid>
                <a:gridCol w="1524000"/>
                <a:gridCol w="1371600"/>
                <a:gridCol w="2057400"/>
                <a:gridCol w="1295400"/>
                <a:gridCol w="1676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Affiliations</a:t>
                      </a:r>
                      <a:endParaRPr kumimoji="1" lang="ja-JP" altLang="en-US" dirty="0"/>
                    </a:p>
                  </a:txBody>
                  <a:tcPr/>
                </a:tc>
                <a:tc>
                  <a:txBody>
                    <a:bodyPr/>
                    <a:lstStyle/>
                    <a:p>
                      <a:r>
                        <a:rPr kumimoji="1" lang="en-US" altLang="ja-JP" dirty="0" smtClean="0"/>
                        <a:t>Address</a:t>
                      </a:r>
                      <a:endParaRPr kumimoji="1" lang="ja-JP" altLang="en-US" dirty="0"/>
                    </a:p>
                  </a:txBody>
                  <a:tcPr/>
                </a:tc>
                <a:tc>
                  <a:txBody>
                    <a:bodyPr/>
                    <a:lstStyle/>
                    <a:p>
                      <a:r>
                        <a:rPr kumimoji="1" lang="en-US" altLang="ja-JP" dirty="0" smtClean="0"/>
                        <a:t>Phone</a:t>
                      </a:r>
                      <a:endParaRPr kumimoji="1" lang="ja-JP" altLang="en-US" dirty="0"/>
                    </a:p>
                  </a:txBody>
                  <a:tcPr/>
                </a:tc>
                <a:tc>
                  <a:txBody>
                    <a:bodyPr/>
                    <a:lstStyle/>
                    <a:p>
                      <a:r>
                        <a:rPr kumimoji="1" lang="en-US" altLang="ja-JP" dirty="0" smtClean="0"/>
                        <a:t>email</a:t>
                      </a:r>
                      <a:endParaRPr kumimoji="1" lang="ja-JP" altLang="en-US"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 Inc.</a:t>
                      </a:r>
                      <a:endParaRPr kumimoji="1" lang="ja-JP" altLang="en-US" sz="1600" dirty="0"/>
                    </a:p>
                  </a:txBody>
                  <a:tcPr/>
                </a:tc>
                <a:tc>
                  <a:txBody>
                    <a:bodyPr/>
                    <a:lstStyle/>
                    <a:p>
                      <a:r>
                        <a:rPr kumimoji="1" lang="en-US" altLang="ja-JP" sz="1600" dirty="0" smtClean="0"/>
                        <a:t>Sumitomo</a:t>
                      </a:r>
                      <a:r>
                        <a:rPr kumimoji="1" lang="en-US" altLang="ja-JP" sz="1600" baseline="0" dirty="0" smtClean="0"/>
                        <a:t> </a:t>
                      </a:r>
                      <a:r>
                        <a:rPr kumimoji="1" lang="en-US" altLang="ja-JP" sz="1600" baseline="0" dirty="0" err="1" smtClean="0"/>
                        <a:t>Seimei</a:t>
                      </a:r>
                      <a:r>
                        <a:rPr kumimoji="1" lang="en-US" altLang="ja-JP" sz="1600" baseline="0" dirty="0" smtClean="0"/>
                        <a:t> Kyoto Bldg. 8F,</a:t>
                      </a:r>
                    </a:p>
                    <a:p>
                      <a:r>
                        <a:rPr kumimoji="1" lang="en-US" altLang="ja-JP" sz="1600" baseline="0" dirty="0" smtClean="0"/>
                        <a:t>62 </a:t>
                      </a:r>
                      <a:r>
                        <a:rPr kumimoji="1" lang="en-US" altLang="ja-JP" sz="1600" baseline="0" dirty="0" err="1" smtClean="0"/>
                        <a:t>Tukiboko-cho</a:t>
                      </a:r>
                      <a:r>
                        <a:rPr kumimoji="1" lang="en-US" altLang="ja-JP" sz="1600" baseline="0" dirty="0" smtClean="0"/>
                        <a:t>, Shimogyo,</a:t>
                      </a:r>
                    </a:p>
                    <a:p>
                      <a:r>
                        <a:rPr kumimoji="1" lang="en-US" altLang="ja-JP" sz="1600" baseline="0" dirty="0" smtClean="0"/>
                        <a:t>Kyoto 600-8492 JAPAN</a:t>
                      </a:r>
                      <a:endParaRPr kumimoji="1" lang="ja-JP" altLang="en-US" sz="1600" dirty="0"/>
                    </a:p>
                  </a:txBody>
                  <a:tcPr/>
                </a:tc>
                <a:tc>
                  <a:txBody>
                    <a:bodyPr/>
                    <a:lstStyle/>
                    <a:p>
                      <a:r>
                        <a:rPr kumimoji="1" lang="en-US" altLang="ja-JP" sz="1600" dirty="0" smtClean="0"/>
                        <a:t>+81-75-213-1200</a:t>
                      </a:r>
                      <a:endParaRPr kumimoji="1" lang="ja-JP" altLang="en-US" sz="1600" dirty="0"/>
                    </a:p>
                  </a:txBody>
                  <a:tcPr/>
                </a:tc>
                <a:tc>
                  <a:txBody>
                    <a:bodyPr/>
                    <a:lstStyle/>
                    <a:p>
                      <a:r>
                        <a:rPr kumimoji="1" lang="en-US" altLang="ja-JP" sz="1600" smtClean="0"/>
                        <a:t>cas@gmail4.trans</a:t>
                      </a:r>
                      <a:r>
                        <a:rPr kumimoji="1" lang="en-US" altLang="ja-JP" sz="1600" dirty="0" smtClean="0"/>
                        <a:t>-nt.com</a:t>
                      </a:r>
                      <a:endParaRPr kumimoji="1" lang="ja-JP" altLang="en-US" sz="1600"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Allied Telesis R&amp;D Center</a:t>
                      </a:r>
                      <a:endParaRPr kumimoji="1" lang="ja-JP" altLang="en-US" sz="1600" dirty="0"/>
                    </a:p>
                  </a:txBody>
                  <a:tcPr/>
                </a:tc>
                <a:tc>
                  <a:txBody>
                    <a:bodyPr/>
                    <a:lstStyle/>
                    <a:p>
                      <a:r>
                        <a:rPr kumimoji="1" lang="en-US" altLang="ja-JP" sz="1600" dirty="0" smtClean="0"/>
                        <a:t>2-14-38 </a:t>
                      </a:r>
                      <a:r>
                        <a:rPr kumimoji="1" lang="en-US" altLang="ja-JP" sz="1600" dirty="0" err="1" smtClean="0"/>
                        <a:t>Tenjin</a:t>
                      </a:r>
                      <a:r>
                        <a:rPr kumimoji="1" lang="en-US" altLang="ja-JP" sz="1600" dirty="0" smtClean="0"/>
                        <a:t>, Chuo-</a:t>
                      </a:r>
                      <a:r>
                        <a:rPr kumimoji="1" lang="en-US" altLang="ja-JP" sz="1600" dirty="0" err="1" smtClean="0"/>
                        <a:t>ku</a:t>
                      </a:r>
                      <a:r>
                        <a:rPr kumimoji="1" lang="en-US" altLang="ja-JP" sz="1600" dirty="0" smtClean="0"/>
                        <a:t> Fukuoka</a:t>
                      </a:r>
                      <a:r>
                        <a:rPr kumimoji="1" lang="en-US" altLang="ja-JP" sz="1600" baseline="0" dirty="0" smtClean="0"/>
                        <a:t>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600" dirty="0" err="1" smtClean="0"/>
                        <a:t>hmorioka@root-hq.com</a:t>
                      </a:r>
                      <a:endParaRPr kumimoji="1" lang="ja-JP" altLang="en-US" sz="1600" dirty="0"/>
                    </a:p>
                  </a:txBody>
                  <a:tcPr/>
                </a:tc>
              </a:tr>
              <a:tr h="370840">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2 (Supplement)</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appropriate line: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sentence intends TGai to provide standard implementation technique of IP(v4) address assignment by DHCP.  Our PAR says TGai is required to support “IP address assignment”</a:t>
            </a:r>
            <a:r>
              <a:rPr lang="ja-JP" altLang="en-US" dirty="0" smtClean="0"/>
              <a:t> </a:t>
            </a:r>
            <a:r>
              <a:rPr lang="en-US" altLang="ja-JP" dirty="0" smtClean="0"/>
              <a:t>as an example.</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specification of DHCP is quite stable and widely deployed, therefore it is eligible to be referred by TGai.</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following slides show that a function as a transport is sufficient to achieve the goal of TGai.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Prerequisite</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DHCP with RCO have ability to complete an IP address assignment with a round-trip exchange of frames.</a:t>
            </a:r>
          </a:p>
          <a:p>
            <a:pPr lvl="1">
              <a:buFont typeface="Arial"/>
              <a:buChar char="•"/>
            </a:pPr>
            <a:r>
              <a:rPr lang="en-US" altLang="ja-JP" dirty="0" smtClean="0"/>
              <a:t>DHCP: Dynamic Host Configuration Protocol (RFC2131)</a:t>
            </a:r>
          </a:p>
          <a:p>
            <a:pPr lvl="1">
              <a:buFont typeface="Arial"/>
              <a:buChar char="•"/>
            </a:pPr>
            <a:r>
              <a:rPr lang="en-US" altLang="ja-JP" dirty="0" smtClean="0"/>
              <a:t>RCO: Rapid Commit Option define (RFC4039)</a:t>
            </a:r>
          </a:p>
          <a:p>
            <a:pPr lvl="1">
              <a:buFont typeface="Arial"/>
              <a:buChar char="•"/>
            </a:pPr>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Sequence Example by DHCP with RCO</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13</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 Client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6000" y="2895600"/>
            <a:ext cx="2246027" cy="338554"/>
          </a:xfrm>
          <a:prstGeom prst="rect">
            <a:avLst/>
          </a:prstGeom>
          <a:noFill/>
        </p:spPr>
        <p:txBody>
          <a:bodyPr wrap="non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895600" y="5334000"/>
            <a:ext cx="1107996" cy="338554"/>
          </a:xfrm>
          <a:prstGeom prst="rect">
            <a:avLst/>
          </a:prstGeom>
          <a:noFill/>
        </p:spPr>
        <p:txBody>
          <a:bodyPr wrap="non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DHCP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Frames get bigger. It’s the problem.</a:t>
            </a:r>
          </a:p>
          <a:p>
            <a:pPr lvl="1">
              <a:buFont typeface="Arial"/>
              <a:buChar char="•"/>
            </a:pPr>
            <a:r>
              <a:rPr lang="en-US" altLang="ja-JP" dirty="0" smtClean="0"/>
              <a:t>TGai intends to reduce exchanges of packets, not reduce information itself.  Therefore, it is natural that less exchanges leads to bigger packets.  A round trip of 1000-byte-long frames is obviously preferable to 10 round trips of 100-byte-length packets.</a:t>
            </a:r>
          </a:p>
          <a:p>
            <a:pPr lvl="1">
              <a:buFont typeface="Arial"/>
              <a:buChar char="•"/>
            </a:pPr>
            <a:r>
              <a:rPr lang="en-US" altLang="ja-JP" dirty="0" smtClean="0"/>
              <a:t>TGai can provide special “compression” encodings for specific upper layer protocols, such as DHCP.  For instance, most of DHCP packets have about 200-byte-long consecutive zeros and a generic data compression technique or a special encoding for DHCP can compress DHCP packets without changing information.</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packets should be forwarded or not? Does it affect security?</a:t>
            </a:r>
          </a:p>
          <a:p>
            <a:pPr lvl="1">
              <a:buFont typeface="Arial"/>
              <a:buChar char="•"/>
            </a:pPr>
            <a:r>
              <a:rPr lang="en-US" altLang="ja-JP" dirty="0" smtClean="0"/>
              <a:t>Basically, piggybacked frames of upper layers should be forwarded after authentication is finished.  Essentially, non-AP STA can throw any kind of packets for upper layers after authentication.</a:t>
            </a:r>
          </a:p>
          <a:p>
            <a:pPr lvl="1">
              <a:buFont typeface="Arial"/>
              <a:buChar char="•"/>
            </a:pPr>
            <a:r>
              <a:rPr lang="en-US" altLang="ja-JP" dirty="0" smtClean="0"/>
              <a:t>If you want a further optimization such as a premature start of IP address assignment processing before completion of authentication, you must consider security mechanism such as packet filtering.  However, this is out of our scope, although TGai does not prevent such techniques.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How long does an AP wait for a response from DHCP server?</a:t>
            </a:r>
          </a:p>
          <a:p>
            <a:pPr lvl="1">
              <a:buFont typeface="Arial"/>
              <a:buChar char="•"/>
            </a:pPr>
            <a:r>
              <a:rPr lang="en-US" altLang="ja-JP" dirty="0" smtClean="0"/>
              <a:t>The TGai Functional Requirements document requests to provide a </a:t>
            </a:r>
            <a:r>
              <a:rPr lang="en-US" altLang="ja-JP" dirty="0" smtClean="0"/>
              <a:t>secure link set-up in less than 100 ms</a:t>
            </a:r>
            <a:r>
              <a:rPr lang="en-US" altLang="ja-JP" dirty="0" smtClean="0"/>
              <a:t>.</a:t>
            </a:r>
          </a:p>
          <a:p>
            <a:pPr lvl="1">
              <a:buFont typeface="Arial"/>
              <a:buChar char="•"/>
            </a:pPr>
            <a:r>
              <a:rPr lang="en-US" altLang="ja-JP" dirty="0" smtClean="0"/>
              <a:t>Therefore, Maximum time for an AP to wait is 100ms.</a:t>
            </a:r>
          </a:p>
          <a:p>
            <a:pPr lvl="1">
              <a:buFont typeface="Arial"/>
              <a:buChar char="•"/>
            </a:pPr>
            <a:r>
              <a:rPr lang="en-US" altLang="ja-JP" dirty="0" smtClean="0"/>
              <a:t>DHCP packets transfer between an AP and a non-AP STA in a normal manner after 802.11ai link setup. If a response from DHCP server reaches an AP after the AP sends a response to non-AP STA, DHCP packets can be sent in the same manner as Data frames.</a:t>
            </a:r>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Do APs require to keep HLCF (DHCP) packets during processing for security? </a:t>
            </a:r>
            <a:r>
              <a:rPr lang="en-US" altLang="ja-JP" dirty="0" smtClean="0"/>
              <a:t>Does this enable attackers to consume memory of APs?</a:t>
            </a:r>
            <a:endParaRPr lang="en-US" altLang="ja-JP" dirty="0" smtClean="0"/>
          </a:p>
          <a:p>
            <a:pPr lvl="1">
              <a:buFont typeface="Arial"/>
              <a:buChar char="•"/>
            </a:pPr>
            <a:r>
              <a:rPr lang="en-US" altLang="ja-JP" dirty="0" smtClean="0"/>
              <a:t>TGai assumes that each authentication for each non-AP STA is finished within 100ms. See Section 2.2.1 “Link Set-Up Time” of TGai </a:t>
            </a:r>
            <a:r>
              <a:rPr lang="en-US" altLang="ja-JP" dirty="0" smtClean="0"/>
              <a:t>F</a:t>
            </a:r>
            <a:r>
              <a:rPr lang="en-US" altLang="ja-JP" dirty="0" smtClean="0"/>
              <a:t>unctional Requirements (IEEE 11-11/0745r5)</a:t>
            </a:r>
          </a:p>
          <a:p>
            <a:pPr lvl="1">
              <a:buFont typeface="Arial"/>
              <a:buChar char="•"/>
            </a:pPr>
            <a:r>
              <a:rPr lang="en-US" altLang="ja-JP" dirty="0" smtClean="0"/>
              <a:t>Our media 802.11 </a:t>
            </a:r>
            <a:r>
              <a:rPr lang="en-US" altLang="ja-JP" dirty="0" smtClean="0"/>
              <a:t>can transfer </a:t>
            </a:r>
            <a:r>
              <a:rPr lang="en-US" altLang="ja-JP" dirty="0" smtClean="0"/>
              <a:t>5000 packets per second at most.</a:t>
            </a:r>
          </a:p>
          <a:p>
            <a:pPr lvl="1">
              <a:buFont typeface="Arial"/>
              <a:buChar char="•"/>
            </a:pPr>
            <a:r>
              <a:rPr lang="en-US" altLang="ja-JP" dirty="0" smtClean="0"/>
              <a:t>The size of a </a:t>
            </a:r>
            <a:r>
              <a:rPr lang="en-US" altLang="ja-JP" dirty="0" smtClean="0"/>
              <a:t>HLCF packet is 1500 byte at most.</a:t>
            </a:r>
          </a:p>
          <a:p>
            <a:pPr lvl="2">
              <a:buFont typeface="Arial"/>
              <a:buChar char="•"/>
            </a:pPr>
            <a:r>
              <a:rPr lang="en-US" altLang="ja-JP" dirty="0" smtClean="0"/>
              <a:t>MTU of 802.11 is about 2300 byte.</a:t>
            </a:r>
          </a:p>
          <a:p>
            <a:pPr lvl="1">
              <a:buFont typeface="Arial"/>
              <a:buChar char="•"/>
            </a:pPr>
            <a:r>
              <a:rPr lang="en-US" altLang="ja-JP" dirty="0" smtClean="0"/>
              <a:t>Therefore, amount of packets </a:t>
            </a:r>
            <a:r>
              <a:rPr lang="en-US" altLang="ja-JP" dirty="0" smtClean="0"/>
              <a:t>for AP to keep is </a:t>
            </a:r>
            <a:r>
              <a:rPr lang="en-US" altLang="ja-JP" dirty="0" smtClean="0"/>
              <a:t>75</a:t>
            </a:r>
            <a:r>
              <a:rPr lang="en-US" altLang="ja-JP" dirty="0" smtClean="0"/>
              <a:t>0KB at most in case that all packets flying are employed for attacks.</a:t>
            </a:r>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The specific name of a protocol, e.g. “DHCP”, is not suitable for SFD!</a:t>
            </a:r>
          </a:p>
          <a:p>
            <a:pPr lvl="1">
              <a:buFont typeface="Arial"/>
              <a:buChar char="•"/>
            </a:pPr>
            <a:r>
              <a:rPr lang="en-US" altLang="ja-JP" dirty="0" smtClean="0"/>
              <a:t>DHCP </a:t>
            </a:r>
            <a:r>
              <a:rPr lang="en-US" altLang="ja-JP" smtClean="0"/>
              <a:t>is obviously the </a:t>
            </a:r>
            <a:r>
              <a:rPr lang="en-US" altLang="ja-JP" dirty="0" smtClean="0"/>
              <a:t>most deployed protocol in protocols for IP address assignment function on the 802 network.</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a:t>
            </a:r>
            <a:r>
              <a:rPr lang="en-GB" dirty="0" smtClean="0"/>
              <a:t>.x </a:t>
            </a:r>
            <a:r>
              <a:rPr lang="en-GB" dirty="0" smtClean="0"/>
              <a:t>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Abstract</a:t>
            </a:r>
            <a:endParaRPr lang="ja-JP" altLang="en-US" dirty="0"/>
          </a:p>
        </p:txBody>
      </p:sp>
      <p:sp>
        <p:nvSpPr>
          <p:cNvPr id="3" name="コンテンツ プレースホルダ 2"/>
          <p:cNvSpPr>
            <a:spLocks noGrp="1"/>
          </p:cNvSpPr>
          <p:nvPr>
            <p:ph idx="1"/>
          </p:nvPr>
        </p:nvSpPr>
        <p:spPr/>
        <p:txBody>
          <a:bodyPr/>
          <a:lstStyle/>
          <a:p>
            <a:r>
              <a:rPr lang="en-US" altLang="ja-JP" dirty="0" smtClean="0"/>
              <a:t>DCN: IEEE11-12/</a:t>
            </a:r>
            <a:r>
              <a:rPr lang="en-US" altLang="ja-JP" dirty="0" smtClean="0"/>
              <a:t>0273r8</a:t>
            </a:r>
          </a:p>
          <a:p>
            <a:r>
              <a:rPr lang="en-US" altLang="ja-JP" dirty="0" smtClean="0"/>
              <a:t>Title: SFD Text for Higher Layers</a:t>
            </a:r>
          </a:p>
          <a:p>
            <a:r>
              <a:rPr lang="en-US" altLang="ja-JP" dirty="0" smtClean="0"/>
              <a:t>Authors and Companies:</a:t>
            </a:r>
          </a:p>
          <a:p>
            <a:r>
              <a:rPr lang="en-US" altLang="ja-JP" dirty="0" smtClean="0"/>
              <a:t>	Hiroki Nakano (Trans New Technology, Inc.</a:t>
            </a:r>
            <a:r>
              <a:rPr lang="en-US" altLang="ja-JP" dirty="0" smtClean="0"/>
              <a:t>)</a:t>
            </a:r>
          </a:p>
          <a:p>
            <a:r>
              <a:rPr lang="en-US" altLang="ja-JP" dirty="0" smtClean="0"/>
              <a:t>	Hitoshi </a:t>
            </a:r>
            <a:r>
              <a:rPr lang="en-US" altLang="ja-JP" dirty="0" smtClean="0"/>
              <a:t>Morioka (Allied Telesis R&amp;D </a:t>
            </a:r>
            <a:r>
              <a:rPr lang="en-US" altLang="ja-JP" dirty="0" smtClean="0"/>
              <a:t>Center)</a:t>
            </a:r>
            <a:endParaRPr lang="en-US" altLang="ja-JP" dirty="0" smtClean="0"/>
          </a:p>
          <a:p>
            <a:r>
              <a:rPr lang="en-US" altLang="ja-JP" dirty="0" smtClean="0"/>
              <a:t>Scope: Upper layer</a:t>
            </a:r>
          </a:p>
          <a:p>
            <a:r>
              <a:rPr lang="en-US" altLang="ja-JP" dirty="0" smtClean="0"/>
              <a:t>Motivation: page 3 (abstract)</a:t>
            </a:r>
          </a:p>
          <a:p>
            <a:r>
              <a:rPr lang="en-US" altLang="ja-JP" dirty="0" smtClean="0"/>
              <a:t>Background information: page 4</a:t>
            </a:r>
            <a:r>
              <a:rPr lang="en-US" altLang="ja-JP" dirty="0" smtClean="0"/>
              <a:t>-</a:t>
            </a:r>
            <a:r>
              <a:rPr lang="en-US" altLang="ja-JP" dirty="0" smtClean="0"/>
              <a:t>22</a:t>
            </a:r>
            <a:endParaRPr lang="en-US" altLang="ja-JP" dirty="0" smtClean="0"/>
          </a:p>
          <a:p>
            <a:r>
              <a:rPr lang="en-US" altLang="ja-JP" dirty="0" smtClean="0"/>
              <a:t>Motion: page</a:t>
            </a:r>
            <a:r>
              <a:rPr lang="en-US" altLang="ja-JP" dirty="0" smtClean="0"/>
              <a:t> </a:t>
            </a:r>
            <a:r>
              <a:rPr lang="en-US" altLang="ja-JP" dirty="0" smtClean="0"/>
              <a:t>23</a:t>
            </a:r>
            <a:r>
              <a:rPr lang="en-US" altLang="ja-JP" dirty="0" smtClean="0"/>
              <a:t>-27 </a:t>
            </a:r>
            <a:r>
              <a:rPr lang="en-US" altLang="ja-JP" dirty="0" smtClean="0"/>
              <a:t>including </a:t>
            </a:r>
            <a:r>
              <a:rPr lang="en-US" altLang="ja-JP" dirty="0" smtClean="0"/>
              <a:t>five </a:t>
            </a:r>
            <a:r>
              <a:rPr lang="en-US" altLang="ja-JP" dirty="0" smtClean="0"/>
              <a:t>motions</a:t>
            </a:r>
          </a:p>
          <a:p>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a:t>
            </a:r>
            <a:r>
              <a:rPr lang="en-GB" dirty="0" smtClean="0"/>
              <a:t> </a:t>
            </a:r>
            <a:r>
              <a:rPr lang="en-US" dirty="0" smtClean="0"/>
              <a:t>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a:t>
            </a:r>
            <a:r>
              <a:rPr lang="en-GB" dirty="0" smtClean="0"/>
              <a:t>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 of Section</a:t>
            </a:r>
            <a:r>
              <a:rPr lang="en-GB" dirty="0" smtClean="0"/>
              <a:t> 5:</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a:t>
            </a:r>
            <a:r>
              <a:rPr lang="en-US" altLang="ja-JP" dirty="0" smtClean="0"/>
              <a:t>of HLCF information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a:t>
            </a:r>
            <a:r>
              <a:rPr lang="en-US" altLang="ja-JP" dirty="0" smtClean="0"/>
              <a:t>TGai amendment defines HLCF as</a:t>
            </a:r>
            <a:r>
              <a:rPr lang="en-US" altLang="ja-JP" dirty="0" smtClean="0"/>
              <a:t> an AP</a:t>
            </a:r>
            <a:r>
              <a:rPr lang="ja-JP" altLang="en-US" dirty="0" smtClean="0"/>
              <a:t> </a:t>
            </a:r>
            <a:r>
              <a:rPr lang="en-US" altLang="ja-JP" dirty="0" smtClean="0"/>
              <a:t>forward</a:t>
            </a:r>
            <a:r>
              <a:rPr lang="en-US" altLang="ja-JP" dirty="0" smtClean="0"/>
              <a:t>s information</a:t>
            </a:r>
            <a:r>
              <a:rPr lang="ja-JP" altLang="en-US" dirty="0" smtClean="0"/>
              <a:t> </a:t>
            </a:r>
            <a:r>
              <a:rPr lang="en-US" altLang="ja-JP" dirty="0" smtClean="0"/>
              <a:t>carried from an non-AP STA by </a:t>
            </a:r>
            <a:r>
              <a:rPr lang="en-US" altLang="ja-JP" dirty="0" smtClean="0"/>
              <a:t>HLCF</a:t>
            </a:r>
            <a:r>
              <a:rPr lang="en-US" altLang="ja-JP" dirty="0" smtClean="0"/>
              <a:t> to the others than the non-AP STA only </a:t>
            </a:r>
            <a:r>
              <a:rPr lang="en-US" altLang="ja-JP" dirty="0" smtClean="0"/>
              <a:t>either after successful authentication </a:t>
            </a:r>
            <a:r>
              <a:rPr lang="en-US" altLang="ja-JP" dirty="0" smtClean="0"/>
              <a:t>or</a:t>
            </a:r>
            <a:r>
              <a:rPr lang="ja-JP" altLang="en-US" dirty="0" smtClean="0"/>
              <a:t> </a:t>
            </a:r>
            <a:r>
              <a:rPr lang="en-US" altLang="ja-JP" dirty="0" smtClean="0"/>
              <a:t>with </a:t>
            </a:r>
            <a:r>
              <a:rPr lang="en-US" altLang="ja-JP" dirty="0" smtClean="0"/>
              <a:t>assurances of the same security level as the </a:t>
            </a:r>
            <a:r>
              <a:rPr lang="en-US" altLang="ja-JP" dirty="0" smtClean="0"/>
              <a:t>existing</a:t>
            </a:r>
            <a:r>
              <a:rPr lang="ja-JP" altLang="en-US" dirty="0" smtClean="0"/>
              <a:t> </a:t>
            </a:r>
            <a:r>
              <a:rPr lang="en-US" altLang="ja-JP" dirty="0" smtClean="0"/>
              <a:t>802.11 </a:t>
            </a:r>
            <a:r>
              <a:rPr lang="en-US" altLang="ja-JP" dirty="0" smtClean="0"/>
              <a:t>security framework.</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a:t>
            </a:r>
            <a:r>
              <a:rPr lang="en-GB" dirty="0" smtClean="0"/>
              <a:t>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Any request prohibits to be </a:t>
            </a:r>
            <a:r>
              <a:rPr lang="en-US" altLang="ja-JP" dirty="0" smtClean="0"/>
              <a:t>processed before it is </a:t>
            </a:r>
            <a:r>
              <a:rPr lang="en-US" altLang="ja-JP" dirty="0" smtClean="0"/>
              <a:t>validated.</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a:t>
            </a:r>
            <a:r>
              <a:rPr lang="en-GB" dirty="0" smtClean="0"/>
              <a:t>.x </a:t>
            </a:r>
            <a:r>
              <a:rPr lang="en-GB" dirty="0" smtClean="0"/>
              <a:t>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a:t>
            </a:r>
            <a:r>
              <a:rPr lang="en-GB" dirty="0" smtClean="0"/>
              <a:t>.x </a:t>
            </a:r>
            <a:r>
              <a:rPr lang="en-GB" dirty="0" smtClean="0"/>
              <a:t>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2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a:t>
            </a:r>
            <a:r>
              <a:rPr lang="en-GB" dirty="0" smtClean="0"/>
              <a:t>.x </a:t>
            </a:r>
            <a:r>
              <a:rPr lang="en-GB" dirty="0" smtClean="0"/>
              <a:t>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a:t>
            </a:r>
            <a:r>
              <a:rPr lang="en-US" altLang="ja-JP" dirty="0" smtClean="0"/>
              <a:t>of HLCF information</a:t>
            </a:r>
            <a:endParaRPr lang="en-GB" dirty="0" smtClean="0"/>
          </a:p>
          <a:p>
            <a:pPr>
              <a:buNone/>
            </a:pPr>
            <a:r>
              <a:rPr lang="en-GB" altLang="ja-JP" dirty="0" smtClean="0"/>
              <a:t>	</a:t>
            </a:r>
            <a:r>
              <a:rPr lang="en-US" altLang="ja-JP" dirty="0" smtClean="0"/>
              <a:t>The </a:t>
            </a:r>
            <a:r>
              <a:rPr lang="en-US" altLang="ja-JP" dirty="0" smtClean="0"/>
              <a:t>TGai amendment defines HLCF as</a:t>
            </a:r>
            <a:r>
              <a:rPr lang="en-US" altLang="ja-JP" dirty="0" smtClean="0"/>
              <a:t> an AP</a:t>
            </a:r>
            <a:r>
              <a:rPr lang="ja-JP" altLang="en-US" dirty="0" smtClean="0"/>
              <a:t> </a:t>
            </a:r>
            <a:r>
              <a:rPr lang="en-US" altLang="ja-JP" dirty="0" smtClean="0"/>
              <a:t>forward</a:t>
            </a:r>
            <a:r>
              <a:rPr lang="en-US" altLang="ja-JP" dirty="0" smtClean="0"/>
              <a:t>s higher layer information</a:t>
            </a:r>
            <a:r>
              <a:rPr lang="ja-JP" altLang="en-US" dirty="0" smtClean="0"/>
              <a:t> </a:t>
            </a:r>
            <a:r>
              <a:rPr lang="en-US" altLang="ja-JP" dirty="0" smtClean="0"/>
              <a:t>between a</a:t>
            </a:r>
            <a:r>
              <a:rPr lang="en-US" altLang="ja-JP" dirty="0" smtClean="0"/>
              <a:t>n non-AP STA and the others than the non-AP STA only </a:t>
            </a:r>
            <a:r>
              <a:rPr lang="en-US" altLang="ja-JP" dirty="0" smtClean="0"/>
              <a:t>either after successful authentication </a:t>
            </a:r>
            <a:r>
              <a:rPr lang="en-US" altLang="ja-JP" dirty="0" smtClean="0"/>
              <a:t>or</a:t>
            </a:r>
            <a:r>
              <a:rPr lang="ja-JP" altLang="en-US" dirty="0" smtClean="0"/>
              <a:t> </a:t>
            </a:r>
            <a:r>
              <a:rPr lang="en-US" altLang="ja-JP" dirty="0" smtClean="0"/>
              <a:t>with </a:t>
            </a:r>
            <a:r>
              <a:rPr lang="en-US" altLang="ja-JP" dirty="0" smtClean="0"/>
              <a:t>assurances of the same security level as the </a:t>
            </a:r>
            <a:r>
              <a:rPr lang="en-US" altLang="ja-JP" dirty="0" smtClean="0"/>
              <a:t>existing</a:t>
            </a:r>
            <a:r>
              <a:rPr lang="ja-JP" altLang="en-US" dirty="0" smtClean="0"/>
              <a:t> </a:t>
            </a:r>
            <a:r>
              <a:rPr lang="en-US" altLang="ja-JP" dirty="0" smtClean="0"/>
              <a:t>802.11 </a:t>
            </a:r>
            <a:r>
              <a:rPr lang="en-US" altLang="ja-JP" dirty="0" smtClean="0"/>
              <a:t>security framework</a:t>
            </a:r>
            <a:r>
              <a:rPr lang="en-US" altLang="ja-JP" dirty="0" smtClean="0"/>
              <a:t>.” </a:t>
            </a:r>
          </a:p>
          <a:p>
            <a:pPr>
              <a:buNone/>
            </a:pPr>
            <a:r>
              <a:rPr lang="en-US" altLang="ja-JP" dirty="0" smtClean="0"/>
              <a:t>Moved</a:t>
            </a:r>
            <a:r>
              <a:rPr lang="en-US" altLang="ja-JP" dirty="0" smtClean="0"/>
              <a:t>:</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直方体 42"/>
          <p:cNvSpPr/>
          <p:nvPr/>
        </p:nvSpPr>
        <p:spPr bwMode="auto">
          <a:xfrm>
            <a:off x="1600200" y="2895600"/>
            <a:ext cx="381000" cy="34290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New software for new protocol</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a:t>
            </a:r>
            <a:r>
              <a:rPr lang="ja-JP" altLang="en-US" dirty="0" smtClean="0"/>
              <a:t> </a:t>
            </a:r>
            <a:r>
              <a:rPr lang="en-US" altLang="ja-JP" dirty="0" smtClean="0"/>
              <a:t>possible counterproposal</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29</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26" name="雲 25"/>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7" name="カギ線コネクタ 26"/>
          <p:cNvCxnSpPr/>
          <p:nvPr/>
        </p:nvCxnSpPr>
        <p:spPr bwMode="auto">
          <a:xfrm>
            <a:off x="1905000" y="3276600"/>
            <a:ext cx="28194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8" name="テキスト ボックス 27"/>
          <p:cNvSpPr txBox="1"/>
          <p:nvPr/>
        </p:nvSpPr>
        <p:spPr>
          <a:xfrm>
            <a:off x="2286000" y="2895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0" name="カギ線コネクタ 29"/>
          <p:cNvCxnSpPr/>
          <p:nvPr/>
        </p:nvCxnSpPr>
        <p:spPr bwMode="auto">
          <a:xfrm>
            <a:off x="4800600" y="4953000"/>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1" name="テキスト ボックス 30"/>
          <p:cNvSpPr txBox="1"/>
          <p:nvPr/>
        </p:nvSpPr>
        <p:spPr>
          <a:xfrm>
            <a:off x="4800600" y="4919246"/>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cxnSp>
        <p:nvCxnSpPr>
          <p:cNvPr id="32" name="カギ線コネクタ 31"/>
          <p:cNvCxnSpPr/>
          <p:nvPr/>
        </p:nvCxnSpPr>
        <p:spPr bwMode="auto">
          <a:xfrm rot="10800000">
            <a:off x="1905000" y="5975765"/>
            <a:ext cx="27432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3" name="テキスト ボックス 32"/>
          <p:cNvSpPr txBox="1"/>
          <p:nvPr/>
        </p:nvSpPr>
        <p:spPr>
          <a:xfrm>
            <a:off x="2133600" y="5943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4" name="カギ線コネクタ 33"/>
          <p:cNvCxnSpPr/>
          <p:nvPr/>
        </p:nvCxnSpPr>
        <p:spPr bwMode="auto">
          <a:xfrm flipH="1">
            <a:off x="4724400" y="5672554"/>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5" name="テキスト ボックス 34"/>
          <p:cNvSpPr txBox="1"/>
          <p:nvPr/>
        </p:nvSpPr>
        <p:spPr>
          <a:xfrm>
            <a:off x="4724400" y="56388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9" name="フリーフォーム 38"/>
          <p:cNvSpPr/>
          <p:nvPr/>
        </p:nvSpPr>
        <p:spPr bwMode="auto">
          <a:xfrm>
            <a:off x="3429000" y="3358807"/>
            <a:ext cx="1272879" cy="1594194"/>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743201" y="4648200"/>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
        <p:nvSpPr>
          <p:cNvPr id="41" name="フリーフォーム 40"/>
          <p:cNvSpPr/>
          <p:nvPr/>
        </p:nvSpPr>
        <p:spPr bwMode="auto">
          <a:xfrm>
            <a:off x="4495800" y="5638801"/>
            <a:ext cx="206079" cy="228599"/>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テキスト ボックス 41"/>
          <p:cNvSpPr txBox="1"/>
          <p:nvPr/>
        </p:nvSpPr>
        <p:spPr>
          <a:xfrm>
            <a:off x="3276600" y="5452646"/>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000760" y="6475413"/>
            <a:ext cx="2541578" cy="168297"/>
          </a:xfrm>
        </p:spPr>
        <p:txBody>
          <a:body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An IP(v4) address are normally assigned by DHCP(v4) and the specification of DHCP is stable. DHCP includes definition of state transition and have lots of extensions derived from lots of past discussions. Non-AP STA should be still a DHCP client.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In addition, TGai should not deny the other protocols because we are the link layer.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Comparison</a:t>
            </a:r>
            <a:endParaRPr lang="en-US" dirty="0"/>
          </a:p>
        </p:txBody>
      </p:sp>
      <p:graphicFrame>
        <p:nvGraphicFramePr>
          <p:cNvPr id="12" name="コンテンツ プレースホルダ 11"/>
          <p:cNvGraphicFramePr>
            <a:graphicFrameLocks noGrp="1"/>
          </p:cNvGraphicFramePr>
          <p:nvPr>
            <p:ph idx="1"/>
          </p:nvPr>
        </p:nvGraphicFramePr>
        <p:xfrm>
          <a:off x="685800" y="1981200"/>
          <a:ext cx="7770812" cy="4444999"/>
        </p:xfrm>
        <a:graphic>
          <a:graphicData uri="http://schemas.openxmlformats.org/drawingml/2006/table">
            <a:tbl>
              <a:tblPr firstRow="1" firstCol="1" bandRow="1">
                <a:tableStyleId>{ED083AE6-46FA-4A59-8FB0-9F97EB10719F}</a:tableStyleId>
              </a:tblPr>
              <a:tblGrid>
                <a:gridCol w="1942703"/>
                <a:gridCol w="1638697"/>
                <a:gridCol w="2133600"/>
                <a:gridCol w="2055812"/>
              </a:tblGrid>
              <a:tr h="370840">
                <a:tc>
                  <a:txBody>
                    <a:bodyPr/>
                    <a:lstStyle/>
                    <a:p>
                      <a:endParaRPr kumimoji="1" lang="ja-JP" altLang="en-US" sz="1400" dirty="0"/>
                    </a:p>
                  </a:txBody>
                  <a:tcPr/>
                </a:tc>
                <a:tc>
                  <a:txBody>
                    <a:bodyPr/>
                    <a:lstStyle/>
                    <a:p>
                      <a:r>
                        <a:rPr kumimoji="1" lang="en-US" altLang="ja-JP" sz="1400" dirty="0" smtClean="0"/>
                        <a:t>DHCP</a:t>
                      </a:r>
                      <a:r>
                        <a:rPr kumimoji="1" lang="en-US" altLang="ja-JP" sz="1400" baseline="0" dirty="0" smtClean="0"/>
                        <a:t> with RCO</a:t>
                      </a:r>
                      <a:endParaRPr kumimoji="1" lang="ja-JP" altLang="en-US" sz="1400" dirty="0"/>
                    </a:p>
                  </a:txBody>
                  <a:tcPr>
                    <a:solidFill>
                      <a:srgbClr val="FFFF66"/>
                    </a:solidFill>
                  </a:tcPr>
                </a:tc>
                <a:tc>
                  <a:txBody>
                    <a:bodyPr/>
                    <a:lstStyle/>
                    <a:p>
                      <a:r>
                        <a:rPr kumimoji="1" lang="en-US" altLang="ja-JP" sz="1400" dirty="0" smtClean="0"/>
                        <a:t>New</a:t>
                      </a:r>
                      <a:r>
                        <a:rPr kumimoji="1" lang="en-US" altLang="ja-JP" sz="1400" baseline="0" dirty="0" smtClean="0"/>
                        <a:t> protocol </a:t>
                      </a:r>
                      <a:r>
                        <a:rPr kumimoji="1" lang="en-US" altLang="ja-JP" sz="1400" baseline="0" dirty="0" err="1" smtClean="0"/>
                        <a:t>w</a:t>
                      </a:r>
                      <a:r>
                        <a:rPr kumimoji="1" lang="en-US" altLang="ja-JP" sz="1400" baseline="0" dirty="0" smtClean="0"/>
                        <a:t>/ DHCP-like frame format</a:t>
                      </a:r>
                      <a:endParaRPr kumimoji="1" lang="ja-JP" altLang="en-US" sz="1400" dirty="0"/>
                    </a:p>
                  </a:txBody>
                  <a:tcPr/>
                </a:tc>
                <a:tc>
                  <a:txBody>
                    <a:bodyPr/>
                    <a:lstStyle/>
                    <a:p>
                      <a:r>
                        <a:rPr kumimoji="1" lang="en-US" altLang="ja-JP" sz="1400" dirty="0" smtClean="0"/>
                        <a:t>New protocol</a:t>
                      </a:r>
                      <a:endParaRPr kumimoji="1" lang="ja-JP" altLang="en-US" sz="1400" dirty="0"/>
                    </a:p>
                  </a:txBody>
                  <a:tcPr/>
                </a:tc>
              </a:tr>
              <a:tr h="370840">
                <a:tc>
                  <a:txBody>
                    <a:bodyPr/>
                    <a:lstStyle/>
                    <a:p>
                      <a:r>
                        <a:rPr kumimoji="1" lang="en-US" altLang="ja-JP" sz="1400" dirty="0" smtClean="0"/>
                        <a:t>Frame</a:t>
                      </a:r>
                      <a:r>
                        <a:rPr kumimoji="1" lang="en-US" altLang="ja-JP" sz="1400" baseline="0" dirty="0" smtClean="0"/>
                        <a:t> exchange</a:t>
                      </a:r>
                      <a:endParaRPr kumimoji="1" lang="ja-JP" altLang="en-US" sz="1400" dirty="0"/>
                    </a:p>
                  </a:txBody>
                  <a:tcPr anchor="ctr"/>
                </a:tc>
                <a:tc>
                  <a:txBody>
                    <a:bodyPr/>
                    <a:lstStyle/>
                    <a:p>
                      <a:r>
                        <a:rPr kumimoji="1" lang="en-US" altLang="ja-JP" sz="1400" dirty="0" smtClean="0"/>
                        <a:t>1 round</a:t>
                      </a:r>
                      <a:r>
                        <a:rPr kumimoji="1" lang="en-US" altLang="ja-JP" sz="1400" baseline="0" dirty="0" smtClean="0"/>
                        <a:t> trip</a:t>
                      </a:r>
                      <a:endParaRPr kumimoji="1" lang="ja-JP" altLang="en-US" sz="1400" dirty="0"/>
                    </a:p>
                  </a:txBody>
                  <a:tcPr anchor="ctr">
                    <a:solidFill>
                      <a:srgbClr val="FFFF66">
                        <a:alpha val="20000"/>
                      </a:srgbClr>
                    </a:solidFill>
                  </a:tcPr>
                </a:tc>
                <a:tc>
                  <a:txBody>
                    <a:bodyPr/>
                    <a:lstStyle/>
                    <a:p>
                      <a:r>
                        <a:rPr kumimoji="1" lang="en-US" altLang="ja-JP" sz="1400" dirty="0" smtClean="0"/>
                        <a:t>1 round trip</a:t>
                      </a:r>
                      <a:endParaRPr kumimoji="1" lang="ja-JP" altLang="en-US" sz="1400" dirty="0"/>
                    </a:p>
                  </a:txBody>
                  <a:tcPr anchor="ctr"/>
                </a:tc>
                <a:tc>
                  <a:txBody>
                    <a:bodyPr/>
                    <a:lstStyle/>
                    <a:p>
                      <a:r>
                        <a:rPr kumimoji="1" lang="en-US" altLang="ja-JP" sz="1400" dirty="0" smtClean="0"/>
                        <a:t>1 round trip</a:t>
                      </a:r>
                      <a:endParaRPr kumimoji="1" lang="ja-JP" altLang="en-US" sz="1400" dirty="0"/>
                    </a:p>
                  </a:txBody>
                  <a:tcPr anchor="ctr"/>
                </a:tc>
              </a:tr>
              <a:tr h="370840">
                <a:tc>
                  <a:txBody>
                    <a:bodyPr/>
                    <a:lstStyle/>
                    <a:p>
                      <a:r>
                        <a:rPr kumimoji="1" lang="en-US" altLang="ja-JP" sz="1400" dirty="0" smtClean="0"/>
                        <a:t>Non-AP</a:t>
                      </a:r>
                      <a:r>
                        <a:rPr kumimoji="1" lang="en-US" altLang="ja-JP" sz="1400" baseline="0" dirty="0" smtClean="0"/>
                        <a:t> STA is</a:t>
                      </a:r>
                      <a:endParaRPr kumimoji="1" lang="ja-JP" altLang="en-US" sz="1400" dirty="0"/>
                    </a:p>
                  </a:txBody>
                  <a:tcPr anchor="ctr"/>
                </a:tc>
                <a:tc>
                  <a:txBody>
                    <a:bodyPr/>
                    <a:lstStyle/>
                    <a:p>
                      <a:r>
                        <a:rPr kumimoji="1" lang="en-US" altLang="ja-JP" sz="1400" dirty="0" smtClean="0"/>
                        <a:t>DHCP client</a:t>
                      </a:r>
                      <a:endParaRPr kumimoji="1" lang="ja-JP" altLang="en-US" sz="1400" dirty="0"/>
                    </a:p>
                  </a:txBody>
                  <a:tcPr anchor="ctr">
                    <a:solidFill>
                      <a:srgbClr val="FFFF66"/>
                    </a:solidFill>
                  </a:tcPr>
                </a:tc>
                <a:tc>
                  <a:txBody>
                    <a:bodyPr/>
                    <a:lstStyle/>
                    <a:p>
                      <a:r>
                        <a:rPr kumimoji="1" lang="en-US" altLang="ja-JP" sz="1400" dirty="0" smtClean="0"/>
                        <a:t>TGai client</a:t>
                      </a:r>
                      <a:endParaRPr kumimoji="1" lang="ja-JP" altLang="en-US" sz="1400" dirty="0"/>
                    </a:p>
                  </a:txBody>
                  <a:tcPr anchor="ctr"/>
                </a:tc>
                <a:tc>
                  <a:txBody>
                    <a:bodyPr/>
                    <a:lstStyle/>
                    <a:p>
                      <a:r>
                        <a:rPr kumimoji="1" lang="en-US" altLang="ja-JP" sz="1400" dirty="0" smtClean="0"/>
                        <a:t>TGai client</a:t>
                      </a:r>
                      <a:endParaRPr kumimoji="1" lang="ja-JP" altLang="en-US" sz="1400" dirty="0"/>
                    </a:p>
                  </a:txBody>
                  <a:tcPr anchor="ctr"/>
                </a:tc>
              </a:tr>
              <a:tr h="370840">
                <a:tc>
                  <a:txBody>
                    <a:bodyPr/>
                    <a:lstStyle/>
                    <a:p>
                      <a:r>
                        <a:rPr kumimoji="1" lang="en-US" altLang="ja-JP" sz="1400" dirty="0" smtClean="0"/>
                        <a:t>AP is</a:t>
                      </a:r>
                      <a:endParaRPr kumimoji="1" lang="ja-JP" altLang="en-US" sz="1400" dirty="0"/>
                    </a:p>
                  </a:txBody>
                  <a:tcPr anchor="ctr"/>
                </a:tc>
                <a:tc>
                  <a:txBody>
                    <a:bodyPr/>
                    <a:lstStyle/>
                    <a:p>
                      <a:r>
                        <a:rPr kumimoji="1" lang="en-US" altLang="ja-JP" sz="1400" dirty="0" smtClean="0"/>
                        <a:t>a forwarder</a:t>
                      </a:r>
                      <a:endParaRPr kumimoji="1" lang="ja-JP" altLang="en-US" sz="1400" dirty="0"/>
                    </a:p>
                  </a:txBody>
                  <a:tcPr anchor="ctr">
                    <a:solidFill>
                      <a:srgbClr val="FFFF66">
                        <a:alpha val="20000"/>
                      </a:srgbClr>
                    </a:solidFill>
                  </a:tcPr>
                </a:tc>
                <a:tc>
                  <a:txBody>
                    <a:bodyPr/>
                    <a:lstStyle/>
                    <a:p>
                      <a:r>
                        <a:rPr kumimoji="1" lang="en-US" altLang="ja-JP" sz="1400" dirty="0" smtClean="0"/>
                        <a:t>often a DHCP client</a:t>
                      </a:r>
                      <a:endParaRPr kumimoji="1" lang="ja-JP" altLang="en-US" sz="1400" dirty="0"/>
                    </a:p>
                  </a:txBody>
                  <a:tcPr anchor="ctr"/>
                </a:tc>
                <a:tc>
                  <a:txBody>
                    <a:bodyPr/>
                    <a:lstStyle/>
                    <a:p>
                      <a:r>
                        <a:rPr kumimoji="1" lang="en-US" altLang="ja-JP" sz="1400" dirty="0" smtClean="0"/>
                        <a:t>often a DHCP client</a:t>
                      </a:r>
                      <a:endParaRPr kumimoji="1" lang="ja-JP" altLang="en-US" sz="1400" dirty="0"/>
                    </a:p>
                  </a:txBody>
                  <a:tcPr anchor="ctr"/>
                </a:tc>
              </a:tr>
              <a:tr h="370840">
                <a:tc>
                  <a:txBody>
                    <a:bodyPr/>
                    <a:lstStyle/>
                    <a:p>
                      <a:r>
                        <a:rPr kumimoji="1" lang="en-US" altLang="ja-JP" sz="1400" dirty="0" smtClean="0"/>
                        <a:t>TGai is</a:t>
                      </a:r>
                      <a:endParaRPr kumimoji="1" lang="ja-JP" altLang="en-US" sz="1400" dirty="0"/>
                    </a:p>
                  </a:txBody>
                  <a:tcPr anchor="ctr"/>
                </a:tc>
                <a:tc>
                  <a:txBody>
                    <a:bodyPr/>
                    <a:lstStyle/>
                    <a:p>
                      <a:r>
                        <a:rPr kumimoji="1" lang="en-US" altLang="ja-JP" sz="1400" dirty="0" smtClean="0"/>
                        <a:t>a transport</a:t>
                      </a:r>
                      <a:endParaRPr kumimoji="1" lang="ja-JP" altLang="en-US" sz="1400" dirty="0"/>
                    </a:p>
                  </a:txBody>
                  <a:tcPr anchor="ctr">
                    <a:solidFill>
                      <a:srgbClr val="FFFF66"/>
                    </a:solidFill>
                  </a:tcPr>
                </a:tc>
                <a:tc>
                  <a:txBody>
                    <a:bodyPr/>
                    <a:lstStyle/>
                    <a:p>
                      <a:r>
                        <a:rPr kumimoji="1" lang="en-US" altLang="ja-JP" sz="1400" dirty="0" smtClean="0"/>
                        <a:t>a protocol</a:t>
                      </a:r>
                      <a:r>
                        <a:rPr kumimoji="1" lang="en-US" altLang="ja-JP" sz="1400" baseline="0" dirty="0" smtClean="0"/>
                        <a:t> for IP address assignment</a:t>
                      </a:r>
                      <a:endParaRPr kumimoji="1" lang="ja-JP" altLang="en-US" sz="1400" dirty="0"/>
                    </a:p>
                  </a:txBody>
                  <a:tcPr anchor="ctr"/>
                </a:tc>
                <a:tc>
                  <a:txBody>
                    <a:bodyPr/>
                    <a:lstStyle/>
                    <a:p>
                      <a:r>
                        <a:rPr kumimoji="1" lang="en-US" altLang="ja-JP" sz="1400" dirty="0" smtClean="0"/>
                        <a:t>a protocol for IP address assignment</a:t>
                      </a:r>
                      <a:endParaRPr kumimoji="1" lang="ja-JP" altLang="en-US" sz="1400" dirty="0"/>
                    </a:p>
                  </a:txBody>
                  <a:tcPr anchor="ctr"/>
                </a:tc>
              </a:tr>
              <a:tr h="370840">
                <a:tc>
                  <a:txBody>
                    <a:bodyPr/>
                    <a:lstStyle/>
                    <a:p>
                      <a:r>
                        <a:rPr kumimoji="1" lang="en-US" altLang="ja-JP" sz="1400" dirty="0" smtClean="0"/>
                        <a:t>What</a:t>
                      </a:r>
                      <a:r>
                        <a:rPr kumimoji="1" lang="en-US" altLang="ja-JP" sz="1400" baseline="0" dirty="0" smtClean="0"/>
                        <a:t> information is distributed?</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alpha val="20000"/>
                      </a:srgbClr>
                    </a:solidFill>
                  </a:tcPr>
                </a:tc>
                <a:tc>
                  <a:txBody>
                    <a:bodyPr/>
                    <a:lstStyle/>
                    <a:p>
                      <a:r>
                        <a:rPr kumimoji="1" lang="en-US" altLang="ja-JP" sz="1400" dirty="0" smtClean="0"/>
                        <a:t>DHCP defines (including</a:t>
                      </a:r>
                      <a:r>
                        <a:rPr kumimoji="1" lang="en-US" altLang="ja-JP" sz="1400" baseline="0" dirty="0" smtClean="0"/>
                        <a:t> future extensions</a:t>
                      </a:r>
                      <a:r>
                        <a:rPr kumimoji="1" lang="en-US" altLang="ja-JP" sz="1400" dirty="0" smtClean="0"/>
                        <a:t>?)</a:t>
                      </a:r>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a:t>
                      </a:r>
                      <a:r>
                        <a:rPr kumimoji="1" lang="en-US" altLang="ja-JP" sz="1400" baseline="0" dirty="0" smtClean="0"/>
                        <a:t> of non-AP STA</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 of AP</a:t>
                      </a:r>
                      <a:endParaRPr kumimoji="1" lang="ja-JP" altLang="en-US" sz="1400" dirty="0"/>
                    </a:p>
                  </a:txBody>
                  <a:tcPr anchor="ctr"/>
                </a:tc>
                <a:tc>
                  <a:txBody>
                    <a:bodyPr/>
                    <a:lstStyle/>
                    <a:p>
                      <a:r>
                        <a:rPr kumimoji="1" lang="en-US" altLang="ja-JP" sz="1400" dirty="0" smtClean="0"/>
                        <a:t>a</a:t>
                      </a:r>
                      <a:r>
                        <a:rPr kumimoji="1" lang="en-US" altLang="ja-JP" sz="1400" baseline="0" dirty="0" smtClean="0"/>
                        <a:t> forwarder</a:t>
                      </a:r>
                      <a:endParaRPr kumimoji="1" lang="ja-JP" altLang="en-US" sz="1400" dirty="0"/>
                    </a:p>
                  </a:txBody>
                  <a:tcPr anchor="ctr">
                    <a:solidFill>
                      <a:srgbClr val="FFFF66">
                        <a:alpha val="20000"/>
                      </a:srgbClr>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AP has</a:t>
                      </a:r>
                      <a:endParaRPr kumimoji="1" lang="ja-JP" altLang="en-US" sz="1400" dirty="0"/>
                    </a:p>
                  </a:txBody>
                  <a:tcPr anchor="ctr"/>
                </a:tc>
                <a:tc>
                  <a:txBody>
                    <a:bodyPr/>
                    <a:lstStyle/>
                    <a:p>
                      <a:r>
                        <a:rPr kumimoji="1" lang="en-US" altLang="ja-JP" sz="1400" dirty="0" smtClean="0"/>
                        <a:t>no state</a:t>
                      </a:r>
                      <a:endParaRPr kumimoji="1" lang="ja-JP" altLang="en-US" sz="1400" dirty="0"/>
                    </a:p>
                  </a:txBody>
                  <a:tcPr anchor="ctr">
                    <a:solidFill>
                      <a:srgbClr val="FFFF66"/>
                    </a:solidFill>
                  </a:tcPr>
                </a:tc>
                <a:tc>
                  <a:txBody>
                    <a:bodyPr/>
                    <a:lstStyle/>
                    <a:p>
                      <a:r>
                        <a:rPr kumimoji="1" lang="en-US" altLang="ja-JP" sz="1400" dirty="0" smtClean="0"/>
                        <a:t>some</a:t>
                      </a:r>
                      <a:r>
                        <a:rPr kumimoji="1" lang="en-US" altLang="ja-JP" sz="1400" baseline="0" dirty="0" smtClean="0"/>
                        <a:t> state(?)</a:t>
                      </a:r>
                      <a:endParaRPr kumimoji="1" lang="ja-JP" altLang="en-US" sz="1400" dirty="0"/>
                    </a:p>
                  </a:txBody>
                  <a:tcPr anchor="ctr"/>
                </a:tc>
                <a:tc>
                  <a:txBody>
                    <a:bodyPr/>
                    <a:lstStyle/>
                    <a:p>
                      <a:r>
                        <a:rPr kumimoji="1" lang="en-US" altLang="ja-JP" sz="1400" dirty="0" smtClean="0"/>
                        <a:t>some state(?)</a:t>
                      </a:r>
                      <a:endParaRPr kumimoji="1" lang="ja-JP" altLang="en-US" sz="1400" dirty="0"/>
                    </a:p>
                  </a:txBody>
                  <a:tcPr anchor="ctr"/>
                </a:tc>
              </a:tr>
              <a:tr h="370840">
                <a:tc>
                  <a:txBody>
                    <a:bodyPr/>
                    <a:lstStyle/>
                    <a:p>
                      <a:r>
                        <a:rPr kumimoji="1" lang="en-US" altLang="ja-JP" sz="1400" dirty="0" smtClean="0"/>
                        <a:t>When</a:t>
                      </a:r>
                      <a:r>
                        <a:rPr kumimoji="1" lang="en-US" altLang="ja-JP" sz="1400" baseline="0" dirty="0" smtClean="0"/>
                        <a:t> an address assignment expires</a:t>
                      </a:r>
                      <a:endParaRPr kumimoji="1" lang="ja-JP" altLang="en-US" sz="1400" dirty="0"/>
                    </a:p>
                  </a:txBody>
                  <a:tcPr anchor="ctr"/>
                </a:tc>
                <a:tc>
                  <a:txBody>
                    <a:bodyPr/>
                    <a:lstStyle/>
                    <a:p>
                      <a:r>
                        <a:rPr kumimoji="1" lang="en-US" altLang="ja-JP" sz="1400" dirty="0" smtClean="0"/>
                        <a:t>DHCP uses</a:t>
                      </a:r>
                      <a:r>
                        <a:rPr kumimoji="1" lang="en-US" altLang="ja-JP" sz="1400" baseline="0" dirty="0" smtClean="0"/>
                        <a:t> normal transport </a:t>
                      </a:r>
                      <a:r>
                        <a:rPr kumimoji="1" lang="en-US" altLang="ja-JP" sz="1400" dirty="0" smtClean="0"/>
                        <a:t>to extend</a:t>
                      </a:r>
                      <a:endParaRPr kumimoji="1" lang="ja-JP" altLang="en-US" sz="1400" dirty="0"/>
                    </a:p>
                  </a:txBody>
                  <a:tcPr anchor="ctr">
                    <a:solidFill>
                      <a:srgbClr val="FFFF66">
                        <a:alpha val="20000"/>
                      </a:srgbClr>
                    </a:solidFill>
                  </a:tcPr>
                </a:tc>
                <a:tc>
                  <a:txBody>
                    <a:bodyPr/>
                    <a:lstStyle/>
                    <a:p>
                      <a:r>
                        <a:rPr kumimoji="1" lang="en-US" altLang="ja-JP" sz="1400" dirty="0" smtClean="0"/>
                        <a:t>TGai</a:t>
                      </a:r>
                      <a:r>
                        <a:rPr kumimoji="1" lang="en-US" altLang="ja-JP" sz="1400" baseline="0" dirty="0" smtClean="0"/>
                        <a:t> defines extending procedure</a:t>
                      </a:r>
                      <a:endParaRPr kumimoji="1" lang="ja-JP" altLang="en-US" sz="1400" dirty="0"/>
                    </a:p>
                  </a:txBody>
                  <a:tcPr anchor="ctr"/>
                </a:tc>
                <a:tc>
                  <a:txBody>
                    <a:bodyPr/>
                    <a:lstStyle/>
                    <a:p>
                      <a:r>
                        <a:rPr kumimoji="1" lang="en-US" altLang="ja-JP" sz="1400" dirty="0" smtClean="0"/>
                        <a:t>TGai defines</a:t>
                      </a:r>
                      <a:r>
                        <a:rPr kumimoji="1" lang="en-US" altLang="ja-JP" sz="1400" baseline="0" dirty="0" smtClean="0"/>
                        <a:t> extending procedure</a:t>
                      </a:r>
                      <a:endParaRPr kumimoji="1" lang="ja-JP" altLang="en-US" sz="1400" dirty="0"/>
                    </a:p>
                  </a:txBody>
                  <a:tcPr anchor="ctr"/>
                </a:tc>
              </a:tr>
            </a:tbl>
          </a:graphicData>
        </a:graphic>
      </p:graphicFrame>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30</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May 2012</a:t>
            </a:r>
            <a:endParaRPr lang="en-GB"/>
          </a:p>
        </p:txBody>
      </p:sp>
      <p:sp>
        <p:nvSpPr>
          <p:cNvPr id="13" name="下矢印 12"/>
          <p:cNvSpPr/>
          <p:nvPr/>
        </p:nvSpPr>
        <p:spPr bwMode="auto">
          <a:xfrm>
            <a:off x="3124200" y="1676400"/>
            <a:ext cx="609600" cy="304800"/>
          </a:xfrm>
          <a:prstGeom prst="downArrow">
            <a:avLst>
              <a:gd name="adj1" fmla="val 50000"/>
              <a:gd name="adj2" fmla="val 67219"/>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a:t>
            </a:r>
            <a:endParaRPr lang="ja-JP" altLang="en-US" dirty="0"/>
          </a:p>
        </p:txBody>
      </p:sp>
      <p:sp>
        <p:nvSpPr>
          <p:cNvPr id="3" name="コンテンツ プレースホルダ 2"/>
          <p:cNvSpPr>
            <a:spLocks noGrp="1"/>
          </p:cNvSpPr>
          <p:nvPr>
            <p:ph idx="1"/>
          </p:nvPr>
        </p:nvSpPr>
        <p:spPr/>
        <p:txBody>
          <a:bodyPr/>
          <a:lstStyle/>
          <a:p>
            <a:r>
              <a:rPr lang="en-GB" dirty="0" smtClean="0"/>
              <a:t>Common abbreviation:</a:t>
            </a:r>
          </a:p>
          <a:p>
            <a:endParaRPr lang="en-GB" dirty="0" smtClean="0"/>
          </a:p>
          <a:p>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GB" dirty="0" smtClean="0"/>
              <a:t>The TGai amendment defines a method of IP(v4) address assignment which works as a transport of DHCP.”</a:t>
            </a:r>
            <a:endParaRPr lang="en-US" dirty="0" smtClean="0"/>
          </a:p>
          <a:p>
            <a:pPr>
              <a:buNone/>
            </a:pPr>
            <a:endParaRPr lang="en-US" altLang="ja-JP" dirty="0" smtClean="0"/>
          </a:p>
          <a:p>
            <a:pPr>
              <a:buNone/>
            </a:pPr>
            <a:endParaRPr lang="en-US" altLang="ja-JP" dirty="0" smtClean="0"/>
          </a:p>
          <a:p>
            <a:pPr>
              <a:buNone/>
            </a:pPr>
            <a:r>
              <a:rPr lang="en-US" altLang="ja-JP" dirty="0" smtClean="0"/>
              <a:t>Yes:	5	No:	3	Don’t care:	17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US" altLang="ja-JP" dirty="0" smtClean="0"/>
              <a:t>The TGai amendment defines a generalized method for upper layer transport encapsulation during FILS to enable higher layer services.</a:t>
            </a:r>
            <a:r>
              <a:rPr lang="en-GB" dirty="0" smtClean="0"/>
              <a:t>”</a:t>
            </a:r>
            <a:endParaRPr lang="en-US" dirty="0" smtClean="0"/>
          </a:p>
          <a:p>
            <a:pPr>
              <a:buNone/>
            </a:pPr>
            <a:endParaRPr lang="en-US" altLang="ja-JP" dirty="0" smtClean="0"/>
          </a:p>
          <a:p>
            <a:pPr>
              <a:buNone/>
            </a:pPr>
            <a:endParaRPr lang="en-US" altLang="ja-JP" dirty="0" smtClean="0"/>
          </a:p>
          <a:p>
            <a:pPr>
              <a:buNone/>
            </a:pPr>
            <a:r>
              <a:rPr lang="en-US" altLang="ja-JP" dirty="0" smtClean="0"/>
              <a:t>Yes:	7	No:	1	Don’t care:	22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 of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a:t>
            </a:r>
            <a:r>
              <a:rPr lang="en-GB" dirty="0" smtClean="0"/>
              <a:t>.x </a:t>
            </a:r>
            <a:r>
              <a:rPr lang="en-GB" dirty="0" smtClean="0"/>
              <a:t>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r>
              <a:rPr lang="en-US" altLang="ja-JP"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	</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This sentence intends TGai to support IPv4, IPv6 and other upper layer protocols.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Transparency as a link layer is important in order to support various upper layer protocols.</a:t>
            </a:r>
            <a:endParaRPr lang="en-US" altLang="ja-JP"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a:t>
            </a:r>
            <a:r>
              <a:rPr lang="en-GB" dirty="0" smtClean="0"/>
              <a:t>.x </a:t>
            </a:r>
            <a:r>
              <a:rPr lang="en-GB" dirty="0" smtClean="0"/>
              <a:t>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9340</TotalTime>
  <Words>2793</Words>
  <Application>Microsoft Macintosh PowerPoint</Application>
  <PresentationFormat>画面に合わせる (4:3)</PresentationFormat>
  <Paragraphs>403</Paragraphs>
  <Slides>30</Slides>
  <Notes>22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SFD Text for Upper Layers</vt:lpstr>
      <vt:lpstr>Abstract</vt:lpstr>
      <vt:lpstr>Motivation</vt:lpstr>
      <vt:lpstr>Background Information</vt:lpstr>
      <vt:lpstr>The past Straw poll 1</vt:lpstr>
      <vt:lpstr>The past Straw poll 2</vt:lpstr>
      <vt:lpstr>Proposed Amendment 1</vt:lpstr>
      <vt:lpstr>Motivation of Proposed Amendment 1</vt:lpstr>
      <vt:lpstr>Proposed Amendment 2</vt:lpstr>
      <vt:lpstr>Proposed Amendment 2 (Supplement)</vt:lpstr>
      <vt:lpstr>Motivation of Proposed Amendment 2</vt:lpstr>
      <vt:lpstr>Prerequisite</vt:lpstr>
      <vt:lpstr>Sequence Example by DHCP with RCO</vt:lpstr>
      <vt:lpstr>Comments &amp; Answers</vt:lpstr>
      <vt:lpstr>Comments &amp; Answers</vt:lpstr>
      <vt:lpstr>Comments &amp; Answers</vt:lpstr>
      <vt:lpstr>Comments &amp; Answers</vt:lpstr>
      <vt:lpstr>Comments &amp; Answers</vt:lpstr>
      <vt:lpstr>Proposed Amendment 3</vt:lpstr>
      <vt:lpstr>Motivation of Proposed Amendment 3</vt:lpstr>
      <vt:lpstr>Proposed Amendment 4</vt:lpstr>
      <vt:lpstr>Motivation of Proposed Amendment 4</vt:lpstr>
      <vt:lpstr>Motion 1</vt:lpstr>
      <vt:lpstr>Motion 2</vt:lpstr>
      <vt:lpstr>Motion 2a</vt:lpstr>
      <vt:lpstr>Motion 3</vt:lpstr>
      <vt:lpstr>Motion 4</vt:lpstr>
      <vt:lpstr>Backup</vt:lpstr>
      <vt:lpstr>A possible counterproposal</vt:lpstr>
      <vt:lpstr>Comparison</vt:lpstr>
    </vt:vector>
  </TitlesOfParts>
  <Company>Trans New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SFD Text for Big IE</dc:title>
  <dc:creator>中野 博樹</dc:creator>
  <cp:lastModifiedBy>中野 博樹</cp:lastModifiedBy>
  <cp:revision>355</cp:revision>
  <cp:lastPrinted>1601-01-01T00:00:00Z</cp:lastPrinted>
  <dcterms:created xsi:type="dcterms:W3CDTF">2012-05-14T15:38:14Z</dcterms:created>
  <dcterms:modified xsi:type="dcterms:W3CDTF">2012-05-14T18:49:59Z</dcterms:modified>
</cp:coreProperties>
</file>