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notesSlides/notesSlide9.xml" ContentType="application/vnd.openxmlformats-officedocument.presentationml.notesSlide+xml"/>
  <Override PartName="/ppt/slides/slide5.xml" ContentType="application/vnd.openxmlformats-officedocument.presentationml.slide+xml"/>
  <Override PartName="/ppt/notesSlides/notesSlide16.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Default Extension="jpeg" ContentType="image/jpeg"/>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notesSlides/notesSlide8.xml" ContentType="application/vnd.openxmlformats-officedocument.presentationml.notesSlide+xml"/>
  <Override PartName="/ppt/slides/slide4.xml" ContentType="application/vnd.openxmlformats-officedocument.presentationml.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7"/>
  </p:notesMasterIdLst>
  <p:handoutMasterIdLst>
    <p:handoutMasterId r:id="rId28"/>
  </p:handoutMasterIdLst>
  <p:sldIdLst>
    <p:sldId id="256" r:id="rId2"/>
    <p:sldId id="282" r:id="rId3"/>
    <p:sldId id="258" r:id="rId4"/>
    <p:sldId id="284" r:id="rId5"/>
    <p:sldId id="269" r:id="rId6"/>
    <p:sldId id="270" r:id="rId7"/>
    <p:sldId id="287" r:id="rId8"/>
    <p:sldId id="279" r:id="rId9"/>
    <p:sldId id="288" r:id="rId10"/>
    <p:sldId id="290" r:id="rId11"/>
    <p:sldId id="280" r:id="rId12"/>
    <p:sldId id="277" r:id="rId13"/>
    <p:sldId id="275" r:id="rId14"/>
    <p:sldId id="276" r:id="rId15"/>
    <p:sldId id="278" r:id="rId16"/>
    <p:sldId id="281" r:id="rId17"/>
    <p:sldId id="289" r:id="rId18"/>
    <p:sldId id="291" r:id="rId19"/>
    <p:sldId id="292" r:id="rId20"/>
    <p:sldId id="294" r:id="rId21"/>
    <p:sldId id="295" r:id="rId22"/>
    <p:sldId id="293" r:id="rId23"/>
    <p:sldId id="263" r:id="rId24"/>
    <p:sldId id="274" r:id="rId25"/>
    <p:sldId id="273"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clrMru>
    <a:srgbClr val="FFFF66"/>
  </p:clrMru>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中間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中間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B344D84-9AFB-497E-A393-DC336BA19D2E}" styleName="中間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27F97BB-C833-4FB7-BDE5-3F7075034690}" styleName="テーマ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テーマ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淡色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淡色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27102A9-8310-4765-A935-A1911B00CA55}" styleName="淡色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淡色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708" autoAdjust="0"/>
  </p:normalViewPr>
  <p:slideViewPr>
    <p:cSldViewPr>
      <p:cViewPr varScale="1">
        <p:scale>
          <a:sx n="121" d="100"/>
          <a:sy n="121" d="100"/>
        </p:scale>
        <p:origin x="-384"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ltLang="ja-JP" smtClean="0"/>
              <a:t>doc.: IEEE 802.11-12/0273r7</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ja-JP" smtClean="0"/>
              <a:t>May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ltLang="ja-JP" smtClean="0"/>
              <a:t>Hiroki Nakano, Trans New Technology, Inc.</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ja-JP" smtClean="0"/>
              <a:t>doc.: IEEE 802.11-12/0273r7</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ltLang="ja-JP" smtClean="0"/>
              <a:t>Hiroki Nakano, Trans New Technology, Inc.</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ltLang="ja-JP" smtClean="0"/>
              <a:t>doc.: IEEE 802.11-12/0273r7</a:t>
            </a:r>
            <a:endParaRPr lang="en-US"/>
          </a:p>
        </p:txBody>
      </p:sp>
      <p:sp>
        <p:nvSpPr>
          <p:cNvPr id="5" name="Rectangle 3"/>
          <p:cNvSpPr>
            <a:spLocks noGrp="1" noChangeArrowheads="1"/>
          </p:cNvSpPr>
          <p:nvPr>
            <p:ph type="dt"/>
          </p:nvPr>
        </p:nvSpPr>
        <p:spPr>
          <a:ln/>
        </p:spPr>
        <p:txBody>
          <a:bodyPr/>
          <a:lstStyle/>
          <a:p>
            <a:r>
              <a:rPr lang="en-US" smtClean="0"/>
              <a:t>May 2012</a:t>
            </a:r>
            <a:endParaRPr lang="en-US"/>
          </a:p>
        </p:txBody>
      </p:sp>
      <p:sp>
        <p:nvSpPr>
          <p:cNvPr id="6" name="Rectangle 6"/>
          <p:cNvSpPr>
            <a:spLocks noGrp="1" noChangeArrowheads="1"/>
          </p:cNvSpPr>
          <p:nvPr>
            <p:ph type="ftr"/>
          </p:nvPr>
        </p:nvSpPr>
        <p:spPr>
          <a:ln/>
        </p:spPr>
        <p:txBody>
          <a:bodyPr/>
          <a:lstStyle/>
          <a:p>
            <a:r>
              <a:rPr lang="en-US" altLang="ja-JP" smtClean="0"/>
              <a:t>Hiroki Nakano, Trans New Technology, Inc.</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2012</a:t>
            </a:r>
            <a:endParaRPr lang="en-GB"/>
          </a:p>
        </p:txBody>
      </p:sp>
      <p:sp>
        <p:nvSpPr>
          <p:cNvPr id="6" name="Footer Placeholder 5"/>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US" altLang="ja-JP" smtClean="0"/>
              <a:t>Hiroki Nakano, Trans New Technology, Inc.</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2012</a:t>
            </a:r>
            <a:endParaRPr lang="en-GB"/>
          </a:p>
        </p:txBody>
      </p:sp>
      <p:sp>
        <p:nvSpPr>
          <p:cNvPr id="4" name="Footer Placeholder 3"/>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2012</a:t>
            </a:r>
            <a:endParaRPr lang="en-GB"/>
          </a:p>
        </p:txBody>
      </p:sp>
      <p:sp>
        <p:nvSpPr>
          <p:cNvPr id="3" name="Footer Placeholder 2"/>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2012</a:t>
            </a:r>
            <a:endParaRPr lang="en-GB"/>
          </a:p>
        </p:txBody>
      </p:sp>
      <p:sp>
        <p:nvSpPr>
          <p:cNvPr id="5" name="Footer Placeholder 4"/>
          <p:cNvSpPr>
            <a:spLocks noGrp="1"/>
          </p:cNvSpPr>
          <p:nvPr>
            <p:ph type="ftr" idx="11"/>
          </p:nvPr>
        </p:nvSpPr>
        <p:spPr/>
        <p:txBody>
          <a:bodyPr/>
          <a:lstStyle>
            <a:lvl1pPr>
              <a:defRPr/>
            </a:lvl1p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ltLang="ja-JP" smtClean="0"/>
              <a:t>Hiroki Nakano, Trans New Technology, Inc.</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11-12/0273r7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SFD Text for Upper Layers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smtClean="0"/>
              <a:t> 2012-0</a:t>
            </a:r>
            <a:r>
              <a:rPr lang="en-US" altLang="ja-JP" sz="2000" b="0" dirty="0" smtClean="0"/>
              <a:t>5</a:t>
            </a:r>
            <a:r>
              <a:rPr lang="en-GB" sz="2000" b="0" dirty="0" smtClean="0"/>
              <a:t>-</a:t>
            </a:r>
            <a:r>
              <a:rPr lang="en-US" altLang="ja-JP" sz="2000" b="0" dirty="0" smtClean="0"/>
              <a:t>04</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表 8"/>
          <p:cNvGraphicFramePr>
            <a:graphicFrameLocks noGrp="1"/>
          </p:cNvGraphicFramePr>
          <p:nvPr/>
        </p:nvGraphicFramePr>
        <p:xfrm>
          <a:off x="685800" y="2286000"/>
          <a:ext cx="7924800" cy="4104640"/>
        </p:xfrm>
        <a:graphic>
          <a:graphicData uri="http://schemas.openxmlformats.org/drawingml/2006/table">
            <a:tbl>
              <a:tblPr firstRow="1" bandRow="1">
                <a:tableStyleId>{5940675A-B579-460E-94D1-54222C63F5DA}</a:tableStyleId>
              </a:tblPr>
              <a:tblGrid>
                <a:gridCol w="1524000"/>
                <a:gridCol w="1371600"/>
                <a:gridCol w="2057400"/>
                <a:gridCol w="1295400"/>
                <a:gridCol w="1676400"/>
              </a:tblGrid>
              <a:tr h="370840">
                <a:tc>
                  <a:txBody>
                    <a:bodyPr/>
                    <a:lstStyle/>
                    <a:p>
                      <a:r>
                        <a:rPr kumimoji="1" lang="en-US" altLang="ja-JP" dirty="0" smtClean="0"/>
                        <a:t>Name</a:t>
                      </a:r>
                      <a:endParaRPr kumimoji="1" lang="ja-JP" altLang="en-US" dirty="0"/>
                    </a:p>
                  </a:txBody>
                  <a:tcPr/>
                </a:tc>
                <a:tc>
                  <a:txBody>
                    <a:bodyPr/>
                    <a:lstStyle/>
                    <a:p>
                      <a:r>
                        <a:rPr kumimoji="1" lang="en-US" altLang="ja-JP" dirty="0" smtClean="0"/>
                        <a:t>Affiliations</a:t>
                      </a:r>
                      <a:endParaRPr kumimoji="1" lang="ja-JP" altLang="en-US" dirty="0"/>
                    </a:p>
                  </a:txBody>
                  <a:tcPr/>
                </a:tc>
                <a:tc>
                  <a:txBody>
                    <a:bodyPr/>
                    <a:lstStyle/>
                    <a:p>
                      <a:r>
                        <a:rPr kumimoji="1" lang="en-US" altLang="ja-JP" dirty="0" smtClean="0"/>
                        <a:t>Address</a:t>
                      </a:r>
                      <a:endParaRPr kumimoji="1" lang="ja-JP" altLang="en-US" dirty="0"/>
                    </a:p>
                  </a:txBody>
                  <a:tcPr/>
                </a:tc>
                <a:tc>
                  <a:txBody>
                    <a:bodyPr/>
                    <a:lstStyle/>
                    <a:p>
                      <a:r>
                        <a:rPr kumimoji="1" lang="en-US" altLang="ja-JP" dirty="0" smtClean="0"/>
                        <a:t>Phone</a:t>
                      </a:r>
                      <a:endParaRPr kumimoji="1" lang="ja-JP" altLang="en-US" dirty="0"/>
                    </a:p>
                  </a:txBody>
                  <a:tcPr/>
                </a:tc>
                <a:tc>
                  <a:txBody>
                    <a:bodyPr/>
                    <a:lstStyle/>
                    <a:p>
                      <a:r>
                        <a:rPr kumimoji="1" lang="en-US" altLang="ja-JP" dirty="0" smtClean="0"/>
                        <a:t>email</a:t>
                      </a:r>
                      <a:endParaRPr kumimoji="1" lang="ja-JP" altLang="en-US" dirty="0"/>
                    </a:p>
                  </a:txBody>
                  <a:tcPr/>
                </a:tc>
              </a:tr>
              <a:tr h="370840">
                <a:tc>
                  <a:txBody>
                    <a:bodyPr/>
                    <a:lstStyle/>
                    <a:p>
                      <a:r>
                        <a:rPr kumimoji="1" lang="en-US" altLang="ja-JP" sz="1600" dirty="0" smtClean="0"/>
                        <a:t>Hiroki Nakano</a:t>
                      </a:r>
                      <a:endParaRPr kumimoji="1" lang="ja-JP" altLang="en-US" sz="1600" dirty="0"/>
                    </a:p>
                  </a:txBody>
                  <a:tcPr/>
                </a:tc>
                <a:tc>
                  <a:txBody>
                    <a:bodyPr/>
                    <a:lstStyle/>
                    <a:p>
                      <a:r>
                        <a:rPr kumimoji="1" lang="en-US" altLang="ja-JP" sz="1600" dirty="0" smtClean="0"/>
                        <a:t>Trans New Technology, Inc.</a:t>
                      </a:r>
                      <a:endParaRPr kumimoji="1" lang="ja-JP" altLang="en-US" sz="1600" dirty="0"/>
                    </a:p>
                  </a:txBody>
                  <a:tcPr/>
                </a:tc>
                <a:tc>
                  <a:txBody>
                    <a:bodyPr/>
                    <a:lstStyle/>
                    <a:p>
                      <a:r>
                        <a:rPr kumimoji="1" lang="en-US" altLang="ja-JP" sz="1600" dirty="0" smtClean="0"/>
                        <a:t>Sumitomo</a:t>
                      </a:r>
                      <a:r>
                        <a:rPr kumimoji="1" lang="en-US" altLang="ja-JP" sz="1600" baseline="0" dirty="0" smtClean="0"/>
                        <a:t> </a:t>
                      </a:r>
                      <a:r>
                        <a:rPr kumimoji="1" lang="en-US" altLang="ja-JP" sz="1600" baseline="0" dirty="0" err="1" smtClean="0"/>
                        <a:t>Seimei</a:t>
                      </a:r>
                      <a:r>
                        <a:rPr kumimoji="1" lang="en-US" altLang="ja-JP" sz="1600" baseline="0" dirty="0" smtClean="0"/>
                        <a:t> Kyoto Bldg. 8F,</a:t>
                      </a:r>
                    </a:p>
                    <a:p>
                      <a:r>
                        <a:rPr kumimoji="1" lang="en-US" altLang="ja-JP" sz="1600" baseline="0" dirty="0" smtClean="0"/>
                        <a:t>62 </a:t>
                      </a:r>
                      <a:r>
                        <a:rPr kumimoji="1" lang="en-US" altLang="ja-JP" sz="1600" baseline="0" dirty="0" err="1" smtClean="0"/>
                        <a:t>Tukiboko-cho</a:t>
                      </a:r>
                      <a:r>
                        <a:rPr kumimoji="1" lang="en-US" altLang="ja-JP" sz="1600" baseline="0" dirty="0" smtClean="0"/>
                        <a:t>, Shimogyo,</a:t>
                      </a:r>
                    </a:p>
                    <a:p>
                      <a:r>
                        <a:rPr kumimoji="1" lang="en-US" altLang="ja-JP" sz="1600" baseline="0" dirty="0" smtClean="0"/>
                        <a:t>Kyoto 600-8492 JAPAN</a:t>
                      </a:r>
                      <a:endParaRPr kumimoji="1" lang="ja-JP" altLang="en-US" sz="1600" dirty="0"/>
                    </a:p>
                  </a:txBody>
                  <a:tcPr/>
                </a:tc>
                <a:tc>
                  <a:txBody>
                    <a:bodyPr/>
                    <a:lstStyle/>
                    <a:p>
                      <a:r>
                        <a:rPr kumimoji="1" lang="en-US" altLang="ja-JP" sz="1600" dirty="0" smtClean="0"/>
                        <a:t>+81-75-213-1200</a:t>
                      </a:r>
                      <a:endParaRPr kumimoji="1" lang="ja-JP" altLang="en-US" sz="1600" dirty="0"/>
                    </a:p>
                  </a:txBody>
                  <a:tcPr/>
                </a:tc>
                <a:tc>
                  <a:txBody>
                    <a:bodyPr/>
                    <a:lstStyle/>
                    <a:p>
                      <a:r>
                        <a:rPr kumimoji="1" lang="en-US" altLang="ja-JP" sz="1600" smtClean="0"/>
                        <a:t>cas@gmail4.trans</a:t>
                      </a:r>
                      <a:r>
                        <a:rPr kumimoji="1" lang="en-US" altLang="ja-JP" sz="1600" dirty="0" smtClean="0"/>
                        <a:t>-nt.com</a:t>
                      </a:r>
                      <a:endParaRPr kumimoji="1" lang="ja-JP" altLang="en-US" sz="1600" dirty="0"/>
                    </a:p>
                  </a:txBody>
                  <a:tcPr/>
                </a:tc>
              </a:tr>
              <a:tr h="370840">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tr>
              <a:tr h="370840">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dirty="0"/>
                    </a:p>
                  </a:txBody>
                  <a:tcPr/>
                </a:tc>
              </a:tr>
              <a:tr h="370840">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dirty="0"/>
                    </a:p>
                  </a:txBody>
                  <a:tcPr/>
                </a:tc>
              </a:tr>
              <a:tr h="370840">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a:p>
                  </a:txBody>
                  <a:tcPr/>
                </a:tc>
                <a:tc>
                  <a:txBody>
                    <a:bodyPr/>
                    <a:lstStyle/>
                    <a:p>
                      <a:endParaRPr kumimoji="1" lang="ja-JP" altLang="en-US" sz="16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2 (Supplement)</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2</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appropriate line: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DHCP: </a:t>
            </a:r>
            <a:r>
              <a:rPr lang="en-US" altLang="ja-JP" dirty="0" smtClean="0"/>
              <a:t>Dynamic Host Configuration Protocol, which is </a:t>
            </a:r>
            <a:r>
              <a:rPr lang="en-GB" dirty="0" smtClean="0"/>
              <a:t>defined by RFC2131 and the other supplemental </a:t>
            </a:r>
            <a:r>
              <a:rPr lang="en-GB" dirty="0" err="1" smtClean="0"/>
              <a:t>RFCs</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 of Proposed Amendment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457200" indent="-457200">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sentence intends TGai to provide standard implementation technique of IP(v4) address assignment by DHCP.  Our PAR says TGai is required to support “IP address assignment”</a:t>
            </a:r>
            <a:r>
              <a:rPr lang="ja-JP" altLang="en-US" dirty="0" smtClean="0"/>
              <a:t> </a:t>
            </a:r>
            <a:r>
              <a:rPr lang="en-US" altLang="ja-JP" dirty="0" smtClean="0"/>
              <a:t>as an example.</a:t>
            </a:r>
          </a:p>
          <a:p>
            <a:pPr marL="457200" indent="-457200">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specification of DHCP is quite stable and widely deployed, therefore it is eligible to be referred by TGai.</a:t>
            </a:r>
          </a:p>
          <a:p>
            <a:pPr marL="457200" indent="-457200">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The following slides show that a function as a transport is sufficient to achieve the goal of TGai.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Prerequisite</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DHCP with RCO have ability to complete an IP address assignment with a round-trip exchange of frames.</a:t>
            </a:r>
          </a:p>
          <a:p>
            <a:pPr lvl="1">
              <a:buFont typeface="Arial"/>
              <a:buChar char="•"/>
            </a:pPr>
            <a:r>
              <a:rPr lang="en-US" altLang="ja-JP" dirty="0" smtClean="0"/>
              <a:t>DHCP: Dynamic Host Configuration Protocol (RFC2131)</a:t>
            </a:r>
          </a:p>
          <a:p>
            <a:pPr lvl="1">
              <a:buFont typeface="Arial"/>
              <a:buChar char="•"/>
            </a:pPr>
            <a:r>
              <a:rPr lang="en-US" altLang="ja-JP" dirty="0" smtClean="0"/>
              <a:t>RCO: Rapid Commit Option define (RFC4039)</a:t>
            </a:r>
          </a:p>
          <a:p>
            <a:pPr lvl="1">
              <a:buFont typeface="Arial"/>
              <a:buChar char="•"/>
            </a:pPr>
            <a:endParaRPr lang="en-US" altLang="ja-JP" dirty="0" smtClean="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Sequence Example by DHCP with RCO</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13</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DHCP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7" name="直方体 46"/>
          <p:cNvSpPr/>
          <p:nvPr/>
        </p:nvSpPr>
        <p:spPr bwMode="auto">
          <a:xfrm>
            <a:off x="1600200" y="2895600"/>
            <a:ext cx="381000" cy="31242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DHCP Client Software</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48" name="雲 47"/>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2" name="カギ線コネクタ 21"/>
          <p:cNvCxnSpPr/>
          <p:nvPr/>
        </p:nvCxnSpPr>
        <p:spPr bwMode="auto">
          <a:xfrm>
            <a:off x="1905000" y="3276600"/>
            <a:ext cx="5257800" cy="1676400"/>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6" name="雲 25"/>
          <p:cNvSpPr/>
          <p:nvPr/>
        </p:nvSpPr>
        <p:spPr bwMode="auto">
          <a:xfrm>
            <a:off x="3810000" y="3657600"/>
            <a:ext cx="1828800" cy="838200"/>
          </a:xfrm>
          <a:prstGeom prst="cloud">
            <a:avLst/>
          </a:prstGeom>
          <a:solidFill>
            <a:schemeClr val="accent2">
              <a:lumMod val="40000"/>
              <a:lumOff val="60000"/>
              <a:alpha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8" name="カギ線コネクタ 27"/>
          <p:cNvCxnSpPr/>
          <p:nvPr/>
        </p:nvCxnSpPr>
        <p:spPr bwMode="auto">
          <a:xfrm rot="10800000">
            <a:off x="1905000" y="5715000"/>
            <a:ext cx="52578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2" name="テキスト ボックス 31"/>
          <p:cNvSpPr txBox="1"/>
          <p:nvPr/>
        </p:nvSpPr>
        <p:spPr>
          <a:xfrm>
            <a:off x="2286000" y="2895600"/>
            <a:ext cx="2246027" cy="338554"/>
          </a:xfrm>
          <a:prstGeom prst="rect">
            <a:avLst/>
          </a:prstGeom>
          <a:noFill/>
        </p:spPr>
        <p:txBody>
          <a:bodyPr wrap="none" rtlCol="0" anchor="ctr">
            <a:spAutoFit/>
          </a:bodyPr>
          <a:lstStyle/>
          <a:p>
            <a:pPr algn="ctr"/>
            <a:r>
              <a:rPr kumimoji="1" lang="en-US" altLang="ja-JP" sz="1600" dirty="0" smtClean="0">
                <a:solidFill>
                  <a:srgbClr val="FF0000"/>
                </a:solidFill>
              </a:rPr>
              <a:t>DHCP Discover </a:t>
            </a:r>
            <a:r>
              <a:rPr kumimoji="1" lang="en-US" altLang="ja-JP" sz="1600" dirty="0" err="1" smtClean="0">
                <a:solidFill>
                  <a:srgbClr val="FF0000"/>
                </a:solidFill>
              </a:rPr>
              <a:t>w</a:t>
            </a:r>
            <a:r>
              <a:rPr kumimoji="1" lang="en-US" altLang="ja-JP" sz="1600" dirty="0" smtClean="0">
                <a:solidFill>
                  <a:srgbClr val="FF0000"/>
                </a:solidFill>
              </a:rPr>
              <a:t>/ RCO</a:t>
            </a:r>
            <a:endParaRPr kumimoji="1" lang="ja-JP" altLang="en-US" sz="1600" dirty="0">
              <a:solidFill>
                <a:srgbClr val="FF0000"/>
              </a:solidFill>
            </a:endParaRPr>
          </a:p>
        </p:txBody>
      </p:sp>
      <p:sp>
        <p:nvSpPr>
          <p:cNvPr id="33" name="テキスト ボックス 32"/>
          <p:cNvSpPr txBox="1"/>
          <p:nvPr/>
        </p:nvSpPr>
        <p:spPr>
          <a:xfrm>
            <a:off x="2895600" y="5334000"/>
            <a:ext cx="1107996" cy="338554"/>
          </a:xfrm>
          <a:prstGeom prst="rect">
            <a:avLst/>
          </a:prstGeom>
          <a:noFill/>
        </p:spPr>
        <p:txBody>
          <a:bodyPr wrap="none" rtlCol="0" anchor="ctr">
            <a:spAutoFit/>
          </a:bodyPr>
          <a:lstStyle/>
          <a:p>
            <a:pPr algn="ctr"/>
            <a:r>
              <a:rPr kumimoji="1" lang="en-US" altLang="ja-JP" sz="1600" dirty="0" smtClean="0">
                <a:solidFill>
                  <a:srgbClr val="FF0000"/>
                </a:solidFill>
              </a:rPr>
              <a:t>DHCP </a:t>
            </a:r>
            <a:r>
              <a:rPr kumimoji="1" lang="en-US" altLang="ja-JP" sz="1600" dirty="0" err="1" smtClean="0">
                <a:solidFill>
                  <a:srgbClr val="FF0000"/>
                </a:solidFill>
              </a:rPr>
              <a:t>Ack</a:t>
            </a:r>
            <a:endParaRPr kumimoji="1" lang="ja-JP" altLang="en-US" sz="1600" dirty="0">
              <a:solidFill>
                <a:srgbClr val="FF0000"/>
              </a:solidFill>
            </a:endParaRPr>
          </a:p>
        </p:txBody>
      </p:sp>
      <p:sp>
        <p:nvSpPr>
          <p:cNvPr id="34" name="フローチャート: 磁気ディスク 33"/>
          <p:cNvSpPr/>
          <p:nvPr/>
        </p:nvSpPr>
        <p:spPr bwMode="auto">
          <a:xfrm>
            <a:off x="6019800" y="2971800"/>
            <a:ext cx="609600" cy="685800"/>
          </a:xfrm>
          <a:prstGeom prst="flowChartMagneticDisk">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chemeClr val="tx1"/>
                </a:solidFill>
                <a:effectLst/>
                <a:latin typeface="Times New Roman" pitchFamily="16" charset="0"/>
                <a:ea typeface="MS Gothic" charset="-128"/>
              </a:rPr>
              <a:t>AS</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コネクタ 36"/>
          <p:cNvCxnSpPr/>
          <p:nvPr/>
        </p:nvCxnSpPr>
        <p:spPr bwMode="auto">
          <a:xfrm flipV="1">
            <a:off x="5562600" y="3581400"/>
            <a:ext cx="457200" cy="304800"/>
          </a:xfrm>
          <a:prstGeom prst="line">
            <a:avLst/>
          </a:prstGeom>
          <a:solidFill>
            <a:srgbClr val="00B8FF"/>
          </a:solidFill>
          <a:ln w="9525" cap="flat" cmpd="sng" algn="ctr">
            <a:solidFill>
              <a:schemeClr val="tx1"/>
            </a:solidFill>
            <a:prstDash val="solid"/>
            <a:round/>
            <a:headEnd type="triangle" w="lg" len="lg"/>
            <a:tailEnd type="triangle" w="lg" len="lg"/>
          </a:ln>
          <a:effectLst/>
        </p:spPr>
      </p:cxnSp>
      <p:sp>
        <p:nvSpPr>
          <p:cNvPr id="45" name="角丸四角形 44"/>
          <p:cNvSpPr/>
          <p:nvPr/>
        </p:nvSpPr>
        <p:spPr bwMode="auto">
          <a:xfrm>
            <a:off x="2362200" y="4419600"/>
            <a:ext cx="1676400" cy="685800"/>
          </a:xfrm>
          <a:prstGeom prst="round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just" defTabSz="449263" rtl="0" eaLnBrk="0" fontAlgn="base" latinLnBrk="0" hangingPunct="0">
              <a:lnSpc>
                <a:spcPct val="87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At this point, </a:t>
            </a:r>
            <a:r>
              <a:rPr lang="en-US" altLang="ja-JP" sz="1400" dirty="0" smtClean="0">
                <a:solidFill>
                  <a:srgbClr val="000000"/>
                </a:solidFill>
              </a:rPr>
              <a:t>Non-AP STA has been authenticated.</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42" name="直線コネクタ 41"/>
          <p:cNvCxnSpPr>
            <a:stCxn id="45" idx="3"/>
          </p:cNvCxnSpPr>
          <p:nvPr/>
        </p:nvCxnSpPr>
        <p:spPr bwMode="auto">
          <a:xfrm flipV="1">
            <a:off x="4038600" y="4573588"/>
            <a:ext cx="609600" cy="188912"/>
          </a:xfrm>
          <a:prstGeom prst="line">
            <a:avLst/>
          </a:prstGeom>
          <a:solidFill>
            <a:srgbClr val="00B8FF"/>
          </a:solidFill>
          <a:ln w="9525" cap="flat" cmpd="sng" algn="ctr">
            <a:solidFill>
              <a:schemeClr val="tx1"/>
            </a:solidFill>
            <a:prstDash val="dash"/>
            <a:round/>
            <a:headEnd type="none" w="med" len="med"/>
            <a:tailEnd type="arrow" w="med" len="med"/>
          </a:ln>
          <a:effectLst/>
        </p:spPr>
      </p:cxn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Frames get bigger. It’s the problem.</a:t>
            </a:r>
          </a:p>
          <a:p>
            <a:pPr lvl="1">
              <a:buFont typeface="Arial"/>
              <a:buChar char="•"/>
            </a:pPr>
            <a:r>
              <a:rPr lang="en-US" altLang="ja-JP" dirty="0" smtClean="0"/>
              <a:t>TGai intends to reduce exchanges of packets, not reduce information itself.  Therefore, it is natural that less exchanges leads to bigger packets.  A round trip of 1000-byte-long frames is obviously preferable to 10 round trips of 100-byte-length packets.</a:t>
            </a:r>
          </a:p>
          <a:p>
            <a:pPr lvl="1">
              <a:buFont typeface="Arial"/>
              <a:buChar char="•"/>
            </a:pPr>
            <a:r>
              <a:rPr lang="en-US" altLang="ja-JP" dirty="0" smtClean="0"/>
              <a:t>TGai can provide special “compression” encodings for specific upper layer protocols, such as DHCP.  For instance, most of DHCP packets have about 200-byte-long consecutive zeros and a generic data compression technique or a special encoding for DHCP can compress DHCP packets without changing information.</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What packets should be forwarded or not? Does it affect security?</a:t>
            </a:r>
          </a:p>
          <a:p>
            <a:pPr lvl="1">
              <a:buFont typeface="Arial"/>
              <a:buChar char="•"/>
            </a:pPr>
            <a:r>
              <a:rPr lang="en-US" altLang="ja-JP" dirty="0" smtClean="0"/>
              <a:t>Basically, piggybacked frames of upper layers should be forwarded after authentication is finished.  Essentially, non-AP STA can throw any kind of packets for upper layers after authentication.</a:t>
            </a:r>
          </a:p>
          <a:p>
            <a:pPr lvl="1">
              <a:buFont typeface="Arial"/>
              <a:buChar char="•"/>
            </a:pPr>
            <a:r>
              <a:rPr lang="en-US" altLang="ja-JP" dirty="0" smtClean="0"/>
              <a:t>If you want a further optimization such as a premature start of IP address assignment processing before completion of authentication, you must consider security mechanism such as packet filtering.  However, this is out of our scope, although TGai does not prevent such techniques.</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Comments &amp; Answers</a:t>
            </a:r>
            <a:endParaRPr lang="ja-JP" altLang="en-US" dirty="0"/>
          </a:p>
        </p:txBody>
      </p:sp>
      <p:sp>
        <p:nvSpPr>
          <p:cNvPr id="3" name="コンテンツ プレースホルダ 2"/>
          <p:cNvSpPr>
            <a:spLocks noGrp="1"/>
          </p:cNvSpPr>
          <p:nvPr>
            <p:ph idx="1"/>
          </p:nvPr>
        </p:nvSpPr>
        <p:spPr/>
        <p:txBody>
          <a:bodyPr/>
          <a:lstStyle/>
          <a:p>
            <a:pPr>
              <a:buFont typeface="Arial"/>
              <a:buChar char="•"/>
            </a:pPr>
            <a:r>
              <a:rPr lang="en-US" altLang="ja-JP" dirty="0" smtClean="0"/>
              <a:t>The specific name of a protocol, e.g. “DHCP”, is not suitable for SFD!</a:t>
            </a:r>
          </a:p>
          <a:p>
            <a:pPr lvl="1">
              <a:buFont typeface="Arial"/>
              <a:buChar char="•"/>
            </a:pPr>
            <a:r>
              <a:rPr lang="en-US" altLang="ja-JP" dirty="0" smtClean="0"/>
              <a:t>DHCP </a:t>
            </a:r>
            <a:r>
              <a:rPr lang="en-US" altLang="ja-JP" smtClean="0"/>
              <a:t>is obviously the </a:t>
            </a:r>
            <a:r>
              <a:rPr lang="en-US" altLang="ja-JP" dirty="0" smtClean="0"/>
              <a:t>most deployed protocol in protocols for IP address assignment function on the 802 network.</a:t>
            </a:r>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the last: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5.3 IPv6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does not define any detail of IPv6 address assignment and does encourage IPv6 to use </a:t>
            </a:r>
            <a:r>
              <a:rPr lang="en-US" altLang="ja-JP" dirty="0" smtClean="0"/>
              <a:t>a generalized method for upper layer transport encapsulation defined by the TGai amendment</a:t>
            </a:r>
            <a:r>
              <a:rPr lang="en-GB" dirty="0" smtClean="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 of Proposed Amendment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The discussions of IPv6 address assignment are still going on actively in IETF and its specification is being changed. We should provide a framework for them.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None/>
            </a:pPr>
            <a:r>
              <a:rPr lang="en-US" dirty="0" smtClean="0"/>
              <a:t>Move to add the following text to the</a:t>
            </a:r>
            <a:r>
              <a:rPr lang="ja-JP" altLang="en-US" dirty="0" smtClean="0"/>
              <a:t> </a:t>
            </a:r>
            <a:r>
              <a:rPr lang="en-US" altLang="ja-JP" dirty="0" smtClean="0"/>
              <a:t>Section</a:t>
            </a:r>
            <a:r>
              <a:rPr lang="en-US" dirty="0" smtClean="0"/>
              <a:t> 3 of SFD:</a:t>
            </a:r>
          </a:p>
          <a:p>
            <a:pPr>
              <a:buNone/>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“3.3 Encapsulation Framework for HLCF</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generalized method for upper layer transport encapsulation during FILS to enable higher layer services.”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Abstract</a:t>
            </a:r>
            <a:endParaRPr lang="ja-JP" altLang="en-US" dirty="0"/>
          </a:p>
        </p:txBody>
      </p:sp>
      <p:sp>
        <p:nvSpPr>
          <p:cNvPr id="3" name="コンテンツ プレースホルダ 2"/>
          <p:cNvSpPr>
            <a:spLocks noGrp="1"/>
          </p:cNvSpPr>
          <p:nvPr>
            <p:ph idx="1"/>
          </p:nvPr>
        </p:nvSpPr>
        <p:spPr/>
        <p:txBody>
          <a:bodyPr/>
          <a:lstStyle/>
          <a:p>
            <a:r>
              <a:rPr lang="en-US" altLang="ja-JP" dirty="0" smtClean="0"/>
              <a:t>DCN: IEEE11-12/0273r7</a:t>
            </a:r>
          </a:p>
          <a:p>
            <a:r>
              <a:rPr lang="en-US" altLang="ja-JP" dirty="0" smtClean="0"/>
              <a:t>Title: SFD Text for Higher Layers</a:t>
            </a:r>
          </a:p>
          <a:p>
            <a:r>
              <a:rPr lang="en-US" altLang="ja-JP" dirty="0" smtClean="0"/>
              <a:t>Authors and Companies:</a:t>
            </a:r>
          </a:p>
          <a:p>
            <a:r>
              <a:rPr lang="en-US" altLang="ja-JP" dirty="0" smtClean="0"/>
              <a:t>	Hiroki Nakano (Trans New Technology, Inc.)</a:t>
            </a:r>
            <a:endParaRPr lang="en-US" altLang="ja-JP" dirty="0" smtClean="0"/>
          </a:p>
          <a:p>
            <a:r>
              <a:rPr lang="en-US" altLang="ja-JP" dirty="0" smtClean="0"/>
              <a:t>Scope</a:t>
            </a:r>
            <a:r>
              <a:rPr lang="en-US" altLang="ja-JP" dirty="0" smtClean="0"/>
              <a:t>: Upper layer</a:t>
            </a:r>
          </a:p>
          <a:p>
            <a:r>
              <a:rPr lang="en-US" altLang="ja-JP" dirty="0" smtClean="0"/>
              <a:t>Motivation: page 3 (abstract)</a:t>
            </a:r>
          </a:p>
          <a:p>
            <a:r>
              <a:rPr lang="en-US" altLang="ja-JP" dirty="0" smtClean="0"/>
              <a:t>Background information: page 4</a:t>
            </a:r>
            <a:r>
              <a:rPr lang="en-US" altLang="ja-JP" dirty="0" smtClean="0"/>
              <a:t>-</a:t>
            </a:r>
            <a:r>
              <a:rPr lang="en-US" altLang="ja-JP" dirty="0" smtClean="0"/>
              <a:t>18</a:t>
            </a:r>
            <a:endParaRPr lang="en-US" altLang="ja-JP" dirty="0" smtClean="0"/>
          </a:p>
          <a:p>
            <a:r>
              <a:rPr lang="en-US" altLang="ja-JP" dirty="0" smtClean="0"/>
              <a:t>Motion: page</a:t>
            </a:r>
            <a:r>
              <a:rPr lang="en-US" altLang="ja-JP" dirty="0" smtClean="0"/>
              <a:t> </a:t>
            </a:r>
            <a:r>
              <a:rPr lang="en-US" altLang="ja-JP" dirty="0" smtClean="0"/>
              <a:t>19</a:t>
            </a:r>
            <a:r>
              <a:rPr lang="en-US" altLang="ja-JP" dirty="0" smtClean="0"/>
              <a:t>-2</a:t>
            </a:r>
            <a:r>
              <a:rPr lang="en-US" altLang="ja-JP" dirty="0" smtClean="0"/>
              <a:t>2</a:t>
            </a:r>
            <a:r>
              <a:rPr lang="en-US" altLang="ja-JP" dirty="0" smtClean="0"/>
              <a:t> </a:t>
            </a:r>
            <a:r>
              <a:rPr lang="en-US" altLang="ja-JP" dirty="0" smtClean="0"/>
              <a:t>including four motions</a:t>
            </a:r>
          </a:p>
          <a:p>
            <a:endParaRPr lang="en-US" altLang="ja-JP" dirty="0" smtClean="0"/>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“5.2 IPv4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IP(v4) address assignment which works as a transport of DHCP.”</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2a</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2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“DHCP: </a:t>
            </a:r>
            <a:r>
              <a:rPr lang="en-US" altLang="ja-JP" dirty="0" smtClean="0"/>
              <a:t>Dynamic Host Configuration Protocol, which is </a:t>
            </a:r>
            <a:r>
              <a:rPr lang="en-GB" dirty="0" smtClean="0"/>
              <a:t>defined by RFC2131 and the other supplemental </a:t>
            </a:r>
            <a:r>
              <a:rPr lang="en-GB" dirty="0" err="1" smtClean="0"/>
              <a:t>RFCs</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Motion 3</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Move to add the following text to the</a:t>
            </a:r>
            <a:r>
              <a:rPr lang="ja-JP" altLang="en-US" dirty="0" smtClean="0"/>
              <a:t> </a:t>
            </a:r>
            <a:r>
              <a:rPr lang="en-US" altLang="ja-JP" dirty="0" smtClean="0"/>
              <a:t>Section</a:t>
            </a:r>
            <a:r>
              <a:rPr lang="en-US" dirty="0" smtClean="0"/>
              <a:t> 5 of SFD:</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“5.3 IPv6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does not define any detail of IPv6 address assignment and does encourage IPv6 to use </a:t>
            </a:r>
            <a:r>
              <a:rPr lang="en-US" altLang="ja-JP" dirty="0" smtClean="0"/>
              <a:t>a generalized method for upper layer transport encapsulation defined by the TGai amendment</a:t>
            </a:r>
            <a:r>
              <a:rPr lang="en-GB"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buNone/>
            </a:pPr>
            <a:r>
              <a:rPr lang="en-US" altLang="ja-JP" dirty="0" smtClean="0"/>
              <a:t>Moved:</a:t>
            </a:r>
          </a:p>
          <a:p>
            <a:pPr>
              <a:buNone/>
            </a:pPr>
            <a:r>
              <a:rPr lang="en-US" altLang="ja-JP" dirty="0" smtClean="0"/>
              <a:t>Seconded:</a:t>
            </a:r>
          </a:p>
          <a:p>
            <a:pPr>
              <a:buNone/>
            </a:pPr>
            <a:r>
              <a:rPr lang="en-US" altLang="ja-JP" dirty="0" smtClean="0"/>
              <a:t>Yes:		No:		Abstain:</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6143636" y="6475413"/>
            <a:ext cx="2398702"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Backup</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 name="直方体 42"/>
          <p:cNvSpPr/>
          <p:nvPr/>
        </p:nvSpPr>
        <p:spPr bwMode="auto">
          <a:xfrm>
            <a:off x="1600200" y="2895600"/>
            <a:ext cx="381000" cy="3429000"/>
          </a:xfrm>
          <a:prstGeom prst="cube">
            <a:avLst/>
          </a:prstGeom>
          <a:solidFill>
            <a:srgbClr val="ADADEB"/>
          </a:solidFill>
          <a:ln w="9525" cap="flat" cmpd="sng" algn="ctr">
            <a:solidFill>
              <a:schemeClr val="tx1"/>
            </a:solidFill>
            <a:prstDash val="solid"/>
            <a:round/>
            <a:headEnd type="none" w="med" len="med"/>
            <a:tailEnd type="none" w="med" len="med"/>
          </a:ln>
          <a:effectLst/>
        </p:spPr>
        <p:txBody>
          <a:bodyPr vert="vert270"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rgbClr val="000000"/>
                </a:solidFill>
              </a:rPr>
              <a:t>New software for new protocol</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0241" name="Rectangle 1"/>
          <p:cNvSpPr>
            <a:spLocks noGrp="1" noChangeArrowheads="1"/>
          </p:cNvSpPr>
          <p:nvPr>
            <p:ph type="title"/>
          </p:nvPr>
        </p:nvSpPr>
        <p:spPr/>
        <p:txBody>
          <a:bodyPr/>
          <a:lstStyle/>
          <a:p>
            <a:r>
              <a:rPr lang="en-US" dirty="0" smtClean="0"/>
              <a:t>A</a:t>
            </a:r>
            <a:r>
              <a:rPr lang="ja-JP" altLang="en-US" dirty="0" smtClean="0"/>
              <a:t> </a:t>
            </a:r>
            <a:r>
              <a:rPr lang="en-US" altLang="ja-JP" dirty="0" smtClean="0"/>
              <a:t>possible counterproposal</a:t>
            </a:r>
            <a:endParaRPr lang="en-US" dirty="0"/>
          </a:p>
        </p:txBody>
      </p:sp>
      <p:sp>
        <p:nvSpPr>
          <p:cNvPr id="4" name="Date Placeholder 3"/>
          <p:cNvSpPr>
            <a:spLocks noGrp="1"/>
          </p:cNvSpPr>
          <p:nvPr>
            <p:ph type="dt" idx="10"/>
          </p:nvPr>
        </p:nvSpPr>
        <p:spPr/>
        <p:txBody>
          <a:bodyPr/>
          <a:lstStyle/>
          <a:p>
            <a:r>
              <a:rPr lang="en-US" smtClean="0"/>
              <a:t>May 2012</a:t>
            </a:r>
            <a:endParaRPr lang="en-GB"/>
          </a:p>
        </p:txBody>
      </p:sp>
      <p:sp>
        <p:nvSpPr>
          <p:cNvPr id="5" name="Footer Placeholder 4"/>
          <p:cNvSpPr>
            <a:spLocks noGrp="1"/>
          </p:cNvSpPr>
          <p:nvPr>
            <p:ph type="ftr" idx="11"/>
          </p:nvPr>
        </p:nvSpPr>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24</a:t>
            </a:fld>
            <a:endParaRPr lang="en-GB"/>
          </a:p>
        </p:txBody>
      </p:sp>
      <p:cxnSp>
        <p:nvCxnSpPr>
          <p:cNvPr id="13" name="直線コネクタ 12"/>
          <p:cNvCxnSpPr/>
          <p:nvPr/>
        </p:nvCxnSpPr>
        <p:spPr bwMode="auto">
          <a:xfrm rot="5400000">
            <a:off x="3063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4" name="正方形/長方形 13"/>
          <p:cNvSpPr/>
          <p:nvPr/>
        </p:nvSpPr>
        <p:spPr bwMode="auto">
          <a:xfrm>
            <a:off x="14478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Non-AP STA</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6" name="直線コネクタ 15"/>
          <p:cNvCxnSpPr/>
          <p:nvPr/>
        </p:nvCxnSpPr>
        <p:spPr bwMode="auto">
          <a:xfrm rot="5400000">
            <a:off x="28971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正方形/長方形 16"/>
          <p:cNvSpPr/>
          <p:nvPr/>
        </p:nvSpPr>
        <p:spPr bwMode="auto">
          <a:xfrm>
            <a:off x="40386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AP</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8" name="直線コネクタ 17"/>
          <p:cNvCxnSpPr/>
          <p:nvPr/>
        </p:nvCxnSpPr>
        <p:spPr bwMode="auto">
          <a:xfrm rot="5400000">
            <a:off x="5487988" y="4419600"/>
            <a:ext cx="3657600" cy="15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9" name="正方形/長方形 18"/>
          <p:cNvSpPr/>
          <p:nvPr/>
        </p:nvSpPr>
        <p:spPr bwMode="auto">
          <a:xfrm>
            <a:off x="6629400" y="2133600"/>
            <a:ext cx="1371600" cy="381000"/>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600" dirty="0" smtClean="0">
                <a:solidFill>
                  <a:schemeClr val="tx1"/>
                </a:solidFill>
              </a:rPr>
              <a:t>DHCP server</a:t>
            </a:r>
            <a:endParaRPr kumimoji="0" lang="ja-JP" altLang="en-US" sz="16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21" name="直線コネクタ 20"/>
          <p:cNvCxnSpPr/>
          <p:nvPr/>
        </p:nvCxnSpPr>
        <p:spPr bwMode="auto">
          <a:xfrm>
            <a:off x="2133600" y="34290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3" name="直線コネクタ 22"/>
          <p:cNvCxnSpPr/>
          <p:nvPr/>
        </p:nvCxnSpPr>
        <p:spPr bwMode="auto">
          <a:xfrm>
            <a:off x="4724400" y="4800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4" name="直線コネクタ 23"/>
          <p:cNvCxnSpPr/>
          <p:nvPr/>
        </p:nvCxnSpPr>
        <p:spPr bwMode="auto">
          <a:xfrm flipH="1">
            <a:off x="4724400" y="55626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cxnSp>
        <p:nvCxnSpPr>
          <p:cNvPr id="25" name="直線コネクタ 24"/>
          <p:cNvCxnSpPr/>
          <p:nvPr/>
        </p:nvCxnSpPr>
        <p:spPr bwMode="auto">
          <a:xfrm flipH="1">
            <a:off x="2133600" y="5867400"/>
            <a:ext cx="2590800" cy="1588"/>
          </a:xfrm>
          <a:prstGeom prst="line">
            <a:avLst/>
          </a:prstGeom>
          <a:solidFill>
            <a:srgbClr val="00B8FF"/>
          </a:solidFill>
          <a:ln w="9525" cap="flat" cmpd="sng" algn="ctr">
            <a:solidFill>
              <a:schemeClr val="tx1"/>
            </a:solidFill>
            <a:prstDash val="solid"/>
            <a:round/>
            <a:headEnd type="none" w="med" len="med"/>
            <a:tailEnd type="triangle" w="lg" len="lg"/>
          </a:ln>
          <a:effectLst/>
        </p:spPr>
      </p:cxnSp>
      <p:sp>
        <p:nvSpPr>
          <p:cNvPr id="26" name="雲 25"/>
          <p:cNvSpPr/>
          <p:nvPr/>
        </p:nvSpPr>
        <p:spPr bwMode="auto">
          <a:xfrm>
            <a:off x="3810000" y="3657600"/>
            <a:ext cx="1828800" cy="838200"/>
          </a:xfrm>
          <a:prstGeom prst="cloud">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smtClean="0">
                <a:ln>
                  <a:noFill/>
                </a:ln>
                <a:solidFill>
                  <a:srgbClr val="000000"/>
                </a:solidFill>
                <a:effectLst/>
                <a:latin typeface="Times New Roman" pitchFamily="16" charset="0"/>
                <a:ea typeface="MS Gothic" charset="-128"/>
              </a:rPr>
              <a:t>Processing for security</a:t>
            </a:r>
            <a:endParaRPr kumimoji="0" lang="ja-JP" altLang="en-US" sz="16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27" name="カギ線コネクタ 26"/>
          <p:cNvCxnSpPr/>
          <p:nvPr/>
        </p:nvCxnSpPr>
        <p:spPr bwMode="auto">
          <a:xfrm>
            <a:off x="1905000" y="3276600"/>
            <a:ext cx="28194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28" name="テキスト ボックス 27"/>
          <p:cNvSpPr txBox="1"/>
          <p:nvPr/>
        </p:nvSpPr>
        <p:spPr>
          <a:xfrm>
            <a:off x="2286000" y="2895600"/>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TGai new protocol</a:t>
            </a:r>
            <a:endParaRPr kumimoji="1" lang="ja-JP" altLang="en-US" sz="1600" dirty="0">
              <a:solidFill>
                <a:srgbClr val="FF0000"/>
              </a:solidFill>
            </a:endParaRPr>
          </a:p>
        </p:txBody>
      </p:sp>
      <p:cxnSp>
        <p:nvCxnSpPr>
          <p:cNvPr id="30" name="カギ線コネクタ 29"/>
          <p:cNvCxnSpPr/>
          <p:nvPr/>
        </p:nvCxnSpPr>
        <p:spPr bwMode="auto">
          <a:xfrm>
            <a:off x="4800600" y="4953000"/>
            <a:ext cx="25146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1" name="テキスト ボックス 30"/>
          <p:cNvSpPr txBox="1"/>
          <p:nvPr/>
        </p:nvSpPr>
        <p:spPr>
          <a:xfrm>
            <a:off x="4800600" y="4919246"/>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DHCP Discover </a:t>
            </a:r>
            <a:r>
              <a:rPr kumimoji="1" lang="en-US" altLang="ja-JP" sz="1600" dirty="0" err="1" smtClean="0">
                <a:solidFill>
                  <a:srgbClr val="FF0000"/>
                </a:solidFill>
              </a:rPr>
              <a:t>w</a:t>
            </a:r>
            <a:r>
              <a:rPr kumimoji="1" lang="en-US" altLang="ja-JP" sz="1600" dirty="0" smtClean="0">
                <a:solidFill>
                  <a:srgbClr val="FF0000"/>
                </a:solidFill>
              </a:rPr>
              <a:t>/ RCO</a:t>
            </a:r>
            <a:endParaRPr kumimoji="1" lang="ja-JP" altLang="en-US" sz="1600" dirty="0">
              <a:solidFill>
                <a:srgbClr val="FF0000"/>
              </a:solidFill>
            </a:endParaRPr>
          </a:p>
        </p:txBody>
      </p:sp>
      <p:cxnSp>
        <p:nvCxnSpPr>
          <p:cNvPr id="32" name="カギ線コネクタ 31"/>
          <p:cNvCxnSpPr/>
          <p:nvPr/>
        </p:nvCxnSpPr>
        <p:spPr bwMode="auto">
          <a:xfrm rot="10800000">
            <a:off x="1905000" y="5975765"/>
            <a:ext cx="27432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3" name="テキスト ボックス 32"/>
          <p:cNvSpPr txBox="1"/>
          <p:nvPr/>
        </p:nvSpPr>
        <p:spPr>
          <a:xfrm>
            <a:off x="2133600" y="5943600"/>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TGai new protocol</a:t>
            </a:r>
            <a:endParaRPr kumimoji="1" lang="ja-JP" altLang="en-US" sz="1600" dirty="0">
              <a:solidFill>
                <a:srgbClr val="FF0000"/>
              </a:solidFill>
            </a:endParaRPr>
          </a:p>
        </p:txBody>
      </p:sp>
      <p:cxnSp>
        <p:nvCxnSpPr>
          <p:cNvPr id="34" name="カギ線コネクタ 33"/>
          <p:cNvCxnSpPr/>
          <p:nvPr/>
        </p:nvCxnSpPr>
        <p:spPr bwMode="auto">
          <a:xfrm flipH="1">
            <a:off x="4724400" y="5672554"/>
            <a:ext cx="2514600" cy="1588"/>
          </a:xfrm>
          <a:prstGeom prst="bentConnector3">
            <a:avLst>
              <a:gd name="adj1" fmla="val 50000"/>
            </a:avLst>
          </a:prstGeom>
          <a:solidFill>
            <a:srgbClr val="00B8FF"/>
          </a:solidFill>
          <a:ln w="53975" cap="flat" cmpd="sng" algn="ctr">
            <a:solidFill>
              <a:srgbClr val="FF0000"/>
            </a:solidFill>
            <a:prstDash val="solid"/>
            <a:round/>
            <a:headEnd type="none" w="med" len="med"/>
            <a:tailEnd type="arrow" w="med" len="med"/>
          </a:ln>
          <a:effectLst/>
        </p:spPr>
      </p:cxnSp>
      <p:sp>
        <p:nvSpPr>
          <p:cNvPr id="35" name="テキスト ボックス 34"/>
          <p:cNvSpPr txBox="1"/>
          <p:nvPr/>
        </p:nvSpPr>
        <p:spPr>
          <a:xfrm>
            <a:off x="4724400" y="5638800"/>
            <a:ext cx="2246027" cy="338554"/>
          </a:xfrm>
          <a:prstGeom prst="rect">
            <a:avLst/>
          </a:prstGeom>
          <a:noFill/>
        </p:spPr>
        <p:txBody>
          <a:bodyPr wrap="square" rtlCol="0" anchor="ctr">
            <a:spAutoFit/>
          </a:bodyPr>
          <a:lstStyle/>
          <a:p>
            <a:pPr algn="ctr"/>
            <a:r>
              <a:rPr kumimoji="1" lang="en-US" altLang="ja-JP" sz="1600" dirty="0" smtClean="0">
                <a:solidFill>
                  <a:srgbClr val="FF0000"/>
                </a:solidFill>
              </a:rPr>
              <a:t>DHCP </a:t>
            </a:r>
            <a:r>
              <a:rPr kumimoji="1" lang="en-US" altLang="ja-JP" sz="1600" dirty="0" err="1" smtClean="0">
                <a:solidFill>
                  <a:srgbClr val="FF0000"/>
                </a:solidFill>
              </a:rPr>
              <a:t>Ack</a:t>
            </a:r>
            <a:endParaRPr kumimoji="1" lang="ja-JP" altLang="en-US" sz="1600" dirty="0">
              <a:solidFill>
                <a:srgbClr val="FF0000"/>
              </a:solidFill>
            </a:endParaRPr>
          </a:p>
        </p:txBody>
      </p:sp>
      <p:sp>
        <p:nvSpPr>
          <p:cNvPr id="39" name="フリーフォーム 38"/>
          <p:cNvSpPr/>
          <p:nvPr/>
        </p:nvSpPr>
        <p:spPr bwMode="auto">
          <a:xfrm>
            <a:off x="3429000" y="3358807"/>
            <a:ext cx="1272879" cy="1594194"/>
          </a:xfrm>
          <a:custGeom>
            <a:avLst/>
            <a:gdLst>
              <a:gd name="connsiteX0" fmla="*/ 1046028 w 1046028"/>
              <a:gd name="connsiteY0" fmla="*/ 0 h 1595433"/>
              <a:gd name="connsiteX1" fmla="*/ 6997 w 1046028"/>
              <a:gd name="connsiteY1" fmla="*/ 997146 h 1595433"/>
              <a:gd name="connsiteX2" fmla="*/ 1004047 w 1046028"/>
              <a:gd name="connsiteY2" fmla="*/ 1595433 h 1595433"/>
            </a:gdLst>
            <a:ahLst/>
            <a:cxnLst>
              <a:cxn ang="0">
                <a:pos x="connsiteX0" y="connsiteY0"/>
              </a:cxn>
              <a:cxn ang="0">
                <a:pos x="connsiteX1" y="connsiteY1"/>
              </a:cxn>
              <a:cxn ang="0">
                <a:pos x="connsiteX2" y="connsiteY2"/>
              </a:cxn>
            </a:cxnLst>
            <a:rect l="l" t="t" r="r" b="b"/>
            <a:pathLst>
              <a:path w="1046028" h="1595433">
                <a:moveTo>
                  <a:pt x="1046028" y="0"/>
                </a:moveTo>
                <a:cubicBezTo>
                  <a:pt x="530011" y="365620"/>
                  <a:pt x="13994" y="731241"/>
                  <a:pt x="6997" y="997146"/>
                </a:cubicBezTo>
                <a:cubicBezTo>
                  <a:pt x="0" y="1263051"/>
                  <a:pt x="1004047" y="1595433"/>
                  <a:pt x="1004047" y="1595433"/>
                </a:cubicBezTo>
              </a:path>
            </a:pathLst>
          </a:custGeom>
          <a:noFill/>
          <a:ln w="41275" cap="flat" cmpd="sng" algn="ctr">
            <a:solidFill>
              <a:srgbClr val="FF0000"/>
            </a:solidFill>
            <a:prstDash val="sysDash"/>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 name="テキスト ボックス 39"/>
          <p:cNvSpPr txBox="1"/>
          <p:nvPr/>
        </p:nvSpPr>
        <p:spPr>
          <a:xfrm>
            <a:off x="2743201" y="4648200"/>
            <a:ext cx="1295399" cy="338554"/>
          </a:xfrm>
          <a:prstGeom prst="rect">
            <a:avLst/>
          </a:prstGeom>
          <a:noFill/>
        </p:spPr>
        <p:txBody>
          <a:bodyPr wrap="square" rtlCol="0" anchor="ctr">
            <a:spAutoFit/>
          </a:bodyPr>
          <a:lstStyle/>
          <a:p>
            <a:pPr algn="ctr"/>
            <a:r>
              <a:rPr kumimoji="1" lang="en-US" altLang="ja-JP" sz="1600" dirty="0" smtClean="0">
                <a:solidFill>
                  <a:srgbClr val="FF0000"/>
                </a:solidFill>
              </a:rPr>
              <a:t>Translation?</a:t>
            </a:r>
            <a:endParaRPr kumimoji="1" lang="ja-JP" altLang="en-US" sz="1600" dirty="0">
              <a:solidFill>
                <a:srgbClr val="FF0000"/>
              </a:solidFill>
            </a:endParaRPr>
          </a:p>
        </p:txBody>
      </p:sp>
      <p:sp>
        <p:nvSpPr>
          <p:cNvPr id="41" name="フリーフォーム 40"/>
          <p:cNvSpPr/>
          <p:nvPr/>
        </p:nvSpPr>
        <p:spPr bwMode="auto">
          <a:xfrm>
            <a:off x="4495800" y="5638801"/>
            <a:ext cx="206079" cy="228599"/>
          </a:xfrm>
          <a:custGeom>
            <a:avLst/>
            <a:gdLst>
              <a:gd name="connsiteX0" fmla="*/ 1046028 w 1046028"/>
              <a:gd name="connsiteY0" fmla="*/ 0 h 1595433"/>
              <a:gd name="connsiteX1" fmla="*/ 6997 w 1046028"/>
              <a:gd name="connsiteY1" fmla="*/ 997146 h 1595433"/>
              <a:gd name="connsiteX2" fmla="*/ 1004047 w 1046028"/>
              <a:gd name="connsiteY2" fmla="*/ 1595433 h 1595433"/>
            </a:gdLst>
            <a:ahLst/>
            <a:cxnLst>
              <a:cxn ang="0">
                <a:pos x="connsiteX0" y="connsiteY0"/>
              </a:cxn>
              <a:cxn ang="0">
                <a:pos x="connsiteX1" y="connsiteY1"/>
              </a:cxn>
              <a:cxn ang="0">
                <a:pos x="connsiteX2" y="connsiteY2"/>
              </a:cxn>
            </a:cxnLst>
            <a:rect l="l" t="t" r="r" b="b"/>
            <a:pathLst>
              <a:path w="1046028" h="1595433">
                <a:moveTo>
                  <a:pt x="1046028" y="0"/>
                </a:moveTo>
                <a:cubicBezTo>
                  <a:pt x="530011" y="365620"/>
                  <a:pt x="13994" y="731241"/>
                  <a:pt x="6997" y="997146"/>
                </a:cubicBezTo>
                <a:cubicBezTo>
                  <a:pt x="0" y="1263051"/>
                  <a:pt x="1004047" y="1595433"/>
                  <a:pt x="1004047" y="1595433"/>
                </a:cubicBezTo>
              </a:path>
            </a:pathLst>
          </a:custGeom>
          <a:noFill/>
          <a:ln w="41275" cap="flat" cmpd="sng" algn="ctr">
            <a:solidFill>
              <a:srgbClr val="FF0000"/>
            </a:solidFill>
            <a:prstDash val="sysDash"/>
            <a:round/>
            <a:headEnd type="none" w="med" len="med"/>
            <a:tailEnd type="stealth"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 name="テキスト ボックス 41"/>
          <p:cNvSpPr txBox="1"/>
          <p:nvPr/>
        </p:nvSpPr>
        <p:spPr>
          <a:xfrm>
            <a:off x="3276600" y="5452646"/>
            <a:ext cx="1295399" cy="338554"/>
          </a:xfrm>
          <a:prstGeom prst="rect">
            <a:avLst/>
          </a:prstGeom>
          <a:noFill/>
        </p:spPr>
        <p:txBody>
          <a:bodyPr wrap="square" rtlCol="0" anchor="ctr">
            <a:spAutoFit/>
          </a:bodyPr>
          <a:lstStyle/>
          <a:p>
            <a:pPr algn="ctr"/>
            <a:r>
              <a:rPr kumimoji="1" lang="en-US" altLang="ja-JP" sz="1600" dirty="0" smtClean="0">
                <a:solidFill>
                  <a:srgbClr val="FF0000"/>
                </a:solidFill>
              </a:rPr>
              <a:t>Translation?</a:t>
            </a:r>
            <a:endParaRPr kumimoji="1" lang="ja-JP" altLang="en-US" sz="1600" dirty="0">
              <a:solidFill>
                <a:srgbClr val="FF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Comparison</a:t>
            </a:r>
            <a:endParaRPr lang="en-US" dirty="0"/>
          </a:p>
        </p:txBody>
      </p:sp>
      <p:graphicFrame>
        <p:nvGraphicFramePr>
          <p:cNvPr id="12" name="コンテンツ プレースホルダ 11"/>
          <p:cNvGraphicFramePr>
            <a:graphicFrameLocks noGrp="1"/>
          </p:cNvGraphicFramePr>
          <p:nvPr>
            <p:ph idx="1"/>
          </p:nvPr>
        </p:nvGraphicFramePr>
        <p:xfrm>
          <a:off x="685800" y="1981200"/>
          <a:ext cx="7770812" cy="4444999"/>
        </p:xfrm>
        <a:graphic>
          <a:graphicData uri="http://schemas.openxmlformats.org/drawingml/2006/table">
            <a:tbl>
              <a:tblPr firstRow="1" firstCol="1" bandRow="1">
                <a:tableStyleId>{ED083AE6-46FA-4A59-8FB0-9F97EB10719F}</a:tableStyleId>
              </a:tblPr>
              <a:tblGrid>
                <a:gridCol w="1942703"/>
                <a:gridCol w="1638697"/>
                <a:gridCol w="2133600"/>
                <a:gridCol w="2055812"/>
              </a:tblGrid>
              <a:tr h="370840">
                <a:tc>
                  <a:txBody>
                    <a:bodyPr/>
                    <a:lstStyle/>
                    <a:p>
                      <a:endParaRPr kumimoji="1" lang="ja-JP" altLang="en-US" sz="1400" dirty="0"/>
                    </a:p>
                  </a:txBody>
                  <a:tcPr/>
                </a:tc>
                <a:tc>
                  <a:txBody>
                    <a:bodyPr/>
                    <a:lstStyle/>
                    <a:p>
                      <a:r>
                        <a:rPr kumimoji="1" lang="en-US" altLang="ja-JP" sz="1400" dirty="0" smtClean="0"/>
                        <a:t>DHCP</a:t>
                      </a:r>
                      <a:r>
                        <a:rPr kumimoji="1" lang="en-US" altLang="ja-JP" sz="1400" baseline="0" dirty="0" smtClean="0"/>
                        <a:t> with RCO</a:t>
                      </a:r>
                      <a:endParaRPr kumimoji="1" lang="ja-JP" altLang="en-US" sz="1400" dirty="0"/>
                    </a:p>
                  </a:txBody>
                  <a:tcPr>
                    <a:solidFill>
                      <a:srgbClr val="FFFF66"/>
                    </a:solidFill>
                  </a:tcPr>
                </a:tc>
                <a:tc>
                  <a:txBody>
                    <a:bodyPr/>
                    <a:lstStyle/>
                    <a:p>
                      <a:r>
                        <a:rPr kumimoji="1" lang="en-US" altLang="ja-JP" sz="1400" dirty="0" smtClean="0"/>
                        <a:t>New</a:t>
                      </a:r>
                      <a:r>
                        <a:rPr kumimoji="1" lang="en-US" altLang="ja-JP" sz="1400" baseline="0" dirty="0" smtClean="0"/>
                        <a:t> protocol </a:t>
                      </a:r>
                      <a:r>
                        <a:rPr kumimoji="1" lang="en-US" altLang="ja-JP" sz="1400" baseline="0" dirty="0" err="1" smtClean="0"/>
                        <a:t>w</a:t>
                      </a:r>
                      <a:r>
                        <a:rPr kumimoji="1" lang="en-US" altLang="ja-JP" sz="1400" baseline="0" dirty="0" smtClean="0"/>
                        <a:t>/ DHCP-like frame format</a:t>
                      </a:r>
                      <a:endParaRPr kumimoji="1" lang="ja-JP" altLang="en-US" sz="1400" dirty="0"/>
                    </a:p>
                  </a:txBody>
                  <a:tcPr/>
                </a:tc>
                <a:tc>
                  <a:txBody>
                    <a:bodyPr/>
                    <a:lstStyle/>
                    <a:p>
                      <a:r>
                        <a:rPr kumimoji="1" lang="en-US" altLang="ja-JP" sz="1400" dirty="0" smtClean="0"/>
                        <a:t>New protocol</a:t>
                      </a:r>
                      <a:endParaRPr kumimoji="1" lang="ja-JP" altLang="en-US" sz="1400" dirty="0"/>
                    </a:p>
                  </a:txBody>
                  <a:tcPr/>
                </a:tc>
              </a:tr>
              <a:tr h="370840">
                <a:tc>
                  <a:txBody>
                    <a:bodyPr/>
                    <a:lstStyle/>
                    <a:p>
                      <a:r>
                        <a:rPr kumimoji="1" lang="en-US" altLang="ja-JP" sz="1400" dirty="0" smtClean="0"/>
                        <a:t>Frame</a:t>
                      </a:r>
                      <a:r>
                        <a:rPr kumimoji="1" lang="en-US" altLang="ja-JP" sz="1400" baseline="0" dirty="0" smtClean="0"/>
                        <a:t> exchange</a:t>
                      </a:r>
                      <a:endParaRPr kumimoji="1" lang="ja-JP" altLang="en-US" sz="1400" dirty="0"/>
                    </a:p>
                  </a:txBody>
                  <a:tcPr anchor="ctr"/>
                </a:tc>
                <a:tc>
                  <a:txBody>
                    <a:bodyPr/>
                    <a:lstStyle/>
                    <a:p>
                      <a:r>
                        <a:rPr kumimoji="1" lang="en-US" altLang="ja-JP" sz="1400" dirty="0" smtClean="0"/>
                        <a:t>1 round</a:t>
                      </a:r>
                      <a:r>
                        <a:rPr kumimoji="1" lang="en-US" altLang="ja-JP" sz="1400" baseline="0" dirty="0" smtClean="0"/>
                        <a:t> trip</a:t>
                      </a:r>
                      <a:endParaRPr kumimoji="1" lang="ja-JP" altLang="en-US" sz="1400" dirty="0"/>
                    </a:p>
                  </a:txBody>
                  <a:tcPr anchor="ctr">
                    <a:solidFill>
                      <a:srgbClr val="FFFF66">
                        <a:alpha val="20000"/>
                      </a:srgbClr>
                    </a:solidFill>
                  </a:tcPr>
                </a:tc>
                <a:tc>
                  <a:txBody>
                    <a:bodyPr/>
                    <a:lstStyle/>
                    <a:p>
                      <a:r>
                        <a:rPr kumimoji="1" lang="en-US" altLang="ja-JP" sz="1400" dirty="0" smtClean="0"/>
                        <a:t>1 round trip</a:t>
                      </a:r>
                      <a:endParaRPr kumimoji="1" lang="ja-JP" altLang="en-US" sz="1400" dirty="0"/>
                    </a:p>
                  </a:txBody>
                  <a:tcPr anchor="ctr"/>
                </a:tc>
                <a:tc>
                  <a:txBody>
                    <a:bodyPr/>
                    <a:lstStyle/>
                    <a:p>
                      <a:r>
                        <a:rPr kumimoji="1" lang="en-US" altLang="ja-JP" sz="1400" dirty="0" smtClean="0"/>
                        <a:t>1 round trip</a:t>
                      </a:r>
                      <a:endParaRPr kumimoji="1" lang="ja-JP" altLang="en-US" sz="1400" dirty="0"/>
                    </a:p>
                  </a:txBody>
                  <a:tcPr anchor="ctr"/>
                </a:tc>
              </a:tr>
              <a:tr h="370840">
                <a:tc>
                  <a:txBody>
                    <a:bodyPr/>
                    <a:lstStyle/>
                    <a:p>
                      <a:r>
                        <a:rPr kumimoji="1" lang="en-US" altLang="ja-JP" sz="1400" dirty="0" smtClean="0"/>
                        <a:t>Non-AP</a:t>
                      </a:r>
                      <a:r>
                        <a:rPr kumimoji="1" lang="en-US" altLang="ja-JP" sz="1400" baseline="0" dirty="0" smtClean="0"/>
                        <a:t> STA is</a:t>
                      </a:r>
                      <a:endParaRPr kumimoji="1" lang="ja-JP" altLang="en-US" sz="1400" dirty="0"/>
                    </a:p>
                  </a:txBody>
                  <a:tcPr anchor="ctr"/>
                </a:tc>
                <a:tc>
                  <a:txBody>
                    <a:bodyPr/>
                    <a:lstStyle/>
                    <a:p>
                      <a:r>
                        <a:rPr kumimoji="1" lang="en-US" altLang="ja-JP" sz="1400" dirty="0" smtClean="0"/>
                        <a:t>DHCP client</a:t>
                      </a:r>
                      <a:endParaRPr kumimoji="1" lang="ja-JP" altLang="en-US" sz="1400" dirty="0"/>
                    </a:p>
                  </a:txBody>
                  <a:tcPr anchor="ctr">
                    <a:solidFill>
                      <a:srgbClr val="FFFF66"/>
                    </a:solidFill>
                  </a:tcPr>
                </a:tc>
                <a:tc>
                  <a:txBody>
                    <a:bodyPr/>
                    <a:lstStyle/>
                    <a:p>
                      <a:r>
                        <a:rPr kumimoji="1" lang="en-US" altLang="ja-JP" sz="1400" dirty="0" smtClean="0"/>
                        <a:t>TGai client</a:t>
                      </a:r>
                      <a:endParaRPr kumimoji="1" lang="ja-JP" altLang="en-US" sz="1400" dirty="0"/>
                    </a:p>
                  </a:txBody>
                  <a:tcPr anchor="ctr"/>
                </a:tc>
                <a:tc>
                  <a:txBody>
                    <a:bodyPr/>
                    <a:lstStyle/>
                    <a:p>
                      <a:r>
                        <a:rPr kumimoji="1" lang="en-US" altLang="ja-JP" sz="1400" dirty="0" smtClean="0"/>
                        <a:t>TGai client</a:t>
                      </a:r>
                      <a:endParaRPr kumimoji="1" lang="ja-JP" altLang="en-US" sz="1400" dirty="0"/>
                    </a:p>
                  </a:txBody>
                  <a:tcPr anchor="ctr"/>
                </a:tc>
              </a:tr>
              <a:tr h="370840">
                <a:tc>
                  <a:txBody>
                    <a:bodyPr/>
                    <a:lstStyle/>
                    <a:p>
                      <a:r>
                        <a:rPr kumimoji="1" lang="en-US" altLang="ja-JP" sz="1400" dirty="0" smtClean="0"/>
                        <a:t>AP is</a:t>
                      </a:r>
                      <a:endParaRPr kumimoji="1" lang="ja-JP" altLang="en-US" sz="1400" dirty="0"/>
                    </a:p>
                  </a:txBody>
                  <a:tcPr anchor="ctr"/>
                </a:tc>
                <a:tc>
                  <a:txBody>
                    <a:bodyPr/>
                    <a:lstStyle/>
                    <a:p>
                      <a:r>
                        <a:rPr kumimoji="1" lang="en-US" altLang="ja-JP" sz="1400" dirty="0" smtClean="0"/>
                        <a:t>a forwarder</a:t>
                      </a:r>
                      <a:endParaRPr kumimoji="1" lang="ja-JP" altLang="en-US" sz="1400" dirty="0"/>
                    </a:p>
                  </a:txBody>
                  <a:tcPr anchor="ctr">
                    <a:solidFill>
                      <a:srgbClr val="FFFF66">
                        <a:alpha val="20000"/>
                      </a:srgbClr>
                    </a:solidFill>
                  </a:tcPr>
                </a:tc>
                <a:tc>
                  <a:txBody>
                    <a:bodyPr/>
                    <a:lstStyle/>
                    <a:p>
                      <a:r>
                        <a:rPr kumimoji="1" lang="en-US" altLang="ja-JP" sz="1400" dirty="0" smtClean="0"/>
                        <a:t>often a DHCP client</a:t>
                      </a:r>
                      <a:endParaRPr kumimoji="1" lang="ja-JP" altLang="en-US" sz="1400" dirty="0"/>
                    </a:p>
                  </a:txBody>
                  <a:tcPr anchor="ctr"/>
                </a:tc>
                <a:tc>
                  <a:txBody>
                    <a:bodyPr/>
                    <a:lstStyle/>
                    <a:p>
                      <a:r>
                        <a:rPr kumimoji="1" lang="en-US" altLang="ja-JP" sz="1400" dirty="0" smtClean="0"/>
                        <a:t>often a DHCP client</a:t>
                      </a:r>
                      <a:endParaRPr kumimoji="1" lang="ja-JP" altLang="en-US" sz="1400" dirty="0"/>
                    </a:p>
                  </a:txBody>
                  <a:tcPr anchor="ctr"/>
                </a:tc>
              </a:tr>
              <a:tr h="370840">
                <a:tc>
                  <a:txBody>
                    <a:bodyPr/>
                    <a:lstStyle/>
                    <a:p>
                      <a:r>
                        <a:rPr kumimoji="1" lang="en-US" altLang="ja-JP" sz="1400" dirty="0" smtClean="0"/>
                        <a:t>TGai is</a:t>
                      </a:r>
                      <a:endParaRPr kumimoji="1" lang="ja-JP" altLang="en-US" sz="1400" dirty="0"/>
                    </a:p>
                  </a:txBody>
                  <a:tcPr anchor="ctr"/>
                </a:tc>
                <a:tc>
                  <a:txBody>
                    <a:bodyPr/>
                    <a:lstStyle/>
                    <a:p>
                      <a:r>
                        <a:rPr kumimoji="1" lang="en-US" altLang="ja-JP" sz="1400" dirty="0" smtClean="0"/>
                        <a:t>a transport</a:t>
                      </a:r>
                      <a:endParaRPr kumimoji="1" lang="ja-JP" altLang="en-US" sz="1400" dirty="0"/>
                    </a:p>
                  </a:txBody>
                  <a:tcPr anchor="ctr">
                    <a:solidFill>
                      <a:srgbClr val="FFFF66"/>
                    </a:solidFill>
                  </a:tcPr>
                </a:tc>
                <a:tc>
                  <a:txBody>
                    <a:bodyPr/>
                    <a:lstStyle/>
                    <a:p>
                      <a:r>
                        <a:rPr kumimoji="1" lang="en-US" altLang="ja-JP" sz="1400" dirty="0" smtClean="0"/>
                        <a:t>a protocol</a:t>
                      </a:r>
                      <a:r>
                        <a:rPr kumimoji="1" lang="en-US" altLang="ja-JP" sz="1400" baseline="0" dirty="0" smtClean="0"/>
                        <a:t> for IP address assignment</a:t>
                      </a:r>
                      <a:endParaRPr kumimoji="1" lang="ja-JP" altLang="en-US" sz="1400" dirty="0"/>
                    </a:p>
                  </a:txBody>
                  <a:tcPr anchor="ctr"/>
                </a:tc>
                <a:tc>
                  <a:txBody>
                    <a:bodyPr/>
                    <a:lstStyle/>
                    <a:p>
                      <a:r>
                        <a:rPr kumimoji="1" lang="en-US" altLang="ja-JP" sz="1400" dirty="0" smtClean="0"/>
                        <a:t>a protocol for IP address assignment</a:t>
                      </a:r>
                      <a:endParaRPr kumimoji="1" lang="ja-JP" altLang="en-US" sz="1400" dirty="0"/>
                    </a:p>
                  </a:txBody>
                  <a:tcPr anchor="ctr"/>
                </a:tc>
              </a:tr>
              <a:tr h="370840">
                <a:tc>
                  <a:txBody>
                    <a:bodyPr/>
                    <a:lstStyle/>
                    <a:p>
                      <a:r>
                        <a:rPr kumimoji="1" lang="en-US" altLang="ja-JP" sz="1400" dirty="0" smtClean="0"/>
                        <a:t>What</a:t>
                      </a:r>
                      <a:r>
                        <a:rPr kumimoji="1" lang="en-US" altLang="ja-JP" sz="1400" baseline="0" dirty="0" smtClean="0"/>
                        <a:t> information is distributed?</a:t>
                      </a:r>
                      <a:endParaRPr kumimoji="1" lang="ja-JP" altLang="en-US" sz="1400" dirty="0"/>
                    </a:p>
                  </a:txBody>
                  <a:tcPr anchor="ctr"/>
                </a:tc>
                <a:tc>
                  <a:txBody>
                    <a:bodyPr/>
                    <a:lstStyle/>
                    <a:p>
                      <a:r>
                        <a:rPr kumimoji="1" lang="en-US" altLang="ja-JP" sz="1400" dirty="0" smtClean="0"/>
                        <a:t>DHCP defines</a:t>
                      </a:r>
                      <a:endParaRPr kumimoji="1" lang="ja-JP" altLang="en-US" sz="1400" dirty="0"/>
                    </a:p>
                  </a:txBody>
                  <a:tcPr anchor="ctr">
                    <a:solidFill>
                      <a:srgbClr val="FFFF66">
                        <a:alpha val="20000"/>
                      </a:srgbClr>
                    </a:solidFill>
                  </a:tcPr>
                </a:tc>
                <a:tc>
                  <a:txBody>
                    <a:bodyPr/>
                    <a:lstStyle/>
                    <a:p>
                      <a:r>
                        <a:rPr kumimoji="1" lang="en-US" altLang="ja-JP" sz="1400" dirty="0" smtClean="0"/>
                        <a:t>DHCP defines (including</a:t>
                      </a:r>
                      <a:r>
                        <a:rPr kumimoji="1" lang="en-US" altLang="ja-JP" sz="1400" baseline="0" dirty="0" smtClean="0"/>
                        <a:t> future extensions</a:t>
                      </a:r>
                      <a:r>
                        <a:rPr kumimoji="1" lang="en-US" altLang="ja-JP" sz="1400" dirty="0" smtClean="0"/>
                        <a:t>?)</a:t>
                      </a:r>
                    </a:p>
                  </a:txBody>
                  <a:tcPr anchor="ctr"/>
                </a:tc>
                <a:tc>
                  <a:txBody>
                    <a:bodyPr/>
                    <a:lstStyle/>
                    <a:p>
                      <a:r>
                        <a:rPr kumimoji="1" lang="en-US" altLang="ja-JP" sz="1400" dirty="0" smtClean="0"/>
                        <a:t>TGai defines</a:t>
                      </a:r>
                      <a:endParaRPr kumimoji="1" lang="ja-JP" altLang="en-US" sz="1400" dirty="0"/>
                    </a:p>
                  </a:txBody>
                  <a:tcPr anchor="ctr"/>
                </a:tc>
              </a:tr>
              <a:tr h="370840">
                <a:tc>
                  <a:txBody>
                    <a:bodyPr/>
                    <a:lstStyle/>
                    <a:p>
                      <a:r>
                        <a:rPr kumimoji="1" lang="en-US" altLang="ja-JP" sz="1400" dirty="0" smtClean="0"/>
                        <a:t>Behavior</a:t>
                      </a:r>
                      <a:r>
                        <a:rPr kumimoji="1" lang="en-US" altLang="ja-JP" sz="1400" baseline="0" dirty="0" smtClean="0"/>
                        <a:t> of non-AP STA</a:t>
                      </a:r>
                      <a:endParaRPr kumimoji="1" lang="ja-JP" altLang="en-US" sz="1400" dirty="0"/>
                    </a:p>
                  </a:txBody>
                  <a:tcPr anchor="ctr"/>
                </a:tc>
                <a:tc>
                  <a:txBody>
                    <a:bodyPr/>
                    <a:lstStyle/>
                    <a:p>
                      <a:r>
                        <a:rPr kumimoji="1" lang="en-US" altLang="ja-JP" sz="1400" dirty="0" smtClean="0"/>
                        <a:t>DHCP defines</a:t>
                      </a:r>
                      <a:endParaRPr kumimoji="1" lang="ja-JP" altLang="en-US" sz="1400" dirty="0"/>
                    </a:p>
                  </a:txBody>
                  <a:tcPr anchor="ctr">
                    <a:solidFill>
                      <a:srgbClr val="FFFF66"/>
                    </a:solidFill>
                  </a:tcPr>
                </a:tc>
                <a:tc>
                  <a:txBody>
                    <a:bodyPr/>
                    <a:lstStyle/>
                    <a:p>
                      <a:r>
                        <a:rPr kumimoji="1" lang="en-US" altLang="ja-JP" sz="1400" dirty="0" smtClean="0"/>
                        <a:t>TGai defines</a:t>
                      </a:r>
                      <a:endParaRPr kumimoji="1" lang="ja-JP" altLang="en-US" sz="1400" dirty="0"/>
                    </a:p>
                  </a:txBody>
                  <a:tcPr anchor="ctr"/>
                </a:tc>
                <a:tc>
                  <a:txBody>
                    <a:bodyPr/>
                    <a:lstStyle/>
                    <a:p>
                      <a:r>
                        <a:rPr kumimoji="1" lang="en-US" altLang="ja-JP" sz="1400" dirty="0" smtClean="0"/>
                        <a:t>TGai defines</a:t>
                      </a:r>
                      <a:endParaRPr kumimoji="1" lang="ja-JP" altLang="en-US" sz="1400" dirty="0"/>
                    </a:p>
                  </a:txBody>
                  <a:tcPr anchor="ctr"/>
                </a:tc>
              </a:tr>
              <a:tr h="370840">
                <a:tc>
                  <a:txBody>
                    <a:bodyPr/>
                    <a:lstStyle/>
                    <a:p>
                      <a:r>
                        <a:rPr kumimoji="1" lang="en-US" altLang="ja-JP" sz="1400" dirty="0" smtClean="0"/>
                        <a:t>Behavior of AP</a:t>
                      </a:r>
                      <a:endParaRPr kumimoji="1" lang="ja-JP" altLang="en-US" sz="1400" dirty="0"/>
                    </a:p>
                  </a:txBody>
                  <a:tcPr anchor="ctr"/>
                </a:tc>
                <a:tc>
                  <a:txBody>
                    <a:bodyPr/>
                    <a:lstStyle/>
                    <a:p>
                      <a:r>
                        <a:rPr kumimoji="1" lang="en-US" altLang="ja-JP" sz="1400" dirty="0" smtClean="0"/>
                        <a:t>a</a:t>
                      </a:r>
                      <a:r>
                        <a:rPr kumimoji="1" lang="en-US" altLang="ja-JP" sz="1400" baseline="0" dirty="0" smtClean="0"/>
                        <a:t> forwarder</a:t>
                      </a:r>
                      <a:endParaRPr kumimoji="1" lang="ja-JP" altLang="en-US" sz="1400" dirty="0"/>
                    </a:p>
                  </a:txBody>
                  <a:tcPr anchor="ctr">
                    <a:solidFill>
                      <a:srgbClr val="FFFF66">
                        <a:alpha val="20000"/>
                      </a:srgbClr>
                    </a:solidFill>
                  </a:tcPr>
                </a:tc>
                <a:tc>
                  <a:txBody>
                    <a:bodyPr/>
                    <a:lstStyle/>
                    <a:p>
                      <a:r>
                        <a:rPr kumimoji="1" lang="en-US" altLang="ja-JP" sz="1400" dirty="0" smtClean="0"/>
                        <a:t>TGai defines</a:t>
                      </a:r>
                      <a:endParaRPr kumimoji="1" lang="ja-JP" altLang="en-US" sz="1400" dirty="0"/>
                    </a:p>
                  </a:txBody>
                  <a:tcPr anchor="ctr"/>
                </a:tc>
                <a:tc>
                  <a:txBody>
                    <a:bodyPr/>
                    <a:lstStyle/>
                    <a:p>
                      <a:r>
                        <a:rPr kumimoji="1" lang="en-US" altLang="ja-JP" sz="1400" dirty="0" smtClean="0"/>
                        <a:t>TGai defines</a:t>
                      </a:r>
                      <a:endParaRPr kumimoji="1" lang="ja-JP" altLang="en-US" sz="1400" dirty="0"/>
                    </a:p>
                  </a:txBody>
                  <a:tcPr anchor="ctr"/>
                </a:tc>
              </a:tr>
              <a:tr h="370840">
                <a:tc>
                  <a:txBody>
                    <a:bodyPr/>
                    <a:lstStyle/>
                    <a:p>
                      <a:r>
                        <a:rPr kumimoji="1" lang="en-US" altLang="ja-JP" sz="1400" dirty="0" smtClean="0"/>
                        <a:t>AP has</a:t>
                      </a:r>
                      <a:endParaRPr kumimoji="1" lang="ja-JP" altLang="en-US" sz="1400" dirty="0"/>
                    </a:p>
                  </a:txBody>
                  <a:tcPr anchor="ctr"/>
                </a:tc>
                <a:tc>
                  <a:txBody>
                    <a:bodyPr/>
                    <a:lstStyle/>
                    <a:p>
                      <a:r>
                        <a:rPr kumimoji="1" lang="en-US" altLang="ja-JP" sz="1400" dirty="0" smtClean="0"/>
                        <a:t>no state</a:t>
                      </a:r>
                      <a:endParaRPr kumimoji="1" lang="ja-JP" altLang="en-US" sz="1400" dirty="0"/>
                    </a:p>
                  </a:txBody>
                  <a:tcPr anchor="ctr">
                    <a:solidFill>
                      <a:srgbClr val="FFFF66"/>
                    </a:solidFill>
                  </a:tcPr>
                </a:tc>
                <a:tc>
                  <a:txBody>
                    <a:bodyPr/>
                    <a:lstStyle/>
                    <a:p>
                      <a:r>
                        <a:rPr kumimoji="1" lang="en-US" altLang="ja-JP" sz="1400" dirty="0" smtClean="0"/>
                        <a:t>some</a:t>
                      </a:r>
                      <a:r>
                        <a:rPr kumimoji="1" lang="en-US" altLang="ja-JP" sz="1400" baseline="0" dirty="0" smtClean="0"/>
                        <a:t> state(?)</a:t>
                      </a:r>
                      <a:endParaRPr kumimoji="1" lang="ja-JP" altLang="en-US" sz="1400" dirty="0"/>
                    </a:p>
                  </a:txBody>
                  <a:tcPr anchor="ctr"/>
                </a:tc>
                <a:tc>
                  <a:txBody>
                    <a:bodyPr/>
                    <a:lstStyle/>
                    <a:p>
                      <a:r>
                        <a:rPr kumimoji="1" lang="en-US" altLang="ja-JP" sz="1400" dirty="0" smtClean="0"/>
                        <a:t>some state(?)</a:t>
                      </a:r>
                      <a:endParaRPr kumimoji="1" lang="ja-JP" altLang="en-US" sz="1400" dirty="0"/>
                    </a:p>
                  </a:txBody>
                  <a:tcPr anchor="ctr"/>
                </a:tc>
              </a:tr>
              <a:tr h="370840">
                <a:tc>
                  <a:txBody>
                    <a:bodyPr/>
                    <a:lstStyle/>
                    <a:p>
                      <a:r>
                        <a:rPr kumimoji="1" lang="en-US" altLang="ja-JP" sz="1400" dirty="0" smtClean="0"/>
                        <a:t>When</a:t>
                      </a:r>
                      <a:r>
                        <a:rPr kumimoji="1" lang="en-US" altLang="ja-JP" sz="1400" baseline="0" dirty="0" smtClean="0"/>
                        <a:t> an address assignment expires</a:t>
                      </a:r>
                      <a:endParaRPr kumimoji="1" lang="ja-JP" altLang="en-US" sz="1400" dirty="0"/>
                    </a:p>
                  </a:txBody>
                  <a:tcPr anchor="ctr"/>
                </a:tc>
                <a:tc>
                  <a:txBody>
                    <a:bodyPr/>
                    <a:lstStyle/>
                    <a:p>
                      <a:r>
                        <a:rPr kumimoji="1" lang="en-US" altLang="ja-JP" sz="1400" dirty="0" smtClean="0"/>
                        <a:t>DHCP uses</a:t>
                      </a:r>
                      <a:r>
                        <a:rPr kumimoji="1" lang="en-US" altLang="ja-JP" sz="1400" baseline="0" dirty="0" smtClean="0"/>
                        <a:t> normal transport </a:t>
                      </a:r>
                      <a:r>
                        <a:rPr kumimoji="1" lang="en-US" altLang="ja-JP" sz="1400" dirty="0" smtClean="0"/>
                        <a:t>to extend</a:t>
                      </a:r>
                      <a:endParaRPr kumimoji="1" lang="ja-JP" altLang="en-US" sz="1400" dirty="0"/>
                    </a:p>
                  </a:txBody>
                  <a:tcPr anchor="ctr">
                    <a:solidFill>
                      <a:srgbClr val="FFFF66">
                        <a:alpha val="20000"/>
                      </a:srgbClr>
                    </a:solidFill>
                  </a:tcPr>
                </a:tc>
                <a:tc>
                  <a:txBody>
                    <a:bodyPr/>
                    <a:lstStyle/>
                    <a:p>
                      <a:r>
                        <a:rPr kumimoji="1" lang="en-US" altLang="ja-JP" sz="1400" dirty="0" smtClean="0"/>
                        <a:t>TGai</a:t>
                      </a:r>
                      <a:r>
                        <a:rPr kumimoji="1" lang="en-US" altLang="ja-JP" sz="1400" baseline="0" dirty="0" smtClean="0"/>
                        <a:t> defines extending procedure</a:t>
                      </a:r>
                      <a:endParaRPr kumimoji="1" lang="ja-JP" altLang="en-US" sz="1400" dirty="0"/>
                    </a:p>
                  </a:txBody>
                  <a:tcPr anchor="ctr"/>
                </a:tc>
                <a:tc>
                  <a:txBody>
                    <a:bodyPr/>
                    <a:lstStyle/>
                    <a:p>
                      <a:r>
                        <a:rPr kumimoji="1" lang="en-US" altLang="ja-JP" sz="1400" dirty="0" smtClean="0"/>
                        <a:t>TGai defines</a:t>
                      </a:r>
                      <a:r>
                        <a:rPr kumimoji="1" lang="en-US" altLang="ja-JP" sz="1400" baseline="0" dirty="0" smtClean="0"/>
                        <a:t> extending procedure</a:t>
                      </a:r>
                      <a:endParaRPr kumimoji="1" lang="ja-JP" altLang="en-US" sz="1400" dirty="0"/>
                    </a:p>
                  </a:txBody>
                  <a:tcPr anchor="ctr"/>
                </a:tc>
              </a:tr>
            </a:tbl>
          </a:graphicData>
        </a:graphic>
      </p:graphicFrame>
      <p:sp>
        <p:nvSpPr>
          <p:cNvPr id="6" name="Slide Number Placeholder 5"/>
          <p:cNvSpPr>
            <a:spLocks noGrp="1"/>
          </p:cNvSpPr>
          <p:nvPr>
            <p:ph type="sldNum" idx="12"/>
          </p:nvPr>
        </p:nvSpPr>
        <p:spPr/>
        <p:txBody>
          <a:bodyPr/>
          <a:lstStyle/>
          <a:p>
            <a:r>
              <a:rPr lang="en-GB" smtClean="0"/>
              <a:t>Slide </a:t>
            </a:r>
            <a:fld id="{DC83D890-10BB-4905-98E9-EC5FFEC1B9BB}" type="slidenum">
              <a:rPr lang="en-GB" smtClean="0"/>
              <a:pPr/>
              <a:t>25</a:t>
            </a:fld>
            <a:endParaRPr lang="en-GB"/>
          </a:p>
        </p:txBody>
      </p:sp>
      <p:sp>
        <p:nvSpPr>
          <p:cNvPr id="5" name="Footer Placeholder 4"/>
          <p:cNvSpPr>
            <a:spLocks noGrp="1"/>
          </p:cNvSpPr>
          <p:nvPr>
            <p:ph type="ftr" idx="14"/>
          </p:nvPr>
        </p:nvSpPr>
        <p:spPr/>
        <p:txBody>
          <a:bodyPr/>
          <a:lstStyle/>
          <a:p>
            <a:r>
              <a:rPr lang="en-US" altLang="ja-JP" smtClean="0"/>
              <a:t>Hiroki Nakano, Trans New Technology, Inc.</a:t>
            </a:r>
            <a:endParaRPr lang="en-GB" dirty="0"/>
          </a:p>
        </p:txBody>
      </p:sp>
      <p:sp>
        <p:nvSpPr>
          <p:cNvPr id="4" name="Date Placeholder 3"/>
          <p:cNvSpPr>
            <a:spLocks noGrp="1"/>
          </p:cNvSpPr>
          <p:nvPr>
            <p:ph type="dt" idx="15"/>
          </p:nvPr>
        </p:nvSpPr>
        <p:spPr/>
        <p:txBody>
          <a:bodyPr/>
          <a:lstStyle/>
          <a:p>
            <a:r>
              <a:rPr lang="en-US" smtClean="0"/>
              <a:t>May 2012</a:t>
            </a:r>
            <a:endParaRPr lang="en-GB"/>
          </a:p>
        </p:txBody>
      </p:sp>
      <p:sp>
        <p:nvSpPr>
          <p:cNvPr id="13" name="下矢印 12"/>
          <p:cNvSpPr/>
          <p:nvPr/>
        </p:nvSpPr>
        <p:spPr bwMode="auto">
          <a:xfrm>
            <a:off x="3124200" y="1676400"/>
            <a:ext cx="609600" cy="304800"/>
          </a:xfrm>
          <a:prstGeom prst="downArrow">
            <a:avLst>
              <a:gd name="adj1" fmla="val 50000"/>
              <a:gd name="adj2" fmla="val 67219"/>
            </a:avLst>
          </a:prstGeom>
          <a:solidFill>
            <a:srgbClr val="FFFF6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2012</a:t>
            </a:r>
            <a:endParaRPr lang="en-GB"/>
          </a:p>
        </p:txBody>
      </p:sp>
      <p:sp>
        <p:nvSpPr>
          <p:cNvPr id="5" name="Footer Placeholder 4"/>
          <p:cNvSpPr>
            <a:spLocks noGrp="1"/>
          </p:cNvSpPr>
          <p:nvPr>
            <p:ph type="ftr" idx="14"/>
          </p:nvPr>
        </p:nvSpPr>
        <p:spPr>
          <a:xfrm>
            <a:off x="6000760" y="6475413"/>
            <a:ext cx="2541578" cy="168297"/>
          </a:xfrm>
        </p:spPr>
        <p:txBody>
          <a:bodyPr/>
          <a:lstStyle/>
          <a:p>
            <a:r>
              <a:rPr lang="en-US" altLang="ja-JP" smtClean="0"/>
              <a:t>Hiroki Nakano, Trans New Technology, Inc.</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a:t>
            </a:r>
            <a:endParaRPr lang="en-GB" dirty="0"/>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An IP(v4) address are normally assigned by DHCP(v4) and the specification of DHCP is stable. DHCP includes definition of state transition and have lots of extensions derived from lots of past discussions. Non-AP STA should be still a DHCP client.</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The discussions of IPv6 address assignment are still going on actively in IETF and its specification is being changed. We should provide a framework for them.</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smtClean="0"/>
              <a:t>In addition, TGai should not deny the other protocols because we are the link layer.</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Background Information</a:t>
            </a:r>
            <a:endParaRPr lang="ja-JP" altLang="en-US" dirty="0"/>
          </a:p>
        </p:txBody>
      </p:sp>
      <p:sp>
        <p:nvSpPr>
          <p:cNvPr id="3" name="コンテンツ プレースホルダ 2"/>
          <p:cNvSpPr>
            <a:spLocks noGrp="1"/>
          </p:cNvSpPr>
          <p:nvPr>
            <p:ph idx="1"/>
          </p:nvPr>
        </p:nvSpPr>
        <p:spPr/>
        <p:txBody>
          <a:bodyPr/>
          <a:lstStyle/>
          <a:p>
            <a:r>
              <a:rPr lang="en-GB" dirty="0" smtClean="0"/>
              <a:t>Common abbreviation:</a:t>
            </a:r>
          </a:p>
          <a:p>
            <a:endParaRPr lang="en-GB" dirty="0" smtClean="0"/>
          </a:p>
          <a:p>
            <a:r>
              <a:rPr lang="en-GB" dirty="0" smtClean="0"/>
              <a:t>	DHCP: </a:t>
            </a:r>
            <a:r>
              <a:rPr lang="en-US" altLang="ja-JP" dirty="0" smtClean="0"/>
              <a:t>Dynamic Host Configuration Protocol, which is </a:t>
            </a:r>
            <a:r>
              <a:rPr lang="en-GB" dirty="0" smtClean="0"/>
              <a:t>defined by RFC2131 and the other supplemental </a:t>
            </a:r>
            <a:r>
              <a:rPr lang="en-GB" dirty="0" err="1" smtClean="0"/>
              <a:t>RFCs</a:t>
            </a:r>
            <a:r>
              <a:rPr lang="en-GB" dirty="0" smtClean="0"/>
              <a:t>.</a:t>
            </a:r>
          </a:p>
          <a:p>
            <a:endParaRPr lang="ja-JP" altLang="en-US" dirty="0"/>
          </a:p>
        </p:txBody>
      </p:sp>
      <p:sp>
        <p:nvSpPr>
          <p:cNvPr id="4" name="スライド番号プレースホルダ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 4"/>
          <p:cNvSpPr>
            <a:spLocks noGrp="1"/>
          </p:cNvSpPr>
          <p:nvPr>
            <p:ph type="ftr" idx="14"/>
          </p:nvPr>
        </p:nvSpPr>
        <p:spPr/>
        <p:txBody>
          <a:bodyPr/>
          <a:lstStyle/>
          <a:p>
            <a:r>
              <a:rPr lang="en-US" altLang="ja-JP" smtClean="0"/>
              <a:t>Hiroki Nakano, Trans New Technology, Inc.</a:t>
            </a:r>
            <a:endParaRPr lang="en-GB" dirty="0"/>
          </a:p>
        </p:txBody>
      </p:sp>
      <p:sp>
        <p:nvSpPr>
          <p:cNvPr id="6" name="日付プレースホルダ 5"/>
          <p:cNvSpPr>
            <a:spLocks noGrp="1"/>
          </p:cNvSpPr>
          <p:nvPr>
            <p:ph type="dt" idx="15"/>
          </p:nvPr>
        </p:nvSpPr>
        <p:spPr/>
        <p:txBody>
          <a:bodyPr/>
          <a:lstStyle/>
          <a:p>
            <a:r>
              <a:rPr lang="en-US" smtClean="0"/>
              <a:t>May 2012</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The past Straw poll 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None/>
            </a:pPr>
            <a:r>
              <a:rPr lang="en-US" dirty="0" smtClean="0"/>
              <a:t>Do you support to add the following text to the clause 4 of SFD:</a:t>
            </a:r>
          </a:p>
          <a:p>
            <a:pPr>
              <a:buNone/>
            </a:pPr>
            <a:endParaRPr lang="en-US" dirty="0" smtClean="0"/>
          </a:p>
          <a:p>
            <a:r>
              <a:rPr lang="en-US" dirty="0" smtClean="0"/>
              <a:t>	“</a:t>
            </a:r>
            <a:r>
              <a:rPr lang="en-GB" dirty="0" smtClean="0"/>
              <a:t>The TGai amendment defines a method of IP(v4) address assignment which works as a transport of DHCP.”</a:t>
            </a:r>
            <a:endParaRPr lang="en-US" dirty="0" smtClean="0"/>
          </a:p>
          <a:p>
            <a:pPr>
              <a:buNone/>
            </a:pPr>
            <a:endParaRPr lang="en-US" altLang="ja-JP" dirty="0" smtClean="0"/>
          </a:p>
          <a:p>
            <a:pPr>
              <a:buNone/>
            </a:pPr>
            <a:endParaRPr lang="en-US" altLang="ja-JP" dirty="0" smtClean="0"/>
          </a:p>
          <a:p>
            <a:pPr>
              <a:buNone/>
            </a:pPr>
            <a:r>
              <a:rPr lang="en-US" altLang="ja-JP" dirty="0" smtClean="0"/>
              <a:t>Yes:	5	No:	3	Don’t care:	17		(Mar 15 AM1)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The past Straw poll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None/>
            </a:pPr>
            <a:r>
              <a:rPr lang="en-US" dirty="0" smtClean="0"/>
              <a:t>Do you support to add the following text to the clause 4 of SFD:</a:t>
            </a:r>
          </a:p>
          <a:p>
            <a:pPr>
              <a:buNone/>
            </a:pPr>
            <a:endParaRPr lang="en-US" dirty="0" smtClean="0"/>
          </a:p>
          <a:p>
            <a:r>
              <a:rPr lang="en-US" dirty="0" smtClean="0"/>
              <a:t>	“</a:t>
            </a:r>
            <a:r>
              <a:rPr lang="en-US" altLang="ja-JP" dirty="0" smtClean="0"/>
              <a:t>The TGai amendment defines a generalized method for upper layer transport encapsulation during FILS to enable higher layer services.</a:t>
            </a:r>
            <a:r>
              <a:rPr lang="en-GB" dirty="0" smtClean="0"/>
              <a:t>”</a:t>
            </a:r>
            <a:endParaRPr lang="en-US" dirty="0" smtClean="0"/>
          </a:p>
          <a:p>
            <a:pPr>
              <a:buNone/>
            </a:pPr>
            <a:endParaRPr lang="en-US" altLang="ja-JP" dirty="0" smtClean="0"/>
          </a:p>
          <a:p>
            <a:pPr>
              <a:buNone/>
            </a:pPr>
            <a:endParaRPr lang="en-US" altLang="ja-JP" dirty="0" smtClean="0"/>
          </a:p>
          <a:p>
            <a:pPr>
              <a:buNone/>
            </a:pPr>
            <a:r>
              <a:rPr lang="en-US" altLang="ja-JP" dirty="0" smtClean="0"/>
              <a:t>Yes:	7	No:	1	Don’t care:	22		(Mar 15 AM1)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the last of Section 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3.3 Encapsulation Framework for HLCF</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US" altLang="ja-JP" dirty="0" smtClean="0"/>
              <a:t>The TGai amendment defines a generalized method for upper layer transport encapsulation during FILS to enable higher layer services.</a:t>
            </a: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Motivation of Proposed Amendment </a:t>
            </a:r>
            <a:r>
              <a:rPr lang="en-US" altLang="ja-JP" dirty="0" smtClean="0"/>
              <a:t>1</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This sentence intends TGai to support IPv4, IPv6 and other upper layer protocols.</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Transparency as a link layer is important in order to support various upper layer protocols.</a:t>
            </a:r>
            <a:endParaRPr lang="en-US" altLang="ja-JP"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US" altLang="ja-JP" smtClean="0"/>
              <a:t>Hiroki Nakano, Trans New Technology, Inc.</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Proposed Amendment 2</a:t>
            </a:r>
            <a:endParaRPr lang="en-GB" dirty="0"/>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Clause to amend: Section 5</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Add to the last: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	5.2 IPv4 support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ja-JP" dirty="0" smtClean="0"/>
              <a:t>	</a:t>
            </a:r>
            <a:r>
              <a:rPr lang="en-GB" dirty="0" smtClean="0"/>
              <a:t>The TGai amendment defines a method of IP(v4) address assignment which works as a transport of DHCP.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9149</TotalTime>
  <Words>2174</Words>
  <Application>Microsoft Macintosh PowerPoint</Application>
  <PresentationFormat>画面に合わせる (4:3)</PresentationFormat>
  <Paragraphs>340</Paragraphs>
  <Slides>25</Slides>
  <Notes>19</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25</vt:i4>
      </vt:variant>
    </vt:vector>
  </HeadingPairs>
  <TitlesOfParts>
    <vt:vector size="26" baseType="lpstr">
      <vt:lpstr>802-11-Submission</vt:lpstr>
      <vt:lpstr>SFD Text for Upper Layers</vt:lpstr>
      <vt:lpstr>Abstract</vt:lpstr>
      <vt:lpstr>Motivation</vt:lpstr>
      <vt:lpstr>Background Information</vt:lpstr>
      <vt:lpstr>The past Straw poll 1</vt:lpstr>
      <vt:lpstr>The past Straw poll 2</vt:lpstr>
      <vt:lpstr>Proposed Amendment 1</vt:lpstr>
      <vt:lpstr>Motivation of Proposed Amendment 1</vt:lpstr>
      <vt:lpstr>Proposed Amendment 2</vt:lpstr>
      <vt:lpstr>Proposed Amendment 2 (Supplement)</vt:lpstr>
      <vt:lpstr>Motivation of Proposed Amendment 2</vt:lpstr>
      <vt:lpstr>Prerequisite</vt:lpstr>
      <vt:lpstr>Sequence Example by DHCP with RCO</vt:lpstr>
      <vt:lpstr>Comments &amp; Answers</vt:lpstr>
      <vt:lpstr>Comments &amp; Answers</vt:lpstr>
      <vt:lpstr>Comments &amp; Answers</vt:lpstr>
      <vt:lpstr>Proposed Amendment 3</vt:lpstr>
      <vt:lpstr>Motivation of Proposed Amendment 3</vt:lpstr>
      <vt:lpstr>Motion 1</vt:lpstr>
      <vt:lpstr>Motion 2</vt:lpstr>
      <vt:lpstr>Motion 2a</vt:lpstr>
      <vt:lpstr>Motion 3</vt:lpstr>
      <vt:lpstr>Backup</vt:lpstr>
      <vt:lpstr>A possible counterproposal</vt:lpstr>
      <vt:lpstr>Comparison</vt:lpstr>
    </vt:vector>
  </TitlesOfParts>
  <Company>Trans New Technology,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SFD Text for Big IE</dc:title>
  <dc:creator>中野 博樹</dc:creator>
  <cp:lastModifiedBy>中野 博樹</cp:lastModifiedBy>
  <cp:revision>291</cp:revision>
  <cp:lastPrinted>1601-01-01T00:00:00Z</cp:lastPrinted>
  <dcterms:created xsi:type="dcterms:W3CDTF">2012-05-03T13:03:19Z</dcterms:created>
  <dcterms:modified xsi:type="dcterms:W3CDTF">2012-05-04T13:35:37Z</dcterms:modified>
</cp:coreProperties>
</file>