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9" r:id="rId2"/>
    <p:sldId id="257" r:id="rId3"/>
    <p:sldId id="312" r:id="rId4"/>
    <p:sldId id="339" r:id="rId5"/>
    <p:sldId id="353" r:id="rId6"/>
    <p:sldId id="355" r:id="rId7"/>
    <p:sldId id="356" r:id="rId8"/>
    <p:sldId id="357" r:id="rId9"/>
    <p:sldId id="365" r:id="rId10"/>
    <p:sldId id="364" r:id="rId11"/>
    <p:sldId id="354" r:id="rId12"/>
    <p:sldId id="363" r:id="rId13"/>
    <p:sldId id="359" r:id="rId14"/>
    <p:sldId id="360" r:id="rId15"/>
    <p:sldId id="361" r:id="rId16"/>
  </p:sldIdLst>
  <p:sldSz cx="9144000" cy="6858000" type="screen4x3"/>
  <p:notesSz cx="6669088" cy="99282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FFFA46"/>
    <a:srgbClr val="FF717A"/>
    <a:srgbClr val="7394FF"/>
    <a:srgbClr val="FFA26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0692" autoAdjust="0"/>
    <p:restoredTop sz="92647" autoAdjust="0"/>
  </p:normalViewPr>
  <p:slideViewPr>
    <p:cSldViewPr>
      <p:cViewPr varScale="1">
        <p:scale>
          <a:sx n="91" d="100"/>
          <a:sy n="91" d="100"/>
        </p:scale>
        <p:origin x="-160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3438" y="-120"/>
      </p:cViewPr>
      <p:guideLst>
        <p:guide orient="horz" pos="3127"/>
        <p:guide pos="210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04490" y="19021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68741" y="19021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4425595" y="9608946"/>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013915" y="960894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67215" y="414384"/>
            <a:ext cx="533466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67215" y="9608946"/>
            <a:ext cx="718145" cy="184666"/>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67215" y="9597058"/>
            <a:ext cx="5482759"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xmlns=""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45714" y="105295"/>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29044" y="1052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862013" y="750888"/>
            <a:ext cx="4945062"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88601" y="4716162"/>
            <a:ext cx="4891886" cy="446821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928815" y="9612343"/>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074805" y="961234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696223" y="9612343"/>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696224" y="9610645"/>
            <a:ext cx="5276641"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22937" y="317581"/>
            <a:ext cx="5423214"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xmlns=""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862013" y="750888"/>
            <a:ext cx="4945062" cy="3709987"/>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10</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11</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12</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15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862013" y="750888"/>
            <a:ext cx="4945062" cy="3709987"/>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ltLang="ja-JP" smtClean="0"/>
              <a:t>doc.: IEEE 802.11-yy/xxxxr0</a:t>
            </a:r>
            <a:endParaRPr lang="en-US" altLang="ja-JP" dirty="0"/>
          </a:p>
        </p:txBody>
      </p:sp>
      <p:sp>
        <p:nvSpPr>
          <p:cNvPr id="5" name="Date Placeholder 4"/>
          <p:cNvSpPr>
            <a:spLocks noGrp="1"/>
          </p:cNvSpPr>
          <p:nvPr>
            <p:ph type="dt" idx="11"/>
          </p:nvPr>
        </p:nvSpPr>
        <p:spPr/>
        <p:txBody>
          <a:bodyPr/>
          <a:lstStyle/>
          <a:p>
            <a:r>
              <a:rPr lang="en-US" altLang="ja-JP" smtClean="0"/>
              <a:t>Month Year</a:t>
            </a:r>
            <a:endParaRPr lang="en-US" altLang="ja-JP" dirty="0"/>
          </a:p>
        </p:txBody>
      </p:sp>
      <p:sp>
        <p:nvSpPr>
          <p:cNvPr id="6" name="Footer Placeholder 5"/>
          <p:cNvSpPr>
            <a:spLocks noGrp="1"/>
          </p:cNvSpPr>
          <p:nvPr>
            <p:ph type="ftr" sz="quarter" idx="12"/>
          </p:nvPr>
        </p:nvSpPr>
        <p:spPr/>
        <p:txBody>
          <a:bodyPr/>
          <a:lstStyle/>
          <a:p>
            <a:pPr lvl="4"/>
            <a:r>
              <a:rPr lang="en-US" altLang="ja-JP" smtClean="0"/>
              <a:t>John Doe, Some Company</a:t>
            </a:r>
            <a:endParaRPr lang="en-US" altLang="ja-JP" dirty="0"/>
          </a:p>
        </p:txBody>
      </p:sp>
      <p:sp>
        <p:nvSpPr>
          <p:cNvPr id="7" name="Slide Number Placeholder 6"/>
          <p:cNvSpPr>
            <a:spLocks noGrp="1"/>
          </p:cNvSpPr>
          <p:nvPr>
            <p:ph type="sldNum" sz="quarter" idx="13"/>
          </p:nvPr>
        </p:nvSpPr>
        <p:spPr>
          <a:xfrm>
            <a:off x="3177398" y="9612343"/>
            <a:ext cx="415177" cy="184666"/>
          </a:xfrm>
        </p:spPr>
        <p:txBody>
          <a:bodyPr/>
          <a:lstStyle/>
          <a:p>
            <a:r>
              <a:rPr lang="en-US" altLang="ja-JP" smtClean="0"/>
              <a:t>Page </a:t>
            </a:r>
            <a:fld id="{86ADF5D0-7AFF-7A41-A694-BD30783C5616}" type="slidenum">
              <a:rPr lang="en-US" altLang="ja-JP" smtClean="0"/>
              <a:pPr/>
              <a:t>3</a:t>
            </a:fld>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9</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ja-JP" dirty="0" smtClean="0"/>
              <a:t>May 2012</a:t>
            </a:r>
            <a:endParaRPr lang="en-US" altLang="ja-JP" dirty="0"/>
          </a:p>
        </p:txBody>
      </p:sp>
      <p:sp>
        <p:nvSpPr>
          <p:cNvPr id="5" name="Rectangle 5"/>
          <p:cNvSpPr>
            <a:spLocks noGrp="1" noChangeArrowheads="1"/>
          </p:cNvSpPr>
          <p:nvPr>
            <p:ph type="ftr" sz="quarter" idx="11"/>
          </p:nvPr>
        </p:nvSpPr>
        <p:spPr>
          <a:xfrm>
            <a:off x="7522818"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ja-JP" dirty="0" smtClean="0"/>
              <a:t>May 2012</a:t>
            </a:r>
            <a:endParaRPr lang="en-US" altLang="ja-JP" dirty="0"/>
          </a:p>
        </p:txBody>
      </p:sp>
      <p:sp>
        <p:nvSpPr>
          <p:cNvPr id="5" name="Rectangle 5"/>
          <p:cNvSpPr>
            <a:spLocks noGrp="1" noChangeArrowheads="1"/>
          </p:cNvSpPr>
          <p:nvPr>
            <p:ph type="ftr" sz="quarter" idx="11"/>
          </p:nvPr>
        </p:nvSpPr>
        <p:spPr>
          <a:xfrm>
            <a:off x="7522826"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F849415C-ECDB-492C-B7EB-181F05134429}"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May 2012</a:t>
            </a:r>
            <a:endParaRPr lang="en-US" altLang="ja-JP" dirty="0"/>
          </a:p>
        </p:txBody>
      </p:sp>
      <p:sp>
        <p:nvSpPr>
          <p:cNvPr id="1029" name="Rectangle 5"/>
          <p:cNvSpPr>
            <a:spLocks noGrp="1" noChangeArrowheads="1"/>
          </p:cNvSpPr>
          <p:nvPr>
            <p:ph type="ftr" sz="quarter" idx="3"/>
          </p:nvPr>
        </p:nvSpPr>
        <p:spPr bwMode="auto">
          <a:xfrm>
            <a:off x="7522823" y="6475413"/>
            <a:ext cx="102111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dirty="0" smtClean="0"/>
              <a:t>Giwon Park, LG</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162502"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a:t>
            </a:r>
            <a:r>
              <a:rPr lang="en-US" altLang="ja-JP" sz="1800" b="1" kern="1200" dirty="0" smtClean="0">
                <a:solidFill>
                  <a:schemeClr val="tx1"/>
                </a:solidFill>
                <a:latin typeface="Times New Roman" charset="0"/>
                <a:ea typeface="宋体" pitchFamily="2" charset="-122"/>
                <a:cs typeface="+mn-cs"/>
              </a:rPr>
              <a:t>IEEE </a:t>
            </a:r>
            <a:r>
              <a:rPr lang="en-US" altLang="ja-JP" sz="1800" b="1" kern="1200" dirty="0" smtClean="0">
                <a:solidFill>
                  <a:schemeClr val="tx1"/>
                </a:solidFill>
                <a:latin typeface="Times New Roman" charset="0"/>
                <a:ea typeface="宋体" pitchFamily="2" charset="-122"/>
                <a:cs typeface="+mn-cs"/>
              </a:rPr>
              <a:t>802.11-12/0256r3</a:t>
            </a:r>
            <a:endParaRPr lang="en-US" altLang="ja-JP" sz="1800" b="1" kern="1200" dirty="0">
              <a:solidFill>
                <a:schemeClr val="tx1"/>
              </a:solidFill>
              <a:latin typeface="Times New Roman" charset="0"/>
              <a:ea typeface="宋体" pitchFamily="2"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iseon.ryu@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insam.kwak@lge.com" TargetMode="External"/><Relationship Id="rId4" Type="http://schemas.openxmlformats.org/officeDocument/2006/relationships/hyperlink" Target="mailto:giwon.park@lge.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xmlns="" val="2254136526"/>
              </p:ext>
            </p:extLst>
          </p:nvPr>
        </p:nvGraphicFramePr>
        <p:xfrm>
          <a:off x="609600" y="2286000"/>
          <a:ext cx="7924800" cy="1682115"/>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Name</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Affiliations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Address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Phone</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email</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8120">
                <a:tc>
                  <a:txBody>
                    <a:bodyPr/>
                    <a:lstStyle/>
                    <a:p>
                      <a:pPr algn="l"/>
                      <a:r>
                        <a:rPr kumimoji="1" lang="en-US" altLang="ja-JP" sz="1000" dirty="0" err="1" smtClean="0"/>
                        <a:t>Kiseon</a:t>
                      </a:r>
                      <a:r>
                        <a:rPr kumimoji="1" lang="en-US" altLang="ja-JP" sz="1000" dirty="0" smtClean="0"/>
                        <a:t> Ryu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sz="1000" kern="1200" dirty="0" smtClean="0">
                          <a:solidFill>
                            <a:schemeClr val="tx1"/>
                          </a:solidFill>
                          <a:latin typeface="+mn-lt"/>
                          <a:ea typeface="+mn-ea"/>
                          <a:cs typeface="+mn-cs"/>
                        </a:rPr>
                        <a:t>LG Electronics</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10225</a:t>
                      </a:r>
                      <a:r>
                        <a:rPr lang="it-IT" sz="1000" baseline="0" dirty="0" smtClean="0"/>
                        <a:t> Willow Creek Rd</a:t>
                      </a:r>
                      <a:r>
                        <a:rPr lang="it-IT" sz="1000" dirty="0" smtClean="0"/>
                        <a:t>, San Diego, CA, 92131, USA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(858)-635-5209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solidFill>
                            <a:schemeClr val="tx1"/>
                          </a:solidFill>
                          <a:hlinkClick r:id="rId3"/>
                        </a:rPr>
                        <a:t>kiseon.ryu@lge.com</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Giwon</a:t>
                      </a: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 Park</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+82-31-450-1879</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4"/>
                        </a:rPr>
                        <a:t>giwon.park@lge.com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Jinsam</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Kwak</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+82-31-450-7902</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5"/>
                        </a:rPr>
                        <a:t>Jinsam.kwak@lge.com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p:txBody>
          <a:bodyPr/>
          <a:lstStyle/>
          <a:p>
            <a:r>
              <a:rPr lang="en-US" altLang="ja-JP" dirty="0" smtClean="0">
                <a:ea typeface="MS PGothic" pitchFamily="34" charset="-128"/>
              </a:rPr>
              <a:t>Prioritized Active Scanning </a:t>
            </a:r>
            <a:r>
              <a:rPr lang="en-US" altLang="zh-CN" dirty="0" smtClean="0">
                <a:ea typeface="宋体" pitchFamily="2" charset="-122"/>
              </a:rPr>
              <a:t>in </a:t>
            </a:r>
            <a:r>
              <a:rPr lang="en-US" altLang="zh-CN" dirty="0" err="1" smtClean="0">
                <a:ea typeface="宋体" pitchFamily="2" charset="-122"/>
              </a:rPr>
              <a:t>TGai</a:t>
            </a:r>
            <a:endParaRPr lang="en-US" altLang="ja-JP" dirty="0" smtClean="0">
              <a:ea typeface="MS PGothic" pitchFamily="34" charset="-128"/>
            </a:endParaRPr>
          </a:p>
        </p:txBody>
      </p:sp>
      <p:sp>
        <p:nvSpPr>
          <p:cNvPr id="5161" name="Rectangle 6"/>
          <p:cNvSpPr>
            <a:spLocks noGrp="1" noChangeArrowheads="1"/>
          </p:cNvSpPr>
          <p:nvPr>
            <p:ph type="body" idx="1"/>
          </p:nvPr>
        </p:nvSpPr>
        <p:spPr>
          <a:xfrm>
            <a:off x="685800" y="1524000"/>
            <a:ext cx="7772400" cy="533400"/>
          </a:xfrm>
        </p:spPr>
        <p:txBody>
          <a:bodyPr/>
          <a:lstStyle/>
          <a:p>
            <a:r>
              <a:rPr lang="en-US" altLang="ja-JP" dirty="0" smtClean="0">
                <a:ea typeface="MS PGothic" pitchFamily="34" charset="-128"/>
              </a:rPr>
              <a:t>Date: 2012-05-04</a:t>
            </a: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6514532" y="6475413"/>
            <a:ext cx="2029402" cy="184666"/>
          </a:xfrm>
        </p:spPr>
        <p:txBody>
          <a:bodyPr/>
          <a:lstStyle/>
          <a:p>
            <a:pPr>
              <a:defRPr/>
            </a:pPr>
            <a:r>
              <a:rPr lang="en-US" altLang="ja-JP" dirty="0" smtClean="0"/>
              <a:t>Giwon Park, </a:t>
            </a:r>
            <a:r>
              <a:rPr lang="en-US" dirty="0" smtClean="0"/>
              <a:t>LG Electronics Inc.</a:t>
            </a:r>
          </a:p>
        </p:txBody>
      </p:sp>
      <p:sp>
        <p:nvSpPr>
          <p:cNvPr id="9" name="日付プレースホルダ 3"/>
          <p:cNvSpPr>
            <a:spLocks noGrp="1"/>
          </p:cNvSpPr>
          <p:nvPr>
            <p:ph type="dt" sz="quarter" idx="10"/>
          </p:nvPr>
        </p:nvSpPr>
        <p:spPr>
          <a:xfrm>
            <a:off x="696913" y="332601"/>
            <a:ext cx="968214" cy="276999"/>
          </a:xfrm>
          <a:noFill/>
        </p:spPr>
        <p:txBody>
          <a:bodyPr/>
          <a:lstStyle/>
          <a:p>
            <a:pPr>
              <a:defRPr/>
            </a:pPr>
            <a:r>
              <a:rPr lang="en-US" altLang="ja-JP" dirty="0" smtClean="0"/>
              <a:t>May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458200" cy="685800"/>
          </a:xfrm>
        </p:spPr>
        <p:txBody>
          <a:bodyPr/>
          <a:lstStyle/>
          <a:p>
            <a:r>
              <a:rPr lang="en-US" altLang="ko-KR" sz="2800" dirty="0" smtClean="0"/>
              <a:t>Comparison between existing procedure and the proposed method</a:t>
            </a:r>
            <a:endParaRPr lang="en-US" sz="2800" dirty="0"/>
          </a:p>
        </p:txBody>
      </p:sp>
      <p:sp>
        <p:nvSpPr>
          <p:cNvPr id="3" name="Content Placeholder 2"/>
          <p:cNvSpPr>
            <a:spLocks noGrp="1"/>
          </p:cNvSpPr>
          <p:nvPr>
            <p:ph idx="1"/>
          </p:nvPr>
        </p:nvSpPr>
        <p:spPr>
          <a:xfrm>
            <a:off x="685800" y="1447800"/>
            <a:ext cx="7772400" cy="4953000"/>
          </a:xfrm>
        </p:spPr>
        <p:txBody>
          <a:bodyPr/>
          <a:lstStyle/>
          <a:p>
            <a:r>
              <a:rPr lang="en-US" sz="1600" dirty="0" smtClean="0"/>
              <a:t>Operational assumption for the proposed method</a:t>
            </a:r>
          </a:p>
          <a:p>
            <a:pPr lvl="1"/>
            <a:r>
              <a:rPr lang="en-US" sz="1400" dirty="0" smtClean="0"/>
              <a:t>Single channel operation</a:t>
            </a:r>
          </a:p>
          <a:p>
            <a:pPr lvl="2"/>
            <a:r>
              <a:rPr lang="en-US" sz="1200" dirty="0" smtClean="0"/>
              <a:t>STA sends the Probe Request with desired SSID(s) and the parameter of the specific time interval (i.e., </a:t>
            </a:r>
            <a:r>
              <a:rPr lang="en-US" sz="1200" dirty="0" err="1" smtClean="0"/>
              <a:t>FirstMinChannelTime</a:t>
            </a:r>
            <a:r>
              <a:rPr lang="en-US" sz="1200" dirty="0" smtClean="0"/>
              <a:t>).</a:t>
            </a:r>
          </a:p>
          <a:p>
            <a:pPr lvl="2"/>
            <a:r>
              <a:rPr lang="en-US" sz="1200" dirty="0" smtClean="0"/>
              <a:t>If the STA has not received Probe Response from AP(s) with desired SSID(s) within the specific time interval (i.e., </a:t>
            </a:r>
            <a:r>
              <a:rPr lang="en-US" sz="1200" dirty="0" err="1" smtClean="0"/>
              <a:t>FirstMinChannelTime</a:t>
            </a:r>
            <a:r>
              <a:rPr lang="en-US" sz="1200" dirty="0" smtClean="0"/>
              <a:t>), STA monitors the Probe Response sent from the AP with non-desired SSID for the second specific time interval (i.e., </a:t>
            </a:r>
            <a:r>
              <a:rPr lang="en-US" sz="1200" dirty="0" err="1" smtClean="0"/>
              <a:t>SecondMinChannelTime</a:t>
            </a:r>
            <a:r>
              <a:rPr lang="en-US" sz="1200" dirty="0" smtClean="0"/>
              <a:t>).</a:t>
            </a:r>
          </a:p>
          <a:p>
            <a:pPr lvl="1"/>
            <a:r>
              <a:rPr lang="en-US" sz="1400" dirty="0" smtClean="0"/>
              <a:t>Multichannel operation</a:t>
            </a:r>
          </a:p>
          <a:p>
            <a:pPr lvl="2"/>
            <a:r>
              <a:rPr lang="en-US" sz="1200" dirty="0" smtClean="0"/>
              <a:t>STA sends the Probe Request with desired SSID(s) and the parameter of the specific time interval (i.e., </a:t>
            </a:r>
            <a:r>
              <a:rPr lang="en-US" sz="1200" dirty="0" err="1" smtClean="0"/>
              <a:t>FirstMinChannelTime</a:t>
            </a:r>
            <a:r>
              <a:rPr lang="en-US" sz="1200" dirty="0" smtClean="0"/>
              <a:t>).</a:t>
            </a:r>
          </a:p>
          <a:p>
            <a:pPr lvl="2"/>
            <a:r>
              <a:rPr lang="en-US" sz="1200" dirty="0" smtClean="0"/>
              <a:t>When the STA has not received Probe Response from AP(s) with desired SSID(s) within the specific time interval (i.e., </a:t>
            </a:r>
            <a:r>
              <a:rPr lang="en-US" sz="1200" dirty="0" err="1" smtClean="0"/>
              <a:t>FirstMinChannelTime</a:t>
            </a:r>
            <a:r>
              <a:rPr lang="en-US" sz="1200" dirty="0" smtClean="0"/>
              <a:t>), STA monitors the Probe Response sent from the AP with non-desired SSID for the second specific time interval (i.e., </a:t>
            </a:r>
            <a:r>
              <a:rPr lang="en-US" sz="1200" dirty="0" err="1" smtClean="0"/>
              <a:t>SecondMinChannelTime</a:t>
            </a:r>
            <a:r>
              <a:rPr lang="en-US" sz="1200" dirty="0" smtClean="0"/>
              <a:t>). If the STA has not received any Probe Response within the certain time interval (i.e., </a:t>
            </a:r>
            <a:r>
              <a:rPr lang="en-US" sz="1200" dirty="0" err="1" smtClean="0"/>
              <a:t>FirstMinChannelTime</a:t>
            </a:r>
            <a:r>
              <a:rPr lang="en-US" sz="1200" dirty="0" smtClean="0"/>
              <a:t> + </a:t>
            </a:r>
            <a:r>
              <a:rPr lang="en-US" sz="1200" dirty="0" err="1" smtClean="0"/>
              <a:t>SecondMinChannelTime</a:t>
            </a:r>
            <a:r>
              <a:rPr lang="en-US" sz="1200" dirty="0" smtClean="0"/>
              <a:t>), STA scans the next channel(s).  </a:t>
            </a:r>
          </a:p>
          <a:p>
            <a:pPr lvl="1"/>
            <a:r>
              <a:rPr lang="en-US" sz="1400" dirty="0" smtClean="0">
                <a:solidFill>
                  <a:srgbClr val="0000FF"/>
                </a:solidFill>
              </a:rPr>
              <a:t>In proposal, STA just monitors the channel to receive the Probe Response from AP(s) with desired SSID during the </a:t>
            </a:r>
            <a:r>
              <a:rPr lang="en-US" sz="1400" dirty="0" err="1" smtClean="0">
                <a:solidFill>
                  <a:srgbClr val="0000FF"/>
                </a:solidFill>
              </a:rPr>
              <a:t>FirstMinChannelTime</a:t>
            </a:r>
            <a:r>
              <a:rPr lang="en-US" sz="1400" dirty="0" smtClean="0">
                <a:solidFill>
                  <a:srgbClr val="0000FF"/>
                </a:solidFill>
              </a:rPr>
              <a:t> and from AP(s) with non-desired SSID during the </a:t>
            </a:r>
            <a:r>
              <a:rPr lang="en-US" sz="1400" dirty="0" err="1" smtClean="0">
                <a:solidFill>
                  <a:srgbClr val="0000FF"/>
                </a:solidFill>
              </a:rPr>
              <a:t>SecondMinChannelTime</a:t>
            </a:r>
            <a:r>
              <a:rPr lang="en-US" sz="1400" dirty="0" smtClean="0">
                <a:solidFill>
                  <a:srgbClr val="0000FF"/>
                </a:solidFill>
              </a:rPr>
              <a:t> after sending a Probe Request</a:t>
            </a:r>
            <a:endParaRPr lang="en-US" sz="16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10</a:t>
            </a:fld>
            <a:endParaRPr lang="en-US" altLang="ja-JP"/>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991600" cy="533400"/>
          </a:xfrm>
        </p:spPr>
        <p:txBody>
          <a:bodyPr/>
          <a:lstStyle/>
          <a:p>
            <a:r>
              <a:rPr lang="en-US" altLang="ko-KR" sz="2400" dirty="0" smtClean="0"/>
              <a:t>Comparison between the existing procedure and the proposal</a:t>
            </a:r>
            <a:endParaRPr lang="en-US" sz="2400" dirty="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11</a:t>
            </a:fld>
            <a:endParaRPr lang="en-US" altLang="ja-JP"/>
          </a:p>
        </p:txBody>
      </p:sp>
      <p:graphicFrame>
        <p:nvGraphicFramePr>
          <p:cNvPr id="7" name="표 6"/>
          <p:cNvGraphicFramePr>
            <a:graphicFrameLocks noGrp="1"/>
          </p:cNvGraphicFramePr>
          <p:nvPr/>
        </p:nvGraphicFramePr>
        <p:xfrm>
          <a:off x="10510" y="1320800"/>
          <a:ext cx="9067800" cy="5003800"/>
        </p:xfrm>
        <a:graphic>
          <a:graphicData uri="http://schemas.openxmlformats.org/drawingml/2006/table">
            <a:tbl>
              <a:tblPr firstRow="1" bandRow="1">
                <a:tableStyleId>{5C22544A-7EE6-4342-B048-85BDC9FD1C3A}</a:tableStyleId>
              </a:tblPr>
              <a:tblGrid>
                <a:gridCol w="2123090"/>
                <a:gridCol w="3352800"/>
                <a:gridCol w="3591910"/>
              </a:tblGrid>
              <a:tr h="370840">
                <a:tc>
                  <a:txBody>
                    <a:bodyPr/>
                    <a:lstStyle/>
                    <a:p>
                      <a:pPr latinLnBrk="1"/>
                      <a:endParaRPr lang="ko-KR" altLang="en-US" dirty="0"/>
                    </a:p>
                  </a:txBody>
                  <a:tcPr/>
                </a:tc>
                <a:tc>
                  <a:txBody>
                    <a:bodyPr/>
                    <a:lstStyle/>
                    <a:p>
                      <a:pPr algn="ctr" latinLnBrk="1"/>
                      <a:r>
                        <a:rPr lang="en-US" altLang="ko-KR" dirty="0" smtClean="0"/>
                        <a:t>Existing</a:t>
                      </a:r>
                      <a:r>
                        <a:rPr lang="en-US" altLang="ko-KR" baseline="0" dirty="0" smtClean="0"/>
                        <a:t> procedure</a:t>
                      </a:r>
                      <a:endParaRPr lang="ko-KR" altLang="en-US" dirty="0"/>
                    </a:p>
                  </a:txBody>
                  <a:tcPr/>
                </a:tc>
                <a:tc>
                  <a:txBody>
                    <a:bodyPr/>
                    <a:lstStyle/>
                    <a:p>
                      <a:pPr algn="ctr" latinLnBrk="1"/>
                      <a:r>
                        <a:rPr lang="en-US" altLang="ko-KR" dirty="0" smtClean="0"/>
                        <a:t>Proposal</a:t>
                      </a:r>
                      <a:endParaRPr lang="ko-KR" altLang="en-US" dirty="0"/>
                    </a:p>
                  </a:txBody>
                  <a:tcPr/>
                </a:tc>
              </a:tr>
              <a:tr h="370840">
                <a:tc>
                  <a:txBody>
                    <a:bodyPr/>
                    <a:lstStyle/>
                    <a:p>
                      <a:pPr latinLnBrk="1"/>
                      <a:r>
                        <a:rPr lang="en-US" altLang="ko-KR" sz="1400" dirty="0" smtClean="0">
                          <a:solidFill>
                            <a:srgbClr val="0070C0"/>
                          </a:solidFill>
                        </a:rPr>
                        <a:t>Case 1) There are</a:t>
                      </a:r>
                      <a:r>
                        <a:rPr lang="en-US" altLang="ko-KR" sz="1400" baseline="0" dirty="0" smtClean="0">
                          <a:solidFill>
                            <a:srgbClr val="0070C0"/>
                          </a:solidFill>
                        </a:rPr>
                        <a:t> only AP with desired SSID near by the STA.</a:t>
                      </a:r>
                      <a:endParaRPr lang="ko-KR" altLang="en-US" sz="1400" dirty="0">
                        <a:solidFill>
                          <a:srgbClr val="0070C0"/>
                        </a:solidFill>
                      </a:endParaRPr>
                    </a:p>
                  </a:txBody>
                  <a:tcP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baseline="0" dirty="0" smtClean="0"/>
                        <a:t>Single Probe Request transmission is enough. No additional delay is required.</a:t>
                      </a:r>
                      <a:endParaRPr lang="ko-KR" altLang="en-US" sz="1400" dirty="0" smtClean="0"/>
                    </a:p>
                  </a:txBody>
                  <a:tcP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dirty="0" smtClean="0"/>
                        <a:t>Proposal is equivalent to the existing procedure in the latency &amp; the overhead for active scanning.</a:t>
                      </a:r>
                      <a:endParaRPr lang="ko-KR" altLang="en-US" sz="1400" dirty="0" smtClean="0"/>
                    </a:p>
                  </a:txBody>
                  <a:tcPr/>
                </a:tc>
              </a:tr>
              <a:tr h="370840">
                <a:tc>
                  <a:txBody>
                    <a:bodyPr/>
                    <a:lstStyle/>
                    <a:p>
                      <a:pPr latinLnBrk="1"/>
                      <a:r>
                        <a:rPr lang="en-US" altLang="ko-KR" sz="1400" dirty="0" smtClean="0">
                          <a:solidFill>
                            <a:srgbClr val="0070C0"/>
                          </a:solidFill>
                        </a:rPr>
                        <a:t>Case 2) There are</a:t>
                      </a:r>
                      <a:r>
                        <a:rPr lang="en-US" altLang="ko-KR" sz="1400" baseline="0" dirty="0" smtClean="0">
                          <a:solidFill>
                            <a:srgbClr val="0070C0"/>
                          </a:solidFill>
                        </a:rPr>
                        <a:t> only AP (s) for non-desired SSID near by the STA.</a:t>
                      </a:r>
                      <a:endParaRPr lang="ko-KR" altLang="en-US" sz="1400" dirty="0">
                        <a:solidFill>
                          <a:srgbClr val="0070C0"/>
                        </a:solidFill>
                      </a:endParaRPr>
                    </a:p>
                  </a:txBody>
                  <a:tcPr/>
                </a:tc>
                <a:tc>
                  <a:txBody>
                    <a:bodyPr/>
                    <a:lstStyle/>
                    <a:p>
                      <a:pPr latinLnBrk="1"/>
                      <a:r>
                        <a:rPr lang="en-US" altLang="ko-KR" sz="1400" baseline="0" dirty="0" smtClean="0">
                          <a:solidFill>
                            <a:schemeClr val="tx1"/>
                          </a:solidFill>
                        </a:rPr>
                        <a:t>Two Probe Request transmissions are required for the channel scanning. </a:t>
                      </a:r>
                    </a:p>
                    <a:p>
                      <a:pPr latinLnBrk="1"/>
                      <a:r>
                        <a:rPr lang="en-US" altLang="ko-KR" sz="1400" baseline="0" dirty="0" smtClean="0">
                          <a:solidFill>
                            <a:schemeClr val="tx1"/>
                          </a:solidFill>
                        </a:rPr>
                        <a:t>Delay of active scanning is also increased (i.e., </a:t>
                      </a:r>
                      <a:r>
                        <a:rPr lang="en-US" altLang="ko-KR" sz="1400" baseline="0" dirty="0" err="1" smtClean="0">
                          <a:solidFill>
                            <a:schemeClr val="tx1"/>
                          </a:solidFill>
                        </a:rPr>
                        <a:t>ProbeDelay</a:t>
                      </a:r>
                      <a:r>
                        <a:rPr lang="en-US" altLang="ko-KR" sz="1400" baseline="0" dirty="0" smtClean="0">
                          <a:solidFill>
                            <a:schemeClr val="tx1"/>
                          </a:solidFill>
                        </a:rPr>
                        <a:t> for second Probe Request transmission).</a:t>
                      </a:r>
                    </a:p>
                  </a:txBody>
                  <a:tcPr/>
                </a:tc>
                <a:tc>
                  <a:txBody>
                    <a:bodyPr/>
                    <a:lstStyle/>
                    <a:p>
                      <a:pPr latinLnBrk="1"/>
                      <a:r>
                        <a:rPr lang="en-US" altLang="ko-KR" sz="1400" dirty="0" smtClean="0">
                          <a:solidFill>
                            <a:schemeClr val="tx1"/>
                          </a:solidFill>
                        </a:rPr>
                        <a:t>Single Probe</a:t>
                      </a:r>
                      <a:r>
                        <a:rPr lang="en-US" altLang="ko-KR" sz="1400" baseline="0" dirty="0" smtClean="0">
                          <a:solidFill>
                            <a:schemeClr val="tx1"/>
                          </a:solidFill>
                        </a:rPr>
                        <a:t> Request transmission is enough.</a:t>
                      </a:r>
                    </a:p>
                    <a:p>
                      <a:pPr latinLnBrk="1"/>
                      <a:r>
                        <a:rPr lang="en-US" altLang="ko-KR" sz="1400" baseline="0" dirty="0" smtClean="0">
                          <a:solidFill>
                            <a:schemeClr val="tx1"/>
                          </a:solidFill>
                        </a:rPr>
                        <a:t>Proposal provides less latency &amp; overhead than the existing procedure.</a:t>
                      </a:r>
                    </a:p>
                  </a:txBody>
                  <a:tcPr/>
                </a:tc>
              </a:tr>
              <a:tr h="370840">
                <a:tc>
                  <a:txBody>
                    <a:bodyPr/>
                    <a:lstStyle/>
                    <a:p>
                      <a:pPr latinLnBrk="1"/>
                      <a:r>
                        <a:rPr lang="en-US" altLang="ko-KR" sz="1400" dirty="0" smtClean="0">
                          <a:solidFill>
                            <a:srgbClr val="0070C0"/>
                          </a:solidFill>
                        </a:rPr>
                        <a:t>Case 3) There is</a:t>
                      </a:r>
                      <a:r>
                        <a:rPr lang="en-US" altLang="ko-KR" sz="1400" baseline="0" dirty="0" smtClean="0">
                          <a:solidFill>
                            <a:srgbClr val="0070C0"/>
                          </a:solidFill>
                        </a:rPr>
                        <a:t> no AP near by the STA.</a:t>
                      </a:r>
                      <a:endParaRPr lang="ko-KR" altLang="en-US" sz="1400" dirty="0">
                        <a:solidFill>
                          <a:srgbClr val="0070C0"/>
                        </a:solidFill>
                      </a:endParaRPr>
                    </a:p>
                  </a:txBody>
                  <a:tcPr/>
                </a:tc>
                <a:tc>
                  <a:txBody>
                    <a:bodyPr/>
                    <a:lstStyle/>
                    <a:p>
                      <a:pPr latinLnBrk="1"/>
                      <a:r>
                        <a:rPr lang="en-US" altLang="ko-KR" sz="1400" baseline="0" dirty="0" smtClean="0">
                          <a:solidFill>
                            <a:schemeClr val="tx1"/>
                          </a:solidFill>
                        </a:rPr>
                        <a:t>Two Probe Request transmissions are required for the channel scanning. </a:t>
                      </a:r>
                    </a:p>
                    <a:p>
                      <a:pPr latinLnBrk="1"/>
                      <a:r>
                        <a:rPr lang="en-US" altLang="ko-KR" sz="1400" baseline="0" dirty="0" smtClean="0">
                          <a:solidFill>
                            <a:schemeClr val="tx1"/>
                          </a:solidFill>
                        </a:rPr>
                        <a:t>Delay of active scanning is also increased (i.e., </a:t>
                      </a:r>
                      <a:r>
                        <a:rPr lang="en-US" altLang="ko-KR" sz="1400" baseline="0" dirty="0" err="1" smtClean="0">
                          <a:solidFill>
                            <a:schemeClr val="tx1"/>
                          </a:solidFill>
                        </a:rPr>
                        <a:t>ProbeDelay</a:t>
                      </a:r>
                      <a:r>
                        <a:rPr lang="en-US" altLang="ko-KR" sz="1400" baseline="0" dirty="0" smtClean="0">
                          <a:solidFill>
                            <a:schemeClr val="tx1"/>
                          </a:solidFill>
                        </a:rPr>
                        <a:t> for second Probe Request transmission).</a:t>
                      </a:r>
                      <a:endParaRPr lang="ko-KR" altLang="en-US" sz="1400" dirty="0" smtClean="0">
                        <a:solidFill>
                          <a:schemeClr val="tx1"/>
                        </a:solidFill>
                      </a:endParaRPr>
                    </a:p>
                  </a:txBody>
                  <a:tcPr/>
                </a:tc>
                <a:tc>
                  <a:txBody>
                    <a:bodyPr/>
                    <a:lstStyle/>
                    <a:p>
                      <a:pPr latinLnBrk="1"/>
                      <a:r>
                        <a:rPr lang="en-US" altLang="ko-KR" sz="1400" dirty="0" smtClean="0">
                          <a:solidFill>
                            <a:schemeClr val="tx1"/>
                          </a:solidFill>
                        </a:rPr>
                        <a:t>Single Probe</a:t>
                      </a:r>
                      <a:r>
                        <a:rPr lang="en-US" altLang="ko-KR" sz="1400" baseline="0" dirty="0" smtClean="0">
                          <a:solidFill>
                            <a:schemeClr val="tx1"/>
                          </a:solidFill>
                        </a:rPr>
                        <a:t> Request transmission is enough.</a:t>
                      </a:r>
                    </a:p>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baseline="0" dirty="0" smtClean="0">
                          <a:solidFill>
                            <a:schemeClr val="tx1"/>
                          </a:solidFill>
                        </a:rPr>
                        <a:t>Proposal provides less latency &amp; overhead than the existing procedure</a:t>
                      </a:r>
                    </a:p>
                  </a:txBody>
                  <a:tcPr/>
                </a:tc>
              </a:tr>
              <a:tr h="370840">
                <a:tc>
                  <a:txBody>
                    <a:bodyPr/>
                    <a:lstStyle/>
                    <a:p>
                      <a:pPr latinLnBrk="1"/>
                      <a:r>
                        <a:rPr lang="en-US" altLang="ko-KR" sz="1400" dirty="0" smtClean="0">
                          <a:solidFill>
                            <a:srgbClr val="0070C0"/>
                          </a:solidFill>
                        </a:rPr>
                        <a:t>Case 4) There are</a:t>
                      </a:r>
                      <a:r>
                        <a:rPr lang="en-US" altLang="ko-KR" sz="1400" baseline="0" dirty="0" smtClean="0">
                          <a:solidFill>
                            <a:srgbClr val="0070C0"/>
                          </a:solidFill>
                        </a:rPr>
                        <a:t> AP(s) with desired SSID and AP for non-desired SSID near by the STA.</a:t>
                      </a:r>
                      <a:endParaRPr lang="ko-KR" altLang="en-US" sz="1400" dirty="0">
                        <a:solidFill>
                          <a:srgbClr val="0070C0"/>
                        </a:solidFill>
                      </a:endParaRPr>
                    </a:p>
                  </a:txBody>
                  <a:tcPr/>
                </a:tc>
                <a:tc>
                  <a:txBody>
                    <a:bodyPr/>
                    <a:lstStyle/>
                    <a:p>
                      <a:pPr latinLnBrk="1"/>
                      <a:r>
                        <a:rPr lang="en-US" altLang="ko-KR" sz="1400" baseline="0" dirty="0" smtClean="0"/>
                        <a:t>Single Probe Request transmission is enough. No additional delay is required.</a:t>
                      </a:r>
                      <a:endParaRPr lang="ko-KR" altLang="en-US" sz="1400" dirty="0"/>
                    </a:p>
                  </a:txBody>
                  <a:tcP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baseline="0" dirty="0" smtClean="0">
                          <a:solidFill>
                            <a:schemeClr val="tx1"/>
                          </a:solidFill>
                        </a:rPr>
                        <a:t>In the latency perspective, proposal is equivalent to the existing procedure. </a:t>
                      </a:r>
                    </a:p>
                    <a:p>
                      <a:pPr marL="0" marR="0" indent="0" algn="l" defTabSz="457200" rtl="0" eaLnBrk="1" fontAlgn="auto" latinLnBrk="1" hangingPunct="1">
                        <a:lnSpc>
                          <a:spcPct val="100000"/>
                        </a:lnSpc>
                        <a:spcBef>
                          <a:spcPts val="0"/>
                        </a:spcBef>
                        <a:spcAft>
                          <a:spcPts val="0"/>
                        </a:spcAft>
                        <a:buClrTx/>
                        <a:buSzTx/>
                        <a:buFontTx/>
                        <a:buNone/>
                        <a:tabLst/>
                        <a:defRPr/>
                      </a:pPr>
                      <a:endParaRPr lang="en-US" altLang="ko-KR" sz="1400" baseline="0" dirty="0" smtClean="0">
                        <a:solidFill>
                          <a:schemeClr val="tx1"/>
                        </a:solidFill>
                      </a:endParaRPr>
                    </a:p>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baseline="0" dirty="0" smtClean="0">
                          <a:solidFill>
                            <a:schemeClr val="tx1"/>
                          </a:solidFill>
                        </a:rPr>
                        <a:t>If cancellation of pending probe response transmission from AP(s) with non-desired SSID is supported, proposal is also equivalent to the existing procedure in the overhead. </a:t>
                      </a:r>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Conclusion</a:t>
            </a:r>
            <a:endParaRPr lang="en-US" dirty="0"/>
          </a:p>
        </p:txBody>
      </p:sp>
      <p:sp>
        <p:nvSpPr>
          <p:cNvPr id="3" name="Content Placeholder 2"/>
          <p:cNvSpPr>
            <a:spLocks noGrp="1"/>
          </p:cNvSpPr>
          <p:nvPr>
            <p:ph idx="1"/>
          </p:nvPr>
        </p:nvSpPr>
        <p:spPr>
          <a:xfrm>
            <a:off x="685800" y="1676400"/>
            <a:ext cx="7772400" cy="4419600"/>
          </a:xfrm>
        </p:spPr>
        <p:txBody>
          <a:bodyPr/>
          <a:lstStyle/>
          <a:p>
            <a:endParaRPr lang="en-US" sz="2000" dirty="0" smtClean="0"/>
          </a:p>
          <a:p>
            <a:r>
              <a:rPr lang="en-US" sz="2000" dirty="0" smtClean="0"/>
              <a:t>Proposed step wise active scanning allows STA to discover the AP with desired SSID without increasing delay of active scanning and Probe Response flooding.</a:t>
            </a:r>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12</a:t>
            </a:fld>
            <a:endParaRPr lang="en-US" altLang="ja-JP"/>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1</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GB" dirty="0" smtClean="0"/>
              <a:t>Move to add the following text to the end of the clause 6 of the specification framework document:</a:t>
            </a:r>
            <a:endParaRPr lang="ko-KR" altLang="en-US" dirty="0" smtClean="0"/>
          </a:p>
          <a:p>
            <a:endParaRPr lang="en-US" dirty="0" smtClean="0"/>
          </a:p>
          <a:p>
            <a:pPr algn="just">
              <a:spcAft>
                <a:spcPts val="0"/>
              </a:spcAft>
              <a:buNone/>
            </a:pPr>
            <a:r>
              <a:rPr lang="en-US" dirty="0" smtClean="0"/>
              <a:t>802.11ai shall support the prioritized active scanning to reduce the latency of active scanning as well as the overhead of Probe Response.</a:t>
            </a:r>
            <a:endParaRPr lang="ko-KR" altLang="en-US" dirty="0" smtClean="0">
              <a:ea typeface="맑은 고딕"/>
            </a:endParaRPr>
          </a:p>
          <a:p>
            <a:pPr lvl="0">
              <a:buNone/>
            </a:pPr>
            <a:endParaRPr lang="en-US" sz="2000" dirty="0" smtClean="0"/>
          </a:p>
          <a:p>
            <a:pPr lvl="0">
              <a:buNone/>
            </a:pPr>
            <a:r>
              <a:rPr lang="en-US" sz="1800" dirty="0" smtClean="0"/>
              <a:t>Moved :	</a:t>
            </a:r>
          </a:p>
          <a:p>
            <a:pPr lvl="0">
              <a:buNone/>
            </a:pPr>
            <a:r>
              <a:rPr lang="en-US" sz="1800" dirty="0" smtClean="0"/>
              <a:t>Seconded: </a:t>
            </a:r>
          </a:p>
          <a:p>
            <a:pPr lvl="0">
              <a:buNone/>
            </a:pPr>
            <a:endParaRPr lang="en-US" sz="1800" dirty="0" smtClean="0"/>
          </a:p>
          <a:p>
            <a:pPr lvl="0">
              <a:buNone/>
            </a:pPr>
            <a:r>
              <a:rPr lang="en-US" sz="1800" dirty="0" smtClean="0"/>
              <a:t>Yes: 	No:      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2</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GB" dirty="0" smtClean="0"/>
              <a:t>Move to add the following text to the end of the clause 6 of the specification framework document:</a:t>
            </a:r>
            <a:endParaRPr lang="ko-KR" altLang="en-US" dirty="0" smtClean="0"/>
          </a:p>
          <a:p>
            <a:endParaRPr lang="en-US" dirty="0" smtClean="0"/>
          </a:p>
          <a:p>
            <a:pPr algn="just">
              <a:spcAft>
                <a:spcPts val="0"/>
              </a:spcAft>
              <a:buNone/>
            </a:pPr>
            <a:r>
              <a:rPr lang="en-US" dirty="0" smtClean="0"/>
              <a:t>Prioritized active scanning allows the STA to select the AP with desired SSID with higher priority over the AP with non-desired SSID. </a:t>
            </a:r>
            <a:endParaRPr lang="ko-KR" altLang="en-US" dirty="0" smtClean="0">
              <a:ea typeface="맑은 고딕"/>
            </a:endParaRPr>
          </a:p>
          <a:p>
            <a:pPr lvl="0">
              <a:buNone/>
            </a:pPr>
            <a:endParaRPr lang="en-US" sz="2000" dirty="0" smtClean="0"/>
          </a:p>
          <a:p>
            <a:pPr lvl="0">
              <a:buNone/>
            </a:pPr>
            <a:r>
              <a:rPr lang="en-US" sz="1800" dirty="0" smtClean="0"/>
              <a:t>Moved :	</a:t>
            </a:r>
          </a:p>
          <a:p>
            <a:pPr lvl="0">
              <a:buNone/>
            </a:pPr>
            <a:r>
              <a:rPr lang="en-US" sz="1800" dirty="0" smtClean="0"/>
              <a:t>Seconded: </a:t>
            </a:r>
          </a:p>
          <a:p>
            <a:pPr lvl="0">
              <a:buNone/>
            </a:pPr>
            <a:endParaRPr lang="en-US" sz="1800" dirty="0" smtClean="0"/>
          </a:p>
          <a:p>
            <a:pPr lvl="0">
              <a:buNone/>
            </a:pPr>
            <a:r>
              <a:rPr lang="en-US" sz="1800" dirty="0" smtClean="0"/>
              <a:t>Yes: 	No:      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3</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GB" dirty="0" smtClean="0"/>
              <a:t>Move to add the following text to the end of the clause 6 of the specification framework document:</a:t>
            </a:r>
            <a:endParaRPr lang="ko-KR" altLang="en-US" dirty="0" smtClean="0"/>
          </a:p>
          <a:p>
            <a:pPr algn="just">
              <a:spcAft>
                <a:spcPts val="0"/>
              </a:spcAft>
              <a:buNone/>
            </a:pPr>
            <a:endParaRPr lang="en-US" dirty="0" smtClean="0"/>
          </a:p>
          <a:p>
            <a:pPr algn="just">
              <a:spcAft>
                <a:spcPts val="0"/>
              </a:spcAft>
              <a:buNone/>
            </a:pPr>
            <a:r>
              <a:rPr lang="en-US" sz="2000" dirty="0" smtClean="0"/>
              <a:t>After receiving a Probe Request, the AP with non-desired SSID may delay its transmission of Probe Response by the certain time interval as indicated in the received Probe Request.</a:t>
            </a:r>
          </a:p>
          <a:p>
            <a:pPr lvl="0">
              <a:buNone/>
            </a:pPr>
            <a:endParaRPr lang="en-US" sz="1800" dirty="0" smtClean="0"/>
          </a:p>
          <a:p>
            <a:pPr lvl="0">
              <a:buNone/>
            </a:pPr>
            <a:r>
              <a:rPr lang="en-US" sz="1800" dirty="0" smtClean="0"/>
              <a:t>Moved :	</a:t>
            </a:r>
          </a:p>
          <a:p>
            <a:pPr lvl="0">
              <a:buNone/>
            </a:pPr>
            <a:r>
              <a:rPr lang="en-US" sz="1800" dirty="0" smtClean="0"/>
              <a:t>Seconded: </a:t>
            </a:r>
          </a:p>
          <a:p>
            <a:pPr lvl="0">
              <a:buNone/>
            </a:pPr>
            <a:endParaRPr lang="en-US" sz="1800" dirty="0" smtClean="0"/>
          </a:p>
          <a:p>
            <a:pPr lvl="0">
              <a:buNone/>
            </a:pPr>
            <a:r>
              <a:rPr lang="en-US" sz="1800" dirty="0" smtClean="0"/>
              <a:t>Yes: 	No:      Abstain:</a:t>
            </a:r>
          </a:p>
          <a:p>
            <a:endParaRPr lang="en-US" sz="2000" dirty="0" smtClean="0"/>
          </a:p>
        </p:txBody>
      </p:sp>
      <p:sp>
        <p:nvSpPr>
          <p:cNvPr id="6" name="Footer Placeholder 5"/>
          <p:cNvSpPr>
            <a:spLocks noGrp="1" noChangeArrowheads="1"/>
          </p:cNvSpPr>
          <p:nvPr>
            <p:ph type="ftr" sz="quarter" idx="4294967295"/>
          </p:nvPr>
        </p:nvSpPr>
        <p:spPr bwMode="auto">
          <a:xfrm>
            <a:off x="6514541"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96913" y="332601"/>
            <a:ext cx="968214" cy="276999"/>
          </a:xfrm>
          <a:noFill/>
        </p:spPr>
        <p:txBody>
          <a:bodyPr/>
          <a:lstStyle/>
          <a:p>
            <a:pPr>
              <a:defRPr/>
            </a:pPr>
            <a:r>
              <a:rPr lang="en-US" altLang="ja-JP" dirty="0" smtClean="0"/>
              <a:t>May 2012</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dirty="0" smtClean="0">
                <a:ea typeface="MS PGothic" pitchFamily="34" charset="-128"/>
              </a:rPr>
              <a:t>Abstract</a:t>
            </a:r>
          </a:p>
        </p:txBody>
      </p:sp>
      <p:sp>
        <p:nvSpPr>
          <p:cNvPr id="6149" name="Rectangle 3"/>
          <p:cNvSpPr>
            <a:spLocks noGrp="1" noChangeArrowheads="1"/>
          </p:cNvSpPr>
          <p:nvPr>
            <p:ph type="body" idx="1"/>
          </p:nvPr>
        </p:nvSpPr>
        <p:spPr/>
        <p:txBody>
          <a:bodyPr/>
          <a:lstStyle/>
          <a:p>
            <a:r>
              <a:rPr lang="en-US" dirty="0" smtClean="0"/>
              <a:t>This document proposes enhancement of active scanning</a:t>
            </a:r>
            <a:r>
              <a:rPr lang="en-US" altLang="zh-CN" dirty="0" smtClean="0"/>
              <a:t> by reducing the Probe Response transmission of AP</a:t>
            </a:r>
            <a:r>
              <a:rPr lang="en-US" dirty="0" smtClean="0"/>
              <a:t>.</a:t>
            </a:r>
          </a:p>
        </p:txBody>
      </p:sp>
      <p:sp>
        <p:nvSpPr>
          <p:cNvPr id="8" name="フッター プレースホルダ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Conformance w/ </a:t>
            </a:r>
            <a:r>
              <a:rPr lang="en-US" dirty="0" err="1" smtClean="0"/>
              <a:t>TGai</a:t>
            </a:r>
            <a:r>
              <a:rPr lang="en-US" dirty="0" smtClean="0"/>
              <a:t> PAR &amp; 5C </a:t>
            </a:r>
            <a:endParaRPr lang="en-US" dirty="0"/>
          </a:p>
        </p:txBody>
      </p:sp>
      <p:sp>
        <p:nvSpPr>
          <p:cNvPr id="4" name="Datumsplatzhalt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ußzeilenplatzhalt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graphicFrame>
        <p:nvGraphicFramePr>
          <p:cNvPr id="7" name="Tabelle 6"/>
          <p:cNvGraphicFramePr>
            <a:graphicFrameLocks noGrp="1"/>
          </p:cNvGraphicFramePr>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dirty="0" smtClean="0"/>
              <a:t>Background (1/2)</a:t>
            </a:r>
            <a:endParaRPr lang="en-US" dirty="0"/>
          </a:p>
        </p:txBody>
      </p:sp>
      <p:sp>
        <p:nvSpPr>
          <p:cNvPr id="3" name="Content Placeholder 2"/>
          <p:cNvSpPr>
            <a:spLocks noGrp="1"/>
          </p:cNvSpPr>
          <p:nvPr>
            <p:ph idx="1"/>
          </p:nvPr>
        </p:nvSpPr>
        <p:spPr>
          <a:xfrm>
            <a:off x="685800" y="1447800"/>
            <a:ext cx="7772400" cy="5105400"/>
          </a:xfrm>
        </p:spPr>
        <p:txBody>
          <a:bodyPr/>
          <a:lstStyle/>
          <a:p>
            <a:r>
              <a:rPr lang="en-US" sz="1800" dirty="0" smtClean="0"/>
              <a:t>Three kinds of active scanning are defined in the current IEEE802.11 standard</a:t>
            </a:r>
          </a:p>
          <a:p>
            <a:pPr lvl="1"/>
            <a:r>
              <a:rPr lang="en-US" sz="1500" dirty="0" smtClean="0"/>
              <a:t>Broadcasted Probe Request</a:t>
            </a:r>
          </a:p>
          <a:p>
            <a:pPr lvl="2"/>
            <a:r>
              <a:rPr lang="en-US" sz="1300" dirty="0" smtClean="0"/>
              <a:t>Containing Wildcard SSID, Wildcard BSSID in Probe Request</a:t>
            </a:r>
          </a:p>
          <a:p>
            <a:pPr lvl="2"/>
            <a:r>
              <a:rPr lang="en-US" sz="1300" dirty="0" smtClean="0"/>
              <a:t>All APs received Probe Request should respond with Probe Response</a:t>
            </a:r>
          </a:p>
          <a:p>
            <a:pPr lvl="1"/>
            <a:r>
              <a:rPr lang="en-US" sz="1500" dirty="0" err="1" smtClean="0"/>
              <a:t>Unicasted</a:t>
            </a:r>
            <a:r>
              <a:rPr lang="en-US" sz="1500" dirty="0" smtClean="0"/>
              <a:t> Probe Request</a:t>
            </a:r>
          </a:p>
          <a:p>
            <a:pPr lvl="2"/>
            <a:r>
              <a:rPr lang="en-US" sz="1300" dirty="0" smtClean="0"/>
              <a:t>Containing SSID, BSSID in Probe Request</a:t>
            </a:r>
          </a:p>
          <a:p>
            <a:pPr lvl="2"/>
            <a:r>
              <a:rPr lang="en-US" sz="1300" dirty="0" smtClean="0"/>
              <a:t>AP which has the same SSID/BSSID in Probe Request should respond with Probe Response</a:t>
            </a:r>
          </a:p>
          <a:p>
            <a:pPr lvl="1"/>
            <a:r>
              <a:rPr lang="en-US" sz="1500" dirty="0" err="1" smtClean="0"/>
              <a:t>Multicasted</a:t>
            </a:r>
            <a:r>
              <a:rPr lang="en-US" sz="1500" dirty="0" smtClean="0"/>
              <a:t> Probe Request</a:t>
            </a:r>
          </a:p>
          <a:p>
            <a:pPr lvl="2"/>
            <a:r>
              <a:rPr lang="en-US" sz="1300" dirty="0" smtClean="0"/>
              <a:t>Containing SSID List, Wildcard BSSID in Probe Request</a:t>
            </a:r>
          </a:p>
          <a:p>
            <a:pPr lvl="2"/>
            <a:r>
              <a:rPr lang="en-US" sz="1300" dirty="0" smtClean="0"/>
              <a:t>APs of which SSID is one of the SSID List in Probe Request should respond with Probe Response</a:t>
            </a:r>
          </a:p>
          <a:p>
            <a:r>
              <a:rPr lang="en-US" sz="1800" dirty="0" smtClean="0"/>
              <a:t>Each method has the following Cons.</a:t>
            </a:r>
          </a:p>
          <a:p>
            <a:pPr lvl="1"/>
            <a:r>
              <a:rPr lang="en-US" sz="1500" dirty="0" smtClean="0"/>
              <a:t>Broadcasted Probe Request</a:t>
            </a:r>
          </a:p>
          <a:p>
            <a:pPr lvl="2"/>
            <a:r>
              <a:rPr lang="en-US" sz="1300" dirty="0" smtClean="0"/>
              <a:t>Probe Response Flooding: Too many Probe Responses may be sent</a:t>
            </a:r>
          </a:p>
          <a:p>
            <a:pPr lvl="1"/>
            <a:r>
              <a:rPr lang="en-US" sz="1500" dirty="0" err="1" smtClean="0"/>
              <a:t>Unicasted</a:t>
            </a:r>
            <a:r>
              <a:rPr lang="en-US" sz="1500" dirty="0" smtClean="0"/>
              <a:t>/</a:t>
            </a:r>
            <a:r>
              <a:rPr lang="en-US" sz="1500" dirty="0" err="1" smtClean="0"/>
              <a:t>Multicasted</a:t>
            </a:r>
            <a:r>
              <a:rPr lang="en-US" sz="1500" dirty="0" smtClean="0"/>
              <a:t> Probe Request</a:t>
            </a:r>
          </a:p>
          <a:p>
            <a:pPr lvl="2"/>
            <a:r>
              <a:rPr lang="en-US" sz="1300" dirty="0" smtClean="0"/>
              <a:t>If there is no APs with desired SSID(s) around STA, delay of active scanning can be increased</a:t>
            </a:r>
          </a:p>
          <a:p>
            <a:r>
              <a:rPr lang="en-US" sz="1800" dirty="0" smtClean="0"/>
              <a:t>Therefore, the mechanism to discover the AP with desired SSID needs to be defined without increasing delay of active scanning and Probe Response flooding </a:t>
            </a:r>
            <a:endParaRPr lang="en-US"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(2/2)</a:t>
            </a:r>
            <a:endParaRPr lang="en-US" dirty="0"/>
          </a:p>
        </p:txBody>
      </p:sp>
      <p:sp>
        <p:nvSpPr>
          <p:cNvPr id="3" name="Content Placeholder 2"/>
          <p:cNvSpPr>
            <a:spLocks noGrp="1"/>
          </p:cNvSpPr>
          <p:nvPr>
            <p:ph idx="1"/>
          </p:nvPr>
        </p:nvSpPr>
        <p:spPr>
          <a:xfrm>
            <a:off x="685800" y="1676400"/>
            <a:ext cx="7772400" cy="4419600"/>
          </a:xfrm>
        </p:spPr>
        <p:txBody>
          <a:bodyPr/>
          <a:lstStyle/>
          <a:p>
            <a:r>
              <a:rPr lang="en-US" sz="1800" dirty="0" smtClean="0"/>
              <a:t>Active Scanning Procedure</a:t>
            </a:r>
          </a:p>
          <a:p>
            <a:pPr lvl="1"/>
            <a:r>
              <a:rPr lang="en-US" sz="1500" dirty="0" smtClean="0"/>
              <a:t>Wait until the </a:t>
            </a:r>
            <a:r>
              <a:rPr lang="en-US" sz="1500" dirty="0" err="1" smtClean="0"/>
              <a:t>ProbeDelay</a:t>
            </a:r>
            <a:r>
              <a:rPr lang="en-US" sz="1500" dirty="0" smtClean="0"/>
              <a:t> time has expired or a </a:t>
            </a:r>
            <a:r>
              <a:rPr lang="en-US" sz="1500" dirty="0" err="1" smtClean="0"/>
              <a:t>PHYRxStart.indication</a:t>
            </a:r>
            <a:r>
              <a:rPr lang="en-US" sz="1500" dirty="0" smtClean="0"/>
              <a:t> primitive has been received.</a:t>
            </a:r>
          </a:p>
          <a:p>
            <a:pPr lvl="1"/>
            <a:r>
              <a:rPr lang="en-US" sz="1500" dirty="0" smtClean="0"/>
              <a:t>Perform the Basic Access procedure.</a:t>
            </a:r>
          </a:p>
          <a:p>
            <a:pPr lvl="1"/>
            <a:r>
              <a:rPr lang="en-US" sz="1500" dirty="0" smtClean="0"/>
              <a:t>Send a probe request to the broadcast destination address, with the SSID and BSSID from the MLME-</a:t>
            </a:r>
            <a:r>
              <a:rPr lang="en-US" sz="1500" dirty="0" err="1" smtClean="0"/>
              <a:t>SCAN.request</a:t>
            </a:r>
            <a:r>
              <a:rPr lang="en-US" sz="1500" dirty="0" smtClean="0"/>
              <a:t> primitive. When the SSID List is present in the MLME-</a:t>
            </a:r>
            <a:r>
              <a:rPr lang="en-US" sz="1500" dirty="0" err="1" smtClean="0"/>
              <a:t>SCAN.request</a:t>
            </a:r>
            <a:r>
              <a:rPr lang="en-US" sz="1500" dirty="0" smtClean="0"/>
              <a:t> primitive, send one or more probe request frames, each with an SSID indicated in the SSID List and the BSSID from the MLME-</a:t>
            </a:r>
            <a:r>
              <a:rPr lang="en-US" sz="1500" dirty="0" err="1" smtClean="0"/>
              <a:t>SCAN.request</a:t>
            </a:r>
            <a:r>
              <a:rPr lang="en-US" sz="1500" dirty="0" smtClean="0"/>
              <a:t> primitive.</a:t>
            </a:r>
          </a:p>
          <a:p>
            <a:pPr lvl="1"/>
            <a:r>
              <a:rPr lang="en-US" sz="1500" dirty="0" smtClean="0"/>
              <a:t>Set to 0 and start a </a:t>
            </a:r>
            <a:r>
              <a:rPr lang="en-US" sz="1500" dirty="0" err="1" smtClean="0"/>
              <a:t>ProbeTimer</a:t>
            </a:r>
            <a:r>
              <a:rPr lang="en-US" sz="1500" dirty="0" smtClean="0"/>
              <a:t>.</a:t>
            </a:r>
          </a:p>
          <a:p>
            <a:pPr lvl="1"/>
            <a:r>
              <a:rPr lang="en-US" sz="1500" dirty="0" smtClean="0"/>
              <a:t>If PHY-</a:t>
            </a:r>
            <a:r>
              <a:rPr lang="en-US" sz="1500" dirty="0" err="1" smtClean="0"/>
              <a:t>CCA.indication</a:t>
            </a:r>
            <a:r>
              <a:rPr lang="en-US" sz="1500" dirty="0" smtClean="0"/>
              <a:t> (busy) primitive has not been detected before the </a:t>
            </a:r>
            <a:r>
              <a:rPr lang="en-US" sz="1500" dirty="0" err="1" smtClean="0"/>
              <a:t>ProbeTimer</a:t>
            </a:r>
            <a:r>
              <a:rPr lang="en-US" sz="1500" dirty="0" smtClean="0"/>
              <a:t> reaches </a:t>
            </a:r>
            <a:r>
              <a:rPr lang="en-US" sz="1500" dirty="0" err="1" smtClean="0"/>
              <a:t>MinChannelTime</a:t>
            </a:r>
            <a:r>
              <a:rPr lang="en-US" sz="1500" dirty="0" smtClean="0"/>
              <a:t>, then set NAV to 0 and scan the next channel, else when </a:t>
            </a:r>
            <a:r>
              <a:rPr lang="en-US" sz="1500" dirty="0" err="1" smtClean="0"/>
              <a:t>ProbeTimer</a:t>
            </a:r>
            <a:r>
              <a:rPr lang="en-US" sz="1500" dirty="0" smtClean="0"/>
              <a:t> reaches </a:t>
            </a:r>
            <a:r>
              <a:rPr lang="en-US" sz="1500" dirty="0" err="1" smtClean="0"/>
              <a:t>MaxChannelTime</a:t>
            </a:r>
            <a:r>
              <a:rPr lang="en-US" sz="1500" dirty="0" smtClean="0"/>
              <a:t>, process all received probe responses.</a:t>
            </a:r>
          </a:p>
          <a:p>
            <a:pPr lvl="1"/>
            <a:r>
              <a:rPr lang="en-US" sz="1500" dirty="0" smtClean="0"/>
              <a:t>Set NAV to 0 and scan the next channel.</a:t>
            </a:r>
          </a:p>
          <a:p>
            <a:r>
              <a:rPr lang="en-US" sz="1800" dirty="0" smtClean="0"/>
              <a:t>According to the current active scanning procedure, scanning STA has to monitor the channel for at least </a:t>
            </a:r>
            <a:r>
              <a:rPr lang="en-US" sz="1800" dirty="0" err="1" smtClean="0"/>
              <a:t>MinChannelTime</a:t>
            </a:r>
            <a:r>
              <a:rPr lang="en-US" sz="1800" dirty="0" smtClean="0"/>
              <a:t>. If any signal is detected in the channel, STA has to monitor the channel till </a:t>
            </a:r>
            <a:r>
              <a:rPr lang="en-US" sz="1800" dirty="0" err="1" smtClean="0"/>
              <a:t>MaxChannelTime</a:t>
            </a:r>
            <a:r>
              <a:rPr lang="en-US" sz="1800" dirty="0" smtClean="0"/>
              <a:t> has expired.</a:t>
            </a:r>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a:xfrm>
            <a:off x="685800" y="1676400"/>
            <a:ext cx="7772400" cy="4419600"/>
          </a:xfrm>
        </p:spPr>
        <p:txBody>
          <a:bodyPr/>
          <a:lstStyle/>
          <a:p>
            <a:r>
              <a:rPr lang="en-US" sz="1800" dirty="0" smtClean="0"/>
              <a:t>For active scanning, two steps of procedure after sending Probe Request (including desired SSID(s) &amp; indication of two step scanning enabled) can be defined</a:t>
            </a:r>
          </a:p>
          <a:p>
            <a:pPr lvl="1"/>
            <a:r>
              <a:rPr lang="en-US" sz="1500" dirty="0" smtClean="0"/>
              <a:t>STA Perspective</a:t>
            </a:r>
          </a:p>
          <a:p>
            <a:pPr lvl="2"/>
            <a:r>
              <a:rPr lang="en-US" sz="1400" dirty="0" smtClean="0"/>
              <a:t>First Step </a:t>
            </a:r>
          </a:p>
          <a:p>
            <a:pPr lvl="3"/>
            <a:r>
              <a:rPr lang="en-US" sz="1300" dirty="0" smtClean="0"/>
              <a:t>STA monitors the channel to receive Probe Response from AP(s) with desired SSID(s) during the specific time interval (e.g., </a:t>
            </a:r>
            <a:r>
              <a:rPr lang="en-US" sz="1300" dirty="0" err="1" smtClean="0"/>
              <a:t>FirstMinChannelTime</a:t>
            </a:r>
            <a:r>
              <a:rPr lang="en-US" sz="1300" dirty="0" smtClean="0"/>
              <a:t>)</a:t>
            </a:r>
          </a:p>
          <a:p>
            <a:pPr lvl="3"/>
            <a:r>
              <a:rPr lang="en-US" sz="1300" dirty="0" smtClean="0"/>
              <a:t>If STA receives Probe Response from the AP(s) with desired SSID, STA may perform the following up procedure such as authentication and association with the AP before </a:t>
            </a:r>
            <a:r>
              <a:rPr lang="en-US" sz="1300" dirty="0" err="1" smtClean="0"/>
              <a:t>MaxChannelTIme</a:t>
            </a:r>
            <a:r>
              <a:rPr lang="en-US" sz="1300" dirty="0" smtClean="0"/>
              <a:t> has been reached</a:t>
            </a:r>
          </a:p>
          <a:p>
            <a:pPr lvl="2"/>
            <a:r>
              <a:rPr lang="en-US" sz="1400" dirty="0" smtClean="0"/>
              <a:t>Second Step </a:t>
            </a:r>
          </a:p>
          <a:p>
            <a:pPr lvl="3"/>
            <a:r>
              <a:rPr lang="en-US" sz="1300" dirty="0" smtClean="0"/>
              <a:t>If STA has not received Probe Response from AP(s) with desired SSID(s) within the specific time interval (e.g., </a:t>
            </a:r>
            <a:r>
              <a:rPr lang="en-US" sz="1300" dirty="0" err="1" smtClean="0"/>
              <a:t>FirstMinChannelTime</a:t>
            </a:r>
            <a:r>
              <a:rPr lang="en-US" sz="1300" dirty="0" smtClean="0"/>
              <a:t>), it monitors the channel to receive Probe Response for non-desired SSID (i.e., wildcard SSID) from all APs near by the STA during the specific time interval (e.g., </a:t>
            </a:r>
            <a:r>
              <a:rPr lang="en-US" sz="1300" dirty="0" err="1" smtClean="0"/>
              <a:t>SecondMinChannelTime</a:t>
            </a:r>
            <a:r>
              <a:rPr lang="en-US" sz="1300" dirty="0" smtClean="0"/>
              <a:t>)</a:t>
            </a:r>
          </a:p>
          <a:p>
            <a:pPr lvl="3"/>
            <a:r>
              <a:rPr lang="en-US" sz="1300" dirty="0" smtClean="0"/>
              <a:t>If STA has not received any Probe Response within the certain time interval (e.g., </a:t>
            </a:r>
            <a:r>
              <a:rPr lang="en-US" sz="1300" dirty="0" err="1" smtClean="0"/>
              <a:t>FirstMinChannelTime</a:t>
            </a:r>
            <a:r>
              <a:rPr lang="en-US" sz="1300" dirty="0" smtClean="0"/>
              <a:t> + </a:t>
            </a:r>
            <a:r>
              <a:rPr lang="en-US" sz="1300" dirty="0" err="1" smtClean="0"/>
              <a:t>SecondMinChannelTime</a:t>
            </a:r>
            <a:r>
              <a:rPr lang="en-US" sz="1300" dirty="0" smtClean="0"/>
              <a:t>), STA scans the next channel. Otherwise, STA monitors the channel until the </a:t>
            </a:r>
            <a:r>
              <a:rPr lang="en-US" sz="1300" dirty="0" err="1" smtClean="0"/>
              <a:t>ProbeTimer</a:t>
            </a:r>
            <a:r>
              <a:rPr lang="en-US" sz="1300" dirty="0" smtClean="0"/>
              <a:t> reaches </a:t>
            </a:r>
            <a:r>
              <a:rPr lang="en-US" sz="1300" dirty="0" err="1" smtClean="0"/>
              <a:t>MaxChannelTime</a:t>
            </a:r>
            <a:r>
              <a:rPr lang="en-US" sz="1300" dirty="0" smtClean="0"/>
              <a:t>, and processes received Probe Responses</a:t>
            </a:r>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6</a:t>
            </a:fld>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(Continued)</a:t>
            </a:r>
            <a:endParaRPr lang="en-US" dirty="0"/>
          </a:p>
        </p:txBody>
      </p:sp>
      <p:sp>
        <p:nvSpPr>
          <p:cNvPr id="3" name="Content Placeholder 2"/>
          <p:cNvSpPr>
            <a:spLocks noGrp="1"/>
          </p:cNvSpPr>
          <p:nvPr>
            <p:ph idx="1"/>
          </p:nvPr>
        </p:nvSpPr>
        <p:spPr>
          <a:xfrm>
            <a:off x="685800" y="1676400"/>
            <a:ext cx="7772400" cy="4419600"/>
          </a:xfrm>
        </p:spPr>
        <p:txBody>
          <a:bodyPr/>
          <a:lstStyle/>
          <a:p>
            <a:r>
              <a:rPr lang="en-US" sz="1800" dirty="0" smtClean="0"/>
              <a:t>For active scanning, two steps of procedure after sending Probe Request (including desired SSID(s) &amp; indication of two step scanning enabled) can be defined</a:t>
            </a:r>
          </a:p>
          <a:p>
            <a:pPr lvl="1"/>
            <a:r>
              <a:rPr lang="en-US" sz="1500" dirty="0" smtClean="0"/>
              <a:t>AP Perspective</a:t>
            </a:r>
          </a:p>
          <a:p>
            <a:pPr lvl="2"/>
            <a:r>
              <a:rPr lang="en-US" sz="1400" dirty="0" smtClean="0"/>
              <a:t>If AP with desired SSID of STA receives the above Probe Request, it responds with Probe Response within the specific time interval (e.g., </a:t>
            </a:r>
            <a:r>
              <a:rPr lang="en-US" sz="1400" dirty="0" err="1" smtClean="0"/>
              <a:t>FirstMinChannelTIme</a:t>
            </a:r>
            <a:r>
              <a:rPr lang="en-US" sz="1400" dirty="0" smtClean="0"/>
              <a:t>)</a:t>
            </a:r>
          </a:p>
          <a:p>
            <a:pPr lvl="2"/>
            <a:r>
              <a:rPr lang="en-US" sz="1400" dirty="0" smtClean="0"/>
              <a:t>If AP without desired SSID of STA receives the above Probe Request, it waits for the specific time interval (e.g., </a:t>
            </a:r>
            <a:r>
              <a:rPr lang="en-US" sz="1400" dirty="0" err="1" smtClean="0"/>
              <a:t>FirstMinChannelTIme</a:t>
            </a:r>
            <a:r>
              <a:rPr lang="en-US" sz="1400" dirty="0" smtClean="0"/>
              <a:t>) and send Probe Response.</a:t>
            </a:r>
          </a:p>
          <a:p>
            <a:pPr lvl="2"/>
            <a:r>
              <a:rPr lang="en-US" sz="1400" dirty="0" smtClean="0"/>
              <a:t>If AP without desired SSID of STA hears Probe Response sent by the AP with the desired SSID of the STA, it may cancel its transmission of pending Probe Response.</a:t>
            </a:r>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7</a:t>
            </a:fld>
            <a:endParaRPr lang="en-US" altLang="ja-JP"/>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(Continued)</a:t>
            </a:r>
            <a:endParaRPr lang="en-US" dirty="0"/>
          </a:p>
        </p:txBody>
      </p:sp>
      <p:sp>
        <p:nvSpPr>
          <p:cNvPr id="3" name="Content Placeholder 2"/>
          <p:cNvSpPr>
            <a:spLocks noGrp="1"/>
          </p:cNvSpPr>
          <p:nvPr>
            <p:ph idx="1"/>
          </p:nvPr>
        </p:nvSpPr>
        <p:spPr>
          <a:xfrm>
            <a:off x="685800" y="1676400"/>
            <a:ext cx="7772400" cy="4724400"/>
          </a:xfrm>
        </p:spPr>
        <p:txBody>
          <a:bodyPr/>
          <a:lstStyle/>
          <a:p>
            <a:r>
              <a:rPr lang="en-US" sz="1800" dirty="0" smtClean="0"/>
              <a:t>Example </a:t>
            </a:r>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r>
              <a:rPr lang="en-US" sz="1600" dirty="0" smtClean="0"/>
              <a:t>If AP without desired SSID of STA receives the above Probe Request, it waits for the specific time duration </a:t>
            </a:r>
            <a:r>
              <a:rPr lang="en-US" sz="1600" dirty="0" smtClean="0">
                <a:solidFill>
                  <a:srgbClr val="0000CC"/>
                </a:solidFill>
              </a:rPr>
              <a:t>(e.g., </a:t>
            </a:r>
            <a:r>
              <a:rPr lang="en-US" sz="1600" dirty="0" err="1" smtClean="0">
                <a:solidFill>
                  <a:srgbClr val="0000CC"/>
                </a:solidFill>
              </a:rPr>
              <a:t>FirstMinChannelTIme</a:t>
            </a:r>
            <a:r>
              <a:rPr lang="en-US" sz="1600" dirty="0" smtClean="0">
                <a:solidFill>
                  <a:srgbClr val="0000CC"/>
                </a:solidFill>
              </a:rPr>
              <a:t>) </a:t>
            </a:r>
            <a:r>
              <a:rPr lang="en-US" sz="1600" dirty="0" smtClean="0"/>
              <a:t>and sends Probe Response.</a:t>
            </a:r>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8</a:t>
            </a:fld>
            <a:endParaRPr lang="en-US" altLang="ja-JP"/>
          </a:p>
        </p:txBody>
      </p:sp>
      <p:graphicFrame>
        <p:nvGraphicFramePr>
          <p:cNvPr id="7" name="Object 2"/>
          <p:cNvGraphicFramePr>
            <a:graphicFrameLocks noChangeAspect="1"/>
          </p:cNvGraphicFramePr>
          <p:nvPr/>
        </p:nvGraphicFramePr>
        <p:xfrm>
          <a:off x="609600" y="2057400"/>
          <a:ext cx="7924800" cy="2828925"/>
        </p:xfrm>
        <a:graphic>
          <a:graphicData uri="http://schemas.openxmlformats.org/presentationml/2006/ole">
            <p:oleObj spid="_x0000_s171010" name="Visio" r:id="rId4" imgW="8845145" imgH="2926781" progId="Visio.Drawing.11">
              <p:embed/>
            </p:oleObj>
          </a:graphicData>
        </a:graphic>
      </p:graphicFrame>
      <p:sp>
        <p:nvSpPr>
          <p:cNvPr id="8" name="TextBox 7"/>
          <p:cNvSpPr txBox="1"/>
          <p:nvPr/>
        </p:nvSpPr>
        <p:spPr>
          <a:xfrm>
            <a:off x="3429000" y="4888468"/>
            <a:ext cx="2743200" cy="307777"/>
          </a:xfrm>
          <a:prstGeom prst="rect">
            <a:avLst/>
          </a:prstGeom>
          <a:noFill/>
        </p:spPr>
        <p:txBody>
          <a:bodyPr wrap="square" rtlCol="0">
            <a:spAutoFit/>
          </a:bodyPr>
          <a:lstStyle/>
          <a:p>
            <a:r>
              <a:rPr lang="en-US" altLang="ko-KR" sz="1400" b="1" dirty="0" smtClean="0"/>
              <a:t>Figure1 . Probe response </a:t>
            </a:r>
            <a:endParaRPr lang="ko-KR" altLang="en-US" sz="14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458200" cy="685800"/>
          </a:xfrm>
        </p:spPr>
        <p:txBody>
          <a:bodyPr/>
          <a:lstStyle/>
          <a:p>
            <a:r>
              <a:rPr lang="en-US" altLang="ko-KR" sz="2800" dirty="0" smtClean="0"/>
              <a:t>Comparison between the existing procedure and the proposed method</a:t>
            </a:r>
            <a:endParaRPr lang="en-US" sz="2800" dirty="0"/>
          </a:p>
        </p:txBody>
      </p:sp>
      <p:sp>
        <p:nvSpPr>
          <p:cNvPr id="3" name="Content Placeholder 2"/>
          <p:cNvSpPr>
            <a:spLocks noGrp="1"/>
          </p:cNvSpPr>
          <p:nvPr>
            <p:ph idx="1"/>
          </p:nvPr>
        </p:nvSpPr>
        <p:spPr>
          <a:xfrm>
            <a:off x="685800" y="1524000"/>
            <a:ext cx="7772400" cy="4724400"/>
          </a:xfrm>
        </p:spPr>
        <p:txBody>
          <a:bodyPr/>
          <a:lstStyle/>
          <a:p>
            <a:r>
              <a:rPr lang="en-US" sz="2000" dirty="0" smtClean="0"/>
              <a:t>Operational assumption for the existing procedure</a:t>
            </a:r>
          </a:p>
          <a:p>
            <a:pPr lvl="1"/>
            <a:r>
              <a:rPr lang="en-US" sz="1800" dirty="0" smtClean="0"/>
              <a:t>Single channel operation</a:t>
            </a:r>
          </a:p>
          <a:p>
            <a:pPr lvl="2"/>
            <a:r>
              <a:rPr lang="en-US" sz="1600" dirty="0" smtClean="0"/>
              <a:t>STA sends the Probe Request including desired SSID(s).</a:t>
            </a:r>
          </a:p>
          <a:p>
            <a:pPr lvl="2"/>
            <a:r>
              <a:rPr lang="en-US" sz="1600" dirty="0" smtClean="0"/>
              <a:t>When the STA has not received Probe Response from AP(s) with desired SSID(s) within the specific time interval (i.e., </a:t>
            </a:r>
            <a:r>
              <a:rPr lang="en-US" sz="1600" dirty="0" err="1" smtClean="0"/>
              <a:t>MinChannelTime</a:t>
            </a:r>
            <a:r>
              <a:rPr lang="en-US" sz="1600" dirty="0" smtClean="0"/>
              <a:t>), STA sends the Probe Request including Wildcard SSID again after </a:t>
            </a:r>
            <a:r>
              <a:rPr lang="en-US" sz="1600" dirty="0" err="1" smtClean="0"/>
              <a:t>MinChannelTime</a:t>
            </a:r>
            <a:r>
              <a:rPr lang="en-US" sz="1600" dirty="0" smtClean="0"/>
              <a:t>.</a:t>
            </a:r>
          </a:p>
          <a:p>
            <a:pPr lvl="1"/>
            <a:r>
              <a:rPr lang="en-US" sz="1800" dirty="0" smtClean="0"/>
              <a:t>Multichannel operation</a:t>
            </a:r>
          </a:p>
          <a:p>
            <a:pPr lvl="2"/>
            <a:r>
              <a:rPr lang="en-US" sz="1600" dirty="0" smtClean="0"/>
              <a:t>STA sends the Probe Request with desired SSIDs list.</a:t>
            </a:r>
          </a:p>
          <a:p>
            <a:pPr lvl="2"/>
            <a:r>
              <a:rPr lang="en-US" sz="1600" dirty="0" smtClean="0"/>
              <a:t>If the STA has not received Probe Response from AP(s) with desired SSID(s) within the specific time interval (i.e., </a:t>
            </a:r>
            <a:r>
              <a:rPr lang="en-US" sz="1600" dirty="0" err="1" smtClean="0"/>
              <a:t>MinChannelTime</a:t>
            </a:r>
            <a:r>
              <a:rPr lang="en-US" sz="1600" dirty="0" smtClean="0"/>
              <a:t>), STA scans the next channel(s). If the STA has scanned all channels and has not received any Probe Response from  AP(s) with desired SSID(s), STA sends the Probe Request with Wildcard SSID again.</a:t>
            </a:r>
          </a:p>
          <a:p>
            <a:pPr lvl="1"/>
            <a:r>
              <a:rPr lang="en-US" sz="1800" dirty="0" smtClean="0">
                <a:solidFill>
                  <a:srgbClr val="0000FF"/>
                </a:solidFill>
              </a:rPr>
              <a:t>That is, in case STA has not received Probe Response from AP(s) with the desired SSID after </a:t>
            </a:r>
            <a:r>
              <a:rPr lang="en-US" sz="1800" smtClean="0">
                <a:solidFill>
                  <a:srgbClr val="0000FF"/>
                </a:solidFill>
              </a:rPr>
              <a:t>sending the Probe </a:t>
            </a:r>
            <a:r>
              <a:rPr lang="en-US" sz="1800" dirty="0" smtClean="0">
                <a:solidFill>
                  <a:srgbClr val="0000FF"/>
                </a:solidFill>
              </a:rPr>
              <a:t>Request with the specific SSID(s), STA may send the Probe Request with Wildcard SSID again. </a:t>
            </a:r>
          </a:p>
          <a:p>
            <a:pPr lvl="1"/>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9</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17998</TotalTime>
  <Words>2106</Words>
  <Application>Microsoft Office PowerPoint</Application>
  <PresentationFormat>화면 슬라이드 쇼(4:3)</PresentationFormat>
  <Paragraphs>268</Paragraphs>
  <Slides>15</Slides>
  <Notes>15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15</vt:i4>
      </vt:variant>
    </vt:vector>
  </HeadingPairs>
  <TitlesOfParts>
    <vt:vector size="17" baseType="lpstr">
      <vt:lpstr>802-11-Submission</vt:lpstr>
      <vt:lpstr>Visio</vt:lpstr>
      <vt:lpstr>Prioritized Active Scanning in TGai</vt:lpstr>
      <vt:lpstr>Abstract</vt:lpstr>
      <vt:lpstr>Conformance w/ TGai PAR &amp; 5C </vt:lpstr>
      <vt:lpstr>Background (1/2)</vt:lpstr>
      <vt:lpstr>Background (2/2)</vt:lpstr>
      <vt:lpstr>Proposal</vt:lpstr>
      <vt:lpstr>Proposal (Continued)</vt:lpstr>
      <vt:lpstr>Proposal (Continued)</vt:lpstr>
      <vt:lpstr>Comparison between the existing procedure and the proposed method</vt:lpstr>
      <vt:lpstr>Comparison between existing procedure and the proposed method</vt:lpstr>
      <vt:lpstr>Comparison between the existing procedure and the proposal</vt:lpstr>
      <vt:lpstr>Conclusion</vt:lpstr>
      <vt:lpstr>Motion 1</vt:lpstr>
      <vt:lpstr>Motion 2</vt:lpstr>
      <vt:lpstr>Motion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 in TGai</dc:title>
  <dc:creator>Giwon Parl</dc:creator>
  <cp:lastModifiedBy>Giwon Park</cp:lastModifiedBy>
  <cp:revision>848</cp:revision>
  <cp:lastPrinted>1998-02-10T13:28:06Z</cp:lastPrinted>
  <dcterms:created xsi:type="dcterms:W3CDTF">2011-07-17T04:42:17Z</dcterms:created>
  <dcterms:modified xsi:type="dcterms:W3CDTF">2012-05-04T07:53:57Z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1314081481</vt:lpwstr>
  </property>
  <property fmtid="{D5CDD505-2E9C-101B-9397-08002B2CF9AE}" pid="3" name="_NewReviewCycle">
    <vt:lpwstr/>
  </property>
</Properties>
</file>