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Default Extension="vml" ContentType="application/vnd.openxmlformats-officedocument.vmlDrawing"/>
  <Override PartName="/ppt/notesSlides/notesSlide8.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0"/>
  </p:notesMasterIdLst>
  <p:handoutMasterIdLst>
    <p:handoutMasterId r:id="rId11"/>
  </p:handoutMasterIdLst>
  <p:sldIdLst>
    <p:sldId id="269" r:id="rId2"/>
    <p:sldId id="257" r:id="rId3"/>
    <p:sldId id="312" r:id="rId4"/>
    <p:sldId id="318" r:id="rId5"/>
    <p:sldId id="352" r:id="rId6"/>
    <p:sldId id="339" r:id="rId7"/>
    <p:sldId id="354" r:id="rId8"/>
    <p:sldId id="355" r:id="rId9"/>
  </p:sldIdLst>
  <p:sldSz cx="9144000" cy="6858000" type="screen4x3"/>
  <p:notesSz cx="6669088" cy="9928225"/>
  <p:defaultTextStyle>
    <a:defPPr>
      <a:defRPr lang="en-US"/>
    </a:defPPr>
    <a:lvl1pPr algn="l" rtl="0" fontAlgn="base">
      <a:spcBef>
        <a:spcPct val="0"/>
      </a:spcBef>
      <a:spcAft>
        <a:spcPct val="0"/>
      </a:spcAft>
      <a:defRPr sz="1200" kern="1200">
        <a:solidFill>
          <a:schemeClr val="tx1"/>
        </a:solidFill>
        <a:latin typeface="Times New Roman" pitchFamily="18" charset="0"/>
        <a:ea typeface="宋体" pitchFamily="2" charset="-122"/>
        <a:cs typeface="+mn-cs"/>
      </a:defRPr>
    </a:lvl1pPr>
    <a:lvl2pPr marL="457200" algn="l" rtl="0" fontAlgn="base">
      <a:spcBef>
        <a:spcPct val="0"/>
      </a:spcBef>
      <a:spcAft>
        <a:spcPct val="0"/>
      </a:spcAft>
      <a:defRPr sz="1200" kern="1200">
        <a:solidFill>
          <a:schemeClr val="tx1"/>
        </a:solidFill>
        <a:latin typeface="Times New Roman" pitchFamily="18" charset="0"/>
        <a:ea typeface="宋体" pitchFamily="2" charset="-122"/>
        <a:cs typeface="+mn-cs"/>
      </a:defRPr>
    </a:lvl2pPr>
    <a:lvl3pPr marL="914400" algn="l" rtl="0" fontAlgn="base">
      <a:spcBef>
        <a:spcPct val="0"/>
      </a:spcBef>
      <a:spcAft>
        <a:spcPct val="0"/>
      </a:spcAft>
      <a:defRPr sz="1200" kern="1200">
        <a:solidFill>
          <a:schemeClr val="tx1"/>
        </a:solidFill>
        <a:latin typeface="Times New Roman" pitchFamily="18" charset="0"/>
        <a:ea typeface="宋体" pitchFamily="2" charset="-122"/>
        <a:cs typeface="+mn-cs"/>
      </a:defRPr>
    </a:lvl3pPr>
    <a:lvl4pPr marL="1371600" algn="l" rtl="0" fontAlgn="base">
      <a:spcBef>
        <a:spcPct val="0"/>
      </a:spcBef>
      <a:spcAft>
        <a:spcPct val="0"/>
      </a:spcAft>
      <a:defRPr sz="1200" kern="1200">
        <a:solidFill>
          <a:schemeClr val="tx1"/>
        </a:solidFill>
        <a:latin typeface="Times New Roman" pitchFamily="18" charset="0"/>
        <a:ea typeface="宋体" pitchFamily="2" charset="-122"/>
        <a:cs typeface="+mn-cs"/>
      </a:defRPr>
    </a:lvl4pPr>
    <a:lvl5pPr marL="1828800" algn="l" rtl="0" fontAlgn="base">
      <a:spcBef>
        <a:spcPct val="0"/>
      </a:spcBef>
      <a:spcAft>
        <a:spcPct val="0"/>
      </a:spcAft>
      <a:defRPr sz="1200" kern="1200">
        <a:solidFill>
          <a:schemeClr val="tx1"/>
        </a:solidFill>
        <a:latin typeface="Times New Roman" pitchFamily="18" charset="0"/>
        <a:ea typeface="宋体" pitchFamily="2" charset="-122"/>
        <a:cs typeface="+mn-cs"/>
      </a:defRPr>
    </a:lvl5pPr>
    <a:lvl6pPr marL="2286000" algn="l" defTabSz="914400" rtl="0" eaLnBrk="1" latinLnBrk="0" hangingPunct="1">
      <a:defRPr sz="1200" kern="1200">
        <a:solidFill>
          <a:schemeClr val="tx1"/>
        </a:solidFill>
        <a:latin typeface="Times New Roman" pitchFamily="18" charset="0"/>
        <a:ea typeface="宋体" pitchFamily="2" charset="-122"/>
        <a:cs typeface="+mn-cs"/>
      </a:defRPr>
    </a:lvl6pPr>
    <a:lvl7pPr marL="2743200" algn="l" defTabSz="914400" rtl="0" eaLnBrk="1" latinLnBrk="0" hangingPunct="1">
      <a:defRPr sz="1200" kern="1200">
        <a:solidFill>
          <a:schemeClr val="tx1"/>
        </a:solidFill>
        <a:latin typeface="Times New Roman" pitchFamily="18" charset="0"/>
        <a:ea typeface="宋体" pitchFamily="2" charset="-122"/>
        <a:cs typeface="+mn-cs"/>
      </a:defRPr>
    </a:lvl7pPr>
    <a:lvl8pPr marL="3200400" algn="l" defTabSz="914400" rtl="0" eaLnBrk="1" latinLnBrk="0" hangingPunct="1">
      <a:defRPr sz="1200" kern="1200">
        <a:solidFill>
          <a:schemeClr val="tx1"/>
        </a:solidFill>
        <a:latin typeface="Times New Roman" pitchFamily="18" charset="0"/>
        <a:ea typeface="宋体" pitchFamily="2" charset="-122"/>
        <a:cs typeface="+mn-cs"/>
      </a:defRPr>
    </a:lvl8pPr>
    <a:lvl9pPr marL="3657600" algn="l" defTabSz="914400" rtl="0" eaLnBrk="1" latinLnBrk="0" hangingPunct="1">
      <a:defRPr sz="1200" kern="1200">
        <a:solidFill>
          <a:schemeClr val="tx1"/>
        </a:solidFill>
        <a:latin typeface="Times New Roman" pitchFamily="18" charset="0"/>
        <a:ea typeface="宋体"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000FF"/>
    <a:srgbClr val="FFFA46"/>
    <a:srgbClr val="FF717A"/>
    <a:srgbClr val="7394FF"/>
    <a:srgbClr val="FFA264"/>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0692" autoAdjust="0"/>
    <p:restoredTop sz="92647" autoAdjust="0"/>
  </p:normalViewPr>
  <p:slideViewPr>
    <p:cSldViewPr>
      <p:cViewPr>
        <p:scale>
          <a:sx n="100" d="100"/>
          <a:sy n="100" d="100"/>
        </p:scale>
        <p:origin x="-133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3" d="100"/>
          <a:sy n="63" d="100"/>
        </p:scale>
        <p:origin x="-3426" y="-120"/>
      </p:cViewPr>
      <p:guideLst>
        <p:guide orient="horz" pos="3127"/>
        <p:guide pos="210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804490" y="19021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3075" name="Rectangle 3"/>
          <p:cNvSpPr>
            <a:spLocks noGrp="1" noChangeArrowheads="1"/>
          </p:cNvSpPr>
          <p:nvPr>
            <p:ph type="dt" sz="quarter" idx="1"/>
          </p:nvPr>
        </p:nvSpPr>
        <p:spPr bwMode="auto">
          <a:xfrm>
            <a:off x="668741" y="190210"/>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3076" name="Rectangle 4"/>
          <p:cNvSpPr>
            <a:spLocks noGrp="1" noChangeArrowheads="1"/>
          </p:cNvSpPr>
          <p:nvPr>
            <p:ph type="ftr" sz="quarter" idx="2"/>
          </p:nvPr>
        </p:nvSpPr>
        <p:spPr bwMode="auto">
          <a:xfrm>
            <a:off x="4425595" y="9608946"/>
            <a:ext cx="165109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charset="0"/>
                <a:ea typeface="+mn-ea"/>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013915" y="9608946"/>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ea typeface="MS PGothic" pitchFamily="34" charset="-128"/>
              </a:defRPr>
            </a:lvl1pPr>
          </a:lstStyle>
          <a:p>
            <a:pPr>
              <a:defRPr/>
            </a:pPr>
            <a:r>
              <a:rPr lang="en-US" altLang="ja-JP"/>
              <a:t>Page </a:t>
            </a:r>
            <a:fld id="{73096469-19DD-486A-8BB2-DAF8BBB37784}" type="slidenum">
              <a:rPr lang="en-US" altLang="ja-JP"/>
              <a:pPr>
                <a:defRPr/>
              </a:pPr>
              <a:t>‹#›</a:t>
            </a:fld>
            <a:endParaRPr lang="en-US" altLang="ja-JP"/>
          </a:p>
        </p:txBody>
      </p:sp>
      <p:sp>
        <p:nvSpPr>
          <p:cNvPr id="3078" name="Line 6"/>
          <p:cNvSpPr>
            <a:spLocks noChangeShapeType="1"/>
          </p:cNvSpPr>
          <p:nvPr/>
        </p:nvSpPr>
        <p:spPr bwMode="auto">
          <a:xfrm>
            <a:off x="667215" y="414384"/>
            <a:ext cx="533466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3079" name="Rectangle 7"/>
          <p:cNvSpPr>
            <a:spLocks noChangeArrowheads="1"/>
          </p:cNvSpPr>
          <p:nvPr/>
        </p:nvSpPr>
        <p:spPr bwMode="auto">
          <a:xfrm>
            <a:off x="667215" y="9608946"/>
            <a:ext cx="718145" cy="184666"/>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ltLang="ja-JP">
                <a:latin typeface="Times New Roman" charset="0"/>
                <a:ea typeface="+mn-ea"/>
              </a:rPr>
              <a:t>Submission</a:t>
            </a:r>
          </a:p>
        </p:txBody>
      </p:sp>
      <p:sp>
        <p:nvSpPr>
          <p:cNvPr id="3080" name="Line 8"/>
          <p:cNvSpPr>
            <a:spLocks noChangeShapeType="1"/>
          </p:cNvSpPr>
          <p:nvPr/>
        </p:nvSpPr>
        <p:spPr bwMode="auto">
          <a:xfrm>
            <a:off x="667215" y="9597058"/>
            <a:ext cx="5482759"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69794889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845714" y="105295"/>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charset="0"/>
                <a:ea typeface="+mn-ea"/>
              </a:defRPr>
            </a:lvl1pPr>
          </a:lstStyle>
          <a:p>
            <a:pPr>
              <a:defRPr/>
            </a:pPr>
            <a:r>
              <a:rPr lang="en-US" altLang="ja-JP"/>
              <a:t>doc.: IEEE 802.11-yy/xxxxr0</a:t>
            </a:r>
          </a:p>
        </p:txBody>
      </p:sp>
      <p:sp>
        <p:nvSpPr>
          <p:cNvPr id="2051" name="Rectangle 3"/>
          <p:cNvSpPr>
            <a:spLocks noGrp="1" noChangeArrowheads="1"/>
          </p:cNvSpPr>
          <p:nvPr>
            <p:ph type="dt" idx="1"/>
          </p:nvPr>
        </p:nvSpPr>
        <p:spPr bwMode="auto">
          <a:xfrm>
            <a:off x="629044" y="105295"/>
            <a:ext cx="91602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charset="0"/>
                <a:ea typeface="+mn-ea"/>
              </a:defRPr>
            </a:lvl1pPr>
          </a:lstStyle>
          <a:p>
            <a:pPr>
              <a:defRPr/>
            </a:pPr>
            <a:r>
              <a:rPr lang="en-US" altLang="ja-JP"/>
              <a:t>Month Year</a:t>
            </a:r>
          </a:p>
        </p:txBody>
      </p:sp>
      <p:sp>
        <p:nvSpPr>
          <p:cNvPr id="14340" name="Rectangle 4"/>
          <p:cNvSpPr>
            <a:spLocks noGrp="1" noRot="1" noChangeAspect="1" noChangeArrowheads="1" noTextEdit="1"/>
          </p:cNvSpPr>
          <p:nvPr>
            <p:ph type="sldImg" idx="2"/>
          </p:nvPr>
        </p:nvSpPr>
        <p:spPr bwMode="auto">
          <a:xfrm>
            <a:off x="862013" y="750888"/>
            <a:ext cx="4945062" cy="3709987"/>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888601" y="4716162"/>
            <a:ext cx="4891886" cy="4468210"/>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a:t>Click to edit Master text styles</a:t>
            </a:r>
          </a:p>
          <a:p>
            <a:pPr lvl="1"/>
            <a:r>
              <a:rPr lang="en-US" altLang="ja-JP" noProof="0"/>
              <a:t>Second level</a:t>
            </a:r>
          </a:p>
          <a:p>
            <a:pPr lvl="2"/>
            <a:r>
              <a:rPr lang="en-US" altLang="ja-JP" noProof="0"/>
              <a:t>Third level</a:t>
            </a:r>
          </a:p>
          <a:p>
            <a:pPr lvl="3"/>
            <a:r>
              <a:rPr lang="en-US" altLang="ja-JP" noProof="0"/>
              <a:t>Fourth level</a:t>
            </a:r>
          </a:p>
          <a:p>
            <a:pPr lvl="4"/>
            <a:r>
              <a:rPr lang="en-US" altLang="ja-JP" noProof="0"/>
              <a:t>Fifth level</a:t>
            </a:r>
          </a:p>
        </p:txBody>
      </p:sp>
      <p:sp>
        <p:nvSpPr>
          <p:cNvPr id="2054" name="Rectangle 6"/>
          <p:cNvSpPr>
            <a:spLocks noGrp="1" noChangeArrowheads="1"/>
          </p:cNvSpPr>
          <p:nvPr>
            <p:ph type="ftr" sz="quarter" idx="4"/>
          </p:nvPr>
        </p:nvSpPr>
        <p:spPr bwMode="auto">
          <a:xfrm>
            <a:off x="3928815" y="9612343"/>
            <a:ext cx="211275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charset="0"/>
                <a:ea typeface="+mn-ea"/>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074805" y="9612343"/>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ea typeface="MS PGothic" pitchFamily="34" charset="-128"/>
              </a:defRPr>
            </a:lvl1pPr>
          </a:lstStyle>
          <a:p>
            <a:pPr>
              <a:defRPr/>
            </a:pPr>
            <a:r>
              <a:rPr lang="en-US" altLang="ja-JP"/>
              <a:t>Page </a:t>
            </a:r>
            <a:fld id="{369977F7-8B4B-4D23-A570-8BA4F46129D8}" type="slidenum">
              <a:rPr lang="en-US" altLang="ja-JP"/>
              <a:pPr>
                <a:defRPr/>
              </a:pPr>
              <a:t>‹#›</a:t>
            </a:fld>
            <a:endParaRPr lang="en-US" altLang="ja-JP"/>
          </a:p>
        </p:txBody>
      </p:sp>
      <p:sp>
        <p:nvSpPr>
          <p:cNvPr id="2056" name="Rectangle 8"/>
          <p:cNvSpPr>
            <a:spLocks noChangeArrowheads="1"/>
          </p:cNvSpPr>
          <p:nvPr/>
        </p:nvSpPr>
        <p:spPr bwMode="auto">
          <a:xfrm>
            <a:off x="696223" y="9612343"/>
            <a:ext cx="718145" cy="184666"/>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2057" name="Line 9"/>
          <p:cNvSpPr>
            <a:spLocks noChangeShapeType="1"/>
          </p:cNvSpPr>
          <p:nvPr/>
        </p:nvSpPr>
        <p:spPr bwMode="auto">
          <a:xfrm>
            <a:off x="696224" y="9610645"/>
            <a:ext cx="5276641"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2058" name="Line 10"/>
          <p:cNvSpPr>
            <a:spLocks noChangeShapeType="1"/>
          </p:cNvSpPr>
          <p:nvPr/>
        </p:nvSpPr>
        <p:spPr bwMode="auto">
          <a:xfrm>
            <a:off x="622937" y="317581"/>
            <a:ext cx="5423214"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extLst>
      <p:ext uri="{BB962C8B-B14F-4D97-AF65-F5344CB8AC3E}">
        <p14:creationId xmlns="" xmlns:p14="http://schemas.microsoft.com/office/powerpoint/2010/main" val="203159554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MS PGothic" pitchFamily="34" charset="-128"/>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2291"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2292"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5365"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96E74E92-3797-4A2A-849A-8F52EB7D17DE}" type="slidenum">
              <a:rPr lang="en-US" altLang="ja-JP" smtClean="0"/>
              <a:pPr/>
              <a:t>1</a:t>
            </a:fld>
            <a:endParaRPr lang="en-US" altLang="ja-JP" smtClean="0"/>
          </a:p>
        </p:txBody>
      </p:sp>
      <p:sp>
        <p:nvSpPr>
          <p:cNvPr id="15366" name="Rectangle 2"/>
          <p:cNvSpPr>
            <a:spLocks noGrp="1" noRot="1" noChangeAspect="1" noChangeArrowheads="1" noTextEdit="1"/>
          </p:cNvSpPr>
          <p:nvPr>
            <p:ph type="sldImg"/>
          </p:nvPr>
        </p:nvSpPr>
        <p:spPr>
          <a:xfrm>
            <a:off x="862013" y="750888"/>
            <a:ext cx="4945062" cy="3709987"/>
          </a:xfrm>
          <a:ln/>
        </p:spPr>
      </p:sp>
      <p:sp>
        <p:nvSpPr>
          <p:cNvPr id="15367" name="Rectangle 3"/>
          <p:cNvSpPr>
            <a:spLocks noGrp="1" noChangeArrowheads="1"/>
          </p:cNvSpPr>
          <p:nvPr>
            <p:ph type="body" idx="1"/>
          </p:nvPr>
        </p:nvSpPr>
        <p:spPr>
          <a:noFill/>
          <a:ln/>
        </p:spPr>
        <p:txBody>
          <a:bodyPr/>
          <a:lstStyle/>
          <a:p>
            <a:endParaRPr lang="ja-JP" alt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p:txBody>
          <a:bodyPr/>
          <a:lstStyle/>
          <a:p>
            <a:pPr>
              <a:defRPr/>
            </a:pPr>
            <a:r>
              <a:rPr lang="en-US" altLang="ja-JP" smtClean="0">
                <a:latin typeface="Times New Roman" pitchFamily="18" charset="0"/>
              </a:rPr>
              <a:t>doc.: IEEE 802.11-yy/xxxxr0</a:t>
            </a:r>
          </a:p>
        </p:txBody>
      </p:sp>
      <p:sp>
        <p:nvSpPr>
          <p:cNvPr id="13315" name="Rectangle 3"/>
          <p:cNvSpPr>
            <a:spLocks noGrp="1" noChangeArrowheads="1"/>
          </p:cNvSpPr>
          <p:nvPr>
            <p:ph type="dt" sz="quarter" idx="1"/>
          </p:nvPr>
        </p:nvSpPr>
        <p:spPr/>
        <p:txBody>
          <a:bodyPr/>
          <a:lstStyle/>
          <a:p>
            <a:pPr>
              <a:defRPr/>
            </a:pPr>
            <a:r>
              <a:rPr lang="en-US" altLang="ja-JP" smtClean="0">
                <a:latin typeface="Times New Roman" pitchFamily="18" charset="0"/>
              </a:rPr>
              <a:t>Month Year</a:t>
            </a:r>
          </a:p>
        </p:txBody>
      </p:sp>
      <p:sp>
        <p:nvSpPr>
          <p:cNvPr id="13316" name="Rectangle 6"/>
          <p:cNvSpPr>
            <a:spLocks noGrp="1" noChangeArrowheads="1"/>
          </p:cNvSpPr>
          <p:nvPr>
            <p:ph type="ftr" sz="quarter" idx="4"/>
          </p:nvPr>
        </p:nvSpPr>
        <p:spPr/>
        <p:txBody>
          <a:bodyPr/>
          <a:lstStyle/>
          <a:p>
            <a:pPr lvl="4">
              <a:defRPr/>
            </a:pPr>
            <a:r>
              <a:rPr lang="en-US" altLang="ja-JP" smtClean="0">
                <a:latin typeface="Times New Roman" pitchFamily="18" charset="0"/>
              </a:rPr>
              <a:t>John Doe, Some Company</a:t>
            </a:r>
          </a:p>
        </p:txBody>
      </p:sp>
      <p:sp>
        <p:nvSpPr>
          <p:cNvPr id="16389" name="Rectangle 7"/>
          <p:cNvSpPr>
            <a:spLocks noGrp="1" noChangeArrowheads="1"/>
          </p:cNvSpPr>
          <p:nvPr>
            <p:ph type="sldNum" sz="quarter" idx="5"/>
          </p:nvPr>
        </p:nvSpPr>
        <p:spPr>
          <a:xfrm>
            <a:off x="3177398" y="9612343"/>
            <a:ext cx="415177" cy="184666"/>
          </a:xfrm>
          <a:noFill/>
        </p:spPr>
        <p:txBody>
          <a:bodyPr/>
          <a:lstStyle/>
          <a:p>
            <a:r>
              <a:rPr lang="en-US" altLang="ja-JP" smtClean="0"/>
              <a:t>Page </a:t>
            </a:r>
            <a:fld id="{419B3B7E-A639-4003-B894-8162D6370F54}" type="slidenum">
              <a:rPr lang="en-US" altLang="ja-JP" smtClean="0"/>
              <a:pPr/>
              <a:t>2</a:t>
            </a:fld>
            <a:endParaRPr lang="en-US" altLang="ja-JP" smtClean="0"/>
          </a:p>
        </p:txBody>
      </p:sp>
      <p:sp>
        <p:nvSpPr>
          <p:cNvPr id="16390" name="Rectangle 2"/>
          <p:cNvSpPr>
            <a:spLocks noGrp="1" noRot="1" noChangeAspect="1" noChangeArrowheads="1" noTextEdit="1"/>
          </p:cNvSpPr>
          <p:nvPr>
            <p:ph type="sldImg"/>
          </p:nvPr>
        </p:nvSpPr>
        <p:spPr>
          <a:xfrm>
            <a:off x="862013" y="750888"/>
            <a:ext cx="4945062" cy="3709987"/>
          </a:xfrm>
          <a:ln cap="flat"/>
        </p:spPr>
      </p:sp>
      <p:sp>
        <p:nvSpPr>
          <p:cNvPr id="16391" name="Rectangle 3"/>
          <p:cNvSpPr>
            <a:spLocks noGrp="1" noChangeArrowheads="1"/>
          </p:cNvSpPr>
          <p:nvPr>
            <p:ph type="body" idx="1"/>
          </p:nvPr>
        </p:nvSpPr>
        <p:spPr>
          <a:noFill/>
          <a:ln/>
        </p:spPr>
        <p:txBody>
          <a:bodyPr lIns="95250" rIns="95250"/>
          <a:lstStyle/>
          <a:p>
            <a:endParaRPr lang="ja-JP" altLang="en-US"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altLang="ja-JP" smtClean="0"/>
              <a:t>doc.: IEEE 802.11-yy/xxxxr0</a:t>
            </a:r>
            <a:endParaRPr lang="en-US" altLang="ja-JP" dirty="0"/>
          </a:p>
        </p:txBody>
      </p:sp>
      <p:sp>
        <p:nvSpPr>
          <p:cNvPr id="5" name="Date Placeholder 4"/>
          <p:cNvSpPr>
            <a:spLocks noGrp="1"/>
          </p:cNvSpPr>
          <p:nvPr>
            <p:ph type="dt" idx="11"/>
          </p:nvPr>
        </p:nvSpPr>
        <p:spPr/>
        <p:txBody>
          <a:bodyPr/>
          <a:lstStyle/>
          <a:p>
            <a:r>
              <a:rPr lang="en-US" altLang="ja-JP" smtClean="0"/>
              <a:t>Month Year</a:t>
            </a:r>
            <a:endParaRPr lang="en-US" altLang="ja-JP" dirty="0"/>
          </a:p>
        </p:txBody>
      </p:sp>
      <p:sp>
        <p:nvSpPr>
          <p:cNvPr id="6" name="Footer Placeholder 5"/>
          <p:cNvSpPr>
            <a:spLocks noGrp="1"/>
          </p:cNvSpPr>
          <p:nvPr>
            <p:ph type="ftr" sz="quarter" idx="12"/>
          </p:nvPr>
        </p:nvSpPr>
        <p:spPr/>
        <p:txBody>
          <a:bodyPr/>
          <a:lstStyle/>
          <a:p>
            <a:pPr lvl="4"/>
            <a:r>
              <a:rPr lang="en-US" altLang="ja-JP" smtClean="0"/>
              <a:t>John Doe, Some Company</a:t>
            </a:r>
            <a:endParaRPr lang="en-US" altLang="ja-JP" dirty="0"/>
          </a:p>
        </p:txBody>
      </p:sp>
      <p:sp>
        <p:nvSpPr>
          <p:cNvPr id="7" name="Slide Number Placeholder 6"/>
          <p:cNvSpPr>
            <a:spLocks noGrp="1"/>
          </p:cNvSpPr>
          <p:nvPr>
            <p:ph type="sldNum" sz="quarter" idx="13"/>
          </p:nvPr>
        </p:nvSpPr>
        <p:spPr>
          <a:xfrm>
            <a:off x="3177398" y="9612343"/>
            <a:ext cx="415177" cy="184666"/>
          </a:xfrm>
        </p:spPr>
        <p:txBody>
          <a:bodyPr/>
          <a:lstStyle/>
          <a:p>
            <a:r>
              <a:rPr lang="en-US" altLang="ja-JP" smtClean="0"/>
              <a:t>Page </a:t>
            </a:r>
            <a:fld id="{86ADF5D0-7AFF-7A41-A694-BD30783C5616}" type="slidenum">
              <a:rPr lang="en-US" altLang="ja-JP" smtClean="0"/>
              <a:pPr/>
              <a:t>3</a:t>
            </a:fld>
            <a:endParaRPr lang="en-US" altLang="ja-JP"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77398" y="9612343"/>
            <a:ext cx="415177" cy="184666"/>
          </a:xfrm>
        </p:spPr>
        <p:txBody>
          <a:bodyPr/>
          <a:lstStyle/>
          <a:p>
            <a:pPr>
              <a:defRPr/>
            </a:pPr>
            <a:r>
              <a:rPr lang="en-US" altLang="ja-JP" smtClean="0"/>
              <a:t>Page </a:t>
            </a:r>
            <a:fld id="{369977F7-8B4B-4D23-A570-8BA4F46129D8}" type="slidenum">
              <a:rPr lang="en-US" altLang="ja-JP" smtClean="0"/>
              <a:pPr>
                <a:defRPr/>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5</a:t>
            </a:fld>
            <a:endParaRPr lang="en-US" altLang="ja-JP"/>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altLang="ja-JP" smtClean="0"/>
              <a:t>doc.: IEEE 802.11-yy/xxxxr0</a:t>
            </a:r>
            <a:endParaRPr lang="en-US" altLang="ja-JP"/>
          </a:p>
        </p:txBody>
      </p:sp>
      <p:sp>
        <p:nvSpPr>
          <p:cNvPr id="5" name="Date Placeholder 4"/>
          <p:cNvSpPr>
            <a:spLocks noGrp="1"/>
          </p:cNvSpPr>
          <p:nvPr>
            <p:ph type="dt" idx="11"/>
          </p:nvPr>
        </p:nvSpPr>
        <p:spPr/>
        <p:txBody>
          <a:bodyPr/>
          <a:lstStyle/>
          <a:p>
            <a:pPr>
              <a:defRPr/>
            </a:pPr>
            <a:r>
              <a:rPr lang="en-US" altLang="ja-JP" smtClean="0"/>
              <a:t>Month Year</a:t>
            </a:r>
            <a:endParaRPr lang="en-US" altLang="ja-JP"/>
          </a:p>
        </p:txBody>
      </p:sp>
      <p:sp>
        <p:nvSpPr>
          <p:cNvPr id="6" name="Footer Placeholder 5"/>
          <p:cNvSpPr>
            <a:spLocks noGrp="1"/>
          </p:cNvSpPr>
          <p:nvPr>
            <p:ph type="ftr" sz="quarter" idx="12"/>
          </p:nvPr>
        </p:nvSpPr>
        <p:spPr/>
        <p:txBody>
          <a:bodyPr/>
          <a:lstStyle/>
          <a:p>
            <a:pPr lvl="4">
              <a:defRPr/>
            </a:pPr>
            <a:r>
              <a:rPr lang="en-US" altLang="ja-JP" smtClean="0"/>
              <a:t>John Doe, Some Company</a:t>
            </a:r>
            <a:endParaRPr lang="en-US" altLang="ja-JP"/>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altLang="ja-JP" smtClean="0"/>
              <a:t>Page </a:t>
            </a:r>
            <a:fld id="{369977F7-8B4B-4D23-A570-8BA4F46129D8}" type="slidenum">
              <a:rPr lang="en-US" altLang="ja-JP" smtClean="0"/>
              <a:pPr>
                <a:defRPr/>
              </a:pPr>
              <a:t>6</a:t>
            </a:fld>
            <a:endParaRPr lang="en-US" altLang="ja-JP"/>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862013" y="750888"/>
            <a:ext cx="4945062" cy="3709987"/>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802.11-yy/xxxxr0</a:t>
            </a:r>
            <a:endParaRPr lang="en-US" dirty="0"/>
          </a:p>
        </p:txBody>
      </p:sp>
      <p:sp>
        <p:nvSpPr>
          <p:cNvPr id="5" name="Date Placeholder 4"/>
          <p:cNvSpPr>
            <a:spLocks noGrp="1"/>
          </p:cNvSpPr>
          <p:nvPr>
            <p:ph type="dt" idx="11"/>
          </p:nvPr>
        </p:nvSpPr>
        <p:spPr/>
        <p:txBody>
          <a:bodyPr/>
          <a:lstStyle/>
          <a:p>
            <a:pPr>
              <a:defRPr/>
            </a:pPr>
            <a:r>
              <a:rPr lang="en-US" smtClean="0"/>
              <a:t>Month Year</a:t>
            </a:r>
            <a:endParaRPr lang="en-US" dirty="0"/>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dirty="0"/>
          </a:p>
        </p:txBody>
      </p:sp>
      <p:sp>
        <p:nvSpPr>
          <p:cNvPr id="7" name="Slide Number Placeholder 6"/>
          <p:cNvSpPr>
            <a:spLocks noGrp="1"/>
          </p:cNvSpPr>
          <p:nvPr>
            <p:ph type="sldNum" sz="quarter" idx="13"/>
          </p:nvPr>
        </p:nvSpPr>
        <p:spPr>
          <a:xfrm>
            <a:off x="3100454" y="9612343"/>
            <a:ext cx="492121" cy="184666"/>
          </a:xfrm>
        </p:spPr>
        <p:txBody>
          <a:bodyPr/>
          <a:lstStyle/>
          <a:p>
            <a:pPr>
              <a:defRPr/>
            </a:pPr>
            <a:r>
              <a:rPr lang="en-US" smtClean="0"/>
              <a:t>Page </a:t>
            </a:r>
            <a:fld id="{B2088AE4-128F-4ED2-9681-A3F3CB0AA482}" type="slidenum">
              <a:rPr lang="en-US" smtClean="0"/>
              <a:pPr>
                <a:defRPr/>
              </a:pPr>
              <a:t>8</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22818"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E8674BB-66FF-41C7-B1F8-A31052B6A5ED}"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4" name="Rectangle 4"/>
          <p:cNvSpPr>
            <a:spLocks noGrp="1" noChangeArrowheads="1"/>
          </p:cNvSpPr>
          <p:nvPr>
            <p:ph type="dt" sz="half" idx="10"/>
          </p:nvPr>
        </p:nvSpPr>
        <p:spPr>
          <a:xfrm>
            <a:off x="696913" y="332601"/>
            <a:ext cx="951222" cy="276999"/>
          </a:xfrm>
          <a:ln/>
        </p:spPr>
        <p:txBody>
          <a:bodyPr/>
          <a:lstStyle>
            <a:lvl1pPr>
              <a:defRPr/>
            </a:lvl1pPr>
          </a:lstStyle>
          <a:p>
            <a:pPr>
              <a:defRPr/>
            </a:pPr>
            <a:r>
              <a:rPr lang="en-US" altLang="ja-JP" dirty="0" smtClean="0"/>
              <a:t>Mar 2012</a:t>
            </a:r>
            <a:endParaRPr lang="en-US" altLang="ja-JP" dirty="0"/>
          </a:p>
        </p:txBody>
      </p:sp>
      <p:sp>
        <p:nvSpPr>
          <p:cNvPr id="5" name="Rectangle 5"/>
          <p:cNvSpPr>
            <a:spLocks noGrp="1" noChangeArrowheads="1"/>
          </p:cNvSpPr>
          <p:nvPr>
            <p:ph type="ftr" sz="quarter" idx="11"/>
          </p:nvPr>
        </p:nvSpPr>
        <p:spPr>
          <a:xfrm>
            <a:off x="7522826" y="6475413"/>
            <a:ext cx="1021113" cy="184666"/>
          </a:xfrm>
          <a:ln/>
        </p:spPr>
        <p:txBody>
          <a:bodyPr/>
          <a:lstStyle>
            <a:lvl1pPr>
              <a:defRPr/>
            </a:lvl1pPr>
          </a:lstStyle>
          <a:p>
            <a:pPr>
              <a:defRPr/>
            </a:pPr>
            <a:r>
              <a:rPr lang="en-US" altLang="ja-JP" dirty="0" smtClean="0"/>
              <a:t>Giwon Park, LG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F849415C-ECDB-492C-B7EB-181F05134429}" type="slidenum">
              <a:rPr lang="en-US" altLang="ja-JP"/>
              <a:pPr>
                <a:defRPr/>
              </a:pPr>
              <a:t>‹#›</a:t>
            </a:fld>
            <a:endParaRPr lang="en-US" altLang="ja-JP"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409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charset="0"/>
                <a:ea typeface="+mn-ea"/>
              </a:defRPr>
            </a:lvl1pPr>
          </a:lstStyle>
          <a:p>
            <a:pPr>
              <a:defRPr/>
            </a:pPr>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7522823" y="6475413"/>
            <a:ext cx="102111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dirty="0" smtClean="0">
                <a:latin typeface="Times New Roman" charset="0"/>
                <a:ea typeface="+mn-ea"/>
              </a:defRPr>
            </a:lvl1pPr>
          </a:lstStyle>
          <a:p>
            <a:pPr>
              <a:defRPr/>
            </a:pPr>
            <a:r>
              <a:rPr lang="en-US" altLang="ja-JP" dirty="0" smtClean="0"/>
              <a:t>Giwon Park, LG</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ea typeface="MS PGothic" pitchFamily="34" charset="-128"/>
              </a:defRPr>
            </a:lvl1pPr>
          </a:lstStyle>
          <a:p>
            <a:pPr>
              <a:defRPr/>
            </a:pPr>
            <a:r>
              <a:rPr lang="en-US" altLang="ja-JP"/>
              <a:t>Slide </a:t>
            </a:r>
            <a:fld id="{B55D8987-562A-4CC7-AA9B-2A26DAF1BFD5}" type="slidenum">
              <a:rPr lang="en-US" altLang="ja-JP"/>
              <a:pPr>
                <a:defRPr/>
              </a:pPr>
              <a:t>‹#›</a:t>
            </a:fld>
            <a:endParaRPr lang="en-US" altLang="ja-JP"/>
          </a:p>
        </p:txBody>
      </p:sp>
      <p:sp>
        <p:nvSpPr>
          <p:cNvPr id="1031" name="Rectangle 7"/>
          <p:cNvSpPr>
            <a:spLocks noChangeArrowheads="1"/>
          </p:cNvSpPr>
          <p:nvPr/>
        </p:nvSpPr>
        <p:spPr bwMode="auto">
          <a:xfrm>
            <a:off x="5162492"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altLang="ja-JP" sz="1800" b="1" dirty="0">
                <a:latin typeface="Times New Roman" charset="0"/>
                <a:ea typeface="+mn-ea"/>
              </a:rPr>
              <a:t>doc.: </a:t>
            </a:r>
            <a:r>
              <a:rPr lang="en-US" altLang="ja-JP" sz="1800" b="1" kern="1200" dirty="0" smtClean="0">
                <a:solidFill>
                  <a:schemeClr val="tx1"/>
                </a:solidFill>
                <a:latin typeface="Times New Roman" charset="0"/>
                <a:ea typeface="宋体" pitchFamily="2" charset="-122"/>
                <a:cs typeface="+mn-cs"/>
              </a:rPr>
              <a:t>IEEE </a:t>
            </a:r>
            <a:r>
              <a:rPr lang="en-US" altLang="ja-JP" sz="1800" b="1" kern="1200" dirty="0" smtClean="0">
                <a:solidFill>
                  <a:schemeClr val="tx1"/>
                </a:solidFill>
                <a:latin typeface="Times New Roman" charset="0"/>
                <a:ea typeface="宋体" pitchFamily="2" charset="-122"/>
                <a:cs typeface="+mn-cs"/>
              </a:rPr>
              <a:t>802.11-12/0254r3</a:t>
            </a:r>
            <a:endParaRPr lang="en-US" altLang="ja-JP" sz="1800" b="1" kern="1200" dirty="0">
              <a:solidFill>
                <a:schemeClr val="tx1"/>
              </a:solidFill>
              <a:latin typeface="Times New Roman" charset="0"/>
              <a:ea typeface="宋体" pitchFamily="2" charset="-122"/>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ltLang="ja-JP">
                <a:latin typeface="Times New Roman" charset="0"/>
                <a:ea typeface="+mn-ea"/>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ja-JP" altLang="en-US">
              <a:latin typeface="Times New Roman" charset="0"/>
              <a:ea typeface="+mn-ea"/>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iwon.park@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hyperlink" Target="mailto:kiseon.ryu@lge.com" TargetMode="External"/><Relationship Id="rId4" Type="http://schemas.openxmlformats.org/officeDocument/2006/relationships/hyperlink" Target="mailto:Jinsam.kwak@lge.com"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oleObject" Target="../embeddings/oleObject3.bin"/><Relationship Id="rId4" Type="http://schemas.openxmlformats.org/officeDocument/2006/relationships/oleObject" Target="../embeddings/oleObject2.bin"/></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表 9"/>
          <p:cNvGraphicFramePr>
            <a:graphicFrameLocks noGrp="1"/>
          </p:cNvGraphicFramePr>
          <p:nvPr>
            <p:extLst>
              <p:ext uri="{D42A27DB-BD31-4B8C-83A1-F6EECF244321}">
                <p14:modId xmlns="" xmlns:p14="http://schemas.microsoft.com/office/powerpoint/2010/main" val="2254136526"/>
              </p:ext>
            </p:extLst>
          </p:nvPr>
        </p:nvGraphicFramePr>
        <p:xfrm>
          <a:off x="609600" y="2286000"/>
          <a:ext cx="7924800" cy="1682115"/>
        </p:xfrm>
        <a:graphic>
          <a:graphicData uri="http://schemas.openxmlformats.org/drawingml/2006/table">
            <a:tbl>
              <a:tblPr/>
              <a:tblGrid>
                <a:gridCol w="1584325"/>
                <a:gridCol w="1463675"/>
                <a:gridCol w="1752600"/>
                <a:gridCol w="1371600"/>
                <a:gridCol w="1752600"/>
              </a:tblGrid>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dirty="0" smtClean="0">
                          <a:ln>
                            <a:noFill/>
                          </a:ln>
                          <a:solidFill>
                            <a:schemeClr val="tx1"/>
                          </a:solidFill>
                          <a:effectLst/>
                          <a:latin typeface="+mn-lt"/>
                          <a:ea typeface="MS PGothic" pitchFamily="34" charset="-128"/>
                        </a:rPr>
                        <a:t>Name</a:t>
                      </a:r>
                      <a:endParaRPr kumimoji="1" lang="ja-JP" altLang="en-US" sz="1000" b="1" i="0" u="none" strike="noStrike" cap="none" normalizeH="0" baseline="0" dirty="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Affiliations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Address</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Phone</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000" b="1" i="0" u="none" strike="noStrike" cap="none" normalizeH="0" baseline="0" smtClean="0">
                          <a:ln>
                            <a:noFill/>
                          </a:ln>
                          <a:solidFill>
                            <a:schemeClr val="tx1"/>
                          </a:solidFill>
                          <a:effectLst/>
                          <a:latin typeface="+mn-lt"/>
                          <a:ea typeface="MS PGothic" pitchFamily="34" charset="-128"/>
                        </a:rPr>
                        <a:t>email</a:t>
                      </a:r>
                      <a:endParaRPr kumimoji="1" lang="ja-JP" altLang="en-US" sz="1000" b="1" i="0" u="none" strike="noStrike" cap="none" normalizeH="0" baseline="0" smtClean="0">
                        <a:ln>
                          <a:noFill/>
                        </a:ln>
                        <a:solidFill>
                          <a:schemeClr val="tx1"/>
                        </a:solidFill>
                        <a:effectLst/>
                        <a:latin typeface="+mn-lt"/>
                        <a:ea typeface="MS PGothic" pitchFamily="34"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9812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err="1" smtClean="0">
                          <a:ln>
                            <a:noFill/>
                          </a:ln>
                          <a:solidFill>
                            <a:schemeClr val="tx1"/>
                          </a:solidFill>
                          <a:effectLst/>
                          <a:latin typeface="+mn-lt"/>
                          <a:ea typeface="맑은 고딕" pitchFamily="34" charset="-127"/>
                          <a:cs typeface="Times New Roman" pitchFamily="18" charset="0"/>
                        </a:rPr>
                        <a:t>Giwon</a:t>
                      </a: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 Park</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+82-31-450-1879</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3"/>
                        </a:rPr>
                        <a:t>giwon.park@lge.com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1000" b="0" i="0" u="none" strike="noStrike" kern="1200" cap="none" normalizeH="0" baseline="0" dirty="0" err="1" smtClean="0">
                          <a:ln>
                            <a:noFill/>
                          </a:ln>
                          <a:solidFill>
                            <a:schemeClr val="tx1"/>
                          </a:solidFill>
                          <a:effectLst/>
                          <a:latin typeface="+mn-lt"/>
                          <a:ea typeface="맑은 고딕" pitchFamily="34" charset="-127"/>
                          <a:cs typeface="Times New Roman" pitchFamily="18" charset="0"/>
                        </a:rPr>
                        <a:t>Jinsam</a:t>
                      </a:r>
                      <a:r>
                        <a:rPr kumimoji="0" lang="en-US"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rPr>
                        <a:t> Kwak</a:t>
                      </a:r>
                      <a:endParaRPr kumimoji="0" lang="zh-CN" altLang="zh-CN" sz="1000" b="0" i="0" u="none" strike="noStrike" kern="1200"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rPr>
                        <a:t>LG Electronics</a:t>
                      </a:r>
                      <a:endParaRPr kumimoji="0" lang="ko-KR" altLang="ko-KR" sz="1000" b="0" i="0" u="none" strike="noStrike" cap="none" normalizeH="0" baseline="0" dirty="0" smtClean="0">
                        <a:ln>
                          <a:noFill/>
                        </a:ln>
                        <a:solidFill>
                          <a:schemeClr val="tx1"/>
                        </a:solidFill>
                        <a:effectLst/>
                        <a:latin typeface="+mn-lt"/>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LG R&amp;D Complex 533, Hogye-1dong, Dongan-Gu, Anyang, Kyungki, 431-749, Korea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+82-31-450-7902</a:t>
                      </a: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zh-CN" sz="1000" u="none" kern="1200" dirty="0" smtClean="0">
                          <a:solidFill>
                            <a:schemeClr val="tx1"/>
                          </a:solidFill>
                          <a:latin typeface="+mn-lt"/>
                          <a:ea typeface="+mn-ea"/>
                          <a:cs typeface="+mn-cs"/>
                          <a:hlinkClick r:id="rId4"/>
                        </a:rPr>
                        <a:t>Jinsam.kwak@lge.com</a:t>
                      </a:r>
                      <a:endParaRPr kumimoji="1" lang="en-US" altLang="zh-CN" sz="1000" u="none" kern="1200" dirty="0" smtClean="0">
                        <a:solidFill>
                          <a:schemeClr val="tx1"/>
                        </a:solidFill>
                        <a:latin typeface="+mn-lt"/>
                        <a:ea typeface="+mn-ea"/>
                        <a:cs typeface="+mn-cs"/>
                      </a:endParaRPr>
                    </a:p>
                  </a:txBody>
                  <a:tcPr marL="52414" marR="52414"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04800">
                <a:tc>
                  <a:txBody>
                    <a:bodyPr/>
                    <a:lstStyle/>
                    <a:p>
                      <a:pPr algn="l"/>
                      <a:r>
                        <a:rPr kumimoji="1" lang="en-US" altLang="ja-JP" sz="1000" dirty="0" err="1" smtClean="0"/>
                        <a:t>Kiseon</a:t>
                      </a:r>
                      <a:r>
                        <a:rPr kumimoji="1" lang="en-US" altLang="ja-JP" sz="1000" dirty="0" smtClean="0"/>
                        <a:t> Ryu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sz="1000" kern="1200" dirty="0" smtClean="0">
                          <a:solidFill>
                            <a:schemeClr val="tx1"/>
                          </a:solidFill>
                          <a:latin typeface="+mn-lt"/>
                          <a:ea typeface="+mn-ea"/>
                          <a:cs typeface="+mn-cs"/>
                        </a:rPr>
                        <a:t>LG Electronics</a:t>
                      </a:r>
                      <a:endParaRPr kumimoji="1" lang="ja-JP" altLang="en-US" sz="10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it-IT" sz="1000" dirty="0" smtClean="0"/>
                        <a:t>10225</a:t>
                      </a:r>
                      <a:r>
                        <a:rPr lang="it-IT" sz="1000" baseline="0" dirty="0" smtClean="0"/>
                        <a:t> Willow Creek Rd</a:t>
                      </a:r>
                      <a:r>
                        <a:rPr lang="it-IT" sz="1000" dirty="0" smtClean="0"/>
                        <a:t>, San Diego, CA, 92131, USA</a:t>
                      </a:r>
                      <a:endParaRPr kumimoji="0" lang="ko-KR"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altLang="ko-KR" sz="1000" b="0" i="0" u="none" strike="noStrike" cap="none" normalizeH="0" baseline="0" dirty="0" smtClean="0">
                          <a:ln>
                            <a:noFill/>
                          </a:ln>
                          <a:solidFill>
                            <a:schemeClr val="tx1"/>
                          </a:solidFill>
                          <a:effectLst/>
                          <a:latin typeface="Times New Roman" pitchFamily="18" charset="0"/>
                          <a:ea typeface="맑은 고딕" pitchFamily="34" charset="-127"/>
                          <a:cs typeface="Times New Roman" pitchFamily="18" charset="0"/>
                        </a:rPr>
                        <a:t>+1 (858)-635-5209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algn="l"/>
                      <a:r>
                        <a:rPr kumimoji="1" lang="en-US" altLang="ja-JP" sz="1000" dirty="0" smtClean="0">
                          <a:solidFill>
                            <a:schemeClr val="tx1"/>
                          </a:solidFill>
                          <a:hlinkClick r:id="rId5"/>
                        </a:rPr>
                        <a:t>kiseon.ryu@lge.com</a:t>
                      </a:r>
                      <a:endParaRPr kumimoji="1" lang="ja-JP" altLang="en-US" sz="1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160" name="Rectangle 2"/>
          <p:cNvSpPr>
            <a:spLocks noGrp="1" noChangeArrowheads="1"/>
          </p:cNvSpPr>
          <p:nvPr>
            <p:ph type="title"/>
          </p:nvPr>
        </p:nvSpPr>
        <p:spPr/>
        <p:txBody>
          <a:bodyPr/>
          <a:lstStyle/>
          <a:p>
            <a:r>
              <a:rPr lang="en-US" altLang="ja-JP" dirty="0" smtClean="0">
                <a:ea typeface="MS PGothic" pitchFamily="34" charset="-128"/>
              </a:rPr>
              <a:t>GAS procedure </a:t>
            </a:r>
            <a:r>
              <a:rPr lang="en-US" altLang="zh-CN" dirty="0" smtClean="0">
                <a:ea typeface="宋体" pitchFamily="2" charset="-122"/>
              </a:rPr>
              <a:t>in </a:t>
            </a:r>
            <a:r>
              <a:rPr lang="en-US" altLang="zh-CN" dirty="0" err="1" smtClean="0">
                <a:ea typeface="宋体" pitchFamily="2" charset="-122"/>
              </a:rPr>
              <a:t>TGai</a:t>
            </a:r>
            <a:endParaRPr lang="en-US" altLang="ja-JP" dirty="0" smtClean="0">
              <a:ea typeface="MS PGothic" pitchFamily="34" charset="-128"/>
            </a:endParaRPr>
          </a:p>
        </p:txBody>
      </p:sp>
      <p:sp>
        <p:nvSpPr>
          <p:cNvPr id="5161" name="Rectangle 6"/>
          <p:cNvSpPr>
            <a:spLocks noGrp="1" noChangeArrowheads="1"/>
          </p:cNvSpPr>
          <p:nvPr>
            <p:ph type="body" idx="1"/>
          </p:nvPr>
        </p:nvSpPr>
        <p:spPr>
          <a:xfrm>
            <a:off x="685800" y="1524000"/>
            <a:ext cx="7772400" cy="533400"/>
          </a:xfrm>
        </p:spPr>
        <p:txBody>
          <a:bodyPr/>
          <a:lstStyle/>
          <a:p>
            <a:r>
              <a:rPr lang="en-US" altLang="ja-JP" dirty="0" smtClean="0">
                <a:ea typeface="MS PGothic" pitchFamily="34" charset="-128"/>
              </a:rPr>
              <a:t>Date: 2012-05-04</a:t>
            </a:r>
          </a:p>
        </p:txBody>
      </p:sp>
      <p:sp>
        <p:nvSpPr>
          <p:cNvPr id="2088" name="日付プレースホルダ 3"/>
          <p:cNvSpPr>
            <a:spLocks noGrp="1"/>
          </p:cNvSpPr>
          <p:nvPr>
            <p:ph type="dt" sz="quarter" idx="10"/>
          </p:nvPr>
        </p:nvSpPr>
        <p:spPr>
          <a:xfrm>
            <a:off x="696913" y="332601"/>
            <a:ext cx="968214" cy="276999"/>
          </a:xfrm>
        </p:spPr>
        <p:txBody>
          <a:bodyPr/>
          <a:lstStyle/>
          <a:p>
            <a:pPr>
              <a:defRPr/>
            </a:pPr>
            <a:r>
              <a:rPr lang="en-US" altLang="ja-JP" dirty="0" smtClean="0"/>
              <a:t>May 2012</a:t>
            </a:r>
          </a:p>
        </p:txBody>
      </p:sp>
      <p:sp>
        <p:nvSpPr>
          <p:cNvPr id="5163" name="スライド番号プレースホルダ 5"/>
          <p:cNvSpPr>
            <a:spLocks noGrp="1"/>
          </p:cNvSpPr>
          <p:nvPr>
            <p:ph type="sldNum" sz="quarter" idx="12"/>
          </p:nvPr>
        </p:nvSpPr>
        <p:spPr>
          <a:noFill/>
        </p:spPr>
        <p:txBody>
          <a:bodyPr/>
          <a:lstStyle/>
          <a:p>
            <a:r>
              <a:rPr lang="en-US" altLang="ja-JP" smtClean="0"/>
              <a:t>Slide </a:t>
            </a:r>
            <a:fld id="{AD4FACCD-CD97-4575-A2CB-6C6311C724CF}" type="slidenum">
              <a:rPr lang="en-US" altLang="ja-JP" smtClean="0"/>
              <a:pPr/>
              <a:t>1</a:t>
            </a:fld>
            <a:endParaRPr lang="en-US" altLang="ja-JP" smtClean="0"/>
          </a:p>
        </p:txBody>
      </p:sp>
      <p:sp>
        <p:nvSpPr>
          <p:cNvPr id="5164"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altLang="ja-JP" sz="2000" b="1">
                <a:ea typeface="MS PGothic" pitchFamily="34" charset="-128"/>
              </a:rPr>
              <a:t>Authors:</a:t>
            </a:r>
            <a:endParaRPr lang="en-US" altLang="ja-JP" sz="2000">
              <a:ea typeface="MS PGothic" pitchFamily="34" charset="-128"/>
            </a:endParaRPr>
          </a:p>
        </p:txBody>
      </p:sp>
      <p:sp>
        <p:nvSpPr>
          <p:cNvPr id="15" name="フッター プレースホルダ 4"/>
          <p:cNvSpPr>
            <a:spLocks noGrp="1"/>
          </p:cNvSpPr>
          <p:nvPr>
            <p:ph type="ftr" sz="quarter" idx="11"/>
          </p:nvPr>
        </p:nvSpPr>
        <p:spPr>
          <a:xfrm>
            <a:off x="6514465" y="6475413"/>
            <a:ext cx="2029466" cy="369332"/>
          </a:xfrm>
        </p:spPr>
        <p:txBody>
          <a:bodyPr/>
          <a:lstStyle/>
          <a:p>
            <a:pPr>
              <a:defRPr/>
            </a:pPr>
            <a:r>
              <a:rPr lang="en-US" altLang="ja-JP" dirty="0" smtClean="0"/>
              <a:t>Giwon Park, </a:t>
            </a:r>
            <a:r>
              <a:rPr lang="en-US" dirty="0" smtClean="0"/>
              <a:t>LG Electronics Inc.</a:t>
            </a:r>
          </a:p>
          <a:p>
            <a:pPr>
              <a:defRPr/>
            </a:pPr>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日付プレースホルダ 3"/>
          <p:cNvSpPr>
            <a:spLocks noGrp="1"/>
          </p:cNvSpPr>
          <p:nvPr>
            <p:ph type="dt" sz="quarter" idx="10"/>
          </p:nvPr>
        </p:nvSpPr>
        <p:spPr>
          <a:xfrm>
            <a:off x="696913" y="332601"/>
            <a:ext cx="968214" cy="276999"/>
          </a:xfrm>
          <a:noFill/>
        </p:spPr>
        <p:txBody>
          <a:bodyPr/>
          <a:lstStyle/>
          <a:p>
            <a:pPr>
              <a:defRPr/>
            </a:pPr>
            <a:r>
              <a:rPr lang="en-US" altLang="ja-JP" dirty="0" smtClean="0"/>
              <a:t>May 2012</a:t>
            </a:r>
          </a:p>
        </p:txBody>
      </p:sp>
      <p:sp>
        <p:nvSpPr>
          <p:cNvPr id="6147" name="スライド番号プレースホルダ 5"/>
          <p:cNvSpPr>
            <a:spLocks noGrp="1"/>
          </p:cNvSpPr>
          <p:nvPr>
            <p:ph type="sldNum" sz="quarter" idx="12"/>
          </p:nvPr>
        </p:nvSpPr>
        <p:spPr>
          <a:noFill/>
        </p:spPr>
        <p:txBody>
          <a:bodyPr/>
          <a:lstStyle/>
          <a:p>
            <a:r>
              <a:rPr lang="en-US" altLang="ja-JP" smtClean="0"/>
              <a:t>Slide </a:t>
            </a:r>
            <a:fld id="{C412BA04-F38A-4ADF-9DED-8047414DD716}" type="slidenum">
              <a:rPr lang="en-US" altLang="ja-JP" smtClean="0"/>
              <a:pPr/>
              <a:t>2</a:t>
            </a:fld>
            <a:endParaRPr lang="en-US" altLang="ja-JP" smtClean="0"/>
          </a:p>
        </p:txBody>
      </p:sp>
      <p:sp>
        <p:nvSpPr>
          <p:cNvPr id="6148" name="Rectangle 2"/>
          <p:cNvSpPr>
            <a:spLocks noGrp="1" noChangeArrowheads="1"/>
          </p:cNvSpPr>
          <p:nvPr>
            <p:ph type="title"/>
          </p:nvPr>
        </p:nvSpPr>
        <p:spPr/>
        <p:txBody>
          <a:bodyPr/>
          <a:lstStyle/>
          <a:p>
            <a:r>
              <a:rPr lang="en-US" altLang="ja-JP" dirty="0" smtClean="0">
                <a:ea typeface="MS PGothic" pitchFamily="34" charset="-128"/>
              </a:rPr>
              <a:t>Abstract</a:t>
            </a:r>
          </a:p>
        </p:txBody>
      </p:sp>
      <p:sp>
        <p:nvSpPr>
          <p:cNvPr id="6149" name="Rectangle 3"/>
          <p:cNvSpPr>
            <a:spLocks noGrp="1" noChangeArrowheads="1"/>
          </p:cNvSpPr>
          <p:nvPr>
            <p:ph type="body" idx="1"/>
          </p:nvPr>
        </p:nvSpPr>
        <p:spPr/>
        <p:txBody>
          <a:bodyPr/>
          <a:lstStyle/>
          <a:p>
            <a:r>
              <a:rPr lang="en-US" dirty="0" smtClean="0"/>
              <a:t>This document proposes optimized </a:t>
            </a:r>
            <a:r>
              <a:rPr lang="en-US" altLang="zh-CN" dirty="0" smtClean="0"/>
              <a:t>GAS procedure by eliminating unnecessary GAS query</a:t>
            </a:r>
            <a:r>
              <a:rPr lang="en-US" dirty="0" smtClean="0"/>
              <a:t>.</a:t>
            </a:r>
          </a:p>
        </p:txBody>
      </p:sp>
      <p:sp>
        <p:nvSpPr>
          <p:cNvPr id="8" name="フッター プレースホルダ 4"/>
          <p:cNvSpPr>
            <a:spLocks noGrp="1"/>
          </p:cNvSpPr>
          <p:nvPr>
            <p:ph type="ftr" sz="quarter" idx="11"/>
          </p:nvPr>
        </p:nvSpPr>
        <p:spPr>
          <a:xfrm>
            <a:off x="6514467" y="6475413"/>
            <a:ext cx="2029466" cy="369332"/>
          </a:xfrm>
        </p:spPr>
        <p:txBody>
          <a:bodyPr/>
          <a:lstStyle/>
          <a:p>
            <a:pPr>
              <a:defRPr/>
            </a:pPr>
            <a:r>
              <a:rPr lang="en-US" altLang="ja-JP" dirty="0" smtClean="0"/>
              <a:t>Giwon Park, </a:t>
            </a:r>
            <a:r>
              <a:rPr lang="en-US" dirty="0" smtClean="0"/>
              <a:t>LG Electronics Inc.</a:t>
            </a:r>
          </a:p>
          <a:p>
            <a:pPr>
              <a:defRPr/>
            </a:pPr>
            <a:endParaRPr lang="en-US" altLang="ja-JP"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Conformance w/ </a:t>
            </a:r>
            <a:r>
              <a:rPr lang="en-US" dirty="0" err="1" smtClean="0"/>
              <a:t>TGai</a:t>
            </a:r>
            <a:r>
              <a:rPr lang="en-US" dirty="0" smtClean="0"/>
              <a:t> PAR &amp; 5C </a:t>
            </a:r>
            <a:endParaRPr lang="en-US" dirty="0"/>
          </a:p>
        </p:txBody>
      </p:sp>
      <p:sp>
        <p:nvSpPr>
          <p:cNvPr id="4" name="Datumsplatzhalt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ußzeilenplatzhalter 4"/>
          <p:cNvSpPr>
            <a:spLocks noGrp="1"/>
          </p:cNvSpPr>
          <p:nvPr>
            <p:ph type="ftr" sz="quarter" idx="11"/>
          </p:nvPr>
        </p:nvSpPr>
        <p:spPr>
          <a:xfrm>
            <a:off x="6514465" y="6475413"/>
            <a:ext cx="2029466" cy="369332"/>
          </a:xfrm>
        </p:spPr>
        <p:txBody>
          <a:bodyPr/>
          <a:lstStyle/>
          <a:p>
            <a:pPr>
              <a:defRPr/>
            </a:pPr>
            <a:r>
              <a:rPr lang="en-US" altLang="ja-JP" dirty="0" smtClean="0"/>
              <a:t>Giwon Park, </a:t>
            </a:r>
            <a:r>
              <a:rPr lang="en-US" dirty="0" smtClean="0"/>
              <a:t>LG Electronics Inc.</a:t>
            </a:r>
          </a:p>
          <a:p>
            <a:pPr>
              <a:defRPr/>
            </a:pPr>
            <a:endParaRPr lang="en-US" altLang="ja-JP" dirty="0"/>
          </a:p>
        </p:txBody>
      </p:sp>
      <p:sp>
        <p:nvSpPr>
          <p:cNvPr id="6" name="Foliennummernplatzhalter 5"/>
          <p:cNvSpPr>
            <a:spLocks noGrp="1"/>
          </p:cNvSpPr>
          <p:nvPr>
            <p:ph type="sldNum" sz="quarter" idx="12"/>
          </p:nvPr>
        </p:nvSpPr>
        <p:spPr/>
        <p:txBody>
          <a:bodyPr/>
          <a:lstStyle/>
          <a:p>
            <a:r>
              <a:rPr lang="en-US" altLang="ja-JP" smtClean="0"/>
              <a:t>Slide </a:t>
            </a:r>
            <a:fld id="{31E72FFA-50B6-BE49-9796-CC7F59AABF37}" type="slidenum">
              <a:rPr lang="en-US" altLang="ja-JP" smtClean="0"/>
              <a:pPr/>
              <a:t>3</a:t>
            </a:fld>
            <a:endParaRPr lang="en-US" altLang="ja-JP"/>
          </a:p>
        </p:txBody>
      </p:sp>
      <p:graphicFrame>
        <p:nvGraphicFramePr>
          <p:cNvPr id="7" name="Tabelle 6"/>
          <p:cNvGraphicFramePr>
            <a:graphicFrameLocks noGrp="1"/>
          </p:cNvGraphicFramePr>
          <p:nvPr/>
        </p:nvGraphicFramePr>
        <p:xfrm>
          <a:off x="762000" y="1905000"/>
          <a:ext cx="7696200" cy="3317240"/>
        </p:xfrm>
        <a:graphic>
          <a:graphicData uri="http://schemas.openxmlformats.org/drawingml/2006/table">
            <a:tbl>
              <a:tblPr firstRow="1" bandRow="1">
                <a:tableStyleId>{5C22544A-7EE6-4342-B048-85BDC9FD1C3A}</a:tableStyleId>
              </a:tblPr>
              <a:tblGrid>
                <a:gridCol w="5791200"/>
                <a:gridCol w="1905000"/>
              </a:tblGrid>
              <a:tr h="370840">
                <a:tc>
                  <a:txBody>
                    <a:bodyPr/>
                    <a:lstStyle/>
                    <a:p>
                      <a:r>
                        <a:rPr lang="en-US" sz="1400" dirty="0" smtClean="0"/>
                        <a:t>Conformance Question</a:t>
                      </a:r>
                      <a:endParaRPr lang="en-US" sz="1400" dirty="0"/>
                    </a:p>
                  </a:txBody>
                  <a:tcPr/>
                </a:tc>
                <a:tc>
                  <a:txBody>
                    <a:bodyPr/>
                    <a:lstStyle/>
                    <a:p>
                      <a:r>
                        <a:rPr lang="en-US" sz="1400" dirty="0" smtClean="0"/>
                        <a:t>Response</a:t>
                      </a:r>
                      <a:endParaRPr lang="en-US" sz="1400" dirty="0"/>
                    </a:p>
                  </a:txBody>
                  <a:tcPr/>
                </a:tc>
              </a:tr>
              <a:tr h="370840">
                <a:tc>
                  <a:txBody>
                    <a:bodyPr/>
                    <a:lstStyle/>
                    <a:p>
                      <a:r>
                        <a:rPr lang="en-US" sz="1400" dirty="0" smtClean="0"/>
                        <a:t>Does the proposal</a:t>
                      </a:r>
                      <a:r>
                        <a:rPr lang="en-US" sz="1400" baseline="0" dirty="0" smtClean="0"/>
                        <a:t> </a:t>
                      </a:r>
                      <a:r>
                        <a:rPr lang="en-US" sz="1400" dirty="0" smtClean="0"/>
                        <a:t>degrade the security offered by Robust Security Network Association (RSNA) already defined in 802.11?</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change the MAC SAP interface?</a:t>
                      </a:r>
                      <a:endParaRPr lang="en-US" sz="1400" dirty="0"/>
                    </a:p>
                  </a:txBody>
                  <a:tcPr/>
                </a:tc>
                <a:tc>
                  <a:txBody>
                    <a:bodyPr/>
                    <a:lstStyle/>
                    <a:p>
                      <a:r>
                        <a:rPr lang="en-US" sz="1400" b="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require or introduce a change to the 802.1 architecture?</a:t>
                      </a:r>
                      <a:endParaRPr lang="en-US" sz="1400" dirty="0"/>
                    </a:p>
                  </a:txBody>
                  <a:tcPr/>
                </a:tc>
                <a:tc>
                  <a:txBody>
                    <a:bodyPr/>
                    <a:lstStyle/>
                    <a:p>
                      <a:r>
                        <a:rPr lang="en-US" sz="1400" b="0" dirty="0" smtClean="0">
                          <a:solidFill>
                            <a:schemeClr val="tx1"/>
                          </a:solidFill>
                        </a:rPr>
                        <a:t>No</a:t>
                      </a:r>
                      <a:endParaRPr lang="en-US" sz="1400" b="0" dirty="0">
                        <a:solidFill>
                          <a:schemeClr val="tx1"/>
                        </a:solidFill>
                      </a:endParaRPr>
                    </a:p>
                  </a:txBody>
                  <a:tcPr/>
                </a:tc>
              </a:tr>
              <a:tr h="370840">
                <a:tc>
                  <a:txBody>
                    <a:bodyPr/>
                    <a:lstStyle/>
                    <a:p>
                      <a:r>
                        <a:rPr lang="en-US" sz="1400" dirty="0" smtClean="0"/>
                        <a:t>Does the proposal</a:t>
                      </a:r>
                      <a:r>
                        <a:rPr lang="en-US" sz="1400" baseline="0" dirty="0" smtClean="0"/>
                        <a:t> introduce a change in the channel access mechanism?</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Does the proposal introduce a change in the PHY?</a:t>
                      </a:r>
                      <a:endParaRPr lang="en-US" sz="1400" dirty="0"/>
                    </a:p>
                  </a:txBody>
                  <a:tcPr/>
                </a:tc>
                <a:tc>
                  <a:txBody>
                    <a:bodyPr/>
                    <a:lstStyle/>
                    <a:p>
                      <a:r>
                        <a:rPr lang="en-US" sz="1400" dirty="0" smtClean="0"/>
                        <a:t>No</a:t>
                      </a:r>
                      <a:endParaRPr lang="en-US" sz="1400" dirty="0"/>
                    </a:p>
                  </a:txBody>
                  <a:tcPr/>
                </a:tc>
              </a:tr>
              <a:tr h="370840">
                <a:tc>
                  <a:txBody>
                    <a:bodyPr/>
                    <a:lstStyle/>
                    <a:p>
                      <a:r>
                        <a:rPr lang="en-US" sz="1400" dirty="0" smtClean="0"/>
                        <a:t>Which of the following link set-up phases is addressed by the proposal?</a:t>
                      </a:r>
                    </a:p>
                    <a:p>
                      <a:r>
                        <a:rPr lang="en-US" sz="1400" dirty="0" smtClean="0"/>
                        <a:t>(1) AP Discovery (2) Network Discovery (3) Link (re-)establishment</a:t>
                      </a:r>
                      <a:r>
                        <a:rPr lang="en-US" sz="1400" baseline="0" dirty="0" smtClean="0"/>
                        <a:t> / exchange of security related messages (4) Higher layer aspects, e.g. IP address assignment</a:t>
                      </a:r>
                      <a:endParaRPr lang="en-US" sz="1400" dirty="0"/>
                    </a:p>
                  </a:txBody>
                  <a:tcPr/>
                </a:tc>
                <a:tc>
                  <a:txBody>
                    <a:bodyPr/>
                    <a:lstStyle/>
                    <a:p>
                      <a:r>
                        <a:rPr lang="en-US" sz="1400" dirty="0" smtClean="0"/>
                        <a:t>3</a:t>
                      </a:r>
                      <a:endParaRPr lang="en-US" sz="1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lnSpcReduction="10000"/>
          </a:bodyPr>
          <a:lstStyle/>
          <a:p>
            <a:r>
              <a:rPr lang="en-US" altLang="zh-CN" dirty="0" smtClean="0"/>
              <a:t>The contribution 11-12-0151-07 (proposed-specification-framework-for-</a:t>
            </a:r>
            <a:r>
              <a:rPr lang="en-US" altLang="zh-CN" dirty="0" err="1" smtClean="0"/>
              <a:t>tgai</a:t>
            </a:r>
            <a:r>
              <a:rPr lang="en-US" altLang="zh-CN" dirty="0" smtClean="0"/>
              <a:t>) described </a:t>
            </a:r>
            <a:r>
              <a:rPr lang="en-GB" dirty="0" smtClean="0"/>
              <a:t>GAS configuration-change element may include </a:t>
            </a:r>
            <a:r>
              <a:rPr lang="en-US" altLang="zh-CN" dirty="0" smtClean="0"/>
              <a:t>in Beacon/Probe Response </a:t>
            </a:r>
            <a:r>
              <a:rPr lang="en-GB" dirty="0" smtClean="0"/>
              <a:t>to indicate changes in a set of static GAS parameters.  </a:t>
            </a:r>
            <a:endParaRPr lang="en-US" altLang="zh-CN" dirty="0" smtClean="0"/>
          </a:p>
          <a:p>
            <a:r>
              <a:rPr lang="en-US" altLang="zh-CN" u="sng" dirty="0" smtClean="0">
                <a:solidFill>
                  <a:srgbClr val="0000FF"/>
                </a:solidFill>
              </a:rPr>
              <a:t>Inclusion of Configuration Change Element in Beacon and Probe Response is optional. If it is not included, STA may ask the AP whether or not it has to perform GAS procedure before the association.</a:t>
            </a:r>
          </a:p>
          <a:p>
            <a:pPr lvl="1"/>
            <a:r>
              <a:rPr lang="en-US" altLang="zh-CN" u="sng" dirty="0" smtClean="0">
                <a:solidFill>
                  <a:srgbClr val="0000FF"/>
                </a:solidFill>
              </a:rPr>
              <a:t>We propose to define Configuration Change Element in Association Request as an </a:t>
            </a:r>
            <a:r>
              <a:rPr lang="en-US" altLang="zh-CN" u="sng" smtClean="0">
                <a:solidFill>
                  <a:srgbClr val="0000FF"/>
                </a:solidFill>
              </a:rPr>
              <a:t>optional parameter.</a:t>
            </a:r>
            <a:endParaRPr lang="en-US" altLang="zh-CN" u="sng" dirty="0" smtClean="0">
              <a:solidFill>
                <a:srgbClr val="0000FF"/>
              </a:solidFill>
            </a:endParaRPr>
          </a:p>
          <a:p>
            <a:pPr lvl="1"/>
            <a:endParaRPr lang="en-US" altLang="zh-CN" u="sng" dirty="0" smtClean="0">
              <a:solidFill>
                <a:srgbClr val="0000FF"/>
              </a:solidFill>
            </a:endParaRPr>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4</a:t>
            </a:fld>
            <a:endParaRPr lang="en-US" altLang="ja-JP"/>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588580"/>
            <a:ext cx="8305800" cy="457200"/>
          </a:xfrm>
        </p:spPr>
        <p:txBody>
          <a:bodyPr/>
          <a:lstStyle/>
          <a:p>
            <a:r>
              <a:rPr lang="en-US" altLang="zh-CN" sz="2800" dirty="0" smtClean="0"/>
              <a:t>Example of proposal (i.e., GAS procedure skip)</a:t>
            </a:r>
            <a:endParaRPr lang="en-US" sz="2800" dirty="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530" y="6475413"/>
            <a:ext cx="2029402" cy="184666"/>
          </a:xfrm>
        </p:spPr>
        <p:txBody>
          <a:bodyPr/>
          <a:lstStyle/>
          <a:p>
            <a:pPr>
              <a:defRPr/>
            </a:pPr>
            <a:r>
              <a:rPr lang="en-US" altLang="ja-JP" dirty="0" smtClean="0"/>
              <a:t>Giwon Park, </a:t>
            </a:r>
            <a:r>
              <a:rPr lang="en-US" dirty="0" smtClean="0"/>
              <a:t>LG Electronics Inc.</a:t>
            </a:r>
            <a:endParaRPr lang="en-US"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5</a:t>
            </a:fld>
            <a:endParaRPr lang="en-US" altLang="ja-JP"/>
          </a:p>
        </p:txBody>
      </p:sp>
      <p:sp>
        <p:nvSpPr>
          <p:cNvPr id="11" name="TextBox 10"/>
          <p:cNvSpPr txBox="1"/>
          <p:nvPr/>
        </p:nvSpPr>
        <p:spPr>
          <a:xfrm>
            <a:off x="5410200" y="1905000"/>
            <a:ext cx="3581400" cy="3539430"/>
          </a:xfrm>
          <a:prstGeom prst="rect">
            <a:avLst/>
          </a:prstGeom>
          <a:noFill/>
        </p:spPr>
        <p:txBody>
          <a:bodyPr wrap="square" rtlCol="0">
            <a:spAutoFit/>
          </a:bodyPr>
          <a:lstStyle/>
          <a:p>
            <a:pPr eaLnBrk="0" hangingPunct="0">
              <a:buFont typeface="Wingdings" pitchFamily="2" charset="2"/>
              <a:buChar char="v"/>
            </a:pPr>
            <a:r>
              <a:rPr lang="en-US" altLang="zh-CN" sz="1400" dirty="0" smtClean="0"/>
              <a:t> STA caches GAS/ANQP configuration change counter.</a:t>
            </a:r>
          </a:p>
          <a:p>
            <a:pPr eaLnBrk="0" hangingPunct="0"/>
            <a:endParaRPr lang="en-US" altLang="zh-CN" sz="1400" dirty="0" smtClean="0"/>
          </a:p>
          <a:p>
            <a:pPr eaLnBrk="0" hangingPunct="0">
              <a:buFont typeface="Wingdings" pitchFamily="2" charset="2"/>
              <a:buChar char="v"/>
            </a:pPr>
            <a:r>
              <a:rPr lang="en-US" altLang="zh-CN" sz="1400" dirty="0" smtClean="0"/>
              <a:t> When the STA associates to the AP, STA transmits the </a:t>
            </a:r>
            <a:r>
              <a:rPr lang="en-US" altLang="zh-CN" sz="1400" u="sng" dirty="0" smtClean="0">
                <a:solidFill>
                  <a:srgbClr val="0000FF"/>
                </a:solidFill>
              </a:rPr>
              <a:t>association request message with GAS configuration change counter</a:t>
            </a:r>
            <a:r>
              <a:rPr lang="en-US" altLang="zh-CN" sz="1400" dirty="0" smtClean="0"/>
              <a:t> to the AP.</a:t>
            </a:r>
          </a:p>
          <a:p>
            <a:pPr eaLnBrk="0" hangingPunct="0"/>
            <a:endParaRPr lang="en-US" altLang="zh-CN" sz="1400" dirty="0" smtClean="0"/>
          </a:p>
          <a:p>
            <a:pPr eaLnBrk="0" hangingPunct="0">
              <a:buFont typeface="Wingdings" pitchFamily="2" charset="2"/>
              <a:buChar char="v"/>
            </a:pPr>
            <a:r>
              <a:rPr lang="en-US" altLang="zh-CN" sz="1400" dirty="0" smtClean="0"/>
              <a:t> (Configuration Change Counter is matched) </a:t>
            </a:r>
            <a:r>
              <a:rPr lang="en-US" altLang="zh-CN" sz="1400" dirty="0" smtClean="0">
                <a:sym typeface="Wingdings" pitchFamily="2" charset="2"/>
              </a:rPr>
              <a:t> AP sends the association response message with status code ‘SUCCESS’ to the STA and then, </a:t>
            </a:r>
            <a:r>
              <a:rPr lang="en-US" altLang="zh-CN" sz="1400" u="sng" dirty="0" smtClean="0">
                <a:solidFill>
                  <a:srgbClr val="0000FF"/>
                </a:solidFill>
              </a:rPr>
              <a:t>STA skips the GAS procedure</a:t>
            </a:r>
            <a:r>
              <a:rPr lang="en-US" altLang="zh-CN" sz="1400" dirty="0" smtClean="0"/>
              <a:t>.</a:t>
            </a:r>
          </a:p>
          <a:p>
            <a:pPr eaLnBrk="0" hangingPunct="0"/>
            <a:endParaRPr lang="en-US" altLang="zh-CN" sz="1400" dirty="0" smtClean="0"/>
          </a:p>
          <a:p>
            <a:pPr eaLnBrk="0" hangingPunct="0">
              <a:buFont typeface="Wingdings" pitchFamily="2" charset="2"/>
              <a:buChar char="v"/>
            </a:pPr>
            <a:r>
              <a:rPr lang="en-US" altLang="zh-CN" sz="1400" dirty="0" smtClean="0"/>
              <a:t>(Configuration Change Counter is mismatched) </a:t>
            </a:r>
            <a:r>
              <a:rPr lang="en-US" altLang="zh-CN" sz="1400" dirty="0" smtClean="0">
                <a:sym typeface="Wingdings" pitchFamily="2" charset="2"/>
              </a:rPr>
              <a:t> </a:t>
            </a:r>
            <a:r>
              <a:rPr lang="en-US" altLang="zh-CN" sz="1400" u="sng" dirty="0" smtClean="0">
                <a:solidFill>
                  <a:srgbClr val="0000FF"/>
                </a:solidFill>
              </a:rPr>
              <a:t>AP defers the association and sends the association response message with updated GAS information IE</a:t>
            </a:r>
            <a:r>
              <a:rPr lang="en-US" altLang="zh-CN" sz="1400" dirty="0" smtClean="0"/>
              <a:t>. </a:t>
            </a:r>
          </a:p>
        </p:txBody>
      </p:sp>
      <p:graphicFrame>
        <p:nvGraphicFramePr>
          <p:cNvPr id="154628" name="Object 4"/>
          <p:cNvGraphicFramePr>
            <a:graphicFrameLocks noChangeAspect="1"/>
          </p:cNvGraphicFramePr>
          <p:nvPr/>
        </p:nvGraphicFramePr>
        <p:xfrm>
          <a:off x="91568" y="1600200"/>
          <a:ext cx="5394832" cy="4267200"/>
        </p:xfrm>
        <a:graphic>
          <a:graphicData uri="http://schemas.openxmlformats.org/presentationml/2006/ole">
            <p:oleObj spid="_x0000_s154628" name="Visio" r:id="rId4" imgW="6958249" imgH="4313208" progId="Visio.Drawing.11">
              <p:embed/>
            </p:oleObj>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smtClean="0"/>
              <a:t>Proposed</a:t>
            </a:r>
            <a:r>
              <a:rPr lang="ko-KR" altLang="en-US" dirty="0" smtClean="0"/>
              <a:t> </a:t>
            </a:r>
            <a:r>
              <a:rPr lang="en-US" altLang="ko-KR" dirty="0" smtClean="0"/>
              <a:t>IE</a:t>
            </a:r>
            <a:endParaRPr lang="en-US" dirty="0"/>
          </a:p>
        </p:txBody>
      </p:sp>
      <p:sp>
        <p:nvSpPr>
          <p:cNvPr id="3" name="Content Placeholder 2"/>
          <p:cNvSpPr>
            <a:spLocks noGrp="1"/>
          </p:cNvSpPr>
          <p:nvPr>
            <p:ph idx="1"/>
          </p:nvPr>
        </p:nvSpPr>
        <p:spPr>
          <a:xfrm>
            <a:off x="685800" y="1676400"/>
            <a:ext cx="7772400" cy="4419600"/>
          </a:xfrm>
        </p:spPr>
        <p:txBody>
          <a:bodyPr/>
          <a:lstStyle/>
          <a:p>
            <a:r>
              <a:rPr lang="en-US" dirty="0" smtClean="0"/>
              <a:t>GAS configuration change counter is included in association request message:</a:t>
            </a:r>
          </a:p>
          <a:p>
            <a:endParaRPr lang="en-US" dirty="0" smtClean="0"/>
          </a:p>
          <a:p>
            <a:endParaRPr lang="en-US" dirty="0" smtClean="0"/>
          </a:p>
          <a:p>
            <a:r>
              <a:rPr lang="en-US" dirty="0" smtClean="0"/>
              <a:t>GAS information can be included in association response message:</a:t>
            </a:r>
          </a:p>
          <a:p>
            <a:endParaRPr lang="en-US" dirty="0" smtClean="0"/>
          </a:p>
          <a:p>
            <a:endParaRPr lang="en-US" dirty="0" smtClean="0"/>
          </a:p>
          <a:p>
            <a:endParaRPr lang="en-US" dirty="0" smtClean="0"/>
          </a:p>
          <a:p>
            <a:endParaRPr lang="en-US" dirty="0" smtClean="0"/>
          </a:p>
          <a:p>
            <a:endParaRPr lang="en-US" dirty="0" smtClean="0"/>
          </a:p>
          <a:p>
            <a:endParaRPr lang="en-US" dirty="0" smtClean="0"/>
          </a:p>
          <a:p>
            <a:pPr latinLnBrk="1"/>
            <a:endParaRPr lang="en-US" dirty="0" smtClean="0"/>
          </a:p>
        </p:txBody>
      </p:sp>
      <p:sp>
        <p:nvSpPr>
          <p:cNvPr id="4"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
        <p:nvSpPr>
          <p:cNvPr id="5" name="Footer Placeholder 4"/>
          <p:cNvSpPr>
            <a:spLocks noGrp="1"/>
          </p:cNvSpPr>
          <p:nvPr>
            <p:ph type="ftr" sz="quarter" idx="11"/>
          </p:nvPr>
        </p:nvSpPr>
        <p:spPr>
          <a:xfrm>
            <a:off x="6514465" y="6475413"/>
            <a:ext cx="2029466" cy="369332"/>
          </a:xfrm>
        </p:spPr>
        <p:txBody>
          <a:bodyPr/>
          <a:lstStyle/>
          <a:p>
            <a:pPr>
              <a:defRPr/>
            </a:pPr>
            <a:r>
              <a:rPr lang="en-US" altLang="ja-JP" dirty="0" smtClean="0"/>
              <a:t>Giwon Park, </a:t>
            </a:r>
            <a:r>
              <a:rPr lang="en-US" dirty="0" smtClean="0"/>
              <a:t>LG Electronics Inc.</a:t>
            </a:r>
          </a:p>
          <a:p>
            <a:pPr>
              <a:defRPr/>
            </a:pPr>
            <a:endParaRPr lang="en-US" altLang="ja-JP" dirty="0"/>
          </a:p>
        </p:txBody>
      </p:sp>
      <p:sp>
        <p:nvSpPr>
          <p:cNvPr id="6" name="Slide Number Placeholder 5"/>
          <p:cNvSpPr>
            <a:spLocks noGrp="1"/>
          </p:cNvSpPr>
          <p:nvPr>
            <p:ph type="sldNum" sz="quarter" idx="12"/>
          </p:nvPr>
        </p:nvSpPr>
        <p:spPr/>
        <p:txBody>
          <a:bodyPr/>
          <a:lstStyle/>
          <a:p>
            <a:pPr>
              <a:defRPr/>
            </a:pPr>
            <a:r>
              <a:rPr lang="en-US" altLang="ja-JP" smtClean="0"/>
              <a:t>Slide </a:t>
            </a:r>
            <a:fld id="{F849415C-ECDB-492C-B7EB-181F05134429}" type="slidenum">
              <a:rPr lang="en-US" altLang="ja-JP" smtClean="0"/>
              <a:pPr>
                <a:defRPr/>
              </a:pPr>
              <a:t>6</a:t>
            </a:fld>
            <a:endParaRPr lang="en-US" altLang="ja-JP"/>
          </a:p>
        </p:txBody>
      </p:sp>
      <p:graphicFrame>
        <p:nvGraphicFramePr>
          <p:cNvPr id="149506" name="Object 2"/>
          <p:cNvGraphicFramePr>
            <a:graphicFrameLocks noChangeAspect="1"/>
          </p:cNvGraphicFramePr>
          <p:nvPr/>
        </p:nvGraphicFramePr>
        <p:xfrm>
          <a:off x="2667000" y="2717800"/>
          <a:ext cx="4040187" cy="482600"/>
        </p:xfrm>
        <a:graphic>
          <a:graphicData uri="http://schemas.openxmlformats.org/presentationml/2006/ole">
            <p:oleObj spid="_x0000_s149506" name="Visio" r:id="rId4" imgW="4055083" imgH="456661" progId="Visio.Drawing.11">
              <p:embed/>
            </p:oleObj>
          </a:graphicData>
        </a:graphic>
      </p:graphicFrame>
      <p:graphicFrame>
        <p:nvGraphicFramePr>
          <p:cNvPr id="149510" name="Object 6"/>
          <p:cNvGraphicFramePr>
            <a:graphicFrameLocks noChangeAspect="1"/>
          </p:cNvGraphicFramePr>
          <p:nvPr/>
        </p:nvGraphicFramePr>
        <p:xfrm>
          <a:off x="2665413" y="4511675"/>
          <a:ext cx="4040187" cy="441325"/>
        </p:xfrm>
        <a:graphic>
          <a:graphicData uri="http://schemas.openxmlformats.org/presentationml/2006/ole">
            <p:oleObj spid="_x0000_s149510" name="Visio" r:id="rId5" imgW="4055083" imgH="456661" progId="Visio.Drawing.11">
              <p:embed/>
            </p:oleObj>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1</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STA may include a GAS configuration-change counter in the Association Request to check changes in a set of static GAS parameters.</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23898"/>
            <a:ext cx="7772400" cy="533400"/>
          </a:xfrm>
        </p:spPr>
        <p:txBody>
          <a:bodyPr/>
          <a:lstStyle/>
          <a:p>
            <a:r>
              <a:rPr lang="en-GB" sz="2800" dirty="0" smtClean="0"/>
              <a:t>Motion 2</a:t>
            </a:r>
            <a:endParaRPr lang="en-US" sz="2800" dirty="0"/>
          </a:p>
        </p:txBody>
      </p:sp>
      <p:sp>
        <p:nvSpPr>
          <p:cNvPr id="3" name="Content Placeholder 2"/>
          <p:cNvSpPr>
            <a:spLocks noGrp="1"/>
          </p:cNvSpPr>
          <p:nvPr>
            <p:ph idx="1"/>
          </p:nvPr>
        </p:nvSpPr>
        <p:spPr>
          <a:xfrm>
            <a:off x="762000" y="1714488"/>
            <a:ext cx="7772400" cy="4533912"/>
          </a:xfrm>
        </p:spPr>
        <p:txBody>
          <a:bodyPr>
            <a:normAutofit/>
          </a:bodyPr>
          <a:lstStyle/>
          <a:p>
            <a:r>
              <a:rPr lang="en-GB" dirty="0" smtClean="0"/>
              <a:t>Move to add the following text to the clause 6 of the specification framework document:</a:t>
            </a:r>
            <a:endParaRPr lang="ko-KR" altLang="en-US" dirty="0" smtClean="0"/>
          </a:p>
          <a:p>
            <a:endParaRPr lang="en-US" dirty="0" smtClean="0"/>
          </a:p>
          <a:p>
            <a:pPr algn="just">
              <a:spcAft>
                <a:spcPts val="0"/>
              </a:spcAft>
              <a:buNone/>
            </a:pPr>
            <a:r>
              <a:rPr lang="en-US" dirty="0" smtClean="0"/>
              <a:t>AP may include a GAS information in the Association Response when </a:t>
            </a:r>
            <a:r>
              <a:rPr lang="en-US" altLang="zh-CN" dirty="0" smtClean="0"/>
              <a:t>the GAS configuration change counter mismatches between STA and AP</a:t>
            </a:r>
            <a:r>
              <a:rPr lang="en-US" dirty="0" smtClean="0"/>
              <a:t>.</a:t>
            </a:r>
            <a:endParaRPr lang="ko-KR" altLang="en-US" dirty="0" smtClean="0">
              <a:ea typeface="맑은 고딕"/>
            </a:endParaRPr>
          </a:p>
          <a:p>
            <a:pPr lvl="0">
              <a:buNone/>
            </a:pPr>
            <a:endParaRPr lang="en-US" sz="2000" dirty="0" smtClean="0"/>
          </a:p>
          <a:p>
            <a:pPr lvl="0">
              <a:buNone/>
            </a:pPr>
            <a:r>
              <a:rPr lang="en-US" sz="1800" dirty="0" smtClean="0"/>
              <a:t>Moved :	</a:t>
            </a:r>
          </a:p>
          <a:p>
            <a:pPr lvl="0">
              <a:buNone/>
            </a:pPr>
            <a:r>
              <a:rPr lang="en-US" sz="1800" dirty="0" smtClean="0"/>
              <a:t>Seconded: </a:t>
            </a:r>
          </a:p>
          <a:p>
            <a:pPr lvl="0">
              <a:buNone/>
            </a:pPr>
            <a:endParaRPr lang="en-US" sz="1800" dirty="0" smtClean="0"/>
          </a:p>
          <a:p>
            <a:pPr lvl="0">
              <a:buNone/>
            </a:pPr>
            <a:r>
              <a:rPr lang="en-US" sz="1800" dirty="0" smtClean="0"/>
              <a:t>Yes: 	No:      Abstain:</a:t>
            </a:r>
          </a:p>
          <a:p>
            <a:endParaRPr lang="en-US" sz="2000" dirty="0" smtClean="0"/>
          </a:p>
        </p:txBody>
      </p:sp>
      <p:sp>
        <p:nvSpPr>
          <p:cNvPr id="6" name="Footer Placeholder 5"/>
          <p:cNvSpPr>
            <a:spLocks noGrp="1" noChangeArrowheads="1"/>
          </p:cNvSpPr>
          <p:nvPr>
            <p:ph type="ftr" sz="quarter" idx="4294967295"/>
          </p:nvPr>
        </p:nvSpPr>
        <p:spPr bwMode="auto">
          <a:xfrm>
            <a:off x="6514531" y="6475413"/>
            <a:ext cx="2029402"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Giwon Park, LG Electronics Inc.</a:t>
            </a:r>
            <a:endParaRPr lang="en-US" dirty="0"/>
          </a:p>
        </p:txBody>
      </p:sp>
      <p:sp>
        <p:nvSpPr>
          <p:cNvPr id="7" name="Date Placeholder 3"/>
          <p:cNvSpPr>
            <a:spLocks noGrp="1"/>
          </p:cNvSpPr>
          <p:nvPr>
            <p:ph type="dt" sz="half" idx="10"/>
          </p:nvPr>
        </p:nvSpPr>
        <p:spPr>
          <a:xfrm>
            <a:off x="696913" y="332601"/>
            <a:ext cx="968214" cy="276999"/>
          </a:xfrm>
        </p:spPr>
        <p:txBody>
          <a:bodyPr/>
          <a:lstStyle/>
          <a:p>
            <a:pPr>
              <a:defRPr/>
            </a:pPr>
            <a:r>
              <a:rPr lang="en-US" altLang="ja-JP" dirty="0" smtClean="0"/>
              <a:t>May 2012</a:t>
            </a:r>
          </a:p>
        </p:txBody>
      </p:sp>
    </p:spTree>
    <p:extLst>
      <p:ext uri="{BB962C8B-B14F-4D97-AF65-F5344CB8AC3E}">
        <p14:creationId xmlns:p14="http://schemas.microsoft.com/office/powerpoint/2010/main" xmlns="" val="3745516938"/>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17050</TotalTime>
  <Words>699</Words>
  <Application>Microsoft Office PowerPoint</Application>
  <PresentationFormat>화면 슬라이드 쇼(4:3)</PresentationFormat>
  <Paragraphs>135</Paragraphs>
  <Slides>8</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8</vt:i4>
      </vt:variant>
    </vt:vector>
  </HeadingPairs>
  <TitlesOfParts>
    <vt:vector size="10" baseType="lpstr">
      <vt:lpstr>802-11-Submission</vt:lpstr>
      <vt:lpstr>Visio</vt:lpstr>
      <vt:lpstr>GAS procedure in TGai</vt:lpstr>
      <vt:lpstr>Abstract</vt:lpstr>
      <vt:lpstr>Conformance w/ TGai PAR &amp; 5C </vt:lpstr>
      <vt:lpstr>Background</vt:lpstr>
      <vt:lpstr>Example of proposal (i.e., GAS procedure skip)</vt:lpstr>
      <vt:lpstr>Proposed IE</vt:lpstr>
      <vt:lpstr>Motion 1</vt:lpstr>
      <vt:lpstr>Motion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GAS in TGai</dc:title>
  <dc:creator>Giwon Parl</dc:creator>
  <cp:lastModifiedBy>Giwon Park</cp:lastModifiedBy>
  <cp:revision>791</cp:revision>
  <cp:lastPrinted>1998-02-10T13:28:06Z</cp:lastPrinted>
  <dcterms:created xsi:type="dcterms:W3CDTF">2011-07-17T04:42:17Z</dcterms:created>
  <dcterms:modified xsi:type="dcterms:W3CDTF">2012-05-04T07:49:23Z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1314081481</vt:lpwstr>
  </property>
  <property fmtid="{D5CDD505-2E9C-101B-9397-08002B2CF9AE}" pid="3" name="_AdHocReviewCycleID">
    <vt:i4>296408861</vt:i4>
  </property>
  <property fmtid="{D5CDD505-2E9C-101B-9397-08002B2CF9AE}" pid="4" name="_NewReviewCycle">
    <vt:lpwstr/>
  </property>
  <property fmtid="{D5CDD505-2E9C-101B-9397-08002B2CF9AE}" pid="5" name="_EmailSubject">
    <vt:lpwstr>revised: Motions for tomorrow</vt:lpwstr>
  </property>
  <property fmtid="{D5CDD505-2E9C-101B-9397-08002B2CF9AE}" pid="6" name="_AuthorEmail">
    <vt:lpwstr>sabraham@qualcomm.com</vt:lpwstr>
  </property>
  <property fmtid="{D5CDD505-2E9C-101B-9397-08002B2CF9AE}" pid="7" name="_AuthorEmailDisplayName">
    <vt:lpwstr>Abraham, Santosh</vt:lpwstr>
  </property>
  <property fmtid="{D5CDD505-2E9C-101B-9397-08002B2CF9AE}" pid="8" name="_PreviousAdHocReviewCycleID">
    <vt:i4>-976495274</vt:i4>
  </property>
</Properties>
</file>