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81" r:id="rId4"/>
    <p:sldId id="267" r:id="rId5"/>
    <p:sldId id="263" r:id="rId6"/>
    <p:sldId id="264" r:id="rId7"/>
    <p:sldId id="282" r:id="rId8"/>
    <p:sldId id="274" r:id="rId9"/>
    <p:sldId id="294" r:id="rId10"/>
    <p:sldId id="295" r:id="rId11"/>
    <p:sldId id="277" r:id="rId12"/>
    <p:sldId id="296" r:id="rId13"/>
    <p:sldId id="285" r:id="rId14"/>
    <p:sldId id="287" r:id="rId15"/>
    <p:sldId id="291" r:id="rId16"/>
    <p:sldId id="29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62" autoAdjust="0"/>
  </p:normalViewPr>
  <p:slideViewPr>
    <p:cSldViewPr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8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DAEE4-A962-4E3E-82C0-36A8210E03AC}" type="datetimeFigureOut">
              <a:rPr lang="zh-TW" altLang="en-US" smtClean="0"/>
              <a:t>2012/5/4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6BFE0-B31D-4BBC-A312-2F81B8FC22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801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7051D-13FC-40D2-B1C3-59DC5857F240}" type="datetimeFigureOut">
              <a:rPr lang="zh-TW" altLang="en-US" smtClean="0"/>
              <a:t>2012/5/4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4C98E-5AA0-4953-8DFD-A5650D0A41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75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HTC, </a:t>
            </a:r>
            <a:r>
              <a:rPr lang="en-US" altLang="zh-TW" dirty="0" err="1" smtClean="0"/>
              <a:t>MeiaTek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HTC, </a:t>
            </a:r>
            <a:r>
              <a:rPr lang="en-US" altLang="zh-TW" dirty="0" err="1" smtClean="0"/>
              <a:t>MeiaTek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May 2012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HTC, </a:t>
            </a:r>
            <a:r>
              <a:rPr lang="en-US" altLang="zh-TW" dirty="0" err="1" smtClean="0"/>
              <a:t>MeiaTek</a:t>
            </a:r>
            <a:endParaRPr lang="zh-TW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11-12/0246r4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300282"/>
              </p:ext>
            </p:extLst>
          </p:nvPr>
        </p:nvGraphicFramePr>
        <p:xfrm>
          <a:off x="609600" y="2590800"/>
          <a:ext cx="7924800" cy="16630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Name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Affiliations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Address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Phone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email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新細明體"/>
                        </a:rPr>
                        <a:t>ChaoChun</a:t>
                      </a:r>
                      <a:r>
                        <a:rPr lang="en-US" sz="1200" dirty="0">
                          <a:effectLst/>
                          <a:latin typeface="Times New Roman"/>
                          <a:ea typeface="新細明體"/>
                        </a:rPr>
                        <a:t> Wang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新細明體"/>
                        </a:rPr>
                        <a:t>MediaTek</a:t>
                      </a:r>
                      <a:r>
                        <a:rPr lang="en-US" sz="1200" dirty="0">
                          <a:effectLst/>
                          <a:latin typeface="Times New Roman"/>
                          <a:ea typeface="新細明體"/>
                        </a:rPr>
                        <a:t> USA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新細明體"/>
                        </a:rPr>
                        <a:t>2860 </a:t>
                      </a:r>
                      <a:r>
                        <a:rPr lang="pt-BR" sz="1200" dirty="0" err="1">
                          <a:effectLst/>
                          <a:latin typeface="Times New Roman"/>
                          <a:ea typeface="新細明體"/>
                        </a:rPr>
                        <a:t>Junction</a:t>
                      </a:r>
                      <a:r>
                        <a:rPr lang="pt-BR" sz="1200" dirty="0">
                          <a:effectLst/>
                          <a:latin typeface="Times New Roman"/>
                          <a:ea typeface="新細明體"/>
                        </a:rPr>
                        <a:t> Ave, San Jose, CA USA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Times New Roman"/>
                          <a:ea typeface="新細明體"/>
                        </a:rPr>
                        <a:t>chaochun.wang@mediatek.com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新細明體"/>
                        </a:rPr>
                        <a:t>James </a:t>
                      </a:r>
                      <a:r>
                        <a:rPr lang="pt-BR" sz="1200" dirty="0" err="1">
                          <a:effectLst/>
                          <a:latin typeface="Times New Roman"/>
                          <a:ea typeface="新細明體"/>
                        </a:rPr>
                        <a:t>Yee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Times New Roman"/>
                          <a:ea typeface="新細明體"/>
                        </a:rPr>
                        <a:t>MediaTek</a:t>
                      </a:r>
                      <a:r>
                        <a:rPr lang="pt-BR" sz="1200" dirty="0">
                          <a:effectLst/>
                          <a:latin typeface="Times New Roman"/>
                          <a:ea typeface="新細明體"/>
                        </a:rPr>
                        <a:t>, Inc.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新細明體"/>
                        </a:rPr>
                        <a:t>No. 1, </a:t>
                      </a:r>
                      <a:r>
                        <a:rPr lang="pt-BR" sz="1200" dirty="0" err="1">
                          <a:effectLst/>
                          <a:latin typeface="Times New Roman"/>
                          <a:ea typeface="新細明體"/>
                        </a:rPr>
                        <a:t>Dusing</a:t>
                      </a:r>
                      <a:r>
                        <a:rPr lang="pt-BR" sz="1200" dirty="0">
                          <a:effectLst/>
                          <a:latin typeface="Times New Roman"/>
                          <a:ea typeface="新細明體"/>
                        </a:rPr>
                        <a:t> 1st Rd, </a:t>
                      </a:r>
                      <a:r>
                        <a:rPr lang="pt-BR" sz="1200" dirty="0" err="1">
                          <a:effectLst/>
                          <a:latin typeface="Times New Roman"/>
                          <a:ea typeface="新細明體"/>
                        </a:rPr>
                        <a:t>Hsinchu</a:t>
                      </a:r>
                      <a:r>
                        <a:rPr lang="pt-BR" sz="1200" dirty="0">
                          <a:effectLst/>
                          <a:latin typeface="Times New Roman"/>
                          <a:ea typeface="新細明體"/>
                        </a:rPr>
                        <a:t>, Taiwan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  <a:latin typeface="Times New Roman"/>
                          <a:ea typeface="新細明體"/>
                        </a:rPr>
                        <a:t>james.yee@mediatek.com</a:t>
                      </a: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TW" sz="2800" dirty="0" smtClean="0">
                <a:ea typeface="ＭＳ Ｐゴシック" pitchFamily="34" charset="-128"/>
              </a:rPr>
              <a:t>Differentiate transmissions of probe responses</a:t>
            </a:r>
            <a:endParaRPr lang="en-US" altLang="ja-JP" sz="2800" dirty="0" smtClean="0">
              <a:ea typeface="ＭＳ Ｐゴシック" pitchFamily="34" charset="-128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dirty="0" smtClean="0">
                <a:ea typeface="ＭＳ Ｐゴシック" pitchFamily="34" charset="-128"/>
              </a:rPr>
              <a:t>Date: </a:t>
            </a:r>
            <a:r>
              <a:rPr lang="en-US" altLang="ja-JP" dirty="0" smtClean="0">
                <a:ea typeface="ＭＳ Ｐゴシック" pitchFamily="34" charset="-128"/>
              </a:rPr>
              <a:t>201</a:t>
            </a:r>
            <a:r>
              <a:rPr lang="en-US" altLang="zh-TW" dirty="0" smtClean="0">
                <a:ea typeface="ＭＳ Ｐゴシック" pitchFamily="34" charset="-128"/>
              </a:rPr>
              <a:t>2</a:t>
            </a:r>
            <a:r>
              <a:rPr lang="en-US" altLang="ja-JP" dirty="0" smtClean="0">
                <a:ea typeface="ＭＳ Ｐゴシック" pitchFamily="34" charset="-128"/>
              </a:rPr>
              <a:t>-</a:t>
            </a:r>
            <a:r>
              <a:rPr lang="en-US" altLang="zh-TW" dirty="0" smtClean="0">
                <a:ea typeface="ＭＳ Ｐゴシック" pitchFamily="34" charset="-128"/>
              </a:rPr>
              <a:t>05</a:t>
            </a:r>
            <a:r>
              <a:rPr lang="en-US" altLang="ja-JP" dirty="0" smtClean="0">
                <a:ea typeface="ＭＳ Ｐゴシック" pitchFamily="34" charset="-128"/>
              </a:rPr>
              <a:t>-04</a:t>
            </a:r>
            <a:endParaRPr lang="en-US" altLang="ja-JP" dirty="0" smtClean="0">
              <a:ea typeface="ＭＳ Ｐゴシック" pitchFamily="34" charset="-128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>
                <a:ea typeface="ＭＳ Ｐゴシック" pitchFamily="34" charset="-128"/>
              </a:rPr>
              <a:t>Authors:</a:t>
            </a:r>
            <a:endParaRPr kumimoji="0" lang="en-US" altLang="ja-JP" sz="2000">
              <a:ea typeface="ＭＳ Ｐゴシック" pitchFamily="34" charset="-12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874837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/>
              <a:t>May </a:t>
            </a:r>
            <a:r>
              <a:rPr lang="en-US" altLang="ja-JP" dirty="0"/>
              <a:t>2012</a:t>
            </a:r>
            <a:endParaRPr lang="en-GB" altLang="ja-JP" dirty="0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1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079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Motion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An </a:t>
            </a:r>
            <a:r>
              <a:rPr lang="en-US" altLang="zh-TW" sz="1800" dirty="0" smtClean="0"/>
              <a:t>AP shall</a:t>
            </a:r>
            <a:r>
              <a:rPr lang="en-US" altLang="zh-TW" sz="1800" dirty="0" smtClean="0">
                <a:solidFill>
                  <a:srgbClr val="0000FF"/>
                </a:solidFill>
              </a:rPr>
              <a:t> </a:t>
            </a:r>
            <a:r>
              <a:rPr lang="en-US" altLang="zh-TW" sz="1800" dirty="0" smtClean="0"/>
              <a:t>respond to probe request directed at the AP with </a:t>
            </a:r>
            <a:r>
              <a:rPr lang="en-US" altLang="zh-TW" sz="1800" dirty="0" smtClean="0">
                <a:solidFill>
                  <a:schemeClr val="tx1"/>
                </a:solidFill>
              </a:rPr>
              <a:t>higher priority EDCA parameters, such as those for AC_VO or AC_VI.   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/>
              <a:t>Do you support to add the above concept into Section </a:t>
            </a:r>
            <a:r>
              <a:rPr lang="en-US" altLang="zh-TW" sz="1800" dirty="0" smtClean="0"/>
              <a:t>6 </a:t>
            </a: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en-US" altLang="zh-TW" sz="1800" dirty="0"/>
              <a:t>“Fast Network Discovery</a:t>
            </a:r>
            <a:r>
              <a:rPr lang="en-US" altLang="zh-TW" sz="1800" dirty="0" smtClean="0"/>
              <a:t>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  <a:endParaRPr lang="en-US" altLang="zh-TW" sz="1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</a:t>
            </a:r>
            <a:endParaRPr lang="zh-TW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10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364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987824" y="6525344"/>
            <a:ext cx="3184520" cy="1809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D1CB4CD7-B7D9-4882-B0F3-0B1EF4100707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  <p:sp>
        <p:nvSpPr>
          <p:cNvPr id="8" name="フッター プレースホルダ 4"/>
          <p:cNvSpPr txBox="1">
            <a:spLocks/>
          </p:cNvSpPr>
          <p:nvPr/>
        </p:nvSpPr>
        <p:spPr bwMode="auto">
          <a:xfrm>
            <a:off x="6948264" y="6453336"/>
            <a:ext cx="1600944" cy="288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Arial Unicode MS" charset="0"/>
              </a:defRPr>
            </a:lvl1pPr>
            <a:lvl2pPr marL="742950" indent="-28575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2pPr>
            <a:lvl3pPr marL="1143000" indent="-228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5pPr>
            <a:lvl6pPr marL="2514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6pPr>
            <a:lvl7pPr marL="2971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7pPr>
            <a:lvl8pPr marL="34290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8pPr>
            <a:lvl9pPr marL="38862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9pPr>
          </a:lstStyle>
          <a:p>
            <a:r>
              <a:rPr kumimoji="0" lang="en-US" altLang="zh-TW" smtClean="0"/>
              <a:t>HTC, 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65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908720"/>
            <a:ext cx="7770813" cy="5329709"/>
          </a:xfrm>
        </p:spPr>
        <p:txBody>
          <a:bodyPr/>
          <a:lstStyle/>
          <a:p>
            <a:r>
              <a:rPr lang="en-US" altLang="zh-TW" sz="2000" dirty="0" smtClean="0"/>
              <a:t>Received comments in March and responses</a:t>
            </a:r>
            <a:endParaRPr lang="en-US" altLang="zh-TW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sz="1600" dirty="0"/>
              <a:t>Collision avoidance </a:t>
            </a:r>
          </a:p>
          <a:p>
            <a:pPr marL="723900" lvl="1" indent="-276225">
              <a:buFont typeface="Arial" pitchFamily="34" charset="0"/>
              <a:buChar char="•"/>
            </a:pPr>
            <a:r>
              <a:rPr lang="en-US" altLang="zh-TW" sz="1600" dirty="0">
                <a:solidFill>
                  <a:srgbClr val="0000FF"/>
                </a:solidFill>
              </a:rPr>
              <a:t>The default priority in </a:t>
            </a:r>
            <a:r>
              <a:rPr lang="en-US" altLang="zh-TW" sz="1600" dirty="0" err="1">
                <a:solidFill>
                  <a:srgbClr val="0000FF"/>
                </a:solidFill>
              </a:rPr>
              <a:t>TGae</a:t>
            </a:r>
            <a:r>
              <a:rPr lang="en-US" altLang="zh-TW" sz="1600" dirty="0">
                <a:solidFill>
                  <a:srgbClr val="0000FF"/>
                </a:solidFill>
              </a:rPr>
              <a:t> may harm </a:t>
            </a:r>
            <a:r>
              <a:rPr lang="en-US" altLang="zh-TW" sz="1600" dirty="0" smtClean="0">
                <a:solidFill>
                  <a:srgbClr val="0000FF"/>
                </a:solidFill>
              </a:rPr>
              <a:t>FILS</a:t>
            </a:r>
            <a:endParaRPr lang="en-US" altLang="zh-TW" sz="1600" b="1" dirty="0" smtClean="0">
              <a:solidFill>
                <a:srgbClr val="0000FF"/>
              </a:solidFill>
            </a:endParaRPr>
          </a:p>
          <a:p>
            <a:pPr marL="723900" lvl="1" indent="-276225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Parameters for AC_VI alleviate the collision concerns if multiple desired APs exist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sz="1600" dirty="0" smtClean="0"/>
              <a:t>Influence on </a:t>
            </a:r>
            <a:r>
              <a:rPr lang="en-US" altLang="zh-TW" sz="1600" dirty="0"/>
              <a:t>legacy STAs sending broadcasted probe </a:t>
            </a:r>
            <a:r>
              <a:rPr lang="en-US" altLang="zh-TW" sz="1600" dirty="0" smtClean="0"/>
              <a:t>request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For a user without any acquaintance here, usually the user is more acceptable to the latency occurred in finding an SSID to use 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On the other hand, for a user revisiting the same place or going to a place which is known to provide service, long latency is generally not acceptable</a:t>
            </a:r>
            <a:endParaRPr lang="en-US" altLang="zh-TW" sz="1600" dirty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sz="1600" dirty="0"/>
              <a:t>The priority and queuing of management frame and data frame in the same </a:t>
            </a:r>
            <a:r>
              <a:rPr lang="en-US" altLang="zh-TW" sz="1600" dirty="0" smtClean="0"/>
              <a:t>AP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Seems to be treated equally (not specified)  </a:t>
            </a:r>
            <a:endParaRPr lang="en-US" altLang="zh-TW" sz="1600" dirty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sz="1600" dirty="0" smtClean="0"/>
              <a:t>Examine </a:t>
            </a:r>
            <a:r>
              <a:rPr lang="en-US" altLang="zh-TW" sz="1600" dirty="0"/>
              <a:t>the list may take a long time </a:t>
            </a:r>
            <a:endParaRPr lang="en-US" altLang="zh-TW" sz="1600" dirty="0" smtClean="0"/>
          </a:p>
          <a:p>
            <a:pPr marL="685800"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The proposal does not focus on the organization of the ID list, but a compact ID is desirable for this </a:t>
            </a:r>
            <a:r>
              <a:rPr lang="en-US" altLang="zh-TW" sz="1600" dirty="0" smtClean="0">
                <a:solidFill>
                  <a:srgbClr val="0000FF"/>
                </a:solidFill>
              </a:rPr>
              <a:t>comment</a:t>
            </a:r>
            <a:endParaRPr lang="en-US" altLang="zh-TW" sz="16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フッター プレースホルダ 4"/>
          <p:cNvSpPr txBox="1">
            <a:spLocks/>
          </p:cNvSpPr>
          <p:nvPr/>
        </p:nvSpPr>
        <p:spPr bwMode="auto">
          <a:xfrm>
            <a:off x="6948264" y="6453336"/>
            <a:ext cx="1600944" cy="288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Arial Unicode MS" charset="0"/>
              </a:defRPr>
            </a:lvl1pPr>
            <a:lvl2pPr marL="742950" indent="-28575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2pPr>
            <a:lvl3pPr marL="1143000" indent="-228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5pPr>
            <a:lvl6pPr marL="25146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6pPr>
            <a:lvl7pPr marL="29718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7pPr>
            <a:lvl8pPr marL="34290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8pPr>
            <a:lvl9pPr marL="3886200" indent="-228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  <a:cs typeface="+mn-cs"/>
              </a:defRPr>
            </a:lvl9pPr>
          </a:lstStyle>
          <a:p>
            <a:r>
              <a:rPr kumimoji="0" lang="en-US" altLang="zh-TW" smtClean="0"/>
              <a:t>HTC, 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6125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IEEE 802.11-2012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113213"/>
          </a:xfrm>
        </p:spPr>
        <p:txBody>
          <a:bodyPr/>
          <a:lstStyle/>
          <a:p>
            <a:pPr marL="0" indent="0"/>
            <a:r>
              <a:rPr lang="en-US" altLang="zh-TW" sz="1800" b="0" i="1" dirty="0"/>
              <a:t>9.2.3.3 DIFS</a:t>
            </a:r>
          </a:p>
          <a:p>
            <a:pPr marL="0" indent="0"/>
            <a:r>
              <a:rPr lang="en-US" altLang="zh-TW" sz="1800" b="0" i="1" dirty="0"/>
              <a:t>The DIFS shall be used by STAs operating </a:t>
            </a:r>
            <a:r>
              <a:rPr lang="en-US" altLang="zh-TW" sz="1800" b="0" i="1" dirty="0">
                <a:solidFill>
                  <a:srgbClr val="FF0000"/>
                </a:solidFill>
              </a:rPr>
              <a:t>under the DCF to transmit data frames (MPDUs) and </a:t>
            </a:r>
            <a:r>
              <a:rPr lang="en-US" altLang="zh-TW" sz="1800" b="0" i="1" dirty="0" smtClean="0">
                <a:solidFill>
                  <a:srgbClr val="FF0000"/>
                </a:solidFill>
              </a:rPr>
              <a:t>management frames (</a:t>
            </a:r>
            <a:r>
              <a:rPr lang="en-US" altLang="zh-TW" sz="1800" b="0" i="1" dirty="0">
                <a:solidFill>
                  <a:srgbClr val="FF0000"/>
                </a:solidFill>
              </a:rPr>
              <a:t>MMPDUs). </a:t>
            </a:r>
            <a:endParaRPr lang="en-US" altLang="zh-TW" sz="1800" b="0" i="1" dirty="0" smtClean="0">
              <a:solidFill>
                <a:srgbClr val="FF0000"/>
              </a:solidFill>
            </a:endParaRPr>
          </a:p>
          <a:p>
            <a:pPr marL="0" indent="0"/>
            <a:endParaRPr lang="en-US" altLang="zh-TW" sz="1800" b="0" i="1" dirty="0"/>
          </a:p>
          <a:p>
            <a:pPr marL="0" indent="0"/>
            <a:r>
              <a:rPr lang="en-US" altLang="zh-TW" sz="1800" b="0" i="1" dirty="0" smtClean="0"/>
              <a:t>9.2.4.2 </a:t>
            </a:r>
            <a:r>
              <a:rPr lang="en-US" altLang="zh-TW" sz="1800" b="0" i="1" dirty="0"/>
              <a:t>HCF contention-based channel access (EDCA</a:t>
            </a:r>
            <a:r>
              <a:rPr lang="en-US" altLang="zh-TW" sz="1800" b="0" i="1" dirty="0" smtClean="0"/>
              <a:t>)</a:t>
            </a:r>
          </a:p>
          <a:p>
            <a:pPr marL="0" indent="0"/>
            <a:r>
              <a:rPr lang="en-US" altLang="zh-TW" sz="1800" b="0" i="1" dirty="0" smtClean="0"/>
              <a:t>…</a:t>
            </a:r>
            <a:endParaRPr lang="en-US" altLang="zh-TW" sz="1800" b="0" i="1" dirty="0"/>
          </a:p>
          <a:p>
            <a:pPr marL="0" indent="0"/>
            <a:r>
              <a:rPr lang="en-US" altLang="zh-TW" sz="1800" b="0" i="1" dirty="0" smtClean="0"/>
              <a:t>A </a:t>
            </a:r>
            <a:r>
              <a:rPr lang="en-US" altLang="zh-TW" sz="1800" b="0" i="1" dirty="0" err="1"/>
              <a:t>QoS</a:t>
            </a:r>
            <a:r>
              <a:rPr lang="en-US" altLang="zh-TW" sz="1800" b="0" i="1" dirty="0"/>
              <a:t> STA should send </a:t>
            </a:r>
            <a:r>
              <a:rPr lang="en-US" altLang="zh-TW" sz="1800" b="0" i="1" dirty="0">
                <a:solidFill>
                  <a:srgbClr val="FF0000"/>
                </a:solidFill>
              </a:rPr>
              <a:t>individually addressed Management frames</a:t>
            </a:r>
            <a:r>
              <a:rPr lang="en-US" altLang="zh-TW" sz="1800" b="0" i="1" dirty="0"/>
              <a:t> that are addressed to a non-</a:t>
            </a:r>
            <a:r>
              <a:rPr lang="en-US" altLang="zh-TW" sz="1800" b="0" i="1" dirty="0" err="1"/>
              <a:t>QoS</a:t>
            </a:r>
            <a:r>
              <a:rPr lang="en-US" altLang="zh-TW" sz="1800" b="0" i="1" dirty="0"/>
              <a:t> STA using  the  access  category  AC_BE  and  </a:t>
            </a:r>
            <a:r>
              <a:rPr lang="en-US" altLang="zh-TW" sz="1800" i="1" dirty="0">
                <a:solidFill>
                  <a:srgbClr val="FF0000"/>
                </a:solidFill>
              </a:rPr>
              <a:t>shall  send  all  other  management  frames  using  the  access  category AC_VO</a:t>
            </a:r>
            <a:r>
              <a:rPr lang="en-US" altLang="zh-TW" sz="1800" b="0" i="1" dirty="0">
                <a:solidFill>
                  <a:srgbClr val="FF0000"/>
                </a:solidFill>
              </a:rPr>
              <a:t>.</a:t>
            </a:r>
            <a:r>
              <a:rPr lang="en-US" altLang="zh-TW" sz="1800" b="0" i="1" dirty="0"/>
              <a:t> A </a:t>
            </a:r>
            <a:r>
              <a:rPr lang="en-US" altLang="zh-TW" sz="1800" b="0" i="1" dirty="0" err="1"/>
              <a:t>QoS</a:t>
            </a:r>
            <a:r>
              <a:rPr lang="en-US" altLang="zh-TW" sz="1800" b="0" i="1" dirty="0"/>
              <a:t> STA that does not send individually addressed Management frames that are addressed to a non-</a:t>
            </a:r>
            <a:r>
              <a:rPr lang="en-US" altLang="zh-TW" sz="1800" b="0" i="1" dirty="0" err="1"/>
              <a:t>QoS</a:t>
            </a:r>
            <a:r>
              <a:rPr lang="en-US" altLang="zh-TW" sz="1800" b="0" i="1" dirty="0"/>
              <a:t>  STA  using  the  access  category  AC_BE  </a:t>
            </a:r>
            <a:r>
              <a:rPr lang="en-US" altLang="zh-TW" sz="1800" b="0" i="1" dirty="0">
                <a:solidFill>
                  <a:srgbClr val="FF0000"/>
                </a:solidFill>
              </a:rPr>
              <a:t>shall  send  them  using  the  access  category  AC_VO. </a:t>
            </a:r>
            <a:r>
              <a:rPr lang="en-US" altLang="zh-TW" sz="1800" b="0" i="1" dirty="0"/>
              <a:t>Management  frames  are  exempted  from  any  and  all  restrictions  on  transmissions  arising  from  admission control procedures. </a:t>
            </a:r>
            <a:endParaRPr lang="zh-TW" altLang="en-US" sz="1800" b="0" i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7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IEEE 802.11ae-2012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TW" sz="1800" i="1" dirty="0"/>
              <a:t>10.25.1.2 Default QMF policy</a:t>
            </a:r>
          </a:p>
          <a:p>
            <a:pPr marL="0" indent="0"/>
            <a:r>
              <a:rPr lang="en-US" altLang="zh-TW" sz="1800" i="1" dirty="0"/>
              <a:t>The default QMF policy is as defined in Table 10-12. </a:t>
            </a:r>
            <a:r>
              <a:rPr lang="en-US" altLang="zh-TW" sz="1800" i="1" dirty="0" smtClean="0"/>
              <a:t>It defines </a:t>
            </a:r>
            <a:r>
              <a:rPr lang="en-US" altLang="zh-TW" sz="1800" i="1" dirty="0"/>
              <a:t>the access category of each management </a:t>
            </a:r>
            <a:r>
              <a:rPr lang="en-US" altLang="zh-TW" sz="1800" i="1" dirty="0" smtClean="0"/>
              <a:t>frame </a:t>
            </a:r>
            <a:r>
              <a:rPr lang="en-US" altLang="zh-TW" sz="1800" i="1" dirty="0"/>
              <a:t>based on management subtype value, category value, and action value. QMFs not included in this </a:t>
            </a:r>
            <a:r>
              <a:rPr lang="en-US" altLang="zh-TW" sz="1800" i="1" dirty="0" smtClean="0"/>
              <a:t>table </a:t>
            </a:r>
            <a:r>
              <a:rPr lang="en-US" altLang="zh-TW" sz="1800" i="1" dirty="0"/>
              <a:t>shall be assigned an access category AC_BE</a:t>
            </a:r>
            <a:r>
              <a:rPr lang="en-US" altLang="zh-TW" sz="1800" i="1" dirty="0" smtClean="0"/>
              <a:t>.</a:t>
            </a:r>
          </a:p>
          <a:p>
            <a:pPr marL="0" indent="0"/>
            <a:endParaRPr lang="en-US" altLang="zh-TW" sz="1800" i="1" dirty="0"/>
          </a:p>
          <a:p>
            <a:pPr marL="0" indent="0"/>
            <a:r>
              <a:rPr lang="en-US" altLang="zh-TW" sz="1800" i="1" dirty="0">
                <a:solidFill>
                  <a:srgbClr val="FF0000"/>
                </a:solidFill>
              </a:rPr>
              <a:t>Table 10-12—Default QMF policy </a:t>
            </a:r>
            <a:endParaRPr lang="en-US" altLang="zh-TW" sz="1800" i="1" dirty="0" smtClean="0">
              <a:solidFill>
                <a:srgbClr val="FF0000"/>
              </a:solidFill>
            </a:endParaRPr>
          </a:p>
          <a:p>
            <a:pPr marL="0" indent="0"/>
            <a:r>
              <a:rPr lang="en-US" altLang="zh-TW" sz="1800" i="1" dirty="0" smtClean="0"/>
              <a:t>…</a:t>
            </a:r>
          </a:p>
          <a:p>
            <a:pPr marL="0" indent="0"/>
            <a:r>
              <a:rPr lang="pt-BR" altLang="zh-TW" sz="1800" i="1" dirty="0" smtClean="0"/>
              <a:t>									</a:t>
            </a:r>
            <a:r>
              <a:rPr lang="pt-BR" altLang="zh-TW" sz="1800" i="1" dirty="0" smtClean="0">
                <a:solidFill>
                  <a:srgbClr val="FF0000"/>
                </a:solidFill>
              </a:rPr>
              <a:t>QMF </a:t>
            </a:r>
            <a:r>
              <a:rPr lang="pt-BR" altLang="zh-TW" sz="1800" i="1" dirty="0">
                <a:solidFill>
                  <a:srgbClr val="FF0000"/>
                </a:solidFill>
              </a:rPr>
              <a:t>access </a:t>
            </a:r>
            <a:r>
              <a:rPr lang="pt-BR" altLang="zh-TW" sz="1800" i="1" dirty="0" smtClean="0">
                <a:solidFill>
                  <a:srgbClr val="FF0000"/>
                </a:solidFill>
              </a:rPr>
              <a:t>category</a:t>
            </a:r>
          </a:p>
          <a:p>
            <a:pPr marL="0" indent="0"/>
            <a:r>
              <a:rPr lang="pt-BR" altLang="zh-TW" sz="1800" i="1" dirty="0" smtClean="0">
                <a:solidFill>
                  <a:srgbClr val="FF0000"/>
                </a:solidFill>
              </a:rPr>
              <a:t>Probe </a:t>
            </a:r>
            <a:r>
              <a:rPr lang="pt-BR" altLang="zh-TW" sz="1800" i="1" dirty="0">
                <a:solidFill>
                  <a:srgbClr val="FF0000"/>
                </a:solidFill>
              </a:rPr>
              <a:t>Response </a:t>
            </a:r>
            <a:r>
              <a:rPr lang="pt-BR" altLang="zh-TW" sz="1800" i="1" dirty="0" smtClean="0">
                <a:solidFill>
                  <a:srgbClr val="FF0000"/>
                </a:solidFill>
              </a:rPr>
              <a:t>      0101       N/A      N/A       AC_BE</a:t>
            </a:r>
            <a:endParaRPr lang="zh-TW" altLang="en-US" sz="1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Straw Poll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An AP shall respond to probe request addressed to the AP with higher priority over probe request with wildcard ID. 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Straw Poll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/>
              <a:t>Do you support to add the above concept into Section 5 </a:t>
            </a:r>
            <a:br>
              <a:rPr lang="en-US" altLang="zh-TW" sz="1800" dirty="0"/>
            </a:br>
            <a:r>
              <a:rPr lang="en-US" altLang="zh-TW" sz="1800" dirty="0"/>
              <a:t>“Fast Network Discovery</a:t>
            </a:r>
            <a:r>
              <a:rPr lang="en-US" altLang="zh-TW" sz="1800" dirty="0" smtClean="0"/>
              <a:t>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  <a:endParaRPr lang="en-US" altLang="zh-TW" sz="1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 13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5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4</a:t>
            </a:r>
            <a:endParaRPr lang="zh-TW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March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15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2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Straw Poll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An AP shall respond to probe request directed at the AP with </a:t>
            </a:r>
            <a:r>
              <a:rPr lang="en-US" altLang="zh-TW" sz="1800" dirty="0" smtClean="0">
                <a:solidFill>
                  <a:schemeClr val="tx1"/>
                </a:solidFill>
              </a:rPr>
              <a:t>higher priority EDCA parameters, such as those for AC_VO or AC_VI.   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Straw Poll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/>
              <a:t>Do you support to add the above concept into Section 5 </a:t>
            </a:r>
            <a:br>
              <a:rPr lang="en-US" altLang="zh-TW" sz="1800" dirty="0"/>
            </a:br>
            <a:r>
              <a:rPr lang="en-US" altLang="zh-TW" sz="1800" dirty="0"/>
              <a:t>“Fast Network Discovery</a:t>
            </a:r>
            <a:r>
              <a:rPr lang="en-US" altLang="zh-TW" sz="1800" dirty="0" smtClean="0"/>
              <a:t>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  <a:endParaRPr lang="en-US" altLang="zh-TW" sz="1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 2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4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smtClean="0"/>
              <a:t>More discussion 18</a:t>
            </a:r>
            <a:endParaRPr lang="zh-TW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March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16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587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>
              <a:buFont typeface="Arial" pitchFamily="34" charset="0"/>
              <a:buChar char="•"/>
            </a:pPr>
            <a:r>
              <a:rPr lang="en-US" altLang="ja-JP" dirty="0">
                <a:ea typeface="ＭＳ Ｐゴシック" pitchFamily="34" charset="-128"/>
              </a:rPr>
              <a:t>This document describes a technical proposal for </a:t>
            </a:r>
            <a:r>
              <a:rPr lang="en-US" altLang="ja-JP" dirty="0" err="1">
                <a:ea typeface="ＭＳ Ｐゴシック" pitchFamily="34" charset="-128"/>
              </a:rPr>
              <a:t>TGai</a:t>
            </a:r>
            <a:r>
              <a:rPr lang="en-US" altLang="ja-JP" dirty="0">
                <a:ea typeface="ＭＳ Ｐゴシック" pitchFamily="34" charset="-128"/>
              </a:rPr>
              <a:t> which addresses the following </a:t>
            </a:r>
            <a:r>
              <a:rPr lang="en-US" altLang="ja-JP" dirty="0" smtClean="0">
                <a:ea typeface="ＭＳ Ｐゴシック" pitchFamily="34" charset="-128"/>
              </a:rPr>
              <a:t>phase</a:t>
            </a:r>
          </a:p>
          <a:p>
            <a:pPr marL="744538" lvl="1">
              <a:buFont typeface="Arial" pitchFamily="34" charset="0"/>
              <a:buChar char="•"/>
            </a:pPr>
            <a:r>
              <a:rPr lang="en-US" altLang="ja-JP" dirty="0" smtClean="0">
                <a:ea typeface="ＭＳ Ｐゴシック" pitchFamily="34" charset="-128"/>
              </a:rPr>
              <a:t>AP Discovery</a:t>
            </a:r>
            <a:endParaRPr lang="en-US" altLang="ja-JP" dirty="0">
              <a:ea typeface="ＭＳ Ｐゴシック" pitchFamily="34" charset="-128"/>
            </a:endParaRPr>
          </a:p>
          <a:p>
            <a:pPr marL="1588" indent="12700">
              <a:buFont typeface="Arial" charset="0"/>
              <a:buChar char="•"/>
            </a:pPr>
            <a:endParaRPr lang="en-US" altLang="zh-TW" dirty="0" smtClean="0"/>
          </a:p>
          <a:p>
            <a:pPr marL="1588" indent="12700" defTabSz="357188">
              <a:buFont typeface="Arial" charset="0"/>
              <a:buChar char="•"/>
            </a:pPr>
            <a:r>
              <a:rPr lang="en-US" altLang="zh-TW" dirty="0"/>
              <a:t> </a:t>
            </a:r>
            <a:r>
              <a:rPr lang="en-US" altLang="zh-TW" dirty="0" smtClean="0"/>
              <a:t>  Prioritizing </a:t>
            </a:r>
            <a:r>
              <a:rPr lang="en-US" altLang="zh-TW" dirty="0"/>
              <a:t>the </a:t>
            </a:r>
            <a:r>
              <a:rPr lang="en-US" altLang="zh-TW" dirty="0" smtClean="0"/>
              <a:t>responses from desired </a:t>
            </a:r>
            <a:r>
              <a:rPr lang="en-US" altLang="zh-TW" dirty="0"/>
              <a:t>APs 	</a:t>
            </a:r>
            <a:r>
              <a:rPr lang="en-US" altLang="zh-TW" dirty="0" smtClean="0"/>
              <a:t>helps 	reduce </a:t>
            </a:r>
            <a:r>
              <a:rPr lang="en-US" altLang="zh-TW" dirty="0"/>
              <a:t>the time for the scanning STA to discover </a:t>
            </a:r>
            <a:r>
              <a:rPr lang="en-US" altLang="zh-TW" dirty="0" smtClean="0"/>
              <a:t>	suitable </a:t>
            </a:r>
            <a:r>
              <a:rPr lang="en-US" altLang="zh-TW" dirty="0"/>
              <a:t>APs</a:t>
            </a:r>
          </a:p>
          <a:p>
            <a:pPr marL="1588" indent="12700">
              <a:buFont typeface="Arial" charset="0"/>
              <a:buChar char="•"/>
            </a:pPr>
            <a:endParaRPr lang="en-US" altLang="ja-JP" dirty="0">
              <a:ea typeface="ＭＳ Ｐゴシック" pitchFamily="34" charset="-128"/>
            </a:endParaRP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2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3417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Background</a:t>
            </a:r>
            <a:endParaRPr lang="zh-TW" alt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idx="1"/>
          </p:nvPr>
        </p:nvSpPr>
        <p:spPr>
          <a:xfrm>
            <a:off x="683568" y="1556792"/>
            <a:ext cx="7920880" cy="4321597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altLang="zh-TW" sz="2000" dirty="0"/>
              <a:t>Three kinds of active scanning are defined in the current </a:t>
            </a:r>
            <a:r>
              <a:rPr lang="en-US" altLang="zh-TW" sz="2000" dirty="0" smtClean="0"/>
              <a:t>IEEE 802.11 </a:t>
            </a:r>
            <a:r>
              <a:rPr lang="en-US" altLang="zh-TW" sz="2000" dirty="0"/>
              <a:t>standard (</a:t>
            </a:r>
            <a:r>
              <a:rPr kumimoji="1" lang="en-US" altLang="zh-TW" sz="2000" dirty="0"/>
              <a:t>12/257r1)</a:t>
            </a:r>
            <a:endParaRPr lang="en-US" altLang="zh-TW" sz="2000" dirty="0"/>
          </a:p>
          <a:p>
            <a:pPr lvl="1">
              <a:buFont typeface="Arial"/>
              <a:buChar char="•"/>
            </a:pPr>
            <a:r>
              <a:rPr lang="en-US" altLang="zh-TW" sz="1400" dirty="0"/>
              <a:t>Broadcasted Probe </a:t>
            </a:r>
            <a:r>
              <a:rPr lang="en-US" altLang="zh-TW" sz="1400" dirty="0" smtClean="0"/>
              <a:t>Request (Wildcard SSID)</a:t>
            </a:r>
            <a:endParaRPr lang="en-US" altLang="zh-TW" sz="1400" dirty="0"/>
          </a:p>
          <a:p>
            <a:pPr lvl="1">
              <a:buFont typeface="Arial"/>
              <a:buChar char="•"/>
            </a:pPr>
            <a:r>
              <a:rPr lang="en-US" altLang="zh-TW" sz="1400" dirty="0"/>
              <a:t>Unicasted Probe </a:t>
            </a:r>
            <a:r>
              <a:rPr lang="en-US" altLang="zh-TW" sz="1400" dirty="0" smtClean="0"/>
              <a:t>Request (SSID)</a:t>
            </a:r>
            <a:endParaRPr lang="en-US" altLang="zh-TW" sz="1400" dirty="0"/>
          </a:p>
          <a:p>
            <a:pPr lvl="1">
              <a:buFont typeface="Arial"/>
              <a:buChar char="•"/>
            </a:pPr>
            <a:r>
              <a:rPr lang="en-US" altLang="zh-TW" sz="1400" dirty="0" err="1"/>
              <a:t>Multicasted</a:t>
            </a:r>
            <a:r>
              <a:rPr lang="en-US" altLang="zh-TW" sz="1400" dirty="0"/>
              <a:t> Probe </a:t>
            </a:r>
            <a:r>
              <a:rPr lang="en-US" altLang="zh-TW" sz="1400" dirty="0" smtClean="0"/>
              <a:t>Request (SSID list)</a:t>
            </a:r>
            <a:endParaRPr lang="en-US" altLang="zh-TW" sz="1400" dirty="0"/>
          </a:p>
          <a:p>
            <a:pPr marL="285750" indent="-285750">
              <a:buFont typeface="Arial"/>
              <a:buChar char="•"/>
            </a:pPr>
            <a:r>
              <a:rPr kumimoji="1" lang="en-US" altLang="zh-TW" sz="2000" dirty="0" smtClean="0"/>
              <a:t>There </a:t>
            </a:r>
            <a:r>
              <a:rPr kumimoji="1" lang="en-US" altLang="zh-TW" sz="2000" dirty="0"/>
              <a:t>may be extra sub-type for Broadcasted Probe </a:t>
            </a:r>
            <a:r>
              <a:rPr kumimoji="1" lang="en-US" altLang="zh-TW" sz="2000" dirty="0" smtClean="0"/>
              <a:t>Request</a:t>
            </a:r>
          </a:p>
          <a:p>
            <a:pPr lvl="1">
              <a:buFont typeface="Arial"/>
              <a:buChar char="•"/>
            </a:pPr>
            <a:r>
              <a:rPr lang="en-US" altLang="zh-TW" sz="1400" i="1" dirty="0" smtClean="0">
                <a:solidFill>
                  <a:srgbClr val="0000FF"/>
                </a:solidFill>
              </a:rPr>
              <a:t>When the SSID List element is present  in  the  Probe  Request  frame,  one  or  more  of  the  SSID  elements  may  include  a  wildcard  SSID </a:t>
            </a:r>
            <a:r>
              <a:rPr kumimoji="1" lang="en-US" altLang="zh-TW" sz="1400" dirty="0" smtClean="0"/>
              <a:t> (10.1.4.1, 802.11-2012)</a:t>
            </a:r>
          </a:p>
          <a:p>
            <a:pPr lvl="1">
              <a:buFont typeface="Arial"/>
              <a:buChar char="•"/>
            </a:pPr>
            <a:r>
              <a:rPr kumimoji="1" lang="en-US" altLang="zh-TW" sz="1400" i="1" dirty="0" smtClean="0">
                <a:solidFill>
                  <a:srgbClr val="0000FF"/>
                </a:solidFill>
              </a:rPr>
              <a:t>When </a:t>
            </a:r>
            <a:r>
              <a:rPr kumimoji="1" lang="en-US" altLang="zh-TW" sz="1400" i="1" dirty="0">
                <a:solidFill>
                  <a:srgbClr val="0000FF"/>
                </a:solidFill>
              </a:rPr>
              <a:t>a STA scans for a BSS whose AP does not support the </a:t>
            </a:r>
            <a:r>
              <a:rPr kumimoji="1" lang="en-US" altLang="zh-TW" sz="1400" i="1" dirty="0" smtClean="0">
                <a:solidFill>
                  <a:srgbClr val="0000FF"/>
                </a:solidFill>
              </a:rPr>
              <a:t>SSID List </a:t>
            </a:r>
            <a:r>
              <a:rPr kumimoji="1" lang="en-US" altLang="zh-TW" sz="1400" i="1" dirty="0">
                <a:solidFill>
                  <a:srgbClr val="0000FF"/>
                </a:solidFill>
              </a:rPr>
              <a:t>element, or for a BSS for which AP support of the SSID List element is unknown, the SSID </a:t>
            </a:r>
            <a:r>
              <a:rPr kumimoji="1" lang="en-US" altLang="zh-TW" sz="1400" i="1" dirty="0" smtClean="0">
                <a:solidFill>
                  <a:srgbClr val="0000FF"/>
                </a:solidFill>
              </a:rPr>
              <a:t>element with </a:t>
            </a:r>
            <a:r>
              <a:rPr kumimoji="1" lang="en-US" altLang="zh-TW" sz="1400" i="1" dirty="0">
                <a:solidFill>
                  <a:srgbClr val="0000FF"/>
                </a:solidFill>
              </a:rPr>
              <a:t>an SSID or wildcard SSID shall be included in the MLME-</a:t>
            </a:r>
            <a:r>
              <a:rPr kumimoji="1" lang="en-US" altLang="zh-TW" sz="1400" i="1" dirty="0" err="1">
                <a:solidFill>
                  <a:srgbClr val="0000FF"/>
                </a:solidFill>
              </a:rPr>
              <a:t>SCAN.request</a:t>
            </a:r>
            <a:r>
              <a:rPr kumimoji="1" lang="en-US" altLang="zh-TW" sz="1400" i="1" dirty="0">
                <a:solidFill>
                  <a:srgbClr val="0000FF"/>
                </a:solidFill>
              </a:rPr>
              <a:t> primitive</a:t>
            </a:r>
            <a:r>
              <a:rPr kumimoji="1" lang="en-US" altLang="zh-TW" sz="1400" i="1" dirty="0" smtClean="0">
                <a:solidFill>
                  <a:srgbClr val="0000FF"/>
                </a:solidFill>
              </a:rPr>
              <a:t>.</a:t>
            </a:r>
            <a:r>
              <a:rPr kumimoji="1" lang="en-US" altLang="zh-TW" sz="1400" dirty="0"/>
              <a:t> (10.1.4.1, 802.11-2012</a:t>
            </a:r>
            <a:r>
              <a:rPr kumimoji="1" lang="en-US" altLang="zh-TW" sz="1400" dirty="0" smtClean="0"/>
              <a:t>)</a:t>
            </a:r>
            <a:endParaRPr kumimoji="1" lang="en-US" altLang="zh-TW" sz="1400" i="1" dirty="0" smtClean="0">
              <a:solidFill>
                <a:srgbClr val="0000FF"/>
              </a:solidFill>
            </a:endParaRPr>
          </a:p>
          <a:p>
            <a:pPr lvl="2">
              <a:buFont typeface="Arial"/>
              <a:buChar char="•"/>
            </a:pPr>
            <a:r>
              <a:rPr kumimoji="1" lang="en-US" altLang="zh-TW" sz="1200" dirty="0" smtClean="0"/>
              <a:t>Analogy: Is Bob or anybody here? </a:t>
            </a:r>
          </a:p>
          <a:p>
            <a:pPr marL="914400" lvl="2" indent="0"/>
            <a:r>
              <a:rPr kumimoji="1" lang="en-US" altLang="zh-TW" sz="1200" dirty="0"/>
              <a:t> </a:t>
            </a:r>
            <a:r>
              <a:rPr kumimoji="1" lang="en-US" altLang="zh-TW" sz="1200" dirty="0" smtClean="0"/>
              <a:t>    (Say Bob is an acquaintance and belongs to one of the “anybody” for sure.)</a:t>
            </a:r>
            <a:endParaRPr kumimoji="1" lang="en-US" altLang="zh-TW" sz="1200" dirty="0"/>
          </a:p>
          <a:p>
            <a:pPr lvl="1">
              <a:buFont typeface="Arial"/>
              <a:buChar char="•"/>
            </a:pPr>
            <a:r>
              <a:rPr kumimoji="1" lang="en-US" altLang="zh-TW" sz="1400" dirty="0"/>
              <a:t>So one or more SSIDs may be included in either SSID element or in a SSID List element  </a:t>
            </a:r>
          </a:p>
          <a:p>
            <a:pPr marL="1200150" lvl="2" indent="-285750">
              <a:buFont typeface="Arial"/>
              <a:buChar char="•"/>
            </a:pPr>
            <a:r>
              <a:rPr kumimoji="1" lang="en-US" altLang="zh-TW" sz="1400" dirty="0"/>
              <a:t>Specific SSID(s) only</a:t>
            </a:r>
          </a:p>
          <a:p>
            <a:pPr marL="1200150" lvl="2" indent="-285750">
              <a:buFont typeface="Arial"/>
              <a:buChar char="•"/>
            </a:pPr>
            <a:r>
              <a:rPr kumimoji="1" lang="en-US" altLang="zh-TW" sz="1400" dirty="0"/>
              <a:t>Wildcard SSID only</a:t>
            </a:r>
          </a:p>
          <a:p>
            <a:pPr marL="1200150" lvl="2" indent="-285750">
              <a:buFont typeface="Arial"/>
              <a:buChar char="•"/>
            </a:pPr>
            <a:r>
              <a:rPr kumimoji="1" lang="en-US" altLang="zh-TW" sz="1400" dirty="0"/>
              <a:t>Specific SSID(s) + wildcard </a:t>
            </a:r>
            <a:r>
              <a:rPr kumimoji="1" lang="en-US" altLang="zh-TW" sz="1400" dirty="0" smtClean="0"/>
              <a:t>SSID</a:t>
            </a:r>
            <a:endParaRPr kumimoji="1" lang="en-US" altLang="zh-TW" sz="1400" dirty="0"/>
          </a:p>
        </p:txBody>
      </p:sp>
      <p:sp>
        <p:nvSpPr>
          <p:cNvPr id="14" name="スライド番号プレースホルダ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 dirty="0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3</a:t>
            </a:fld>
            <a:endParaRPr kumimoji="0" lang="en-US" altLang="ja-JP" dirty="0">
              <a:ea typeface="ＭＳ Ｐゴシック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</p:spTree>
    <p:extLst>
      <p:ext uri="{BB962C8B-B14F-4D97-AF65-F5344CB8AC3E}">
        <p14:creationId xmlns:p14="http://schemas.microsoft.com/office/powerpoint/2010/main" val="7316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Background </a:t>
            </a:r>
            <a:r>
              <a:rPr lang="en-US" altLang="zh-TW" dirty="0" smtClean="0"/>
              <a:t>(12/0151r7, SFD)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88359"/>
            <a:ext cx="7770813" cy="4113213"/>
          </a:xfrm>
        </p:spPr>
        <p:txBody>
          <a:bodyPr>
            <a:normAutofit fontScale="70000" lnSpcReduction="20000"/>
          </a:bodyPr>
          <a:lstStyle/>
          <a:p>
            <a:pPr marL="357188" indent="-357188">
              <a:lnSpc>
                <a:spcPct val="120000"/>
              </a:lnSpc>
              <a:buFont typeface="Arial" pitchFamily="34" charset="0"/>
              <a:buChar char="•"/>
            </a:pPr>
            <a:r>
              <a:rPr lang="en-GB" altLang="zh-TW" b="0" dirty="0" smtClean="0"/>
              <a:t>6.1.1  802.11ai </a:t>
            </a:r>
            <a:r>
              <a:rPr lang="en-GB" altLang="zh-TW" b="0" dirty="0"/>
              <a:t>shall define a mechanism to optimise the MLME-</a:t>
            </a:r>
            <a:r>
              <a:rPr lang="en-GB" altLang="zh-TW" b="0" dirty="0" err="1"/>
              <a:t>SCAN.confirm</a:t>
            </a:r>
            <a:r>
              <a:rPr lang="en-GB" altLang="zh-TW" b="0" dirty="0"/>
              <a:t> primitive to indicate the discovered APs fast and without additional delays.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altLang="zh-TW" sz="2100" dirty="0">
                <a:solidFill>
                  <a:srgbClr val="0000FF"/>
                </a:solidFill>
              </a:rPr>
              <a:t>The order of discovered AP matters if there </a:t>
            </a:r>
            <a:r>
              <a:rPr lang="en-GB" altLang="zh-TW" sz="2100" dirty="0" smtClean="0">
                <a:solidFill>
                  <a:srgbClr val="0000FF"/>
                </a:solidFill>
              </a:rPr>
              <a:t>is </a:t>
            </a:r>
            <a:r>
              <a:rPr lang="en-GB" altLang="zh-TW" sz="2100" dirty="0">
                <a:solidFill>
                  <a:srgbClr val="0000FF"/>
                </a:solidFill>
              </a:rPr>
              <a:t>desired </a:t>
            </a:r>
            <a:r>
              <a:rPr lang="en-GB" altLang="zh-TW" sz="2100" dirty="0" smtClean="0">
                <a:solidFill>
                  <a:srgbClr val="0000FF"/>
                </a:solidFill>
              </a:rPr>
              <a:t>AP</a:t>
            </a:r>
            <a:endParaRPr lang="en-US" altLang="zh-TW" sz="2100" dirty="0"/>
          </a:p>
          <a:p>
            <a:pPr marL="357188" indent="-357188">
              <a:lnSpc>
                <a:spcPct val="120000"/>
              </a:lnSpc>
              <a:buFont typeface="Arial" pitchFamily="34" charset="0"/>
              <a:buChar char="•"/>
              <a:tabLst>
                <a:tab pos="357188" algn="l"/>
              </a:tabLst>
            </a:pPr>
            <a:r>
              <a:rPr lang="en-GB" altLang="zh-TW" b="0" dirty="0" smtClean="0"/>
              <a:t>6.1.6  An </a:t>
            </a:r>
            <a:r>
              <a:rPr lang="en-GB" altLang="zh-TW" b="0" dirty="0"/>
              <a:t>FILS Capable AP may omit transmission of Probe Response frame to FILS capable STAs if the TBTT occurs within a predefined</a:t>
            </a:r>
            <a:r>
              <a:rPr lang="en-GB" altLang="zh-TW" b="0" strike="sngStrike" dirty="0"/>
              <a:t> </a:t>
            </a:r>
            <a:r>
              <a:rPr lang="en-GB" altLang="zh-TW" b="0" dirty="0"/>
              <a:t>time interval</a:t>
            </a:r>
            <a:r>
              <a:rPr lang="en-GB" altLang="zh-TW" b="0" dirty="0" smtClean="0"/>
              <a:t>. </a:t>
            </a:r>
          </a:p>
          <a:p>
            <a:pPr marL="757238" lvl="1" indent="-357188">
              <a:lnSpc>
                <a:spcPct val="120000"/>
              </a:lnSpc>
              <a:buFont typeface="Arial" pitchFamily="34" charset="0"/>
              <a:buChar char="•"/>
              <a:tabLst>
                <a:tab pos="357188" algn="l"/>
              </a:tabLst>
            </a:pPr>
            <a:r>
              <a:rPr lang="en-GB" altLang="zh-TW" sz="2100" b="0" dirty="0" smtClean="0">
                <a:solidFill>
                  <a:srgbClr val="0000FF"/>
                </a:solidFill>
              </a:rPr>
              <a:t>Will Beacon frame pre-empt a pending probe response? The answer seems to be yes, and the probe response is not cancelled by the beacon currently</a:t>
            </a:r>
          </a:p>
          <a:p>
            <a:pPr marL="357188" indent="-357188">
              <a:lnSpc>
                <a:spcPct val="120000"/>
              </a:lnSpc>
              <a:buFont typeface="Arial" pitchFamily="34" charset="0"/>
              <a:buChar char="•"/>
              <a:tabLst>
                <a:tab pos="357188" algn="l"/>
              </a:tabLst>
            </a:pPr>
            <a:r>
              <a:rPr lang="en-GB" altLang="zh-TW" b="0" dirty="0" smtClean="0"/>
              <a:t>6.1.7  STA </a:t>
            </a:r>
            <a:r>
              <a:rPr lang="en-GB" altLang="zh-TW" b="0" dirty="0"/>
              <a:t>may include a wait-time-for-Probe-Response element to Probe Request to provide a max listening duration for which the STA indicates it will wait for Probe Response transmission</a:t>
            </a:r>
            <a:r>
              <a:rPr lang="en-GB" altLang="zh-TW" b="0" dirty="0" smtClean="0"/>
              <a:t>.</a:t>
            </a:r>
            <a:endParaRPr lang="en-GB" altLang="zh-TW" sz="2500" b="0" dirty="0" smtClean="0"/>
          </a:p>
          <a:p>
            <a:pPr marL="757238" lvl="1" indent="-357188">
              <a:lnSpc>
                <a:spcPct val="120000"/>
              </a:lnSpc>
              <a:buFont typeface="Arial" pitchFamily="34" charset="0"/>
              <a:buChar char="•"/>
            </a:pPr>
            <a:r>
              <a:rPr lang="en-GB" altLang="zh-TW" sz="2100" dirty="0" smtClean="0">
                <a:solidFill>
                  <a:srgbClr val="0000FF"/>
                </a:solidFill>
              </a:rPr>
              <a:t>Lower prioritizing the transmission of probe responses from non-desired APs help increase the chance to cancel them </a:t>
            </a:r>
            <a:endParaRPr lang="zh-TW" altLang="zh-TW" sz="2100" dirty="0">
              <a:solidFill>
                <a:srgbClr val="0000FF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4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037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Current rules for sending probe responses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592027"/>
            <a:ext cx="7770813" cy="4113213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sz="2000" dirty="0" smtClean="0"/>
              <a:t>There is rule for </a:t>
            </a:r>
            <a:r>
              <a:rPr lang="en-US" altLang="zh-TW" sz="2000" b="1" dirty="0" smtClean="0">
                <a:solidFill>
                  <a:srgbClr val="0000FF"/>
                </a:solidFill>
              </a:rPr>
              <a:t>which</a:t>
            </a:r>
            <a:r>
              <a:rPr lang="en-US" altLang="zh-TW" sz="2000" dirty="0" smtClean="0"/>
              <a:t> AP shall reply to the probe request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1600" dirty="0"/>
              <a:t>APs matching the address info criteria shall respond with a probe response</a:t>
            </a:r>
            <a:endParaRPr lang="en-US" altLang="zh-TW" sz="1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000" dirty="0" smtClean="0"/>
              <a:t>There is no rules for </a:t>
            </a:r>
            <a:r>
              <a:rPr lang="en-US" altLang="zh-TW" sz="2000" b="1" dirty="0" smtClean="0">
                <a:solidFill>
                  <a:srgbClr val="0000FF"/>
                </a:solidFill>
              </a:rPr>
              <a:t>when</a:t>
            </a:r>
            <a:r>
              <a:rPr lang="en-US" altLang="zh-TW" sz="2000" dirty="0" smtClean="0"/>
              <a:t> and </a:t>
            </a:r>
            <a:r>
              <a:rPr lang="en-US" altLang="zh-TW" sz="2000" b="1" dirty="0" smtClean="0">
                <a:solidFill>
                  <a:srgbClr val="0000FF"/>
                </a:solidFill>
              </a:rPr>
              <a:t>how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 an AP </a:t>
            </a:r>
            <a:r>
              <a:rPr lang="en-US" altLang="zh-TW" sz="2000" dirty="0" smtClean="0"/>
              <a:t>shall reply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1600" dirty="0" smtClean="0"/>
              <a:t>Basic access procedures is adopted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altLang="zh-TW" sz="1600" dirty="0">
                <a:solidFill>
                  <a:schemeClr val="tx1"/>
                </a:solidFill>
              </a:rPr>
              <a:t>If QMF is enabled, AC_BE is used. Otherwise, AC_VO seems to be </a:t>
            </a:r>
            <a:r>
              <a:rPr lang="en-US" altLang="zh-TW" sz="1600" dirty="0" smtClean="0">
                <a:solidFill>
                  <a:schemeClr val="tx1"/>
                </a:solidFill>
              </a:rPr>
              <a:t>used</a:t>
            </a:r>
            <a:r>
              <a:rPr lang="en-US" altLang="zh-TW" sz="1600" dirty="0">
                <a:solidFill>
                  <a:schemeClr val="tx1"/>
                </a:solidFill>
              </a:rPr>
              <a:t> </a:t>
            </a:r>
            <a:r>
              <a:rPr lang="en-US" altLang="zh-TW" sz="1600" dirty="0" smtClean="0">
                <a:solidFill>
                  <a:schemeClr val="tx1"/>
                </a:solidFill>
              </a:rPr>
              <a:t>(See appendix)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5</a:t>
            </a:fld>
            <a:endParaRPr kumimoji="0" lang="en-US" altLang="ja-JP">
              <a:ea typeface="ＭＳ Ｐゴシック" pitchFamily="34" charset="-128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5"/>
          <a:stretch/>
        </p:blipFill>
        <p:spPr bwMode="auto">
          <a:xfrm>
            <a:off x="1149451" y="3652644"/>
            <a:ext cx="6449606" cy="2804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84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Prioritize preferred APs to respond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28800"/>
            <a:ext cx="7920880" cy="4968552"/>
          </a:xfrm>
        </p:spPr>
        <p:txBody>
          <a:bodyPr>
            <a:noAutofit/>
          </a:bodyPr>
          <a:lstStyle/>
          <a:p>
            <a:pPr marL="400050" indent="-400050" defTabSz="360363">
              <a:buFont typeface="Arial" pitchFamily="34" charset="0"/>
              <a:buChar char="•"/>
            </a:pPr>
            <a:r>
              <a:rPr lang="en-US" altLang="zh-TW" sz="2000" b="1" dirty="0" smtClean="0"/>
              <a:t>To help FILS, AP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 </a:t>
            </a:r>
            <a:r>
              <a:rPr lang="en-US" altLang="zh-TW" sz="2000" b="1" dirty="0" smtClean="0">
                <a:solidFill>
                  <a:schemeClr val="tx1"/>
                </a:solidFill>
              </a:rPr>
              <a:t>shall </a:t>
            </a:r>
            <a:r>
              <a:rPr lang="en-US" altLang="zh-TW" sz="2000" b="1" dirty="0" smtClean="0"/>
              <a:t>prioritize the timing of </a:t>
            </a:r>
            <a:r>
              <a:rPr lang="en-US" altLang="zh-TW" sz="2000" dirty="0" smtClean="0"/>
              <a:t>sendi</a:t>
            </a:r>
            <a:r>
              <a:rPr lang="en-US" altLang="zh-TW" sz="2000" b="1" dirty="0" smtClean="0"/>
              <a:t>ng probe responses based on the ID addressing sche</a:t>
            </a:r>
            <a:r>
              <a:rPr lang="en-US" altLang="zh-TW" sz="2000" dirty="0" smtClean="0"/>
              <a:t>me in probe request </a:t>
            </a:r>
            <a:r>
              <a:rPr lang="en-US" altLang="zh-TW" sz="2000" b="1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600" dirty="0" smtClean="0"/>
              <a:t>The </a:t>
            </a:r>
            <a:r>
              <a:rPr lang="en-US" altLang="zh-TW" sz="1600" dirty="0"/>
              <a:t>p</a:t>
            </a:r>
            <a:r>
              <a:rPr lang="en-US" altLang="zh-TW" sz="1600" dirty="0" smtClean="0"/>
              <a:t>robe requests with   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sz="1400" dirty="0" smtClean="0"/>
              <a:t>Only specific ID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sz="1400" dirty="0" smtClean="0"/>
              <a:t>Only broadcast/wildcard ID addresses</a:t>
            </a:r>
            <a:endParaRPr lang="en-US" altLang="zh-TW" sz="1400" dirty="0"/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sz="1400" dirty="0" smtClean="0"/>
              <a:t>Both broadcast</a:t>
            </a:r>
            <a:r>
              <a:rPr lang="en-US" altLang="zh-TW" sz="1400" dirty="0"/>
              <a:t>/wildcard </a:t>
            </a:r>
            <a:r>
              <a:rPr lang="en-US" altLang="zh-TW" sz="1400" dirty="0" smtClean="0"/>
              <a:t>ID addresses and specific ID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Possible solution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Adopt EDCA parameters for giving higher priority to respond to probe request carrying specific ID address over wildcard SSID address.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400" dirty="0" smtClean="0">
                <a:solidFill>
                  <a:srgbClr val="0000FF"/>
                </a:solidFill>
              </a:rPr>
              <a:t>Specific ID case uses parameters for AC_VO or AC_VI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en-US" altLang="zh-TW" sz="1200" dirty="0" smtClean="0">
                <a:solidFill>
                  <a:srgbClr val="0000FF"/>
                </a:solidFill>
              </a:rPr>
              <a:t>AC_VI has larger contention window size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400" dirty="0" smtClean="0">
                <a:solidFill>
                  <a:srgbClr val="0000FF"/>
                </a:solidFill>
              </a:rPr>
              <a:t>The wildcard case remains the same or uses those for AC_BE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sz="1600" dirty="0" smtClean="0">
                <a:solidFill>
                  <a:srgbClr val="0000FF"/>
                </a:solidFill>
              </a:rPr>
              <a:t>Replace DIFS with shorter inter-frame space, such as PIFS </a:t>
            </a:r>
          </a:p>
          <a:p>
            <a:pPr lvl="1"/>
            <a:endParaRPr lang="zh-TW" alt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 dirty="0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6</a:t>
            </a:fld>
            <a:endParaRPr kumimoji="0" lang="en-US" altLang="ja-JP" dirty="0">
              <a:ea typeface="ＭＳ Ｐゴシック" pitchFamily="34" charset="-128"/>
            </a:endParaRP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006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>
            <a:normAutofit/>
          </a:bodyPr>
          <a:lstStyle/>
          <a:p>
            <a:r>
              <a:rPr kumimoji="1" lang="en-US" altLang="zh-TW" dirty="0" smtClean="0"/>
              <a:t>AP behavior after receiving probe </a:t>
            </a:r>
            <a:r>
              <a:rPr kumimoji="1" lang="en-US" altLang="zh-TW" dirty="0"/>
              <a:t>r</a:t>
            </a:r>
            <a:r>
              <a:rPr kumimoji="1" lang="en-US" altLang="zh-TW" dirty="0" smtClean="0"/>
              <a:t>equest </a:t>
            </a:r>
            <a:endParaRPr kumimoji="1"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86880" y="1700808"/>
            <a:ext cx="7770813" cy="4113213"/>
          </a:xfrm>
        </p:spPr>
        <p:txBody>
          <a:bodyPr>
            <a:normAutofit fontScale="85000" lnSpcReduction="10000"/>
          </a:bodyPr>
          <a:lstStyle/>
          <a:p>
            <a:pPr>
              <a:buFont typeface="Arial"/>
              <a:buChar char="•"/>
            </a:pPr>
            <a:r>
              <a:rPr kumimoji="1" lang="en-US" altLang="zh-TW" sz="2400" dirty="0">
                <a:solidFill>
                  <a:schemeClr val="tx1"/>
                </a:solidFill>
              </a:rPr>
              <a:t>Specific </a:t>
            </a:r>
            <a:r>
              <a:rPr kumimoji="1" lang="en-US" altLang="zh-TW" sz="2400" dirty="0" smtClean="0">
                <a:solidFill>
                  <a:schemeClr val="tx1"/>
                </a:solidFill>
              </a:rPr>
              <a:t>ID</a:t>
            </a:r>
            <a:r>
              <a:rPr kumimoji="1" lang="en-US" altLang="zh-TW" sz="2400" dirty="0">
                <a:solidFill>
                  <a:schemeClr val="tx1"/>
                </a:solidFill>
              </a:rPr>
              <a:t>(s) </a:t>
            </a:r>
            <a:r>
              <a:rPr kumimoji="1" lang="en-US" altLang="zh-TW" sz="2400" dirty="0" smtClean="0">
                <a:solidFill>
                  <a:schemeClr val="tx1"/>
                </a:solidFill>
              </a:rPr>
              <a:t>only (unicasted + </a:t>
            </a:r>
            <a:r>
              <a:rPr kumimoji="1" lang="en-US" altLang="zh-TW" sz="2400" dirty="0" err="1" smtClean="0">
                <a:solidFill>
                  <a:schemeClr val="tx1"/>
                </a:solidFill>
              </a:rPr>
              <a:t>multicasted</a:t>
            </a:r>
            <a:r>
              <a:rPr kumimoji="1" lang="en-US" altLang="zh-TW" dirty="0">
                <a:solidFill>
                  <a:schemeClr val="tx1"/>
                </a:solidFill>
              </a:rPr>
              <a:t>)</a:t>
            </a:r>
            <a:endParaRPr kumimoji="1" lang="en-US" altLang="zh-TW" sz="2400" dirty="0" smtClean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kumimoji="1" lang="en-US" altLang="zh-TW" sz="2000" dirty="0" smtClean="0">
                <a:solidFill>
                  <a:schemeClr val="tx1"/>
                </a:solidFill>
              </a:rPr>
              <a:t>Send probe </a:t>
            </a:r>
            <a:r>
              <a:rPr kumimoji="1" lang="en-US" altLang="zh-TW" dirty="0">
                <a:solidFill>
                  <a:schemeClr val="tx1"/>
                </a:solidFill>
              </a:rPr>
              <a:t>r</a:t>
            </a:r>
            <a:r>
              <a:rPr kumimoji="1" lang="en-US" altLang="zh-TW" sz="2000" dirty="0" smtClean="0">
                <a:solidFill>
                  <a:schemeClr val="tx1"/>
                </a:solidFill>
              </a:rPr>
              <a:t>esponse using higher priority access parameter, such as AC_VO 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(</a:t>
            </a:r>
            <a:r>
              <a:rPr lang="en-US" altLang="zh-TW" sz="1900" dirty="0" err="1">
                <a:solidFill>
                  <a:schemeClr val="tx1"/>
                </a:solidFill>
                <a:ea typeface="新細明體" pitchFamily="18" charset="-120"/>
              </a:rPr>
              <a:t>CWmin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 3, </a:t>
            </a:r>
            <a:r>
              <a:rPr lang="en-US" altLang="zh-TW" sz="1900" dirty="0" err="1">
                <a:solidFill>
                  <a:schemeClr val="tx1"/>
                </a:solidFill>
                <a:ea typeface="新細明體" pitchFamily="18" charset="-120"/>
              </a:rPr>
              <a:t>CWmax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 7) </a:t>
            </a:r>
            <a:r>
              <a:rPr kumimoji="1" lang="en-US" altLang="zh-TW" sz="2000" dirty="0" smtClean="0">
                <a:solidFill>
                  <a:schemeClr val="tx1"/>
                </a:solidFill>
              </a:rPr>
              <a:t>or AC_VI 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(</a:t>
            </a:r>
            <a:r>
              <a:rPr lang="en-US" altLang="zh-TW" sz="1900" dirty="0" err="1">
                <a:solidFill>
                  <a:schemeClr val="tx1"/>
                </a:solidFill>
                <a:ea typeface="新細明體" pitchFamily="18" charset="-120"/>
              </a:rPr>
              <a:t>CWmin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en-US" altLang="zh-TW" sz="1900" dirty="0" smtClean="0">
                <a:solidFill>
                  <a:schemeClr val="tx1"/>
                </a:solidFill>
                <a:ea typeface="新細明體" pitchFamily="18" charset="-120"/>
              </a:rPr>
              <a:t>7, </a:t>
            </a:r>
            <a:r>
              <a:rPr lang="en-US" altLang="zh-TW" sz="1900" dirty="0" err="1">
                <a:solidFill>
                  <a:schemeClr val="tx1"/>
                </a:solidFill>
                <a:ea typeface="新細明體" pitchFamily="18" charset="-120"/>
              </a:rPr>
              <a:t>CWmax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en-US" altLang="zh-TW" sz="1900" dirty="0" smtClean="0">
                <a:solidFill>
                  <a:schemeClr val="tx1"/>
                </a:solidFill>
                <a:ea typeface="新細明體" pitchFamily="18" charset="-120"/>
              </a:rPr>
              <a:t>15)</a:t>
            </a:r>
            <a:endParaRPr kumimoji="1" lang="en-US" altLang="zh-TW" sz="1900" dirty="0" smtClean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kumimoji="1" lang="en-US" altLang="zh-TW" sz="1800" dirty="0" smtClean="0">
                <a:solidFill>
                  <a:schemeClr val="tx1"/>
                </a:solidFill>
              </a:rPr>
              <a:t>AC_VI</a:t>
            </a:r>
            <a:r>
              <a:rPr kumimoji="1" lang="en-US" altLang="zh-TW" sz="1800" i="1" dirty="0" smtClean="0">
                <a:solidFill>
                  <a:schemeClr val="tx1"/>
                </a:solidFill>
              </a:rPr>
              <a:t> </a:t>
            </a:r>
            <a:r>
              <a:rPr kumimoji="1" lang="en-US" altLang="zh-TW" sz="1800" dirty="0" smtClean="0">
                <a:solidFill>
                  <a:schemeClr val="tx1"/>
                </a:solidFill>
              </a:rPr>
              <a:t>is more immune to potential collision problem</a:t>
            </a:r>
          </a:p>
          <a:p>
            <a:pPr lvl="1">
              <a:buFont typeface="Arial"/>
              <a:buChar char="•"/>
            </a:pPr>
            <a:r>
              <a:rPr kumimoji="1" lang="en-US" altLang="zh-TW" sz="2000" dirty="0" smtClean="0"/>
              <a:t>A shorter IFS such as PIFS </a:t>
            </a:r>
            <a:r>
              <a:rPr kumimoji="1" lang="en-US" altLang="zh-TW" dirty="0" smtClean="0"/>
              <a:t>can </a:t>
            </a:r>
            <a:r>
              <a:rPr kumimoji="1" lang="en-US" altLang="zh-TW" sz="2000" dirty="0" smtClean="0"/>
              <a:t>also be considered  </a:t>
            </a:r>
            <a:endParaRPr kumimoji="1" lang="en-US" altLang="zh-TW" sz="2000" dirty="0"/>
          </a:p>
          <a:p>
            <a:pPr>
              <a:buFont typeface="Arial"/>
              <a:buChar char="•"/>
            </a:pPr>
            <a:r>
              <a:rPr kumimoji="1" lang="en-US" altLang="zh-TW" sz="2400" dirty="0"/>
              <a:t>Wildcard SSID </a:t>
            </a:r>
            <a:r>
              <a:rPr kumimoji="1" lang="en-US" altLang="zh-TW" sz="2400" dirty="0" smtClean="0"/>
              <a:t>only</a:t>
            </a:r>
          </a:p>
          <a:p>
            <a:pPr lvl="1">
              <a:buFont typeface="Arial"/>
              <a:buChar char="•"/>
            </a:pPr>
            <a:r>
              <a:rPr kumimoji="1" lang="en-US" altLang="zh-TW" sz="2000" dirty="0"/>
              <a:t>Send </a:t>
            </a:r>
            <a:r>
              <a:rPr kumimoji="1" lang="en-US" altLang="zh-TW" sz="2000" dirty="0" smtClean="0"/>
              <a:t>probe </a:t>
            </a:r>
            <a:r>
              <a:rPr kumimoji="1" lang="en-US" altLang="zh-TW" dirty="0" smtClean="0"/>
              <a:t>r</a:t>
            </a:r>
            <a:r>
              <a:rPr kumimoji="1" lang="en-US" altLang="zh-TW" sz="2000" dirty="0" smtClean="0"/>
              <a:t>esponse </a:t>
            </a:r>
            <a:r>
              <a:rPr kumimoji="1" lang="en-US" altLang="zh-TW" sz="2000" dirty="0"/>
              <a:t>using </a:t>
            </a:r>
            <a:r>
              <a:rPr kumimoji="1" lang="en-US" altLang="zh-TW" sz="2000" dirty="0" smtClean="0"/>
              <a:t>original access parameter or AC_BE 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(</a:t>
            </a:r>
            <a:r>
              <a:rPr lang="en-US" altLang="zh-TW" sz="1900" dirty="0" err="1">
                <a:solidFill>
                  <a:schemeClr val="tx1"/>
                </a:solidFill>
                <a:ea typeface="新細明體" pitchFamily="18" charset="-120"/>
              </a:rPr>
              <a:t>CWmin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en-US" altLang="zh-TW" sz="1900" dirty="0" smtClean="0">
                <a:solidFill>
                  <a:schemeClr val="tx1"/>
                </a:solidFill>
                <a:ea typeface="新細明體" pitchFamily="18" charset="-120"/>
              </a:rPr>
              <a:t>15, </a:t>
            </a:r>
            <a:r>
              <a:rPr lang="en-US" altLang="zh-TW" sz="1900" dirty="0" err="1">
                <a:solidFill>
                  <a:schemeClr val="tx1"/>
                </a:solidFill>
                <a:ea typeface="新細明體" pitchFamily="18" charset="-120"/>
              </a:rPr>
              <a:t>CWmax</a:t>
            </a:r>
            <a:r>
              <a:rPr lang="en-US" altLang="zh-TW" sz="1900" dirty="0">
                <a:solidFill>
                  <a:schemeClr val="tx1"/>
                </a:solidFill>
                <a:ea typeface="新細明體" pitchFamily="18" charset="-120"/>
              </a:rPr>
              <a:t> </a:t>
            </a:r>
            <a:r>
              <a:rPr lang="en-US" altLang="zh-TW" sz="1900" dirty="0" smtClean="0">
                <a:solidFill>
                  <a:schemeClr val="tx1"/>
                </a:solidFill>
                <a:ea typeface="新細明體" pitchFamily="18" charset="-120"/>
              </a:rPr>
              <a:t>1023)</a:t>
            </a:r>
            <a:r>
              <a:rPr kumimoji="1" lang="en-US" altLang="zh-TW" sz="2000" dirty="0" smtClean="0"/>
              <a:t> (as defined in </a:t>
            </a:r>
            <a:r>
              <a:rPr kumimoji="1" lang="en-US" altLang="zh-TW" sz="2000" dirty="0" err="1" smtClean="0"/>
              <a:t>TGae</a:t>
            </a:r>
            <a:r>
              <a:rPr kumimoji="1" lang="en-US" altLang="zh-TW" sz="2000" dirty="0" smtClean="0"/>
              <a:t>)</a:t>
            </a:r>
            <a:endParaRPr kumimoji="1" lang="en-US" altLang="zh-TW" sz="2000" dirty="0"/>
          </a:p>
          <a:p>
            <a:pPr>
              <a:buFont typeface="Arial"/>
              <a:buChar char="•"/>
            </a:pPr>
            <a:r>
              <a:rPr kumimoji="1" lang="en-US" altLang="zh-TW" sz="2400" dirty="0" smtClean="0"/>
              <a:t>Specific ID</a:t>
            </a:r>
            <a:r>
              <a:rPr kumimoji="1" lang="en-US" altLang="zh-TW" sz="2400" dirty="0"/>
              <a:t>(s) + wildcard </a:t>
            </a:r>
            <a:r>
              <a:rPr kumimoji="1" lang="en-US" altLang="zh-TW" sz="2400" dirty="0" smtClean="0"/>
              <a:t>SSID</a:t>
            </a:r>
          </a:p>
          <a:p>
            <a:pPr lvl="1">
              <a:buFont typeface="Arial"/>
              <a:buChar char="•"/>
            </a:pPr>
            <a:r>
              <a:rPr kumimoji="1" lang="en-US" altLang="zh-TW" sz="2000" dirty="0" smtClean="0"/>
              <a:t>If the AP is identified in one of the specific ID, it shall send </a:t>
            </a:r>
            <a:r>
              <a:rPr kumimoji="1" lang="en-US" altLang="zh-TW" dirty="0" smtClean="0"/>
              <a:t>p</a:t>
            </a:r>
            <a:r>
              <a:rPr kumimoji="1" lang="en-US" altLang="zh-TW" sz="2000" dirty="0" smtClean="0"/>
              <a:t>robe </a:t>
            </a:r>
            <a:r>
              <a:rPr kumimoji="1" lang="en-US" altLang="zh-TW" dirty="0" smtClean="0"/>
              <a:t>r</a:t>
            </a:r>
            <a:r>
              <a:rPr kumimoji="1" lang="en-US" altLang="zh-TW" sz="2000" dirty="0" smtClean="0"/>
              <a:t>esponse </a:t>
            </a:r>
            <a:r>
              <a:rPr kumimoji="1" lang="en-US" altLang="zh-TW" sz="2000" dirty="0"/>
              <a:t>using higher priority access </a:t>
            </a:r>
            <a:r>
              <a:rPr kumimoji="1" lang="en-US" altLang="zh-TW" sz="2000" dirty="0" smtClean="0"/>
              <a:t>parameter</a:t>
            </a:r>
            <a:r>
              <a:rPr kumimoji="1" lang="en-US" altLang="zh-TW" sz="2000" dirty="0"/>
              <a:t>, such as AC_VO or </a:t>
            </a:r>
            <a:r>
              <a:rPr kumimoji="1" lang="en-US" altLang="zh-TW" sz="2000" dirty="0" smtClean="0"/>
              <a:t>AC_VI. </a:t>
            </a:r>
            <a:r>
              <a:rPr kumimoji="1" lang="en-US" altLang="zh-TW" dirty="0"/>
              <a:t>A shorter IFS such as PIFS </a:t>
            </a:r>
            <a:r>
              <a:rPr kumimoji="1" lang="en-US" altLang="zh-TW" dirty="0" smtClean="0"/>
              <a:t>can also be considered  </a:t>
            </a:r>
            <a:endParaRPr kumimoji="1" lang="en-US" altLang="zh-TW" sz="2000" dirty="0" smtClean="0"/>
          </a:p>
          <a:p>
            <a:pPr lvl="1">
              <a:buFont typeface="Arial"/>
              <a:buChar char="•"/>
            </a:pPr>
            <a:r>
              <a:rPr kumimoji="1" lang="en-US" altLang="zh-TW" sz="2000" dirty="0"/>
              <a:t>If the AP is </a:t>
            </a:r>
            <a:r>
              <a:rPr kumimoji="1" lang="en-US" altLang="zh-TW" sz="2000" dirty="0" smtClean="0"/>
              <a:t>not identified </a:t>
            </a:r>
            <a:r>
              <a:rPr kumimoji="1" lang="en-US" altLang="zh-TW" sz="2000" dirty="0"/>
              <a:t>in </a:t>
            </a:r>
            <a:r>
              <a:rPr kumimoji="1" lang="en-US" altLang="zh-TW" sz="2000" dirty="0" smtClean="0"/>
              <a:t>any </a:t>
            </a:r>
            <a:r>
              <a:rPr kumimoji="1" lang="en-US" altLang="zh-TW" sz="2000" dirty="0"/>
              <a:t>of the specific </a:t>
            </a:r>
            <a:r>
              <a:rPr kumimoji="1" lang="en-US" altLang="zh-TW" sz="2000" dirty="0" smtClean="0"/>
              <a:t>ID</a:t>
            </a:r>
            <a:r>
              <a:rPr kumimoji="1" lang="en-US" altLang="zh-TW" sz="2000" dirty="0"/>
              <a:t>, it shall send </a:t>
            </a:r>
            <a:r>
              <a:rPr kumimoji="1" lang="en-US" altLang="zh-TW" dirty="0" smtClean="0"/>
              <a:t>p</a:t>
            </a:r>
            <a:r>
              <a:rPr kumimoji="1" lang="en-US" altLang="zh-TW" sz="2000" dirty="0" smtClean="0"/>
              <a:t>robe response </a:t>
            </a:r>
            <a:r>
              <a:rPr kumimoji="1" lang="en-US" altLang="zh-TW" sz="2000" dirty="0"/>
              <a:t>using original access parameter or AC_BE (as defined in </a:t>
            </a:r>
            <a:r>
              <a:rPr kumimoji="1" lang="en-US" altLang="zh-TW" sz="2000" dirty="0" err="1"/>
              <a:t>TGae</a:t>
            </a:r>
            <a:r>
              <a:rPr kumimoji="1" lang="en-US" altLang="zh-TW" sz="2000" dirty="0"/>
              <a:t>)</a:t>
            </a:r>
          </a:p>
          <a:p>
            <a:pPr lvl="1">
              <a:buFont typeface="Arial"/>
              <a:buChar char="•"/>
            </a:pPr>
            <a:endParaRPr kumimoji="1" lang="en-US" altLang="zh-TW" sz="2000" dirty="0"/>
          </a:p>
          <a:p>
            <a:pPr lvl="1">
              <a:buFont typeface="Arial"/>
              <a:buChar char="•"/>
            </a:pPr>
            <a:endParaRPr kumimoji="1" lang="en-US" altLang="zh-TW" sz="2000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 dirty="0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7</a:t>
            </a:fld>
            <a:endParaRPr kumimoji="0" lang="en-US" altLang="ja-JP" dirty="0">
              <a:ea typeface="ＭＳ Ｐゴシック" pitchFamily="34" charset="-128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2" name="文字方塊 1"/>
          <p:cNvSpPr txBox="1"/>
          <p:nvPr/>
        </p:nvSpPr>
        <p:spPr>
          <a:xfrm>
            <a:off x="716841" y="5954796"/>
            <a:ext cx="6912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/>
              <a:t>* </a:t>
            </a:r>
            <a:r>
              <a:rPr lang="en-US" altLang="zh-TW" sz="1200" dirty="0" err="1" smtClean="0"/>
              <a:t>CWmin</a:t>
            </a:r>
            <a:r>
              <a:rPr lang="en-US" altLang="zh-TW" sz="1200" dirty="0" smtClean="0"/>
              <a:t> and </a:t>
            </a:r>
            <a:r>
              <a:rPr lang="en-US" altLang="zh-TW" sz="1200" dirty="0" err="1" smtClean="0"/>
              <a:t>CWmax</a:t>
            </a:r>
            <a:r>
              <a:rPr lang="en-US" altLang="zh-TW" sz="1200" dirty="0" smtClean="0"/>
              <a:t> are PHY-dependent. AIFSN[VO]=AIFSN[VI]=2, AIFSN[BE]=3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472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844824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Prioritizing </a:t>
            </a:r>
            <a:r>
              <a:rPr lang="en-US" altLang="zh-TW" sz="2000" dirty="0"/>
              <a:t>the responses </a:t>
            </a:r>
            <a:r>
              <a:rPr lang="en-US" altLang="zh-TW" sz="2000" dirty="0" smtClean="0"/>
              <a:t>from the preferred/selected APs helps reduce the time for the scanning STA to discover suitable APs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The proposed idea generally complements the requirements in SFD about timely report of found BSSs and the whitelist that the STA intending to join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altLang="zh-TW" dirty="0">
                <a:solidFill>
                  <a:srgbClr val="0000FF"/>
                </a:solidFill>
              </a:rPr>
              <a:t>The order of discovered AP matters </a:t>
            </a:r>
            <a:r>
              <a:rPr lang="en-GB" altLang="zh-TW" dirty="0" smtClean="0">
                <a:solidFill>
                  <a:srgbClr val="0000FF"/>
                </a:solidFill>
              </a:rPr>
              <a:t>if there is desired AP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In the wildcard case, a complementary mechanism to cancel pending unnecessary probe </a:t>
            </a:r>
            <a:r>
              <a:rPr lang="en-US" altLang="zh-TW" sz="2000" dirty="0"/>
              <a:t>r</a:t>
            </a:r>
            <a:r>
              <a:rPr lang="en-US" altLang="zh-TW" sz="2000" dirty="0" smtClean="0"/>
              <a:t>esponses would further help alleviate congestion on wireless medium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altLang="zh-TW" dirty="0" smtClean="0">
                <a:solidFill>
                  <a:srgbClr val="0000FF"/>
                </a:solidFill>
              </a:rPr>
              <a:t>Lower </a:t>
            </a:r>
            <a:r>
              <a:rPr lang="en-GB" altLang="zh-TW" dirty="0">
                <a:solidFill>
                  <a:srgbClr val="0000FF"/>
                </a:solidFill>
              </a:rPr>
              <a:t>prioritizing the transmission of probe responses from non-desired APs help increase the chance to cancel them </a:t>
            </a:r>
            <a:endParaRPr lang="zh-TW" altLang="zh-TW" dirty="0">
              <a:solidFill>
                <a:srgbClr val="0000FF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endParaRPr lang="en-US" altLang="zh-TW" dirty="0"/>
          </a:p>
          <a:p>
            <a:pPr>
              <a:buFont typeface="Arial" pitchFamily="34" charset="0"/>
              <a:buChar char="•"/>
            </a:pP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8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563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Motion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Concept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An </a:t>
            </a:r>
            <a:r>
              <a:rPr lang="en-US" altLang="zh-TW" sz="1800" dirty="0" smtClean="0"/>
              <a:t>AP shall </a:t>
            </a:r>
            <a:r>
              <a:rPr lang="en-US" altLang="zh-TW" sz="1800" dirty="0" smtClean="0"/>
              <a:t>respond to probe request addressed to the AP with higher priority over probe request with wildcard ID. 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2000" dirty="0" smtClean="0"/>
              <a:t>Motion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/>
              <a:t>Do you support to add the above concept into Section </a:t>
            </a:r>
            <a:r>
              <a:rPr lang="en-US" altLang="zh-TW" sz="1800" dirty="0" smtClean="0"/>
              <a:t>6 </a:t>
            </a:r>
            <a:r>
              <a:rPr lang="en-US" altLang="zh-TW" sz="1800" dirty="0"/>
              <a:t/>
            </a:r>
            <a:br>
              <a:rPr lang="en-US" altLang="zh-TW" sz="1800" dirty="0"/>
            </a:br>
            <a:r>
              <a:rPr lang="en-US" altLang="zh-TW" sz="1800" dirty="0"/>
              <a:t>“Fast Network Discovery</a:t>
            </a:r>
            <a:r>
              <a:rPr lang="en-US" altLang="zh-TW" sz="1800" dirty="0" smtClean="0"/>
              <a:t>” of the </a:t>
            </a:r>
            <a:r>
              <a:rPr lang="en-US" altLang="zh-TW" sz="1800" dirty="0" err="1" smtClean="0"/>
              <a:t>TGai</a:t>
            </a:r>
            <a:r>
              <a:rPr lang="en-US" altLang="zh-TW" sz="1800" dirty="0" smtClean="0"/>
              <a:t> spec framework?</a:t>
            </a:r>
            <a:endParaRPr lang="en-US" altLang="zh-TW" sz="1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Yes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No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600" dirty="0" smtClean="0"/>
              <a:t>Abstain </a:t>
            </a:r>
            <a:endParaRPr lang="zh-TW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b="1" dirty="0" smtClean="0"/>
              <a:t>May </a:t>
            </a:r>
            <a:r>
              <a:rPr lang="en-US" altLang="ja-JP" b="1" dirty="0"/>
              <a:t>2012</a:t>
            </a:r>
            <a:endParaRPr lang="en-GB" altLang="ja-JP" b="1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78386" y="6475412"/>
            <a:ext cx="896827" cy="1939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ja-JP">
                <a:ea typeface="ＭＳ Ｐゴシック" pitchFamily="34" charset="-128"/>
              </a:rPr>
              <a:t>Slide </a:t>
            </a:r>
            <a:fld id="{B06FEDAD-8EE8-401E-8D6E-09AB5B13A860}" type="slidenum">
              <a:rPr kumimoji="0" lang="en-US" altLang="ja-JP">
                <a:ea typeface="ＭＳ Ｐゴシック" pitchFamily="34" charset="-128"/>
              </a:rPr>
              <a:pPr/>
              <a:t>9</a:t>
            </a:fld>
            <a:endParaRPr kumimoji="0" lang="en-US" altLang="ja-JP">
              <a:ea typeface="ＭＳ Ｐゴシック" pitchFamily="34" charset="-128"/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6948264" y="6453336"/>
            <a:ext cx="1600944" cy="2880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r>
              <a:rPr kumimoji="0" lang="en-US" altLang="zh-TW" dirty="0" smtClean="0"/>
              <a:t>HTC, </a:t>
            </a:r>
            <a:r>
              <a:rPr kumimoji="0" lang="en-US" altLang="zh-TW" dirty="0" err="1" smtClean="0"/>
              <a:t>MediaTek</a:t>
            </a:r>
            <a:endParaRPr kumimoji="0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8195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000" b="0" i="0" u="none" strike="noStrike" cap="none" normalizeH="0" baseline="0" dirty="0" smtClean="0">
            <a:ln>
              <a:noFill/>
            </a:ln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28171</TotalTime>
  <Words>1431</Words>
  <Application>Microsoft Office PowerPoint</Application>
  <PresentationFormat>如螢幕大小 (4:3)</PresentationFormat>
  <Paragraphs>182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PowerPoint 簡報</vt:lpstr>
      <vt:lpstr>Abstract </vt:lpstr>
      <vt:lpstr>Background</vt:lpstr>
      <vt:lpstr>Background (12/0151r7, SFD)</vt:lpstr>
      <vt:lpstr>Current rules for sending probe responses</vt:lpstr>
      <vt:lpstr>Prioritize preferred APs to respond</vt:lpstr>
      <vt:lpstr>AP behavior after receiving probe request </vt:lpstr>
      <vt:lpstr>Summary</vt:lpstr>
      <vt:lpstr>Motion 1</vt:lpstr>
      <vt:lpstr>Motion 2</vt:lpstr>
      <vt:lpstr>Appendix</vt:lpstr>
      <vt:lpstr>PowerPoint 簡報</vt:lpstr>
      <vt:lpstr>IEEE 802.11-2012</vt:lpstr>
      <vt:lpstr>IEEE 802.11ae-2012</vt:lpstr>
      <vt:lpstr>Straw Poll 1</vt:lpstr>
      <vt:lpstr>Straw Poll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Jing Hsieh(謝景融)</dc:creator>
  <cp:lastModifiedBy>Jing Hsieh(謝景融)</cp:lastModifiedBy>
  <cp:revision>287</cp:revision>
  <dcterms:created xsi:type="dcterms:W3CDTF">2012-02-20T07:50:11Z</dcterms:created>
  <dcterms:modified xsi:type="dcterms:W3CDTF">2012-05-04T08:32:18Z</dcterms:modified>
</cp:coreProperties>
</file>