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1105" r:id="rId2"/>
    <p:sldId id="1536" r:id="rId3"/>
    <p:sldId id="1537" r:id="rId4"/>
    <p:sldId id="1538" r:id="rId5"/>
    <p:sldId id="1539" r:id="rId6"/>
    <p:sldId id="1540" r:id="rId7"/>
    <p:sldId id="154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33"/>
    <a:srgbClr val="FF3300"/>
    <a:srgbClr val="33CC33"/>
    <a:srgbClr val="66FF99"/>
    <a:srgbClr val="C0C0C0"/>
    <a:srgbClr val="B2B2B2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 autoAdjust="0"/>
    <p:restoredTop sz="86410" autoAdjust="0"/>
  </p:normalViewPr>
  <p:slideViewPr>
    <p:cSldViewPr snapToGrid="0">
      <p:cViewPr>
        <p:scale>
          <a:sx n="100" d="100"/>
          <a:sy n="100" d="100"/>
        </p:scale>
        <p:origin x="-1254" y="-3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76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3"/>
        <p:guide pos="29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272" y="185647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33" eaLnBrk="0" hangingPunct="0">
              <a:defRPr sz="1400"/>
            </a:lvl1pPr>
          </a:lstStyle>
          <a:p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145" y="176135"/>
            <a:ext cx="1041952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3516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93" y="8998358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933" eaLnBrk="0" hangingPunct="0">
              <a:defRPr sz="1200" b="0"/>
            </a:lvl1pPr>
          </a:lstStyle>
          <a:p>
            <a:pPr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9000" y="8998358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3516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199A6D-3DD6-4B6A-9EA6-E580F683D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0567" y="386822"/>
            <a:ext cx="56092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0567" y="8998357"/>
            <a:ext cx="733702" cy="1902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351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0567" y="8987260"/>
            <a:ext cx="57670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913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4875" y="95282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33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1" y="95282"/>
            <a:ext cx="1041952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933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3912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89" y="4416741"/>
            <a:ext cx="5142222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659" tIns="46528" rIns="94659" bIns="46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8631" y="9003114"/>
            <a:ext cx="2042226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92" lvl="4" algn="r" defTabSz="942933" eaLnBrk="0" hangingPunct="0">
              <a:defRPr sz="1200" b="0"/>
            </a:lvl5pPr>
          </a:lstStyle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033" y="90031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3516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8D227E00-8802-4E52-9830-24935C1A1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2124" y="9003114"/>
            <a:ext cx="733702" cy="1902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464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2124" y="8999943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4810" y="296458"/>
            <a:ext cx="57007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8" tIns="45289" rIns="90578" bIns="45289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689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8154" y="95120"/>
            <a:ext cx="2172704" cy="21560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802.11-12/0172r0</a:t>
            </a:r>
            <a:endParaRPr lang="en-US" smtClean="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1121" y="88779"/>
            <a:ext cx="1214947" cy="22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4404" y="9003114"/>
            <a:ext cx="2076454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Sean Coffey (Realtek)</a:t>
            </a:r>
            <a:endParaRPr lang="en-US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359" y="9003114"/>
            <a:ext cx="424443" cy="19024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5964BF7-1C77-4D3E-8268-56452D6E6F3D}" type="slidenum">
              <a:rPr lang="en-US" smtClean="0"/>
              <a:pPr defTabSz="942933"/>
              <a:t>1</a:t>
            </a:fld>
            <a:endParaRPr lang="en-US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D227E00-8802-4E52-9830-24935C1A14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D227E00-8802-4E52-9830-24935C1A14A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D227E00-8802-4E52-9830-24935C1A14A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D227E00-8802-4E52-9830-24935C1A14A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D227E00-8802-4E52-9830-24935C1A14A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Sean Coffey (Realtek)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D227E00-8802-4E52-9830-24935C1A14A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BF1D5-53F5-48EF-99E1-E52E8EDC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349274-CC6B-4799-A0D9-C5166ACC1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A3B48D-4BC0-49B3-8433-468895CA9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241849-C0DB-4FB1-89C5-EE74AA3C6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EA89C9-E549-4926-913B-DF97A2744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562EEE-646B-463B-9C23-A2A68FA15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850D0D-8D5C-4F8E-81EC-74E0F987E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4FF9F2-A1F2-42BE-BC50-C886E5640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09E705-EC27-4015-A8A5-4B6B3EB56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121965-E984-471B-8D4A-8062BFCA3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1D9FD8-1D87-47F8-BD17-EDA6A2551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06AD4-2969-4089-9A7C-1D8F660D7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676F49A8-0349-46E6-A391-4CA8FB22D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802.11-12/0172r0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73D1558-A9CA-473C-9354-A9535BF070A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0" dirty="0">
                <a:latin typeface="Calibri" pitchFamily="34" charset="0"/>
              </a:rPr>
              <a:t>+1 </a:t>
            </a:r>
            <a:r>
              <a:rPr lang="en-US" sz="1200" b="0" dirty="0" smtClean="0">
                <a:latin typeface="Calibri" pitchFamily="34" charset="0"/>
              </a:rPr>
              <a:t>(415)</a:t>
            </a:r>
            <a:r>
              <a:rPr lang="en-US" sz="1200" b="0" dirty="0">
                <a:latin typeface="Calibri" pitchFamily="34" charset="0"/>
              </a:rPr>
              <a:t> </a:t>
            </a:r>
            <a:r>
              <a:rPr lang="en-US" sz="1200" b="0" dirty="0" smtClean="0">
                <a:latin typeface="Calibri" pitchFamily="34" charset="0"/>
              </a:rPr>
              <a:t>572-6221</a:t>
            </a:r>
            <a:endParaRPr lang="en-US" sz="1200" b="0" dirty="0">
              <a:latin typeface="Calibri" pitchFamily="34" charset="0"/>
            </a:endParaRP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20119"/>
            <a:ext cx="1867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 smtClean="0">
                <a:latin typeface="Calibri" pitchFamily="34" charset="0"/>
              </a:rPr>
              <a:t>8120 Irvine Center Drive, Ste. 200, Irvine, CA 92618</a:t>
            </a:r>
            <a:endParaRPr lang="en-US" sz="1200" b="0" dirty="0">
              <a:latin typeface="Calibri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dirty="0">
                <a:solidFill>
                  <a:srgbClr val="000000"/>
                </a:solidFill>
              </a:rPr>
              <a:t>Name</a:t>
            </a:r>
            <a:endParaRPr lang="en-US" b="0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95192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 dirty="0" smtClean="0">
                <a:solidFill>
                  <a:srgbClr val="000000"/>
                </a:solidFill>
                <a:latin typeface="Calibri" pitchFamily="34" charset="0"/>
              </a:rPr>
              <a:t>Sean Coffey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58509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 dirty="0" err="1" smtClean="0">
                <a:solidFill>
                  <a:srgbClr val="000000"/>
                </a:solidFill>
                <a:latin typeface="Calibri" pitchFamily="34" charset="0"/>
              </a:rPr>
              <a:t>Realtek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14665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 dirty="0" smtClean="0">
                <a:solidFill>
                  <a:srgbClr val="000000"/>
                </a:solidFill>
                <a:latin typeface="Calibri" pitchFamily="34" charset="0"/>
              </a:rPr>
              <a:t>coffey@realtek.com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Venue Selection: Expanding the Options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>
                <a:latin typeface="Calibri" pitchFamily="34" charset="0"/>
              </a:rPr>
              <a:t>Date:</a:t>
            </a:r>
            <a:r>
              <a:rPr lang="en-US" b="0" dirty="0" smtClean="0">
                <a:latin typeface="Calibri" pitchFamily="34" charset="0"/>
              </a:rPr>
              <a:t> 2012-January-16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>
                <a:latin typeface="Calibri" pitchFamily="34" charset="0"/>
              </a:rPr>
              <a:t>Authors: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4"/>
            <a:ext cx="78187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>
                <a:latin typeface="Calibri" pitchFamily="34" charset="0"/>
              </a:rPr>
              <a:t>Abstract: </a:t>
            </a:r>
            <a:r>
              <a:rPr lang="en-US" sz="1600" dirty="0" smtClean="0">
                <a:latin typeface="Calibri" pitchFamily="34" charset="0"/>
              </a:rPr>
              <a:t>There are many positive aspects of having the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option </a:t>
            </a:r>
            <a:r>
              <a:rPr lang="en-US" sz="1600" dirty="0" smtClean="0">
                <a:latin typeface="Calibri" pitchFamily="34" charset="0"/>
              </a:rPr>
              <a:t>to have 802.11 meetings separately from other 802 working groups.  The 802.11 Working Group should start the process of disentangling from the other groups. 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314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 dirty="0" smtClean="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Summary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743075"/>
            <a:ext cx="8105775" cy="4667250"/>
          </a:xfrm>
        </p:spPr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The venue issue: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Significant concerns have been expressed by members about 802.11 meeting venues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Very high meeting expense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Poor rotation of venues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Unrepresentative meeting locations that are not well adapted to 802.11 member locations</a:t>
            </a:r>
          </a:p>
          <a:p>
            <a:pPr lvl="2">
              <a:buNone/>
            </a:pPr>
            <a:endParaRPr lang="en-US" sz="1400" dirty="0" smtClean="0">
              <a:latin typeface="Calibri" pitchFamily="34" charset="0"/>
            </a:endParaRPr>
          </a:p>
          <a:p>
            <a:r>
              <a:rPr lang="en-US" sz="2200" dirty="0" smtClean="0">
                <a:latin typeface="Calibri" pitchFamily="34" charset="0"/>
              </a:rPr>
              <a:t>Purpose of this document: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A “Venue plans and analysis” document (doc. </a:t>
            </a:r>
            <a:r>
              <a:rPr lang="en-US" sz="1800" dirty="0" smtClean="0">
                <a:latin typeface="Calibri" pitchFamily="34" charset="0"/>
              </a:rPr>
              <a:t>802.11-12/0089</a:t>
            </a:r>
            <a:r>
              <a:rPr lang="en-US" sz="1800" dirty="0" smtClean="0">
                <a:latin typeface="Calibri" pitchFamily="34" charset="0"/>
              </a:rPr>
              <a:t>)  was presented by the 1</a:t>
            </a:r>
            <a:r>
              <a:rPr lang="en-US" sz="1800" baseline="30000" dirty="0" smtClean="0">
                <a:latin typeface="Calibri" pitchFamily="34" charset="0"/>
              </a:rPr>
              <a:t>st</a:t>
            </a:r>
            <a:r>
              <a:rPr lang="en-US" sz="1800" dirty="0" smtClean="0">
                <a:latin typeface="Calibri" pitchFamily="34" charset="0"/>
              </a:rPr>
              <a:t> Vice-Chair at the midweek plenary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That document presented only negative aspects of an independence option—a pessimistic and one-sided view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This document presents the positive side, and addresses </a:t>
            </a:r>
            <a:r>
              <a:rPr lang="en-US" sz="1800" dirty="0" smtClean="0">
                <a:latin typeface="Calibri" pitchFamily="34" charset="0"/>
              </a:rPr>
              <a:t>12/0089  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How it could work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743075"/>
            <a:ext cx="8105775" cy="4667250"/>
          </a:xfrm>
        </p:spPr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The “independence option” means that 802.11 will hold some of its meetings separate from .15 and the other wireless groups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Doc. 12/0089 seems to assume it would be all-or-nothing (would have to “close the Concentration Bank Account”, “split the Treasury”, etc.)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Why? Once we set up our own accounts we have the option of holding joint sessions every plenary, or one interim separate per year, etc.</a:t>
            </a:r>
          </a:p>
          <a:p>
            <a:pPr lvl="2"/>
            <a:r>
              <a:rPr lang="en-US" sz="1600" dirty="0" smtClean="0">
                <a:latin typeface="Calibri" pitchFamily="34" charset="0"/>
              </a:rPr>
              <a:t>The independence option allows us more freedom to tailor our own schedule to whatever we would prefer</a:t>
            </a:r>
          </a:p>
          <a:p>
            <a:pPr lvl="2"/>
            <a:r>
              <a:rPr lang="en-US" sz="1600" dirty="0" smtClean="0">
                <a:latin typeface="Calibri" pitchFamily="34" charset="0"/>
              </a:rPr>
              <a:t>We could choose to make interim meetings be 3 days</a:t>
            </a:r>
          </a:p>
          <a:p>
            <a:pPr lvl="3"/>
            <a:r>
              <a:rPr lang="en-US" sz="1400" dirty="0" smtClean="0">
                <a:latin typeface="Calibri" pitchFamily="34" charset="0"/>
              </a:rPr>
              <a:t>Reduced travel expense, hotel expense, tailors meeting time to workload—our choice!</a:t>
            </a:r>
          </a:p>
          <a:p>
            <a:pPr lvl="3"/>
            <a:r>
              <a:rPr lang="en-US" sz="1400" dirty="0" smtClean="0">
                <a:latin typeface="Calibri" pitchFamily="34" charset="0"/>
              </a:rPr>
              <a:t>Could we do this now? Not without getting agreement long in advance from 802.15 and others that </a:t>
            </a:r>
            <a:r>
              <a:rPr lang="en-US" sz="1400" i="1" dirty="0" smtClean="0">
                <a:latin typeface="Calibri" pitchFamily="34" charset="0"/>
              </a:rPr>
              <a:t>their </a:t>
            </a:r>
            <a:r>
              <a:rPr lang="en-US" sz="1400" dirty="0" smtClean="0">
                <a:latin typeface="Calibri" pitchFamily="34" charset="0"/>
              </a:rPr>
              <a:t>meetings would also run only 3 days 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Expanding our options only helps</a:t>
            </a:r>
          </a:p>
          <a:p>
            <a:pPr lvl="2"/>
            <a:r>
              <a:rPr lang="en-US" sz="1600" dirty="0" smtClean="0">
                <a:latin typeface="Calibri" pitchFamily="34" charset="0"/>
              </a:rPr>
              <a:t>Not a proposal to add a different (but equally unnecessary) constraint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 </a:t>
            </a:r>
          </a:p>
          <a:p>
            <a:pPr lvl="2">
              <a:buNone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Example proposal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743075"/>
            <a:ext cx="8105775" cy="4667250"/>
          </a:xfrm>
        </p:spPr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We would like to hold more 802.11 meetings in Asia, to reflect the large proportion of the 802.11 membership that is based in Asia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But this doesn’t necessarily reflect the composition of 802.15 and the other groups, so we have the problem of persuading the other groups; plus we have the problem of finding new sites for huge meetings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Somehow it just doesn’t seem to happen</a:t>
            </a:r>
          </a:p>
          <a:p>
            <a:r>
              <a:rPr lang="en-US" sz="2200" dirty="0" smtClean="0">
                <a:latin typeface="Calibri" pitchFamily="34" charset="0"/>
              </a:rPr>
              <a:t>But why is there a problem?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Under the independence option we can simply decide that the January interim every year shall be held as an 802.11 meeting in Asia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802.15 and 802.16 are welcome to tailor their meetings to their own members  </a:t>
            </a:r>
            <a:endParaRPr lang="en-US" sz="100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The “negotiating position” fallacy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743075"/>
            <a:ext cx="8105775" cy="4667250"/>
          </a:xfrm>
        </p:spPr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Supposedly there are cost benefits of having joint meetings that we would be giving up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12/0089: “Multi-event contracts provide discounts to meeting costs”</a:t>
            </a:r>
          </a:p>
          <a:p>
            <a:pPr lvl="1"/>
            <a:endParaRPr lang="en-US" sz="1800" dirty="0" smtClean="0">
              <a:latin typeface="Calibri" pitchFamily="34" charset="0"/>
            </a:endParaRPr>
          </a:p>
          <a:p>
            <a:r>
              <a:rPr lang="en-US" sz="2200" dirty="0" smtClean="0">
                <a:latin typeface="Calibri" pitchFamily="34" charset="0"/>
              </a:rPr>
              <a:t>This reasoning ignores the downside: we also greatly limit our choice of venue by always having gargantuan meetings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Why do we circulate among a small number of hotels? Because it’s very hard to find sites that support so many parallel sessions. The few sites that are appropriate have a corresponding negotiating advantage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It appears that costs 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rise</a:t>
            </a:r>
            <a:r>
              <a:rPr lang="en-US" sz="180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as meeting size increases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Try it yourself: organize a small meeting of 50 people. Will you be quoted a fee of $950 per person? Almost certainly it will be much lower</a:t>
            </a:r>
          </a:p>
          <a:p>
            <a:pPr lvl="2"/>
            <a:r>
              <a:rPr lang="en-US" sz="1600" dirty="0" smtClean="0">
                <a:latin typeface="Calibri" pitchFamily="34" charset="0"/>
              </a:rPr>
              <a:t>But why? You wouldn’t have the “economies of scale” that come with “multi-event contracts” </a:t>
            </a:r>
          </a:p>
          <a:p>
            <a:pPr lvl="1"/>
            <a:endParaRPr lang="en-US" sz="60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Other thoughts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685925"/>
            <a:ext cx="8467726" cy="4667250"/>
          </a:xfrm>
        </p:spPr>
        <p:txBody>
          <a:bodyPr/>
          <a:lstStyle/>
          <a:p>
            <a:r>
              <a:rPr lang="en-US" sz="1800" dirty="0" smtClean="0">
                <a:latin typeface="Calibri" pitchFamily="34" charset="0"/>
              </a:rPr>
              <a:t>“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The hotels require payment in advance, so signing fees can be up to $500,000” (12/0089, slide 11)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Irrespective of meeting size? Or is it a proportion of overall contract? If the latter, it’s another downside of having large meetings—also unstated in 12/0089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If your 50-person meeting is quoted a $500,000 signing fee, walk away!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 smtClean="0">
                <a:solidFill>
                  <a:srgbClr val="000000"/>
                </a:solidFill>
                <a:latin typeface="Calibri" pitchFamily="34" charset="0"/>
              </a:rPr>
              <a:t>“</a:t>
            </a:r>
            <a:r>
              <a:rPr lang="en-US" sz="1800" b="1" dirty="0" smtClean="0">
                <a:latin typeface="Calibri" pitchFamily="34" charset="0"/>
              </a:rPr>
              <a:t>Reduced effort to identify/validate/contract venues” (12/0089, slide 20)</a:t>
            </a:r>
          </a:p>
          <a:p>
            <a:pPr marL="685800" lvl="2" indent="-342900">
              <a:buFont typeface="Calibri" pitchFamily="34" charset="0"/>
              <a:buChar char="–"/>
            </a:pPr>
            <a:r>
              <a:rPr lang="en-US" dirty="0" smtClean="0">
                <a:latin typeface="Calibri" pitchFamily="34" charset="0"/>
              </a:rPr>
              <a:t>Smaller meetings are easier to organize than large meetings</a:t>
            </a:r>
          </a:p>
          <a:p>
            <a:pPr marL="685800" lvl="2" indent="-342900">
              <a:buFont typeface="Calibri" pitchFamily="34" charset="0"/>
              <a:buChar char="–"/>
            </a:pPr>
            <a:r>
              <a:rPr lang="en-US" dirty="0" smtClean="0">
                <a:latin typeface="Calibri" pitchFamily="34" charset="0"/>
              </a:rPr>
              <a:t>Can leverage other groups by arranging same hotel, different times</a:t>
            </a:r>
          </a:p>
          <a:p>
            <a:pPr marL="342900" lvl="1" indent="-342900">
              <a:buFont typeface="Calibri" pitchFamily="34" charset="0"/>
              <a:buChar char="•"/>
            </a:pPr>
            <a:r>
              <a:rPr lang="en-US" sz="1800" b="1" dirty="0" smtClean="0">
                <a:latin typeface="Calibri" pitchFamily="34" charset="0"/>
              </a:rPr>
              <a:t>Some members like to maintain voting rights in multiple groups</a:t>
            </a:r>
          </a:p>
          <a:p>
            <a:pPr marL="685800" lvl="2" indent="-342900">
              <a:buFont typeface="Calibri" pitchFamily="34" charset="0"/>
              <a:buChar char="–"/>
            </a:pPr>
            <a:r>
              <a:rPr lang="en-US" dirty="0" smtClean="0">
                <a:latin typeface="Calibri" pitchFamily="34" charset="0"/>
              </a:rPr>
              <a:t>It’s true that some members like to do this; is it necessarily a good thing that we should have to support?</a:t>
            </a:r>
          </a:p>
          <a:p>
            <a:pPr marL="685800" lvl="2" indent="-342900">
              <a:buFont typeface="Calibri" pitchFamily="34" charset="0"/>
              <a:buChar char="–"/>
            </a:pPr>
            <a:r>
              <a:rPr lang="en-US" dirty="0" smtClean="0">
                <a:latin typeface="Calibri" pitchFamily="34" charset="0"/>
              </a:rPr>
              <a:t>In any case, at present such members have to choose one to attend anyway, in order to maintain voting rights; they could continue to oscillate</a:t>
            </a:r>
          </a:p>
          <a:p>
            <a:pPr marL="342900" lvl="1" indent="-342900">
              <a:buFont typeface="Calibri" pitchFamily="34" charset="0"/>
              <a:buChar char="•"/>
            </a:pPr>
            <a:r>
              <a:rPr lang="en-US" sz="1800" b="1" dirty="0" smtClean="0">
                <a:latin typeface="Calibri" pitchFamily="34" charset="0"/>
              </a:rPr>
              <a:t>If our current system did not exist, would we invent it?</a:t>
            </a:r>
          </a:p>
          <a:p>
            <a:pPr marL="685800" lvl="2" indent="-342900">
              <a:buFont typeface="Calibri" pitchFamily="34" charset="0"/>
              <a:buChar char="–"/>
            </a:pPr>
            <a:r>
              <a:rPr lang="en-US" dirty="0" smtClean="0">
                <a:latin typeface="Calibri" pitchFamily="34" charset="0"/>
              </a:rPr>
              <a:t>Wi-Fi Alliance meetings are held separately. This works excellently!</a:t>
            </a:r>
          </a:p>
          <a:p>
            <a:pPr marL="685800" lvl="2" indent="-342900">
              <a:buFont typeface="Calibri" pitchFamily="34" charset="0"/>
              <a:buChar char="•"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Next steps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685925"/>
            <a:ext cx="8191501" cy="4667250"/>
          </a:xfrm>
        </p:spPr>
        <p:txBody>
          <a:bodyPr/>
          <a:lstStyle/>
          <a:p>
            <a:r>
              <a:rPr lang="en-US" sz="1800" dirty="0" smtClean="0">
                <a:latin typeface="Calibri" pitchFamily="34" charset="0"/>
              </a:rPr>
              <a:t>The debate has just begun, so no motions or straw polls from this presentation in this meeting</a:t>
            </a:r>
          </a:p>
          <a:p>
            <a:r>
              <a:rPr lang="en-US" sz="1800" dirty="0" smtClean="0">
                <a:latin typeface="Calibri" pitchFamily="34" charset="0"/>
              </a:rPr>
              <a:t>But here’s an example of what next steps we could take (if there is support for this idea):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Vote on and adopt new 802.11 policy at March meeting that enables future (uncommitted) 802.11 meetings to be held as separate or joint meetings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Instruct the Treasurer to create a separate IEEE 802.11 account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Add venue selection as a discussion item for WG Plenary meetings at each future 802.11 meeting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7338" y="6475413"/>
            <a:ext cx="134658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EA89C9-E549-4926-913B-DF97A27441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257826</TotalTime>
  <Words>1031</Words>
  <Application>Microsoft Office PowerPoint</Application>
  <PresentationFormat>On-screen Show (4:3)</PresentationFormat>
  <Paragraphs>129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Venue Selection: Expanding the Options</vt:lpstr>
      <vt:lpstr>Summary</vt:lpstr>
      <vt:lpstr>How it could work</vt:lpstr>
      <vt:lpstr>Example proposal</vt:lpstr>
      <vt:lpstr>The “negotiating position” fallacy</vt:lpstr>
      <vt:lpstr>Other thoughts</vt:lpstr>
      <vt:lpstr>Next steps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Venue selection: expanding the options</dc:title>
  <dc:subject/>
  <dc:creator>Sean Coffey (Realtek)</dc:creator>
  <cp:lastModifiedBy>Sean Coffey</cp:lastModifiedBy>
  <cp:revision>2603</cp:revision>
  <cp:lastPrinted>2012-01-18T12:22:36Z</cp:lastPrinted>
  <dcterms:created xsi:type="dcterms:W3CDTF">1998-02-10T13:07:52Z</dcterms:created>
  <dcterms:modified xsi:type="dcterms:W3CDTF">2012-01-20T00:51:26Z</dcterms:modified>
</cp:coreProperties>
</file>