
<file path=[Content_Types].xml><?xml version="1.0" encoding="utf-8"?>
<Types xmlns="http://schemas.openxmlformats.org/package/2006/content-types">
  <Default Extension="bin" ContentType="application/vnd.openxmlformats-officedocument.oleObject"/>
  <Default Extension="emf" ContentType="image/x-emf"/>
  <Default Extension="wmf" ContentType="image/x-w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25"/>
  </p:notesMasterIdLst>
  <p:handoutMasterIdLst>
    <p:handoutMasterId r:id="rId26"/>
  </p:handoutMasterIdLst>
  <p:sldIdLst>
    <p:sldId id="2113" r:id="rId2"/>
    <p:sldId id="2149" r:id="rId3"/>
    <p:sldId id="2169" r:id="rId4"/>
    <p:sldId id="2181" r:id="rId5"/>
    <p:sldId id="2170" r:id="rId6"/>
    <p:sldId id="2184" r:id="rId7"/>
    <p:sldId id="2174" r:id="rId8"/>
    <p:sldId id="2118" r:id="rId9"/>
    <p:sldId id="2152" r:id="rId10"/>
    <p:sldId id="2175" r:id="rId11"/>
    <p:sldId id="2153" r:id="rId12"/>
    <p:sldId id="2151" r:id="rId13"/>
    <p:sldId id="2185" r:id="rId14"/>
    <p:sldId id="2178" r:id="rId15"/>
    <p:sldId id="2186" r:id="rId16"/>
    <p:sldId id="2187" r:id="rId17"/>
    <p:sldId id="2188" r:id="rId18"/>
    <p:sldId id="2189" r:id="rId19"/>
    <p:sldId id="2190" r:id="rId20"/>
    <p:sldId id="2191" r:id="rId21"/>
    <p:sldId id="2182" r:id="rId22"/>
    <p:sldId id="2180" r:id="rId23"/>
    <p:sldId id="2183" r:id="rId24"/>
  </p:sldIdLst>
  <p:sldSz cx="9144000" cy="6858000" type="screen4x3"/>
  <p:notesSz cx="7086600" cy="9372600"/>
  <p:defaultTextStyle>
    <a:defPPr>
      <a:defRPr lang="en-U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9966"/>
    <a:srgbClr val="33CC33"/>
    <a:srgbClr val="66FF99"/>
    <a:srgbClr val="FF3300"/>
    <a:srgbClr val="C0C0C0"/>
    <a:srgbClr val="B2B2B2"/>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34580" autoAdjust="0"/>
    <p:restoredTop sz="86410" autoAdjust="0"/>
  </p:normalViewPr>
  <p:slideViewPr>
    <p:cSldViewPr snapToGrid="0">
      <p:cViewPr>
        <p:scale>
          <a:sx n="66" d="100"/>
          <a:sy n="66" d="100"/>
        </p:scale>
        <p:origin x="-1380" y="-1152"/>
      </p:cViewPr>
      <p:guideLst>
        <p:guide orient="horz" pos="2160"/>
        <p:guide pos="2880"/>
      </p:guideLst>
    </p:cSldViewPr>
  </p:slideViewPr>
  <p:outlineViewPr>
    <p:cViewPr>
      <p:scale>
        <a:sx n="50" d="100"/>
        <a:sy n="50" d="100"/>
      </p:scale>
      <p:origin x="0" y="0"/>
    </p:cViewPr>
    <p:sldLst>
      <p:sld r:id="rId1" collapse="1"/>
    </p:sldLst>
  </p:outlineViewPr>
  <p:notesTextViewPr>
    <p:cViewPr>
      <p:scale>
        <a:sx n="100" d="100"/>
        <a:sy n="100" d="100"/>
      </p:scale>
      <p:origin x="0" y="0"/>
    </p:cViewPr>
  </p:notesTextViewPr>
  <p:sorterViewPr>
    <p:cViewPr>
      <p:scale>
        <a:sx n="100" d="100"/>
        <a:sy n="100" d="100"/>
      </p:scale>
      <p:origin x="0" y="1374"/>
    </p:cViewPr>
  </p:sorterViewPr>
  <p:notesViewPr>
    <p:cSldViewPr snapToGrid="0">
      <p:cViewPr>
        <p:scale>
          <a:sx n="100" d="100"/>
          <a:sy n="100" d="100"/>
        </p:scale>
        <p:origin x="-1134" y="-72"/>
      </p:cViewPr>
      <p:guideLst>
        <p:guide orient="horz" pos="2181"/>
        <p:guide pos="29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emf"/><Relationship Id="rId5" Type="http://schemas.openxmlformats.org/officeDocument/2006/relationships/image" Target="../media/image5.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192588" y="180975"/>
            <a:ext cx="218440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52500" eaLnBrk="0" hangingPunct="0">
              <a:defRPr sz="1400"/>
            </a:lvl1pPr>
          </a:lstStyle>
          <a:p>
            <a:r>
              <a:rPr lang="en-US"/>
              <a:t>doc.: IEEE 802.11-11/1542r0</a:t>
            </a:r>
          </a:p>
        </p:txBody>
      </p:sp>
      <p:sp>
        <p:nvSpPr>
          <p:cNvPr id="3075" name="Rectangle 3"/>
          <p:cNvSpPr>
            <a:spLocks noGrp="1" noChangeArrowheads="1"/>
          </p:cNvSpPr>
          <p:nvPr>
            <p:ph type="dt" sz="quarter" idx="1"/>
          </p:nvPr>
        </p:nvSpPr>
        <p:spPr bwMode="auto">
          <a:xfrm>
            <a:off x="709613" y="180975"/>
            <a:ext cx="1235075"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52500" eaLnBrk="0" hangingPunct="0">
              <a:defRPr sz="1400"/>
            </a:lvl1pPr>
          </a:lstStyle>
          <a:p>
            <a:r>
              <a:rPr lang="en-US"/>
              <a:t>November  2011</a:t>
            </a:r>
          </a:p>
        </p:txBody>
      </p:sp>
      <p:sp>
        <p:nvSpPr>
          <p:cNvPr id="3076" name="Rectangle 4"/>
          <p:cNvSpPr>
            <a:spLocks noGrp="1" noChangeArrowheads="1"/>
          </p:cNvSpPr>
          <p:nvPr>
            <p:ph type="ftr" sz="quarter" idx="2"/>
          </p:nvPr>
        </p:nvSpPr>
        <p:spPr bwMode="auto">
          <a:xfrm>
            <a:off x="4878388" y="9072563"/>
            <a:ext cx="15779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52500" eaLnBrk="0" hangingPunct="0">
              <a:defRPr sz="1200" b="0"/>
            </a:lvl1pPr>
          </a:lstStyle>
          <a:p>
            <a:pPr>
              <a:defRPr/>
            </a:pPr>
            <a:r>
              <a:rPr lang="en-US"/>
              <a:t>Bruce Kraemer (Marvell)</a:t>
            </a:r>
          </a:p>
        </p:txBody>
      </p:sp>
      <p:sp>
        <p:nvSpPr>
          <p:cNvPr id="3077" name="Rectangle 5"/>
          <p:cNvSpPr>
            <a:spLocks noGrp="1" noChangeArrowheads="1"/>
          </p:cNvSpPr>
          <p:nvPr>
            <p:ph type="sldNum" sz="quarter" idx="3"/>
          </p:nvPr>
        </p:nvSpPr>
        <p:spPr bwMode="auto">
          <a:xfrm>
            <a:off x="3209925" y="9072563"/>
            <a:ext cx="51276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52500" eaLnBrk="0" hangingPunct="0">
              <a:defRPr sz="1200" b="0"/>
            </a:lvl1pPr>
          </a:lstStyle>
          <a:p>
            <a:pPr>
              <a:defRPr/>
            </a:pPr>
            <a:r>
              <a:rPr lang="en-US"/>
              <a:t>Page </a:t>
            </a:r>
            <a:fld id="{12F9469A-64C8-437F-90D9-A1499E97FE37}" type="slidenum">
              <a:rPr lang="en-US"/>
              <a:pPr>
                <a:defRPr/>
              </a:pPr>
              <a:t>‹#›</a:t>
            </a:fld>
            <a:endParaRPr lang="en-US"/>
          </a:p>
        </p:txBody>
      </p:sp>
      <p:sp>
        <p:nvSpPr>
          <p:cNvPr id="50182" name="Line 6"/>
          <p:cNvSpPr>
            <a:spLocks noChangeShapeType="1"/>
          </p:cNvSpPr>
          <p:nvPr/>
        </p:nvSpPr>
        <p:spPr bwMode="auto">
          <a:xfrm>
            <a:off x="708025" y="390525"/>
            <a:ext cx="5670550" cy="0"/>
          </a:xfrm>
          <a:prstGeom prst="line">
            <a:avLst/>
          </a:prstGeom>
          <a:noFill/>
          <a:ln w="12700">
            <a:solidFill>
              <a:schemeClr val="tx1"/>
            </a:solidFill>
            <a:round/>
            <a:headEnd type="none" w="sm" len="sm"/>
            <a:tailEnd type="none" w="sm" len="sm"/>
          </a:ln>
          <a:extLst/>
        </p:spPr>
        <p:txBody>
          <a:bodyPr wrap="none" anchor="ctr"/>
          <a:lstStyle/>
          <a:p>
            <a:pPr algn="ctr" eaLnBrk="0" hangingPunct="0">
              <a:defRPr/>
            </a:pPr>
            <a:endParaRPr lang="en-US"/>
          </a:p>
        </p:txBody>
      </p:sp>
      <p:sp>
        <p:nvSpPr>
          <p:cNvPr id="50183" name="Rectangle 7"/>
          <p:cNvSpPr>
            <a:spLocks noChangeArrowheads="1"/>
          </p:cNvSpPr>
          <p:nvPr/>
        </p:nvSpPr>
        <p:spPr bwMode="auto">
          <a:xfrm>
            <a:off x="708025" y="9072563"/>
            <a:ext cx="717550" cy="184150"/>
          </a:xfrm>
          <a:prstGeom prst="rect">
            <a:avLst/>
          </a:prstGeom>
          <a:noFill/>
          <a:ln>
            <a:noFill/>
          </a:ln>
          <a:extLst/>
        </p:spPr>
        <p:txBody>
          <a:bodyPr wrap="none" lIns="0" tIns="0" rIns="0" bIns="0">
            <a:spAutoFit/>
          </a:bodyPr>
          <a:lstStyle/>
          <a:p>
            <a:pPr defTabSz="952500" eaLnBrk="0" hangingPunct="0">
              <a:defRPr/>
            </a:pPr>
            <a:r>
              <a:rPr lang="en-US" sz="1200" b="0"/>
              <a:t>Submission</a:t>
            </a:r>
          </a:p>
        </p:txBody>
      </p:sp>
      <p:sp>
        <p:nvSpPr>
          <p:cNvPr id="50184" name="Line 8"/>
          <p:cNvSpPr>
            <a:spLocks noChangeShapeType="1"/>
          </p:cNvSpPr>
          <p:nvPr/>
        </p:nvSpPr>
        <p:spPr bwMode="auto">
          <a:xfrm>
            <a:off x="708025" y="9061450"/>
            <a:ext cx="5829300" cy="0"/>
          </a:xfrm>
          <a:prstGeom prst="line">
            <a:avLst/>
          </a:prstGeom>
          <a:noFill/>
          <a:ln w="12700">
            <a:solidFill>
              <a:schemeClr val="tx1"/>
            </a:solidFill>
            <a:round/>
            <a:headEnd type="none" w="sm" len="sm"/>
            <a:tailEnd type="none" w="sm" len="sm"/>
          </a:ln>
          <a:extLst/>
        </p:spPr>
        <p:txBody>
          <a:bodyPr wrap="none" anchor="ctr"/>
          <a:lstStyle/>
          <a:p>
            <a:pPr algn="ctr" eaLnBrk="0" hangingPunct="0">
              <a:defRPr/>
            </a:pPr>
            <a:endParaRPr lang="en-US"/>
          </a:p>
        </p:txBody>
      </p:sp>
    </p:spTree>
    <p:extLst>
      <p:ext uri="{BB962C8B-B14F-4D97-AF65-F5344CB8AC3E}">
        <p14:creationId xmlns:p14="http://schemas.microsoft.com/office/powerpoint/2010/main" val="15544183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52913" y="96838"/>
            <a:ext cx="2166937"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52500" eaLnBrk="0" hangingPunct="0">
              <a:defRPr sz="1400"/>
            </a:lvl1pPr>
          </a:lstStyle>
          <a:p>
            <a:pPr>
              <a:defRPr/>
            </a:pPr>
            <a:r>
              <a:rPr lang="en-US"/>
              <a:t>doc.: IEEE 802.11-11/1268r1</a:t>
            </a:r>
          </a:p>
        </p:txBody>
      </p:sp>
      <p:sp>
        <p:nvSpPr>
          <p:cNvPr id="2051" name="Rectangle 3"/>
          <p:cNvSpPr>
            <a:spLocks noGrp="1" noChangeArrowheads="1"/>
          </p:cNvSpPr>
          <p:nvPr>
            <p:ph type="dt" idx="1"/>
          </p:nvPr>
        </p:nvSpPr>
        <p:spPr bwMode="auto">
          <a:xfrm>
            <a:off x="668338" y="96838"/>
            <a:ext cx="987425"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l" defTabSz="952500" eaLnBrk="0" hangingPunct="0">
              <a:defRPr sz="1400"/>
            </a:lvl1pPr>
          </a:lstStyle>
          <a:p>
            <a:pPr>
              <a:defRPr/>
            </a:pPr>
            <a:r>
              <a:rPr lang="en-US"/>
              <a:t>September  2011</a:t>
            </a:r>
          </a:p>
        </p:txBody>
      </p:sp>
      <p:sp>
        <p:nvSpPr>
          <p:cNvPr id="10244" name="Rectangle 4"/>
          <p:cNvSpPr>
            <a:spLocks noGrp="1" noRot="1" noChangeAspect="1" noChangeArrowheads="1" noTextEdit="1"/>
          </p:cNvSpPr>
          <p:nvPr>
            <p:ph type="sldImg" idx="2"/>
          </p:nvPr>
        </p:nvSpPr>
        <p:spPr bwMode="auto">
          <a:xfrm>
            <a:off x="1206500" y="708025"/>
            <a:ext cx="4673600" cy="350520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44563" y="4452938"/>
            <a:ext cx="5197475" cy="4217987"/>
          </a:xfrm>
          <a:prstGeom prst="rect">
            <a:avLst/>
          </a:prstGeom>
          <a:noFill/>
          <a:ln w="9525">
            <a:noFill/>
            <a:miter lim="800000"/>
            <a:headEnd/>
            <a:tailEnd/>
          </a:ln>
          <a:effectLst/>
        </p:spPr>
        <p:txBody>
          <a:bodyPr vert="horz" wrap="square" lIns="95560" tIns="46971" rIns="95560" bIns="4697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4371975" y="9075738"/>
            <a:ext cx="20478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65138" lvl="4" algn="r" defTabSz="952500" eaLnBrk="0" hangingPunct="0">
              <a:defRPr sz="1200" b="0"/>
            </a:lvl5pPr>
          </a:lstStyle>
          <a:p>
            <a:pPr lvl="4">
              <a:defRPr/>
            </a:pPr>
            <a:r>
              <a:rPr lang="en-US"/>
              <a:t>Bruce Kraemer (Marvell)</a:t>
            </a:r>
          </a:p>
        </p:txBody>
      </p:sp>
      <p:sp>
        <p:nvSpPr>
          <p:cNvPr id="2055" name="Rectangle 7"/>
          <p:cNvSpPr>
            <a:spLocks noGrp="1" noChangeArrowheads="1"/>
          </p:cNvSpPr>
          <p:nvPr>
            <p:ph type="sldNum" sz="quarter" idx="5"/>
          </p:nvPr>
        </p:nvSpPr>
        <p:spPr bwMode="auto">
          <a:xfrm>
            <a:off x="3303588" y="9075738"/>
            <a:ext cx="512762"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52500" eaLnBrk="0" hangingPunct="0">
              <a:defRPr sz="1200" b="0"/>
            </a:lvl1pPr>
          </a:lstStyle>
          <a:p>
            <a:pPr>
              <a:defRPr/>
            </a:pPr>
            <a:r>
              <a:rPr lang="en-US"/>
              <a:t>Page </a:t>
            </a:r>
            <a:fld id="{D7C42B00-256B-48F9-BB9E-3B9EE3019872}" type="slidenum">
              <a:rPr lang="en-US"/>
              <a:pPr>
                <a:defRPr/>
              </a:pPr>
              <a:t>‹#›</a:t>
            </a:fld>
            <a:endParaRPr lang="en-US"/>
          </a:p>
        </p:txBody>
      </p:sp>
      <p:sp>
        <p:nvSpPr>
          <p:cNvPr id="39944" name="Rectangle 8"/>
          <p:cNvSpPr>
            <a:spLocks noChangeArrowheads="1"/>
          </p:cNvSpPr>
          <p:nvPr/>
        </p:nvSpPr>
        <p:spPr bwMode="auto">
          <a:xfrm>
            <a:off x="739775" y="9075738"/>
            <a:ext cx="717550" cy="184150"/>
          </a:xfrm>
          <a:prstGeom prst="rect">
            <a:avLst/>
          </a:prstGeom>
          <a:noFill/>
          <a:ln>
            <a:noFill/>
          </a:ln>
          <a:extLst/>
        </p:spPr>
        <p:txBody>
          <a:bodyPr wrap="none" lIns="0" tIns="0" rIns="0" bIns="0">
            <a:spAutoFit/>
          </a:bodyPr>
          <a:lstStyle/>
          <a:p>
            <a:pPr defTabSz="933450" eaLnBrk="0" hangingPunct="0">
              <a:defRPr/>
            </a:pPr>
            <a:r>
              <a:rPr lang="en-US" sz="1200" b="0"/>
              <a:t>Submission</a:t>
            </a:r>
          </a:p>
        </p:txBody>
      </p:sp>
      <p:sp>
        <p:nvSpPr>
          <p:cNvPr id="39945" name="Line 9"/>
          <p:cNvSpPr>
            <a:spLocks noChangeShapeType="1"/>
          </p:cNvSpPr>
          <p:nvPr/>
        </p:nvSpPr>
        <p:spPr bwMode="auto">
          <a:xfrm>
            <a:off x="739775" y="9074150"/>
            <a:ext cx="5607050" cy="0"/>
          </a:xfrm>
          <a:prstGeom prst="line">
            <a:avLst/>
          </a:prstGeom>
          <a:noFill/>
          <a:ln w="12700">
            <a:solidFill>
              <a:schemeClr val="tx1"/>
            </a:solidFill>
            <a:round/>
            <a:headEnd type="none" w="sm" len="sm"/>
            <a:tailEnd type="none" w="sm" len="sm"/>
          </a:ln>
          <a:extLst/>
        </p:spPr>
        <p:txBody>
          <a:bodyPr wrap="none" anchor="ctr"/>
          <a:lstStyle/>
          <a:p>
            <a:pPr algn="ctr" eaLnBrk="0" hangingPunct="0">
              <a:defRPr/>
            </a:pPr>
            <a:endParaRPr lang="en-US"/>
          </a:p>
        </p:txBody>
      </p:sp>
      <p:sp>
        <p:nvSpPr>
          <p:cNvPr id="39946" name="Line 10"/>
          <p:cNvSpPr>
            <a:spLocks noChangeShapeType="1"/>
          </p:cNvSpPr>
          <p:nvPr/>
        </p:nvSpPr>
        <p:spPr bwMode="auto">
          <a:xfrm>
            <a:off x="661988" y="298450"/>
            <a:ext cx="5762625" cy="0"/>
          </a:xfrm>
          <a:prstGeom prst="line">
            <a:avLst/>
          </a:prstGeom>
          <a:noFill/>
          <a:ln w="12700">
            <a:solidFill>
              <a:schemeClr val="tx1"/>
            </a:solidFill>
            <a:round/>
            <a:headEnd type="none" w="sm" len="sm"/>
            <a:tailEnd type="none" w="sm" len="sm"/>
          </a:ln>
          <a:extLst/>
        </p:spPr>
        <p:txBody>
          <a:bodyPr wrap="none" anchor="ctr"/>
          <a:lstStyle/>
          <a:p>
            <a:pPr algn="ctr" eaLnBrk="0" hangingPunct="0">
              <a:defRPr/>
            </a:pPr>
            <a:endParaRPr lang="en-US"/>
          </a:p>
        </p:txBody>
      </p:sp>
    </p:spTree>
    <p:extLst>
      <p:ext uri="{BB962C8B-B14F-4D97-AF65-F5344CB8AC3E}">
        <p14:creationId xmlns:p14="http://schemas.microsoft.com/office/powerpoint/2010/main" val="657958175"/>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hdr" sz="quarter"/>
          </p:nvPr>
        </p:nvSpPr>
        <p:spPr>
          <a:noFill/>
        </p:spPr>
        <p:txBody>
          <a:bodyPr/>
          <a:lstStyle/>
          <a:p>
            <a:r>
              <a:rPr lang="en-US" smtClean="0"/>
              <a:t>doc.: IEEE 802.11-11/1268r1</a:t>
            </a:r>
          </a:p>
        </p:txBody>
      </p:sp>
      <p:sp>
        <p:nvSpPr>
          <p:cNvPr id="13314" name="Rectangle 3"/>
          <p:cNvSpPr>
            <a:spLocks noGrp="1" noChangeArrowheads="1"/>
          </p:cNvSpPr>
          <p:nvPr>
            <p:ph type="dt" sz="quarter" idx="1"/>
          </p:nvPr>
        </p:nvSpPr>
        <p:spPr>
          <a:noFill/>
        </p:spPr>
        <p:txBody>
          <a:bodyPr/>
          <a:lstStyle/>
          <a:p>
            <a:r>
              <a:rPr lang="en-US" smtClean="0"/>
              <a:t>September  2011</a:t>
            </a:r>
          </a:p>
        </p:txBody>
      </p:sp>
      <p:sp>
        <p:nvSpPr>
          <p:cNvPr id="13315" name="Rectangle 6"/>
          <p:cNvSpPr>
            <a:spLocks noGrp="1" noChangeArrowheads="1"/>
          </p:cNvSpPr>
          <p:nvPr>
            <p:ph type="ftr" sz="quarter" idx="4"/>
          </p:nvPr>
        </p:nvSpPr>
        <p:spPr>
          <a:noFill/>
        </p:spPr>
        <p:txBody>
          <a:bodyPr/>
          <a:lstStyle/>
          <a:p>
            <a:pPr lvl="4"/>
            <a:r>
              <a:rPr lang="en-US" smtClean="0"/>
              <a:t>Bruce Kraemer (Marvell)</a:t>
            </a:r>
          </a:p>
        </p:txBody>
      </p:sp>
      <p:sp>
        <p:nvSpPr>
          <p:cNvPr id="13316" name="Rectangle 7"/>
          <p:cNvSpPr>
            <a:spLocks noGrp="1" noChangeArrowheads="1"/>
          </p:cNvSpPr>
          <p:nvPr>
            <p:ph type="sldNum" sz="quarter" idx="5"/>
          </p:nvPr>
        </p:nvSpPr>
        <p:spPr>
          <a:xfrm>
            <a:off x="3400425" y="9075738"/>
            <a:ext cx="415925" cy="184150"/>
          </a:xfrm>
          <a:noFill/>
        </p:spPr>
        <p:txBody>
          <a:bodyPr/>
          <a:lstStyle/>
          <a:p>
            <a:r>
              <a:rPr lang="en-US" smtClean="0"/>
              <a:t>Page </a:t>
            </a:r>
            <a:fld id="{2AF03FDA-AC91-428E-9BBF-33BCBA2A9C63}" type="slidenum">
              <a:rPr lang="en-US" smtClean="0"/>
              <a:pPr/>
              <a:t>1</a:t>
            </a:fld>
            <a:endParaRPr lang="en-US" smtClean="0"/>
          </a:p>
        </p:txBody>
      </p:sp>
      <p:sp>
        <p:nvSpPr>
          <p:cNvPr id="13317" name="Rectangle 2"/>
          <p:cNvSpPr>
            <a:spLocks noGrp="1" noRot="1" noChangeAspect="1" noChangeArrowheads="1" noTextEdit="1"/>
          </p:cNvSpPr>
          <p:nvPr>
            <p:ph type="sldImg"/>
          </p:nvPr>
        </p:nvSpPr>
        <p:spPr>
          <a:ln/>
        </p:spPr>
      </p:sp>
      <p:sp>
        <p:nvSpPr>
          <p:cNvPr id="1331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p:spPr>
        <p:txBody>
          <a:bodyPr/>
          <a:lstStyle/>
          <a:p>
            <a:endParaRPr lang="en-US" smtClean="0">
              <a:ea typeface="ＭＳ Ｐゴシック" pitchFamily="-11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7"/>
          <p:cNvSpPr>
            <a:spLocks noChangeArrowheads="1"/>
          </p:cNvSpPr>
          <p:nvPr/>
        </p:nvSpPr>
        <p:spPr bwMode="auto">
          <a:xfrm>
            <a:off x="5138549" y="311964"/>
            <a:ext cx="3295839" cy="276999"/>
          </a:xfrm>
          <a:prstGeom prst="rect">
            <a:avLst/>
          </a:prstGeom>
          <a:noFill/>
          <a:ln>
            <a:noFill/>
          </a:ln>
          <a:extLst/>
        </p:spPr>
        <p:txBody>
          <a:bodyPr wrap="none" lIns="0" tIns="0" rIns="0" bIns="0" anchor="b">
            <a:spAutoFit/>
          </a:bodyPr>
          <a:lstStyle/>
          <a:p>
            <a:pPr marL="457200" lvl="4" algn="r" eaLnBrk="0" hangingPunct="0">
              <a:defRPr/>
            </a:pPr>
            <a:r>
              <a:rPr lang="en-US" sz="1800" dirty="0"/>
              <a:t>doc.: IEEE </a:t>
            </a:r>
            <a:r>
              <a:rPr lang="en-US" sz="1800" dirty="0" smtClean="0"/>
              <a:t>802.11-12-0152r0</a:t>
            </a:r>
            <a:endParaRPr lang="en-US" sz="1800" dirty="0"/>
          </a:p>
        </p:txBody>
      </p:sp>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p:spPr>
        <p:txBody>
          <a:bodyPr wrap="none" anchor="ctr"/>
          <a:lstStyle/>
          <a:p>
            <a:pPr algn="ctr" eaLnBrk="0" hangingPunct="0">
              <a:defRPr/>
            </a:pPr>
            <a:endParaRPr lang="en-US"/>
          </a:p>
        </p:txBody>
      </p:sp>
      <p:sp>
        <p:nvSpPr>
          <p:cNvPr id="6" name="Rectangle 9"/>
          <p:cNvSpPr>
            <a:spLocks noChangeArrowheads="1"/>
          </p:cNvSpPr>
          <p:nvPr/>
        </p:nvSpPr>
        <p:spPr bwMode="auto">
          <a:xfrm>
            <a:off x="685800" y="6475413"/>
            <a:ext cx="711200" cy="182562"/>
          </a:xfrm>
          <a:prstGeom prst="rect">
            <a:avLst/>
          </a:prstGeom>
          <a:noFill/>
          <a:ln>
            <a:noFill/>
          </a:ln>
          <a:extLst/>
        </p:spPr>
        <p:txBody>
          <a:bodyPr wrap="none" lIns="0" tIns="0" rIns="0" bIns="0">
            <a:spAutoFit/>
          </a:bodyPr>
          <a:lstStyle/>
          <a:p>
            <a:pPr eaLnBrk="0" hangingPunct="0">
              <a:defRPr/>
            </a:pPr>
            <a:r>
              <a:rPr lang="en-US" sz="1200" b="0"/>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p:spPr>
        <p:txBody>
          <a:bodyPr wrap="none" anchor="ctr"/>
          <a:lstStyle/>
          <a:p>
            <a:pPr algn="ctr" eaLnBrk="0" hangingPunct="0">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4"/>
          <p:cNvSpPr>
            <a:spLocks noGrp="1" noChangeArrowheads="1"/>
          </p:cNvSpPr>
          <p:nvPr>
            <p:ph type="dt" sz="half" idx="10"/>
          </p:nvPr>
        </p:nvSpPr>
        <p:spPr>
          <a:xfrm>
            <a:off x="696913" y="332601"/>
            <a:ext cx="1340110" cy="276999"/>
          </a:xfrm>
        </p:spPr>
        <p:txBody>
          <a:bodyPr/>
          <a:lstStyle>
            <a:lvl1pPr>
              <a:defRPr/>
            </a:lvl1pPr>
          </a:lstStyle>
          <a:p>
            <a:pPr>
              <a:defRPr/>
            </a:pPr>
            <a:r>
              <a:rPr lang="en-US" dirty="0" smtClean="0"/>
              <a:t>January 2012</a:t>
            </a:r>
            <a:endParaRPr lang="en-US" dirty="0"/>
          </a:p>
        </p:txBody>
      </p:sp>
      <p:sp>
        <p:nvSpPr>
          <p:cNvPr id="9" name="Rectangle 5"/>
          <p:cNvSpPr>
            <a:spLocks noGrp="1" noChangeArrowheads="1"/>
          </p:cNvSpPr>
          <p:nvPr>
            <p:ph type="ftr" sz="quarter" idx="11"/>
          </p:nvPr>
        </p:nvSpPr>
        <p:spPr/>
        <p:txBody>
          <a:bodyPr/>
          <a:lstStyle>
            <a:lvl1pPr>
              <a:defRPr/>
            </a:lvl1pPr>
          </a:lstStyle>
          <a:p>
            <a:pPr>
              <a:defRPr/>
            </a:pPr>
            <a:r>
              <a:rPr lang="en-US"/>
              <a:t>Bruce Kraemer, Marvell</a:t>
            </a:r>
          </a:p>
        </p:txBody>
      </p:sp>
      <p:sp>
        <p:nvSpPr>
          <p:cNvPr id="10" name="Rectangle 6"/>
          <p:cNvSpPr>
            <a:spLocks noGrp="1" noChangeArrowheads="1"/>
          </p:cNvSpPr>
          <p:nvPr>
            <p:ph type="sldNum" sz="quarter" idx="12"/>
          </p:nvPr>
        </p:nvSpPr>
        <p:spPr/>
        <p:txBody>
          <a:bodyPr/>
          <a:lstStyle>
            <a:lvl1pPr>
              <a:defRPr/>
            </a:lvl1pPr>
          </a:lstStyle>
          <a:p>
            <a:pPr>
              <a:defRPr/>
            </a:pPr>
            <a:r>
              <a:rPr lang="en-US"/>
              <a:t>Slide </a:t>
            </a:r>
            <a:fld id="{32A0D6A0-AE04-4A90-9085-51EFDDF3964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7"/>
          <p:cNvSpPr>
            <a:spLocks noChangeArrowheads="1"/>
          </p:cNvSpPr>
          <p:nvPr/>
        </p:nvSpPr>
        <p:spPr bwMode="auto">
          <a:xfrm>
            <a:off x="5164138" y="312738"/>
            <a:ext cx="3270250" cy="276225"/>
          </a:xfrm>
          <a:prstGeom prst="rect">
            <a:avLst/>
          </a:prstGeom>
          <a:noFill/>
          <a:ln>
            <a:noFill/>
          </a:ln>
          <a:extLst/>
        </p:spPr>
        <p:txBody>
          <a:bodyPr wrap="none" lIns="0" tIns="0" rIns="0" bIns="0" anchor="b">
            <a:spAutoFit/>
          </a:bodyPr>
          <a:lstStyle/>
          <a:p>
            <a:pPr marL="457200" lvl="4" algn="r" eaLnBrk="0" hangingPunct="0">
              <a:defRPr/>
            </a:pPr>
            <a:r>
              <a:rPr lang="en-US" sz="1800" dirty="0"/>
              <a:t>doc.: IEEE 802.11-11/1268r1</a:t>
            </a:r>
          </a:p>
        </p:txBody>
      </p:sp>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p:spPr>
        <p:txBody>
          <a:bodyPr wrap="none" anchor="ctr"/>
          <a:lstStyle/>
          <a:p>
            <a:pPr algn="ctr" eaLnBrk="0" hangingPunct="0">
              <a:defRPr/>
            </a:pPr>
            <a:endParaRPr lang="en-US"/>
          </a:p>
        </p:txBody>
      </p:sp>
      <p:sp>
        <p:nvSpPr>
          <p:cNvPr id="6" name="Rectangle 9"/>
          <p:cNvSpPr>
            <a:spLocks noChangeArrowheads="1"/>
          </p:cNvSpPr>
          <p:nvPr/>
        </p:nvSpPr>
        <p:spPr bwMode="auto">
          <a:xfrm>
            <a:off x="685800" y="6475413"/>
            <a:ext cx="711200" cy="182562"/>
          </a:xfrm>
          <a:prstGeom prst="rect">
            <a:avLst/>
          </a:prstGeom>
          <a:noFill/>
          <a:ln>
            <a:noFill/>
          </a:ln>
          <a:extLst/>
        </p:spPr>
        <p:txBody>
          <a:bodyPr wrap="none" lIns="0" tIns="0" rIns="0" bIns="0">
            <a:spAutoFit/>
          </a:bodyPr>
          <a:lstStyle/>
          <a:p>
            <a:pPr eaLnBrk="0" hangingPunct="0">
              <a:defRPr/>
            </a:pPr>
            <a:r>
              <a:rPr lang="en-US" sz="1200" b="0"/>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p:spPr>
        <p:txBody>
          <a:bodyPr wrap="none" anchor="ctr"/>
          <a:lstStyle/>
          <a:p>
            <a:pPr algn="ctr" eaLnBrk="0" hangingPunct="0">
              <a:defRPr/>
            </a:pPr>
            <a:endParaRPr lang="en-US"/>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8" name="Rectangle 4"/>
          <p:cNvSpPr>
            <a:spLocks noGrp="1" noChangeArrowheads="1"/>
          </p:cNvSpPr>
          <p:nvPr>
            <p:ph type="dt" sz="half" idx="10"/>
          </p:nvPr>
        </p:nvSpPr>
        <p:spPr>
          <a:xfrm>
            <a:off x="696913" y="332601"/>
            <a:ext cx="1340110" cy="276999"/>
          </a:xfrm>
        </p:spPr>
        <p:txBody>
          <a:bodyPr/>
          <a:lstStyle>
            <a:lvl1pPr>
              <a:defRPr/>
            </a:lvl1pPr>
          </a:lstStyle>
          <a:p>
            <a:pPr>
              <a:defRPr/>
            </a:pPr>
            <a:r>
              <a:rPr lang="en-US" dirty="0" smtClean="0"/>
              <a:t>January 2012</a:t>
            </a:r>
            <a:endParaRPr lang="en-US" dirty="0"/>
          </a:p>
        </p:txBody>
      </p:sp>
      <p:sp>
        <p:nvSpPr>
          <p:cNvPr id="9" name="Rectangle 5"/>
          <p:cNvSpPr>
            <a:spLocks noGrp="1" noChangeArrowheads="1"/>
          </p:cNvSpPr>
          <p:nvPr>
            <p:ph type="ftr" sz="quarter" idx="11"/>
          </p:nvPr>
        </p:nvSpPr>
        <p:spPr/>
        <p:txBody>
          <a:bodyPr/>
          <a:lstStyle>
            <a:lvl1pPr>
              <a:defRPr/>
            </a:lvl1pPr>
          </a:lstStyle>
          <a:p>
            <a:pPr>
              <a:defRPr/>
            </a:pPr>
            <a:r>
              <a:rPr lang="en-US"/>
              <a:t>Bruce Kraemer, Marvell</a:t>
            </a:r>
          </a:p>
        </p:txBody>
      </p:sp>
      <p:sp>
        <p:nvSpPr>
          <p:cNvPr id="10" name="Rectangle 6"/>
          <p:cNvSpPr>
            <a:spLocks noGrp="1" noChangeArrowheads="1"/>
          </p:cNvSpPr>
          <p:nvPr>
            <p:ph type="sldNum" sz="quarter" idx="12"/>
          </p:nvPr>
        </p:nvSpPr>
        <p:spPr/>
        <p:txBody>
          <a:bodyPr/>
          <a:lstStyle>
            <a:lvl1pPr>
              <a:defRPr/>
            </a:lvl1pPr>
          </a:lstStyle>
          <a:p>
            <a:pPr>
              <a:defRPr/>
            </a:pPr>
            <a:r>
              <a:rPr lang="en-US"/>
              <a:t>Slide </a:t>
            </a:r>
            <a:fld id="{B7B2142F-ADC9-4AE1-84ED-F3FFEB1C3B7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5" name="Rectangle 7"/>
          <p:cNvSpPr>
            <a:spLocks noChangeArrowheads="1"/>
          </p:cNvSpPr>
          <p:nvPr/>
        </p:nvSpPr>
        <p:spPr bwMode="auto">
          <a:xfrm>
            <a:off x="5138550" y="311964"/>
            <a:ext cx="3295838" cy="276999"/>
          </a:xfrm>
          <a:prstGeom prst="rect">
            <a:avLst/>
          </a:prstGeom>
          <a:noFill/>
          <a:ln>
            <a:noFill/>
          </a:ln>
          <a:extLst/>
        </p:spPr>
        <p:txBody>
          <a:bodyPr wrap="none" lIns="0" tIns="0" rIns="0" bIns="0" anchor="b">
            <a:spAutoFit/>
          </a:bodyPr>
          <a:lstStyle/>
          <a:p>
            <a:pPr marL="457200" lvl="4" algn="r" eaLnBrk="0" hangingPunct="0"/>
            <a:r>
              <a:rPr lang="en-US" sz="1800" dirty="0"/>
              <a:t>doc.: IEEE </a:t>
            </a:r>
            <a:r>
              <a:rPr lang="en-US" sz="1800" dirty="0" smtClean="0"/>
              <a:t>802.11-12-0152r0</a:t>
            </a:r>
            <a:endParaRPr lang="en-US" sz="1800" dirty="0"/>
          </a:p>
        </p:txBody>
      </p:sp>
      <p:sp>
        <p:nvSpPr>
          <p:cNvPr id="6"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p:spPr>
        <p:txBody>
          <a:bodyPr wrap="none" anchor="ctr"/>
          <a:lstStyle/>
          <a:p>
            <a:pPr algn="ctr" eaLnBrk="0" hangingPunct="0">
              <a:defRPr/>
            </a:pPr>
            <a:endParaRPr lang="en-US"/>
          </a:p>
        </p:txBody>
      </p:sp>
      <p:sp>
        <p:nvSpPr>
          <p:cNvPr id="7" name="Rectangle 9"/>
          <p:cNvSpPr>
            <a:spLocks noChangeArrowheads="1"/>
          </p:cNvSpPr>
          <p:nvPr/>
        </p:nvSpPr>
        <p:spPr bwMode="auto">
          <a:xfrm>
            <a:off x="685800" y="6475413"/>
            <a:ext cx="711200" cy="182562"/>
          </a:xfrm>
          <a:prstGeom prst="rect">
            <a:avLst/>
          </a:prstGeom>
          <a:noFill/>
          <a:ln>
            <a:noFill/>
          </a:ln>
          <a:extLst/>
        </p:spPr>
        <p:txBody>
          <a:bodyPr wrap="none" lIns="0" tIns="0" rIns="0" bIns="0">
            <a:spAutoFit/>
          </a:bodyPr>
          <a:lstStyle/>
          <a:p>
            <a:pPr eaLnBrk="0" hangingPunct="0">
              <a:defRPr/>
            </a:pPr>
            <a:r>
              <a:rPr lang="en-US" sz="1200" b="0"/>
              <a:t>Submission</a:t>
            </a:r>
          </a:p>
        </p:txBody>
      </p:sp>
      <p:sp>
        <p:nvSpPr>
          <p:cNvPr id="8"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p:spPr>
        <p:txBody>
          <a:bodyPr wrap="none" anchor="ctr"/>
          <a:lstStyle/>
          <a:p>
            <a:pPr algn="ctr" eaLnBrk="0" hangingPunct="0">
              <a:defRPr/>
            </a:pPr>
            <a:endParaRPr lang="en-US"/>
          </a:p>
        </p:txBody>
      </p:sp>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4"/>
          <p:cNvSpPr>
            <a:spLocks noGrp="1" noChangeArrowheads="1"/>
          </p:cNvSpPr>
          <p:nvPr>
            <p:ph type="dt" sz="half" idx="10"/>
          </p:nvPr>
        </p:nvSpPr>
        <p:spPr>
          <a:xfrm>
            <a:off x="696913" y="332601"/>
            <a:ext cx="1340110" cy="276999"/>
          </a:xfrm>
        </p:spPr>
        <p:txBody>
          <a:bodyPr/>
          <a:lstStyle>
            <a:lvl1pPr>
              <a:defRPr/>
            </a:lvl1pPr>
          </a:lstStyle>
          <a:p>
            <a:r>
              <a:rPr lang="en-US" dirty="0" smtClean="0"/>
              <a:t>January 2012</a:t>
            </a:r>
            <a:endParaRPr lang="en-US" dirty="0"/>
          </a:p>
        </p:txBody>
      </p:sp>
      <p:sp>
        <p:nvSpPr>
          <p:cNvPr id="10" name="Rectangle 5"/>
          <p:cNvSpPr>
            <a:spLocks noGrp="1" noChangeArrowheads="1"/>
          </p:cNvSpPr>
          <p:nvPr>
            <p:ph type="ftr" sz="quarter" idx="11"/>
          </p:nvPr>
        </p:nvSpPr>
        <p:spPr/>
        <p:txBody>
          <a:bodyPr/>
          <a:lstStyle>
            <a:lvl1pPr>
              <a:defRPr/>
            </a:lvl1pPr>
          </a:lstStyle>
          <a:p>
            <a:pPr>
              <a:defRPr/>
            </a:pPr>
            <a:r>
              <a:rPr lang="en-US"/>
              <a:t>Bruce Kraemer, Marvell</a:t>
            </a:r>
          </a:p>
        </p:txBody>
      </p:sp>
      <p:sp>
        <p:nvSpPr>
          <p:cNvPr id="11" name="Rectangle 6"/>
          <p:cNvSpPr>
            <a:spLocks noGrp="1" noChangeArrowheads="1"/>
          </p:cNvSpPr>
          <p:nvPr>
            <p:ph type="sldNum" sz="quarter" idx="12"/>
          </p:nvPr>
        </p:nvSpPr>
        <p:spPr/>
        <p:txBody>
          <a:bodyPr/>
          <a:lstStyle>
            <a:lvl1pPr>
              <a:defRPr/>
            </a:lvl1pPr>
          </a:lstStyle>
          <a:p>
            <a:pPr>
              <a:defRPr/>
            </a:pPr>
            <a:r>
              <a:rPr lang="en-US"/>
              <a:t>Slide </a:t>
            </a:r>
            <a:fld id="{11E9C05C-0B54-485E-9CC6-C003E25E2F9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Janaury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Bruce Kraemer, Marvell</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53D4CB-AF78-4BA6-8301-BB1E0242B00E}" type="slidenum">
              <a:rPr lang="en-US"/>
              <a:pPr>
                <a:defRPr/>
              </a:pPr>
              <a:t>‹#›</a:t>
            </a:fld>
            <a:endParaRPr lang="en-US"/>
          </a:p>
        </p:txBody>
      </p:sp>
    </p:spTree>
    <p:extLst>
      <p:ext uri="{BB962C8B-B14F-4D97-AF65-F5344CB8AC3E}">
        <p14:creationId xmlns:p14="http://schemas.microsoft.com/office/powerpoint/2010/main" val="2228437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90"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6759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Rectangle 4"/>
          <p:cNvSpPr>
            <a:spLocks noGrp="1" noChangeArrowheads="1"/>
          </p:cNvSpPr>
          <p:nvPr>
            <p:ph type="dt" sz="half" idx="2"/>
          </p:nvPr>
        </p:nvSpPr>
        <p:spPr bwMode="auto">
          <a:xfrm>
            <a:off x="696913" y="332601"/>
            <a:ext cx="1340110" cy="276999"/>
          </a:xfrm>
          <a:prstGeom prst="rect">
            <a:avLst/>
          </a:prstGeom>
          <a:ln>
            <a:miter lim="800000"/>
            <a:headEnd/>
            <a:tailEnd/>
          </a:ln>
        </p:spPr>
        <p:txBody>
          <a:bodyPr vert="horz" wrap="none" lIns="0" tIns="0" rIns="0" bIns="0" numCol="1" anchor="b" anchorCtr="0" compatLnSpc="1">
            <a:prstTxWarp prst="textNoShape">
              <a:avLst/>
            </a:prstTxWarp>
            <a:spAutoFit/>
          </a:bodyPr>
          <a:lstStyle>
            <a:lvl1pPr eaLnBrk="0" hangingPunct="0">
              <a:defRPr sz="1800"/>
            </a:lvl1pPr>
          </a:lstStyle>
          <a:p>
            <a:r>
              <a:rPr lang="en-US" dirty="0" smtClean="0"/>
              <a:t>January 2012</a:t>
            </a:r>
            <a:endParaRPr lang="en-US" dirty="0"/>
          </a:p>
        </p:txBody>
      </p:sp>
      <p:sp>
        <p:nvSpPr>
          <p:cNvPr id="12" name="Rectangle 5"/>
          <p:cNvSpPr>
            <a:spLocks noGrp="1" noChangeArrowheads="1"/>
          </p:cNvSpPr>
          <p:nvPr>
            <p:ph type="ftr" sz="quarter" idx="3"/>
          </p:nvPr>
        </p:nvSpPr>
        <p:spPr bwMode="auto">
          <a:xfrm>
            <a:off x="8077200" y="6475413"/>
            <a:ext cx="466725" cy="182562"/>
          </a:xfrm>
          <a:prstGeom prst="rect">
            <a:avLst/>
          </a:prstGeom>
          <a:ln>
            <a:miter lim="800000"/>
            <a:headEnd/>
            <a:tailEnd/>
          </a:ln>
        </p:spPr>
        <p:txBody>
          <a:bodyPr vert="horz" wrap="none" lIns="0" tIns="0" rIns="0" bIns="0" numCol="1" anchor="t" anchorCtr="0" compatLnSpc="1">
            <a:prstTxWarp prst="textNoShape">
              <a:avLst/>
            </a:prstTxWarp>
            <a:spAutoFit/>
          </a:bodyPr>
          <a:lstStyle>
            <a:lvl1pPr algn="r" eaLnBrk="0" hangingPunct="0">
              <a:defRPr sz="1200" b="0"/>
            </a:lvl1pPr>
          </a:lstStyle>
          <a:p>
            <a:pPr>
              <a:defRPr/>
            </a:pPr>
            <a:r>
              <a:rPr lang="en-US"/>
              <a:t>Bruce Kraemer, Marvell</a:t>
            </a:r>
          </a:p>
        </p:txBody>
      </p:sp>
      <p:sp>
        <p:nvSpPr>
          <p:cNvPr id="13" name="Rectangle 6"/>
          <p:cNvSpPr>
            <a:spLocks noGrp="1" noChangeArrowheads="1"/>
          </p:cNvSpPr>
          <p:nvPr>
            <p:ph type="sldNum" sz="quarter" idx="4"/>
          </p:nvPr>
        </p:nvSpPr>
        <p:spPr bwMode="auto">
          <a:xfrm>
            <a:off x="4344988" y="6475413"/>
            <a:ext cx="530225" cy="182562"/>
          </a:xfrm>
          <a:prstGeom prst="rect">
            <a:avLst/>
          </a:prstGeom>
          <a:ln>
            <a:miter lim="800000"/>
            <a:headEnd/>
            <a:tailEnd/>
          </a:ln>
        </p:spPr>
        <p:txBody>
          <a:bodyPr vert="horz" wrap="none" lIns="0" tIns="0" rIns="0" bIns="0" numCol="1" anchor="t" anchorCtr="0" compatLnSpc="1">
            <a:prstTxWarp prst="textNoShape">
              <a:avLst/>
            </a:prstTxWarp>
            <a:spAutoFit/>
          </a:bodyPr>
          <a:lstStyle>
            <a:lvl1pPr algn="ctr" eaLnBrk="0" hangingPunct="0">
              <a:defRPr sz="1200" b="0"/>
            </a:lvl1pPr>
          </a:lstStyle>
          <a:p>
            <a:pPr>
              <a:defRPr/>
            </a:pPr>
            <a:r>
              <a:rPr lang="en-US"/>
              <a:t>Slide </a:t>
            </a:r>
            <a:fld id="{52C5218D-7FE4-4B14-BED1-75DDEE3AE1E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5.w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2.emf"/><Relationship Id="rId11" Type="http://schemas.openxmlformats.org/officeDocument/2006/relationships/package" Target="../embeddings/Microsoft_Excel_Worksheet1.xlsx"/><Relationship Id="rId5" Type="http://schemas.openxmlformats.org/officeDocument/2006/relationships/oleObject" Target="../embeddings/oleObject2.bin"/><Relationship Id="rId10" Type="http://schemas.openxmlformats.org/officeDocument/2006/relationships/image" Target="../media/image4.wmf"/><Relationship Id="rId4" Type="http://schemas.openxmlformats.org/officeDocument/2006/relationships/image" Target="../media/image1.emf"/><Relationship Id="rId9"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osgug.ucaiug.org/UtiliComm/Shared%20Documents/SG-NET%20PAP%20work-in-progress/Database-wip/database/SGNet-2010mod29Aug2011-5.1.zip"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collaborate.nist.gov/twiki-sggrid/pub/SmartGrid/PAP02Objective2/Consolidated_NIST_Wireless_Characteristics_Matrix-V5.xls" TargetMode="External"/><Relationship Id="rId2" Type="http://schemas.openxmlformats.org/officeDocument/2006/relationships/hyperlink" Target="http://collaborate.nist.gov/twiki-sggrid/pub/SmartGrid/PAP02Wireless/NISTIR7761.pdf" TargetMode="External"/><Relationship Id="rId1" Type="http://schemas.openxmlformats.org/officeDocument/2006/relationships/slideLayout" Target="../slideLayouts/slideLayout3.xml"/><Relationship Id="rId5" Type="http://schemas.openxmlformats.org/officeDocument/2006/relationships/hyperlink" Target="http://collaborate.nist.gov/twiki-sggrid/bin/view/SmartGrid/PAP02Wireless" TargetMode="External"/><Relationship Id="rId4" Type="http://schemas.openxmlformats.org/officeDocument/2006/relationships/hyperlink" Target="http://osgug.ucaiug.org/UtiliComm/Shared%20Documents/Interim_Release_4"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collaborate.nist.gov/twiki-sggrid/bin/view/SmartGrid/SGIPCosSIFNISTIR7761?sortcol=1;table=1;up=0#sorted_table" TargetMode="External"/><Relationship Id="rId2" Type="http://schemas.openxmlformats.org/officeDocument/2006/relationships/hyperlink" Target="http://collaborate.nist.gov/twiki-sggrid/bin/view/SmartGrid/SGIPCosSIFNISTIR7761?sortcol=0;table=1;up=0#sorted_table" TargetMode="External"/><Relationship Id="rId1" Type="http://schemas.openxmlformats.org/officeDocument/2006/relationships/slideLayout" Target="../slideLayouts/slideLayout3.xml"/><Relationship Id="rId5" Type="http://schemas.openxmlformats.org/officeDocument/2006/relationships/hyperlink" Target="http://collaborate.nist.gov/twiki-sggrid/bin/view/SmartGrid/SGIPCosSIFNISTIR7761" TargetMode="External"/><Relationship Id="rId4" Type="http://schemas.openxmlformats.org/officeDocument/2006/relationships/hyperlink" Target="http://collaborate.nist.gov/twiki-sggrid/pub/SmartGrid/PAP02Objective3/NIST_PAP2_Guidelines_for_Assessing_Wireless_Standards_for_Smart_Grid_Applications_1.0.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5"/>
          <p:cNvSpPr>
            <a:spLocks noGrp="1"/>
          </p:cNvSpPr>
          <p:nvPr>
            <p:ph type="ftr" sz="quarter" idx="11"/>
          </p:nvPr>
        </p:nvSpPr>
        <p:spPr>
          <a:noFill/>
        </p:spPr>
        <p:txBody>
          <a:bodyPr/>
          <a:lstStyle/>
          <a:p>
            <a:r>
              <a:rPr lang="en-US" smtClean="0"/>
              <a:t>Bruce Kraemer, Marvell</a:t>
            </a:r>
          </a:p>
        </p:txBody>
      </p:sp>
      <p:sp>
        <p:nvSpPr>
          <p:cNvPr id="12291" name="Slide Number Placeholder 6"/>
          <p:cNvSpPr>
            <a:spLocks noGrp="1"/>
          </p:cNvSpPr>
          <p:nvPr>
            <p:ph type="sldNum" sz="quarter" idx="12"/>
          </p:nvPr>
        </p:nvSpPr>
        <p:spPr>
          <a:noFill/>
        </p:spPr>
        <p:txBody>
          <a:bodyPr/>
          <a:lstStyle/>
          <a:p>
            <a:r>
              <a:rPr lang="en-US" smtClean="0"/>
              <a:t>Slide </a:t>
            </a:r>
            <a:fld id="{FB2444D0-2606-4C10-BC77-8992A7AC267E}" type="slidenum">
              <a:rPr lang="en-US" smtClean="0"/>
              <a:pPr/>
              <a:t>1</a:t>
            </a:fld>
            <a:endParaRPr lang="en-US" smtClean="0"/>
          </a:p>
        </p:txBody>
      </p:sp>
      <p:sp>
        <p:nvSpPr>
          <p:cNvPr id="12292" name="Rectangle 321"/>
          <p:cNvSpPr>
            <a:spLocks noGrp="1" noChangeArrowheads="1"/>
          </p:cNvSpPr>
          <p:nvPr>
            <p:ph type="title"/>
          </p:nvPr>
        </p:nvSpPr>
        <p:spPr>
          <a:xfrm>
            <a:off x="338138" y="685800"/>
            <a:ext cx="8632825" cy="849313"/>
          </a:xfrm>
        </p:spPr>
        <p:txBody>
          <a:bodyPr/>
          <a:lstStyle/>
          <a:p>
            <a:r>
              <a:rPr lang="en-US" dirty="0" smtClean="0">
                <a:latin typeface="Times New Roman" pitchFamily="18" charset="0"/>
              </a:rPr>
              <a:t>Smart Grid SC– </a:t>
            </a:r>
            <a:r>
              <a:rPr lang="en-US" dirty="0" smtClean="0">
                <a:latin typeface="Times New Roman" pitchFamily="18" charset="0"/>
              </a:rPr>
              <a:t>January 2012</a:t>
            </a:r>
            <a:endParaRPr lang="en-US" dirty="0" smtClean="0">
              <a:latin typeface="Times New Roman" pitchFamily="18" charset="0"/>
            </a:endParaRPr>
          </a:p>
        </p:txBody>
      </p:sp>
      <p:sp>
        <p:nvSpPr>
          <p:cNvPr id="12293" name="Rectangle 322"/>
          <p:cNvSpPr>
            <a:spLocks noGrp="1" noChangeArrowheads="1"/>
          </p:cNvSpPr>
          <p:nvPr>
            <p:ph type="body" sz="half" idx="1"/>
          </p:nvPr>
        </p:nvSpPr>
        <p:spPr>
          <a:xfrm>
            <a:off x="685800" y="2994025"/>
            <a:ext cx="3810000" cy="446088"/>
          </a:xfrm>
        </p:spPr>
        <p:txBody>
          <a:bodyPr/>
          <a:lstStyle/>
          <a:p>
            <a:pPr algn="ctr">
              <a:buFontTx/>
              <a:buNone/>
            </a:pPr>
            <a:r>
              <a:rPr lang="en-US" sz="2000" dirty="0" smtClean="0">
                <a:latin typeface="Times New Roman" pitchFamily="18" charset="0"/>
              </a:rPr>
              <a:t>Date:</a:t>
            </a:r>
            <a:r>
              <a:rPr lang="en-US" sz="2000" b="0" dirty="0" smtClean="0">
                <a:latin typeface="Times New Roman" pitchFamily="18" charset="0"/>
              </a:rPr>
              <a:t> </a:t>
            </a:r>
            <a:r>
              <a:rPr lang="en-US" sz="2000" b="0" dirty="0" smtClean="0">
                <a:latin typeface="Times New Roman" pitchFamily="18" charset="0"/>
              </a:rPr>
              <a:t>18 </a:t>
            </a:r>
            <a:r>
              <a:rPr lang="en-US" sz="2000" b="0" dirty="0" err="1" smtClean="0">
                <a:latin typeface="Times New Roman" pitchFamily="18" charset="0"/>
              </a:rPr>
              <a:t>Janaury</a:t>
            </a:r>
            <a:r>
              <a:rPr lang="en-US" sz="2000" b="0" dirty="0" smtClean="0">
                <a:latin typeface="Times New Roman" pitchFamily="18" charset="0"/>
              </a:rPr>
              <a:t> 2012</a:t>
            </a:r>
            <a:endParaRPr lang="en-US" sz="2000" b="0" dirty="0" smtClean="0">
              <a:latin typeface="Times New Roman" pitchFamily="18" charset="0"/>
            </a:endParaRPr>
          </a:p>
        </p:txBody>
      </p:sp>
      <p:sp>
        <p:nvSpPr>
          <p:cNvPr id="12294" name="Text Box 330"/>
          <p:cNvSpPr txBox="1">
            <a:spLocks noChangeArrowheads="1"/>
          </p:cNvSpPr>
          <p:nvPr/>
        </p:nvSpPr>
        <p:spPr bwMode="auto">
          <a:xfrm>
            <a:off x="177800" y="3538538"/>
            <a:ext cx="8394700" cy="396875"/>
          </a:xfrm>
          <a:prstGeom prst="rect">
            <a:avLst/>
          </a:prstGeom>
          <a:noFill/>
          <a:ln w="9525">
            <a:noFill/>
            <a:miter lim="800000"/>
            <a:headEnd/>
            <a:tailEnd/>
          </a:ln>
        </p:spPr>
        <p:txBody>
          <a:bodyPr>
            <a:spAutoFit/>
          </a:bodyPr>
          <a:lstStyle/>
          <a:p>
            <a:pPr eaLnBrk="0" hangingPunct="0"/>
            <a:r>
              <a:rPr lang="en-US" sz="2000"/>
              <a:t>Discussion topics during November Atlanta Session </a:t>
            </a:r>
          </a:p>
        </p:txBody>
      </p:sp>
      <p:graphicFrame>
        <p:nvGraphicFramePr>
          <p:cNvPr id="1725817" name="Group 377"/>
          <p:cNvGraphicFramePr>
            <a:graphicFrameLocks noGrp="1"/>
          </p:cNvGraphicFramePr>
          <p:nvPr>
            <p:ph sz="half" idx="2"/>
          </p:nvPr>
        </p:nvGraphicFramePr>
        <p:xfrm>
          <a:off x="336550" y="1763713"/>
          <a:ext cx="8553450" cy="1220787"/>
        </p:xfrm>
        <a:graphic>
          <a:graphicData uri="http://schemas.openxmlformats.org/drawingml/2006/table">
            <a:tbl>
              <a:tblPr/>
              <a:tblGrid>
                <a:gridCol w="1711325"/>
                <a:gridCol w="1709738"/>
                <a:gridCol w="1711325"/>
                <a:gridCol w="1528762"/>
                <a:gridCol w="1892300"/>
              </a:tblGrid>
              <a:tr h="39644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Name</a:t>
                      </a:r>
                    </a:p>
                  </a:txBody>
                  <a:tcPr marT="45744" marB="4574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Company</a:t>
                      </a:r>
                    </a:p>
                  </a:txBody>
                  <a:tcPr marT="45744" marB="4574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Address</a:t>
                      </a:r>
                    </a:p>
                  </a:txBody>
                  <a:tcPr marT="45744" marB="4574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Phone</a:t>
                      </a:r>
                    </a:p>
                  </a:txBody>
                  <a:tcPr marT="45744" marB="4574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email</a:t>
                      </a:r>
                    </a:p>
                  </a:txBody>
                  <a:tcPr marT="45744" marB="4574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9714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Bruce Kraemer</a:t>
                      </a:r>
                    </a:p>
                  </a:txBody>
                  <a:tcPr marT="45744" marB="4574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Marvell</a:t>
                      </a:r>
                    </a:p>
                  </a:txBody>
                  <a:tcPr marT="45744" marB="4574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5488 Marvell Lane,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Santa Clara, CA, 95054</a:t>
                      </a:r>
                    </a:p>
                  </a:txBody>
                  <a:tcPr marT="45744" marB="4574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+1-321-751-3988</a:t>
                      </a:r>
                    </a:p>
                  </a:txBody>
                  <a:tcPr marT="45744" marB="4574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bkraemer@marvell.com</a:t>
                      </a:r>
                    </a:p>
                  </a:txBody>
                  <a:tcPr marT="45744" marB="4574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2719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Times New Roman" pitchFamily="18" charset="0"/>
                      </a:endParaRPr>
                    </a:p>
                  </a:txBody>
                  <a:tcPr marT="45744" marB="4574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Times New Roman" pitchFamily="18" charset="0"/>
                      </a:endParaRPr>
                    </a:p>
                  </a:txBody>
                  <a:tcPr marT="45744" marB="4574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Times New Roman" pitchFamily="18" charset="0"/>
                      </a:endParaRPr>
                    </a:p>
                  </a:txBody>
                  <a:tcPr marT="45744" marB="4574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Times New Roman" pitchFamily="18" charset="0"/>
                      </a:endParaRPr>
                    </a:p>
                  </a:txBody>
                  <a:tcPr marT="45744" marB="4574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Times New Roman" pitchFamily="18" charset="0"/>
                      </a:endParaRPr>
                    </a:p>
                  </a:txBody>
                  <a:tcPr marT="45744" marB="4574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12321" name="Text Box 330"/>
          <p:cNvSpPr txBox="1">
            <a:spLocks noChangeArrowheads="1"/>
          </p:cNvSpPr>
          <p:nvPr/>
        </p:nvSpPr>
        <p:spPr bwMode="auto">
          <a:xfrm>
            <a:off x="533400" y="4043363"/>
            <a:ext cx="4025900" cy="769441"/>
          </a:xfrm>
          <a:prstGeom prst="rect">
            <a:avLst/>
          </a:prstGeom>
          <a:noFill/>
          <a:ln w="9525">
            <a:noFill/>
            <a:miter lim="800000"/>
            <a:headEnd/>
            <a:tailEnd/>
          </a:ln>
        </p:spPr>
        <p:txBody>
          <a:bodyPr>
            <a:spAutoFit/>
          </a:bodyPr>
          <a:lstStyle/>
          <a:p>
            <a:pPr eaLnBrk="0" hangingPunct="0"/>
            <a:r>
              <a:rPr lang="en-US" sz="2000" dirty="0"/>
              <a:t>Tuesday Abstract: </a:t>
            </a:r>
          </a:p>
          <a:p>
            <a:pPr eaLnBrk="0" hangingPunct="0"/>
            <a:r>
              <a:rPr lang="en-US" dirty="0"/>
              <a:t>1 – NIST </a:t>
            </a:r>
            <a:r>
              <a:rPr lang="en-US" dirty="0" smtClean="0"/>
              <a:t>PAP2</a:t>
            </a:r>
            <a:endParaRPr lang="en-US" dirty="0"/>
          </a:p>
        </p:txBody>
      </p:sp>
      <p:sp>
        <p:nvSpPr>
          <p:cNvPr id="2" name="Date Placeholder 1"/>
          <p:cNvSpPr>
            <a:spLocks noGrp="1"/>
          </p:cNvSpPr>
          <p:nvPr>
            <p:ph type="dt" sz="half" idx="10"/>
          </p:nvPr>
        </p:nvSpPr>
        <p:spPr/>
        <p:txBody>
          <a:bodyPr/>
          <a:lstStyle/>
          <a:p>
            <a:r>
              <a:rPr lang="en-US" smtClean="0"/>
              <a:t>Janaury 2012</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idx="4294967295"/>
          </p:nvPr>
        </p:nvSpPr>
        <p:spPr/>
        <p:txBody>
          <a:bodyPr/>
          <a:lstStyle/>
          <a:p>
            <a:r>
              <a:rPr lang="en-US" dirty="0" smtClean="0">
                <a:latin typeface="Times New Roman" pitchFamily="18" charset="0"/>
              </a:rPr>
              <a:t>Annexes</a:t>
            </a:r>
            <a:endParaRPr lang="en-US" dirty="0" smtClean="0">
              <a:latin typeface="Times New Roman" pitchFamily="18" charset="0"/>
            </a:endParaRPr>
          </a:p>
        </p:txBody>
      </p:sp>
      <p:sp>
        <p:nvSpPr>
          <p:cNvPr id="70659" name="Content Placeholder 2"/>
          <p:cNvSpPr>
            <a:spLocks noGrp="1"/>
          </p:cNvSpPr>
          <p:nvPr>
            <p:ph idx="4294967295"/>
          </p:nvPr>
        </p:nvSpPr>
        <p:spPr>
          <a:xfrm>
            <a:off x="130628" y="1981200"/>
            <a:ext cx="9013371" cy="4114800"/>
          </a:xfrm>
        </p:spPr>
        <p:txBody>
          <a:bodyPr/>
          <a:lstStyle/>
          <a:p>
            <a:pPr marL="0" indent="0">
              <a:buFontTx/>
              <a:buNone/>
            </a:pPr>
            <a:r>
              <a:rPr lang="en-US" sz="2200" dirty="0" smtClean="0">
                <a:latin typeface="Times New Roman" pitchFamily="18" charset="0"/>
              </a:rPr>
              <a:t>ANNEX </a:t>
            </a:r>
            <a:r>
              <a:rPr lang="en-US" sz="2200" dirty="0" smtClean="0">
                <a:latin typeface="Times New Roman" pitchFamily="18" charset="0"/>
              </a:rPr>
              <a:t>A IEEE 802.11 </a:t>
            </a:r>
          </a:p>
          <a:p>
            <a:pPr marL="0" indent="0">
              <a:buFontTx/>
              <a:buNone/>
            </a:pPr>
            <a:r>
              <a:rPr lang="en-US" sz="2200" dirty="0" smtClean="0">
                <a:latin typeface="Times New Roman" pitchFamily="18" charset="0"/>
              </a:rPr>
              <a:t>ANNEX B 3GPP LONG TERM EVOLUTION (LTE) </a:t>
            </a:r>
          </a:p>
          <a:p>
            <a:pPr marL="0" indent="0">
              <a:buFontTx/>
              <a:buNone/>
            </a:pPr>
            <a:r>
              <a:rPr lang="en-US" sz="2200" dirty="0" smtClean="0">
                <a:latin typeface="Times New Roman" pitchFamily="18" charset="0"/>
              </a:rPr>
              <a:t>ANNEX C 3GPP HIGH SPEED PACKET ACCESS (HSPA) </a:t>
            </a:r>
          </a:p>
          <a:p>
            <a:pPr marL="0" indent="0">
              <a:buFontTx/>
              <a:buNone/>
            </a:pPr>
            <a:r>
              <a:rPr lang="en-US" sz="2200" dirty="0" smtClean="0">
                <a:latin typeface="Times New Roman" pitchFamily="18" charset="0"/>
              </a:rPr>
              <a:t>ANNEX D CDMA2000 1X AND HIGH RATE PACKET DATA (HRPD) </a:t>
            </a:r>
          </a:p>
          <a:p>
            <a:pPr marL="0" indent="0">
              <a:buFontTx/>
              <a:buNone/>
            </a:pPr>
            <a:r>
              <a:rPr lang="en-US" sz="2200" dirty="0" smtClean="0">
                <a:latin typeface="Times New Roman" pitchFamily="18" charset="0"/>
              </a:rPr>
              <a:t>ANNEX E IEEE 802.16/WIMAX NETWORK </a:t>
            </a:r>
          </a:p>
          <a:p>
            <a:pPr marL="0" indent="0">
              <a:buFontTx/>
              <a:buNone/>
            </a:pPr>
            <a:endParaRPr lang="en-US" sz="2200" dirty="0" smtClean="0">
              <a:latin typeface="Times New Roman" pitchFamily="18" charset="0"/>
            </a:endParaRPr>
          </a:p>
        </p:txBody>
      </p:sp>
      <p:sp>
        <p:nvSpPr>
          <p:cNvPr id="70660" name="Date Placeholder 3"/>
          <p:cNvSpPr txBox="1">
            <a:spLocks noGrp="1"/>
          </p:cNvSpPr>
          <p:nvPr/>
        </p:nvSpPr>
        <p:spPr bwMode="auto">
          <a:xfrm>
            <a:off x="696913" y="332601"/>
            <a:ext cx="1340110" cy="276999"/>
          </a:xfrm>
          <a:prstGeom prst="rect">
            <a:avLst/>
          </a:prstGeom>
          <a:noFill/>
          <a:ln w="9525">
            <a:noFill/>
            <a:miter lim="800000"/>
            <a:headEnd/>
            <a:tailEnd/>
          </a:ln>
        </p:spPr>
        <p:txBody>
          <a:bodyPr wrap="none" lIns="0" tIns="0" rIns="0" bIns="0" anchor="b">
            <a:spAutoFit/>
          </a:bodyPr>
          <a:lstStyle/>
          <a:p>
            <a:pPr eaLnBrk="0" hangingPunct="0"/>
            <a:r>
              <a:rPr lang="en-US" sz="1800" dirty="0" smtClean="0"/>
              <a:t>January 2012</a:t>
            </a:r>
            <a:endParaRPr lang="en-GB" sz="1800" dirty="0"/>
          </a:p>
        </p:txBody>
      </p:sp>
      <p:sp>
        <p:nvSpPr>
          <p:cNvPr id="70662" name="Slide Number Placeholder 5"/>
          <p:cNvSpPr txBox="1">
            <a:spLocks noGrp="1"/>
          </p:cNvSpPr>
          <p:nvPr/>
        </p:nvSpPr>
        <p:spPr bwMode="auto">
          <a:xfrm>
            <a:off x="4395788" y="6475413"/>
            <a:ext cx="428625" cy="182562"/>
          </a:xfrm>
          <a:prstGeom prst="rect">
            <a:avLst/>
          </a:prstGeom>
          <a:noFill/>
          <a:ln w="9525">
            <a:noFill/>
            <a:miter lim="800000"/>
            <a:headEnd/>
            <a:tailEnd/>
          </a:ln>
        </p:spPr>
        <p:txBody>
          <a:bodyPr wrap="none" lIns="0" tIns="0" rIns="0" bIns="0">
            <a:spAutoFit/>
          </a:bodyPr>
          <a:lstStyle/>
          <a:p>
            <a:pPr algn="ctr" eaLnBrk="0" hangingPunct="0"/>
            <a:r>
              <a:rPr lang="en-GB" sz="1200" b="0"/>
              <a:t>Slide </a:t>
            </a:r>
            <a:fld id="{024F6161-EE81-4BB2-A12C-C1FE744C72CA}" type="slidenum">
              <a:rPr lang="en-GB" sz="1200" b="0"/>
              <a:pPr algn="ctr" eaLnBrk="0" hangingPunct="0"/>
              <a:t>10</a:t>
            </a:fld>
            <a:endParaRPr lang="en-GB" sz="1200" b="0"/>
          </a:p>
        </p:txBody>
      </p:sp>
      <p:sp>
        <p:nvSpPr>
          <p:cNvPr id="2" name="Footer Placeholder 1"/>
          <p:cNvSpPr>
            <a:spLocks noGrp="1"/>
          </p:cNvSpPr>
          <p:nvPr>
            <p:ph type="ftr" sz="quarter" idx="11"/>
          </p:nvPr>
        </p:nvSpPr>
        <p:spPr/>
        <p:txBody>
          <a:bodyPr/>
          <a:lstStyle/>
          <a:p>
            <a:pPr>
              <a:defRPr/>
            </a:pPr>
            <a:r>
              <a:rPr lang="en-US" smtClean="0"/>
              <a:t>Bruce Kraemer, Marvell</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11E9C05C-0B54-485E-9CC6-C003E25E2F9A}"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smtClean="0">
                <a:latin typeface="Times New Roman" pitchFamily="18" charset="0"/>
              </a:rPr>
              <a:t>Guideline 1 to 2 Differences</a:t>
            </a:r>
          </a:p>
        </p:txBody>
      </p:sp>
      <p:sp>
        <p:nvSpPr>
          <p:cNvPr id="21506" name="Text Placeholder 2"/>
          <p:cNvSpPr>
            <a:spLocks noGrp="1"/>
          </p:cNvSpPr>
          <p:nvPr>
            <p:ph type="body" sz="half" idx="1"/>
          </p:nvPr>
        </p:nvSpPr>
        <p:spPr>
          <a:xfrm>
            <a:off x="0" y="1714500"/>
            <a:ext cx="9027886" cy="4381500"/>
          </a:xfrm>
        </p:spPr>
        <p:txBody>
          <a:bodyPr/>
          <a:lstStyle/>
          <a:p>
            <a:r>
              <a:rPr lang="en-US" dirty="0" smtClean="0">
                <a:latin typeface="Times New Roman" pitchFamily="18" charset="0"/>
              </a:rPr>
              <a:t>Provide a significantly better method for </a:t>
            </a:r>
            <a:r>
              <a:rPr lang="en-US" dirty="0" smtClean="0">
                <a:latin typeface="Times New Roman" pitchFamily="18" charset="0"/>
              </a:rPr>
              <a:t> analyzing/comparing </a:t>
            </a:r>
            <a:r>
              <a:rPr lang="en-US" dirty="0" smtClean="0">
                <a:latin typeface="Times New Roman" pitchFamily="18" charset="0"/>
              </a:rPr>
              <a:t>the performance of a wireless technology in a representative physical environment with a specified data load scenario</a:t>
            </a:r>
          </a:p>
          <a:p>
            <a:pPr lvl="1"/>
            <a:r>
              <a:rPr lang="en-US" sz="2400" dirty="0" smtClean="0">
                <a:latin typeface="Times New Roman" pitchFamily="18" charset="0"/>
              </a:rPr>
              <a:t>Utilize realistic data loading (developed by OpenSG)</a:t>
            </a:r>
          </a:p>
          <a:p>
            <a:pPr lvl="1"/>
            <a:r>
              <a:rPr lang="en-US" sz="2400" dirty="0">
                <a:latin typeface="Times New Roman" pitchFamily="18" charset="0"/>
              </a:rPr>
              <a:t>Correct definitions contained in Section 4</a:t>
            </a:r>
          </a:p>
          <a:p>
            <a:pPr lvl="1"/>
            <a:r>
              <a:rPr lang="en-US" sz="2400" dirty="0" smtClean="0">
                <a:latin typeface="Times New Roman" pitchFamily="18" charset="0"/>
              </a:rPr>
              <a:t>Significantly </a:t>
            </a:r>
            <a:r>
              <a:rPr lang="en-US" sz="2400" dirty="0" smtClean="0">
                <a:latin typeface="Times New Roman" pitchFamily="18" charset="0"/>
              </a:rPr>
              <a:t>extend the technology modeling (SDO sub com</a:t>
            </a:r>
            <a:r>
              <a:rPr lang="en-US" sz="2400" dirty="0">
                <a:latin typeface="Times New Roman" pitchFamily="18" charset="0"/>
              </a:rPr>
              <a:t>) in Section </a:t>
            </a:r>
            <a:r>
              <a:rPr lang="en-US" sz="2400" dirty="0" smtClean="0">
                <a:latin typeface="Times New Roman" pitchFamily="18" charset="0"/>
              </a:rPr>
              <a:t>5</a:t>
            </a:r>
            <a:endParaRPr lang="en-US" sz="2400" dirty="0">
              <a:latin typeface="Times New Roman" pitchFamily="18" charset="0"/>
            </a:endParaRPr>
          </a:p>
          <a:p>
            <a:pPr lvl="1"/>
            <a:endParaRPr lang="en-US" sz="2400" dirty="0" smtClean="0">
              <a:latin typeface="Times New Roman" pitchFamily="18" charset="0"/>
            </a:endParaRPr>
          </a:p>
          <a:p>
            <a:endParaRPr lang="en-US" dirty="0" smtClean="0">
              <a:latin typeface="Times New Roman" pitchFamily="18" charset="0"/>
            </a:endParaRPr>
          </a:p>
        </p:txBody>
      </p:sp>
      <p:sp>
        <p:nvSpPr>
          <p:cNvPr id="21508" name="Footer Placeholder 5"/>
          <p:cNvSpPr>
            <a:spLocks noGrp="1"/>
          </p:cNvSpPr>
          <p:nvPr>
            <p:ph type="ftr" sz="quarter" idx="11"/>
          </p:nvPr>
        </p:nvSpPr>
        <p:spPr>
          <a:noFill/>
        </p:spPr>
        <p:txBody>
          <a:bodyPr/>
          <a:lstStyle/>
          <a:p>
            <a:r>
              <a:rPr lang="en-US" smtClean="0"/>
              <a:t>Bruce Kraemer, Marvell</a:t>
            </a:r>
          </a:p>
        </p:txBody>
      </p:sp>
      <p:sp>
        <p:nvSpPr>
          <p:cNvPr id="21509" name="Slide Number Placeholder 6"/>
          <p:cNvSpPr>
            <a:spLocks noGrp="1"/>
          </p:cNvSpPr>
          <p:nvPr>
            <p:ph type="sldNum" sz="quarter" idx="12"/>
          </p:nvPr>
        </p:nvSpPr>
        <p:spPr>
          <a:xfrm>
            <a:off x="4357688" y="6475413"/>
            <a:ext cx="504825" cy="182562"/>
          </a:xfrm>
          <a:noFill/>
        </p:spPr>
        <p:txBody>
          <a:bodyPr/>
          <a:lstStyle/>
          <a:p>
            <a:r>
              <a:rPr lang="en-US" smtClean="0"/>
              <a:t>Slide </a:t>
            </a:r>
            <a:fld id="{7DD383B5-9665-43C7-9317-8D8B05CFD54B}" type="slidenum">
              <a:rPr lang="en-US" smtClean="0"/>
              <a:pPr/>
              <a:t>11</a:t>
            </a:fld>
            <a:endParaRPr lang="en-US" smtClean="0"/>
          </a:p>
        </p:txBody>
      </p:sp>
      <p:sp>
        <p:nvSpPr>
          <p:cNvPr id="2" name="Date Placeholder 1"/>
          <p:cNvSpPr>
            <a:spLocks noGrp="1"/>
          </p:cNvSpPr>
          <p:nvPr>
            <p:ph type="dt" sz="half" idx="10"/>
          </p:nvPr>
        </p:nvSpPr>
        <p:spPr>
          <a:xfrm>
            <a:off x="696913" y="332601"/>
            <a:ext cx="1340110" cy="276999"/>
          </a:xfrm>
        </p:spPr>
        <p:txBody>
          <a:bodyPr/>
          <a:lstStyle/>
          <a:p>
            <a:r>
              <a:rPr lang="en-US" dirty="0" smtClean="0"/>
              <a:t>January 2012</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mtClean="0">
                <a:latin typeface="Times New Roman" pitchFamily="18" charset="0"/>
              </a:rPr>
              <a:t>PAP02 Guideline - Schedule Overview</a:t>
            </a:r>
          </a:p>
        </p:txBody>
      </p:sp>
      <p:sp>
        <p:nvSpPr>
          <p:cNvPr id="22530" name="Text Placeholder 2"/>
          <p:cNvSpPr>
            <a:spLocks noGrp="1"/>
          </p:cNvSpPr>
          <p:nvPr>
            <p:ph type="body" sz="half" idx="1"/>
          </p:nvPr>
        </p:nvSpPr>
        <p:spPr>
          <a:xfrm>
            <a:off x="469900" y="1689100"/>
            <a:ext cx="8420100" cy="4406900"/>
          </a:xfrm>
        </p:spPr>
        <p:txBody>
          <a:bodyPr/>
          <a:lstStyle/>
          <a:p>
            <a:r>
              <a:rPr lang="en-US" smtClean="0">
                <a:latin typeface="Times New Roman" pitchFamily="18" charset="0"/>
              </a:rPr>
              <a:t>Wireless Guideline 1 published – Jan 13, 2011</a:t>
            </a:r>
          </a:p>
          <a:p>
            <a:endParaRPr lang="en-US" smtClean="0">
              <a:latin typeface="Times New Roman" pitchFamily="18" charset="0"/>
            </a:endParaRPr>
          </a:p>
          <a:p>
            <a:r>
              <a:rPr lang="en-US" smtClean="0">
                <a:latin typeface="Times New Roman" pitchFamily="18" charset="0"/>
              </a:rPr>
              <a:t>Finalize wireless model – Oct 7, 2011</a:t>
            </a:r>
          </a:p>
          <a:p>
            <a:r>
              <a:rPr lang="en-US" smtClean="0">
                <a:latin typeface="Times New Roman" pitchFamily="18" charset="0"/>
              </a:rPr>
              <a:t>Revise Sections 2,3,4,5,6,7,8,9,Annex  - March 16, 2012</a:t>
            </a:r>
          </a:p>
          <a:p>
            <a:r>
              <a:rPr lang="en-US" smtClean="0">
                <a:latin typeface="Times New Roman" pitchFamily="18" charset="0"/>
              </a:rPr>
              <a:t>Collect all details on modeling scenarios – Nov 4, 2011</a:t>
            </a:r>
          </a:p>
          <a:p>
            <a:r>
              <a:rPr lang="en-US" smtClean="0">
                <a:latin typeface="Times New Roman" pitchFamily="18" charset="0"/>
              </a:rPr>
              <a:t>Exercise, refine, output model results – Feb 3, 2012</a:t>
            </a:r>
          </a:p>
          <a:p>
            <a:r>
              <a:rPr lang="en-US" smtClean="0">
                <a:latin typeface="Times New Roman" pitchFamily="18" charset="0"/>
              </a:rPr>
              <a:t>PAP02 vote on Guideline 2</a:t>
            </a:r>
          </a:p>
          <a:p>
            <a:r>
              <a:rPr lang="en-US" smtClean="0">
                <a:latin typeface="Times New Roman" pitchFamily="18" charset="0"/>
              </a:rPr>
              <a:t>Submit Guideline 2 to CoS process – April 16, 2012</a:t>
            </a:r>
          </a:p>
          <a:p>
            <a:endParaRPr lang="en-US" smtClean="0">
              <a:latin typeface="Times New Roman" pitchFamily="18" charset="0"/>
            </a:endParaRPr>
          </a:p>
          <a:p>
            <a:r>
              <a:rPr lang="en-US" smtClean="0">
                <a:latin typeface="Times New Roman" pitchFamily="18" charset="0"/>
              </a:rPr>
              <a:t>Wireless Guideline 2 published – Aug 10, 2012</a:t>
            </a:r>
          </a:p>
          <a:p>
            <a:endParaRPr lang="en-US" smtClean="0">
              <a:latin typeface="Times New Roman" pitchFamily="18" charset="0"/>
            </a:endParaRPr>
          </a:p>
        </p:txBody>
      </p:sp>
      <p:sp>
        <p:nvSpPr>
          <p:cNvPr id="22532" name="Footer Placeholder 5"/>
          <p:cNvSpPr>
            <a:spLocks noGrp="1"/>
          </p:cNvSpPr>
          <p:nvPr>
            <p:ph type="ftr" sz="quarter" idx="11"/>
          </p:nvPr>
        </p:nvSpPr>
        <p:spPr>
          <a:noFill/>
        </p:spPr>
        <p:txBody>
          <a:bodyPr/>
          <a:lstStyle/>
          <a:p>
            <a:r>
              <a:rPr lang="en-US" smtClean="0"/>
              <a:t>Bruce Kraemer, Marvell</a:t>
            </a:r>
          </a:p>
        </p:txBody>
      </p:sp>
      <p:sp>
        <p:nvSpPr>
          <p:cNvPr id="22533" name="Slide Number Placeholder 6"/>
          <p:cNvSpPr>
            <a:spLocks noGrp="1"/>
          </p:cNvSpPr>
          <p:nvPr>
            <p:ph type="sldNum" sz="quarter" idx="12"/>
          </p:nvPr>
        </p:nvSpPr>
        <p:spPr>
          <a:xfrm>
            <a:off x="4357688" y="6475413"/>
            <a:ext cx="504825" cy="182562"/>
          </a:xfrm>
          <a:noFill/>
        </p:spPr>
        <p:txBody>
          <a:bodyPr/>
          <a:lstStyle/>
          <a:p>
            <a:r>
              <a:rPr lang="en-US" smtClean="0"/>
              <a:t>Slide </a:t>
            </a:r>
            <a:fld id="{204259C1-B27A-43EE-86BF-94FA29D35FF7}" type="slidenum">
              <a:rPr lang="en-US" smtClean="0"/>
              <a:pPr/>
              <a:t>12</a:t>
            </a:fld>
            <a:endParaRPr lang="en-US" smtClean="0"/>
          </a:p>
        </p:txBody>
      </p:sp>
      <p:sp>
        <p:nvSpPr>
          <p:cNvPr id="2" name="Date Placeholder 1"/>
          <p:cNvSpPr>
            <a:spLocks noGrp="1"/>
          </p:cNvSpPr>
          <p:nvPr>
            <p:ph type="dt" sz="half" idx="10"/>
          </p:nvPr>
        </p:nvSpPr>
        <p:spPr/>
        <p:txBody>
          <a:bodyPr/>
          <a:lstStyle/>
          <a:p>
            <a:r>
              <a:rPr lang="en-US" smtClean="0"/>
              <a:t>Janaury 2012</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342900" y="685800"/>
            <a:ext cx="8623300" cy="867229"/>
          </a:xfrm>
        </p:spPr>
        <p:txBody>
          <a:bodyPr/>
          <a:lstStyle/>
          <a:p>
            <a:r>
              <a:rPr lang="en-US" dirty="0" smtClean="0">
                <a:latin typeface="Times New Roman" pitchFamily="18" charset="0"/>
              </a:rPr>
              <a:t>SDO Sub group</a:t>
            </a:r>
            <a:endParaRPr lang="en-US" dirty="0" smtClean="0">
              <a:latin typeface="Times New Roman" pitchFamily="18" charset="0"/>
            </a:endParaRPr>
          </a:p>
        </p:txBody>
      </p:sp>
      <p:sp>
        <p:nvSpPr>
          <p:cNvPr id="18434" name="Text Placeholder 2"/>
          <p:cNvSpPr>
            <a:spLocks noGrp="1"/>
          </p:cNvSpPr>
          <p:nvPr>
            <p:ph type="body" sz="half" idx="1"/>
          </p:nvPr>
        </p:nvSpPr>
        <p:spPr>
          <a:xfrm>
            <a:off x="341086" y="1676399"/>
            <a:ext cx="8420100" cy="4680857"/>
          </a:xfrm>
        </p:spPr>
        <p:txBody>
          <a:bodyPr/>
          <a:lstStyle/>
          <a:p>
            <a:r>
              <a:rPr lang="en-US" dirty="0" smtClean="0"/>
              <a:t>SDO </a:t>
            </a:r>
            <a:r>
              <a:rPr lang="en-US" dirty="0"/>
              <a:t>Sub-group </a:t>
            </a:r>
          </a:p>
          <a:p>
            <a:r>
              <a:rPr lang="en-US" dirty="0"/>
              <a:t>Purpose: Sub-group open to anyone with technical knowledge interested in contributing to clarifying SDO terms and generating estimates for covered equipment </a:t>
            </a:r>
          </a:p>
          <a:p>
            <a:r>
              <a:rPr lang="en-US" dirty="0"/>
              <a:t>When: Occurs every Monday effective 8/8/2011 from 9:00 AM to 10:30 AM (UTC-08:00) Pacific Time (US &amp; Canada). </a:t>
            </a:r>
          </a:p>
          <a:p>
            <a:r>
              <a:rPr lang="en-US" dirty="0"/>
              <a:t>Conference Bridge: +1-858-658-1111 Conference ID: 3827472 Passcode: 0681 </a:t>
            </a:r>
            <a:endParaRPr lang="en-US" dirty="0">
              <a:effectLst/>
            </a:endParaRPr>
          </a:p>
        </p:txBody>
      </p:sp>
      <p:sp>
        <p:nvSpPr>
          <p:cNvPr id="18436" name="Footer Placeholder 5"/>
          <p:cNvSpPr>
            <a:spLocks noGrp="1"/>
          </p:cNvSpPr>
          <p:nvPr>
            <p:ph type="ftr" sz="quarter" idx="11"/>
          </p:nvPr>
        </p:nvSpPr>
        <p:spPr>
          <a:noFill/>
        </p:spPr>
        <p:txBody>
          <a:bodyPr/>
          <a:lstStyle/>
          <a:p>
            <a:r>
              <a:rPr lang="en-US" smtClean="0"/>
              <a:t>Bruce Kraemer, Marvell</a:t>
            </a:r>
          </a:p>
        </p:txBody>
      </p:sp>
      <p:sp>
        <p:nvSpPr>
          <p:cNvPr id="18437" name="Slide Number Placeholder 6"/>
          <p:cNvSpPr>
            <a:spLocks noGrp="1"/>
          </p:cNvSpPr>
          <p:nvPr>
            <p:ph type="sldNum" sz="quarter" idx="12"/>
          </p:nvPr>
        </p:nvSpPr>
        <p:spPr>
          <a:xfrm>
            <a:off x="4357688" y="6475413"/>
            <a:ext cx="504825" cy="182562"/>
          </a:xfrm>
          <a:noFill/>
        </p:spPr>
        <p:txBody>
          <a:bodyPr/>
          <a:lstStyle/>
          <a:p>
            <a:r>
              <a:rPr lang="en-US" smtClean="0"/>
              <a:t>Slide </a:t>
            </a:r>
            <a:fld id="{A6514A72-0038-4AAD-B6BA-AC7CDC98BBA1}" type="slidenum">
              <a:rPr lang="en-US" smtClean="0"/>
              <a:pPr/>
              <a:t>13</a:t>
            </a:fld>
            <a:endParaRPr lang="en-US" smtClean="0"/>
          </a:p>
        </p:txBody>
      </p:sp>
      <p:sp>
        <p:nvSpPr>
          <p:cNvPr id="2" name="Date Placeholder 1"/>
          <p:cNvSpPr>
            <a:spLocks noGrp="1"/>
          </p:cNvSpPr>
          <p:nvPr>
            <p:ph type="dt" sz="half" idx="10"/>
          </p:nvPr>
        </p:nvSpPr>
        <p:spPr>
          <a:xfrm>
            <a:off x="696913" y="332601"/>
            <a:ext cx="1340110" cy="276999"/>
          </a:xfrm>
        </p:spPr>
        <p:txBody>
          <a:bodyPr/>
          <a:lstStyle/>
          <a:p>
            <a:r>
              <a:rPr lang="en-US" dirty="0" smtClean="0"/>
              <a:t>January 2012</a:t>
            </a:r>
            <a:endParaRPr lang="en-US" dirty="0"/>
          </a:p>
        </p:txBody>
      </p:sp>
    </p:spTree>
    <p:extLst>
      <p:ext uri="{BB962C8B-B14F-4D97-AF65-F5344CB8AC3E}">
        <p14:creationId xmlns:p14="http://schemas.microsoft.com/office/powerpoint/2010/main" val="1025746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idx="4294967295"/>
          </p:nvPr>
        </p:nvSpPr>
        <p:spPr/>
        <p:txBody>
          <a:bodyPr/>
          <a:lstStyle/>
          <a:p>
            <a:r>
              <a:rPr lang="en-US" dirty="0" smtClean="0">
                <a:latin typeface="Times New Roman" pitchFamily="18" charset="0"/>
              </a:rPr>
              <a:t>Work in Progress:</a:t>
            </a:r>
            <a:endParaRPr lang="en-US" dirty="0" smtClean="0">
              <a:latin typeface="Times New Roman" pitchFamily="18" charset="0"/>
            </a:endParaRPr>
          </a:p>
        </p:txBody>
      </p:sp>
      <p:sp>
        <p:nvSpPr>
          <p:cNvPr id="73731" name="Date Placeholder 2"/>
          <p:cNvSpPr txBox="1">
            <a:spLocks noGrp="1"/>
          </p:cNvSpPr>
          <p:nvPr/>
        </p:nvSpPr>
        <p:spPr bwMode="auto">
          <a:xfrm>
            <a:off x="696913" y="332601"/>
            <a:ext cx="1340110" cy="276999"/>
          </a:xfrm>
          <a:prstGeom prst="rect">
            <a:avLst/>
          </a:prstGeom>
          <a:noFill/>
          <a:ln w="9525">
            <a:noFill/>
            <a:miter lim="800000"/>
            <a:headEnd/>
            <a:tailEnd/>
          </a:ln>
        </p:spPr>
        <p:txBody>
          <a:bodyPr wrap="none" lIns="0" tIns="0" rIns="0" bIns="0" anchor="b">
            <a:spAutoFit/>
          </a:bodyPr>
          <a:lstStyle/>
          <a:p>
            <a:pPr eaLnBrk="0" hangingPunct="0"/>
            <a:r>
              <a:rPr lang="en-US" sz="1800" dirty="0" smtClean="0"/>
              <a:t>January 2012</a:t>
            </a:r>
            <a:endParaRPr lang="en-GB" sz="1800" dirty="0"/>
          </a:p>
        </p:txBody>
      </p:sp>
      <p:sp>
        <p:nvSpPr>
          <p:cNvPr id="73733" name="Slide Number Placeholder 4"/>
          <p:cNvSpPr txBox="1">
            <a:spLocks noGrp="1"/>
          </p:cNvSpPr>
          <p:nvPr/>
        </p:nvSpPr>
        <p:spPr bwMode="auto">
          <a:xfrm>
            <a:off x="4357688" y="6475413"/>
            <a:ext cx="504825" cy="182562"/>
          </a:xfrm>
          <a:prstGeom prst="rect">
            <a:avLst/>
          </a:prstGeom>
          <a:noFill/>
          <a:ln w="9525">
            <a:noFill/>
            <a:miter lim="800000"/>
            <a:headEnd/>
            <a:tailEnd/>
          </a:ln>
        </p:spPr>
        <p:txBody>
          <a:bodyPr wrap="none" lIns="0" tIns="0" rIns="0" bIns="0">
            <a:spAutoFit/>
          </a:bodyPr>
          <a:lstStyle/>
          <a:p>
            <a:pPr algn="ctr" eaLnBrk="0" hangingPunct="0"/>
            <a:r>
              <a:rPr lang="en-GB" sz="1200" b="0"/>
              <a:t>Slide </a:t>
            </a:r>
            <a:fld id="{A529039D-47E1-4629-9666-9220A8BA74E5}" type="slidenum">
              <a:rPr lang="en-GB" sz="1200" b="0"/>
              <a:pPr algn="ctr" eaLnBrk="0" hangingPunct="0"/>
              <a:t>14</a:t>
            </a:fld>
            <a:endParaRPr lang="en-GB" sz="1200" b="0"/>
          </a:p>
        </p:txBody>
      </p:sp>
      <p:graphicFrame>
        <p:nvGraphicFramePr>
          <p:cNvPr id="73735" name="Object 7"/>
          <p:cNvGraphicFramePr>
            <a:graphicFrameLocks noChangeAspect="1"/>
          </p:cNvGraphicFramePr>
          <p:nvPr/>
        </p:nvGraphicFramePr>
        <p:xfrm>
          <a:off x="3576638" y="3213100"/>
          <a:ext cx="708025" cy="914400"/>
        </p:xfrm>
        <a:graphic>
          <a:graphicData uri="http://schemas.openxmlformats.org/presentationml/2006/ole">
            <mc:AlternateContent xmlns:mc="http://schemas.openxmlformats.org/markup-compatibility/2006">
              <mc:Choice xmlns:v="urn:schemas-microsoft-com:vml" Requires="v">
                <p:oleObj spid="_x0000_s73846" name="Acrobat Document" r:id="rId3" imgW="4663386" imgH="6035040" progId="AcroExch.Document.7">
                  <p:embed/>
                </p:oleObj>
              </mc:Choice>
              <mc:Fallback>
                <p:oleObj name="Acrobat Document" r:id="rId3" imgW="4663386" imgH="6035040" progId="AcroExch.Document.7">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6638" y="3213100"/>
                        <a:ext cx="708025"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736" name="Object 8"/>
          <p:cNvGraphicFramePr>
            <a:graphicFrameLocks noChangeAspect="1"/>
          </p:cNvGraphicFramePr>
          <p:nvPr/>
        </p:nvGraphicFramePr>
        <p:xfrm>
          <a:off x="3576638" y="4508500"/>
          <a:ext cx="708025" cy="914400"/>
        </p:xfrm>
        <a:graphic>
          <a:graphicData uri="http://schemas.openxmlformats.org/presentationml/2006/ole">
            <mc:AlternateContent xmlns:mc="http://schemas.openxmlformats.org/markup-compatibility/2006">
              <mc:Choice xmlns:v="urn:schemas-microsoft-com:vml" Requires="v">
                <p:oleObj spid="_x0000_s73847" name="Acrobat Document" r:id="rId5" imgW="4663386" imgH="6035040" progId="AcroExch.Document.7">
                  <p:embed/>
                </p:oleObj>
              </mc:Choice>
              <mc:Fallback>
                <p:oleObj name="Acrobat Document" r:id="rId5" imgW="4663386" imgH="6035040" progId="AcroExch.Document.7">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6638" y="4508500"/>
                        <a:ext cx="708025"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737" name="Object 9"/>
          <p:cNvGraphicFramePr>
            <a:graphicFrameLocks noChangeAspect="1"/>
          </p:cNvGraphicFramePr>
          <p:nvPr/>
        </p:nvGraphicFramePr>
        <p:xfrm>
          <a:off x="6529388" y="3213100"/>
          <a:ext cx="706437" cy="914400"/>
        </p:xfrm>
        <a:graphic>
          <a:graphicData uri="http://schemas.openxmlformats.org/presentationml/2006/ole">
            <mc:AlternateContent xmlns:mc="http://schemas.openxmlformats.org/markup-compatibility/2006">
              <mc:Choice xmlns:v="urn:schemas-microsoft-com:vml" Requires="v">
                <p:oleObj spid="_x0000_s73848" name="Acrobat Document" r:id="rId7" imgW="4663386" imgH="6035040" progId="AcroExch.Document.7">
                  <p:embed/>
                </p:oleObj>
              </mc:Choice>
              <mc:Fallback>
                <p:oleObj name="Acrobat Document" r:id="rId7" imgW="4663386" imgH="6035040" progId="AcroExch.Document.7">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29388" y="3213100"/>
                        <a:ext cx="706437"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738" name="Rectangle 11"/>
          <p:cNvSpPr>
            <a:spLocks noChangeArrowheads="1"/>
          </p:cNvSpPr>
          <p:nvPr/>
        </p:nvSpPr>
        <p:spPr bwMode="auto">
          <a:xfrm>
            <a:off x="1366838" y="2036763"/>
            <a:ext cx="1473200" cy="461962"/>
          </a:xfrm>
          <a:prstGeom prst="rect">
            <a:avLst/>
          </a:prstGeom>
          <a:noFill/>
          <a:ln w="9525">
            <a:noFill/>
            <a:miter lim="800000"/>
            <a:headEnd/>
            <a:tailEnd/>
          </a:ln>
        </p:spPr>
        <p:txBody>
          <a:bodyPr wrap="none">
            <a:spAutoFit/>
          </a:bodyPr>
          <a:lstStyle/>
          <a:p>
            <a:pPr eaLnBrk="0" hangingPunct="0"/>
            <a:r>
              <a:rPr lang="en-US" b="0">
                <a:solidFill>
                  <a:srgbClr val="000000"/>
                </a:solidFill>
              </a:rPr>
              <a:t>Chapter 4:</a:t>
            </a:r>
          </a:p>
        </p:txBody>
      </p:sp>
      <p:sp>
        <p:nvSpPr>
          <p:cNvPr id="73739" name="Rectangle 12"/>
          <p:cNvSpPr>
            <a:spLocks noChangeArrowheads="1"/>
          </p:cNvSpPr>
          <p:nvPr/>
        </p:nvSpPr>
        <p:spPr bwMode="auto">
          <a:xfrm>
            <a:off x="1331913" y="3471863"/>
            <a:ext cx="1473200" cy="461962"/>
          </a:xfrm>
          <a:prstGeom prst="rect">
            <a:avLst/>
          </a:prstGeom>
          <a:noFill/>
          <a:ln w="9525">
            <a:noFill/>
            <a:miter lim="800000"/>
            <a:headEnd/>
            <a:tailEnd/>
          </a:ln>
        </p:spPr>
        <p:txBody>
          <a:bodyPr wrap="none">
            <a:spAutoFit/>
          </a:bodyPr>
          <a:lstStyle/>
          <a:p>
            <a:pPr eaLnBrk="0" hangingPunct="0"/>
            <a:r>
              <a:rPr lang="en-US" b="0">
                <a:solidFill>
                  <a:srgbClr val="000000"/>
                </a:solidFill>
              </a:rPr>
              <a:t>Chapter 5:</a:t>
            </a:r>
          </a:p>
        </p:txBody>
      </p:sp>
      <p:sp>
        <p:nvSpPr>
          <p:cNvPr id="73740" name="Rectangle 13"/>
          <p:cNvSpPr>
            <a:spLocks noChangeArrowheads="1"/>
          </p:cNvSpPr>
          <p:nvPr/>
        </p:nvSpPr>
        <p:spPr bwMode="auto">
          <a:xfrm>
            <a:off x="1331913" y="4767263"/>
            <a:ext cx="1473200" cy="461962"/>
          </a:xfrm>
          <a:prstGeom prst="rect">
            <a:avLst/>
          </a:prstGeom>
          <a:noFill/>
          <a:ln w="9525">
            <a:noFill/>
            <a:miter lim="800000"/>
            <a:headEnd/>
            <a:tailEnd/>
          </a:ln>
        </p:spPr>
        <p:txBody>
          <a:bodyPr wrap="none">
            <a:spAutoFit/>
          </a:bodyPr>
          <a:lstStyle/>
          <a:p>
            <a:pPr eaLnBrk="0" hangingPunct="0"/>
            <a:r>
              <a:rPr lang="en-US" b="0" dirty="0">
                <a:solidFill>
                  <a:srgbClr val="000000"/>
                </a:solidFill>
              </a:rPr>
              <a:t>Chapter 6:</a:t>
            </a:r>
          </a:p>
        </p:txBody>
      </p:sp>
      <p:sp>
        <p:nvSpPr>
          <p:cNvPr id="73741" name="Rectangle 14"/>
          <p:cNvSpPr>
            <a:spLocks noChangeArrowheads="1"/>
          </p:cNvSpPr>
          <p:nvPr/>
        </p:nvSpPr>
        <p:spPr bwMode="auto">
          <a:xfrm>
            <a:off x="4932363" y="3471863"/>
            <a:ext cx="1157287" cy="461962"/>
          </a:xfrm>
          <a:prstGeom prst="rect">
            <a:avLst/>
          </a:prstGeom>
          <a:noFill/>
          <a:ln w="9525">
            <a:noFill/>
            <a:miter lim="800000"/>
            <a:headEnd/>
            <a:tailEnd/>
          </a:ln>
        </p:spPr>
        <p:txBody>
          <a:bodyPr wrap="none">
            <a:spAutoFit/>
          </a:bodyPr>
          <a:lstStyle/>
          <a:p>
            <a:pPr eaLnBrk="0" hangingPunct="0"/>
            <a:r>
              <a:rPr lang="en-US" b="0">
                <a:solidFill>
                  <a:srgbClr val="000000"/>
                </a:solidFill>
              </a:rPr>
              <a:t>Update:</a:t>
            </a:r>
          </a:p>
        </p:txBody>
      </p:sp>
      <p:sp>
        <p:nvSpPr>
          <p:cNvPr id="2" name="Footer Placeholder 1"/>
          <p:cNvSpPr>
            <a:spLocks noGrp="1"/>
          </p:cNvSpPr>
          <p:nvPr>
            <p:ph type="ftr" sz="quarter" idx="11"/>
          </p:nvPr>
        </p:nvSpPr>
        <p:spPr/>
        <p:txBody>
          <a:bodyPr/>
          <a:lstStyle/>
          <a:p>
            <a:pPr>
              <a:defRPr/>
            </a:pPr>
            <a:r>
              <a:rPr lang="en-US" smtClean="0"/>
              <a:t>Bruce Kraemer, Marvell</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11E9C05C-0B54-485E-9CC6-C003E25E2F9A}" type="slidenum">
              <a:rPr lang="en-US" smtClean="0"/>
              <a:pPr>
                <a:defRPr/>
              </a:pPr>
              <a:t>14</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500161501"/>
              </p:ext>
            </p:extLst>
          </p:nvPr>
        </p:nvGraphicFramePr>
        <p:xfrm>
          <a:off x="2997199" y="1784350"/>
          <a:ext cx="1580315" cy="1234621"/>
        </p:xfrm>
        <a:graphic>
          <a:graphicData uri="http://schemas.openxmlformats.org/presentationml/2006/ole">
            <mc:AlternateContent xmlns:mc="http://schemas.openxmlformats.org/markup-compatibility/2006">
              <mc:Choice xmlns:v="urn:schemas-microsoft-com:vml" Requires="v">
                <p:oleObj spid="_x0000_s73849" name="Acrobat Document" showAsIcon="1" r:id="rId9" imgW="914400" imgH="714240" progId="AcroExch.Document.7">
                  <p:embed/>
                </p:oleObj>
              </mc:Choice>
              <mc:Fallback>
                <p:oleObj name="Acrobat Document" showAsIcon="1" r:id="rId9" imgW="914400" imgH="714240" progId="AcroExch.Document.7">
                  <p:embed/>
                  <p:pic>
                    <p:nvPicPr>
                      <p:cNvPr id="0" name=""/>
                      <p:cNvPicPr/>
                      <p:nvPr/>
                    </p:nvPicPr>
                    <p:blipFill>
                      <a:blip r:embed="rId10"/>
                      <a:stretch>
                        <a:fillRect/>
                      </a:stretch>
                    </p:blipFill>
                    <p:spPr>
                      <a:xfrm>
                        <a:off x="2997199" y="1784350"/>
                        <a:ext cx="1580315" cy="1234621"/>
                      </a:xfrm>
                      <a:prstGeom prst="rect">
                        <a:avLst/>
                      </a:prstGeom>
                    </p:spPr>
                  </p:pic>
                </p:oleObj>
              </mc:Fallback>
            </mc:AlternateContent>
          </a:graphicData>
        </a:graphic>
      </p:graphicFrame>
      <p:sp>
        <p:nvSpPr>
          <p:cNvPr id="19" name="Rectangle 13"/>
          <p:cNvSpPr>
            <a:spLocks noChangeArrowheads="1"/>
          </p:cNvSpPr>
          <p:nvPr/>
        </p:nvSpPr>
        <p:spPr bwMode="auto">
          <a:xfrm>
            <a:off x="4774406" y="4536282"/>
            <a:ext cx="2326278" cy="461665"/>
          </a:xfrm>
          <a:prstGeom prst="rect">
            <a:avLst/>
          </a:prstGeom>
          <a:noFill/>
          <a:ln w="9525">
            <a:noFill/>
            <a:miter lim="800000"/>
            <a:headEnd/>
            <a:tailEnd/>
          </a:ln>
        </p:spPr>
        <p:txBody>
          <a:bodyPr wrap="none">
            <a:spAutoFit/>
          </a:bodyPr>
          <a:lstStyle/>
          <a:p>
            <a:pPr eaLnBrk="0" hangingPunct="0"/>
            <a:r>
              <a:rPr lang="en-US" b="0" dirty="0" smtClean="0">
                <a:solidFill>
                  <a:srgbClr val="000000"/>
                </a:solidFill>
              </a:rPr>
              <a:t>Range Estimator:</a:t>
            </a:r>
            <a:endParaRPr lang="en-US" b="0" dirty="0">
              <a:solidFill>
                <a:srgbClr val="000000"/>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472354402"/>
              </p:ext>
            </p:extLst>
          </p:nvPr>
        </p:nvGraphicFramePr>
        <p:xfrm>
          <a:off x="6887029" y="4997947"/>
          <a:ext cx="1719942" cy="1343705"/>
        </p:xfrm>
        <a:graphic>
          <a:graphicData uri="http://schemas.openxmlformats.org/presentationml/2006/ole">
            <mc:AlternateContent xmlns:mc="http://schemas.openxmlformats.org/markup-compatibility/2006">
              <mc:Choice xmlns:v="urn:schemas-microsoft-com:vml" Requires="v">
                <p:oleObj spid="_x0000_s73850" name="Worksheet" showAsIcon="1" r:id="rId11" imgW="914400" imgH="714240" progId="Excel.Sheet.12">
                  <p:embed/>
                </p:oleObj>
              </mc:Choice>
              <mc:Fallback>
                <p:oleObj name="Worksheet" showAsIcon="1" r:id="rId11" imgW="914400" imgH="714240" progId="Excel.Sheet.12">
                  <p:embed/>
                  <p:pic>
                    <p:nvPicPr>
                      <p:cNvPr id="0" name=""/>
                      <p:cNvPicPr/>
                      <p:nvPr/>
                    </p:nvPicPr>
                    <p:blipFill>
                      <a:blip r:embed="rId12"/>
                      <a:stretch>
                        <a:fillRect/>
                      </a:stretch>
                    </p:blipFill>
                    <p:spPr>
                      <a:xfrm>
                        <a:off x="6887029" y="4997947"/>
                        <a:ext cx="1719942" cy="1343705"/>
                      </a:xfrm>
                      <a:prstGeom prst="rect">
                        <a:avLst/>
                      </a:prstGeom>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sldNum" sz="quarter" idx="12"/>
          </p:nvPr>
        </p:nvSpPr>
        <p:spPr>
          <a:noFill/>
        </p:spPr>
        <p:txBody>
          <a:bodyPr/>
          <a:lstStyle/>
          <a:p>
            <a:fld id="{36E54C81-1479-4898-B03A-1188BC344114}" type="slidenum">
              <a:rPr lang="en-US"/>
              <a:pPr/>
              <a:t>15</a:t>
            </a:fld>
            <a:endParaRPr lang="en-US"/>
          </a:p>
        </p:txBody>
      </p:sp>
      <p:sp>
        <p:nvSpPr>
          <p:cNvPr id="3075" name="Rectangle 2"/>
          <p:cNvSpPr>
            <a:spLocks noGrp="1" noChangeArrowheads="1"/>
          </p:cNvSpPr>
          <p:nvPr>
            <p:ph type="ctrTitle"/>
          </p:nvPr>
        </p:nvSpPr>
        <p:spPr>
          <a:xfrm>
            <a:off x="885371" y="1825171"/>
            <a:ext cx="7547429" cy="1861458"/>
          </a:xfrm>
        </p:spPr>
        <p:txBody>
          <a:bodyPr/>
          <a:lstStyle/>
          <a:p>
            <a:r>
              <a:rPr lang="en-US" sz="2800" b="1" dirty="0" smtClean="0">
                <a:ea typeface="ＭＳ Ｐゴシック" pitchFamily="-110" charset="-128"/>
              </a:rPr>
              <a:t>January 03, 2012 </a:t>
            </a:r>
            <a:br>
              <a:rPr lang="en-US" sz="2800" b="1" dirty="0" smtClean="0">
                <a:ea typeface="ＭＳ Ｐゴシック" pitchFamily="-110" charset="-128"/>
              </a:rPr>
            </a:br>
            <a:r>
              <a:rPr lang="en-US" sz="2800" b="1" dirty="0" smtClean="0">
                <a:ea typeface="ＭＳ Ｐゴシック" pitchFamily="-110" charset="-128"/>
              </a:rPr>
              <a:t>Update</a:t>
            </a:r>
            <a:r>
              <a:rPr lang="en-US" sz="2800" b="1" dirty="0" smtClean="0">
                <a:ea typeface="ＭＳ Ｐゴシック" pitchFamily="-110" charset="-128"/>
              </a:rPr>
              <a:t>: SDO Sub-group Progress</a:t>
            </a:r>
            <a:r>
              <a:rPr lang="en-US" sz="1600" b="1" dirty="0" smtClean="0">
                <a:ea typeface="ＭＳ Ｐゴシック" pitchFamily="-110" charset="-128"/>
              </a:rPr>
              <a:t/>
            </a:r>
            <a:br>
              <a:rPr lang="en-US" sz="1600" b="1" dirty="0" smtClean="0">
                <a:ea typeface="ＭＳ Ｐゴシック" pitchFamily="-110" charset="-128"/>
              </a:rPr>
            </a:br>
            <a:r>
              <a:rPr lang="en-US" sz="1600" b="1" dirty="0" smtClean="0">
                <a:ea typeface="ＭＳ Ｐゴシック" pitchFamily="-110" charset="-128"/>
              </a:rPr>
              <a:t/>
            </a:r>
            <a:br>
              <a:rPr lang="en-US" sz="1600" b="1" dirty="0" smtClean="0">
                <a:ea typeface="ＭＳ Ｐゴシック" pitchFamily="-110" charset="-128"/>
              </a:rPr>
            </a:br>
            <a:r>
              <a:rPr lang="en-US" sz="1600" b="1" i="0" dirty="0" smtClean="0">
                <a:ea typeface="ＭＳ Ｐゴシック" pitchFamily="-110" charset="-128"/>
              </a:rPr>
              <a:t>Doug Gray</a:t>
            </a:r>
            <a:br>
              <a:rPr lang="en-US" sz="1600" b="1" i="0" dirty="0" smtClean="0">
                <a:ea typeface="ＭＳ Ｐゴシック" pitchFamily="-110" charset="-128"/>
              </a:rPr>
            </a:br>
            <a:r>
              <a:rPr lang="en-US" sz="1600" b="1" i="0" dirty="0" smtClean="0">
                <a:ea typeface="ＭＳ Ｐゴシック" pitchFamily="-110" charset="-128"/>
              </a:rPr>
              <a:t>Farrokh Khatibi</a:t>
            </a:r>
            <a:endParaRPr lang="en-US" sz="1600" i="0" dirty="0" smtClean="0">
              <a:solidFill>
                <a:schemeClr val="accent6"/>
              </a:solidFill>
              <a:ea typeface="ＭＳ Ｐゴシック" pitchFamily="-110" charset="-128"/>
            </a:endParaRPr>
          </a:p>
        </p:txBody>
      </p:sp>
      <p:sp>
        <p:nvSpPr>
          <p:cNvPr id="2" name="Footer Placeholder 1"/>
          <p:cNvSpPr>
            <a:spLocks noGrp="1"/>
          </p:cNvSpPr>
          <p:nvPr>
            <p:ph type="ftr" sz="quarter" idx="11"/>
          </p:nvPr>
        </p:nvSpPr>
        <p:spPr/>
        <p:txBody>
          <a:bodyPr/>
          <a:lstStyle/>
          <a:p>
            <a:pPr>
              <a:defRPr/>
            </a:pPr>
            <a:r>
              <a:rPr lang="en-US" smtClean="0"/>
              <a:t>Bruce Kraemer, Marvell</a:t>
            </a:r>
            <a:endParaRPr lang="en-US"/>
          </a:p>
        </p:txBody>
      </p:sp>
      <p:sp>
        <p:nvSpPr>
          <p:cNvPr id="3" name="Date Placeholder 2"/>
          <p:cNvSpPr>
            <a:spLocks noGrp="1"/>
          </p:cNvSpPr>
          <p:nvPr>
            <p:ph type="dt" sz="half" idx="10"/>
          </p:nvPr>
        </p:nvSpPr>
        <p:spPr>
          <a:xfrm>
            <a:off x="696913" y="332601"/>
            <a:ext cx="1340110" cy="276999"/>
          </a:xfrm>
        </p:spPr>
        <p:txBody>
          <a:bodyPr/>
          <a:lstStyle/>
          <a:p>
            <a:pPr>
              <a:defRPr/>
            </a:pPr>
            <a:r>
              <a:rPr lang="en-US" dirty="0" smtClean="0"/>
              <a:t>January 2012</a:t>
            </a:r>
            <a:endParaRPr lang="en-US" dirty="0"/>
          </a:p>
        </p:txBody>
      </p:sp>
    </p:spTree>
    <p:extLst>
      <p:ext uri="{BB962C8B-B14F-4D97-AF65-F5344CB8AC3E}">
        <p14:creationId xmlns:p14="http://schemas.microsoft.com/office/powerpoint/2010/main" val="35586397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71286" y="395514"/>
            <a:ext cx="7772400" cy="1066800"/>
          </a:xfrm>
        </p:spPr>
        <p:txBody>
          <a:bodyPr/>
          <a:lstStyle/>
          <a:p>
            <a:r>
              <a:rPr lang="en-US" dirty="0" smtClean="0"/>
              <a:t>Background</a:t>
            </a:r>
            <a:endParaRPr lang="en-US" dirty="0"/>
          </a:p>
        </p:txBody>
      </p:sp>
      <p:sp>
        <p:nvSpPr>
          <p:cNvPr id="6" name="Content Placeholder 5"/>
          <p:cNvSpPr>
            <a:spLocks noGrp="1"/>
          </p:cNvSpPr>
          <p:nvPr>
            <p:ph idx="1"/>
          </p:nvPr>
        </p:nvSpPr>
        <p:spPr>
          <a:xfrm>
            <a:off x="449943" y="1175657"/>
            <a:ext cx="8432800" cy="4920343"/>
          </a:xfrm>
        </p:spPr>
        <p:txBody>
          <a:bodyPr/>
          <a:lstStyle/>
          <a:p>
            <a:r>
              <a:rPr lang="en-US" dirty="0" smtClean="0"/>
              <a:t>The PAP02 SDO Sub-group meets every Monday 9:00-10:30AM pacific time.</a:t>
            </a:r>
          </a:p>
          <a:p>
            <a:pPr lvl="1"/>
            <a:r>
              <a:rPr lang="en-US" dirty="0" smtClean="0"/>
              <a:t>No calls Dec 26</a:t>
            </a:r>
            <a:r>
              <a:rPr lang="en-US" baseline="30000" dirty="0" smtClean="0"/>
              <a:t>th</a:t>
            </a:r>
            <a:r>
              <a:rPr lang="en-US" dirty="0" smtClean="0"/>
              <a:t>, and Jan 2</a:t>
            </a:r>
            <a:r>
              <a:rPr lang="en-US" baseline="30000" dirty="0" smtClean="0"/>
              <a:t>nd</a:t>
            </a:r>
            <a:r>
              <a:rPr lang="en-US" dirty="0" smtClean="0"/>
              <a:t>, Next call Jan 9, 2012</a:t>
            </a:r>
          </a:p>
          <a:p>
            <a:r>
              <a:rPr lang="en-US" dirty="0" smtClean="0"/>
              <a:t>SDO Sub-group Goal: Update NISTIR </a:t>
            </a:r>
            <a:r>
              <a:rPr lang="en-US" dirty="0"/>
              <a:t>7761 Guidelines for Assessing Wireless Standards for Smart </a:t>
            </a:r>
            <a:r>
              <a:rPr lang="en-US" dirty="0" smtClean="0"/>
              <a:t>Grid</a:t>
            </a:r>
          </a:p>
          <a:p>
            <a:pPr lvl="1"/>
            <a:r>
              <a:rPr lang="en-US" dirty="0" smtClean="0"/>
              <a:t>Focus on the wireless communication aspects</a:t>
            </a:r>
          </a:p>
          <a:p>
            <a:pPr lvl="2"/>
            <a:r>
              <a:rPr lang="en-US" dirty="0" smtClean="0"/>
              <a:t>Section 4: Wireless Technology (includes link the Wireless Capabilities Matrix)</a:t>
            </a:r>
          </a:p>
          <a:p>
            <a:pPr lvl="2"/>
            <a:r>
              <a:rPr lang="en-US" dirty="0" smtClean="0"/>
              <a:t>Section 5: Modeling and Evaluation Approach</a:t>
            </a:r>
          </a:p>
          <a:p>
            <a:pPr lvl="2"/>
            <a:r>
              <a:rPr lang="en-US" dirty="0" smtClean="0"/>
              <a:t>Section 6: Factors to Consider in Evaluating Performance</a:t>
            </a:r>
          </a:p>
          <a:p>
            <a:pPr lvl="2"/>
            <a:r>
              <a:rPr lang="en-US" dirty="0" smtClean="0"/>
              <a:t>Annexes: Technology-specific</a:t>
            </a:r>
          </a:p>
          <a:p>
            <a:pPr lvl="1"/>
            <a:r>
              <a:rPr lang="en-US" dirty="0" smtClean="0"/>
              <a:t>Also working on a Modeling Tool for end users (e.g., the utilities companies)</a:t>
            </a:r>
          </a:p>
          <a:p>
            <a:pPr lvl="2"/>
            <a:r>
              <a:rPr lang="en-US" dirty="0" smtClean="0"/>
              <a:t>Linked to Section 5 (or possibly a new section)</a:t>
            </a:r>
            <a:endParaRPr lang="en-US" dirty="0"/>
          </a:p>
        </p:txBody>
      </p:sp>
      <p:sp>
        <p:nvSpPr>
          <p:cNvPr id="4" name="Slide Number Placeholder 3"/>
          <p:cNvSpPr>
            <a:spLocks noGrp="1"/>
          </p:cNvSpPr>
          <p:nvPr>
            <p:ph type="sldNum" sz="quarter" idx="12"/>
          </p:nvPr>
        </p:nvSpPr>
        <p:spPr/>
        <p:txBody>
          <a:bodyPr/>
          <a:lstStyle/>
          <a:p>
            <a:pPr>
              <a:defRPr/>
            </a:pPr>
            <a:fld id="{2953D4CB-AF78-4BA6-8301-BB1E0242B00E}" type="slidenum">
              <a:rPr lang="en-US" smtClean="0"/>
              <a:pPr>
                <a:defRPr/>
              </a:pPr>
              <a:t>16</a:t>
            </a:fld>
            <a:endParaRPr lang="en-US"/>
          </a:p>
        </p:txBody>
      </p:sp>
      <p:sp>
        <p:nvSpPr>
          <p:cNvPr id="2" name="Footer Placeholder 1"/>
          <p:cNvSpPr>
            <a:spLocks noGrp="1"/>
          </p:cNvSpPr>
          <p:nvPr>
            <p:ph type="ftr" sz="quarter" idx="11"/>
          </p:nvPr>
        </p:nvSpPr>
        <p:spPr/>
        <p:txBody>
          <a:bodyPr/>
          <a:lstStyle/>
          <a:p>
            <a:pPr>
              <a:defRPr/>
            </a:pPr>
            <a:r>
              <a:rPr lang="en-US" smtClean="0"/>
              <a:t>Bruce Kraemer, Marvell</a:t>
            </a:r>
            <a:endParaRPr lang="en-US"/>
          </a:p>
        </p:txBody>
      </p:sp>
      <p:sp>
        <p:nvSpPr>
          <p:cNvPr id="3" name="Date Placeholder 2"/>
          <p:cNvSpPr>
            <a:spLocks noGrp="1"/>
          </p:cNvSpPr>
          <p:nvPr>
            <p:ph type="dt" sz="half" idx="10"/>
          </p:nvPr>
        </p:nvSpPr>
        <p:spPr>
          <a:xfrm>
            <a:off x="696913" y="332601"/>
            <a:ext cx="1340110" cy="276999"/>
          </a:xfrm>
        </p:spPr>
        <p:txBody>
          <a:bodyPr/>
          <a:lstStyle/>
          <a:p>
            <a:pPr>
              <a:defRPr/>
            </a:pPr>
            <a:r>
              <a:rPr lang="en-US" dirty="0" smtClean="0"/>
              <a:t>January 2012</a:t>
            </a:r>
            <a:endParaRPr lang="en-US" dirty="0"/>
          </a:p>
        </p:txBody>
      </p:sp>
    </p:spTree>
    <p:extLst>
      <p:ext uri="{BB962C8B-B14F-4D97-AF65-F5344CB8AC3E}">
        <p14:creationId xmlns:p14="http://schemas.microsoft.com/office/powerpoint/2010/main" val="33671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Status &amp; Plans: Section 4</a:t>
            </a:r>
            <a:endParaRPr lang="en-US" dirty="0"/>
          </a:p>
        </p:txBody>
      </p:sp>
      <p:sp>
        <p:nvSpPr>
          <p:cNvPr id="6" name="Content Placeholder 5"/>
          <p:cNvSpPr>
            <a:spLocks noGrp="1"/>
          </p:cNvSpPr>
          <p:nvPr>
            <p:ph idx="1"/>
          </p:nvPr>
        </p:nvSpPr>
        <p:spPr>
          <a:xfrm>
            <a:off x="526143" y="1545771"/>
            <a:ext cx="7772400" cy="4114800"/>
          </a:xfrm>
        </p:spPr>
        <p:txBody>
          <a:bodyPr/>
          <a:lstStyle/>
          <a:p>
            <a:r>
              <a:rPr lang="en-US" sz="2000" dirty="0" smtClean="0"/>
              <a:t>Section 4: Wireless Technology </a:t>
            </a:r>
          </a:p>
          <a:p>
            <a:pPr lvl="1"/>
            <a:r>
              <a:rPr lang="en-US" dirty="0" smtClean="0"/>
              <a:t>Lead: </a:t>
            </a:r>
            <a:r>
              <a:rPr lang="en-US" dirty="0" err="1" smtClean="0"/>
              <a:t>Farrokh</a:t>
            </a:r>
            <a:r>
              <a:rPr lang="en-US" dirty="0" smtClean="0"/>
              <a:t> </a:t>
            </a:r>
            <a:r>
              <a:rPr lang="en-US" dirty="0" err="1" smtClean="0"/>
              <a:t>Khatibi</a:t>
            </a:r>
            <a:endParaRPr lang="en-US" dirty="0" smtClean="0"/>
          </a:p>
          <a:p>
            <a:pPr lvl="1"/>
            <a:r>
              <a:rPr lang="en-US" dirty="0" smtClean="0"/>
              <a:t>Text completed and reviewed by SDO Sub-group</a:t>
            </a:r>
          </a:p>
          <a:p>
            <a:pPr lvl="1"/>
            <a:r>
              <a:rPr lang="en-US" dirty="0" smtClean="0"/>
              <a:t>Sent out for PAP02  review &amp; comments – Dec 5, 2011</a:t>
            </a:r>
          </a:p>
          <a:p>
            <a:pPr lvl="1"/>
            <a:r>
              <a:rPr lang="en-US" dirty="0" smtClean="0"/>
              <a:t>Comments due – Fri, Jan 6</a:t>
            </a:r>
            <a:r>
              <a:rPr lang="en-US" baseline="30000" dirty="0" smtClean="0"/>
              <a:t>th</a:t>
            </a:r>
          </a:p>
          <a:p>
            <a:r>
              <a:rPr lang="en-US" sz="2000" dirty="0" smtClean="0"/>
              <a:t>To be Done:</a:t>
            </a:r>
          </a:p>
          <a:p>
            <a:pPr lvl="1"/>
            <a:r>
              <a:rPr lang="en-US" dirty="0" smtClean="0"/>
              <a:t>Review and address PAP2 feedback – Jan 9</a:t>
            </a:r>
            <a:r>
              <a:rPr lang="en-US" baseline="30000" dirty="0" smtClean="0"/>
              <a:t>th</a:t>
            </a:r>
            <a:r>
              <a:rPr lang="en-US" dirty="0" smtClean="0"/>
              <a:t> call, possibly Jan 16</a:t>
            </a:r>
            <a:r>
              <a:rPr lang="en-US" baseline="30000" dirty="0" smtClean="0"/>
              <a:t>th</a:t>
            </a:r>
            <a:r>
              <a:rPr lang="en-US" dirty="0" smtClean="0"/>
              <a:t> (depends on amount &amp; type of feedback)</a:t>
            </a:r>
          </a:p>
          <a:p>
            <a:pPr lvl="1"/>
            <a:r>
              <a:rPr lang="en-US" dirty="0" smtClean="0"/>
              <a:t>Update Wireless Capabilities Matrix to comply with new Section 4 text</a:t>
            </a:r>
          </a:p>
          <a:p>
            <a:pPr lvl="1"/>
            <a:r>
              <a:rPr lang="en-US" dirty="0" smtClean="0"/>
              <a:t>Submit new Matrix to SDO for updates </a:t>
            </a:r>
          </a:p>
          <a:p>
            <a:pPr lvl="2"/>
            <a:r>
              <a:rPr lang="en-US" dirty="0" smtClean="0"/>
              <a:t>Completion date: TBD</a:t>
            </a:r>
          </a:p>
        </p:txBody>
      </p:sp>
      <p:sp>
        <p:nvSpPr>
          <p:cNvPr id="4" name="Slide Number Placeholder 3"/>
          <p:cNvSpPr>
            <a:spLocks noGrp="1"/>
          </p:cNvSpPr>
          <p:nvPr>
            <p:ph type="sldNum" sz="quarter" idx="12"/>
          </p:nvPr>
        </p:nvSpPr>
        <p:spPr/>
        <p:txBody>
          <a:bodyPr/>
          <a:lstStyle/>
          <a:p>
            <a:pPr>
              <a:defRPr/>
            </a:pPr>
            <a:fld id="{2953D4CB-AF78-4BA6-8301-BB1E0242B00E}" type="slidenum">
              <a:rPr lang="en-US" smtClean="0"/>
              <a:pPr>
                <a:defRPr/>
              </a:pPr>
              <a:t>17</a:t>
            </a:fld>
            <a:endParaRPr lang="en-US"/>
          </a:p>
        </p:txBody>
      </p:sp>
      <p:sp>
        <p:nvSpPr>
          <p:cNvPr id="2" name="Footer Placeholder 1"/>
          <p:cNvSpPr>
            <a:spLocks noGrp="1"/>
          </p:cNvSpPr>
          <p:nvPr>
            <p:ph type="ftr" sz="quarter" idx="11"/>
          </p:nvPr>
        </p:nvSpPr>
        <p:spPr/>
        <p:txBody>
          <a:bodyPr/>
          <a:lstStyle/>
          <a:p>
            <a:pPr>
              <a:defRPr/>
            </a:pPr>
            <a:r>
              <a:rPr lang="en-US" smtClean="0"/>
              <a:t>Bruce Kraemer, Marvell</a:t>
            </a:r>
            <a:endParaRPr lang="en-US"/>
          </a:p>
        </p:txBody>
      </p:sp>
      <p:sp>
        <p:nvSpPr>
          <p:cNvPr id="3" name="Date Placeholder 2"/>
          <p:cNvSpPr>
            <a:spLocks noGrp="1"/>
          </p:cNvSpPr>
          <p:nvPr>
            <p:ph type="dt" sz="half" idx="10"/>
          </p:nvPr>
        </p:nvSpPr>
        <p:spPr>
          <a:xfrm>
            <a:off x="696913" y="332601"/>
            <a:ext cx="1340110" cy="276999"/>
          </a:xfrm>
        </p:spPr>
        <p:txBody>
          <a:bodyPr/>
          <a:lstStyle/>
          <a:p>
            <a:pPr>
              <a:defRPr/>
            </a:pPr>
            <a:r>
              <a:rPr lang="en-US" dirty="0" smtClean="0"/>
              <a:t>January 2012</a:t>
            </a:r>
            <a:endParaRPr lang="en-US" dirty="0"/>
          </a:p>
        </p:txBody>
      </p:sp>
    </p:spTree>
    <p:extLst>
      <p:ext uri="{BB962C8B-B14F-4D97-AF65-F5344CB8AC3E}">
        <p14:creationId xmlns:p14="http://schemas.microsoft.com/office/powerpoint/2010/main" val="3418036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Status &amp; Plans: Section 5</a:t>
            </a:r>
            <a:endParaRPr lang="en-US" dirty="0"/>
          </a:p>
        </p:txBody>
      </p:sp>
      <p:sp>
        <p:nvSpPr>
          <p:cNvPr id="6" name="Content Placeholder 5"/>
          <p:cNvSpPr>
            <a:spLocks noGrp="1"/>
          </p:cNvSpPr>
          <p:nvPr>
            <p:ph idx="1"/>
          </p:nvPr>
        </p:nvSpPr>
        <p:spPr>
          <a:xfrm>
            <a:off x="685800" y="1618343"/>
            <a:ext cx="7772400" cy="4114800"/>
          </a:xfrm>
        </p:spPr>
        <p:txBody>
          <a:bodyPr/>
          <a:lstStyle/>
          <a:p>
            <a:r>
              <a:rPr lang="en-US" sz="2000" dirty="0" smtClean="0"/>
              <a:t>Section 5: Modeling and Evaluation</a:t>
            </a:r>
          </a:p>
          <a:p>
            <a:pPr lvl="1"/>
            <a:r>
              <a:rPr lang="en-US" dirty="0" smtClean="0"/>
              <a:t>Lead: Doug Gray</a:t>
            </a:r>
          </a:p>
          <a:p>
            <a:pPr lvl="1"/>
            <a:r>
              <a:rPr lang="en-US" dirty="0" smtClean="0"/>
              <a:t>Final draft completed for SDO review Nov 28, 2011</a:t>
            </a:r>
          </a:p>
          <a:p>
            <a:pPr lvl="1"/>
            <a:r>
              <a:rPr lang="en-US" dirty="0" smtClean="0"/>
              <a:t>SDO reviewed and accepted sub-sections 5.1 thru 5.2.1.1 (Group A items) Dec 19</a:t>
            </a:r>
            <a:r>
              <a:rPr lang="en-US" baseline="30000" dirty="0" smtClean="0"/>
              <a:t>th</a:t>
            </a:r>
            <a:r>
              <a:rPr lang="en-US" dirty="0" smtClean="0"/>
              <a:t> </a:t>
            </a:r>
          </a:p>
          <a:p>
            <a:pPr lvl="1"/>
            <a:r>
              <a:rPr lang="en-US" dirty="0" smtClean="0"/>
              <a:t>Reviewed  and identified some additional inputs for 5.2.2: Indoor Models (Group B)</a:t>
            </a:r>
          </a:p>
          <a:p>
            <a:r>
              <a:rPr lang="en-US" sz="2200" dirty="0" smtClean="0"/>
              <a:t>To be Done:</a:t>
            </a:r>
          </a:p>
          <a:p>
            <a:pPr lvl="1"/>
            <a:r>
              <a:rPr lang="en-US" dirty="0" smtClean="0"/>
              <a:t>Jan 9</a:t>
            </a:r>
            <a:r>
              <a:rPr lang="en-US" baseline="30000" dirty="0" smtClean="0"/>
              <a:t>th</a:t>
            </a:r>
            <a:r>
              <a:rPr lang="en-US" dirty="0" smtClean="0"/>
              <a:t> or 17</a:t>
            </a:r>
            <a:r>
              <a:rPr lang="en-US" baseline="30000" dirty="0" smtClean="0"/>
              <a:t>th</a:t>
            </a:r>
            <a:r>
              <a:rPr lang="en-US" dirty="0" smtClean="0"/>
              <a:t> : Complete review of Group B – Indoor Models and begin review of next sub-sections</a:t>
            </a:r>
          </a:p>
          <a:p>
            <a:pPr lvl="1"/>
            <a:r>
              <a:rPr lang="en-US" dirty="0" smtClean="0"/>
              <a:t>Mid to late Feb for completed SDO review seems reasonable</a:t>
            </a:r>
          </a:p>
          <a:p>
            <a:pPr lvl="1"/>
            <a:endParaRPr lang="en-US" sz="1800" dirty="0" smtClean="0"/>
          </a:p>
          <a:p>
            <a:pPr lvl="1"/>
            <a:endParaRPr lang="en-US" sz="1600" dirty="0" smtClean="0"/>
          </a:p>
          <a:p>
            <a:pPr lvl="2"/>
            <a:endParaRPr lang="en-US" sz="1600" dirty="0" smtClean="0"/>
          </a:p>
        </p:txBody>
      </p:sp>
      <p:sp>
        <p:nvSpPr>
          <p:cNvPr id="4" name="Slide Number Placeholder 3"/>
          <p:cNvSpPr>
            <a:spLocks noGrp="1"/>
          </p:cNvSpPr>
          <p:nvPr>
            <p:ph type="sldNum" sz="quarter" idx="12"/>
          </p:nvPr>
        </p:nvSpPr>
        <p:spPr/>
        <p:txBody>
          <a:bodyPr/>
          <a:lstStyle/>
          <a:p>
            <a:pPr>
              <a:defRPr/>
            </a:pPr>
            <a:fld id="{2953D4CB-AF78-4BA6-8301-BB1E0242B00E}" type="slidenum">
              <a:rPr lang="en-US" smtClean="0"/>
              <a:pPr>
                <a:defRPr/>
              </a:pPr>
              <a:t>18</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237582744"/>
              </p:ext>
            </p:extLst>
          </p:nvPr>
        </p:nvGraphicFramePr>
        <p:xfrm>
          <a:off x="3429000" y="5181600"/>
          <a:ext cx="1981200" cy="1357653"/>
        </p:xfrm>
        <a:graphic>
          <a:graphicData uri="http://schemas.openxmlformats.org/presentationml/2006/ole">
            <mc:AlternateContent xmlns:mc="http://schemas.openxmlformats.org/markup-compatibility/2006">
              <mc:Choice xmlns:v="urn:schemas-microsoft-com:vml" Requires="v">
                <p:oleObj spid="_x0000_s76815" name="Worksheet" showAsIcon="1" r:id="rId3" imgW="914400" imgH="771480" progId="Excel.Sheet.8">
                  <p:embed/>
                </p:oleObj>
              </mc:Choice>
              <mc:Fallback>
                <p:oleObj name="Worksheet" showAsIcon="1" r:id="rId3" imgW="914400" imgH="771480" progId="Excel.Sheet.8">
                  <p:embed/>
                  <p:pic>
                    <p:nvPicPr>
                      <p:cNvPr id="0" name=""/>
                      <p:cNvPicPr>
                        <a:picLocks noChangeAspect="1" noChangeArrowheads="1"/>
                      </p:cNvPicPr>
                      <p:nvPr/>
                    </p:nvPicPr>
                    <p:blipFill>
                      <a:blip r:embed="rId4"/>
                      <a:srcRect/>
                      <a:stretch>
                        <a:fillRect/>
                      </a:stretch>
                    </p:blipFill>
                    <p:spPr bwMode="auto">
                      <a:xfrm>
                        <a:off x="3429000" y="5181600"/>
                        <a:ext cx="1981200" cy="13576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smtClean="0"/>
              <a:t>Bruce Kraemer, Marvell</a:t>
            </a:r>
            <a:endParaRPr lang="en-US"/>
          </a:p>
        </p:txBody>
      </p:sp>
      <p:sp>
        <p:nvSpPr>
          <p:cNvPr id="3" name="Date Placeholder 2"/>
          <p:cNvSpPr>
            <a:spLocks noGrp="1"/>
          </p:cNvSpPr>
          <p:nvPr>
            <p:ph type="dt" sz="half" idx="10"/>
          </p:nvPr>
        </p:nvSpPr>
        <p:spPr>
          <a:xfrm>
            <a:off x="696913" y="332601"/>
            <a:ext cx="1340110" cy="276999"/>
          </a:xfrm>
        </p:spPr>
        <p:txBody>
          <a:bodyPr/>
          <a:lstStyle/>
          <a:p>
            <a:pPr>
              <a:defRPr/>
            </a:pPr>
            <a:r>
              <a:rPr lang="en-US" dirty="0" smtClean="0"/>
              <a:t>January 2012</a:t>
            </a:r>
            <a:endParaRPr lang="en-US" dirty="0"/>
          </a:p>
        </p:txBody>
      </p:sp>
    </p:spTree>
    <p:extLst>
      <p:ext uri="{BB962C8B-B14F-4D97-AF65-F5344CB8AC3E}">
        <p14:creationId xmlns:p14="http://schemas.microsoft.com/office/powerpoint/2010/main" val="3597509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58800" y="823686"/>
            <a:ext cx="8077200" cy="762000"/>
          </a:xfrm>
        </p:spPr>
        <p:txBody>
          <a:bodyPr/>
          <a:lstStyle/>
          <a:p>
            <a:r>
              <a:rPr lang="en-US" dirty="0" smtClean="0"/>
              <a:t>Status &amp; Plans: Section 6</a:t>
            </a:r>
            <a:endParaRPr lang="en-US" dirty="0"/>
          </a:p>
        </p:txBody>
      </p:sp>
      <p:sp>
        <p:nvSpPr>
          <p:cNvPr id="6" name="Content Placeholder 5"/>
          <p:cNvSpPr>
            <a:spLocks noGrp="1"/>
          </p:cNvSpPr>
          <p:nvPr>
            <p:ph idx="1"/>
          </p:nvPr>
        </p:nvSpPr>
        <p:spPr/>
        <p:txBody>
          <a:bodyPr/>
          <a:lstStyle/>
          <a:p>
            <a:r>
              <a:rPr lang="en-US" sz="2000" dirty="0" smtClean="0"/>
              <a:t>Section 6: Factors to Consider in Evaluating Performance</a:t>
            </a:r>
          </a:p>
          <a:p>
            <a:pPr lvl="1"/>
            <a:r>
              <a:rPr lang="en-US" dirty="0" smtClean="0"/>
              <a:t>Lead: TBD</a:t>
            </a:r>
          </a:p>
          <a:p>
            <a:pPr lvl="1"/>
            <a:r>
              <a:rPr lang="en-US" dirty="0" smtClean="0"/>
              <a:t>Needs to be aligned with Section 4, 5, &amp; Annexes</a:t>
            </a:r>
          </a:p>
          <a:p>
            <a:pPr lvl="1"/>
            <a:r>
              <a:rPr lang="en-US" dirty="0" smtClean="0"/>
              <a:t>Can’t complete Section 6 until revisions to Section 5 &amp; Annexes are completed</a:t>
            </a:r>
          </a:p>
        </p:txBody>
      </p:sp>
      <p:sp>
        <p:nvSpPr>
          <p:cNvPr id="4" name="Slide Number Placeholder 3"/>
          <p:cNvSpPr>
            <a:spLocks noGrp="1"/>
          </p:cNvSpPr>
          <p:nvPr>
            <p:ph type="sldNum" sz="quarter" idx="12"/>
          </p:nvPr>
        </p:nvSpPr>
        <p:spPr/>
        <p:txBody>
          <a:bodyPr/>
          <a:lstStyle/>
          <a:p>
            <a:pPr>
              <a:defRPr/>
            </a:pPr>
            <a:fld id="{2953D4CB-AF78-4BA6-8301-BB1E0242B00E}" type="slidenum">
              <a:rPr lang="en-US" smtClean="0"/>
              <a:pPr>
                <a:defRPr/>
              </a:pPr>
              <a:t>19</a:t>
            </a:fld>
            <a:endParaRPr lang="en-US"/>
          </a:p>
        </p:txBody>
      </p:sp>
      <p:sp>
        <p:nvSpPr>
          <p:cNvPr id="2" name="Footer Placeholder 1"/>
          <p:cNvSpPr>
            <a:spLocks noGrp="1"/>
          </p:cNvSpPr>
          <p:nvPr>
            <p:ph type="ftr" sz="quarter" idx="11"/>
          </p:nvPr>
        </p:nvSpPr>
        <p:spPr/>
        <p:txBody>
          <a:bodyPr/>
          <a:lstStyle/>
          <a:p>
            <a:pPr>
              <a:defRPr/>
            </a:pPr>
            <a:r>
              <a:rPr lang="en-US" smtClean="0"/>
              <a:t>Bruce Kraemer, Marvell</a:t>
            </a:r>
            <a:endParaRPr lang="en-US"/>
          </a:p>
        </p:txBody>
      </p:sp>
      <p:sp>
        <p:nvSpPr>
          <p:cNvPr id="3" name="Date Placeholder 2"/>
          <p:cNvSpPr>
            <a:spLocks noGrp="1"/>
          </p:cNvSpPr>
          <p:nvPr>
            <p:ph type="dt" sz="half" idx="10"/>
          </p:nvPr>
        </p:nvSpPr>
        <p:spPr>
          <a:xfrm>
            <a:off x="696913" y="332601"/>
            <a:ext cx="1340110" cy="276999"/>
          </a:xfrm>
        </p:spPr>
        <p:txBody>
          <a:bodyPr/>
          <a:lstStyle/>
          <a:p>
            <a:pPr>
              <a:defRPr/>
            </a:pPr>
            <a:r>
              <a:rPr lang="en-US" dirty="0" smtClean="0"/>
              <a:t>January 2012</a:t>
            </a:r>
            <a:endParaRPr lang="en-US" dirty="0"/>
          </a:p>
        </p:txBody>
      </p:sp>
    </p:spTree>
    <p:extLst>
      <p:ext uri="{BB962C8B-B14F-4D97-AF65-F5344CB8AC3E}">
        <p14:creationId xmlns:p14="http://schemas.microsoft.com/office/powerpoint/2010/main" val="790455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685800" y="685800"/>
            <a:ext cx="7772400" cy="717550"/>
          </a:xfrm>
        </p:spPr>
        <p:txBody>
          <a:bodyPr/>
          <a:lstStyle/>
          <a:p>
            <a:r>
              <a:rPr lang="en-US" dirty="0" smtClean="0">
                <a:latin typeface="Times New Roman" pitchFamily="18" charset="0"/>
              </a:rPr>
              <a:t>Jacksonville </a:t>
            </a:r>
            <a:r>
              <a:rPr lang="en-US" dirty="0" smtClean="0">
                <a:latin typeface="Times New Roman" pitchFamily="18" charset="0"/>
              </a:rPr>
              <a:t>Agenda</a:t>
            </a:r>
          </a:p>
        </p:txBody>
      </p:sp>
      <p:sp>
        <p:nvSpPr>
          <p:cNvPr id="14338" name="Text Placeholder 2"/>
          <p:cNvSpPr>
            <a:spLocks noGrp="1"/>
          </p:cNvSpPr>
          <p:nvPr>
            <p:ph type="body" sz="half" idx="1"/>
          </p:nvPr>
        </p:nvSpPr>
        <p:spPr>
          <a:xfrm>
            <a:off x="493713" y="1611313"/>
            <a:ext cx="8156575" cy="4411662"/>
          </a:xfrm>
        </p:spPr>
        <p:txBody>
          <a:bodyPr/>
          <a:lstStyle/>
          <a:p>
            <a:pPr>
              <a:buFontTx/>
              <a:buNone/>
            </a:pPr>
            <a:r>
              <a:rPr lang="en-US" sz="2000" dirty="0" smtClean="0">
                <a:latin typeface="Times New Roman" pitchFamily="18" charset="0"/>
              </a:rPr>
              <a:t>High level</a:t>
            </a:r>
          </a:p>
          <a:p>
            <a:r>
              <a:rPr lang="en-US" sz="2000" dirty="0" smtClean="0">
                <a:latin typeface="Times New Roman" pitchFamily="18" charset="0"/>
              </a:rPr>
              <a:t>PAP02 GOALS, Work plan, Schedule, </a:t>
            </a:r>
          </a:p>
          <a:p>
            <a:endParaRPr lang="en-US" sz="2000" dirty="0" smtClean="0">
              <a:latin typeface="Times New Roman" pitchFamily="18" charset="0"/>
            </a:endParaRPr>
          </a:p>
          <a:p>
            <a:pPr>
              <a:buFontTx/>
              <a:buNone/>
            </a:pPr>
            <a:r>
              <a:rPr lang="en-US" sz="2000" dirty="0" smtClean="0">
                <a:latin typeface="Times New Roman" pitchFamily="18" charset="0"/>
              </a:rPr>
              <a:t>Discussion of details as appropriate</a:t>
            </a:r>
          </a:p>
          <a:p>
            <a:r>
              <a:rPr lang="en-US" sz="2000" dirty="0" smtClean="0">
                <a:latin typeface="Times New Roman" pitchFamily="18" charset="0"/>
              </a:rPr>
              <a:t>Catalog of Standards</a:t>
            </a:r>
          </a:p>
          <a:p>
            <a:r>
              <a:rPr lang="en-US" sz="2000" dirty="0" smtClean="0">
                <a:latin typeface="Times New Roman" pitchFamily="18" charset="0"/>
              </a:rPr>
              <a:t>Modeling Tool</a:t>
            </a:r>
          </a:p>
          <a:p>
            <a:r>
              <a:rPr lang="en-US" sz="2000" dirty="0" smtClean="0">
                <a:latin typeface="Times New Roman" pitchFamily="18" charset="0"/>
              </a:rPr>
              <a:t>PAP02 Intro</a:t>
            </a:r>
          </a:p>
          <a:p>
            <a:r>
              <a:rPr lang="en-US" sz="2000" dirty="0" smtClean="0">
                <a:latin typeface="Times New Roman" pitchFamily="18" charset="0"/>
              </a:rPr>
              <a:t>Cyber Security</a:t>
            </a:r>
          </a:p>
          <a:p>
            <a:r>
              <a:rPr lang="en-US" sz="2000" dirty="0" smtClean="0">
                <a:latin typeface="Times New Roman" pitchFamily="18" charset="0"/>
              </a:rPr>
              <a:t>Publications and References</a:t>
            </a:r>
          </a:p>
          <a:p>
            <a:endParaRPr lang="en-US" sz="2000" dirty="0" smtClean="0">
              <a:latin typeface="Times New Roman" pitchFamily="18" charset="0"/>
            </a:endParaRPr>
          </a:p>
        </p:txBody>
      </p:sp>
      <p:sp>
        <p:nvSpPr>
          <p:cNvPr id="14340" name="Footer Placeholder 5"/>
          <p:cNvSpPr>
            <a:spLocks noGrp="1"/>
          </p:cNvSpPr>
          <p:nvPr>
            <p:ph type="ftr" sz="quarter" idx="11"/>
          </p:nvPr>
        </p:nvSpPr>
        <p:spPr>
          <a:noFill/>
        </p:spPr>
        <p:txBody>
          <a:bodyPr/>
          <a:lstStyle/>
          <a:p>
            <a:r>
              <a:rPr lang="en-US" smtClean="0"/>
              <a:t>Bruce Kraemer, Marvell</a:t>
            </a:r>
          </a:p>
        </p:txBody>
      </p:sp>
      <p:sp>
        <p:nvSpPr>
          <p:cNvPr id="14341" name="Slide Number Placeholder 6"/>
          <p:cNvSpPr>
            <a:spLocks noGrp="1"/>
          </p:cNvSpPr>
          <p:nvPr>
            <p:ph type="sldNum" sz="quarter" idx="12"/>
          </p:nvPr>
        </p:nvSpPr>
        <p:spPr>
          <a:noFill/>
        </p:spPr>
        <p:txBody>
          <a:bodyPr/>
          <a:lstStyle/>
          <a:p>
            <a:r>
              <a:rPr lang="en-US" smtClean="0"/>
              <a:t>Slide </a:t>
            </a:r>
            <a:fld id="{4CA8FCA1-A0CF-45B3-94F0-C98C35E3FF74}" type="slidenum">
              <a:rPr lang="en-US" smtClean="0"/>
              <a:pPr/>
              <a:t>2</a:t>
            </a:fld>
            <a:endParaRPr lang="en-US" smtClean="0"/>
          </a:p>
        </p:txBody>
      </p:sp>
      <p:sp>
        <p:nvSpPr>
          <p:cNvPr id="2" name="Date Placeholder 1"/>
          <p:cNvSpPr>
            <a:spLocks noGrp="1"/>
          </p:cNvSpPr>
          <p:nvPr>
            <p:ph type="dt" sz="half" idx="10"/>
          </p:nvPr>
        </p:nvSpPr>
        <p:spPr/>
        <p:txBody>
          <a:bodyPr/>
          <a:lstStyle/>
          <a:p>
            <a:r>
              <a:rPr lang="en-US" smtClean="0"/>
              <a:t>Janaury 2012</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664028"/>
            <a:ext cx="8077200" cy="762000"/>
          </a:xfrm>
        </p:spPr>
        <p:txBody>
          <a:bodyPr/>
          <a:lstStyle/>
          <a:p>
            <a:r>
              <a:rPr lang="en-US" dirty="0" smtClean="0"/>
              <a:t>Status &amp; Plans: Modeling Tool</a:t>
            </a:r>
            <a:endParaRPr lang="en-US" dirty="0"/>
          </a:p>
        </p:txBody>
      </p:sp>
      <p:sp>
        <p:nvSpPr>
          <p:cNvPr id="6" name="Content Placeholder 5"/>
          <p:cNvSpPr>
            <a:spLocks noGrp="1"/>
          </p:cNvSpPr>
          <p:nvPr>
            <p:ph idx="1"/>
          </p:nvPr>
        </p:nvSpPr>
        <p:spPr>
          <a:xfrm>
            <a:off x="540657" y="1386114"/>
            <a:ext cx="7772400" cy="4114800"/>
          </a:xfrm>
        </p:spPr>
        <p:txBody>
          <a:bodyPr/>
          <a:lstStyle/>
          <a:p>
            <a:r>
              <a:rPr lang="en-US" dirty="0" smtClean="0"/>
              <a:t>Excel Modeling Tool:</a:t>
            </a:r>
          </a:p>
          <a:p>
            <a:pPr lvl="1"/>
            <a:r>
              <a:rPr lang="en-US" dirty="0" smtClean="0"/>
              <a:t>Lead for Wireless Module: Doug Gray</a:t>
            </a:r>
          </a:p>
          <a:p>
            <a:pPr lvl="1"/>
            <a:r>
              <a:rPr lang="en-US" dirty="0" smtClean="0"/>
              <a:t>Lead for Demographic Module: TBD (Ron for now)</a:t>
            </a:r>
          </a:p>
          <a:p>
            <a:pPr lvl="1"/>
            <a:r>
              <a:rPr lang="en-US" dirty="0" smtClean="0"/>
              <a:t>Introduced (linked) in Sub-Section 5.2.7</a:t>
            </a:r>
          </a:p>
          <a:p>
            <a:pPr lvl="1"/>
            <a:r>
              <a:rPr lang="en-US" dirty="0" smtClean="0"/>
              <a:t>Latest revision (Wireless Module) v2.6</a:t>
            </a:r>
          </a:p>
          <a:p>
            <a:pPr lvl="2"/>
            <a:r>
              <a:rPr lang="en-US" dirty="0" smtClean="0"/>
              <a:t>Input: Data density requirements (MB/s/sq-mi) and Area to be covered (sq-mi) </a:t>
            </a:r>
            <a:r>
              <a:rPr lang="en-US" i="1" dirty="0" smtClean="0"/>
              <a:t>[derived from Demographic Module]</a:t>
            </a:r>
          </a:p>
          <a:p>
            <a:pPr lvl="2"/>
            <a:r>
              <a:rPr lang="en-US" dirty="0" smtClean="0"/>
              <a:t>Output: Required BS-to-BS spacing &amp; number of required BS</a:t>
            </a:r>
          </a:p>
          <a:p>
            <a:pPr lvl="2"/>
            <a:r>
              <a:rPr lang="en-US" dirty="0" smtClean="0"/>
              <a:t>Current version includes example parameters </a:t>
            </a:r>
            <a:r>
              <a:rPr lang="en-US" i="1" dirty="0" smtClean="0"/>
              <a:t>[Eventually requires valid technology-specific parameters]</a:t>
            </a:r>
          </a:p>
          <a:p>
            <a:pPr lvl="1"/>
            <a:r>
              <a:rPr lang="en-US" dirty="0" smtClean="0"/>
              <a:t>Additional work awaiting the completion of Section 5</a:t>
            </a:r>
          </a:p>
          <a:p>
            <a:pPr lvl="2"/>
            <a:r>
              <a:rPr lang="en-US" dirty="0" smtClean="0"/>
              <a:t>Need to relate latency (QoS) to channel capacity</a:t>
            </a:r>
          </a:p>
          <a:p>
            <a:pPr lvl="2"/>
            <a:r>
              <a:rPr lang="en-US" dirty="0" smtClean="0"/>
              <a:t>Focus on Link budget – suitable margins for interference, penetration loss, etc &amp; estimating channel capacity for different wireless technologies</a:t>
            </a:r>
          </a:p>
          <a:p>
            <a:pPr lvl="2"/>
            <a:endParaRPr lang="en-US" dirty="0"/>
          </a:p>
        </p:txBody>
      </p:sp>
      <p:sp>
        <p:nvSpPr>
          <p:cNvPr id="4" name="Slide Number Placeholder 3"/>
          <p:cNvSpPr>
            <a:spLocks noGrp="1"/>
          </p:cNvSpPr>
          <p:nvPr>
            <p:ph type="sldNum" sz="quarter" idx="12"/>
          </p:nvPr>
        </p:nvSpPr>
        <p:spPr/>
        <p:txBody>
          <a:bodyPr/>
          <a:lstStyle/>
          <a:p>
            <a:pPr>
              <a:defRPr/>
            </a:pPr>
            <a:fld id="{2953D4CB-AF78-4BA6-8301-BB1E0242B00E}" type="slidenum">
              <a:rPr lang="en-US" smtClean="0"/>
              <a:pPr>
                <a:defRPr/>
              </a:pPr>
              <a:t>20</a:t>
            </a:fld>
            <a:endParaRPr lang="en-US"/>
          </a:p>
        </p:txBody>
      </p:sp>
      <p:sp>
        <p:nvSpPr>
          <p:cNvPr id="2" name="Footer Placeholder 1"/>
          <p:cNvSpPr>
            <a:spLocks noGrp="1"/>
          </p:cNvSpPr>
          <p:nvPr>
            <p:ph type="ftr" sz="quarter" idx="11"/>
          </p:nvPr>
        </p:nvSpPr>
        <p:spPr/>
        <p:txBody>
          <a:bodyPr/>
          <a:lstStyle/>
          <a:p>
            <a:pPr>
              <a:defRPr/>
            </a:pPr>
            <a:r>
              <a:rPr lang="en-US" smtClean="0"/>
              <a:t>Bruce Kraemer, Marvell</a:t>
            </a:r>
            <a:endParaRPr lang="en-US"/>
          </a:p>
        </p:txBody>
      </p:sp>
      <p:sp>
        <p:nvSpPr>
          <p:cNvPr id="3" name="Date Placeholder 2"/>
          <p:cNvSpPr>
            <a:spLocks noGrp="1"/>
          </p:cNvSpPr>
          <p:nvPr>
            <p:ph type="dt" sz="half" idx="10"/>
          </p:nvPr>
        </p:nvSpPr>
        <p:spPr>
          <a:xfrm>
            <a:off x="696913" y="332601"/>
            <a:ext cx="1340110" cy="276999"/>
          </a:xfrm>
        </p:spPr>
        <p:txBody>
          <a:bodyPr/>
          <a:lstStyle/>
          <a:p>
            <a:pPr>
              <a:defRPr/>
            </a:pPr>
            <a:r>
              <a:rPr lang="en-US" dirty="0" smtClean="0"/>
              <a:t>January 2012</a:t>
            </a:r>
            <a:endParaRPr lang="en-US" dirty="0"/>
          </a:p>
        </p:txBody>
      </p:sp>
    </p:spTree>
    <p:extLst>
      <p:ext uri="{BB962C8B-B14F-4D97-AF65-F5344CB8AC3E}">
        <p14:creationId xmlns:p14="http://schemas.microsoft.com/office/powerpoint/2010/main" val="4071554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685800" y="685800"/>
            <a:ext cx="7772400" cy="812800"/>
          </a:xfrm>
        </p:spPr>
        <p:txBody>
          <a:bodyPr/>
          <a:lstStyle/>
          <a:p>
            <a:r>
              <a:rPr lang="en-US" dirty="0" smtClean="0">
                <a:latin typeface="Times New Roman" pitchFamily="18" charset="0"/>
              </a:rPr>
              <a:t>UCAIUG</a:t>
            </a:r>
            <a:endParaRPr lang="en-US" dirty="0" smtClean="0">
              <a:latin typeface="Times New Roman" pitchFamily="18" charset="0"/>
            </a:endParaRPr>
          </a:p>
        </p:txBody>
      </p:sp>
      <p:sp>
        <p:nvSpPr>
          <p:cNvPr id="27650" name="Text Placeholder 2"/>
          <p:cNvSpPr>
            <a:spLocks noGrp="1"/>
          </p:cNvSpPr>
          <p:nvPr>
            <p:ph type="body" sz="half" idx="1"/>
          </p:nvPr>
        </p:nvSpPr>
        <p:spPr>
          <a:xfrm>
            <a:off x="299357" y="1482271"/>
            <a:ext cx="8470900" cy="4711700"/>
          </a:xfrm>
        </p:spPr>
        <p:txBody>
          <a:bodyPr/>
          <a:lstStyle/>
          <a:p>
            <a:r>
              <a:rPr lang="en-US" sz="1800" dirty="0" smtClean="0">
                <a:latin typeface="Times New Roman" pitchFamily="18" charset="0"/>
              </a:rPr>
              <a:t>•</a:t>
            </a:r>
            <a:r>
              <a:rPr lang="en-US" sz="1800" dirty="0"/>
              <a:t>The UCA</a:t>
            </a:r>
            <a:r>
              <a:rPr lang="en-US" sz="1800" baseline="30000" dirty="0"/>
              <a:t>®</a:t>
            </a:r>
            <a:r>
              <a:rPr lang="en-US" sz="1800" dirty="0"/>
              <a:t> International Users Group is a not-for-profit corporation consisting of utility user and supplier companies that is dedicated to promoting the integration and interoperability of electric/gas/water utility systems through the use of international standards-based technology. It is a User Group for IEC 61850, the Common Information Model – Generic Interface Definition (CIM/GID as per IEC 61970/61968), advanced metering and demand response via </a:t>
            </a:r>
            <a:r>
              <a:rPr lang="en-US" sz="1800" dirty="0" err="1"/>
              <a:t>OpenDR</a:t>
            </a:r>
            <a:r>
              <a:rPr lang="en-US" sz="1800" dirty="0"/>
              <a:t>. </a:t>
            </a:r>
            <a:endParaRPr lang="en-US" sz="1800" dirty="0"/>
          </a:p>
          <a:p>
            <a:r>
              <a:rPr lang="en-US" sz="1800" dirty="0"/>
              <a:t>Our Mission: To enable utility integration through the deployment of open standards by providing a forum in which the various stakeholders in the utility industry can work cooperatively together as members of a common organization to: Influence, select, and/or endorse open and public standards appropriate to the utility market based upon the needs of the membership. Specify, develop and/or accredit product/system-testing programs that facilitate the field interoperability of products and systems based upon these standards. Implement educational and promotional activities that increase awareness and deployment of these standards in the utility industry.</a:t>
            </a:r>
          </a:p>
        </p:txBody>
      </p:sp>
      <p:sp>
        <p:nvSpPr>
          <p:cNvPr id="27652" name="Footer Placeholder 5"/>
          <p:cNvSpPr>
            <a:spLocks noGrp="1"/>
          </p:cNvSpPr>
          <p:nvPr>
            <p:ph type="ftr" sz="quarter" idx="11"/>
          </p:nvPr>
        </p:nvSpPr>
        <p:spPr>
          <a:noFill/>
        </p:spPr>
        <p:txBody>
          <a:bodyPr/>
          <a:lstStyle/>
          <a:p>
            <a:r>
              <a:rPr lang="en-US" smtClean="0"/>
              <a:t>Bruce Kraemer, Marvell</a:t>
            </a:r>
          </a:p>
        </p:txBody>
      </p:sp>
      <p:sp>
        <p:nvSpPr>
          <p:cNvPr id="27653" name="Slide Number Placeholder 6"/>
          <p:cNvSpPr>
            <a:spLocks noGrp="1"/>
          </p:cNvSpPr>
          <p:nvPr>
            <p:ph type="sldNum" sz="quarter" idx="12"/>
          </p:nvPr>
        </p:nvSpPr>
        <p:spPr>
          <a:xfrm>
            <a:off x="4357688" y="6475413"/>
            <a:ext cx="504825" cy="182562"/>
          </a:xfrm>
          <a:noFill/>
        </p:spPr>
        <p:txBody>
          <a:bodyPr/>
          <a:lstStyle/>
          <a:p>
            <a:r>
              <a:rPr lang="en-US" smtClean="0"/>
              <a:t>Slide </a:t>
            </a:r>
            <a:fld id="{027BB308-4241-4144-ABA3-E1B0A9906736}" type="slidenum">
              <a:rPr lang="en-US" smtClean="0"/>
              <a:pPr/>
              <a:t>21</a:t>
            </a:fld>
            <a:endParaRPr lang="en-US" smtClean="0"/>
          </a:p>
        </p:txBody>
      </p:sp>
      <p:sp>
        <p:nvSpPr>
          <p:cNvPr id="2" name="Date Placeholder 1"/>
          <p:cNvSpPr>
            <a:spLocks noGrp="1"/>
          </p:cNvSpPr>
          <p:nvPr>
            <p:ph type="dt" sz="half" idx="10"/>
          </p:nvPr>
        </p:nvSpPr>
        <p:spPr>
          <a:xfrm>
            <a:off x="696913" y="332601"/>
            <a:ext cx="1340110" cy="276999"/>
          </a:xfrm>
        </p:spPr>
        <p:txBody>
          <a:bodyPr/>
          <a:lstStyle/>
          <a:p>
            <a:r>
              <a:rPr lang="en-US" dirty="0" smtClean="0"/>
              <a:t>January 2012</a:t>
            </a:r>
            <a:endParaRPr lang="en-US" dirty="0"/>
          </a:p>
        </p:txBody>
      </p:sp>
    </p:spTree>
    <p:extLst>
      <p:ext uri="{BB962C8B-B14F-4D97-AF65-F5344CB8AC3E}">
        <p14:creationId xmlns:p14="http://schemas.microsoft.com/office/powerpoint/2010/main" val="3046286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Footer Placeholder 4"/>
          <p:cNvSpPr>
            <a:spLocks noGrp="1"/>
          </p:cNvSpPr>
          <p:nvPr>
            <p:ph type="ftr" sz="quarter" idx="11"/>
          </p:nvPr>
        </p:nvSpPr>
        <p:spPr>
          <a:noFill/>
        </p:spPr>
        <p:txBody>
          <a:bodyPr/>
          <a:lstStyle/>
          <a:p>
            <a:r>
              <a:rPr lang="en-US" smtClean="0"/>
              <a:t>Bruce Kraemer, Marvell</a:t>
            </a:r>
          </a:p>
        </p:txBody>
      </p:sp>
      <p:sp>
        <p:nvSpPr>
          <p:cNvPr id="28676" name="Slide Number Placeholder 5"/>
          <p:cNvSpPr>
            <a:spLocks noGrp="1"/>
          </p:cNvSpPr>
          <p:nvPr>
            <p:ph type="sldNum" sz="quarter" idx="12"/>
          </p:nvPr>
        </p:nvSpPr>
        <p:spPr>
          <a:xfrm>
            <a:off x="4357688" y="6475413"/>
            <a:ext cx="504825" cy="182562"/>
          </a:xfrm>
          <a:noFill/>
        </p:spPr>
        <p:txBody>
          <a:bodyPr/>
          <a:lstStyle/>
          <a:p>
            <a:r>
              <a:rPr lang="en-US" smtClean="0"/>
              <a:t>Slide </a:t>
            </a:r>
            <a:fld id="{162C7E68-1D15-4473-8B56-A9224DF58F56}" type="slidenum">
              <a:rPr lang="en-US" smtClean="0"/>
              <a:pPr/>
              <a:t>22</a:t>
            </a:fld>
            <a:endParaRPr lang="en-US" smtClean="0"/>
          </a:p>
        </p:txBody>
      </p:sp>
      <p:sp>
        <p:nvSpPr>
          <p:cNvPr id="28677" name="TextBox 6"/>
          <p:cNvSpPr txBox="1">
            <a:spLocks noChangeArrowheads="1"/>
          </p:cNvSpPr>
          <p:nvPr/>
        </p:nvSpPr>
        <p:spPr bwMode="auto">
          <a:xfrm>
            <a:off x="301625" y="3875982"/>
            <a:ext cx="8194675" cy="1569660"/>
          </a:xfrm>
          <a:prstGeom prst="rect">
            <a:avLst/>
          </a:prstGeom>
          <a:noFill/>
          <a:ln w="9525">
            <a:noFill/>
            <a:miter lim="800000"/>
            <a:headEnd/>
            <a:tailEnd/>
          </a:ln>
        </p:spPr>
        <p:txBody>
          <a:bodyPr>
            <a:spAutoFit/>
          </a:bodyPr>
          <a:lstStyle/>
          <a:p>
            <a:pPr eaLnBrk="0" hangingPunct="0"/>
            <a:r>
              <a:rPr lang="en-US" dirty="0">
                <a:hlinkClick r:id="rId2"/>
              </a:rPr>
              <a:t>http://</a:t>
            </a:r>
            <a:r>
              <a:rPr lang="en-US" dirty="0" smtClean="0">
                <a:hlinkClick r:id="rId2"/>
              </a:rPr>
              <a:t>osgug.ucaiug.org/UtiliComm/Shared%20Documents/SG-NET%20PAP%20work-in-progress/Database-wip/database/SGNet-2010mod29Aug2011-5.1.zip</a:t>
            </a:r>
            <a:endParaRPr lang="en-US" dirty="0" smtClean="0"/>
          </a:p>
          <a:p>
            <a:pPr eaLnBrk="0" hangingPunct="0"/>
            <a:endParaRPr lang="en-US" dirty="0"/>
          </a:p>
        </p:txBody>
      </p:sp>
      <p:sp>
        <p:nvSpPr>
          <p:cNvPr id="3" name="TextBox 2"/>
          <p:cNvSpPr txBox="1"/>
          <p:nvPr/>
        </p:nvSpPr>
        <p:spPr>
          <a:xfrm>
            <a:off x="551543" y="1786653"/>
            <a:ext cx="3331361" cy="1938992"/>
          </a:xfrm>
          <a:prstGeom prst="rect">
            <a:avLst/>
          </a:prstGeom>
          <a:noFill/>
        </p:spPr>
        <p:txBody>
          <a:bodyPr wrap="none" rtlCol="0">
            <a:spAutoFit/>
          </a:bodyPr>
          <a:lstStyle/>
          <a:p>
            <a:r>
              <a:rPr lang="en-US" dirty="0" smtClean="0"/>
              <a:t>Latest data descriptions</a:t>
            </a:r>
          </a:p>
          <a:p>
            <a:r>
              <a:rPr lang="en-US" dirty="0" smtClean="0"/>
              <a:t>Actors</a:t>
            </a:r>
          </a:p>
          <a:p>
            <a:r>
              <a:rPr lang="en-US" dirty="0" smtClean="0"/>
              <a:t>Flows </a:t>
            </a:r>
          </a:p>
          <a:p>
            <a:r>
              <a:rPr lang="en-US" dirty="0" smtClean="0"/>
              <a:t>Data size</a:t>
            </a:r>
          </a:p>
          <a:p>
            <a:r>
              <a:rPr lang="en-US" dirty="0" smtClean="0"/>
              <a:t>Security levels</a:t>
            </a:r>
            <a:endParaRPr lang="en-US" dirty="0"/>
          </a:p>
        </p:txBody>
      </p:sp>
      <p:sp>
        <p:nvSpPr>
          <p:cNvPr id="5" name="TextBox 4"/>
          <p:cNvSpPr txBox="1"/>
          <p:nvPr/>
        </p:nvSpPr>
        <p:spPr>
          <a:xfrm>
            <a:off x="1026833" y="959338"/>
            <a:ext cx="5697394" cy="461665"/>
          </a:xfrm>
          <a:prstGeom prst="rect">
            <a:avLst/>
          </a:prstGeom>
          <a:noFill/>
        </p:spPr>
        <p:txBody>
          <a:bodyPr wrap="none" rtlCol="0">
            <a:spAutoFit/>
          </a:bodyPr>
          <a:lstStyle/>
          <a:p>
            <a:r>
              <a:rPr lang="en-US" dirty="0" smtClean="0"/>
              <a:t>Open SG    Utility Data Flow  information</a:t>
            </a:r>
            <a:endParaRPr lang="en-US" dirty="0"/>
          </a:p>
        </p:txBody>
      </p:sp>
      <p:sp>
        <p:nvSpPr>
          <p:cNvPr id="6" name="Date Placeholder 5"/>
          <p:cNvSpPr>
            <a:spLocks noGrp="1"/>
          </p:cNvSpPr>
          <p:nvPr>
            <p:ph type="dt" sz="half" idx="10"/>
          </p:nvPr>
        </p:nvSpPr>
        <p:spPr>
          <a:xfrm>
            <a:off x="696913" y="332601"/>
            <a:ext cx="1340110" cy="276999"/>
          </a:xfrm>
        </p:spPr>
        <p:txBody>
          <a:bodyPr/>
          <a:lstStyle/>
          <a:p>
            <a:pPr>
              <a:defRPr/>
            </a:pPr>
            <a:r>
              <a:rPr lang="en-US" dirty="0" smtClean="0"/>
              <a:t>January 2012</a:t>
            </a:r>
            <a:endParaRPr lang="en-US" dirty="0"/>
          </a:p>
        </p:txBody>
      </p:sp>
    </p:spTree>
    <p:extLst>
      <p:ext uri="{BB962C8B-B14F-4D97-AF65-F5344CB8AC3E}">
        <p14:creationId xmlns:p14="http://schemas.microsoft.com/office/powerpoint/2010/main" val="35196027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1684" y="947285"/>
            <a:ext cx="7772400" cy="562201"/>
          </a:xfrm>
        </p:spPr>
        <p:txBody>
          <a:bodyPr/>
          <a:lstStyle/>
          <a:p>
            <a:pPr algn="ctr"/>
            <a:r>
              <a:rPr lang="en-US" sz="3600" dirty="0" smtClean="0">
                <a:latin typeface="Times New Roman" pitchFamily="18" charset="0"/>
                <a:cs typeface="Times New Roman" pitchFamily="18" charset="0"/>
              </a:rPr>
              <a:t>802 Smart Grid Teleconference Plans</a:t>
            </a:r>
            <a:endParaRPr lang="en-US" sz="3600" dirty="0">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pPr>
              <a:defRPr/>
            </a:pPr>
            <a:r>
              <a:rPr lang="en-US" smtClean="0"/>
              <a:t>Bruce Kraemer, Marvell</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B7B2142F-ADC9-4AE1-84ED-F3FFEB1C3B79}" type="slidenum">
              <a:rPr lang="en-US" smtClean="0"/>
              <a:pPr>
                <a:defRPr/>
              </a:pPr>
              <a:t>23</a:t>
            </a:fld>
            <a:endParaRPr lang="en-US"/>
          </a:p>
        </p:txBody>
      </p:sp>
      <p:sp>
        <p:nvSpPr>
          <p:cNvPr id="7" name="TextBox 6"/>
          <p:cNvSpPr txBox="1"/>
          <p:nvPr/>
        </p:nvSpPr>
        <p:spPr>
          <a:xfrm>
            <a:off x="624113" y="1538515"/>
            <a:ext cx="7187289" cy="1938992"/>
          </a:xfrm>
          <a:prstGeom prst="rect">
            <a:avLst/>
          </a:prstGeom>
          <a:noFill/>
        </p:spPr>
        <p:txBody>
          <a:bodyPr wrap="none" rtlCol="0">
            <a:spAutoFit/>
          </a:bodyPr>
          <a:lstStyle/>
          <a:p>
            <a:r>
              <a:rPr lang="en-US" dirty="0" smtClean="0"/>
              <a:t>Calls have been scheduled at 2pm ET on Wednesdays</a:t>
            </a:r>
          </a:p>
          <a:p>
            <a:endParaRPr lang="en-US" dirty="0"/>
          </a:p>
          <a:p>
            <a:r>
              <a:rPr lang="en-US" dirty="0" smtClean="0"/>
              <a:t>Call topics between January  &amp; March meetings ??</a:t>
            </a:r>
          </a:p>
          <a:p>
            <a:r>
              <a:rPr lang="en-US" dirty="0" smtClean="0"/>
              <a:t>Call Dates to schedule??</a:t>
            </a:r>
          </a:p>
          <a:p>
            <a:endParaRPr lang="en-US" dirty="0"/>
          </a:p>
        </p:txBody>
      </p:sp>
      <p:sp>
        <p:nvSpPr>
          <p:cNvPr id="8" name="TextBox 7"/>
          <p:cNvSpPr txBox="1"/>
          <p:nvPr/>
        </p:nvSpPr>
        <p:spPr>
          <a:xfrm>
            <a:off x="812800" y="3456517"/>
            <a:ext cx="1777281" cy="2677656"/>
          </a:xfrm>
          <a:prstGeom prst="rect">
            <a:avLst/>
          </a:prstGeom>
          <a:noFill/>
        </p:spPr>
        <p:txBody>
          <a:bodyPr wrap="none" rtlCol="0">
            <a:spAutoFit/>
          </a:bodyPr>
          <a:lstStyle/>
          <a:p>
            <a:r>
              <a:rPr lang="en-US" dirty="0" smtClean="0"/>
              <a:t>Jan 25 - No</a:t>
            </a:r>
          </a:p>
          <a:p>
            <a:r>
              <a:rPr lang="en-US" dirty="0" smtClean="0"/>
              <a:t>Feb 01</a:t>
            </a:r>
          </a:p>
          <a:p>
            <a:r>
              <a:rPr lang="en-US" dirty="0" smtClean="0"/>
              <a:t>Feb 08</a:t>
            </a:r>
          </a:p>
          <a:p>
            <a:r>
              <a:rPr lang="en-US" dirty="0" smtClean="0"/>
              <a:t>Feb 15</a:t>
            </a:r>
          </a:p>
          <a:p>
            <a:r>
              <a:rPr lang="en-US" dirty="0" smtClean="0"/>
              <a:t>Feb 22 - No</a:t>
            </a:r>
          </a:p>
          <a:p>
            <a:r>
              <a:rPr lang="en-US" dirty="0" smtClean="0"/>
              <a:t>Feb 29 </a:t>
            </a:r>
            <a:r>
              <a:rPr lang="en-US" dirty="0"/>
              <a:t>- No</a:t>
            </a:r>
            <a:endParaRPr lang="en-US" dirty="0" smtClean="0"/>
          </a:p>
          <a:p>
            <a:r>
              <a:rPr lang="en-US" dirty="0" smtClean="0"/>
              <a:t>Mar 07 - No</a:t>
            </a:r>
            <a:endParaRPr lang="en-US" dirty="0"/>
          </a:p>
        </p:txBody>
      </p:sp>
      <p:sp>
        <p:nvSpPr>
          <p:cNvPr id="2" name="Date Placeholder 1"/>
          <p:cNvSpPr>
            <a:spLocks noGrp="1"/>
          </p:cNvSpPr>
          <p:nvPr>
            <p:ph type="dt" sz="half" idx="10"/>
          </p:nvPr>
        </p:nvSpPr>
        <p:spPr>
          <a:xfrm>
            <a:off x="696913" y="332601"/>
            <a:ext cx="1340110" cy="276999"/>
          </a:xfrm>
        </p:spPr>
        <p:txBody>
          <a:bodyPr/>
          <a:lstStyle/>
          <a:p>
            <a:pPr>
              <a:defRPr/>
            </a:pPr>
            <a:r>
              <a:rPr lang="en-US" dirty="0" smtClean="0"/>
              <a:t>January 2012</a:t>
            </a:r>
            <a:endParaRPr lang="en-US" dirty="0"/>
          </a:p>
        </p:txBody>
      </p:sp>
    </p:spTree>
    <p:extLst>
      <p:ext uri="{BB962C8B-B14F-4D97-AF65-F5344CB8AC3E}">
        <p14:creationId xmlns:p14="http://schemas.microsoft.com/office/powerpoint/2010/main" val="2179405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Number Placeholder 3"/>
          <p:cNvSpPr>
            <a:spLocks noGrp="1"/>
          </p:cNvSpPr>
          <p:nvPr>
            <p:ph type="sldNum" sz="quarter" idx="12"/>
          </p:nvPr>
        </p:nvSpPr>
        <p:spPr>
          <a:xfrm>
            <a:off x="4393695" y="6475413"/>
            <a:ext cx="432812" cy="184666"/>
          </a:xfrm>
          <a:noFill/>
        </p:spPr>
        <p:txBody>
          <a:bodyPr/>
          <a:lstStyle/>
          <a:p>
            <a:r>
              <a:rPr lang="en-US" dirty="0" smtClean="0"/>
              <a:t>Slide </a:t>
            </a:r>
            <a:fld id="{77B7040A-EBB2-45BF-B06B-C388A636F7EC}" type="slidenum">
              <a:rPr lang="en-US" smtClean="0"/>
              <a:pPr/>
              <a:t>3</a:t>
            </a:fld>
            <a:endParaRPr lang="en-US" dirty="0" smtClean="0"/>
          </a:p>
        </p:txBody>
      </p:sp>
      <p:sp>
        <p:nvSpPr>
          <p:cNvPr id="5" name="Rectangle 4"/>
          <p:cNvSpPr/>
          <p:nvPr/>
        </p:nvSpPr>
        <p:spPr>
          <a:xfrm>
            <a:off x="2186679" y="1943100"/>
            <a:ext cx="4499822" cy="1754326"/>
          </a:xfrm>
          <a:prstGeom prst="rect">
            <a:avLst/>
          </a:prstGeom>
          <a:noFill/>
        </p:spPr>
        <p:txBody>
          <a:bodyPr wrap="none">
            <a:spAutoFit/>
          </a:bodyPr>
          <a:lstStyle/>
          <a:p>
            <a:pPr algn="ctr" eaLnBrk="0" hangingPunct="0">
              <a:defRPr/>
            </a:pPr>
            <a:r>
              <a:rPr lang="en-US" sz="54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NIST SGIP </a:t>
            </a:r>
          </a:p>
          <a:p>
            <a:pPr algn="ctr" eaLnBrk="0" hangingPunct="0">
              <a:defRPr/>
            </a:pPr>
            <a:r>
              <a:rPr lang="en-US" sz="54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PAP02 Update</a:t>
            </a:r>
          </a:p>
        </p:txBody>
      </p:sp>
      <p:sp>
        <p:nvSpPr>
          <p:cNvPr id="15364" name="Footer Placeholder 2"/>
          <p:cNvSpPr>
            <a:spLocks noGrp="1"/>
          </p:cNvSpPr>
          <p:nvPr>
            <p:ph type="ftr" sz="quarter" idx="11"/>
          </p:nvPr>
        </p:nvSpPr>
        <p:spPr>
          <a:noFill/>
        </p:spPr>
        <p:txBody>
          <a:bodyPr/>
          <a:lstStyle/>
          <a:p>
            <a:r>
              <a:rPr lang="en-US" smtClean="0"/>
              <a:t>Bruce Kraemer, Marvell</a:t>
            </a:r>
          </a:p>
        </p:txBody>
      </p:sp>
      <p:sp>
        <p:nvSpPr>
          <p:cNvPr id="2" name="Date Placeholder 1"/>
          <p:cNvSpPr>
            <a:spLocks noGrp="1"/>
          </p:cNvSpPr>
          <p:nvPr>
            <p:ph type="dt" sz="half" idx="10"/>
          </p:nvPr>
        </p:nvSpPr>
        <p:spPr/>
        <p:txBody>
          <a:bodyPr/>
          <a:lstStyle/>
          <a:p>
            <a:pPr>
              <a:defRPr/>
            </a:pPr>
            <a:r>
              <a:rPr lang="en-US" smtClean="0"/>
              <a:t>Janaury 2012</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342900" y="685800"/>
            <a:ext cx="8623300" cy="1066800"/>
          </a:xfrm>
        </p:spPr>
        <p:txBody>
          <a:bodyPr/>
          <a:lstStyle/>
          <a:p>
            <a:r>
              <a:rPr lang="en-US" dirty="0" smtClean="0">
                <a:latin typeface="Times New Roman" pitchFamily="18" charset="0"/>
              </a:rPr>
              <a:t>Major 802 </a:t>
            </a:r>
            <a:r>
              <a:rPr lang="en-US" dirty="0" smtClean="0">
                <a:latin typeface="Times New Roman" pitchFamily="18" charset="0"/>
              </a:rPr>
              <a:t>Support Elements in </a:t>
            </a:r>
            <a:r>
              <a:rPr lang="en-US" dirty="0" smtClean="0">
                <a:latin typeface="Times New Roman" pitchFamily="18" charset="0"/>
              </a:rPr>
              <a:t>SGIP</a:t>
            </a:r>
          </a:p>
        </p:txBody>
      </p:sp>
      <p:sp>
        <p:nvSpPr>
          <p:cNvPr id="18436" name="Footer Placeholder 5"/>
          <p:cNvSpPr>
            <a:spLocks noGrp="1"/>
          </p:cNvSpPr>
          <p:nvPr>
            <p:ph type="ftr" sz="quarter" idx="11"/>
          </p:nvPr>
        </p:nvSpPr>
        <p:spPr>
          <a:noFill/>
        </p:spPr>
        <p:txBody>
          <a:bodyPr/>
          <a:lstStyle/>
          <a:p>
            <a:r>
              <a:rPr lang="en-US" smtClean="0"/>
              <a:t>Bruce Kraemer, Marvell</a:t>
            </a:r>
          </a:p>
        </p:txBody>
      </p:sp>
      <p:sp>
        <p:nvSpPr>
          <p:cNvPr id="18437" name="Slide Number Placeholder 6"/>
          <p:cNvSpPr>
            <a:spLocks noGrp="1"/>
          </p:cNvSpPr>
          <p:nvPr>
            <p:ph type="sldNum" sz="quarter" idx="12"/>
          </p:nvPr>
        </p:nvSpPr>
        <p:spPr>
          <a:xfrm>
            <a:off x="4357688" y="6475413"/>
            <a:ext cx="504825" cy="182562"/>
          </a:xfrm>
          <a:noFill/>
        </p:spPr>
        <p:txBody>
          <a:bodyPr/>
          <a:lstStyle/>
          <a:p>
            <a:r>
              <a:rPr lang="en-US" smtClean="0"/>
              <a:t>Slide </a:t>
            </a:r>
            <a:fld id="{A6514A72-0038-4AAD-B6BA-AC7CDC98BBA1}" type="slidenum">
              <a:rPr lang="en-US" smtClean="0"/>
              <a:pPr/>
              <a:t>4</a:t>
            </a:fld>
            <a:endParaRPr lang="en-US" smtClean="0"/>
          </a:p>
        </p:txBody>
      </p:sp>
      <p:sp>
        <p:nvSpPr>
          <p:cNvPr id="3" name="Rounded Rectangle 2"/>
          <p:cNvSpPr/>
          <p:nvPr/>
        </p:nvSpPr>
        <p:spPr bwMode="auto">
          <a:xfrm>
            <a:off x="554766" y="3439886"/>
            <a:ext cx="2423885" cy="1640114"/>
          </a:xfrm>
          <a:prstGeom prst="round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NIST</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tx1"/>
                </a:solidFill>
                <a:latin typeface="Times New Roman" pitchFamily="18" charset="0"/>
              </a:rPr>
              <a:t>SGIP</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PAP#2</a:t>
            </a:r>
            <a:endParaRPr kumimoji="0" lang="en-US" sz="2400" b="1" i="0" u="none" strike="noStrike" cap="none" normalizeH="0" baseline="0" dirty="0" smtClean="0">
              <a:ln>
                <a:noFill/>
              </a:ln>
              <a:solidFill>
                <a:schemeClr val="tx1"/>
              </a:solidFill>
              <a:effectLst/>
              <a:latin typeface="Times New Roman" pitchFamily="18" charset="0"/>
            </a:endParaRPr>
          </a:p>
        </p:txBody>
      </p:sp>
      <p:sp>
        <p:nvSpPr>
          <p:cNvPr id="9" name="Rounded Rectangle 8"/>
          <p:cNvSpPr/>
          <p:nvPr/>
        </p:nvSpPr>
        <p:spPr bwMode="auto">
          <a:xfrm>
            <a:off x="3882578" y="2416629"/>
            <a:ext cx="1850572" cy="1037772"/>
          </a:xfrm>
          <a:prstGeom prst="round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OpenSG</a:t>
            </a:r>
            <a:endParaRPr kumimoji="0" lang="en-US" sz="2400" b="1" i="0" u="none" strike="noStrike" cap="none" normalizeH="0" baseline="0" dirty="0" smtClean="0">
              <a:ln>
                <a:noFill/>
              </a:ln>
              <a:solidFill>
                <a:schemeClr val="tx1"/>
              </a:solidFill>
              <a:effectLst/>
              <a:latin typeface="Times New Roman" pitchFamily="18" charset="0"/>
            </a:endParaRPr>
          </a:p>
        </p:txBody>
      </p:sp>
      <p:sp>
        <p:nvSpPr>
          <p:cNvPr id="10" name="Rounded Rectangle 9"/>
          <p:cNvSpPr/>
          <p:nvPr/>
        </p:nvSpPr>
        <p:spPr bwMode="auto">
          <a:xfrm>
            <a:off x="3911606" y="4136571"/>
            <a:ext cx="1850572" cy="1037772"/>
          </a:xfrm>
          <a:prstGeom prst="round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SDOs</a:t>
            </a:r>
            <a:endParaRPr kumimoji="0" lang="en-US" sz="2400" b="1" i="0" u="none" strike="noStrike" cap="none" normalizeH="0" baseline="0" dirty="0" smtClean="0">
              <a:ln>
                <a:noFill/>
              </a:ln>
              <a:solidFill>
                <a:schemeClr val="tx1"/>
              </a:solidFill>
              <a:effectLst/>
              <a:latin typeface="Times New Roman" pitchFamily="18" charset="0"/>
            </a:endParaRPr>
          </a:p>
        </p:txBody>
      </p:sp>
      <p:sp>
        <p:nvSpPr>
          <p:cNvPr id="4" name="TextBox 3"/>
          <p:cNvSpPr txBox="1"/>
          <p:nvPr/>
        </p:nvSpPr>
        <p:spPr>
          <a:xfrm>
            <a:off x="203204" y="1983992"/>
            <a:ext cx="3127010" cy="1200329"/>
          </a:xfrm>
          <a:prstGeom prst="rect">
            <a:avLst/>
          </a:prstGeom>
          <a:noFill/>
        </p:spPr>
        <p:txBody>
          <a:bodyPr wrap="none" rtlCol="0">
            <a:spAutoFit/>
          </a:bodyPr>
          <a:lstStyle/>
          <a:p>
            <a:r>
              <a:rPr lang="en-US" dirty="0" smtClean="0"/>
              <a:t>Smart Grid Strategy</a:t>
            </a:r>
          </a:p>
          <a:p>
            <a:r>
              <a:rPr lang="en-US" dirty="0" smtClean="0"/>
              <a:t>Program management</a:t>
            </a:r>
          </a:p>
          <a:p>
            <a:r>
              <a:rPr lang="en-US" dirty="0" smtClean="0"/>
              <a:t>Document Publication</a:t>
            </a:r>
            <a:endParaRPr lang="en-US" dirty="0"/>
          </a:p>
        </p:txBody>
      </p:sp>
      <p:sp>
        <p:nvSpPr>
          <p:cNvPr id="12" name="TextBox 11"/>
          <p:cNvSpPr txBox="1"/>
          <p:nvPr/>
        </p:nvSpPr>
        <p:spPr>
          <a:xfrm>
            <a:off x="5762178" y="2704682"/>
            <a:ext cx="2939459" cy="461665"/>
          </a:xfrm>
          <a:prstGeom prst="rect">
            <a:avLst/>
          </a:prstGeom>
          <a:noFill/>
        </p:spPr>
        <p:txBody>
          <a:bodyPr wrap="none" rtlCol="0">
            <a:spAutoFit/>
          </a:bodyPr>
          <a:lstStyle/>
          <a:p>
            <a:r>
              <a:rPr lang="en-US" dirty="0" smtClean="0"/>
              <a:t>Utility Requirements</a:t>
            </a:r>
            <a:endParaRPr lang="en-US" dirty="0"/>
          </a:p>
        </p:txBody>
      </p:sp>
      <p:sp>
        <p:nvSpPr>
          <p:cNvPr id="13" name="TextBox 12"/>
          <p:cNvSpPr txBox="1"/>
          <p:nvPr/>
        </p:nvSpPr>
        <p:spPr>
          <a:xfrm>
            <a:off x="5762178" y="4424624"/>
            <a:ext cx="3327129" cy="461665"/>
          </a:xfrm>
          <a:prstGeom prst="rect">
            <a:avLst/>
          </a:prstGeom>
          <a:noFill/>
        </p:spPr>
        <p:txBody>
          <a:bodyPr wrap="none" rtlCol="0">
            <a:spAutoFit/>
          </a:bodyPr>
          <a:lstStyle/>
          <a:p>
            <a:r>
              <a:rPr lang="en-US" dirty="0" smtClean="0"/>
              <a:t>Technology Capabilities</a:t>
            </a:r>
            <a:endParaRPr lang="en-US" dirty="0"/>
          </a:p>
        </p:txBody>
      </p:sp>
      <p:sp>
        <p:nvSpPr>
          <p:cNvPr id="5" name="Date Placeholder 4"/>
          <p:cNvSpPr>
            <a:spLocks noGrp="1"/>
          </p:cNvSpPr>
          <p:nvPr>
            <p:ph type="dt" sz="half" idx="10"/>
          </p:nvPr>
        </p:nvSpPr>
        <p:spPr>
          <a:xfrm>
            <a:off x="696913" y="332601"/>
            <a:ext cx="1340110" cy="276999"/>
          </a:xfrm>
        </p:spPr>
        <p:txBody>
          <a:bodyPr/>
          <a:lstStyle/>
          <a:p>
            <a:r>
              <a:rPr lang="en-US" dirty="0" smtClean="0"/>
              <a:t>January 2012</a:t>
            </a:r>
            <a:endParaRPr lang="en-US" dirty="0"/>
          </a:p>
        </p:txBody>
      </p:sp>
    </p:spTree>
    <p:extLst>
      <p:ext uri="{BB962C8B-B14F-4D97-AF65-F5344CB8AC3E}">
        <p14:creationId xmlns:p14="http://schemas.microsoft.com/office/powerpoint/2010/main" val="1595883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dirty="0" smtClean="0">
                <a:latin typeface="Times New Roman" pitchFamily="18" charset="0"/>
              </a:rPr>
              <a:t>High Level 802 </a:t>
            </a:r>
            <a:r>
              <a:rPr lang="en-US" dirty="0" smtClean="0">
                <a:latin typeface="Times New Roman" pitchFamily="18" charset="0"/>
              </a:rPr>
              <a:t>Goals in the PAP02 Context</a:t>
            </a:r>
          </a:p>
        </p:txBody>
      </p:sp>
      <p:sp>
        <p:nvSpPr>
          <p:cNvPr id="16386" name="Text Placeholder 2"/>
          <p:cNvSpPr>
            <a:spLocks noGrp="1"/>
          </p:cNvSpPr>
          <p:nvPr>
            <p:ph type="body" sz="half" idx="1"/>
          </p:nvPr>
        </p:nvSpPr>
        <p:spPr>
          <a:xfrm>
            <a:off x="685800" y="1981200"/>
            <a:ext cx="7950200" cy="4114800"/>
          </a:xfrm>
        </p:spPr>
        <p:txBody>
          <a:bodyPr/>
          <a:lstStyle/>
          <a:p>
            <a:r>
              <a:rPr lang="en-US" dirty="0" smtClean="0">
                <a:latin typeface="Times New Roman" pitchFamily="18" charset="0"/>
              </a:rPr>
              <a:t>Recognition of IEEE 802 wireless standards in NIST Catalog of Standards</a:t>
            </a:r>
          </a:p>
          <a:p>
            <a:r>
              <a:rPr lang="en-US" dirty="0" smtClean="0">
                <a:latin typeface="Times New Roman" pitchFamily="18" charset="0"/>
              </a:rPr>
              <a:t>Acceptance of wireless standards as viable in Smart Grid deployments</a:t>
            </a:r>
          </a:p>
        </p:txBody>
      </p:sp>
      <p:sp>
        <p:nvSpPr>
          <p:cNvPr id="16388" name="Footer Placeholder 5"/>
          <p:cNvSpPr>
            <a:spLocks noGrp="1"/>
          </p:cNvSpPr>
          <p:nvPr>
            <p:ph type="ftr" sz="quarter" idx="11"/>
          </p:nvPr>
        </p:nvSpPr>
        <p:spPr>
          <a:noFill/>
        </p:spPr>
        <p:txBody>
          <a:bodyPr/>
          <a:lstStyle/>
          <a:p>
            <a:r>
              <a:rPr lang="en-US" smtClean="0"/>
              <a:t>Bruce Kraemer, Marvell</a:t>
            </a:r>
          </a:p>
        </p:txBody>
      </p:sp>
      <p:sp>
        <p:nvSpPr>
          <p:cNvPr id="16389" name="Slide Number Placeholder 6"/>
          <p:cNvSpPr>
            <a:spLocks noGrp="1"/>
          </p:cNvSpPr>
          <p:nvPr>
            <p:ph type="sldNum" sz="quarter" idx="12"/>
          </p:nvPr>
        </p:nvSpPr>
        <p:spPr>
          <a:xfrm>
            <a:off x="4395788" y="6475413"/>
            <a:ext cx="428625" cy="182562"/>
          </a:xfrm>
          <a:noFill/>
        </p:spPr>
        <p:txBody>
          <a:bodyPr/>
          <a:lstStyle/>
          <a:p>
            <a:r>
              <a:rPr lang="en-US" smtClean="0"/>
              <a:t>Slide </a:t>
            </a:r>
            <a:fld id="{C1E1765A-98E6-4063-8C5F-F4EE9FAFC719}" type="slidenum">
              <a:rPr lang="en-US" smtClean="0"/>
              <a:pPr/>
              <a:t>5</a:t>
            </a:fld>
            <a:endParaRPr lang="en-US" smtClean="0"/>
          </a:p>
        </p:txBody>
      </p:sp>
      <p:sp>
        <p:nvSpPr>
          <p:cNvPr id="2" name="Date Placeholder 1"/>
          <p:cNvSpPr>
            <a:spLocks noGrp="1"/>
          </p:cNvSpPr>
          <p:nvPr>
            <p:ph type="dt" sz="half" idx="10"/>
          </p:nvPr>
        </p:nvSpPr>
        <p:spPr>
          <a:xfrm>
            <a:off x="696913" y="332601"/>
            <a:ext cx="1340110" cy="276999"/>
          </a:xfrm>
        </p:spPr>
        <p:txBody>
          <a:bodyPr/>
          <a:lstStyle/>
          <a:p>
            <a:r>
              <a:rPr lang="en-US" dirty="0" smtClean="0"/>
              <a:t>January 2012</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342900" y="685800"/>
            <a:ext cx="8623300" cy="1066800"/>
          </a:xfrm>
        </p:spPr>
        <p:txBody>
          <a:bodyPr/>
          <a:lstStyle/>
          <a:p>
            <a:r>
              <a:rPr lang="en-US" smtClean="0">
                <a:latin typeface="Times New Roman" pitchFamily="18" charset="0"/>
              </a:rPr>
              <a:t>Major 802 Engagement Opportunities in SGIP</a:t>
            </a:r>
          </a:p>
        </p:txBody>
      </p:sp>
      <p:sp>
        <p:nvSpPr>
          <p:cNvPr id="18434" name="Text Placeholder 2"/>
          <p:cNvSpPr>
            <a:spLocks noGrp="1"/>
          </p:cNvSpPr>
          <p:nvPr>
            <p:ph type="body" sz="half" idx="1"/>
          </p:nvPr>
        </p:nvSpPr>
        <p:spPr>
          <a:xfrm>
            <a:off x="355600" y="1981200"/>
            <a:ext cx="8420100" cy="3225800"/>
          </a:xfrm>
        </p:spPr>
        <p:txBody>
          <a:bodyPr/>
          <a:lstStyle/>
          <a:p>
            <a:r>
              <a:rPr lang="en-US" dirty="0" smtClean="0">
                <a:latin typeface="Times New Roman" pitchFamily="18" charset="0"/>
              </a:rPr>
              <a:t>Participate in the PAP02 activity to develop Wireless Guideline 2.0</a:t>
            </a:r>
          </a:p>
          <a:p>
            <a:endParaRPr lang="en-US" dirty="0" smtClean="0">
              <a:latin typeface="Times New Roman" pitchFamily="18" charset="0"/>
            </a:endParaRPr>
          </a:p>
          <a:p>
            <a:r>
              <a:rPr lang="en-US" dirty="0" smtClean="0">
                <a:latin typeface="Times New Roman" pitchFamily="18" charset="0"/>
              </a:rPr>
              <a:t>Prepare and Submit application paperwork for 802 standards to NIST for inclusion in the Catalog of Standards</a:t>
            </a:r>
          </a:p>
        </p:txBody>
      </p:sp>
      <p:sp>
        <p:nvSpPr>
          <p:cNvPr id="18436" name="Footer Placeholder 5"/>
          <p:cNvSpPr>
            <a:spLocks noGrp="1"/>
          </p:cNvSpPr>
          <p:nvPr>
            <p:ph type="ftr" sz="quarter" idx="11"/>
          </p:nvPr>
        </p:nvSpPr>
        <p:spPr>
          <a:noFill/>
        </p:spPr>
        <p:txBody>
          <a:bodyPr/>
          <a:lstStyle/>
          <a:p>
            <a:r>
              <a:rPr lang="en-US" smtClean="0"/>
              <a:t>Bruce Kraemer, Marvell</a:t>
            </a:r>
          </a:p>
        </p:txBody>
      </p:sp>
      <p:sp>
        <p:nvSpPr>
          <p:cNvPr id="18437" name="Slide Number Placeholder 6"/>
          <p:cNvSpPr>
            <a:spLocks noGrp="1"/>
          </p:cNvSpPr>
          <p:nvPr>
            <p:ph type="sldNum" sz="quarter" idx="12"/>
          </p:nvPr>
        </p:nvSpPr>
        <p:spPr>
          <a:xfrm>
            <a:off x="4357688" y="6475413"/>
            <a:ext cx="504825" cy="182562"/>
          </a:xfrm>
          <a:noFill/>
        </p:spPr>
        <p:txBody>
          <a:bodyPr/>
          <a:lstStyle/>
          <a:p>
            <a:r>
              <a:rPr lang="en-US" smtClean="0"/>
              <a:t>Slide </a:t>
            </a:r>
            <a:fld id="{A6514A72-0038-4AAD-B6BA-AC7CDC98BBA1}" type="slidenum">
              <a:rPr lang="en-US" smtClean="0"/>
              <a:pPr/>
              <a:t>6</a:t>
            </a:fld>
            <a:endParaRPr lang="en-US" smtClean="0"/>
          </a:p>
        </p:txBody>
      </p:sp>
      <p:sp>
        <p:nvSpPr>
          <p:cNvPr id="2" name="Date Placeholder 1"/>
          <p:cNvSpPr>
            <a:spLocks noGrp="1"/>
          </p:cNvSpPr>
          <p:nvPr>
            <p:ph type="dt" sz="half" idx="10"/>
          </p:nvPr>
        </p:nvSpPr>
        <p:spPr>
          <a:xfrm>
            <a:off x="696913" y="332601"/>
            <a:ext cx="1340110" cy="276999"/>
          </a:xfrm>
        </p:spPr>
        <p:txBody>
          <a:bodyPr/>
          <a:lstStyle/>
          <a:p>
            <a:r>
              <a:rPr lang="en-US" dirty="0" smtClean="0"/>
              <a:t>January 2012</a:t>
            </a:r>
            <a:endParaRPr lang="en-US" dirty="0"/>
          </a:p>
        </p:txBody>
      </p:sp>
    </p:spTree>
    <p:extLst>
      <p:ext uri="{BB962C8B-B14F-4D97-AF65-F5344CB8AC3E}">
        <p14:creationId xmlns:p14="http://schemas.microsoft.com/office/powerpoint/2010/main" val="1309201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idx="4294967295"/>
          </p:nvPr>
        </p:nvSpPr>
        <p:spPr/>
        <p:txBody>
          <a:bodyPr/>
          <a:lstStyle/>
          <a:p>
            <a:r>
              <a:rPr lang="en-US" dirty="0" smtClean="0">
                <a:latin typeface="Times New Roman" pitchFamily="18" charset="0"/>
              </a:rPr>
              <a:t>PAP#2 Status</a:t>
            </a:r>
            <a:endParaRPr lang="en-US" dirty="0" smtClean="0">
              <a:latin typeface="Times New Roman" pitchFamily="18" charset="0"/>
            </a:endParaRPr>
          </a:p>
        </p:txBody>
      </p:sp>
      <p:sp>
        <p:nvSpPr>
          <p:cNvPr id="69635" name="Content Placeholder 2"/>
          <p:cNvSpPr>
            <a:spLocks noGrp="1"/>
          </p:cNvSpPr>
          <p:nvPr>
            <p:ph idx="4294967295"/>
          </p:nvPr>
        </p:nvSpPr>
        <p:spPr>
          <a:xfrm>
            <a:off x="696913" y="1648767"/>
            <a:ext cx="7772400" cy="4114800"/>
          </a:xfrm>
        </p:spPr>
        <p:txBody>
          <a:bodyPr/>
          <a:lstStyle/>
          <a:p>
            <a:r>
              <a:rPr lang="en-US" dirty="0" smtClean="0">
                <a:latin typeface="Times New Roman" pitchFamily="18" charset="0"/>
              </a:rPr>
              <a:t>Published</a:t>
            </a:r>
            <a:r>
              <a:rPr lang="en-US" dirty="0" smtClean="0">
                <a:latin typeface="Times New Roman" pitchFamily="18" charset="0"/>
              </a:rPr>
              <a:t>: Version 1</a:t>
            </a:r>
            <a:endParaRPr lang="en-US" dirty="0" smtClean="0">
              <a:latin typeface="Times New Roman" pitchFamily="18" charset="0"/>
            </a:endParaRPr>
          </a:p>
          <a:p>
            <a:pPr lvl="1"/>
            <a:r>
              <a:rPr lang="en-US" dirty="0" smtClean="0">
                <a:latin typeface="Times New Roman" pitchFamily="18" charset="0"/>
                <a:hlinkClick r:id="rId2"/>
              </a:rPr>
              <a:t>NISTIR 7761</a:t>
            </a:r>
            <a:r>
              <a:rPr lang="en-US" dirty="0" smtClean="0">
                <a:latin typeface="Times New Roman" pitchFamily="18" charset="0"/>
              </a:rPr>
              <a:t>: NIST Priority Action Plan 2 </a:t>
            </a:r>
          </a:p>
          <a:p>
            <a:pPr lvl="2"/>
            <a:r>
              <a:rPr lang="en-US" dirty="0" smtClean="0">
                <a:latin typeface="Times New Roman" pitchFamily="18" charset="0"/>
              </a:rPr>
              <a:t>Guidelines for Assessing Wireless Standards for Smart Grid Applications</a:t>
            </a:r>
          </a:p>
          <a:p>
            <a:pPr lvl="1"/>
            <a:r>
              <a:rPr lang="en-US" dirty="0" smtClean="0">
                <a:latin typeface="Times New Roman" pitchFamily="18" charset="0"/>
                <a:hlinkClick r:id="rId3"/>
              </a:rPr>
              <a:t>Wireless Capability Matrix</a:t>
            </a:r>
            <a:endParaRPr lang="en-US" dirty="0" smtClean="0">
              <a:latin typeface="Times New Roman" pitchFamily="18" charset="0"/>
            </a:endParaRPr>
          </a:p>
          <a:p>
            <a:pPr lvl="1"/>
            <a:r>
              <a:rPr lang="en-US" dirty="0" smtClean="0">
                <a:latin typeface="Times New Roman" pitchFamily="18" charset="0"/>
                <a:hlinkClick r:id="rId4"/>
              </a:rPr>
              <a:t>Application Communication Requirements Matrix </a:t>
            </a:r>
            <a:endParaRPr lang="en-US" dirty="0" smtClean="0">
              <a:latin typeface="Times New Roman" pitchFamily="18" charset="0"/>
            </a:endParaRPr>
          </a:p>
          <a:p>
            <a:endParaRPr lang="en-US" dirty="0" smtClean="0">
              <a:latin typeface="Times New Roman" pitchFamily="18" charset="0"/>
            </a:endParaRPr>
          </a:p>
          <a:p>
            <a:r>
              <a:rPr lang="en-US" dirty="0" smtClean="0">
                <a:latin typeface="Times New Roman" pitchFamily="18" charset="0"/>
              </a:rPr>
              <a:t>Extended </a:t>
            </a:r>
            <a:r>
              <a:rPr lang="en-US" dirty="0" smtClean="0">
                <a:latin typeface="Times New Roman" pitchFamily="18" charset="0"/>
              </a:rPr>
              <a:t>Work: Update of the </a:t>
            </a:r>
            <a:r>
              <a:rPr lang="en-US" dirty="0" smtClean="0">
                <a:latin typeface="Times New Roman" pitchFamily="18" charset="0"/>
              </a:rPr>
              <a:t>Guidelines with  goal of completing Version 2 by August 2012</a:t>
            </a:r>
            <a:endParaRPr lang="en-US" dirty="0" smtClean="0">
              <a:latin typeface="Times New Roman" pitchFamily="18" charset="0"/>
            </a:endParaRPr>
          </a:p>
        </p:txBody>
      </p:sp>
      <p:sp>
        <p:nvSpPr>
          <p:cNvPr id="69638" name="Slide Number Placeholder 5"/>
          <p:cNvSpPr txBox="1">
            <a:spLocks noGrp="1"/>
          </p:cNvSpPr>
          <p:nvPr/>
        </p:nvSpPr>
        <p:spPr bwMode="auto">
          <a:xfrm>
            <a:off x="4395788" y="6475413"/>
            <a:ext cx="428625" cy="182562"/>
          </a:xfrm>
          <a:prstGeom prst="rect">
            <a:avLst/>
          </a:prstGeom>
          <a:noFill/>
          <a:ln w="9525">
            <a:noFill/>
            <a:miter lim="800000"/>
            <a:headEnd/>
            <a:tailEnd/>
          </a:ln>
        </p:spPr>
        <p:txBody>
          <a:bodyPr wrap="none" lIns="0" tIns="0" rIns="0" bIns="0">
            <a:spAutoFit/>
          </a:bodyPr>
          <a:lstStyle/>
          <a:p>
            <a:pPr algn="ctr" eaLnBrk="0" hangingPunct="0"/>
            <a:r>
              <a:rPr lang="en-GB" sz="1200" b="0" dirty="0"/>
              <a:t>Slide </a:t>
            </a:r>
            <a:fld id="{BC0F5440-B26E-42DE-8134-842EFDDFF327}" type="slidenum">
              <a:rPr lang="en-GB" sz="1200" b="0"/>
              <a:pPr algn="ctr" eaLnBrk="0" hangingPunct="0"/>
              <a:t>7</a:t>
            </a:fld>
            <a:endParaRPr lang="en-GB" sz="1200" b="0" dirty="0"/>
          </a:p>
        </p:txBody>
      </p:sp>
      <p:sp>
        <p:nvSpPr>
          <p:cNvPr id="2" name="TextBox 1"/>
          <p:cNvSpPr txBox="1"/>
          <p:nvPr/>
        </p:nvSpPr>
        <p:spPr>
          <a:xfrm>
            <a:off x="188913" y="5763567"/>
            <a:ext cx="8403839" cy="400110"/>
          </a:xfrm>
          <a:prstGeom prst="rect">
            <a:avLst/>
          </a:prstGeom>
          <a:noFill/>
        </p:spPr>
        <p:txBody>
          <a:bodyPr wrap="none" rtlCol="0">
            <a:spAutoFit/>
          </a:bodyPr>
          <a:lstStyle/>
          <a:p>
            <a:r>
              <a:rPr lang="en-US" sz="2000" dirty="0">
                <a:hlinkClick r:id="rId5"/>
              </a:rPr>
              <a:t>http://</a:t>
            </a:r>
            <a:r>
              <a:rPr lang="en-US" sz="2000" dirty="0" smtClean="0">
                <a:hlinkClick r:id="rId5"/>
              </a:rPr>
              <a:t>collaborate.nist.gov/twiki-sggrid/bin/view/SmartGrid/PAP02Wireless</a:t>
            </a:r>
            <a:endParaRPr lang="en-US" sz="2000" dirty="0" smtClean="0"/>
          </a:p>
        </p:txBody>
      </p:sp>
      <p:sp>
        <p:nvSpPr>
          <p:cNvPr id="3" name="Footer Placeholder 2"/>
          <p:cNvSpPr>
            <a:spLocks noGrp="1"/>
          </p:cNvSpPr>
          <p:nvPr>
            <p:ph type="ftr" sz="quarter" idx="11"/>
          </p:nvPr>
        </p:nvSpPr>
        <p:spPr/>
        <p:txBody>
          <a:bodyPr/>
          <a:lstStyle/>
          <a:p>
            <a:pPr>
              <a:defRPr/>
            </a:pPr>
            <a:r>
              <a:rPr lang="en-US" smtClean="0"/>
              <a:t>Bruce Kraemer, Marvell</a:t>
            </a:r>
            <a:endParaRPr lang="en-US"/>
          </a:p>
        </p:txBody>
      </p:sp>
      <p:sp>
        <p:nvSpPr>
          <p:cNvPr id="5" name="Date Placeholder 4"/>
          <p:cNvSpPr>
            <a:spLocks noGrp="1"/>
          </p:cNvSpPr>
          <p:nvPr>
            <p:ph type="dt" sz="half" idx="10"/>
          </p:nvPr>
        </p:nvSpPr>
        <p:spPr>
          <a:xfrm>
            <a:off x="696913" y="296880"/>
            <a:ext cx="1340110" cy="276999"/>
          </a:xfrm>
        </p:spPr>
        <p:txBody>
          <a:bodyPr/>
          <a:lstStyle/>
          <a:p>
            <a:r>
              <a:rPr lang="en-US" dirty="0" smtClean="0"/>
              <a:t>January 2012</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mtClean="0">
                <a:latin typeface="Times New Roman" pitchFamily="18" charset="0"/>
              </a:rPr>
              <a:t>Guideline Version 1</a:t>
            </a:r>
          </a:p>
        </p:txBody>
      </p:sp>
      <p:sp>
        <p:nvSpPr>
          <p:cNvPr id="19459" name="Footer Placeholder 5"/>
          <p:cNvSpPr>
            <a:spLocks noGrp="1"/>
          </p:cNvSpPr>
          <p:nvPr>
            <p:ph type="ftr" sz="quarter" idx="11"/>
          </p:nvPr>
        </p:nvSpPr>
        <p:spPr>
          <a:noFill/>
        </p:spPr>
        <p:txBody>
          <a:bodyPr/>
          <a:lstStyle/>
          <a:p>
            <a:r>
              <a:rPr lang="en-US" dirty="0" smtClean="0"/>
              <a:t>Bruce Kraemer, Marvell</a:t>
            </a:r>
          </a:p>
        </p:txBody>
      </p:sp>
      <p:sp>
        <p:nvSpPr>
          <p:cNvPr id="19460" name="Slide Number Placeholder 6"/>
          <p:cNvSpPr>
            <a:spLocks noGrp="1"/>
          </p:cNvSpPr>
          <p:nvPr>
            <p:ph type="sldNum" sz="quarter" idx="12"/>
          </p:nvPr>
        </p:nvSpPr>
        <p:spPr>
          <a:xfrm>
            <a:off x="4357688" y="6475413"/>
            <a:ext cx="504825" cy="182562"/>
          </a:xfrm>
          <a:noFill/>
        </p:spPr>
        <p:txBody>
          <a:bodyPr/>
          <a:lstStyle/>
          <a:p>
            <a:r>
              <a:rPr lang="en-US" smtClean="0"/>
              <a:t>Slide </a:t>
            </a:r>
            <a:fld id="{8E854020-006D-487E-A621-3DC8E35C27F0}" type="slidenum">
              <a:rPr lang="en-US" smtClean="0"/>
              <a:pPr/>
              <a:t>8</a:t>
            </a:fld>
            <a:endParaRPr lang="en-US" smtClean="0"/>
          </a:p>
        </p:txBody>
      </p:sp>
      <p:graphicFrame>
        <p:nvGraphicFramePr>
          <p:cNvPr id="9" name="Table 8"/>
          <p:cNvGraphicFramePr>
            <a:graphicFrameLocks noGrp="1"/>
          </p:cNvGraphicFramePr>
          <p:nvPr/>
        </p:nvGraphicFramePr>
        <p:xfrm>
          <a:off x="241300" y="2392363"/>
          <a:ext cx="8712200" cy="1920240"/>
        </p:xfrm>
        <a:graphic>
          <a:graphicData uri="http://schemas.openxmlformats.org/drawingml/2006/table">
            <a:tbl>
              <a:tblPr/>
              <a:tblGrid>
                <a:gridCol w="3124200"/>
                <a:gridCol w="5588000"/>
              </a:tblGrid>
              <a:tr h="0">
                <a:tc>
                  <a:txBody>
                    <a:bodyPr/>
                    <a:lstStyle/>
                    <a:p>
                      <a:pPr marL="0" marR="0">
                        <a:spcBef>
                          <a:spcPts val="0"/>
                        </a:spcBef>
                        <a:spcAft>
                          <a:spcPts val="0"/>
                        </a:spcAft>
                      </a:pPr>
                      <a:r>
                        <a:rPr lang="en-US" sz="1400" u="none" strike="noStrike">
                          <a:effectLst/>
                          <a:hlinkClick r:id="rId2" action="ppaction://hlinkfile" tooltip="Sort by this column"/>
                        </a:rPr>
                        <a:t>Attribute</a:t>
                      </a:r>
                      <a:r>
                        <a:rPr lang="en-US" sz="1400">
                          <a:effectLst/>
                        </a:rPr>
                        <a:t> </a:t>
                      </a:r>
                    </a:p>
                  </a:txBody>
                  <a:tcPr marL="0" marR="0" marT="0" marB="0">
                    <a:lnL>
                      <a:noFill/>
                    </a:lnL>
                    <a:lnR>
                      <a:noFill/>
                    </a:lnR>
                    <a:lnT>
                      <a:noFill/>
                    </a:lnT>
                    <a:lnB>
                      <a:noFill/>
                    </a:lnB>
                    <a:solidFill>
                      <a:srgbClr val="A3D963"/>
                    </a:solidFill>
                  </a:tcPr>
                </a:tc>
                <a:tc>
                  <a:txBody>
                    <a:bodyPr/>
                    <a:lstStyle/>
                    <a:p>
                      <a:pPr marL="0" marR="0">
                        <a:spcBef>
                          <a:spcPts val="0"/>
                        </a:spcBef>
                        <a:spcAft>
                          <a:spcPts val="0"/>
                        </a:spcAft>
                      </a:pPr>
                      <a:r>
                        <a:rPr lang="en-US" sz="1400" u="none" strike="noStrike">
                          <a:effectLst/>
                          <a:hlinkClick r:id="rId3" action="ppaction://hlinkfile" tooltip="Sort by this column"/>
                        </a:rPr>
                        <a:t>Standard Information</a:t>
                      </a:r>
                      <a:r>
                        <a:rPr lang="en-US" sz="1400">
                          <a:effectLst/>
                        </a:rPr>
                        <a:t> </a:t>
                      </a:r>
                    </a:p>
                  </a:txBody>
                  <a:tcPr marL="0" marR="0" marT="0" marB="0">
                    <a:lnL>
                      <a:noFill/>
                    </a:lnL>
                    <a:lnR>
                      <a:noFill/>
                    </a:lnR>
                    <a:lnT>
                      <a:noFill/>
                    </a:lnT>
                    <a:lnB>
                      <a:noFill/>
                    </a:lnB>
                    <a:solidFill>
                      <a:srgbClr val="A3D963"/>
                    </a:solidFill>
                  </a:tcPr>
                </a:tc>
              </a:tr>
              <a:tr h="0">
                <a:tc>
                  <a:txBody>
                    <a:bodyPr/>
                    <a:lstStyle/>
                    <a:p>
                      <a:pPr marL="0" marR="0">
                        <a:spcBef>
                          <a:spcPts val="0"/>
                        </a:spcBef>
                        <a:spcAft>
                          <a:spcPts val="0"/>
                        </a:spcAft>
                      </a:pPr>
                      <a:r>
                        <a:rPr lang="en-US" sz="1400">
                          <a:effectLst/>
                        </a:rPr>
                        <a:t>Identifier of the standard </a:t>
                      </a:r>
                    </a:p>
                  </a:txBody>
                  <a:tcPr marL="0" marR="0" marT="0" marB="0">
                    <a:lnL>
                      <a:noFill/>
                    </a:lnL>
                    <a:lnR>
                      <a:noFill/>
                    </a:lnR>
                    <a:lnT>
                      <a:noFill/>
                    </a:lnT>
                    <a:lnB>
                      <a:noFill/>
                    </a:lnB>
                    <a:solidFill>
                      <a:srgbClr val="FFF6BF"/>
                    </a:solidFill>
                  </a:tcPr>
                </a:tc>
                <a:tc>
                  <a:txBody>
                    <a:bodyPr/>
                    <a:lstStyle/>
                    <a:p>
                      <a:pPr marL="0" marR="0">
                        <a:spcBef>
                          <a:spcPts val="0"/>
                        </a:spcBef>
                        <a:spcAft>
                          <a:spcPts val="0"/>
                        </a:spcAft>
                      </a:pPr>
                      <a:r>
                        <a:rPr lang="en-US" sz="1400">
                          <a:effectLst/>
                        </a:rPr>
                        <a:t>NIST IR 7761 </a:t>
                      </a:r>
                    </a:p>
                  </a:txBody>
                  <a:tcPr marL="0" marR="0" marT="0" marB="0">
                    <a:lnL>
                      <a:noFill/>
                    </a:lnL>
                    <a:lnR>
                      <a:noFill/>
                    </a:lnR>
                    <a:lnT>
                      <a:noFill/>
                    </a:lnT>
                    <a:lnB>
                      <a:noFill/>
                    </a:lnB>
                    <a:solidFill>
                      <a:srgbClr val="FFF6BF"/>
                    </a:solidFill>
                  </a:tcPr>
                </a:tc>
              </a:tr>
              <a:tr h="0">
                <a:tc>
                  <a:txBody>
                    <a:bodyPr/>
                    <a:lstStyle/>
                    <a:p>
                      <a:pPr marL="0" marR="0">
                        <a:spcBef>
                          <a:spcPts val="0"/>
                        </a:spcBef>
                        <a:spcAft>
                          <a:spcPts val="0"/>
                        </a:spcAft>
                      </a:pPr>
                      <a:r>
                        <a:rPr lang="en-US" sz="1400">
                          <a:effectLst/>
                        </a:rPr>
                        <a:t>Title of the standard </a:t>
                      </a:r>
                    </a:p>
                  </a:txBody>
                  <a:tcPr marL="0" marR="0" marT="0" marB="0">
                    <a:lnL>
                      <a:noFill/>
                    </a:lnL>
                    <a:lnR>
                      <a:noFill/>
                    </a:lnR>
                    <a:lnT>
                      <a:noFill/>
                    </a:lnT>
                    <a:lnB>
                      <a:noFill/>
                    </a:lnB>
                    <a:solidFill>
                      <a:srgbClr val="D9D1A2"/>
                    </a:solidFill>
                  </a:tcPr>
                </a:tc>
                <a:tc>
                  <a:txBody>
                    <a:bodyPr/>
                    <a:lstStyle/>
                    <a:p>
                      <a:pPr marL="0" marR="0">
                        <a:spcBef>
                          <a:spcPts val="0"/>
                        </a:spcBef>
                        <a:spcAft>
                          <a:spcPts val="0"/>
                        </a:spcAft>
                      </a:pPr>
                      <a:r>
                        <a:rPr lang="en-US" sz="1400">
                          <a:effectLst/>
                        </a:rPr>
                        <a:t>Guidelines for Assessing Wireless Standards for Smart Grid </a:t>
                      </a:r>
                      <a:br>
                        <a:rPr lang="en-US" sz="1400">
                          <a:effectLst/>
                        </a:rPr>
                      </a:br>
                      <a:r>
                        <a:rPr lang="en-US" sz="1400">
                          <a:effectLst/>
                        </a:rPr>
                        <a:t>Applications </a:t>
                      </a:r>
                    </a:p>
                  </a:txBody>
                  <a:tcPr marL="0" marR="0" marT="0" marB="0">
                    <a:lnL>
                      <a:noFill/>
                    </a:lnL>
                    <a:lnR>
                      <a:noFill/>
                    </a:lnR>
                    <a:lnT>
                      <a:noFill/>
                    </a:lnT>
                    <a:lnB>
                      <a:noFill/>
                    </a:lnB>
                    <a:solidFill>
                      <a:srgbClr val="D9D1A2"/>
                    </a:solidFill>
                  </a:tcPr>
                </a:tc>
              </a:tr>
              <a:tr h="0">
                <a:tc>
                  <a:txBody>
                    <a:bodyPr/>
                    <a:lstStyle/>
                    <a:p>
                      <a:pPr marL="0" marR="0">
                        <a:spcBef>
                          <a:spcPts val="0"/>
                        </a:spcBef>
                        <a:spcAft>
                          <a:spcPts val="0"/>
                        </a:spcAft>
                      </a:pPr>
                      <a:r>
                        <a:rPr lang="en-US" sz="1400">
                          <a:effectLst/>
                        </a:rPr>
                        <a:t>Name of owner organization </a:t>
                      </a:r>
                    </a:p>
                  </a:txBody>
                  <a:tcPr marL="0" marR="0" marT="0" marB="0">
                    <a:lnL>
                      <a:noFill/>
                    </a:lnL>
                    <a:lnR>
                      <a:noFill/>
                    </a:lnR>
                    <a:lnT>
                      <a:noFill/>
                    </a:lnT>
                    <a:lnB>
                      <a:noFill/>
                    </a:lnB>
                    <a:solidFill>
                      <a:srgbClr val="FFF6BF"/>
                    </a:solidFill>
                  </a:tcPr>
                </a:tc>
                <a:tc>
                  <a:txBody>
                    <a:bodyPr/>
                    <a:lstStyle/>
                    <a:p>
                      <a:pPr marL="0" marR="0">
                        <a:spcBef>
                          <a:spcPts val="0"/>
                        </a:spcBef>
                        <a:spcAft>
                          <a:spcPts val="0"/>
                        </a:spcAft>
                      </a:pPr>
                      <a:r>
                        <a:rPr lang="en-US" sz="1400">
                          <a:effectLst/>
                        </a:rPr>
                        <a:t>NIST </a:t>
                      </a:r>
                    </a:p>
                  </a:txBody>
                  <a:tcPr marL="0" marR="0" marT="0" marB="0">
                    <a:lnL>
                      <a:noFill/>
                    </a:lnL>
                    <a:lnR>
                      <a:noFill/>
                    </a:lnR>
                    <a:lnT>
                      <a:noFill/>
                    </a:lnT>
                    <a:lnB>
                      <a:noFill/>
                    </a:lnB>
                    <a:solidFill>
                      <a:srgbClr val="FFF6BF"/>
                    </a:solidFill>
                  </a:tcPr>
                </a:tc>
              </a:tr>
              <a:tr h="0">
                <a:tc>
                  <a:txBody>
                    <a:bodyPr/>
                    <a:lstStyle/>
                    <a:p>
                      <a:pPr marL="0" marR="0">
                        <a:spcBef>
                          <a:spcPts val="0"/>
                        </a:spcBef>
                        <a:spcAft>
                          <a:spcPts val="0"/>
                        </a:spcAft>
                      </a:pPr>
                      <a:r>
                        <a:rPr lang="en-US" sz="1400">
                          <a:effectLst/>
                        </a:rPr>
                        <a:t>Latest versions, stages, dates </a:t>
                      </a:r>
                    </a:p>
                  </a:txBody>
                  <a:tcPr marL="0" marR="0" marT="0" marB="0">
                    <a:lnL>
                      <a:noFill/>
                    </a:lnL>
                    <a:lnR>
                      <a:noFill/>
                    </a:lnR>
                    <a:lnT>
                      <a:noFill/>
                    </a:lnT>
                    <a:lnB>
                      <a:noFill/>
                    </a:lnB>
                    <a:solidFill>
                      <a:srgbClr val="D9D1A2"/>
                    </a:solidFill>
                  </a:tcPr>
                </a:tc>
                <a:tc>
                  <a:txBody>
                    <a:bodyPr/>
                    <a:lstStyle/>
                    <a:p>
                      <a:pPr marL="0" marR="0">
                        <a:spcBef>
                          <a:spcPts val="0"/>
                        </a:spcBef>
                        <a:spcAft>
                          <a:spcPts val="0"/>
                        </a:spcAft>
                      </a:pPr>
                      <a:r>
                        <a:rPr lang="en-US" sz="1400">
                          <a:effectLst/>
                        </a:rPr>
                        <a:t>1 </a:t>
                      </a:r>
                    </a:p>
                  </a:txBody>
                  <a:tcPr marL="0" marR="0" marT="0" marB="0">
                    <a:lnL>
                      <a:noFill/>
                    </a:lnL>
                    <a:lnR>
                      <a:noFill/>
                    </a:lnR>
                    <a:lnT>
                      <a:noFill/>
                    </a:lnT>
                    <a:lnB>
                      <a:noFill/>
                    </a:lnB>
                    <a:solidFill>
                      <a:srgbClr val="D9D1A2"/>
                    </a:solidFill>
                  </a:tcPr>
                </a:tc>
              </a:tr>
              <a:tr h="0">
                <a:tc>
                  <a:txBody>
                    <a:bodyPr/>
                    <a:lstStyle/>
                    <a:p>
                      <a:pPr marL="0" marR="0">
                        <a:spcBef>
                          <a:spcPts val="0"/>
                        </a:spcBef>
                        <a:spcAft>
                          <a:spcPts val="0"/>
                        </a:spcAft>
                      </a:pPr>
                      <a:r>
                        <a:rPr lang="en-US" sz="1400">
                          <a:effectLst/>
                        </a:rPr>
                        <a:t>URL(s) for the standard </a:t>
                      </a:r>
                    </a:p>
                  </a:txBody>
                  <a:tcPr marL="0" marR="0" marT="0" marB="0">
                    <a:lnL>
                      <a:noFill/>
                    </a:lnL>
                    <a:lnR>
                      <a:noFill/>
                    </a:lnR>
                    <a:lnT>
                      <a:noFill/>
                    </a:lnT>
                    <a:lnB>
                      <a:noFill/>
                    </a:lnB>
                    <a:solidFill>
                      <a:srgbClr val="FFF6BF"/>
                    </a:solidFill>
                  </a:tcPr>
                </a:tc>
                <a:tc>
                  <a:txBody>
                    <a:bodyPr/>
                    <a:lstStyle/>
                    <a:p>
                      <a:pPr marL="0" marR="0">
                        <a:spcBef>
                          <a:spcPts val="0"/>
                        </a:spcBef>
                        <a:spcAft>
                          <a:spcPts val="0"/>
                        </a:spcAft>
                      </a:pPr>
                      <a:r>
                        <a:rPr lang="en-US" sz="1400" u="none" strike="noStrike" dirty="0">
                          <a:effectLst/>
                          <a:hlinkClick r:id="rId4"/>
                        </a:rPr>
                        <a:t>http://collaborate.nist.gov/twiki-sggrid/pub/SmartGrid/PAP02Objective3/NIST_PAP2_Guidelines_for_Assessing_Wireless_Standards_for_Smart_Grid_Applications_1.0.pdf</a:t>
                      </a:r>
                      <a:r>
                        <a:rPr lang="en-US" sz="1400" dirty="0">
                          <a:effectLst/>
                        </a:rPr>
                        <a:t> </a:t>
                      </a:r>
                    </a:p>
                  </a:txBody>
                  <a:tcPr marL="0" marR="0" marT="0" marB="0">
                    <a:lnL>
                      <a:noFill/>
                    </a:lnL>
                    <a:lnR>
                      <a:noFill/>
                    </a:lnR>
                    <a:lnT>
                      <a:noFill/>
                    </a:lnT>
                    <a:lnB>
                      <a:noFill/>
                    </a:lnB>
                    <a:solidFill>
                      <a:srgbClr val="FFF6BF"/>
                    </a:solidFill>
                  </a:tcPr>
                </a:tc>
              </a:tr>
            </a:tbl>
          </a:graphicData>
        </a:graphic>
      </p:graphicFrame>
      <p:sp>
        <p:nvSpPr>
          <p:cNvPr id="19474" name="Rectangle 1"/>
          <p:cNvSpPr>
            <a:spLocks noChangeArrowheads="1"/>
          </p:cNvSpPr>
          <p:nvPr/>
        </p:nvSpPr>
        <p:spPr bwMode="auto">
          <a:xfrm>
            <a:off x="685800" y="2392363"/>
            <a:ext cx="9144000" cy="457200"/>
          </a:xfrm>
          <a:prstGeom prst="rect">
            <a:avLst/>
          </a:prstGeom>
          <a:noFill/>
          <a:ln w="9525">
            <a:noFill/>
            <a:miter lim="800000"/>
            <a:headEnd/>
            <a:tailEnd/>
          </a:ln>
        </p:spPr>
        <p:txBody>
          <a:bodyPr wrap="none" anchor="ctr">
            <a:spAutoFit/>
          </a:bodyPr>
          <a:lstStyle/>
          <a:p>
            <a:pPr algn="ctr" eaLnBrk="0" hangingPunct="0"/>
            <a:endParaRPr lang="en-US"/>
          </a:p>
        </p:txBody>
      </p:sp>
      <p:sp>
        <p:nvSpPr>
          <p:cNvPr id="19475" name="TextBox 10"/>
          <p:cNvSpPr txBox="1">
            <a:spLocks noChangeArrowheads="1"/>
          </p:cNvSpPr>
          <p:nvPr/>
        </p:nvSpPr>
        <p:spPr bwMode="auto">
          <a:xfrm>
            <a:off x="612775" y="5915025"/>
            <a:ext cx="6638925" cy="277813"/>
          </a:xfrm>
          <a:prstGeom prst="rect">
            <a:avLst/>
          </a:prstGeom>
          <a:noFill/>
          <a:ln w="9525">
            <a:solidFill>
              <a:srgbClr val="FFC000"/>
            </a:solidFill>
            <a:miter lim="800000"/>
            <a:headEnd/>
            <a:tailEnd/>
          </a:ln>
        </p:spPr>
        <p:txBody>
          <a:bodyPr>
            <a:spAutoFit/>
          </a:bodyPr>
          <a:lstStyle/>
          <a:p>
            <a:pPr algn="ctr" eaLnBrk="0" hangingPunct="0"/>
            <a:r>
              <a:rPr lang="en-US" sz="1200">
                <a:hlinkClick r:id="rId5"/>
              </a:rPr>
              <a:t>http://collaborate.nist.gov/twiki-sggrid/bin/view/SmartGrid/SGIPCosSIFNISTIR7761</a:t>
            </a:r>
            <a:endParaRPr lang="en-US" sz="1200"/>
          </a:p>
        </p:txBody>
      </p:sp>
      <p:sp>
        <p:nvSpPr>
          <p:cNvPr id="2" name="Date Placeholder 1"/>
          <p:cNvSpPr>
            <a:spLocks noGrp="1"/>
          </p:cNvSpPr>
          <p:nvPr>
            <p:ph type="dt" sz="half" idx="10"/>
          </p:nvPr>
        </p:nvSpPr>
        <p:spPr/>
        <p:txBody>
          <a:bodyPr/>
          <a:lstStyle/>
          <a:p>
            <a:r>
              <a:rPr lang="en-US" smtClean="0"/>
              <a:t>Janaury 2012</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85800" y="685800"/>
            <a:ext cx="7772400" cy="596900"/>
          </a:xfrm>
        </p:spPr>
        <p:txBody>
          <a:bodyPr/>
          <a:lstStyle/>
          <a:p>
            <a:r>
              <a:rPr lang="en-US" smtClean="0">
                <a:latin typeface="Times New Roman" pitchFamily="18" charset="0"/>
              </a:rPr>
              <a:t>Guideline Sections</a:t>
            </a:r>
          </a:p>
        </p:txBody>
      </p:sp>
      <p:sp>
        <p:nvSpPr>
          <p:cNvPr id="20482" name="Text Placeholder 2"/>
          <p:cNvSpPr>
            <a:spLocks noGrp="1"/>
          </p:cNvSpPr>
          <p:nvPr>
            <p:ph type="body" sz="half" idx="1"/>
          </p:nvPr>
        </p:nvSpPr>
        <p:spPr>
          <a:xfrm>
            <a:off x="393700" y="1498600"/>
            <a:ext cx="8331200" cy="4597400"/>
          </a:xfrm>
        </p:spPr>
        <p:txBody>
          <a:bodyPr/>
          <a:lstStyle/>
          <a:p>
            <a:r>
              <a:rPr lang="en-US" dirty="0" smtClean="0">
                <a:latin typeface="Times New Roman" pitchFamily="18" charset="0"/>
              </a:rPr>
              <a:t>Sect 2 Acronyms and Definitions </a:t>
            </a:r>
          </a:p>
          <a:p>
            <a:r>
              <a:rPr lang="en-US" dirty="0" smtClean="0">
                <a:latin typeface="Times New Roman" pitchFamily="18" charset="0"/>
              </a:rPr>
              <a:t>Sect 3 SG Conceptual Model &amp; Business Requirements </a:t>
            </a:r>
          </a:p>
          <a:p>
            <a:r>
              <a:rPr lang="en-US" dirty="0" smtClean="0">
                <a:latin typeface="Times New Roman" pitchFamily="18" charset="0"/>
              </a:rPr>
              <a:t>Sect 4 Wireless Technology </a:t>
            </a:r>
          </a:p>
          <a:p>
            <a:r>
              <a:rPr lang="en-US" dirty="0" smtClean="0">
                <a:latin typeface="Times New Roman" pitchFamily="18" charset="0"/>
              </a:rPr>
              <a:t>Sect 5 Modeling &amp; Evaluation Approach </a:t>
            </a:r>
          </a:p>
          <a:p>
            <a:r>
              <a:rPr lang="en-US" dirty="0" smtClean="0">
                <a:latin typeface="Times New Roman" pitchFamily="18" charset="0"/>
              </a:rPr>
              <a:t>Sect 6 Factors to Consider </a:t>
            </a:r>
          </a:p>
          <a:p>
            <a:r>
              <a:rPr lang="en-US" dirty="0" smtClean="0">
                <a:latin typeface="Times New Roman" pitchFamily="18" charset="0"/>
              </a:rPr>
              <a:t>Sect 7 Conclusions</a:t>
            </a:r>
          </a:p>
          <a:p>
            <a:r>
              <a:rPr lang="en-US" dirty="0" smtClean="0">
                <a:latin typeface="Times New Roman" pitchFamily="18" charset="0"/>
              </a:rPr>
              <a:t>Sect 8 References</a:t>
            </a:r>
          </a:p>
          <a:p>
            <a:r>
              <a:rPr lang="en-US" dirty="0" smtClean="0">
                <a:latin typeface="Times New Roman" pitchFamily="18" charset="0"/>
              </a:rPr>
              <a:t>Sect 9 Bibliography</a:t>
            </a:r>
          </a:p>
          <a:p>
            <a:r>
              <a:rPr lang="en-US" dirty="0" smtClean="0">
                <a:latin typeface="Times New Roman" pitchFamily="18" charset="0"/>
              </a:rPr>
              <a:t>Annex (e.g. A, B, C, D, E)</a:t>
            </a:r>
          </a:p>
        </p:txBody>
      </p:sp>
      <p:sp>
        <p:nvSpPr>
          <p:cNvPr id="20484" name="Footer Placeholder 5"/>
          <p:cNvSpPr>
            <a:spLocks noGrp="1"/>
          </p:cNvSpPr>
          <p:nvPr>
            <p:ph type="ftr" sz="quarter" idx="11"/>
          </p:nvPr>
        </p:nvSpPr>
        <p:spPr>
          <a:noFill/>
        </p:spPr>
        <p:txBody>
          <a:bodyPr/>
          <a:lstStyle/>
          <a:p>
            <a:r>
              <a:rPr lang="en-US" smtClean="0"/>
              <a:t>Bruce Kraemer, Marvell</a:t>
            </a:r>
          </a:p>
        </p:txBody>
      </p:sp>
      <p:sp>
        <p:nvSpPr>
          <p:cNvPr id="20485" name="Slide Number Placeholder 6"/>
          <p:cNvSpPr>
            <a:spLocks noGrp="1"/>
          </p:cNvSpPr>
          <p:nvPr>
            <p:ph type="sldNum" sz="quarter" idx="12"/>
          </p:nvPr>
        </p:nvSpPr>
        <p:spPr>
          <a:xfrm>
            <a:off x="4357688" y="6475413"/>
            <a:ext cx="504825" cy="182562"/>
          </a:xfrm>
          <a:noFill/>
        </p:spPr>
        <p:txBody>
          <a:bodyPr/>
          <a:lstStyle/>
          <a:p>
            <a:r>
              <a:rPr lang="en-US" smtClean="0"/>
              <a:t>Slide </a:t>
            </a:r>
            <a:fld id="{7BC2309F-CF4A-4783-9EA7-A2777CE45494}" type="slidenum">
              <a:rPr lang="en-US" smtClean="0"/>
              <a:pPr/>
              <a:t>9</a:t>
            </a:fld>
            <a:endParaRPr lang="en-US" smtClean="0"/>
          </a:p>
        </p:txBody>
      </p:sp>
      <p:sp>
        <p:nvSpPr>
          <p:cNvPr id="2" name="Date Placeholder 1"/>
          <p:cNvSpPr>
            <a:spLocks noGrp="1"/>
          </p:cNvSpPr>
          <p:nvPr>
            <p:ph type="dt" sz="half" idx="10"/>
          </p:nvPr>
        </p:nvSpPr>
        <p:spPr>
          <a:xfrm>
            <a:off x="696913" y="332601"/>
            <a:ext cx="1340110" cy="276999"/>
          </a:xfrm>
        </p:spPr>
        <p:txBody>
          <a:bodyPr/>
          <a:lstStyle/>
          <a:p>
            <a:r>
              <a:rPr lang="en-US" dirty="0" smtClean="0"/>
              <a:t>January 2012</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Default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275938</TotalTime>
  <Words>1335</Words>
  <Application>Microsoft Office PowerPoint</Application>
  <PresentationFormat>On-screen Show (4:3)</PresentationFormat>
  <Paragraphs>259</Paragraphs>
  <Slides>23</Slides>
  <Notes>2</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23</vt:i4>
      </vt:variant>
    </vt:vector>
  </HeadingPairs>
  <TitlesOfParts>
    <vt:vector size="28" baseType="lpstr">
      <vt:lpstr>Default Design</vt:lpstr>
      <vt:lpstr>Acrobat Document</vt:lpstr>
      <vt:lpstr>Microsoft Excel 97-2003 Worksheet</vt:lpstr>
      <vt:lpstr>Adobe Acrobat Document</vt:lpstr>
      <vt:lpstr>Microsoft Excel Worksheet</vt:lpstr>
      <vt:lpstr>Smart Grid SC– January 2012</vt:lpstr>
      <vt:lpstr>Jacksonville Agenda</vt:lpstr>
      <vt:lpstr>PowerPoint Presentation</vt:lpstr>
      <vt:lpstr>Major 802 Support Elements in SGIP</vt:lpstr>
      <vt:lpstr>High Level 802 Goals in the PAP02 Context</vt:lpstr>
      <vt:lpstr>Major 802 Engagement Opportunities in SGIP</vt:lpstr>
      <vt:lpstr>PAP#2 Status</vt:lpstr>
      <vt:lpstr>Guideline Version 1</vt:lpstr>
      <vt:lpstr>Guideline Sections</vt:lpstr>
      <vt:lpstr>Annexes</vt:lpstr>
      <vt:lpstr>Guideline 1 to 2 Differences</vt:lpstr>
      <vt:lpstr>PAP02 Guideline - Schedule Overview</vt:lpstr>
      <vt:lpstr>SDO Sub group</vt:lpstr>
      <vt:lpstr>Work in Progress:</vt:lpstr>
      <vt:lpstr>January 03, 2012  Update: SDO Sub-group Progress  Doug Gray Farrokh Khatibi</vt:lpstr>
      <vt:lpstr>Background</vt:lpstr>
      <vt:lpstr>Status &amp; Plans: Section 4</vt:lpstr>
      <vt:lpstr>Status &amp; Plans: Section 5</vt:lpstr>
      <vt:lpstr>Status &amp; Plans: Section 6</vt:lpstr>
      <vt:lpstr>Status &amp; Plans: Modeling Tool</vt:lpstr>
      <vt:lpstr>UCAIUG</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January 2012 Smart Grid SC</dc:title>
  <dc:subject>Smart Grid Information </dc:subject>
  <dc:creator>Bruce Kraemer (Marvell)</dc:creator>
  <cp:lastModifiedBy>Bruce Kraemer</cp:lastModifiedBy>
  <cp:revision>2777</cp:revision>
  <cp:lastPrinted>2012-01-19T10:42:26Z</cp:lastPrinted>
  <dcterms:created xsi:type="dcterms:W3CDTF">1998-02-10T13:07:52Z</dcterms:created>
  <dcterms:modified xsi:type="dcterms:W3CDTF">2012-01-19T14:58:56Z</dcterms:modified>
</cp:coreProperties>
</file>