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customXml/itemProps4.xml" ContentType="application/vnd.openxmlformats-officedocument.customXml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5"/>
  </p:sldMasterIdLst>
  <p:notesMasterIdLst>
    <p:notesMasterId r:id="rId27"/>
  </p:notesMasterIdLst>
  <p:handoutMasterIdLst>
    <p:handoutMasterId r:id="rId28"/>
  </p:handoutMasterIdLst>
  <p:sldIdLst>
    <p:sldId id="428" r:id="rId6"/>
    <p:sldId id="455" r:id="rId7"/>
    <p:sldId id="397" r:id="rId8"/>
    <p:sldId id="458" r:id="rId9"/>
    <p:sldId id="459" r:id="rId10"/>
    <p:sldId id="463" r:id="rId11"/>
    <p:sldId id="464" r:id="rId12"/>
    <p:sldId id="471" r:id="rId13"/>
    <p:sldId id="470" r:id="rId14"/>
    <p:sldId id="466" r:id="rId15"/>
    <p:sldId id="465" r:id="rId16"/>
    <p:sldId id="467" r:id="rId17"/>
    <p:sldId id="461" r:id="rId18"/>
    <p:sldId id="460" r:id="rId19"/>
    <p:sldId id="468" r:id="rId20"/>
    <p:sldId id="469" r:id="rId21"/>
    <p:sldId id="440" r:id="rId22"/>
    <p:sldId id="449" r:id="rId23"/>
    <p:sldId id="454" r:id="rId24"/>
    <p:sldId id="472" r:id="rId25"/>
    <p:sldId id="473" r:id="rId26"/>
  </p:sldIdLst>
  <p:sldSz cx="9144000" cy="6858000" type="screen4x3"/>
  <p:notesSz cx="9321800" cy="6946900"/>
  <p:defaultTextStyle>
    <a:defPPr>
      <a:defRPr lang="en-US"/>
    </a:defPPr>
    <a:lvl1pPr algn="l" rtl="0" fontAlgn="base">
      <a:spcBef>
        <a:spcPct val="0"/>
      </a:spcBef>
      <a:spcAft>
        <a:spcPct val="0"/>
      </a:spcAft>
      <a:defRPr sz="1800" kern="1200">
        <a:solidFill>
          <a:schemeClr val="tx1"/>
        </a:solidFill>
        <a:latin typeface="Arial" charset="0"/>
        <a:ea typeface="+mn-ea"/>
        <a:cs typeface="+mn-cs"/>
      </a:defRPr>
    </a:lvl1pPr>
    <a:lvl2pPr marL="139171" algn="l" rtl="0" fontAlgn="base">
      <a:spcBef>
        <a:spcPct val="0"/>
      </a:spcBef>
      <a:spcAft>
        <a:spcPct val="0"/>
      </a:spcAft>
      <a:defRPr sz="1800" kern="1200">
        <a:solidFill>
          <a:schemeClr val="tx1"/>
        </a:solidFill>
        <a:latin typeface="Arial" charset="0"/>
        <a:ea typeface="+mn-ea"/>
        <a:cs typeface="+mn-cs"/>
      </a:defRPr>
    </a:lvl2pPr>
    <a:lvl3pPr marL="278341" algn="l" rtl="0" fontAlgn="base">
      <a:spcBef>
        <a:spcPct val="0"/>
      </a:spcBef>
      <a:spcAft>
        <a:spcPct val="0"/>
      </a:spcAft>
      <a:defRPr sz="1800" kern="1200">
        <a:solidFill>
          <a:schemeClr val="tx1"/>
        </a:solidFill>
        <a:latin typeface="Arial" charset="0"/>
        <a:ea typeface="+mn-ea"/>
        <a:cs typeface="+mn-cs"/>
      </a:defRPr>
    </a:lvl3pPr>
    <a:lvl4pPr marL="417513" algn="l" rtl="0" fontAlgn="base">
      <a:spcBef>
        <a:spcPct val="0"/>
      </a:spcBef>
      <a:spcAft>
        <a:spcPct val="0"/>
      </a:spcAft>
      <a:defRPr sz="1800" kern="1200">
        <a:solidFill>
          <a:schemeClr val="tx1"/>
        </a:solidFill>
        <a:latin typeface="Arial" charset="0"/>
        <a:ea typeface="+mn-ea"/>
        <a:cs typeface="+mn-cs"/>
      </a:defRPr>
    </a:lvl4pPr>
    <a:lvl5pPr marL="556683" algn="l" rtl="0" fontAlgn="base">
      <a:spcBef>
        <a:spcPct val="0"/>
      </a:spcBef>
      <a:spcAft>
        <a:spcPct val="0"/>
      </a:spcAft>
      <a:defRPr sz="1800" kern="1200">
        <a:solidFill>
          <a:schemeClr val="tx1"/>
        </a:solidFill>
        <a:latin typeface="Arial" charset="0"/>
        <a:ea typeface="+mn-ea"/>
        <a:cs typeface="+mn-cs"/>
      </a:defRPr>
    </a:lvl5pPr>
    <a:lvl6pPr marL="695854" algn="l" defTabSz="278341" rtl="0" eaLnBrk="1" latinLnBrk="0" hangingPunct="1">
      <a:defRPr sz="1800" kern="1200">
        <a:solidFill>
          <a:schemeClr val="tx1"/>
        </a:solidFill>
        <a:latin typeface="Arial" charset="0"/>
        <a:ea typeface="+mn-ea"/>
        <a:cs typeface="+mn-cs"/>
      </a:defRPr>
    </a:lvl6pPr>
    <a:lvl7pPr marL="835024" algn="l" defTabSz="278341" rtl="0" eaLnBrk="1" latinLnBrk="0" hangingPunct="1">
      <a:defRPr sz="1800" kern="1200">
        <a:solidFill>
          <a:schemeClr val="tx1"/>
        </a:solidFill>
        <a:latin typeface="Arial" charset="0"/>
        <a:ea typeface="+mn-ea"/>
        <a:cs typeface="+mn-cs"/>
      </a:defRPr>
    </a:lvl7pPr>
    <a:lvl8pPr marL="974196" algn="l" defTabSz="278341" rtl="0" eaLnBrk="1" latinLnBrk="0" hangingPunct="1">
      <a:defRPr sz="1800" kern="1200">
        <a:solidFill>
          <a:schemeClr val="tx1"/>
        </a:solidFill>
        <a:latin typeface="Arial" charset="0"/>
        <a:ea typeface="+mn-ea"/>
        <a:cs typeface="+mn-cs"/>
      </a:defRPr>
    </a:lvl8pPr>
    <a:lvl9pPr marL="1113366" algn="l" defTabSz="278341" rtl="0" eaLnBrk="1" latinLnBrk="0" hangingPunct="1">
      <a:defRPr sz="18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FF"/>
    <a:srgbClr val="0073AC"/>
    <a:srgbClr val="43A361"/>
    <a:srgbClr val="996633"/>
    <a:srgbClr val="CCCC00"/>
    <a:srgbClr val="CCFF33"/>
    <a:srgbClr val="99FF33"/>
    <a:srgbClr val="C2DCC3"/>
    <a:srgbClr val="C1DD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65" autoAdjust="0"/>
    <p:restoredTop sz="94660"/>
  </p:normalViewPr>
  <p:slideViewPr>
    <p:cSldViewPr>
      <p:cViewPr>
        <p:scale>
          <a:sx n="70" d="100"/>
          <a:sy n="70" d="100"/>
        </p:scale>
        <p:origin x="-1656" y="138"/>
      </p:cViewPr>
      <p:guideLst>
        <p:guide orient="horz" pos="845"/>
        <p:guide pos="4309"/>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5" d="100"/>
          <a:sy n="65" d="100"/>
        </p:scale>
        <p:origin x="-1050" y="-96"/>
      </p:cViewPr>
      <p:guideLst>
        <p:guide orient="horz" pos="2188"/>
        <p:guide pos="2936"/>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6" name="Picture 8" descr="CR&amp;D_innerPage_3medRes"/>
          <p:cNvPicPr>
            <a:picLocks noChangeAspect="1" noChangeArrowheads="1"/>
          </p:cNvPicPr>
          <p:nvPr/>
        </p:nvPicPr>
        <p:blipFill>
          <a:blip r:embed="rId2" cstate="print"/>
          <a:srcRect l="1181" t="1714" r="1181" b="80571"/>
          <a:stretch>
            <a:fillRect/>
          </a:stretch>
        </p:blipFill>
        <p:spPr bwMode="auto">
          <a:xfrm>
            <a:off x="0" y="-1913"/>
            <a:ext cx="9321800" cy="710226"/>
          </a:xfrm>
          <a:prstGeom prst="rect">
            <a:avLst/>
          </a:prstGeom>
          <a:noFill/>
          <a:ln w="9525">
            <a:noFill/>
            <a:miter lim="800000"/>
            <a:headEnd/>
            <a:tailEnd/>
          </a:ln>
        </p:spPr>
      </p:pic>
    </p:spTree>
    <p:extLst>
      <p:ext uri="{BB962C8B-B14F-4D97-AF65-F5344CB8AC3E}">
        <p14:creationId xmlns:p14="http://schemas.microsoft.com/office/powerpoint/2010/main" xmlns="" val="27411693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1" y="0"/>
            <a:ext cx="4039446" cy="347345"/>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a:defRPr sz="1200"/>
            </a:lvl1pPr>
          </a:lstStyle>
          <a:p>
            <a:pPr>
              <a:defRPr/>
            </a:pPr>
            <a:endParaRPr lang="en-US" dirty="0"/>
          </a:p>
        </p:txBody>
      </p:sp>
      <p:sp>
        <p:nvSpPr>
          <p:cNvPr id="5123" name="Rectangle 3"/>
          <p:cNvSpPr>
            <a:spLocks noGrp="1" noChangeArrowheads="1"/>
          </p:cNvSpPr>
          <p:nvPr>
            <p:ph type="dt" idx="1"/>
          </p:nvPr>
        </p:nvSpPr>
        <p:spPr bwMode="auto">
          <a:xfrm>
            <a:off x="5280197" y="0"/>
            <a:ext cx="4039446" cy="347345"/>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algn="r">
              <a:defRPr sz="1200"/>
            </a:lvl1pPr>
          </a:lstStyle>
          <a:p>
            <a:pPr>
              <a:defRPr/>
            </a:pPr>
            <a:endParaRPr lang="en-US" dirty="0"/>
          </a:p>
        </p:txBody>
      </p:sp>
      <p:sp>
        <p:nvSpPr>
          <p:cNvPr id="16388" name="Rectangle 4"/>
          <p:cNvSpPr>
            <a:spLocks noGrp="1" noRot="1" noChangeAspect="1" noChangeArrowheads="1" noTextEdit="1"/>
          </p:cNvSpPr>
          <p:nvPr>
            <p:ph type="sldImg" idx="2"/>
          </p:nvPr>
        </p:nvSpPr>
        <p:spPr bwMode="auto">
          <a:xfrm>
            <a:off x="2924175" y="520700"/>
            <a:ext cx="3473450" cy="2605088"/>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932180" y="3299778"/>
            <a:ext cx="7457440" cy="3126105"/>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1" y="6598349"/>
            <a:ext cx="4039446" cy="347345"/>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a:defRPr sz="1200"/>
            </a:lvl1pPr>
          </a:lstStyle>
          <a:p>
            <a:pPr>
              <a:defRPr/>
            </a:pPr>
            <a:endParaRPr lang="en-US" dirty="0"/>
          </a:p>
        </p:txBody>
      </p:sp>
      <p:sp>
        <p:nvSpPr>
          <p:cNvPr id="5127" name="Rectangle 7"/>
          <p:cNvSpPr>
            <a:spLocks noGrp="1" noChangeArrowheads="1"/>
          </p:cNvSpPr>
          <p:nvPr>
            <p:ph type="sldNum" sz="quarter" idx="5"/>
          </p:nvPr>
        </p:nvSpPr>
        <p:spPr bwMode="auto">
          <a:xfrm>
            <a:off x="5280197" y="6598349"/>
            <a:ext cx="4039446" cy="347345"/>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algn="r">
              <a:defRPr sz="1200"/>
            </a:lvl1pPr>
          </a:lstStyle>
          <a:p>
            <a:pPr>
              <a:defRPr/>
            </a:pPr>
            <a:fld id="{589DAB31-59AD-4F23-91ED-D5C760CE790F}" type="slidenum">
              <a:rPr lang="en-US"/>
              <a:pPr>
                <a:defRPr/>
              </a:pPr>
              <a:t>‹#›</a:t>
            </a:fld>
            <a:endParaRPr lang="en-US" dirty="0"/>
          </a:p>
        </p:txBody>
      </p:sp>
    </p:spTree>
    <p:extLst>
      <p:ext uri="{BB962C8B-B14F-4D97-AF65-F5344CB8AC3E}">
        <p14:creationId xmlns:p14="http://schemas.microsoft.com/office/powerpoint/2010/main" xmlns="" val="28691540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400" kern="1200">
        <a:solidFill>
          <a:schemeClr val="tx1"/>
        </a:solidFill>
        <a:latin typeface="Arial" charset="0"/>
        <a:ea typeface="+mn-ea"/>
        <a:cs typeface="+mn-cs"/>
      </a:defRPr>
    </a:lvl1pPr>
    <a:lvl2pPr marL="139171" algn="l" rtl="0" eaLnBrk="0" fontAlgn="base" hangingPunct="0">
      <a:spcBef>
        <a:spcPct val="30000"/>
      </a:spcBef>
      <a:spcAft>
        <a:spcPct val="0"/>
      </a:spcAft>
      <a:defRPr sz="400" kern="1200">
        <a:solidFill>
          <a:schemeClr val="tx1"/>
        </a:solidFill>
        <a:latin typeface="Arial" charset="0"/>
        <a:ea typeface="+mn-ea"/>
        <a:cs typeface="+mn-cs"/>
      </a:defRPr>
    </a:lvl2pPr>
    <a:lvl3pPr marL="278341" algn="l" rtl="0" eaLnBrk="0" fontAlgn="base" hangingPunct="0">
      <a:spcBef>
        <a:spcPct val="30000"/>
      </a:spcBef>
      <a:spcAft>
        <a:spcPct val="0"/>
      </a:spcAft>
      <a:defRPr sz="400" kern="1200">
        <a:solidFill>
          <a:schemeClr val="tx1"/>
        </a:solidFill>
        <a:latin typeface="Arial" charset="0"/>
        <a:ea typeface="+mn-ea"/>
        <a:cs typeface="+mn-cs"/>
      </a:defRPr>
    </a:lvl3pPr>
    <a:lvl4pPr marL="417513" algn="l" rtl="0" eaLnBrk="0" fontAlgn="base" hangingPunct="0">
      <a:spcBef>
        <a:spcPct val="30000"/>
      </a:spcBef>
      <a:spcAft>
        <a:spcPct val="0"/>
      </a:spcAft>
      <a:defRPr sz="400" kern="1200">
        <a:solidFill>
          <a:schemeClr val="tx1"/>
        </a:solidFill>
        <a:latin typeface="Arial" charset="0"/>
        <a:ea typeface="+mn-ea"/>
        <a:cs typeface="+mn-cs"/>
      </a:defRPr>
    </a:lvl4pPr>
    <a:lvl5pPr marL="556683" algn="l" rtl="0" eaLnBrk="0" fontAlgn="base" hangingPunct="0">
      <a:spcBef>
        <a:spcPct val="30000"/>
      </a:spcBef>
      <a:spcAft>
        <a:spcPct val="0"/>
      </a:spcAft>
      <a:defRPr sz="400" kern="1200">
        <a:solidFill>
          <a:schemeClr val="tx1"/>
        </a:solidFill>
        <a:latin typeface="Arial" charset="0"/>
        <a:ea typeface="+mn-ea"/>
        <a:cs typeface="+mn-cs"/>
      </a:defRPr>
    </a:lvl5pPr>
    <a:lvl6pPr marL="695854" algn="l" defTabSz="278341" rtl="0" eaLnBrk="1" latinLnBrk="0" hangingPunct="1">
      <a:defRPr sz="400" kern="1200">
        <a:solidFill>
          <a:schemeClr val="tx1"/>
        </a:solidFill>
        <a:latin typeface="+mn-lt"/>
        <a:ea typeface="+mn-ea"/>
        <a:cs typeface="+mn-cs"/>
      </a:defRPr>
    </a:lvl6pPr>
    <a:lvl7pPr marL="835024" algn="l" defTabSz="278341" rtl="0" eaLnBrk="1" latinLnBrk="0" hangingPunct="1">
      <a:defRPr sz="400" kern="1200">
        <a:solidFill>
          <a:schemeClr val="tx1"/>
        </a:solidFill>
        <a:latin typeface="+mn-lt"/>
        <a:ea typeface="+mn-ea"/>
        <a:cs typeface="+mn-cs"/>
      </a:defRPr>
    </a:lvl7pPr>
    <a:lvl8pPr marL="974196" algn="l" defTabSz="278341" rtl="0" eaLnBrk="1" latinLnBrk="0" hangingPunct="1">
      <a:defRPr sz="400" kern="1200">
        <a:solidFill>
          <a:schemeClr val="tx1"/>
        </a:solidFill>
        <a:latin typeface="+mn-lt"/>
        <a:ea typeface="+mn-ea"/>
        <a:cs typeface="+mn-cs"/>
      </a:defRPr>
    </a:lvl8pPr>
    <a:lvl9pPr marL="1113366" algn="l" defTabSz="278341" rtl="0" eaLnBrk="1" latinLnBrk="0" hangingPunct="1">
      <a:defRPr sz="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xfrm>
            <a:off x="6252095" y="6475413"/>
            <a:ext cx="2434705" cy="215444"/>
          </a:xfrm>
          <a:prstGeom prst="rect">
            <a:avLst/>
          </a:prstGeom>
          <a:ln/>
        </p:spPr>
        <p:txBody>
          <a:bodyPr/>
          <a:lstStyle>
            <a:lvl1pPr>
              <a:defRPr/>
            </a:lvl1pPr>
          </a:lstStyle>
          <a:p>
            <a:pPr>
              <a:defRPr/>
            </a:pPr>
            <a:r>
              <a:rPr lang="en-US" dirty="0" smtClean="0"/>
              <a:t>Santosh Abraham, Qualcomm Inc.</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smtClean="0"/>
              <a:t>Slide </a:t>
            </a:r>
            <a:fld id="{CB429028-EDBC-4B69-9F69-0DC0E1F17881}" type="slidenum">
              <a:rPr lang="en-US" smtClean="0"/>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614392" y="6475413"/>
            <a:ext cx="1072408" cy="215444"/>
          </a:xfrm>
          <a:prstGeom prst="rect">
            <a:avLst/>
          </a:prstGeom>
          <a:ln/>
        </p:spPr>
        <p:txBody>
          <a:bodyPr/>
          <a:lstStyle>
            <a:lvl1pPr>
              <a:defRPr/>
            </a:lvl1pPr>
          </a:lstStyle>
          <a:p>
            <a:pPr>
              <a:defRPr/>
            </a:pPr>
            <a:r>
              <a:rPr lang="en-US" dirty="0" smtClean="0"/>
              <a:t>Qualcomm</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smtClean="0"/>
              <a:t>Slide </a:t>
            </a:r>
            <a:fld id="{E049E0A4-D13C-48AD-B305-EC1139810541}"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614392" y="6475413"/>
            <a:ext cx="1072408" cy="215444"/>
          </a:xfrm>
          <a:prstGeom prst="rect">
            <a:avLst/>
          </a:prstGeom>
          <a:ln/>
        </p:spPr>
        <p:txBody>
          <a:bodyPr/>
          <a:lstStyle>
            <a:lvl1pPr>
              <a:defRPr/>
            </a:lvl1pPr>
          </a:lstStyle>
          <a:p>
            <a:pPr>
              <a:defRPr/>
            </a:pPr>
            <a:r>
              <a:rPr lang="en-US" dirty="0" smtClean="0"/>
              <a:t>Qualcomm</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smtClean="0"/>
              <a:t>Slide </a:t>
            </a:r>
            <a:fld id="{4BE23980-0B66-44B1-9D24-F7EED9DFE44C}"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latin typeface="Times New Roman"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baseline="0">
                <a:latin typeface="Times New Roman" pitchFamily="18" charset="0"/>
              </a:defRPr>
            </a:lvl1pPr>
            <a:lvl2pPr>
              <a:defRPr baseline="0">
                <a:latin typeface="Times New Roman" pitchFamily="18" charset="0"/>
              </a:defRPr>
            </a:lvl2pPr>
            <a:lvl3pPr>
              <a:defRPr baseline="0">
                <a:latin typeface="Times New Roman" pitchFamily="18" charset="0"/>
              </a:defRPr>
            </a:lvl3pPr>
            <a:lvl4pPr>
              <a:defRPr baseline="0">
                <a:latin typeface="Times New Roman" pitchFamily="18" charset="0"/>
              </a:defRPr>
            </a:lvl4pPr>
            <a:lvl5pPr>
              <a:defRPr baseline="0">
                <a:latin typeface="Times New Roman"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xfrm>
            <a:off x="6292618" y="6475413"/>
            <a:ext cx="2394182" cy="184666"/>
          </a:xfrm>
          <a:prstGeom prst="rect">
            <a:avLst/>
          </a:prstGeom>
          <a:ln/>
        </p:spPr>
        <p:txBody>
          <a:bodyPr/>
          <a:lstStyle>
            <a:lvl1pPr>
              <a:defRPr/>
            </a:lvl1pPr>
          </a:lstStyle>
          <a:p>
            <a:pPr>
              <a:defRPr/>
            </a:pPr>
            <a:r>
              <a:rPr lang="en-US" dirty="0" smtClean="0"/>
              <a:t>Qualcomm</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smtClean="0"/>
              <a:t>Slide </a:t>
            </a:r>
            <a:fld id="{E132E8F0-0953-4589-931F-0CF931D74C39}"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xfrm>
            <a:off x="7614392" y="6475413"/>
            <a:ext cx="1072408" cy="215444"/>
          </a:xfrm>
          <a:prstGeom prst="rect">
            <a:avLst/>
          </a:prstGeom>
          <a:ln/>
        </p:spPr>
        <p:txBody>
          <a:bodyPr/>
          <a:lstStyle>
            <a:lvl1pPr>
              <a:defRPr/>
            </a:lvl1pPr>
          </a:lstStyle>
          <a:p>
            <a:pPr>
              <a:defRPr/>
            </a:pPr>
            <a:r>
              <a:rPr lang="en-US" dirty="0" smtClean="0"/>
              <a:t>Qualcomm</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smtClean="0"/>
              <a:t>Slide </a:t>
            </a:r>
            <a:fld id="{2EFAA3E3-987F-4FCE-B0A1-1D2278CBFC4F}"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xfrm>
            <a:off x="7614392" y="6475413"/>
            <a:ext cx="1072408" cy="215444"/>
          </a:xfrm>
          <a:prstGeom prst="rect">
            <a:avLst/>
          </a:prstGeom>
          <a:ln/>
        </p:spPr>
        <p:txBody>
          <a:bodyPr/>
          <a:lstStyle>
            <a:lvl1pPr>
              <a:defRPr/>
            </a:lvl1pPr>
          </a:lstStyle>
          <a:p>
            <a:pPr>
              <a:defRPr/>
            </a:pPr>
            <a:r>
              <a:rPr lang="en-US" dirty="0" smtClean="0"/>
              <a:t>Qualcomm</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smtClean="0"/>
              <a:t>Slide </a:t>
            </a:r>
            <a:fld id="{8CE9F9CF-3121-4AF5-95C4-3FA2B5B4274B}"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xfrm>
            <a:off x="7614392" y="6475413"/>
            <a:ext cx="1072408" cy="215444"/>
          </a:xfrm>
          <a:prstGeom prst="rect">
            <a:avLst/>
          </a:prstGeom>
          <a:ln/>
        </p:spPr>
        <p:txBody>
          <a:bodyPr/>
          <a:lstStyle>
            <a:lvl1pPr>
              <a:defRPr/>
            </a:lvl1pPr>
          </a:lstStyle>
          <a:p>
            <a:pPr>
              <a:defRPr/>
            </a:pPr>
            <a:r>
              <a:rPr lang="en-US" dirty="0" smtClean="0"/>
              <a:t>Qualcomm</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smtClean="0"/>
              <a:t>Slide </a:t>
            </a:r>
            <a:fld id="{2716ED19-D27A-43A3-82AF-CF4240BA6930}"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xfrm>
            <a:off x="7614392" y="6475413"/>
            <a:ext cx="1072408" cy="215444"/>
          </a:xfrm>
          <a:prstGeom prst="rect">
            <a:avLst/>
          </a:prstGeom>
          <a:ln/>
        </p:spPr>
        <p:txBody>
          <a:bodyPr/>
          <a:lstStyle>
            <a:lvl1pPr>
              <a:defRPr/>
            </a:lvl1pPr>
          </a:lstStyle>
          <a:p>
            <a:pPr>
              <a:defRPr/>
            </a:pPr>
            <a:r>
              <a:rPr lang="en-US" dirty="0" smtClean="0"/>
              <a:t>Qualcomm</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dirty="0" smtClean="0"/>
              <a:t>Slide </a:t>
            </a:r>
            <a:fld id="{8427DC16-8487-4687-B614-64F9F531C334}"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614392" y="6475413"/>
            <a:ext cx="1072408" cy="215444"/>
          </a:xfrm>
          <a:prstGeom prst="rect">
            <a:avLst/>
          </a:prstGeom>
          <a:ln/>
        </p:spPr>
        <p:txBody>
          <a:bodyPr/>
          <a:lstStyle>
            <a:lvl1pPr>
              <a:defRPr/>
            </a:lvl1pPr>
          </a:lstStyle>
          <a:p>
            <a:pPr>
              <a:defRPr/>
            </a:pPr>
            <a:r>
              <a:rPr lang="en-US" dirty="0" smtClean="0"/>
              <a:t>Qualcomm</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dirty="0" smtClean="0"/>
              <a:t>Slide </a:t>
            </a:r>
            <a:fld id="{DBE39F8B-9560-4412-B07B-3288B07C942B}"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3008313" cy="7493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685800"/>
            <a:ext cx="5111750" cy="54403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7614392" y="6475413"/>
            <a:ext cx="1072408" cy="215444"/>
          </a:xfrm>
          <a:prstGeom prst="rect">
            <a:avLst/>
          </a:prstGeom>
          <a:ln/>
        </p:spPr>
        <p:txBody>
          <a:bodyPr/>
          <a:lstStyle>
            <a:lvl1pPr>
              <a:defRPr/>
            </a:lvl1pPr>
          </a:lstStyle>
          <a:p>
            <a:pPr>
              <a:defRPr/>
            </a:pPr>
            <a:r>
              <a:rPr lang="en-US" dirty="0" smtClean="0"/>
              <a:t>Qualcomm</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smtClean="0"/>
              <a:t>Slide </a:t>
            </a:r>
            <a:fld id="{1C975370-970A-454F-9099-D44253997AB9}" type="slidenum">
              <a:rPr lang="en-US" smtClean="0"/>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7614392" y="6475413"/>
            <a:ext cx="1072408" cy="215444"/>
          </a:xfrm>
          <a:prstGeom prst="rect">
            <a:avLst/>
          </a:prstGeom>
          <a:ln/>
        </p:spPr>
        <p:txBody>
          <a:bodyPr/>
          <a:lstStyle>
            <a:lvl1pPr>
              <a:defRPr/>
            </a:lvl1pPr>
          </a:lstStyle>
          <a:p>
            <a:pPr>
              <a:defRPr/>
            </a:pPr>
            <a:r>
              <a:rPr lang="en-US" dirty="0" smtClean="0"/>
              <a:t>Qualcomm</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smtClean="0"/>
              <a:t>Slide </a:t>
            </a:r>
            <a:fld id="{EC05F17D-7BD0-478F-9DF8-D07B7DDA8231}"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81000" y="685800"/>
            <a:ext cx="8305800" cy="9144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381000" y="1828800"/>
            <a:ext cx="8305800" cy="4267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0" name="Rectangle 6"/>
          <p:cNvSpPr>
            <a:spLocks noGrp="1" noChangeArrowheads="1"/>
          </p:cNvSpPr>
          <p:nvPr>
            <p:ph type="sldNum" sz="quarter" idx="4"/>
          </p:nvPr>
        </p:nvSpPr>
        <p:spPr bwMode="auto">
          <a:xfrm>
            <a:off x="4274815"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a:latin typeface="+mj-lt"/>
                <a:cs typeface="Calibri" pitchFamily="34" charset="0"/>
              </a:defRPr>
            </a:lvl1pPr>
          </a:lstStyle>
          <a:p>
            <a:pPr>
              <a:defRPr/>
            </a:pPr>
            <a:r>
              <a:rPr lang="en-US" dirty="0" smtClean="0"/>
              <a:t>Slide </a:t>
            </a:r>
            <a:fld id="{79642FA4-93AF-4596-8846-F9DC874D2F37}" type="slidenum">
              <a:rPr lang="en-US" smtClean="0"/>
              <a:pPr>
                <a:defRPr/>
              </a:pPr>
              <a:t>‹#›</a:t>
            </a:fld>
            <a:endParaRPr lang="en-US" dirty="0"/>
          </a:p>
        </p:txBody>
      </p:sp>
      <p:sp>
        <p:nvSpPr>
          <p:cNvPr id="1031" name="Rectangle 7"/>
          <p:cNvSpPr>
            <a:spLocks noChangeArrowheads="1"/>
          </p:cNvSpPr>
          <p:nvPr/>
        </p:nvSpPr>
        <p:spPr bwMode="auto">
          <a:xfrm>
            <a:off x="3381375" y="363380"/>
            <a:ext cx="5457825" cy="246221"/>
          </a:xfrm>
          <a:prstGeom prst="rect">
            <a:avLst/>
          </a:prstGeom>
          <a:noFill/>
          <a:ln w="9525">
            <a:noFill/>
            <a:miter lim="800000"/>
            <a:headEnd/>
            <a:tailEnd/>
          </a:ln>
          <a:effectLst/>
        </p:spPr>
        <p:txBody>
          <a:bodyPr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600" b="1" dirty="0" smtClean="0">
                <a:solidFill>
                  <a:schemeClr val="tx1"/>
                </a:solidFill>
                <a:latin typeface="+mn-lt"/>
              </a:rPr>
              <a:t>doc.:IEEE 802.11-</a:t>
            </a:r>
            <a:r>
              <a:rPr lang="en-US" sz="1600" b="1" dirty="0" smtClean="0">
                <a:latin typeface="+mn-lt"/>
                <a:cs typeface="Calibri" pitchFamily="34" charset="0"/>
              </a:rPr>
              <a:t>12/0129r3</a:t>
            </a:r>
            <a:endParaRPr lang="en-US" sz="1600" b="1" kern="1200" dirty="0">
              <a:solidFill>
                <a:schemeClr val="tx1"/>
              </a:solidFill>
              <a:latin typeface="+mn-lt"/>
              <a:ea typeface="+mn-ea"/>
              <a:cs typeface="Calibri" pitchFamily="34" charset="0"/>
            </a:endParaRPr>
          </a:p>
        </p:txBody>
      </p:sp>
      <p:sp>
        <p:nvSpPr>
          <p:cNvPr id="1032" name="Line 8"/>
          <p:cNvSpPr>
            <a:spLocks noChangeShapeType="1"/>
          </p:cNvSpPr>
          <p:nvPr/>
        </p:nvSpPr>
        <p:spPr bwMode="auto">
          <a:xfrm>
            <a:off x="381000" y="609600"/>
            <a:ext cx="8305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Calibri" pitchFamily="34" charset="0"/>
              <a:cs typeface="Calibri" pitchFamily="34" charset="0"/>
            </a:endParaRPr>
          </a:p>
        </p:txBody>
      </p:sp>
      <p:sp>
        <p:nvSpPr>
          <p:cNvPr id="1034" name="Line 10"/>
          <p:cNvSpPr>
            <a:spLocks noChangeShapeType="1"/>
          </p:cNvSpPr>
          <p:nvPr/>
        </p:nvSpPr>
        <p:spPr bwMode="auto">
          <a:xfrm>
            <a:off x="395536" y="6477000"/>
            <a:ext cx="8305800" cy="0"/>
          </a:xfrm>
          <a:prstGeom prst="line">
            <a:avLst/>
          </a:prstGeom>
          <a:noFill/>
          <a:ln w="12700">
            <a:solidFill>
              <a:schemeClr val="tx1"/>
            </a:solidFill>
            <a:round/>
            <a:headEnd type="none" w="sm" len="sm"/>
            <a:tailEnd type="none" w="sm" len="sm"/>
          </a:ln>
          <a:effectLst/>
        </p:spPr>
        <p:txBody>
          <a:bodyPr wrap="none" anchor="ctr"/>
          <a:lstStyle/>
          <a:p>
            <a:pPr algn="l" rtl="0" eaLnBrk="0" fontAlgn="base" hangingPunct="0">
              <a:spcBef>
                <a:spcPct val="0"/>
              </a:spcBef>
              <a:spcAft>
                <a:spcPct val="0"/>
              </a:spcAft>
              <a:defRPr/>
            </a:pPr>
            <a:endParaRPr lang="en-US" sz="1200" kern="1200" dirty="0">
              <a:solidFill>
                <a:schemeClr val="tx1"/>
              </a:solidFill>
              <a:latin typeface="Calibri" pitchFamily="34" charset="0"/>
              <a:ea typeface="+mn-ea"/>
              <a:cs typeface="Calibri" pitchFamily="34" charset="0"/>
            </a:endParaRPr>
          </a:p>
        </p:txBody>
      </p:sp>
      <p:sp>
        <p:nvSpPr>
          <p:cNvPr id="11" name="Rectangle 7"/>
          <p:cNvSpPr>
            <a:spLocks noChangeArrowheads="1"/>
          </p:cNvSpPr>
          <p:nvPr userDrawn="1"/>
        </p:nvSpPr>
        <p:spPr bwMode="auto">
          <a:xfrm>
            <a:off x="359532" y="332656"/>
            <a:ext cx="1908212" cy="246221"/>
          </a:xfrm>
          <a:prstGeom prst="rect">
            <a:avLst/>
          </a:prstGeom>
          <a:noFill/>
          <a:ln w="9525">
            <a:noFill/>
            <a:miter lim="800000"/>
            <a:headEnd/>
            <a:tailEnd/>
          </a:ln>
          <a:effectLst/>
        </p:spPr>
        <p:txBody>
          <a:bodyPr wrap="square" lIns="0" tIns="0" rIns="0" bIns="0" anchor="b">
            <a:spAutoFit/>
          </a:bodyPr>
          <a:lstStyle/>
          <a:p>
            <a:pPr marL="39688" marR="0" lvl="1" indent="0" algn="l" defTabSz="914400" rtl="0" eaLnBrk="0" fontAlgn="base" latinLnBrk="0" hangingPunct="0">
              <a:lnSpc>
                <a:spcPct val="100000"/>
              </a:lnSpc>
              <a:spcBef>
                <a:spcPct val="0"/>
              </a:spcBef>
              <a:spcAft>
                <a:spcPct val="0"/>
              </a:spcAft>
              <a:buClrTx/>
              <a:buSzTx/>
              <a:buFontTx/>
              <a:buNone/>
              <a:tabLst/>
              <a:defRPr/>
            </a:pPr>
            <a:r>
              <a:rPr lang="en-US" sz="1600" b="1" dirty="0" smtClean="0">
                <a:latin typeface="+mj-lt"/>
                <a:cs typeface="Calibri" pitchFamily="34" charset="0"/>
              </a:rPr>
              <a:t>May </a:t>
            </a:r>
            <a:r>
              <a:rPr lang="en-US" sz="1600" b="1" baseline="0" dirty="0" smtClean="0">
                <a:latin typeface="+mj-lt"/>
                <a:cs typeface="Calibri" pitchFamily="34" charset="0"/>
              </a:rPr>
              <a:t>2012</a:t>
            </a:r>
            <a:endParaRPr lang="en-US" sz="1600" b="1" kern="1200" dirty="0">
              <a:solidFill>
                <a:schemeClr val="tx1"/>
              </a:solidFill>
              <a:latin typeface="+mj-lt"/>
              <a:ea typeface="+mn-ea"/>
              <a:cs typeface="Calibri" pitchFamily="34" charset="0"/>
            </a:endParaRPr>
          </a:p>
        </p:txBody>
      </p:sp>
      <p:sp>
        <p:nvSpPr>
          <p:cNvPr id="10" name="Rectangle 7"/>
          <p:cNvSpPr>
            <a:spLocks noChangeArrowheads="1"/>
          </p:cNvSpPr>
          <p:nvPr userDrawn="1"/>
        </p:nvSpPr>
        <p:spPr bwMode="auto">
          <a:xfrm>
            <a:off x="6300192" y="6489340"/>
            <a:ext cx="2511387" cy="184666"/>
          </a:xfrm>
          <a:prstGeom prst="rect">
            <a:avLst/>
          </a:prstGeom>
          <a:noFill/>
          <a:ln w="9525">
            <a:noFill/>
            <a:miter lim="800000"/>
            <a:headEnd/>
            <a:tailEnd/>
          </a:ln>
          <a:effectLst/>
        </p:spPr>
        <p:txBody>
          <a:bodyPr wrap="square" lIns="0" tIns="0" rIns="0" bIns="0" anchor="b">
            <a:spAutoFit/>
          </a:bodyPr>
          <a:lstStyle/>
          <a:p>
            <a:pPr marL="0" marR="0" lvl="4" indent="0" algn="l" defTabSz="914400" rtl="0" eaLnBrk="0" fontAlgn="base" latinLnBrk="0" hangingPunct="0">
              <a:lnSpc>
                <a:spcPct val="100000"/>
              </a:lnSpc>
              <a:spcBef>
                <a:spcPct val="0"/>
              </a:spcBef>
              <a:spcAft>
                <a:spcPct val="0"/>
              </a:spcAft>
              <a:buClrTx/>
              <a:buSzTx/>
              <a:buFontTx/>
              <a:buNone/>
              <a:tabLst/>
              <a:defRPr/>
            </a:pPr>
            <a:r>
              <a:rPr lang="en-US" sz="1200" b="0" dirty="0" smtClean="0">
                <a:solidFill>
                  <a:schemeClr val="tx1"/>
                </a:solidFill>
                <a:latin typeface="+mn-lt"/>
              </a:rPr>
              <a:t>Santosh Abraham, Qualcomm Inc.</a:t>
            </a:r>
            <a:endParaRPr lang="en-US" sz="1200" b="0" kern="1200" dirty="0">
              <a:solidFill>
                <a:schemeClr val="tx1"/>
              </a:solidFill>
              <a:latin typeface="+mn-lt"/>
              <a:ea typeface="+mn-ea"/>
              <a:cs typeface="Calibri" pitchFamily="34" charset="0"/>
            </a:endParaRPr>
          </a:p>
        </p:txBody>
      </p:sp>
    </p:spTree>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hf hdr="0" ftr="0" dt="0"/>
  <p:txStyles>
    <p:titleStyle>
      <a:lvl1pPr algn="ctr" rtl="0" eaLnBrk="1" fontAlgn="base" hangingPunct="1">
        <a:spcBef>
          <a:spcPct val="0"/>
        </a:spcBef>
        <a:spcAft>
          <a:spcPct val="0"/>
        </a:spcAft>
        <a:defRPr sz="3200" b="1">
          <a:solidFill>
            <a:schemeClr val="tx2"/>
          </a:solidFill>
          <a:latin typeface="Calibri" pitchFamily="34" charset="0"/>
          <a:ea typeface="+mj-ea"/>
          <a:cs typeface="Calibri" pitchFamily="34" charset="0"/>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Calibri" pitchFamily="34" charset="0"/>
          <a:ea typeface="+mn-ea"/>
          <a:cs typeface="Calibri" pitchFamily="34" charset="0"/>
        </a:defRPr>
      </a:lvl1pPr>
      <a:lvl2pPr marL="742950" indent="-285750" algn="l" rtl="0" eaLnBrk="1" fontAlgn="base" hangingPunct="1">
        <a:spcBef>
          <a:spcPct val="20000"/>
        </a:spcBef>
        <a:spcAft>
          <a:spcPct val="0"/>
        </a:spcAft>
        <a:buChar char="–"/>
        <a:defRPr sz="2000">
          <a:solidFill>
            <a:schemeClr val="tx1"/>
          </a:solidFill>
          <a:latin typeface="Calibri" pitchFamily="34" charset="0"/>
          <a:cs typeface="Calibri" pitchFamily="34" charset="0"/>
        </a:defRPr>
      </a:lvl2pPr>
      <a:lvl3pPr marL="1085850" indent="-228600" algn="l" rtl="0" eaLnBrk="1" fontAlgn="base" hangingPunct="1">
        <a:spcBef>
          <a:spcPct val="20000"/>
        </a:spcBef>
        <a:spcAft>
          <a:spcPct val="0"/>
        </a:spcAft>
        <a:buChar char="•"/>
        <a:defRPr>
          <a:solidFill>
            <a:schemeClr val="tx1"/>
          </a:solidFill>
          <a:latin typeface="Calibri" pitchFamily="34" charset="0"/>
          <a:cs typeface="Calibri" pitchFamily="34" charset="0"/>
        </a:defRPr>
      </a:lvl3pPr>
      <a:lvl4pPr marL="1428750" indent="-228600" algn="l" rtl="0" eaLnBrk="1" fontAlgn="base" hangingPunct="1">
        <a:spcBef>
          <a:spcPct val="20000"/>
        </a:spcBef>
        <a:spcAft>
          <a:spcPct val="0"/>
        </a:spcAft>
        <a:buChar char="–"/>
        <a:defRPr sz="1600">
          <a:solidFill>
            <a:schemeClr val="tx1"/>
          </a:solidFill>
          <a:latin typeface="Calibri" pitchFamily="34" charset="0"/>
          <a:cs typeface="Calibri" pitchFamily="34" charset="0"/>
        </a:defRPr>
      </a:lvl4pPr>
      <a:lvl5pPr marL="1771650" indent="-228600" algn="l" rtl="0" eaLnBrk="1" fontAlgn="base" hangingPunct="1">
        <a:spcBef>
          <a:spcPct val="20000"/>
        </a:spcBef>
        <a:spcAft>
          <a:spcPct val="0"/>
        </a:spcAft>
        <a:buChar char="•"/>
        <a:defRPr sz="1600">
          <a:solidFill>
            <a:schemeClr val="tx1"/>
          </a:solidFill>
          <a:latin typeface="Calibri" pitchFamily="34" charset="0"/>
          <a:cs typeface="Calibri"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Office_Word_97_-_2003_Document1.doc"/><Relationship Id="rId2" Type="http://schemas.openxmlformats.org/officeDocument/2006/relationships/slideLayout" Target="../slideLayouts/slideLayout1.xml"/><Relationship Id="rId1" Type="http://schemas.openxmlformats.org/officeDocument/2006/relationships/vmlDrawing" Target="../drawings/vmlDrawing1.v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Microsoft_Office_Word_97_-_2003_Document2.doc"/><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09600" y="554819"/>
            <a:ext cx="7772400" cy="1470025"/>
          </a:xfrm>
        </p:spPr>
        <p:txBody>
          <a:bodyPr/>
          <a:lstStyle/>
          <a:p>
            <a:r>
              <a:rPr lang="en-US" dirty="0" smtClean="0">
                <a:latin typeface="+mj-lt"/>
              </a:rPr>
              <a:t>Short Beacon</a:t>
            </a:r>
            <a:endParaRPr lang="en-US" dirty="0">
              <a:latin typeface="+mj-lt"/>
            </a:endParaRPr>
          </a:p>
        </p:txBody>
      </p:sp>
      <p:sp>
        <p:nvSpPr>
          <p:cNvPr id="4" name="Slide Number Placeholder 3"/>
          <p:cNvSpPr>
            <a:spLocks noGrp="1"/>
          </p:cNvSpPr>
          <p:nvPr>
            <p:ph type="sldNum" sz="quarter" idx="11"/>
          </p:nvPr>
        </p:nvSpPr>
        <p:spPr/>
        <p:txBody>
          <a:bodyPr/>
          <a:lstStyle/>
          <a:p>
            <a:pPr>
              <a:defRPr/>
            </a:pPr>
            <a:r>
              <a:rPr lang="en-US" dirty="0" smtClean="0"/>
              <a:t>Slide </a:t>
            </a:r>
            <a:fld id="{CB429028-EDBC-4B69-9F69-0DC0E1F17881}" type="slidenum">
              <a:rPr lang="en-US" smtClean="0"/>
              <a:pPr>
                <a:defRPr/>
              </a:pPr>
              <a:t>1</a:t>
            </a:fld>
            <a:endParaRPr lang="en-US" dirty="0"/>
          </a:p>
        </p:txBody>
      </p:sp>
      <p:sp>
        <p:nvSpPr>
          <p:cNvPr id="8" name="Rectangle 12"/>
          <p:cNvSpPr>
            <a:spLocks noChangeArrowheads="1"/>
          </p:cNvSpPr>
          <p:nvPr/>
        </p:nvSpPr>
        <p:spPr bwMode="auto">
          <a:xfrm>
            <a:off x="762000" y="1643844"/>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solidFill>
                  <a:srgbClr val="000000"/>
                </a:solidFill>
                <a:latin typeface="Times New Roman" pitchFamily="18" charset="0"/>
              </a:rPr>
              <a:t>Authors:</a:t>
            </a:r>
            <a:endParaRPr lang="en-US" sz="2000" dirty="0">
              <a:solidFill>
                <a:srgbClr val="000000"/>
              </a:solidFill>
              <a:latin typeface="Times New Roman" pitchFamily="18" charset="0"/>
            </a:endParaRPr>
          </a:p>
        </p:txBody>
      </p:sp>
      <p:graphicFrame>
        <p:nvGraphicFramePr>
          <p:cNvPr id="7231" name="Object 63"/>
          <p:cNvGraphicFramePr>
            <a:graphicFrameLocks noChangeAspect="1"/>
          </p:cNvGraphicFramePr>
          <p:nvPr/>
        </p:nvGraphicFramePr>
        <p:xfrm>
          <a:off x="723900" y="2292350"/>
          <a:ext cx="7327900" cy="4259263"/>
        </p:xfrm>
        <a:graphic>
          <a:graphicData uri="http://schemas.openxmlformats.org/presentationml/2006/ole">
            <p:oleObj spid="_x0000_s7231" name="Document" r:id="rId3" imgW="8513727" imgH="4956975"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Frame Control Field</a:t>
            </a:r>
            <a:endParaRPr lang="en-US" dirty="0"/>
          </a:p>
        </p:txBody>
      </p:sp>
      <p:sp>
        <p:nvSpPr>
          <p:cNvPr id="3" name="Content Placeholder 2"/>
          <p:cNvSpPr>
            <a:spLocks noGrp="1"/>
          </p:cNvSpPr>
          <p:nvPr>
            <p:ph idx="1"/>
          </p:nvPr>
        </p:nvSpPr>
        <p:spPr>
          <a:xfrm>
            <a:off x="381000" y="3609020"/>
            <a:ext cx="8305800" cy="2486980"/>
          </a:xfrm>
        </p:spPr>
        <p:txBody>
          <a:bodyPr/>
          <a:lstStyle/>
          <a:p>
            <a:r>
              <a:rPr lang="en-US" dirty="0" smtClean="0"/>
              <a:t>Frame Control Field is updated to include</a:t>
            </a:r>
          </a:p>
          <a:p>
            <a:pPr lvl="1"/>
            <a:r>
              <a:rPr lang="en-US" dirty="0" smtClean="0"/>
              <a:t>Bandwidth of the BSS</a:t>
            </a:r>
          </a:p>
          <a:p>
            <a:pPr lvl="1"/>
            <a:r>
              <a:rPr lang="en-US" dirty="0" smtClean="0"/>
              <a:t>Security status of the BSS</a:t>
            </a:r>
          </a:p>
          <a:p>
            <a:pPr lvl="1"/>
            <a:r>
              <a:rPr lang="en-US" dirty="0" smtClean="0"/>
              <a:t>Indications of fields in the Short Beacon</a:t>
            </a:r>
          </a:p>
          <a:p>
            <a:pPr lvl="2"/>
            <a:r>
              <a:rPr lang="en-US" dirty="0" smtClean="0"/>
              <a:t>Presence of </a:t>
            </a:r>
            <a:r>
              <a:rPr lang="en-US" i="1" dirty="0" smtClean="0"/>
              <a:t>Time of Next Full Beacon </a:t>
            </a:r>
            <a:r>
              <a:rPr lang="en-US" dirty="0" smtClean="0"/>
              <a:t>field</a:t>
            </a:r>
          </a:p>
          <a:p>
            <a:pPr lvl="2"/>
            <a:r>
              <a:rPr lang="en-US" dirty="0" smtClean="0"/>
              <a:t>Presence of </a:t>
            </a:r>
            <a:r>
              <a:rPr lang="en-US" i="1" dirty="0" smtClean="0"/>
              <a:t>Compressed SSID</a:t>
            </a:r>
            <a:r>
              <a:rPr lang="en-US" dirty="0" smtClean="0"/>
              <a:t> field</a:t>
            </a:r>
          </a:p>
          <a:p>
            <a:pPr lvl="2"/>
            <a:r>
              <a:rPr lang="en-US" dirty="0" smtClean="0"/>
              <a:t>Presence of </a:t>
            </a:r>
            <a:r>
              <a:rPr lang="en-US" i="1" dirty="0" smtClean="0"/>
              <a:t>Access Network Options</a:t>
            </a:r>
            <a:r>
              <a:rPr lang="en-US" dirty="0" smtClean="0"/>
              <a:t> field</a:t>
            </a:r>
          </a:p>
          <a:p>
            <a:pPr lvl="2"/>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E132E8F0-0953-4589-931F-0CF931D74C39}" type="slidenum">
              <a:rPr lang="en-US" smtClean="0"/>
              <a:pPr>
                <a:defRPr/>
              </a:pPr>
              <a:t>10</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xmlns="" val="1417385424"/>
              </p:ext>
            </p:extLst>
          </p:nvPr>
        </p:nvGraphicFramePr>
        <p:xfrm>
          <a:off x="1371600" y="1828800"/>
          <a:ext cx="6205841" cy="1654971"/>
        </p:xfrm>
        <a:graphic>
          <a:graphicData uri="http://schemas.openxmlformats.org/presentationml/2006/ole">
            <p:oleObj spid="_x0000_s30745" name="Visio" r:id="rId3" imgW="8333718" imgH="2212502" progId="Visio.Drawing.11">
              <p:embed/>
            </p:oleObj>
          </a:graphicData>
        </a:graphic>
      </p:graphicFrame>
    </p:spTree>
    <p:extLst>
      <p:ext uri="{BB962C8B-B14F-4D97-AF65-F5344CB8AC3E}">
        <p14:creationId xmlns:p14="http://schemas.microsoft.com/office/powerpoint/2010/main" xmlns="" val="21863684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r>
              <a:rPr lang="en-US" dirty="0" smtClean="0"/>
              <a:t>Do you support the Compressed SSID as the CRC of the SSID.  CRC computed using the same function as used to compute the FCS of MPDUs</a:t>
            </a:r>
          </a:p>
          <a:p>
            <a:pPr marL="0" indent="0">
              <a:buNone/>
            </a:pP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E132E8F0-0953-4589-931F-0CF931D74C39}" type="slidenum">
              <a:rPr lang="en-US" smtClean="0"/>
              <a:pPr>
                <a:defRPr/>
              </a:pPr>
              <a:t>11</a:t>
            </a:fld>
            <a:endParaRPr lang="en-US" dirty="0"/>
          </a:p>
        </p:txBody>
      </p:sp>
    </p:spTree>
    <p:extLst>
      <p:ext uri="{BB962C8B-B14F-4D97-AF65-F5344CB8AC3E}">
        <p14:creationId xmlns:p14="http://schemas.microsoft.com/office/powerpoint/2010/main" xmlns="" val="31153667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r>
              <a:rPr lang="en-US" dirty="0" smtClean="0"/>
              <a:t>Do you support that the time of the next full beacon is indicated as the higher </a:t>
            </a:r>
            <a:r>
              <a:rPr lang="en-US" dirty="0"/>
              <a:t>3 bytes of the 4 LSBs of the AP time stamp at the next full beacon</a:t>
            </a:r>
          </a:p>
          <a:p>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E132E8F0-0953-4589-931F-0CF931D74C39}" type="slidenum">
              <a:rPr lang="en-US" smtClean="0"/>
              <a:pPr>
                <a:defRPr/>
              </a:pPr>
              <a:t>12</a:t>
            </a:fld>
            <a:endParaRPr lang="en-US" dirty="0"/>
          </a:p>
        </p:txBody>
      </p:sp>
    </p:spTree>
    <p:extLst>
      <p:ext uri="{BB962C8B-B14F-4D97-AF65-F5344CB8AC3E}">
        <p14:creationId xmlns:p14="http://schemas.microsoft.com/office/powerpoint/2010/main" xmlns="" val="39076587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a:t>
            </a:r>
            <a:endParaRPr lang="en-US" dirty="0"/>
          </a:p>
        </p:txBody>
      </p:sp>
      <p:sp>
        <p:nvSpPr>
          <p:cNvPr id="3" name="Content Placeholder 2"/>
          <p:cNvSpPr>
            <a:spLocks noGrp="1"/>
          </p:cNvSpPr>
          <p:nvPr>
            <p:ph idx="1"/>
          </p:nvPr>
        </p:nvSpPr>
        <p:spPr>
          <a:xfrm>
            <a:off x="381000" y="1828800"/>
            <a:ext cx="8458200" cy="4267200"/>
          </a:xfrm>
        </p:spPr>
        <p:txBody>
          <a:bodyPr/>
          <a:lstStyle/>
          <a:p>
            <a:r>
              <a:rPr lang="en-US" dirty="0" smtClean="0"/>
              <a:t>Do you agree to have the Time </a:t>
            </a:r>
            <a:r>
              <a:rPr lang="en-US" dirty="0"/>
              <a:t>of the </a:t>
            </a:r>
            <a:r>
              <a:rPr lang="en-US" dirty="0" smtClean="0"/>
              <a:t>Next Full Beacon field to be always present in the Short Beacon frame if an AP transmits full (long) Beacon frames periodically?</a:t>
            </a:r>
          </a:p>
          <a:p>
            <a:endParaRPr lang="en-US" dirty="0"/>
          </a:p>
          <a:p>
            <a:pPr lvl="1"/>
            <a:r>
              <a:rPr lang="en-US" dirty="0"/>
              <a:t>Y:</a:t>
            </a:r>
          </a:p>
          <a:p>
            <a:pPr lvl="1"/>
            <a:r>
              <a:rPr lang="en-US" dirty="0"/>
              <a:t>N:</a:t>
            </a:r>
          </a:p>
          <a:p>
            <a:pPr lvl="1"/>
            <a:r>
              <a:rPr lang="en-US" dirty="0"/>
              <a:t>A:</a:t>
            </a:r>
          </a:p>
          <a:p>
            <a:endParaRPr lang="en-US" dirty="0" smtClean="0"/>
          </a:p>
          <a:p>
            <a:endParaRPr lang="en-US" dirty="0" smtClean="0"/>
          </a:p>
          <a:p>
            <a:pPr lvl="1"/>
            <a:endParaRPr lang="en-US" dirty="0"/>
          </a:p>
        </p:txBody>
      </p:sp>
      <p:sp>
        <p:nvSpPr>
          <p:cNvPr id="5" name="Slide Number Placeholder 4"/>
          <p:cNvSpPr>
            <a:spLocks noGrp="1"/>
          </p:cNvSpPr>
          <p:nvPr>
            <p:ph type="sldNum" sz="quarter" idx="11"/>
          </p:nvPr>
        </p:nvSpPr>
        <p:spPr/>
        <p:txBody>
          <a:bodyPr/>
          <a:lstStyle/>
          <a:p>
            <a:pPr>
              <a:defRPr/>
            </a:pPr>
            <a:r>
              <a:rPr lang="en-US" dirty="0" smtClean="0"/>
              <a:t>Slide </a:t>
            </a:r>
            <a:fld id="{19152FA6-99F5-4225-8FE8-CBCC8C406D8F}" type="slidenum">
              <a:rPr lang="en-US" smtClean="0"/>
              <a:pPr>
                <a:defRPr/>
              </a:pPr>
              <a:t>13</a:t>
            </a:fld>
            <a:endParaRPr lang="en-US" dirty="0"/>
          </a:p>
        </p:txBody>
      </p:sp>
    </p:spTree>
    <p:extLst>
      <p:ext uri="{BB962C8B-B14F-4D97-AF65-F5344CB8AC3E}">
        <p14:creationId xmlns:p14="http://schemas.microsoft.com/office/powerpoint/2010/main" xmlns="" val="41439509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a:xfrm>
            <a:off x="381000" y="1664804"/>
            <a:ext cx="8305800" cy="4431196"/>
          </a:xfrm>
        </p:spPr>
        <p:txBody>
          <a:bodyPr/>
          <a:lstStyle/>
          <a:p>
            <a:pPr lvl="0"/>
            <a:r>
              <a:rPr lang="en-US" dirty="0"/>
              <a:t>Do you support </a:t>
            </a:r>
            <a:r>
              <a:rPr lang="en-US" smtClean="0"/>
              <a:t>including an </a:t>
            </a:r>
            <a:r>
              <a:rPr lang="en-US" dirty="0" smtClean="0"/>
              <a:t>optional “Access </a:t>
            </a:r>
            <a:r>
              <a:rPr lang="en-US" dirty="0"/>
              <a:t>Network Options” field </a:t>
            </a:r>
            <a:r>
              <a:rPr lang="en-US" dirty="0" smtClean="0"/>
              <a:t>in the </a:t>
            </a:r>
            <a:r>
              <a:rPr lang="en-US" smtClean="0"/>
              <a:t>short beacon?</a:t>
            </a:r>
            <a:endParaRPr lang="en-US" dirty="0"/>
          </a:p>
          <a:p>
            <a:pPr marL="0" indent="0">
              <a:buNone/>
            </a:pP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E132E8F0-0953-4589-931F-0CF931D74C39}" type="slidenum">
              <a:rPr lang="en-US" smtClean="0"/>
              <a:pPr>
                <a:defRPr/>
              </a:pPr>
              <a:t>14</a:t>
            </a:fld>
            <a:endParaRPr lang="en-US" dirty="0"/>
          </a:p>
        </p:txBody>
      </p:sp>
    </p:spTree>
    <p:extLst>
      <p:ext uri="{BB962C8B-B14F-4D97-AF65-F5344CB8AC3E}">
        <p14:creationId xmlns:p14="http://schemas.microsoft.com/office/powerpoint/2010/main" xmlns="" val="37296077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r>
              <a:rPr lang="en-US" dirty="0" smtClean="0"/>
              <a:t>Do you support including a 3 bit BW in the FC field indications as shown in slide 8 </a:t>
            </a:r>
            <a:br>
              <a:rPr lang="en-US" dirty="0" smtClean="0"/>
            </a:br>
            <a:endParaRPr lang="en-US" dirty="0" smtClean="0"/>
          </a:p>
          <a:p>
            <a:endParaRPr lang="en-US" dirty="0"/>
          </a:p>
          <a:p>
            <a:endParaRPr lang="en-US" dirty="0" smtClean="0"/>
          </a:p>
          <a:p>
            <a:r>
              <a:rPr lang="en-US" dirty="0" smtClean="0"/>
              <a:t>Do you support the following indications in the short beacon</a:t>
            </a:r>
          </a:p>
          <a:p>
            <a:pPr lvl="1"/>
            <a:r>
              <a:rPr lang="en-US" dirty="0" smtClean="0"/>
              <a:t>Presence </a:t>
            </a:r>
            <a:r>
              <a:rPr lang="en-US" dirty="0"/>
              <a:t>of </a:t>
            </a:r>
            <a:r>
              <a:rPr lang="en-US" i="1" dirty="0"/>
              <a:t>Time of Next Full Beacon </a:t>
            </a:r>
            <a:r>
              <a:rPr lang="en-US" dirty="0"/>
              <a:t>field</a:t>
            </a:r>
          </a:p>
          <a:p>
            <a:pPr lvl="1"/>
            <a:r>
              <a:rPr lang="en-US" dirty="0"/>
              <a:t>Presence of </a:t>
            </a:r>
            <a:r>
              <a:rPr lang="en-US" i="1" dirty="0"/>
              <a:t>Compressed SSID </a:t>
            </a:r>
            <a:r>
              <a:rPr lang="en-US" dirty="0"/>
              <a:t>field</a:t>
            </a:r>
          </a:p>
          <a:p>
            <a:pPr lvl="1"/>
            <a:r>
              <a:rPr lang="en-US" dirty="0"/>
              <a:t>Presence of </a:t>
            </a:r>
            <a:r>
              <a:rPr lang="en-US" i="1" dirty="0"/>
              <a:t>Access Network Options </a:t>
            </a:r>
            <a:r>
              <a:rPr lang="en-US" dirty="0"/>
              <a:t>field</a:t>
            </a:r>
          </a:p>
          <a:p>
            <a:pPr lvl="1"/>
            <a:endParaRPr lang="en-US" dirty="0" smtClean="0"/>
          </a:p>
          <a:p>
            <a:endParaRPr lang="en-US" dirty="0"/>
          </a:p>
          <a:p>
            <a:endParaRPr lang="en-US" dirty="0" smtClean="0"/>
          </a:p>
          <a:p>
            <a:endParaRPr lang="en-US" dirty="0"/>
          </a:p>
          <a:p>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E132E8F0-0953-4589-931F-0CF931D74C39}" type="slidenum">
              <a:rPr lang="en-US" smtClean="0"/>
              <a:pPr>
                <a:defRPr/>
              </a:pPr>
              <a:t>15</a:t>
            </a:fld>
            <a:endParaRPr lang="en-US" dirty="0"/>
          </a:p>
        </p:txBody>
      </p:sp>
    </p:spTree>
    <p:extLst>
      <p:ext uri="{BB962C8B-B14F-4D97-AF65-F5344CB8AC3E}">
        <p14:creationId xmlns:p14="http://schemas.microsoft.com/office/powerpoint/2010/main" xmlns="" val="7039534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latin typeface="+mj-lt"/>
              </a:rPr>
              <a:t>Appendix</a:t>
            </a:r>
            <a:endParaRPr lang="en-US" dirty="0">
              <a:latin typeface="+mj-lt"/>
            </a:endParaRPr>
          </a:p>
        </p:txBody>
      </p:sp>
      <p:sp>
        <p:nvSpPr>
          <p:cNvPr id="6" name="Subtitle 5"/>
          <p:cNvSpPr>
            <a:spLocks noGrp="1"/>
          </p:cNvSpPr>
          <p:nvPr>
            <p:ph type="subTitle" idx="1"/>
          </p:nvPr>
        </p:nvSpPr>
        <p:spPr/>
        <p:txBody>
          <a:bodyPr/>
          <a:lstStyle/>
          <a:p>
            <a:r>
              <a:rPr lang="en-US" dirty="0" smtClean="0"/>
              <a:t> </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E132E8F0-0953-4589-931F-0CF931D74C39}" type="slidenum">
              <a:rPr lang="en-US" smtClean="0"/>
              <a:pPr>
                <a:defRPr/>
              </a:pPr>
              <a:t>16</a:t>
            </a:fld>
            <a:endParaRPr lang="en-US" dirty="0"/>
          </a:p>
        </p:txBody>
      </p:sp>
    </p:spTree>
    <p:extLst>
      <p:ext uri="{BB962C8B-B14F-4D97-AF65-F5344CB8AC3E}">
        <p14:creationId xmlns:p14="http://schemas.microsoft.com/office/powerpoint/2010/main" xmlns="" val="9294595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j-lt"/>
              </a:rPr>
              <a:t>Use of the Short Beacon: Non Associated STAs</a:t>
            </a:r>
            <a:endParaRPr lang="en-US" dirty="0">
              <a:latin typeface="+mj-lt"/>
            </a:endParaRPr>
          </a:p>
        </p:txBody>
      </p:sp>
      <p:sp>
        <p:nvSpPr>
          <p:cNvPr id="3" name="Content Placeholder 2"/>
          <p:cNvSpPr>
            <a:spLocks noGrp="1"/>
          </p:cNvSpPr>
          <p:nvPr>
            <p:ph idx="1"/>
          </p:nvPr>
        </p:nvSpPr>
        <p:spPr/>
        <p:txBody>
          <a:bodyPr>
            <a:normAutofit fontScale="85000" lnSpcReduction="20000"/>
          </a:bodyPr>
          <a:lstStyle/>
          <a:p>
            <a:r>
              <a:rPr lang="en-US" dirty="0" smtClean="0">
                <a:latin typeface="+mj-lt"/>
              </a:rPr>
              <a:t>STA uses the Short Beacon to determine if the network it is looking for is available </a:t>
            </a:r>
          </a:p>
          <a:p>
            <a:pPr lvl="1"/>
            <a:r>
              <a:rPr lang="en-US" dirty="0" smtClean="0">
                <a:latin typeface="+mj-lt"/>
              </a:rPr>
              <a:t>From compressed SSID</a:t>
            </a:r>
          </a:p>
          <a:p>
            <a:r>
              <a:rPr lang="en-US" dirty="0" smtClean="0">
                <a:latin typeface="+mj-lt"/>
              </a:rPr>
              <a:t>On observing a short beacon with the desired compressed SSID a STA may send an Association Request to the MAC address indicated in the short beacon</a:t>
            </a:r>
          </a:p>
          <a:p>
            <a:pPr lvl="1"/>
            <a:r>
              <a:rPr lang="en-US" dirty="0" smtClean="0">
                <a:latin typeface="+mj-lt"/>
              </a:rPr>
              <a:t>Non associated STAs can quickly begin associating since short beacons can be sent more often</a:t>
            </a:r>
          </a:p>
          <a:p>
            <a:pPr lvl="1"/>
            <a:r>
              <a:rPr lang="en-US" dirty="0" smtClean="0">
                <a:latin typeface="+mj-lt"/>
              </a:rPr>
              <a:t>Association Request will be rejected if the full SSID in the Association Request does not match the full SSID of the AP</a:t>
            </a:r>
          </a:p>
          <a:p>
            <a:pPr lvl="2"/>
            <a:r>
              <a:rPr lang="en-US" dirty="0" smtClean="0">
                <a:latin typeface="+mj-lt"/>
              </a:rPr>
              <a:t>Solves the issue of multiple SSIDs mapping to the same compressed SSID</a:t>
            </a:r>
          </a:p>
          <a:p>
            <a:r>
              <a:rPr lang="en-US" dirty="0" smtClean="0">
                <a:latin typeface="+mj-lt"/>
              </a:rPr>
              <a:t>If a STA needs more information before associating it can do one of the following:</a:t>
            </a:r>
          </a:p>
          <a:p>
            <a:pPr lvl="1"/>
            <a:r>
              <a:rPr lang="en-US" dirty="0" smtClean="0">
                <a:latin typeface="+mj-lt"/>
              </a:rPr>
              <a:t>Send a </a:t>
            </a:r>
            <a:r>
              <a:rPr lang="en-US" u="sng" dirty="0" smtClean="0">
                <a:latin typeface="+mj-lt"/>
              </a:rPr>
              <a:t>unicast </a:t>
            </a:r>
            <a:r>
              <a:rPr lang="en-US" dirty="0" smtClean="0">
                <a:latin typeface="+mj-lt"/>
              </a:rPr>
              <a:t> probe request to the desired AP (based on compressed SSID)</a:t>
            </a:r>
          </a:p>
          <a:p>
            <a:pPr lvl="1"/>
            <a:r>
              <a:rPr lang="en-US" dirty="0" smtClean="0">
                <a:latin typeface="+mj-lt"/>
              </a:rPr>
              <a:t>Use the full beacon time indication in the short beacon to receive the full beacon</a:t>
            </a:r>
          </a:p>
          <a:p>
            <a:pPr lvl="2"/>
            <a:r>
              <a:rPr lang="en-US" dirty="0" smtClean="0">
                <a:latin typeface="+mj-lt"/>
              </a:rPr>
              <a:t>STA can go into sleep state until the full beacon receive time.</a:t>
            </a:r>
          </a:p>
        </p:txBody>
      </p:sp>
      <p:sp>
        <p:nvSpPr>
          <p:cNvPr id="4" name="Slide Number Placeholder 3"/>
          <p:cNvSpPr>
            <a:spLocks noGrp="1"/>
          </p:cNvSpPr>
          <p:nvPr>
            <p:ph type="sldNum" sz="quarter" idx="11"/>
          </p:nvPr>
        </p:nvSpPr>
        <p:spPr/>
        <p:txBody>
          <a:bodyPr/>
          <a:lstStyle/>
          <a:p>
            <a:pPr>
              <a:defRPr/>
            </a:pPr>
            <a:r>
              <a:rPr lang="en-US" dirty="0" smtClean="0"/>
              <a:t>Slide </a:t>
            </a:r>
            <a:fld id="{E132E8F0-0953-4589-931F-0CF931D74C39}" type="slidenum">
              <a:rPr lang="en-US" smtClean="0"/>
              <a:pPr>
                <a:defRPr/>
              </a:pPr>
              <a:t>17</a:t>
            </a:fld>
            <a:endParaRPr lang="en-US" dirty="0"/>
          </a:p>
        </p:txBody>
      </p:sp>
    </p:spTree>
    <p:extLst>
      <p:ext uri="{BB962C8B-B14F-4D97-AF65-F5344CB8AC3E}">
        <p14:creationId xmlns:p14="http://schemas.microsoft.com/office/powerpoint/2010/main" xmlns="" val="27511483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 of the Short Beacon</a:t>
            </a:r>
            <a:r>
              <a:rPr lang="en-US" dirty="0" smtClean="0"/>
              <a:t>: Associated </a:t>
            </a:r>
            <a:r>
              <a:rPr lang="en-US" dirty="0"/>
              <a:t>STAs</a:t>
            </a:r>
          </a:p>
        </p:txBody>
      </p:sp>
      <p:sp>
        <p:nvSpPr>
          <p:cNvPr id="3" name="Content Placeholder 2"/>
          <p:cNvSpPr>
            <a:spLocks noGrp="1"/>
          </p:cNvSpPr>
          <p:nvPr>
            <p:ph idx="1"/>
          </p:nvPr>
        </p:nvSpPr>
        <p:spPr/>
        <p:txBody>
          <a:bodyPr/>
          <a:lstStyle/>
          <a:p>
            <a:r>
              <a:rPr lang="en-US" sz="2000" dirty="0" smtClean="0"/>
              <a:t>Synchronization: Timestamp field is used to regularly correct the clock at associated STAs</a:t>
            </a:r>
          </a:p>
          <a:p>
            <a:r>
              <a:rPr lang="en-US" sz="2000" dirty="0" smtClean="0"/>
              <a:t>To </a:t>
            </a:r>
            <a:r>
              <a:rPr lang="en-US" sz="2000" dirty="0"/>
              <a:t>communicate changes in node </a:t>
            </a:r>
            <a:r>
              <a:rPr lang="en-US" sz="2000" dirty="0" smtClean="0"/>
              <a:t>configuration, </a:t>
            </a:r>
            <a:r>
              <a:rPr lang="en-US" sz="2000" dirty="0"/>
              <a:t>the Short Beacon is used as follows:</a:t>
            </a:r>
          </a:p>
          <a:p>
            <a:pPr lvl="1"/>
            <a:r>
              <a:rPr lang="en-US" sz="1800" dirty="0"/>
              <a:t>Signal that network information has changed using the “Change Sequence” field in the Short Beacon.  </a:t>
            </a:r>
          </a:p>
          <a:p>
            <a:pPr lvl="1"/>
            <a:r>
              <a:rPr lang="en-US" sz="1800" dirty="0"/>
              <a:t>STA can wake up to decode to full beacon at the full beacon arrival time</a:t>
            </a:r>
          </a:p>
          <a:p>
            <a:pPr lvl="2"/>
            <a:r>
              <a:rPr lang="en-US" sz="1600" dirty="0"/>
              <a:t>Time to the full beacon is indicated in the Short </a:t>
            </a:r>
            <a:r>
              <a:rPr lang="en-US" sz="1600" dirty="0" smtClean="0"/>
              <a:t>Beacon</a:t>
            </a:r>
          </a:p>
          <a:p>
            <a:r>
              <a:rPr lang="en-US" sz="2000" dirty="0" smtClean="0"/>
              <a:t>TIM: Short beacons can carry a TIM element</a:t>
            </a:r>
          </a:p>
          <a:p>
            <a:pPr lvl="1"/>
            <a:r>
              <a:rPr lang="en-US" sz="1800" dirty="0"/>
              <a:t>AP may include the TIM element only in a subset of beacons, according to a schedule known to STAs   </a:t>
            </a:r>
          </a:p>
          <a:p>
            <a:pPr marL="0" indent="0">
              <a:buNone/>
            </a:pP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E132E8F0-0953-4589-931F-0CF931D74C39}" type="slidenum">
              <a:rPr lang="en-US" smtClean="0"/>
              <a:pPr>
                <a:defRPr/>
              </a:pPr>
              <a:t>18</a:t>
            </a:fld>
            <a:endParaRPr lang="en-US" dirty="0"/>
          </a:p>
        </p:txBody>
      </p:sp>
    </p:spTree>
    <p:extLst>
      <p:ext uri="{BB962C8B-B14F-4D97-AF65-F5344CB8AC3E}">
        <p14:creationId xmlns:p14="http://schemas.microsoft.com/office/powerpoint/2010/main" xmlns="" val="210730363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 Mode - Example</a:t>
            </a:r>
            <a:endParaRPr lang="en-US" dirty="0"/>
          </a:p>
        </p:txBody>
      </p:sp>
      <p:sp>
        <p:nvSpPr>
          <p:cNvPr id="3" name="Content Placeholder 2"/>
          <p:cNvSpPr>
            <a:spLocks noGrp="1"/>
          </p:cNvSpPr>
          <p:nvPr>
            <p:ph idx="1"/>
          </p:nvPr>
        </p:nvSpPr>
        <p:spPr/>
        <p:txBody>
          <a:bodyPr/>
          <a:lstStyle/>
          <a:p>
            <a:r>
              <a:rPr lang="en-US" dirty="0" smtClean="0"/>
              <a:t>AP may operate in the following mode</a:t>
            </a:r>
          </a:p>
          <a:p>
            <a:pPr lvl="1"/>
            <a:r>
              <a:rPr lang="en-US" dirty="0" smtClean="0"/>
              <a:t>Send a full beacon at every ‘full beacon’ interval</a:t>
            </a:r>
          </a:p>
          <a:p>
            <a:pPr lvl="1"/>
            <a:r>
              <a:rPr lang="en-US" dirty="0" smtClean="0"/>
              <a:t>Send a short beacon at every (non full) beacon interval</a:t>
            </a:r>
          </a:p>
          <a:p>
            <a:pPr lvl="1"/>
            <a:r>
              <a:rPr lang="en-US" dirty="0" smtClean="0"/>
              <a:t>Include a TIM element every N beacons (TIM period)</a:t>
            </a:r>
          </a:p>
          <a:p>
            <a:pPr lvl="2">
              <a:buNone/>
            </a:pPr>
            <a:endParaRPr lang="en-US" dirty="0" smtClean="0"/>
          </a:p>
          <a:p>
            <a:pPr lvl="2">
              <a:buNone/>
            </a:pPr>
            <a:endParaRPr lang="en-US" dirty="0" smtClean="0"/>
          </a:p>
          <a:p>
            <a:pPr lvl="2"/>
            <a:endParaRPr lang="en-US" dirty="0" smtClean="0"/>
          </a:p>
          <a:p>
            <a:pPr lvl="2"/>
            <a:endParaRPr lang="en-US" dirty="0" smtClean="0"/>
          </a:p>
          <a:p>
            <a:pPr lvl="2">
              <a:buNone/>
            </a:pPr>
            <a:endParaRPr lang="en-US" dirty="0" smtClean="0"/>
          </a:p>
          <a:p>
            <a:pPr lvl="1">
              <a:buNone/>
            </a:pPr>
            <a:r>
              <a:rPr lang="en-US" sz="1200" dirty="0" smtClean="0"/>
              <a:t>F=Full beacon</a:t>
            </a:r>
          </a:p>
          <a:p>
            <a:pPr lvl="1">
              <a:buNone/>
            </a:pPr>
            <a:r>
              <a:rPr lang="en-US" sz="1200" dirty="0" smtClean="0"/>
              <a:t>S= short beacon</a:t>
            </a:r>
          </a:p>
          <a:p>
            <a:pPr lvl="1">
              <a:buNone/>
            </a:pPr>
            <a:r>
              <a:rPr lang="en-US" sz="1200" dirty="0" smtClean="0"/>
              <a:t>(T)= TIM present  </a:t>
            </a:r>
          </a:p>
          <a:p>
            <a:pPr lvl="2"/>
            <a:endParaRPr lang="en-US" dirty="0" smtClean="0"/>
          </a:p>
          <a:p>
            <a:pPr lvl="2">
              <a:buNone/>
            </a:pPr>
            <a:r>
              <a:rPr lang="en-US" dirty="0" smtClean="0"/>
              <a:t>  </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E132E8F0-0953-4589-931F-0CF931D74C39}" type="slidenum">
              <a:rPr lang="en-US" smtClean="0"/>
              <a:pPr>
                <a:defRPr/>
              </a:pPr>
              <a:t>19</a:t>
            </a:fld>
            <a:endParaRPr lang="en-US" dirty="0"/>
          </a:p>
        </p:txBody>
      </p:sp>
      <p:sp>
        <p:nvSpPr>
          <p:cNvPr id="5" name="Slide Number Placeholder 3"/>
          <p:cNvSpPr txBox="1">
            <a:spLocks/>
          </p:cNvSpPr>
          <p:nvPr/>
        </p:nvSpPr>
        <p:spPr bwMode="auto">
          <a:xfrm>
            <a:off x="4274815"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mj-lt"/>
                <a:ea typeface="+mn-ea"/>
                <a:cs typeface="Calibri" pitchFamily="34" charset="0"/>
              </a:rPr>
              <a:t>Slide </a:t>
            </a:r>
            <a:fld id="{E132E8F0-0953-4589-931F-0CF931D74C39}" type="slidenum">
              <a:rPr kumimoji="0" lang="en-US" sz="1200" b="0" i="0" u="none" strike="noStrike" kern="1200" cap="none" spc="0" normalizeH="0" baseline="0" noProof="0" smtClean="0">
                <a:ln>
                  <a:noFill/>
                </a:ln>
                <a:solidFill>
                  <a:schemeClr val="tx1"/>
                </a:solidFill>
                <a:effectLst/>
                <a:uLnTx/>
                <a:uFillTx/>
                <a:latin typeface="+mj-lt"/>
                <a:ea typeface="+mn-ea"/>
                <a:cs typeface="Calibri" pitchFamily="34" charset="0"/>
              </a:rPr>
              <a:pPr marL="0" marR="0" lvl="0" indent="0" algn="ctr" defTabSz="914400" rtl="0" eaLnBrk="1" fontAlgn="base" latinLnBrk="0" hangingPunct="1">
                <a:lnSpc>
                  <a:spcPct val="100000"/>
                </a:lnSpc>
                <a:spcBef>
                  <a:spcPct val="0"/>
                </a:spcBef>
                <a:spcAft>
                  <a:spcPct val="0"/>
                </a:spcAft>
                <a:buClrTx/>
                <a:buSzTx/>
                <a:buFontTx/>
                <a:buNone/>
                <a:tabLst/>
                <a:defRPr/>
              </a:pPr>
              <a:t>19</a:t>
            </a:fld>
            <a:endParaRPr kumimoji="0" lang="en-US" sz="1200" b="0" i="0" u="none" strike="noStrike" kern="1200" cap="none" spc="0" normalizeH="0" baseline="0" noProof="0" dirty="0">
              <a:ln>
                <a:noFill/>
              </a:ln>
              <a:solidFill>
                <a:schemeClr val="tx1"/>
              </a:solidFill>
              <a:effectLst/>
              <a:uLnTx/>
              <a:uFillTx/>
              <a:latin typeface="+mj-lt"/>
              <a:ea typeface="+mn-ea"/>
              <a:cs typeface="Calibri" pitchFamily="34" charset="0"/>
            </a:endParaRPr>
          </a:p>
        </p:txBody>
      </p:sp>
      <p:cxnSp>
        <p:nvCxnSpPr>
          <p:cNvPr id="6" name="Straight Arrow Connector 5"/>
          <p:cNvCxnSpPr/>
          <p:nvPr/>
        </p:nvCxnSpPr>
        <p:spPr bwMode="auto">
          <a:xfrm>
            <a:off x="755576" y="4410400"/>
            <a:ext cx="7452828"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7" name="Straight Connector 6"/>
          <p:cNvCxnSpPr/>
          <p:nvPr/>
        </p:nvCxnSpPr>
        <p:spPr bwMode="auto">
          <a:xfrm>
            <a:off x="899592" y="4338392"/>
            <a:ext cx="0" cy="14401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 name="Straight Connector 7"/>
          <p:cNvCxnSpPr/>
          <p:nvPr/>
        </p:nvCxnSpPr>
        <p:spPr bwMode="auto">
          <a:xfrm>
            <a:off x="1799692" y="4338392"/>
            <a:ext cx="0" cy="14401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 name="Straight Connector 8"/>
          <p:cNvCxnSpPr/>
          <p:nvPr/>
        </p:nvCxnSpPr>
        <p:spPr bwMode="auto">
          <a:xfrm>
            <a:off x="2735796" y="4338392"/>
            <a:ext cx="0" cy="14401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 name="Straight Connector 9"/>
          <p:cNvCxnSpPr/>
          <p:nvPr/>
        </p:nvCxnSpPr>
        <p:spPr bwMode="auto">
          <a:xfrm>
            <a:off x="3671900" y="4338392"/>
            <a:ext cx="0" cy="14401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 name="Straight Connector 10"/>
          <p:cNvCxnSpPr/>
          <p:nvPr/>
        </p:nvCxnSpPr>
        <p:spPr bwMode="auto">
          <a:xfrm>
            <a:off x="4572000" y="4338392"/>
            <a:ext cx="0" cy="14401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 name="Straight Connector 11"/>
          <p:cNvCxnSpPr/>
          <p:nvPr/>
        </p:nvCxnSpPr>
        <p:spPr bwMode="auto">
          <a:xfrm>
            <a:off x="5472100" y="4338392"/>
            <a:ext cx="0" cy="14401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 name="Straight Connector 12"/>
          <p:cNvCxnSpPr/>
          <p:nvPr/>
        </p:nvCxnSpPr>
        <p:spPr bwMode="auto">
          <a:xfrm>
            <a:off x="6372200" y="4338392"/>
            <a:ext cx="0" cy="14401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 name="Straight Connector 13"/>
          <p:cNvCxnSpPr/>
          <p:nvPr/>
        </p:nvCxnSpPr>
        <p:spPr bwMode="auto">
          <a:xfrm>
            <a:off x="7200292" y="4338392"/>
            <a:ext cx="0" cy="144016"/>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7" name="TextBox 16"/>
          <p:cNvSpPr txBox="1"/>
          <p:nvPr/>
        </p:nvSpPr>
        <p:spPr>
          <a:xfrm>
            <a:off x="755576" y="3906344"/>
            <a:ext cx="522900" cy="369332"/>
          </a:xfrm>
          <a:prstGeom prst="rect">
            <a:avLst/>
          </a:prstGeom>
          <a:noFill/>
        </p:spPr>
        <p:txBody>
          <a:bodyPr wrap="none" rtlCol="0">
            <a:spAutoFit/>
          </a:bodyPr>
          <a:lstStyle/>
          <a:p>
            <a:r>
              <a:rPr lang="en-US" dirty="0" smtClean="0"/>
              <a:t>F</a:t>
            </a:r>
            <a:r>
              <a:rPr lang="en-US" sz="1200" dirty="0" smtClean="0"/>
              <a:t>(T)</a:t>
            </a:r>
            <a:endParaRPr lang="en-US" dirty="0"/>
          </a:p>
        </p:txBody>
      </p:sp>
      <p:sp>
        <p:nvSpPr>
          <p:cNvPr id="18" name="TextBox 17"/>
          <p:cNvSpPr txBox="1"/>
          <p:nvPr/>
        </p:nvSpPr>
        <p:spPr>
          <a:xfrm>
            <a:off x="6228184" y="3906344"/>
            <a:ext cx="522900" cy="369332"/>
          </a:xfrm>
          <a:prstGeom prst="rect">
            <a:avLst/>
          </a:prstGeom>
          <a:noFill/>
        </p:spPr>
        <p:txBody>
          <a:bodyPr wrap="none" rtlCol="0">
            <a:spAutoFit/>
          </a:bodyPr>
          <a:lstStyle/>
          <a:p>
            <a:r>
              <a:rPr lang="en-US" dirty="0" smtClean="0"/>
              <a:t>F</a:t>
            </a:r>
            <a:r>
              <a:rPr lang="en-US" sz="1200" dirty="0" smtClean="0"/>
              <a:t>(T)</a:t>
            </a:r>
            <a:endParaRPr lang="en-US" dirty="0"/>
          </a:p>
        </p:txBody>
      </p:sp>
      <p:sp>
        <p:nvSpPr>
          <p:cNvPr id="19" name="TextBox 18"/>
          <p:cNvSpPr txBox="1"/>
          <p:nvPr/>
        </p:nvSpPr>
        <p:spPr>
          <a:xfrm>
            <a:off x="1619672" y="3906344"/>
            <a:ext cx="338554" cy="369332"/>
          </a:xfrm>
          <a:prstGeom prst="rect">
            <a:avLst/>
          </a:prstGeom>
          <a:noFill/>
        </p:spPr>
        <p:txBody>
          <a:bodyPr wrap="square" rtlCol="0">
            <a:spAutoFit/>
          </a:bodyPr>
          <a:lstStyle/>
          <a:p>
            <a:r>
              <a:rPr lang="en-US" dirty="0" smtClean="0"/>
              <a:t>S</a:t>
            </a:r>
            <a:endParaRPr lang="en-US" dirty="0"/>
          </a:p>
        </p:txBody>
      </p:sp>
      <p:sp>
        <p:nvSpPr>
          <p:cNvPr id="20" name="TextBox 19"/>
          <p:cNvSpPr txBox="1"/>
          <p:nvPr/>
        </p:nvSpPr>
        <p:spPr>
          <a:xfrm>
            <a:off x="2577262" y="3906344"/>
            <a:ext cx="535724" cy="369332"/>
          </a:xfrm>
          <a:prstGeom prst="rect">
            <a:avLst/>
          </a:prstGeom>
          <a:noFill/>
        </p:spPr>
        <p:txBody>
          <a:bodyPr wrap="none" rtlCol="0">
            <a:spAutoFit/>
          </a:bodyPr>
          <a:lstStyle/>
          <a:p>
            <a:r>
              <a:rPr lang="en-US" dirty="0" smtClean="0"/>
              <a:t>S</a:t>
            </a:r>
            <a:r>
              <a:rPr lang="en-US" sz="1200" dirty="0" smtClean="0"/>
              <a:t>(T)</a:t>
            </a:r>
            <a:endParaRPr lang="en-US" dirty="0"/>
          </a:p>
        </p:txBody>
      </p:sp>
      <p:sp>
        <p:nvSpPr>
          <p:cNvPr id="21" name="TextBox 20"/>
          <p:cNvSpPr txBox="1"/>
          <p:nvPr/>
        </p:nvSpPr>
        <p:spPr>
          <a:xfrm>
            <a:off x="3491880" y="3906344"/>
            <a:ext cx="338554" cy="369332"/>
          </a:xfrm>
          <a:prstGeom prst="rect">
            <a:avLst/>
          </a:prstGeom>
          <a:noFill/>
        </p:spPr>
        <p:txBody>
          <a:bodyPr wrap="none" rtlCol="0">
            <a:spAutoFit/>
          </a:bodyPr>
          <a:lstStyle/>
          <a:p>
            <a:r>
              <a:rPr lang="en-US" dirty="0" smtClean="0"/>
              <a:t>S</a:t>
            </a:r>
            <a:endParaRPr lang="en-US" dirty="0"/>
          </a:p>
        </p:txBody>
      </p:sp>
      <p:sp>
        <p:nvSpPr>
          <p:cNvPr id="22" name="TextBox 21"/>
          <p:cNvSpPr txBox="1"/>
          <p:nvPr/>
        </p:nvSpPr>
        <p:spPr>
          <a:xfrm>
            <a:off x="4391980" y="3897052"/>
            <a:ext cx="535724" cy="369332"/>
          </a:xfrm>
          <a:prstGeom prst="rect">
            <a:avLst/>
          </a:prstGeom>
          <a:noFill/>
        </p:spPr>
        <p:txBody>
          <a:bodyPr wrap="none" rtlCol="0">
            <a:spAutoFit/>
          </a:bodyPr>
          <a:lstStyle/>
          <a:p>
            <a:r>
              <a:rPr lang="en-US" dirty="0" smtClean="0"/>
              <a:t>S</a:t>
            </a:r>
            <a:r>
              <a:rPr lang="en-US" sz="1200" dirty="0" smtClean="0"/>
              <a:t>(T)</a:t>
            </a:r>
            <a:endParaRPr lang="en-US" dirty="0"/>
          </a:p>
        </p:txBody>
      </p:sp>
      <p:sp>
        <p:nvSpPr>
          <p:cNvPr id="23" name="TextBox 22"/>
          <p:cNvSpPr txBox="1"/>
          <p:nvPr/>
        </p:nvSpPr>
        <p:spPr>
          <a:xfrm>
            <a:off x="5313566" y="3906344"/>
            <a:ext cx="338554" cy="369332"/>
          </a:xfrm>
          <a:prstGeom prst="rect">
            <a:avLst/>
          </a:prstGeom>
          <a:noFill/>
        </p:spPr>
        <p:txBody>
          <a:bodyPr wrap="none" rtlCol="0">
            <a:spAutoFit/>
          </a:bodyPr>
          <a:lstStyle/>
          <a:p>
            <a:r>
              <a:rPr lang="en-US" dirty="0" smtClean="0"/>
              <a:t>S</a:t>
            </a:r>
            <a:endParaRPr lang="en-US" dirty="0"/>
          </a:p>
        </p:txBody>
      </p:sp>
      <p:sp>
        <p:nvSpPr>
          <p:cNvPr id="24" name="TextBox 23"/>
          <p:cNvSpPr txBox="1"/>
          <p:nvPr/>
        </p:nvSpPr>
        <p:spPr>
          <a:xfrm>
            <a:off x="7020272" y="3906344"/>
            <a:ext cx="338554" cy="369332"/>
          </a:xfrm>
          <a:prstGeom prst="rect">
            <a:avLst/>
          </a:prstGeom>
          <a:noFill/>
        </p:spPr>
        <p:txBody>
          <a:bodyPr wrap="none" rtlCol="0">
            <a:spAutoFit/>
          </a:bodyPr>
          <a:lstStyle/>
          <a:p>
            <a:r>
              <a:rPr lang="en-US" dirty="0" smtClean="0"/>
              <a:t>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r>
              <a:rPr lang="en-US" dirty="0" smtClean="0"/>
              <a:t>Slide </a:t>
            </a:r>
            <a:fld id="{E132E8F0-0953-4589-931F-0CF931D74C39}" type="slidenum">
              <a:rPr lang="en-US" smtClean="0"/>
              <a:pPr>
                <a:defRPr/>
              </a:pPr>
              <a:t>2</a:t>
            </a:fld>
            <a:endParaRPr lang="en-US" dirty="0"/>
          </a:p>
        </p:txBody>
      </p:sp>
      <p:sp>
        <p:nvSpPr>
          <p:cNvPr id="5" name="Title 4"/>
          <p:cNvSpPr>
            <a:spLocks noGrp="1"/>
          </p:cNvSpPr>
          <p:nvPr>
            <p:ph type="title"/>
          </p:nvPr>
        </p:nvSpPr>
        <p:spPr/>
        <p:txBody>
          <a:bodyPr/>
          <a:lstStyle/>
          <a:p>
            <a:r>
              <a:rPr lang="en-US" dirty="0" smtClean="0"/>
              <a:t> </a:t>
            </a:r>
            <a:endParaRPr lang="en-US" dirty="0"/>
          </a:p>
        </p:txBody>
      </p:sp>
      <p:graphicFrame>
        <p:nvGraphicFramePr>
          <p:cNvPr id="25649" name="Object 49"/>
          <p:cNvGraphicFramePr>
            <a:graphicFrameLocks noChangeAspect="1"/>
          </p:cNvGraphicFramePr>
          <p:nvPr/>
        </p:nvGraphicFramePr>
        <p:xfrm>
          <a:off x="914400" y="1341438"/>
          <a:ext cx="7378700" cy="5334000"/>
        </p:xfrm>
        <a:graphic>
          <a:graphicData uri="http://schemas.openxmlformats.org/presentationml/2006/ole">
            <p:oleObj spid="_x0000_s25649" name="Document" r:id="rId3" imgW="8513727" imgH="6147871" progId="Word.Document.8">
              <p:embed/>
            </p:oleObj>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Analysis</a:t>
            </a:r>
            <a:endParaRPr lang="en-US" dirty="0"/>
          </a:p>
        </p:txBody>
      </p:sp>
      <p:sp>
        <p:nvSpPr>
          <p:cNvPr id="3" name="Content Placeholder 2"/>
          <p:cNvSpPr>
            <a:spLocks noGrp="1"/>
          </p:cNvSpPr>
          <p:nvPr>
            <p:ph idx="1"/>
          </p:nvPr>
        </p:nvSpPr>
        <p:spPr>
          <a:xfrm>
            <a:off x="228600" y="1556792"/>
            <a:ext cx="8519864" cy="4709120"/>
          </a:xfrm>
        </p:spPr>
        <p:txBody>
          <a:bodyPr/>
          <a:lstStyle/>
          <a:p>
            <a:pPr marL="342900" lvl="1" indent="-342900">
              <a:buFontTx/>
              <a:buChar char="•"/>
            </a:pPr>
            <a:r>
              <a:rPr lang="en-US" sz="1400" b="1" dirty="0" smtClean="0"/>
              <a:t>Case 1:</a:t>
            </a:r>
            <a:r>
              <a:rPr lang="en-US" sz="1400" dirty="0" smtClean="0"/>
              <a:t> </a:t>
            </a:r>
            <a:r>
              <a:rPr lang="en-US" sz="1400" dirty="0"/>
              <a:t>Short Beacon frames have a hash of the full SSID (e.g. CRC), the </a:t>
            </a:r>
            <a:r>
              <a:rPr lang="en-US" sz="1400" dirty="0" smtClean="0"/>
              <a:t>Time to Next Full </a:t>
            </a:r>
            <a:r>
              <a:rPr lang="en-US" sz="1400" dirty="0"/>
              <a:t>Beacon field </a:t>
            </a:r>
            <a:r>
              <a:rPr lang="en-US" sz="1400" dirty="0" smtClean="0"/>
              <a:t>not </a:t>
            </a:r>
            <a:r>
              <a:rPr lang="en-US" sz="1400" dirty="0"/>
              <a:t>present</a:t>
            </a:r>
          </a:p>
          <a:p>
            <a:pPr lvl="1"/>
            <a:r>
              <a:rPr lang="en-US" sz="1200" dirty="0"/>
              <a:t>Short Beacon interval = 500 </a:t>
            </a:r>
            <a:r>
              <a:rPr lang="en-US" sz="1200" dirty="0" err="1"/>
              <a:t>mS</a:t>
            </a:r>
            <a:r>
              <a:rPr lang="en-US" sz="1200" dirty="0"/>
              <a:t>, Beacon interval = 500 </a:t>
            </a:r>
            <a:r>
              <a:rPr lang="en-US" sz="1200" dirty="0" err="1"/>
              <a:t>mS</a:t>
            </a:r>
            <a:r>
              <a:rPr lang="en-US" sz="1200" dirty="0"/>
              <a:t> x </a:t>
            </a:r>
            <a:r>
              <a:rPr lang="en-US" sz="1200" dirty="0" smtClean="0"/>
              <a:t>10 short Beacon intervals </a:t>
            </a:r>
            <a:r>
              <a:rPr lang="en-US" sz="1200" dirty="0"/>
              <a:t>= 5 </a:t>
            </a:r>
            <a:r>
              <a:rPr lang="en-US" sz="1200" dirty="0" smtClean="0"/>
              <a:t>sec, 5 APs in different channels</a:t>
            </a:r>
          </a:p>
          <a:p>
            <a:pPr lvl="1"/>
            <a:r>
              <a:rPr lang="en-US" sz="1200" dirty="0"/>
              <a:t>STA </a:t>
            </a:r>
            <a:r>
              <a:rPr lang="en-US" sz="1200" u="sng" dirty="0"/>
              <a:t>does not </a:t>
            </a:r>
            <a:r>
              <a:rPr lang="en-US" sz="1200" dirty="0"/>
              <a:t>have the full SSID information</a:t>
            </a:r>
          </a:p>
          <a:p>
            <a:pPr lvl="1"/>
            <a:endParaRPr lang="en-US" sz="1200" dirty="0"/>
          </a:p>
          <a:p>
            <a:pPr lvl="1"/>
            <a:endParaRPr lang="en-US" sz="1200" dirty="0" smtClean="0"/>
          </a:p>
          <a:p>
            <a:pPr lvl="1"/>
            <a:endParaRPr lang="en-US" sz="1200" dirty="0"/>
          </a:p>
          <a:p>
            <a:pPr lvl="1"/>
            <a:endParaRPr lang="en-US" sz="1200" dirty="0" smtClean="0"/>
          </a:p>
          <a:p>
            <a:pPr lvl="1"/>
            <a:endParaRPr lang="en-US" sz="1200" dirty="0"/>
          </a:p>
          <a:p>
            <a:pPr lvl="1"/>
            <a:endParaRPr lang="en-US" sz="1200" dirty="0" smtClean="0"/>
          </a:p>
          <a:p>
            <a:pPr lvl="1"/>
            <a:endParaRPr lang="en-US" sz="1200" dirty="0"/>
          </a:p>
          <a:p>
            <a:pPr lvl="1"/>
            <a:endParaRPr lang="en-US" sz="1200" dirty="0" smtClean="0"/>
          </a:p>
          <a:p>
            <a:pPr lvl="1"/>
            <a:endParaRPr lang="en-US" sz="1200" dirty="0" smtClean="0"/>
          </a:p>
          <a:p>
            <a:pPr lvl="1"/>
            <a:endParaRPr lang="en-US" sz="1200" dirty="0" smtClean="0"/>
          </a:p>
          <a:p>
            <a:pPr lvl="1"/>
            <a:r>
              <a:rPr lang="en-US" sz="1200" dirty="0" smtClean="0"/>
              <a:t>Passive scanning case: </a:t>
            </a:r>
          </a:p>
          <a:p>
            <a:pPr lvl="2"/>
            <a:r>
              <a:rPr lang="en-US" sz="1100" dirty="0" smtClean="0"/>
              <a:t>Average time a STA has to be active and wait for a long Beacon frame for the full SSID in each channel</a:t>
            </a:r>
            <a:br>
              <a:rPr lang="en-US" sz="1100" dirty="0" smtClean="0"/>
            </a:br>
            <a:r>
              <a:rPr lang="en-US" sz="1100" dirty="0" smtClean="0"/>
              <a:t>= </a:t>
            </a:r>
            <a:r>
              <a:rPr lang="en-US" sz="1100" dirty="0" err="1" smtClean="0"/>
              <a:t>T</a:t>
            </a:r>
            <a:r>
              <a:rPr lang="en-US" sz="1100" baseline="-25000" dirty="0" err="1" smtClean="0"/>
              <a:t>l</a:t>
            </a:r>
            <a:r>
              <a:rPr lang="en-US" sz="1100" dirty="0" smtClean="0"/>
              <a:t> /2 (for this example = 2.5 sec)</a:t>
            </a:r>
          </a:p>
          <a:p>
            <a:pPr lvl="2"/>
            <a:r>
              <a:rPr lang="en-US" sz="1100" dirty="0" smtClean="0"/>
              <a:t>Total time to scan all N channels = </a:t>
            </a:r>
            <a:r>
              <a:rPr lang="en-US" sz="1100" dirty="0" err="1" smtClean="0"/>
              <a:t>T</a:t>
            </a:r>
            <a:r>
              <a:rPr lang="en-US" sz="1100" baseline="-25000" dirty="0" err="1" smtClean="0"/>
              <a:t>l</a:t>
            </a:r>
            <a:r>
              <a:rPr lang="en-US" sz="1100" dirty="0" smtClean="0"/>
              <a:t> /2 x N (for this example, 2.5sec x 5 = </a:t>
            </a:r>
            <a:r>
              <a:rPr lang="en-US" sz="1100" u="sng" dirty="0" smtClean="0">
                <a:solidFill>
                  <a:srgbClr val="FF0000"/>
                </a:solidFill>
              </a:rPr>
              <a:t>12.5sec</a:t>
            </a:r>
            <a:r>
              <a:rPr lang="en-US" sz="1100" dirty="0" smtClean="0"/>
              <a:t>)</a:t>
            </a:r>
          </a:p>
          <a:p>
            <a:pPr lvl="1"/>
            <a:r>
              <a:rPr lang="en-US" sz="1200" dirty="0" smtClean="0"/>
              <a:t>Active scanning case: Probe REQ/RSP</a:t>
            </a:r>
          </a:p>
          <a:p>
            <a:pPr lvl="2"/>
            <a:r>
              <a:rPr lang="en-US" sz="1100" dirty="0" smtClean="0"/>
              <a:t>Channel occupancy increased by additional Probe REQ/RSP frames </a:t>
            </a:r>
          </a:p>
          <a:p>
            <a:pPr lvl="3"/>
            <a:r>
              <a:rPr lang="en-US" sz="900" dirty="0" smtClean="0"/>
              <a:t>Note that the size of Probe RSP is almost as large as a long Beacon</a:t>
            </a:r>
          </a:p>
          <a:p>
            <a:pPr lvl="2"/>
            <a:r>
              <a:rPr lang="en-US" sz="1100" dirty="0" smtClean="0"/>
              <a:t>This increases with the number of APs in the channel</a:t>
            </a:r>
          </a:p>
          <a:p>
            <a:pPr lvl="2"/>
            <a:r>
              <a:rPr lang="en-US" sz="1100" dirty="0" smtClean="0"/>
              <a:t>This defeats the purpose of having the short Beacon to reduce the channel occupancy.</a:t>
            </a:r>
          </a:p>
          <a:p>
            <a:pPr lvl="1"/>
            <a:endParaRPr lang="en-US" sz="1200" dirty="0"/>
          </a:p>
        </p:txBody>
      </p:sp>
      <p:sp>
        <p:nvSpPr>
          <p:cNvPr id="5" name="Slide Number Placeholder 4"/>
          <p:cNvSpPr>
            <a:spLocks noGrp="1"/>
          </p:cNvSpPr>
          <p:nvPr>
            <p:ph type="sldNum" sz="quarter" idx="11"/>
          </p:nvPr>
        </p:nvSpPr>
        <p:spPr/>
        <p:txBody>
          <a:bodyPr/>
          <a:lstStyle/>
          <a:p>
            <a:pPr>
              <a:defRPr/>
            </a:pPr>
            <a:r>
              <a:rPr lang="en-US" smtClean="0"/>
              <a:t>Slide </a:t>
            </a:r>
            <a:fld id="{19152FA6-99F5-4225-8FE8-CBCC8C406D8F}" type="slidenum">
              <a:rPr lang="en-US" smtClean="0"/>
              <a:pPr>
                <a:defRPr/>
              </a:pPr>
              <a:t>20</a:t>
            </a:fld>
            <a:endParaRPr lang="en-US"/>
          </a:p>
        </p:txBody>
      </p:sp>
      <p:cxnSp>
        <p:nvCxnSpPr>
          <p:cNvPr id="7" name="Straight Connector 6"/>
          <p:cNvCxnSpPr/>
          <p:nvPr/>
        </p:nvCxnSpPr>
        <p:spPr bwMode="auto">
          <a:xfrm>
            <a:off x="1295400" y="3906054"/>
            <a:ext cx="60960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8" name="Rectangle 7"/>
          <p:cNvSpPr/>
          <p:nvPr/>
        </p:nvSpPr>
        <p:spPr bwMode="auto">
          <a:xfrm>
            <a:off x="1600200" y="3525054"/>
            <a:ext cx="152400" cy="381000"/>
          </a:xfrm>
          <a:prstGeom prst="rect">
            <a:avLst/>
          </a:prstGeom>
          <a:solidFill>
            <a:schemeClr val="accent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 name="Rectangle 8"/>
          <p:cNvSpPr/>
          <p:nvPr/>
        </p:nvSpPr>
        <p:spPr bwMode="auto">
          <a:xfrm>
            <a:off x="2209800" y="3525054"/>
            <a:ext cx="45719" cy="381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 name="Rectangle 9"/>
          <p:cNvSpPr/>
          <p:nvPr/>
        </p:nvSpPr>
        <p:spPr bwMode="auto">
          <a:xfrm>
            <a:off x="2743200" y="3525054"/>
            <a:ext cx="45719" cy="381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1" name="Rectangle 10"/>
          <p:cNvSpPr/>
          <p:nvPr/>
        </p:nvSpPr>
        <p:spPr bwMode="auto">
          <a:xfrm>
            <a:off x="3276600" y="3525054"/>
            <a:ext cx="45719" cy="381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2" name="Rectangle 11"/>
          <p:cNvSpPr/>
          <p:nvPr/>
        </p:nvSpPr>
        <p:spPr bwMode="auto">
          <a:xfrm>
            <a:off x="3810000" y="3525054"/>
            <a:ext cx="45719" cy="381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3" name="Rectangle 12"/>
          <p:cNvSpPr/>
          <p:nvPr/>
        </p:nvSpPr>
        <p:spPr bwMode="auto">
          <a:xfrm>
            <a:off x="4343400" y="3525054"/>
            <a:ext cx="45719" cy="381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 name="Rectangle 13"/>
          <p:cNvSpPr/>
          <p:nvPr/>
        </p:nvSpPr>
        <p:spPr bwMode="auto">
          <a:xfrm>
            <a:off x="4876800" y="3525054"/>
            <a:ext cx="45719" cy="381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 name="Rectangle 14"/>
          <p:cNvSpPr/>
          <p:nvPr/>
        </p:nvSpPr>
        <p:spPr bwMode="auto">
          <a:xfrm>
            <a:off x="5410200" y="3525054"/>
            <a:ext cx="45719" cy="381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6" name="Rectangle 15"/>
          <p:cNvSpPr/>
          <p:nvPr/>
        </p:nvSpPr>
        <p:spPr bwMode="auto">
          <a:xfrm>
            <a:off x="5943600" y="3525054"/>
            <a:ext cx="45719" cy="381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7" name="Rectangle 16"/>
          <p:cNvSpPr/>
          <p:nvPr/>
        </p:nvSpPr>
        <p:spPr bwMode="auto">
          <a:xfrm>
            <a:off x="6477000" y="3525054"/>
            <a:ext cx="45719" cy="381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8" name="Rectangle 17"/>
          <p:cNvSpPr/>
          <p:nvPr/>
        </p:nvSpPr>
        <p:spPr bwMode="auto">
          <a:xfrm>
            <a:off x="7010400" y="3525054"/>
            <a:ext cx="152400" cy="381000"/>
          </a:xfrm>
          <a:prstGeom prst="rect">
            <a:avLst/>
          </a:prstGeom>
          <a:solidFill>
            <a:schemeClr val="accent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0" name="TextBox 19"/>
          <p:cNvSpPr txBox="1"/>
          <p:nvPr/>
        </p:nvSpPr>
        <p:spPr>
          <a:xfrm>
            <a:off x="1441457" y="2991654"/>
            <a:ext cx="758541" cy="553998"/>
          </a:xfrm>
          <a:prstGeom prst="rect">
            <a:avLst/>
          </a:prstGeom>
          <a:noFill/>
        </p:spPr>
        <p:txBody>
          <a:bodyPr wrap="none" rtlCol="0">
            <a:spAutoFit/>
          </a:bodyPr>
          <a:lstStyle/>
          <a:p>
            <a:r>
              <a:rPr lang="en-US" sz="1000" dirty="0" smtClean="0"/>
              <a:t>Long (full)</a:t>
            </a:r>
          </a:p>
          <a:p>
            <a:r>
              <a:rPr lang="en-US" sz="1000" dirty="0" smtClean="0"/>
              <a:t>Beacon</a:t>
            </a:r>
            <a:br>
              <a:rPr lang="en-US" sz="1000" dirty="0" smtClean="0"/>
            </a:br>
            <a:r>
              <a:rPr lang="en-US" sz="1000" dirty="0" smtClean="0"/>
              <a:t>(full SSID)</a:t>
            </a:r>
            <a:endParaRPr lang="en-US" sz="1000" dirty="0"/>
          </a:p>
        </p:txBody>
      </p:sp>
      <p:sp>
        <p:nvSpPr>
          <p:cNvPr id="21" name="TextBox 20"/>
          <p:cNvSpPr txBox="1"/>
          <p:nvPr/>
        </p:nvSpPr>
        <p:spPr>
          <a:xfrm>
            <a:off x="3124200" y="2943999"/>
            <a:ext cx="2542684" cy="400110"/>
          </a:xfrm>
          <a:prstGeom prst="rect">
            <a:avLst/>
          </a:prstGeom>
          <a:noFill/>
        </p:spPr>
        <p:txBody>
          <a:bodyPr wrap="none" rtlCol="0">
            <a:spAutoFit/>
          </a:bodyPr>
          <a:lstStyle/>
          <a:p>
            <a:r>
              <a:rPr lang="en-US" sz="1000" dirty="0" smtClean="0"/>
              <a:t>Short</a:t>
            </a:r>
          </a:p>
          <a:p>
            <a:r>
              <a:rPr lang="en-US" sz="1000" dirty="0" smtClean="0"/>
              <a:t>Beacon (hash of full SSID, e.g. </a:t>
            </a:r>
            <a:r>
              <a:rPr lang="en-US" sz="1000" u="sng" dirty="0" smtClean="0"/>
              <a:t>0x5F34AB01</a:t>
            </a:r>
            <a:r>
              <a:rPr lang="en-US" sz="1000" dirty="0" smtClean="0"/>
              <a:t>)</a:t>
            </a:r>
            <a:endParaRPr lang="en-US" sz="1000" dirty="0"/>
          </a:p>
        </p:txBody>
      </p:sp>
      <p:cxnSp>
        <p:nvCxnSpPr>
          <p:cNvPr id="23" name="Straight Connector 22"/>
          <p:cNvCxnSpPr/>
          <p:nvPr/>
        </p:nvCxnSpPr>
        <p:spPr bwMode="auto">
          <a:xfrm flipH="1">
            <a:off x="2895600" y="3296454"/>
            <a:ext cx="304800" cy="228600"/>
          </a:xfrm>
          <a:prstGeom prst="line">
            <a:avLst/>
          </a:prstGeom>
          <a:solidFill>
            <a:schemeClr val="accent1"/>
          </a:solidFill>
          <a:ln w="9525" cap="flat" cmpd="sng" algn="ctr">
            <a:solidFill>
              <a:schemeClr val="tx1"/>
            </a:solidFill>
            <a:prstDash val="solid"/>
            <a:round/>
            <a:headEnd type="none" w="med" len="med"/>
            <a:tailEnd type="triangle" w="med" len="med"/>
          </a:ln>
          <a:effectLst/>
        </p:spPr>
      </p:cxnSp>
      <p:cxnSp>
        <p:nvCxnSpPr>
          <p:cNvPr id="25" name="Straight Connector 24"/>
          <p:cNvCxnSpPr/>
          <p:nvPr/>
        </p:nvCxnSpPr>
        <p:spPr bwMode="auto">
          <a:xfrm>
            <a:off x="3505200" y="3296454"/>
            <a:ext cx="228600" cy="228600"/>
          </a:xfrm>
          <a:prstGeom prst="line">
            <a:avLst/>
          </a:prstGeom>
          <a:solidFill>
            <a:schemeClr val="accent1"/>
          </a:solidFill>
          <a:ln w="9525" cap="flat" cmpd="sng" algn="ctr">
            <a:solidFill>
              <a:schemeClr val="tx1"/>
            </a:solidFill>
            <a:prstDash val="solid"/>
            <a:round/>
            <a:headEnd type="none" w="med" len="med"/>
            <a:tailEnd type="triangle" w="med" len="med"/>
          </a:ln>
          <a:effectLst/>
        </p:spPr>
      </p:cxnSp>
      <p:cxnSp>
        <p:nvCxnSpPr>
          <p:cNvPr id="28" name="Straight Connector 27"/>
          <p:cNvCxnSpPr>
            <a:stCxn id="9" idx="3"/>
            <a:endCxn id="10" idx="1"/>
          </p:cNvCxnSpPr>
          <p:nvPr/>
        </p:nvCxnSpPr>
        <p:spPr bwMode="auto">
          <a:xfrm>
            <a:off x="2255519" y="3715554"/>
            <a:ext cx="487681" cy="0"/>
          </a:xfrm>
          <a:prstGeom prst="line">
            <a:avLst/>
          </a:prstGeom>
          <a:solidFill>
            <a:schemeClr val="accent1"/>
          </a:solidFill>
          <a:ln w="12700" cap="flat" cmpd="sng" algn="ctr">
            <a:solidFill>
              <a:schemeClr val="tx1"/>
            </a:solidFill>
            <a:prstDash val="solid"/>
            <a:round/>
            <a:headEnd type="triangle" w="med" len="med"/>
            <a:tailEnd type="triangle" w="med" len="med"/>
          </a:ln>
          <a:effectLst/>
        </p:spPr>
      </p:cxnSp>
      <p:sp>
        <p:nvSpPr>
          <p:cNvPr id="29" name="TextBox 28"/>
          <p:cNvSpPr txBox="1"/>
          <p:nvPr/>
        </p:nvSpPr>
        <p:spPr>
          <a:xfrm>
            <a:off x="2251937" y="3119472"/>
            <a:ext cx="582211" cy="553998"/>
          </a:xfrm>
          <a:prstGeom prst="rect">
            <a:avLst/>
          </a:prstGeom>
          <a:noFill/>
        </p:spPr>
        <p:txBody>
          <a:bodyPr wrap="none" rtlCol="0">
            <a:spAutoFit/>
          </a:bodyPr>
          <a:lstStyle/>
          <a:p>
            <a:r>
              <a:rPr lang="en-US" sz="1000" dirty="0" smtClean="0"/>
              <a:t>Short </a:t>
            </a:r>
          </a:p>
          <a:p>
            <a:r>
              <a:rPr lang="en-US" sz="1000" dirty="0" smtClean="0"/>
              <a:t>beacon </a:t>
            </a:r>
          </a:p>
          <a:p>
            <a:r>
              <a:rPr lang="en-US" sz="1000" dirty="0" smtClean="0"/>
              <a:t>interval</a:t>
            </a:r>
            <a:endParaRPr lang="en-US" sz="1000" dirty="0"/>
          </a:p>
        </p:txBody>
      </p:sp>
      <p:cxnSp>
        <p:nvCxnSpPr>
          <p:cNvPr id="30" name="Straight Connector 29"/>
          <p:cNvCxnSpPr/>
          <p:nvPr/>
        </p:nvCxnSpPr>
        <p:spPr bwMode="auto">
          <a:xfrm>
            <a:off x="1582295" y="2915454"/>
            <a:ext cx="5351905" cy="0"/>
          </a:xfrm>
          <a:prstGeom prst="line">
            <a:avLst/>
          </a:prstGeom>
          <a:solidFill>
            <a:schemeClr val="accent1"/>
          </a:solidFill>
          <a:ln w="12700" cap="flat" cmpd="sng" algn="ctr">
            <a:solidFill>
              <a:schemeClr val="tx1"/>
            </a:solidFill>
            <a:prstDash val="solid"/>
            <a:round/>
            <a:headEnd type="triangle" w="med" len="med"/>
            <a:tailEnd type="triangle" w="med" len="med"/>
          </a:ln>
          <a:effectLst/>
        </p:spPr>
      </p:cxnSp>
      <p:sp>
        <p:nvSpPr>
          <p:cNvPr id="32" name="TextBox 31"/>
          <p:cNvSpPr txBox="1"/>
          <p:nvPr/>
        </p:nvSpPr>
        <p:spPr>
          <a:xfrm>
            <a:off x="2452094" y="2667000"/>
            <a:ext cx="3236784" cy="246221"/>
          </a:xfrm>
          <a:prstGeom prst="rect">
            <a:avLst/>
          </a:prstGeom>
          <a:noFill/>
        </p:spPr>
        <p:txBody>
          <a:bodyPr wrap="none" rtlCol="0">
            <a:spAutoFit/>
          </a:bodyPr>
          <a:lstStyle/>
          <a:p>
            <a:r>
              <a:rPr lang="en-US" sz="1000" dirty="0" smtClean="0"/>
              <a:t>(long) Beacon interval (</a:t>
            </a:r>
            <a:r>
              <a:rPr lang="en-US" sz="1000" dirty="0" err="1" smtClean="0"/>
              <a:t>T</a:t>
            </a:r>
            <a:r>
              <a:rPr lang="en-US" sz="1000" baseline="-25000" dirty="0" err="1" smtClean="0"/>
              <a:t>l</a:t>
            </a:r>
            <a:r>
              <a:rPr lang="en-US" sz="1000" dirty="0" smtClean="0"/>
              <a:t>) = n x short beacon interval (</a:t>
            </a:r>
            <a:r>
              <a:rPr lang="en-US" sz="1000" dirty="0" err="1" smtClean="0"/>
              <a:t>T</a:t>
            </a:r>
            <a:r>
              <a:rPr lang="en-US" sz="1000" baseline="-25000" dirty="0" err="1" smtClean="0"/>
              <a:t>s</a:t>
            </a:r>
            <a:r>
              <a:rPr lang="en-US" sz="1000" dirty="0" smtClean="0"/>
              <a:t>)</a:t>
            </a:r>
            <a:endParaRPr lang="en-US" sz="1000" dirty="0"/>
          </a:p>
        </p:txBody>
      </p:sp>
      <p:cxnSp>
        <p:nvCxnSpPr>
          <p:cNvPr id="34" name="Straight Connector 33"/>
          <p:cNvCxnSpPr/>
          <p:nvPr/>
        </p:nvCxnSpPr>
        <p:spPr bwMode="auto">
          <a:xfrm>
            <a:off x="1582295" y="2667000"/>
            <a:ext cx="0" cy="400854"/>
          </a:xfrm>
          <a:prstGeom prst="line">
            <a:avLst/>
          </a:prstGeom>
          <a:solidFill>
            <a:schemeClr val="accent1"/>
          </a:solidFill>
          <a:ln w="9525" cap="flat" cmpd="sng" algn="ctr">
            <a:solidFill>
              <a:schemeClr val="tx1"/>
            </a:solidFill>
            <a:prstDash val="dash"/>
            <a:round/>
            <a:headEnd type="none" w="sm" len="sm"/>
            <a:tailEnd type="none" w="sm" len="sm"/>
          </a:ln>
          <a:effectLst/>
        </p:spPr>
      </p:cxnSp>
      <p:cxnSp>
        <p:nvCxnSpPr>
          <p:cNvPr id="35" name="Straight Connector 34"/>
          <p:cNvCxnSpPr/>
          <p:nvPr/>
        </p:nvCxnSpPr>
        <p:spPr bwMode="auto">
          <a:xfrm>
            <a:off x="6934200" y="2712794"/>
            <a:ext cx="0" cy="400854"/>
          </a:xfrm>
          <a:prstGeom prst="line">
            <a:avLst/>
          </a:prstGeom>
          <a:solidFill>
            <a:schemeClr val="accent1"/>
          </a:solidFill>
          <a:ln w="9525" cap="flat" cmpd="sng" algn="ctr">
            <a:solidFill>
              <a:schemeClr val="tx1"/>
            </a:solidFill>
            <a:prstDash val="dash"/>
            <a:round/>
            <a:headEnd type="none" w="sm" len="sm"/>
            <a:tailEnd type="none" w="sm" len="sm"/>
          </a:ln>
          <a:effectLst/>
        </p:spPr>
      </p:cxnSp>
      <p:cxnSp>
        <p:nvCxnSpPr>
          <p:cNvPr id="37" name="Straight Arrow Connector 36"/>
          <p:cNvCxnSpPr/>
          <p:nvPr/>
        </p:nvCxnSpPr>
        <p:spPr bwMode="auto">
          <a:xfrm flipV="1">
            <a:off x="3927305" y="3906054"/>
            <a:ext cx="0" cy="3048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38" name="TextBox 37"/>
          <p:cNvSpPr txBox="1"/>
          <p:nvPr/>
        </p:nvSpPr>
        <p:spPr>
          <a:xfrm>
            <a:off x="3200400" y="4210854"/>
            <a:ext cx="2993127" cy="400110"/>
          </a:xfrm>
          <a:prstGeom prst="rect">
            <a:avLst/>
          </a:prstGeom>
          <a:noFill/>
        </p:spPr>
        <p:txBody>
          <a:bodyPr wrap="none" rtlCol="0">
            <a:spAutoFit/>
          </a:bodyPr>
          <a:lstStyle/>
          <a:p>
            <a:r>
              <a:rPr lang="en-US" sz="1000" dirty="0" smtClean="0"/>
              <a:t>STA receives a short Beacon</a:t>
            </a:r>
          </a:p>
          <a:p>
            <a:pPr marL="228600" indent="-228600">
              <a:buFont typeface="+mj-lt"/>
              <a:buAutoNum type="arabicPeriod"/>
            </a:pPr>
            <a:r>
              <a:rPr lang="en-US" sz="1000" dirty="0" smtClean="0"/>
              <a:t>Waits until it receives the next long Beacon frame</a:t>
            </a:r>
          </a:p>
        </p:txBody>
      </p:sp>
      <p:cxnSp>
        <p:nvCxnSpPr>
          <p:cNvPr id="40" name="Straight Connector 39"/>
          <p:cNvCxnSpPr/>
          <p:nvPr/>
        </p:nvCxnSpPr>
        <p:spPr bwMode="auto">
          <a:xfrm>
            <a:off x="3619500" y="3906054"/>
            <a:ext cx="3543300" cy="0"/>
          </a:xfrm>
          <a:prstGeom prst="line">
            <a:avLst/>
          </a:prstGeom>
          <a:solidFill>
            <a:schemeClr val="accent1"/>
          </a:solidFill>
          <a:ln w="28575" cap="flat" cmpd="sng" algn="ctr">
            <a:solidFill>
              <a:srgbClr val="FF0000"/>
            </a:solidFill>
            <a:prstDash val="solid"/>
            <a:round/>
            <a:headEnd type="none" w="sm" len="sm"/>
            <a:tailEnd type="none" w="sm" len="sm"/>
          </a:ln>
          <a:effectLst/>
        </p:spPr>
      </p:cxnSp>
      <p:cxnSp>
        <p:nvCxnSpPr>
          <p:cNvPr id="41" name="Straight Arrow Connector 40"/>
          <p:cNvCxnSpPr/>
          <p:nvPr/>
        </p:nvCxnSpPr>
        <p:spPr bwMode="auto">
          <a:xfrm flipV="1">
            <a:off x="3619500" y="3906054"/>
            <a:ext cx="0" cy="1524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3" name="TextBox 42"/>
          <p:cNvSpPr txBox="1"/>
          <p:nvPr/>
        </p:nvSpPr>
        <p:spPr>
          <a:xfrm>
            <a:off x="2469568" y="3987170"/>
            <a:ext cx="1340432" cy="246221"/>
          </a:xfrm>
          <a:prstGeom prst="rect">
            <a:avLst/>
          </a:prstGeom>
          <a:noFill/>
        </p:spPr>
        <p:txBody>
          <a:bodyPr wrap="none" rtlCol="0">
            <a:spAutoFit/>
          </a:bodyPr>
          <a:lstStyle/>
          <a:p>
            <a:r>
              <a:rPr lang="en-US" sz="1000" dirty="0" smtClean="0"/>
              <a:t>STA starts to scan (t0)</a:t>
            </a:r>
            <a:endParaRPr lang="en-US" sz="1000" dirty="0"/>
          </a:p>
        </p:txBody>
      </p:sp>
      <p:sp>
        <p:nvSpPr>
          <p:cNvPr id="44" name="TextBox 43"/>
          <p:cNvSpPr txBox="1"/>
          <p:nvPr/>
        </p:nvSpPr>
        <p:spPr>
          <a:xfrm>
            <a:off x="7162800" y="3987170"/>
            <a:ext cx="1374094" cy="400110"/>
          </a:xfrm>
          <a:prstGeom prst="rect">
            <a:avLst/>
          </a:prstGeom>
          <a:noFill/>
        </p:spPr>
        <p:txBody>
          <a:bodyPr wrap="none" rtlCol="0">
            <a:spAutoFit/>
          </a:bodyPr>
          <a:lstStyle/>
          <a:p>
            <a:r>
              <a:rPr lang="en-US" sz="1000" dirty="0" smtClean="0"/>
              <a:t>STA gets the full SSID</a:t>
            </a:r>
            <a:br>
              <a:rPr lang="en-US" sz="1000" dirty="0" smtClean="0"/>
            </a:br>
            <a:r>
              <a:rPr lang="en-US" sz="1000" dirty="0" smtClean="0"/>
              <a:t>of the AP (t1)</a:t>
            </a:r>
            <a:endParaRPr lang="en-US" sz="1000" dirty="0"/>
          </a:p>
        </p:txBody>
      </p:sp>
      <p:cxnSp>
        <p:nvCxnSpPr>
          <p:cNvPr id="45" name="Straight Arrow Connector 44"/>
          <p:cNvCxnSpPr/>
          <p:nvPr/>
        </p:nvCxnSpPr>
        <p:spPr bwMode="auto">
          <a:xfrm flipV="1">
            <a:off x="7164029" y="3906054"/>
            <a:ext cx="0" cy="1524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9" name="Straight Arrow Connector 48"/>
          <p:cNvCxnSpPr/>
          <p:nvPr/>
        </p:nvCxnSpPr>
        <p:spPr bwMode="auto">
          <a:xfrm flipH="1">
            <a:off x="6198829" y="3410754"/>
            <a:ext cx="164596" cy="454345"/>
          </a:xfrm>
          <a:prstGeom prst="straightConnector1">
            <a:avLst/>
          </a:prstGeom>
          <a:solidFill>
            <a:schemeClr val="accent1"/>
          </a:solidFill>
          <a:ln w="9525" cap="flat" cmpd="sng" algn="ctr">
            <a:solidFill>
              <a:schemeClr val="tx1"/>
            </a:solidFill>
            <a:prstDash val="solid"/>
            <a:round/>
            <a:headEnd type="none" w="sm" len="sm"/>
            <a:tailEnd type="arrow"/>
          </a:ln>
          <a:effectLst/>
        </p:spPr>
      </p:cxnSp>
      <p:sp>
        <p:nvSpPr>
          <p:cNvPr id="51" name="TextBox 50"/>
          <p:cNvSpPr txBox="1"/>
          <p:nvPr/>
        </p:nvSpPr>
        <p:spPr>
          <a:xfrm>
            <a:off x="6023591" y="3068598"/>
            <a:ext cx="1973617" cy="400110"/>
          </a:xfrm>
          <a:prstGeom prst="rect">
            <a:avLst/>
          </a:prstGeom>
          <a:noFill/>
        </p:spPr>
        <p:txBody>
          <a:bodyPr wrap="none" rtlCol="0">
            <a:spAutoFit/>
          </a:bodyPr>
          <a:lstStyle/>
          <a:p>
            <a:r>
              <a:rPr lang="en-US" sz="1000" i="1" dirty="0" smtClean="0"/>
              <a:t>Active duration waiting to receive </a:t>
            </a:r>
            <a:br>
              <a:rPr lang="en-US" sz="1000" i="1" dirty="0" smtClean="0"/>
            </a:br>
            <a:r>
              <a:rPr lang="en-US" sz="1000" i="1" dirty="0" smtClean="0"/>
              <a:t>the full Beacon for SSID</a:t>
            </a:r>
            <a:endParaRPr lang="en-US" sz="1000" i="1" dirty="0"/>
          </a:p>
        </p:txBody>
      </p:sp>
    </p:spTree>
    <p:extLst>
      <p:ext uri="{BB962C8B-B14F-4D97-AF65-F5344CB8AC3E}">
        <p14:creationId xmlns:p14="http://schemas.microsoft.com/office/powerpoint/2010/main" xmlns="" val="10054587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Analysis (cont.)</a:t>
            </a:r>
            <a:endParaRPr lang="en-US" dirty="0"/>
          </a:p>
        </p:txBody>
      </p:sp>
      <p:sp>
        <p:nvSpPr>
          <p:cNvPr id="3" name="Content Placeholder 2"/>
          <p:cNvSpPr>
            <a:spLocks noGrp="1"/>
          </p:cNvSpPr>
          <p:nvPr>
            <p:ph idx="1"/>
          </p:nvPr>
        </p:nvSpPr>
        <p:spPr>
          <a:xfrm>
            <a:off x="228600" y="1600200"/>
            <a:ext cx="8519864" cy="4637112"/>
          </a:xfrm>
        </p:spPr>
        <p:txBody>
          <a:bodyPr/>
          <a:lstStyle/>
          <a:p>
            <a:pPr marL="342900" lvl="1" indent="-342900">
              <a:buFontTx/>
              <a:buChar char="•"/>
            </a:pPr>
            <a:r>
              <a:rPr lang="en-US" sz="1400" b="1" dirty="0" smtClean="0"/>
              <a:t>Case 2:</a:t>
            </a:r>
            <a:r>
              <a:rPr lang="en-US" sz="1400" dirty="0" smtClean="0"/>
              <a:t> </a:t>
            </a:r>
            <a:r>
              <a:rPr lang="en-US" sz="1400" dirty="0"/>
              <a:t>Short Beacon frames have a hash of the full SSID (e.g. CRC</a:t>
            </a:r>
            <a:r>
              <a:rPr lang="en-US" sz="1400" dirty="0" smtClean="0"/>
              <a:t>) and </a:t>
            </a:r>
            <a:r>
              <a:rPr lang="en-US" sz="1400" dirty="0" smtClean="0">
                <a:solidFill>
                  <a:srgbClr val="FF0000"/>
                </a:solidFill>
              </a:rPr>
              <a:t>the Time to Next Full Beacon field always present </a:t>
            </a:r>
            <a:endParaRPr lang="en-US" sz="1400" dirty="0">
              <a:solidFill>
                <a:srgbClr val="FF0000"/>
              </a:solidFill>
            </a:endParaRPr>
          </a:p>
          <a:p>
            <a:pPr lvl="1"/>
            <a:r>
              <a:rPr lang="en-US" sz="1200" dirty="0"/>
              <a:t>Short Beacon interval = 500 </a:t>
            </a:r>
            <a:r>
              <a:rPr lang="en-US" sz="1200" dirty="0" err="1"/>
              <a:t>mS</a:t>
            </a:r>
            <a:r>
              <a:rPr lang="en-US" sz="1200" dirty="0"/>
              <a:t>, Beacon interval = 500 </a:t>
            </a:r>
            <a:r>
              <a:rPr lang="en-US" sz="1200" dirty="0" err="1"/>
              <a:t>mS</a:t>
            </a:r>
            <a:r>
              <a:rPr lang="en-US" sz="1200" dirty="0"/>
              <a:t> x </a:t>
            </a:r>
            <a:r>
              <a:rPr lang="en-US" sz="1200" dirty="0" smtClean="0"/>
              <a:t>10 short Beacon intervals </a:t>
            </a:r>
            <a:r>
              <a:rPr lang="en-US" sz="1200" dirty="0"/>
              <a:t>= 5 </a:t>
            </a:r>
            <a:r>
              <a:rPr lang="en-US" sz="1200" dirty="0" smtClean="0"/>
              <a:t>sec, 5 APs in different channels</a:t>
            </a:r>
          </a:p>
          <a:p>
            <a:pPr lvl="1"/>
            <a:r>
              <a:rPr lang="en-US" sz="1200" dirty="0"/>
              <a:t>STA </a:t>
            </a:r>
            <a:r>
              <a:rPr lang="en-US" sz="1200" u="sng" dirty="0"/>
              <a:t>does not </a:t>
            </a:r>
            <a:r>
              <a:rPr lang="en-US" sz="1200" dirty="0"/>
              <a:t>have the full SSID information</a:t>
            </a:r>
          </a:p>
          <a:p>
            <a:pPr lvl="1"/>
            <a:endParaRPr lang="en-US" sz="1200" dirty="0"/>
          </a:p>
          <a:p>
            <a:pPr lvl="1"/>
            <a:endParaRPr lang="en-US" sz="1200" dirty="0" smtClean="0"/>
          </a:p>
          <a:p>
            <a:pPr lvl="1"/>
            <a:endParaRPr lang="en-US" sz="1200" dirty="0"/>
          </a:p>
          <a:p>
            <a:pPr lvl="1"/>
            <a:endParaRPr lang="en-US" sz="1200" dirty="0" smtClean="0"/>
          </a:p>
          <a:p>
            <a:pPr lvl="1"/>
            <a:endParaRPr lang="en-US" sz="1200" dirty="0"/>
          </a:p>
          <a:p>
            <a:pPr lvl="1"/>
            <a:endParaRPr lang="en-US" sz="1200" dirty="0" smtClean="0"/>
          </a:p>
          <a:p>
            <a:pPr lvl="1"/>
            <a:endParaRPr lang="en-US" sz="1200" dirty="0"/>
          </a:p>
          <a:p>
            <a:pPr lvl="1"/>
            <a:endParaRPr lang="en-US" sz="1200" dirty="0" smtClean="0"/>
          </a:p>
          <a:p>
            <a:pPr lvl="1"/>
            <a:endParaRPr lang="en-US" sz="1200" dirty="0" smtClean="0"/>
          </a:p>
          <a:p>
            <a:pPr lvl="1"/>
            <a:endParaRPr lang="en-US" sz="1200" dirty="0" smtClean="0"/>
          </a:p>
          <a:p>
            <a:pPr lvl="1"/>
            <a:endParaRPr lang="en-US" sz="1200" dirty="0" smtClean="0"/>
          </a:p>
          <a:p>
            <a:pPr lvl="1"/>
            <a:endParaRPr lang="en-US" sz="1200" dirty="0"/>
          </a:p>
          <a:p>
            <a:pPr lvl="1"/>
            <a:r>
              <a:rPr lang="en-US" sz="1200" dirty="0" smtClean="0"/>
              <a:t>Passive scanning case: </a:t>
            </a:r>
          </a:p>
          <a:p>
            <a:pPr lvl="2"/>
            <a:r>
              <a:rPr lang="en-US" sz="1100" dirty="0" smtClean="0"/>
              <a:t>Average time a STA has to be active to receive the full SSID in each channel</a:t>
            </a:r>
            <a:br>
              <a:rPr lang="en-US" sz="1100" dirty="0" smtClean="0"/>
            </a:br>
            <a:r>
              <a:rPr lang="en-US" sz="1100" dirty="0" smtClean="0"/>
              <a:t>= </a:t>
            </a:r>
            <a:r>
              <a:rPr lang="en-US" sz="1100" dirty="0" err="1" smtClean="0"/>
              <a:t>T</a:t>
            </a:r>
            <a:r>
              <a:rPr lang="en-US" sz="1100" baseline="-25000" dirty="0" err="1" smtClean="0"/>
              <a:t>s</a:t>
            </a:r>
            <a:r>
              <a:rPr lang="en-US" sz="1100" dirty="0" smtClean="0"/>
              <a:t> /2 (for this example = 250 </a:t>
            </a:r>
            <a:r>
              <a:rPr lang="en-US" sz="1100" dirty="0" err="1" smtClean="0"/>
              <a:t>msec</a:t>
            </a:r>
            <a:r>
              <a:rPr lang="en-US" sz="1100" dirty="0" smtClean="0"/>
              <a:t>) + ~10 </a:t>
            </a:r>
            <a:r>
              <a:rPr lang="en-US" sz="1100" dirty="0" err="1" smtClean="0"/>
              <a:t>msec</a:t>
            </a:r>
            <a:r>
              <a:rPr lang="en-US" sz="1100" dirty="0" smtClean="0"/>
              <a:t> (time to receive a full beacon, 200bytes transmitted at 150Kbps) = 260 </a:t>
            </a:r>
            <a:r>
              <a:rPr lang="en-US" sz="1100" dirty="0" err="1" smtClean="0"/>
              <a:t>msec</a:t>
            </a:r>
            <a:endParaRPr lang="en-US" sz="1100" dirty="0" smtClean="0"/>
          </a:p>
          <a:p>
            <a:pPr lvl="2"/>
            <a:r>
              <a:rPr lang="en-US" sz="1100" dirty="0" smtClean="0"/>
              <a:t>Total time to scan all N channels = (</a:t>
            </a:r>
            <a:r>
              <a:rPr lang="en-US" sz="1100" dirty="0" err="1" smtClean="0"/>
              <a:t>T</a:t>
            </a:r>
            <a:r>
              <a:rPr lang="en-US" sz="1100" baseline="-25000" dirty="0" err="1" smtClean="0"/>
              <a:t>s</a:t>
            </a:r>
            <a:r>
              <a:rPr lang="en-US" sz="1100" dirty="0" smtClean="0"/>
              <a:t> /2 + full beacon reception time) x N (for this example, 260msec x 5 = </a:t>
            </a:r>
            <a:r>
              <a:rPr lang="en-US" sz="1100" u="sng" dirty="0" smtClean="0">
                <a:solidFill>
                  <a:srgbClr val="FF0000"/>
                </a:solidFill>
              </a:rPr>
              <a:t>1.3sec</a:t>
            </a:r>
            <a:r>
              <a:rPr lang="en-US" sz="1100" dirty="0" smtClean="0"/>
              <a:t>)</a:t>
            </a:r>
          </a:p>
          <a:p>
            <a:pPr lvl="1"/>
            <a:endParaRPr lang="en-US" sz="1200" dirty="0"/>
          </a:p>
        </p:txBody>
      </p:sp>
      <p:sp>
        <p:nvSpPr>
          <p:cNvPr id="5" name="Slide Number Placeholder 4"/>
          <p:cNvSpPr>
            <a:spLocks noGrp="1"/>
          </p:cNvSpPr>
          <p:nvPr>
            <p:ph type="sldNum" sz="quarter" idx="11"/>
          </p:nvPr>
        </p:nvSpPr>
        <p:spPr/>
        <p:txBody>
          <a:bodyPr/>
          <a:lstStyle/>
          <a:p>
            <a:pPr>
              <a:defRPr/>
            </a:pPr>
            <a:r>
              <a:rPr lang="en-US" smtClean="0"/>
              <a:t>Slide </a:t>
            </a:r>
            <a:fld id="{19152FA6-99F5-4225-8FE8-CBCC8C406D8F}" type="slidenum">
              <a:rPr lang="en-US" smtClean="0"/>
              <a:pPr>
                <a:defRPr/>
              </a:pPr>
              <a:t>21</a:t>
            </a:fld>
            <a:endParaRPr lang="en-US"/>
          </a:p>
        </p:txBody>
      </p:sp>
      <p:cxnSp>
        <p:nvCxnSpPr>
          <p:cNvPr id="7" name="Straight Connector 6"/>
          <p:cNvCxnSpPr/>
          <p:nvPr/>
        </p:nvCxnSpPr>
        <p:spPr bwMode="auto">
          <a:xfrm>
            <a:off x="1143000" y="4016514"/>
            <a:ext cx="60960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8" name="Rectangle 7"/>
          <p:cNvSpPr/>
          <p:nvPr/>
        </p:nvSpPr>
        <p:spPr bwMode="auto">
          <a:xfrm>
            <a:off x="1447800" y="3635514"/>
            <a:ext cx="152400" cy="381000"/>
          </a:xfrm>
          <a:prstGeom prst="rect">
            <a:avLst/>
          </a:prstGeom>
          <a:solidFill>
            <a:schemeClr val="accent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 name="Rectangle 8"/>
          <p:cNvSpPr/>
          <p:nvPr/>
        </p:nvSpPr>
        <p:spPr bwMode="auto">
          <a:xfrm>
            <a:off x="2057400" y="3635514"/>
            <a:ext cx="45719" cy="381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 name="Rectangle 9"/>
          <p:cNvSpPr/>
          <p:nvPr/>
        </p:nvSpPr>
        <p:spPr bwMode="auto">
          <a:xfrm>
            <a:off x="2590800" y="3635514"/>
            <a:ext cx="45719" cy="381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1" name="Rectangle 10"/>
          <p:cNvSpPr/>
          <p:nvPr/>
        </p:nvSpPr>
        <p:spPr bwMode="auto">
          <a:xfrm>
            <a:off x="3124200" y="3635514"/>
            <a:ext cx="45719" cy="381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2" name="Rectangle 11"/>
          <p:cNvSpPr/>
          <p:nvPr/>
        </p:nvSpPr>
        <p:spPr bwMode="auto">
          <a:xfrm>
            <a:off x="3657600" y="3635514"/>
            <a:ext cx="45719" cy="381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3" name="Rectangle 12"/>
          <p:cNvSpPr/>
          <p:nvPr/>
        </p:nvSpPr>
        <p:spPr bwMode="auto">
          <a:xfrm>
            <a:off x="4191000" y="3635514"/>
            <a:ext cx="45719" cy="381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 name="Rectangle 13"/>
          <p:cNvSpPr/>
          <p:nvPr/>
        </p:nvSpPr>
        <p:spPr bwMode="auto">
          <a:xfrm>
            <a:off x="4724400" y="3635514"/>
            <a:ext cx="45719" cy="381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 name="Rectangle 14"/>
          <p:cNvSpPr/>
          <p:nvPr/>
        </p:nvSpPr>
        <p:spPr bwMode="auto">
          <a:xfrm>
            <a:off x="5257800" y="3635514"/>
            <a:ext cx="45719" cy="381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6" name="Rectangle 15"/>
          <p:cNvSpPr/>
          <p:nvPr/>
        </p:nvSpPr>
        <p:spPr bwMode="auto">
          <a:xfrm>
            <a:off x="5791200" y="3635514"/>
            <a:ext cx="45719" cy="381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7" name="Rectangle 16"/>
          <p:cNvSpPr/>
          <p:nvPr/>
        </p:nvSpPr>
        <p:spPr bwMode="auto">
          <a:xfrm>
            <a:off x="6324600" y="3635514"/>
            <a:ext cx="45719" cy="381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8" name="Rectangle 17"/>
          <p:cNvSpPr/>
          <p:nvPr/>
        </p:nvSpPr>
        <p:spPr bwMode="auto">
          <a:xfrm>
            <a:off x="6858000" y="3635514"/>
            <a:ext cx="152400" cy="381000"/>
          </a:xfrm>
          <a:prstGeom prst="rect">
            <a:avLst/>
          </a:prstGeom>
          <a:solidFill>
            <a:schemeClr val="accent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0" name="TextBox 19"/>
          <p:cNvSpPr txBox="1"/>
          <p:nvPr/>
        </p:nvSpPr>
        <p:spPr>
          <a:xfrm>
            <a:off x="1289057" y="3102114"/>
            <a:ext cx="758541" cy="553998"/>
          </a:xfrm>
          <a:prstGeom prst="rect">
            <a:avLst/>
          </a:prstGeom>
          <a:noFill/>
        </p:spPr>
        <p:txBody>
          <a:bodyPr wrap="none" rtlCol="0">
            <a:spAutoFit/>
          </a:bodyPr>
          <a:lstStyle/>
          <a:p>
            <a:r>
              <a:rPr lang="en-US" sz="1000" dirty="0" smtClean="0"/>
              <a:t>Long (full)</a:t>
            </a:r>
          </a:p>
          <a:p>
            <a:r>
              <a:rPr lang="en-US" sz="1000" dirty="0" smtClean="0"/>
              <a:t>Beacon</a:t>
            </a:r>
            <a:br>
              <a:rPr lang="en-US" sz="1000" dirty="0" smtClean="0"/>
            </a:br>
            <a:r>
              <a:rPr lang="en-US" sz="1000" dirty="0" smtClean="0"/>
              <a:t>(full SSID)</a:t>
            </a:r>
            <a:endParaRPr lang="en-US" sz="1000" dirty="0"/>
          </a:p>
        </p:txBody>
      </p:sp>
      <p:sp>
        <p:nvSpPr>
          <p:cNvPr id="21" name="TextBox 20"/>
          <p:cNvSpPr txBox="1"/>
          <p:nvPr/>
        </p:nvSpPr>
        <p:spPr>
          <a:xfrm>
            <a:off x="2971800" y="3054459"/>
            <a:ext cx="4445448" cy="400110"/>
          </a:xfrm>
          <a:prstGeom prst="rect">
            <a:avLst/>
          </a:prstGeom>
          <a:noFill/>
        </p:spPr>
        <p:txBody>
          <a:bodyPr wrap="none" rtlCol="0">
            <a:spAutoFit/>
          </a:bodyPr>
          <a:lstStyle/>
          <a:p>
            <a:r>
              <a:rPr lang="en-US" sz="1000" dirty="0" smtClean="0"/>
              <a:t>Short</a:t>
            </a:r>
          </a:p>
          <a:p>
            <a:r>
              <a:rPr lang="en-US" sz="1000" dirty="0" smtClean="0"/>
              <a:t>Beacon (hash of full SSID, e.g. </a:t>
            </a:r>
            <a:r>
              <a:rPr lang="en-US" sz="1000" u="sng" dirty="0" smtClean="0"/>
              <a:t>0x5F34AB01</a:t>
            </a:r>
            <a:r>
              <a:rPr lang="en-US" sz="1000" dirty="0" smtClean="0"/>
              <a:t>) + </a:t>
            </a:r>
            <a:r>
              <a:rPr lang="en-US" sz="1000" dirty="0" smtClean="0">
                <a:solidFill>
                  <a:srgbClr val="FF0000"/>
                </a:solidFill>
              </a:rPr>
              <a:t>(Duration to the next full Beacon)</a:t>
            </a:r>
            <a:endParaRPr lang="en-US" sz="1000" dirty="0">
              <a:solidFill>
                <a:srgbClr val="FF0000"/>
              </a:solidFill>
            </a:endParaRPr>
          </a:p>
        </p:txBody>
      </p:sp>
      <p:cxnSp>
        <p:nvCxnSpPr>
          <p:cNvPr id="23" name="Straight Connector 22"/>
          <p:cNvCxnSpPr/>
          <p:nvPr/>
        </p:nvCxnSpPr>
        <p:spPr bwMode="auto">
          <a:xfrm flipH="1">
            <a:off x="2743200" y="3406914"/>
            <a:ext cx="304800" cy="228600"/>
          </a:xfrm>
          <a:prstGeom prst="line">
            <a:avLst/>
          </a:prstGeom>
          <a:solidFill>
            <a:schemeClr val="accent1"/>
          </a:solidFill>
          <a:ln w="9525" cap="flat" cmpd="sng" algn="ctr">
            <a:solidFill>
              <a:schemeClr val="tx1"/>
            </a:solidFill>
            <a:prstDash val="solid"/>
            <a:round/>
            <a:headEnd type="none" w="med" len="med"/>
            <a:tailEnd type="triangle" w="med" len="med"/>
          </a:ln>
          <a:effectLst/>
        </p:spPr>
      </p:cxnSp>
      <p:cxnSp>
        <p:nvCxnSpPr>
          <p:cNvPr id="25" name="Straight Connector 24"/>
          <p:cNvCxnSpPr/>
          <p:nvPr/>
        </p:nvCxnSpPr>
        <p:spPr bwMode="auto">
          <a:xfrm>
            <a:off x="3352800" y="3406914"/>
            <a:ext cx="228600" cy="228600"/>
          </a:xfrm>
          <a:prstGeom prst="line">
            <a:avLst/>
          </a:prstGeom>
          <a:solidFill>
            <a:schemeClr val="accent1"/>
          </a:solidFill>
          <a:ln w="9525" cap="flat" cmpd="sng" algn="ctr">
            <a:solidFill>
              <a:schemeClr val="tx1"/>
            </a:solidFill>
            <a:prstDash val="solid"/>
            <a:round/>
            <a:headEnd type="none" w="med" len="med"/>
            <a:tailEnd type="triangle" w="med" len="med"/>
          </a:ln>
          <a:effectLst/>
        </p:spPr>
      </p:cxnSp>
      <p:cxnSp>
        <p:nvCxnSpPr>
          <p:cNvPr id="28" name="Straight Connector 27"/>
          <p:cNvCxnSpPr>
            <a:stCxn id="9" idx="3"/>
            <a:endCxn id="10" idx="1"/>
          </p:cNvCxnSpPr>
          <p:nvPr/>
        </p:nvCxnSpPr>
        <p:spPr bwMode="auto">
          <a:xfrm>
            <a:off x="2103119" y="3826014"/>
            <a:ext cx="487681" cy="0"/>
          </a:xfrm>
          <a:prstGeom prst="line">
            <a:avLst/>
          </a:prstGeom>
          <a:solidFill>
            <a:schemeClr val="accent1"/>
          </a:solidFill>
          <a:ln w="12700" cap="flat" cmpd="sng" algn="ctr">
            <a:solidFill>
              <a:schemeClr val="tx1"/>
            </a:solidFill>
            <a:prstDash val="solid"/>
            <a:round/>
            <a:headEnd type="triangle" w="med" len="med"/>
            <a:tailEnd type="triangle" w="med" len="med"/>
          </a:ln>
          <a:effectLst/>
        </p:spPr>
      </p:cxnSp>
      <p:sp>
        <p:nvSpPr>
          <p:cNvPr id="29" name="TextBox 28"/>
          <p:cNvSpPr txBox="1"/>
          <p:nvPr/>
        </p:nvSpPr>
        <p:spPr>
          <a:xfrm>
            <a:off x="2099537" y="3229932"/>
            <a:ext cx="582211" cy="553998"/>
          </a:xfrm>
          <a:prstGeom prst="rect">
            <a:avLst/>
          </a:prstGeom>
          <a:noFill/>
        </p:spPr>
        <p:txBody>
          <a:bodyPr wrap="none" rtlCol="0">
            <a:spAutoFit/>
          </a:bodyPr>
          <a:lstStyle/>
          <a:p>
            <a:r>
              <a:rPr lang="en-US" sz="1000" dirty="0" smtClean="0"/>
              <a:t>Short </a:t>
            </a:r>
          </a:p>
          <a:p>
            <a:r>
              <a:rPr lang="en-US" sz="1000" dirty="0" smtClean="0"/>
              <a:t>beacon </a:t>
            </a:r>
          </a:p>
          <a:p>
            <a:r>
              <a:rPr lang="en-US" sz="1000" dirty="0" smtClean="0"/>
              <a:t>interval</a:t>
            </a:r>
            <a:endParaRPr lang="en-US" sz="1000" dirty="0"/>
          </a:p>
        </p:txBody>
      </p:sp>
      <p:cxnSp>
        <p:nvCxnSpPr>
          <p:cNvPr id="30" name="Straight Connector 29"/>
          <p:cNvCxnSpPr/>
          <p:nvPr/>
        </p:nvCxnSpPr>
        <p:spPr bwMode="auto">
          <a:xfrm>
            <a:off x="1429895" y="3025914"/>
            <a:ext cx="5351905" cy="0"/>
          </a:xfrm>
          <a:prstGeom prst="line">
            <a:avLst/>
          </a:prstGeom>
          <a:solidFill>
            <a:schemeClr val="accent1"/>
          </a:solidFill>
          <a:ln w="12700" cap="flat" cmpd="sng" algn="ctr">
            <a:solidFill>
              <a:schemeClr val="tx1"/>
            </a:solidFill>
            <a:prstDash val="solid"/>
            <a:round/>
            <a:headEnd type="triangle" w="med" len="med"/>
            <a:tailEnd type="triangle" w="med" len="med"/>
          </a:ln>
          <a:effectLst/>
        </p:spPr>
      </p:cxnSp>
      <p:sp>
        <p:nvSpPr>
          <p:cNvPr id="32" name="TextBox 31"/>
          <p:cNvSpPr txBox="1"/>
          <p:nvPr/>
        </p:nvSpPr>
        <p:spPr>
          <a:xfrm>
            <a:off x="2299694" y="2777460"/>
            <a:ext cx="3236784" cy="246221"/>
          </a:xfrm>
          <a:prstGeom prst="rect">
            <a:avLst/>
          </a:prstGeom>
          <a:noFill/>
        </p:spPr>
        <p:txBody>
          <a:bodyPr wrap="none" rtlCol="0">
            <a:spAutoFit/>
          </a:bodyPr>
          <a:lstStyle/>
          <a:p>
            <a:r>
              <a:rPr lang="en-US" sz="1000" dirty="0" smtClean="0"/>
              <a:t>(long) Beacon interval (</a:t>
            </a:r>
            <a:r>
              <a:rPr lang="en-US" sz="1000" dirty="0" err="1" smtClean="0"/>
              <a:t>T</a:t>
            </a:r>
            <a:r>
              <a:rPr lang="en-US" sz="1000" baseline="-25000" dirty="0" err="1" smtClean="0"/>
              <a:t>l</a:t>
            </a:r>
            <a:r>
              <a:rPr lang="en-US" sz="1000" dirty="0" smtClean="0"/>
              <a:t>) = n x short beacon interval (</a:t>
            </a:r>
            <a:r>
              <a:rPr lang="en-US" sz="1000" dirty="0" err="1" smtClean="0"/>
              <a:t>T</a:t>
            </a:r>
            <a:r>
              <a:rPr lang="en-US" sz="1000" baseline="-25000" dirty="0" err="1" smtClean="0"/>
              <a:t>s</a:t>
            </a:r>
            <a:r>
              <a:rPr lang="en-US" sz="1000" dirty="0" smtClean="0"/>
              <a:t>)</a:t>
            </a:r>
            <a:endParaRPr lang="en-US" sz="1000" dirty="0"/>
          </a:p>
        </p:txBody>
      </p:sp>
      <p:cxnSp>
        <p:nvCxnSpPr>
          <p:cNvPr id="34" name="Straight Connector 33"/>
          <p:cNvCxnSpPr/>
          <p:nvPr/>
        </p:nvCxnSpPr>
        <p:spPr bwMode="auto">
          <a:xfrm>
            <a:off x="1429895" y="2777460"/>
            <a:ext cx="0" cy="400854"/>
          </a:xfrm>
          <a:prstGeom prst="line">
            <a:avLst/>
          </a:prstGeom>
          <a:solidFill>
            <a:schemeClr val="accent1"/>
          </a:solidFill>
          <a:ln w="9525" cap="flat" cmpd="sng" algn="ctr">
            <a:solidFill>
              <a:schemeClr val="tx1"/>
            </a:solidFill>
            <a:prstDash val="dash"/>
            <a:round/>
            <a:headEnd type="none" w="sm" len="sm"/>
            <a:tailEnd type="none" w="sm" len="sm"/>
          </a:ln>
          <a:effectLst/>
        </p:spPr>
      </p:cxnSp>
      <p:cxnSp>
        <p:nvCxnSpPr>
          <p:cNvPr id="35" name="Straight Connector 34"/>
          <p:cNvCxnSpPr/>
          <p:nvPr/>
        </p:nvCxnSpPr>
        <p:spPr bwMode="auto">
          <a:xfrm>
            <a:off x="6781800" y="2823254"/>
            <a:ext cx="0" cy="400854"/>
          </a:xfrm>
          <a:prstGeom prst="line">
            <a:avLst/>
          </a:prstGeom>
          <a:solidFill>
            <a:schemeClr val="accent1"/>
          </a:solidFill>
          <a:ln w="9525" cap="flat" cmpd="sng" algn="ctr">
            <a:solidFill>
              <a:schemeClr val="tx1"/>
            </a:solidFill>
            <a:prstDash val="dash"/>
            <a:round/>
            <a:headEnd type="none" w="sm" len="sm"/>
            <a:tailEnd type="none" w="sm" len="sm"/>
          </a:ln>
          <a:effectLst/>
        </p:spPr>
      </p:cxnSp>
      <p:cxnSp>
        <p:nvCxnSpPr>
          <p:cNvPr id="37" name="Straight Arrow Connector 36"/>
          <p:cNvCxnSpPr/>
          <p:nvPr/>
        </p:nvCxnSpPr>
        <p:spPr bwMode="auto">
          <a:xfrm flipV="1">
            <a:off x="3774905" y="4016514"/>
            <a:ext cx="0" cy="3048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38" name="TextBox 37"/>
          <p:cNvSpPr txBox="1"/>
          <p:nvPr/>
        </p:nvSpPr>
        <p:spPr>
          <a:xfrm>
            <a:off x="3048000" y="4321314"/>
            <a:ext cx="4693914" cy="707886"/>
          </a:xfrm>
          <a:prstGeom prst="rect">
            <a:avLst/>
          </a:prstGeom>
          <a:noFill/>
        </p:spPr>
        <p:txBody>
          <a:bodyPr wrap="none" rtlCol="0">
            <a:spAutoFit/>
          </a:bodyPr>
          <a:lstStyle/>
          <a:p>
            <a:r>
              <a:rPr lang="en-US" sz="1000" dirty="0" smtClean="0"/>
              <a:t>STA receives a short Beacon</a:t>
            </a:r>
          </a:p>
          <a:p>
            <a:pPr marL="228600" indent="-228600">
              <a:buFont typeface="+mj-lt"/>
              <a:buAutoNum type="arabicPeriod"/>
            </a:pPr>
            <a:r>
              <a:rPr lang="en-US" sz="1000" dirty="0" smtClean="0"/>
              <a:t>Do not understand the hash</a:t>
            </a:r>
          </a:p>
          <a:p>
            <a:pPr marL="228600" indent="-228600">
              <a:buFont typeface="+mj-lt"/>
              <a:buAutoNum type="arabicPeriod"/>
            </a:pPr>
            <a:r>
              <a:rPr lang="en-US" sz="1000" dirty="0" smtClean="0"/>
              <a:t>Decodes the Duration to the next full Beacon field</a:t>
            </a:r>
          </a:p>
          <a:p>
            <a:pPr marL="228600" indent="-228600">
              <a:buFont typeface="+mj-lt"/>
              <a:buAutoNum type="arabicPeriod"/>
            </a:pPr>
            <a:r>
              <a:rPr lang="en-US" sz="1000" dirty="0" smtClean="0"/>
              <a:t>Goes back to sleep and wakes up at the next full Beacon and receives the full SSID</a:t>
            </a:r>
          </a:p>
        </p:txBody>
      </p:sp>
      <p:cxnSp>
        <p:nvCxnSpPr>
          <p:cNvPr id="40" name="Straight Connector 39"/>
          <p:cNvCxnSpPr/>
          <p:nvPr/>
        </p:nvCxnSpPr>
        <p:spPr bwMode="auto">
          <a:xfrm>
            <a:off x="3467100" y="4016514"/>
            <a:ext cx="307805" cy="0"/>
          </a:xfrm>
          <a:prstGeom prst="line">
            <a:avLst/>
          </a:prstGeom>
          <a:solidFill>
            <a:schemeClr val="accent1"/>
          </a:solidFill>
          <a:ln w="28575" cap="flat" cmpd="sng" algn="ctr">
            <a:solidFill>
              <a:srgbClr val="FF0000"/>
            </a:solidFill>
            <a:prstDash val="solid"/>
            <a:round/>
            <a:headEnd type="none" w="sm" len="sm"/>
            <a:tailEnd type="none" w="sm" len="sm"/>
          </a:ln>
          <a:effectLst/>
        </p:spPr>
      </p:cxnSp>
      <p:cxnSp>
        <p:nvCxnSpPr>
          <p:cNvPr id="41" name="Straight Arrow Connector 40"/>
          <p:cNvCxnSpPr/>
          <p:nvPr/>
        </p:nvCxnSpPr>
        <p:spPr bwMode="auto">
          <a:xfrm flipV="1">
            <a:off x="3467100" y="4016514"/>
            <a:ext cx="0" cy="1524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3" name="TextBox 42"/>
          <p:cNvSpPr txBox="1"/>
          <p:nvPr/>
        </p:nvSpPr>
        <p:spPr>
          <a:xfrm>
            <a:off x="2317168" y="4097630"/>
            <a:ext cx="1340432" cy="246221"/>
          </a:xfrm>
          <a:prstGeom prst="rect">
            <a:avLst/>
          </a:prstGeom>
          <a:noFill/>
        </p:spPr>
        <p:txBody>
          <a:bodyPr wrap="none" rtlCol="0">
            <a:spAutoFit/>
          </a:bodyPr>
          <a:lstStyle/>
          <a:p>
            <a:r>
              <a:rPr lang="en-US" sz="1000" dirty="0" smtClean="0"/>
              <a:t>STA starts to scan (t0)</a:t>
            </a:r>
            <a:endParaRPr lang="en-US" sz="1000" dirty="0"/>
          </a:p>
        </p:txBody>
      </p:sp>
      <p:sp>
        <p:nvSpPr>
          <p:cNvPr id="44" name="TextBox 43"/>
          <p:cNvSpPr txBox="1"/>
          <p:nvPr/>
        </p:nvSpPr>
        <p:spPr>
          <a:xfrm>
            <a:off x="7010400" y="4097630"/>
            <a:ext cx="1374094" cy="400110"/>
          </a:xfrm>
          <a:prstGeom prst="rect">
            <a:avLst/>
          </a:prstGeom>
          <a:noFill/>
        </p:spPr>
        <p:txBody>
          <a:bodyPr wrap="none" rtlCol="0">
            <a:spAutoFit/>
          </a:bodyPr>
          <a:lstStyle/>
          <a:p>
            <a:r>
              <a:rPr lang="en-US" sz="1000" dirty="0" smtClean="0"/>
              <a:t>STA gets the full SSID</a:t>
            </a:r>
            <a:br>
              <a:rPr lang="en-US" sz="1000" dirty="0" smtClean="0"/>
            </a:br>
            <a:r>
              <a:rPr lang="en-US" sz="1000" dirty="0" smtClean="0"/>
              <a:t>of the AP (t1)</a:t>
            </a:r>
            <a:endParaRPr lang="en-US" sz="1000" dirty="0"/>
          </a:p>
        </p:txBody>
      </p:sp>
      <p:cxnSp>
        <p:nvCxnSpPr>
          <p:cNvPr id="45" name="Straight Arrow Connector 44"/>
          <p:cNvCxnSpPr/>
          <p:nvPr/>
        </p:nvCxnSpPr>
        <p:spPr bwMode="auto">
          <a:xfrm flipV="1">
            <a:off x="7011629" y="4016514"/>
            <a:ext cx="0" cy="1524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9" name="Straight Connector 38"/>
          <p:cNvCxnSpPr/>
          <p:nvPr/>
        </p:nvCxnSpPr>
        <p:spPr bwMode="auto">
          <a:xfrm>
            <a:off x="6805152" y="4016514"/>
            <a:ext cx="307805" cy="0"/>
          </a:xfrm>
          <a:prstGeom prst="line">
            <a:avLst/>
          </a:prstGeom>
          <a:solidFill>
            <a:schemeClr val="accent1"/>
          </a:solidFill>
          <a:ln w="28575" cap="flat" cmpd="sng" algn="ctr">
            <a:solidFill>
              <a:srgbClr val="FF0000"/>
            </a:solidFill>
            <a:prstDash val="solid"/>
            <a:round/>
            <a:headEnd type="none" w="sm" len="sm"/>
            <a:tailEnd type="none" w="sm" len="sm"/>
          </a:ln>
          <a:effectLst/>
        </p:spPr>
      </p:cxnSp>
      <p:cxnSp>
        <p:nvCxnSpPr>
          <p:cNvPr id="42" name="Straight Arrow Connector 41"/>
          <p:cNvCxnSpPr/>
          <p:nvPr/>
        </p:nvCxnSpPr>
        <p:spPr bwMode="auto">
          <a:xfrm flipV="1">
            <a:off x="6811296" y="4029359"/>
            <a:ext cx="0" cy="1524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6" name="TextBox 45"/>
          <p:cNvSpPr txBox="1"/>
          <p:nvPr/>
        </p:nvSpPr>
        <p:spPr>
          <a:xfrm>
            <a:off x="5558502" y="4111824"/>
            <a:ext cx="1375698" cy="400110"/>
          </a:xfrm>
          <a:prstGeom prst="rect">
            <a:avLst/>
          </a:prstGeom>
          <a:noFill/>
        </p:spPr>
        <p:txBody>
          <a:bodyPr wrap="none" rtlCol="0">
            <a:spAutoFit/>
          </a:bodyPr>
          <a:lstStyle/>
          <a:p>
            <a:pPr algn="r"/>
            <a:r>
              <a:rPr lang="en-US" sz="1000" dirty="0" smtClean="0"/>
              <a:t>STA wakes up to</a:t>
            </a:r>
            <a:br>
              <a:rPr lang="en-US" sz="1000" dirty="0" smtClean="0"/>
            </a:br>
            <a:r>
              <a:rPr lang="en-US" sz="1000" dirty="0" smtClean="0"/>
              <a:t>receive the full Beacon</a:t>
            </a:r>
            <a:endParaRPr lang="en-US" sz="1000" dirty="0"/>
          </a:p>
        </p:txBody>
      </p:sp>
      <p:cxnSp>
        <p:nvCxnSpPr>
          <p:cNvPr id="22" name="Straight Arrow Connector 21"/>
          <p:cNvCxnSpPr/>
          <p:nvPr/>
        </p:nvCxnSpPr>
        <p:spPr bwMode="auto">
          <a:xfrm flipH="1">
            <a:off x="7083461" y="3761808"/>
            <a:ext cx="126043" cy="232584"/>
          </a:xfrm>
          <a:prstGeom prst="straightConnector1">
            <a:avLst/>
          </a:prstGeom>
          <a:solidFill>
            <a:schemeClr val="accent1"/>
          </a:solidFill>
          <a:ln w="9525" cap="flat" cmpd="sng" algn="ctr">
            <a:solidFill>
              <a:schemeClr val="tx1"/>
            </a:solidFill>
            <a:prstDash val="solid"/>
            <a:round/>
            <a:headEnd type="none" w="sm" len="sm"/>
            <a:tailEnd type="arrow"/>
          </a:ln>
          <a:effectLst/>
        </p:spPr>
      </p:cxnSp>
      <p:sp>
        <p:nvSpPr>
          <p:cNvPr id="47" name="TextBox 46"/>
          <p:cNvSpPr txBox="1"/>
          <p:nvPr/>
        </p:nvSpPr>
        <p:spPr>
          <a:xfrm>
            <a:off x="7175978" y="3631707"/>
            <a:ext cx="1226618" cy="246221"/>
          </a:xfrm>
          <a:prstGeom prst="rect">
            <a:avLst/>
          </a:prstGeom>
          <a:noFill/>
        </p:spPr>
        <p:txBody>
          <a:bodyPr wrap="none" rtlCol="0">
            <a:spAutoFit/>
          </a:bodyPr>
          <a:lstStyle/>
          <a:p>
            <a:r>
              <a:rPr lang="en-US" sz="1000" dirty="0" smtClean="0"/>
              <a:t>STA active duration</a:t>
            </a:r>
            <a:endParaRPr lang="en-US" sz="1000" dirty="0"/>
          </a:p>
        </p:txBody>
      </p:sp>
    </p:spTree>
    <p:extLst>
      <p:ext uri="{BB962C8B-B14F-4D97-AF65-F5344CB8AC3E}">
        <p14:creationId xmlns:p14="http://schemas.microsoft.com/office/powerpoint/2010/main" xmlns="" val="42898203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76672"/>
            <a:ext cx="8305800" cy="914400"/>
          </a:xfrm>
        </p:spPr>
        <p:txBody>
          <a:bodyPr/>
          <a:lstStyle/>
          <a:p>
            <a:r>
              <a:rPr lang="en-US" dirty="0" smtClean="0">
                <a:latin typeface="+mj-lt"/>
              </a:rPr>
              <a:t>Introduction</a:t>
            </a:r>
            <a:endParaRPr lang="en-US" dirty="0">
              <a:latin typeface="+mj-lt"/>
            </a:endParaRPr>
          </a:p>
        </p:txBody>
      </p:sp>
      <p:sp>
        <p:nvSpPr>
          <p:cNvPr id="3" name="Content Placeholder 2"/>
          <p:cNvSpPr>
            <a:spLocks noGrp="1"/>
          </p:cNvSpPr>
          <p:nvPr>
            <p:ph idx="1"/>
          </p:nvPr>
        </p:nvSpPr>
        <p:spPr>
          <a:xfrm>
            <a:off x="503548" y="1268760"/>
            <a:ext cx="8245475" cy="828092"/>
          </a:xfrm>
        </p:spPr>
        <p:txBody>
          <a:bodyPr/>
          <a:lstStyle/>
          <a:p>
            <a:r>
              <a:rPr lang="en-US" sz="1600" dirty="0" smtClean="0">
                <a:latin typeface="+mj-lt"/>
              </a:rPr>
              <a:t>The concept of a short beacon frame was introduced in 11ah [1]</a:t>
            </a:r>
          </a:p>
          <a:p>
            <a:r>
              <a:rPr lang="en-US" sz="1600" dirty="0" smtClean="0">
                <a:latin typeface="+mj-lt"/>
              </a:rPr>
              <a:t>In the January 2012 IEEE 802.11 meeting the following details on the short beacon frame design were approved</a:t>
            </a:r>
          </a:p>
          <a:p>
            <a:pPr lvl="1"/>
            <a:endParaRPr lang="en-US" sz="1400" dirty="0" smtClean="0">
              <a:latin typeface="+mj-lt"/>
            </a:endParaRPr>
          </a:p>
          <a:p>
            <a:pPr lvl="1"/>
            <a:endParaRPr lang="en-US" sz="1400" dirty="0" smtClean="0">
              <a:latin typeface="+mj-lt"/>
            </a:endParaRPr>
          </a:p>
        </p:txBody>
      </p:sp>
      <p:sp>
        <p:nvSpPr>
          <p:cNvPr id="5" name="Slide Number Placeholder 4"/>
          <p:cNvSpPr>
            <a:spLocks noGrp="1"/>
          </p:cNvSpPr>
          <p:nvPr>
            <p:ph type="sldNum" sz="quarter" idx="11"/>
          </p:nvPr>
        </p:nvSpPr>
        <p:spPr/>
        <p:txBody>
          <a:bodyPr/>
          <a:lstStyle/>
          <a:p>
            <a:pPr>
              <a:defRPr/>
            </a:pPr>
            <a:r>
              <a:rPr lang="en-US" dirty="0" smtClean="0"/>
              <a:t>Slide </a:t>
            </a:r>
            <a:fld id="{E132E8F0-0953-4589-931F-0CF931D74C39}" type="slidenum">
              <a:rPr lang="en-US" smtClean="0"/>
              <a:pPr>
                <a:defRPr/>
              </a:pPr>
              <a:t>3</a:t>
            </a:fld>
            <a:endParaRPr lang="en-US" dirty="0"/>
          </a:p>
        </p:txBody>
      </p:sp>
      <p:sp>
        <p:nvSpPr>
          <p:cNvPr id="8" name="Content Placeholder 2"/>
          <p:cNvSpPr txBox="1">
            <a:spLocks/>
          </p:cNvSpPr>
          <p:nvPr/>
        </p:nvSpPr>
        <p:spPr bwMode="auto">
          <a:xfrm>
            <a:off x="503547" y="4761148"/>
            <a:ext cx="8245475" cy="1584176"/>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Calibri" pitchFamily="34" charset="0"/>
                <a:ea typeface="+mn-ea"/>
                <a:cs typeface="Calibri" pitchFamily="34" charset="0"/>
              </a:defRPr>
            </a:lvl1pPr>
            <a:lvl2pPr marL="742950" indent="-285750" algn="l" rtl="0" eaLnBrk="1" fontAlgn="base" hangingPunct="1">
              <a:spcBef>
                <a:spcPct val="20000"/>
              </a:spcBef>
              <a:spcAft>
                <a:spcPct val="0"/>
              </a:spcAft>
              <a:buChar char="–"/>
              <a:defRPr sz="2000">
                <a:solidFill>
                  <a:schemeClr val="tx1"/>
                </a:solidFill>
                <a:latin typeface="Calibri" pitchFamily="34" charset="0"/>
                <a:cs typeface="Calibri" pitchFamily="34" charset="0"/>
              </a:defRPr>
            </a:lvl2pPr>
            <a:lvl3pPr marL="1085850" indent="-228600" algn="l" rtl="0" eaLnBrk="1" fontAlgn="base" hangingPunct="1">
              <a:spcBef>
                <a:spcPct val="20000"/>
              </a:spcBef>
              <a:spcAft>
                <a:spcPct val="0"/>
              </a:spcAft>
              <a:buChar char="•"/>
              <a:defRPr>
                <a:solidFill>
                  <a:schemeClr val="tx1"/>
                </a:solidFill>
                <a:latin typeface="Calibri" pitchFamily="34" charset="0"/>
                <a:cs typeface="Calibri" pitchFamily="34" charset="0"/>
              </a:defRPr>
            </a:lvl3pPr>
            <a:lvl4pPr marL="1428750" indent="-228600" algn="l" rtl="0" eaLnBrk="1" fontAlgn="base" hangingPunct="1">
              <a:spcBef>
                <a:spcPct val="20000"/>
              </a:spcBef>
              <a:spcAft>
                <a:spcPct val="0"/>
              </a:spcAft>
              <a:buChar char="–"/>
              <a:defRPr sz="1600">
                <a:solidFill>
                  <a:schemeClr val="tx1"/>
                </a:solidFill>
                <a:latin typeface="Calibri" pitchFamily="34" charset="0"/>
                <a:cs typeface="Calibri" pitchFamily="34" charset="0"/>
              </a:defRPr>
            </a:lvl4pPr>
            <a:lvl5pPr marL="1771650" indent="-228600" algn="l" rtl="0" eaLnBrk="1" fontAlgn="base" hangingPunct="1">
              <a:spcBef>
                <a:spcPct val="20000"/>
              </a:spcBef>
              <a:spcAft>
                <a:spcPct val="0"/>
              </a:spcAft>
              <a:buChar char="•"/>
              <a:defRPr sz="1600">
                <a:solidFill>
                  <a:schemeClr val="tx1"/>
                </a:solidFill>
                <a:latin typeface="Calibri" pitchFamily="34" charset="0"/>
                <a:cs typeface="Calibri"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sz="1800" dirty="0" smtClean="0">
                <a:latin typeface="+mj-lt"/>
              </a:rPr>
              <a:t>In this presentation further details of the short beacon fields are presented:</a:t>
            </a:r>
          </a:p>
          <a:p>
            <a:pPr lvl="1"/>
            <a:r>
              <a:rPr lang="en-US" sz="1400" dirty="0" smtClean="0">
                <a:latin typeface="+mj-lt"/>
              </a:rPr>
              <a:t>Precise definition of content of the Compressed SSID field</a:t>
            </a:r>
          </a:p>
          <a:p>
            <a:pPr lvl="1"/>
            <a:r>
              <a:rPr lang="en-US" sz="1400" dirty="0" smtClean="0">
                <a:latin typeface="+mj-lt"/>
              </a:rPr>
              <a:t>Precise definition of indication of time to next full beacon</a:t>
            </a:r>
          </a:p>
          <a:p>
            <a:pPr lvl="1"/>
            <a:r>
              <a:rPr lang="en-US" sz="1400" dirty="0" smtClean="0">
                <a:latin typeface="+mj-lt"/>
              </a:rPr>
              <a:t>Add  a field to indicate Interworking support</a:t>
            </a:r>
            <a:endParaRPr lang="en-US" sz="1000" dirty="0" smtClean="0">
              <a:latin typeface="+mj-lt"/>
            </a:endParaRPr>
          </a:p>
          <a:p>
            <a:pPr lvl="1"/>
            <a:endParaRPr lang="en-US" sz="1400" dirty="0" smtClean="0">
              <a:latin typeface="+mj-lt"/>
            </a:endParaRPr>
          </a:p>
        </p:txBody>
      </p:sp>
      <p:graphicFrame>
        <p:nvGraphicFramePr>
          <p:cNvPr id="7" name="Content Placeholder 4"/>
          <p:cNvGraphicFramePr>
            <a:graphicFrameLocks/>
          </p:cNvGraphicFramePr>
          <p:nvPr>
            <p:extLst>
              <p:ext uri="{D42A27DB-BD31-4B8C-83A1-F6EECF244321}">
                <p14:modId xmlns:p14="http://schemas.microsoft.com/office/powerpoint/2010/main" xmlns="" val="2552983164"/>
              </p:ext>
            </p:extLst>
          </p:nvPr>
        </p:nvGraphicFramePr>
        <p:xfrm>
          <a:off x="766588" y="2168860"/>
          <a:ext cx="7719392" cy="2306320"/>
        </p:xfrm>
        <a:graphic>
          <a:graphicData uri="http://schemas.openxmlformats.org/drawingml/2006/table">
            <a:tbl>
              <a:tblPr firstRow="1" bandRow="1">
                <a:tableStyleId>{5C22544A-7EE6-4342-B048-85BDC9FD1C3A}</a:tableStyleId>
              </a:tblPr>
              <a:tblGrid>
                <a:gridCol w="806624"/>
                <a:gridCol w="6912768"/>
              </a:tblGrid>
              <a:tr h="0">
                <a:tc>
                  <a:txBody>
                    <a:bodyPr/>
                    <a:lstStyle/>
                    <a:p>
                      <a:endParaRPr lang="en-US" sz="1400" dirty="0"/>
                    </a:p>
                  </a:txBody>
                  <a:tcPr/>
                </a:tc>
                <a:tc>
                  <a:txBody>
                    <a:bodyPr/>
                    <a:lstStyle/>
                    <a:p>
                      <a:r>
                        <a:rPr lang="en-US" sz="1400" dirty="0" smtClean="0"/>
                        <a:t>Feature</a:t>
                      </a:r>
                      <a:endParaRPr lang="en-US" sz="1400" dirty="0"/>
                    </a:p>
                  </a:txBody>
                  <a:tcPr/>
                </a:tc>
              </a:tr>
              <a:tr h="370840">
                <a:tc>
                  <a:txBody>
                    <a:bodyPr/>
                    <a:lstStyle/>
                    <a:p>
                      <a:r>
                        <a:rPr lang="en-US" sz="1400" dirty="0" smtClean="0"/>
                        <a:t>1.</a:t>
                      </a:r>
                      <a:endParaRPr lang="en-US" sz="1400" dirty="0"/>
                    </a:p>
                  </a:txBody>
                  <a:tcPr/>
                </a:tc>
                <a:tc>
                  <a:txBody>
                    <a:bodyPr/>
                    <a:lstStyle/>
                    <a:p>
                      <a:r>
                        <a:rPr lang="en-US" sz="1400" dirty="0" smtClean="0"/>
                        <a:t>Frame Control field Type/Sub</a:t>
                      </a:r>
                      <a:r>
                        <a:rPr lang="en-US" sz="1400" baseline="0" dirty="0" smtClean="0"/>
                        <a:t> type indication: </a:t>
                      </a:r>
                      <a:r>
                        <a:rPr lang="en-US" sz="1400" kern="1200" dirty="0" smtClean="0">
                          <a:solidFill>
                            <a:schemeClr val="dk1"/>
                          </a:solidFill>
                          <a:latin typeface="+mn-lt"/>
                          <a:ea typeface="+mn-ea"/>
                          <a:cs typeface="+mn-cs"/>
                        </a:rPr>
                        <a:t>FC Bits B3 B2 = 11</a:t>
                      </a:r>
                      <a:r>
                        <a:rPr lang="en-US" sz="1400" kern="1200" baseline="0" dirty="0" smtClean="0">
                          <a:solidFill>
                            <a:schemeClr val="dk1"/>
                          </a:solidFill>
                          <a:latin typeface="+mn-lt"/>
                          <a:ea typeface="+mn-ea"/>
                          <a:cs typeface="+mn-cs"/>
                        </a:rPr>
                        <a:t> &amp; </a:t>
                      </a:r>
                      <a:r>
                        <a:rPr lang="en-US" sz="1400" kern="1200" dirty="0" smtClean="0">
                          <a:solidFill>
                            <a:schemeClr val="dk1"/>
                          </a:solidFill>
                          <a:latin typeface="+mn-lt"/>
                          <a:ea typeface="+mn-ea"/>
                          <a:cs typeface="+mn-cs"/>
                        </a:rPr>
                        <a:t>B7 B6 B5 B4 = 0 0 0 1</a:t>
                      </a:r>
                      <a:endParaRPr lang="en-US" sz="1400" dirty="0"/>
                    </a:p>
                  </a:txBody>
                  <a:tcPr/>
                </a:tc>
              </a:tr>
              <a:tr h="370840">
                <a:tc>
                  <a:txBody>
                    <a:bodyPr/>
                    <a:lstStyle/>
                    <a:p>
                      <a:r>
                        <a:rPr lang="en-US" sz="1400" dirty="0" smtClean="0"/>
                        <a:t>2. </a:t>
                      </a:r>
                      <a:endParaRPr lang="en-US" sz="1400" dirty="0"/>
                    </a:p>
                  </a:txBody>
                  <a:tcPr/>
                </a:tc>
                <a:tc>
                  <a:txBody>
                    <a:bodyPr/>
                    <a:lstStyle/>
                    <a:p>
                      <a:r>
                        <a:rPr lang="en-US" sz="1400" kern="1200" dirty="0" smtClean="0">
                          <a:solidFill>
                            <a:schemeClr val="dk1"/>
                          </a:solidFill>
                          <a:effectLst/>
                          <a:latin typeface="+mn-lt"/>
                          <a:ea typeface="+mn-ea"/>
                          <a:cs typeface="+mn-cs"/>
                        </a:rPr>
                        <a:t>Should</a:t>
                      </a:r>
                      <a:r>
                        <a:rPr lang="en-US" sz="1400" kern="1200" baseline="0" dirty="0" smtClean="0">
                          <a:solidFill>
                            <a:schemeClr val="dk1"/>
                          </a:solidFill>
                          <a:effectLst/>
                          <a:latin typeface="+mn-lt"/>
                          <a:ea typeface="+mn-ea"/>
                          <a:cs typeface="+mn-cs"/>
                        </a:rPr>
                        <a:t> include a </a:t>
                      </a:r>
                      <a:r>
                        <a:rPr lang="en-US" sz="1400" kern="1200" dirty="0" smtClean="0">
                          <a:solidFill>
                            <a:schemeClr val="dk1"/>
                          </a:solidFill>
                          <a:effectLst/>
                          <a:latin typeface="+mn-lt"/>
                          <a:ea typeface="+mn-ea"/>
                          <a:cs typeface="+mn-cs"/>
                        </a:rPr>
                        <a:t>Compressed SSID</a:t>
                      </a:r>
                      <a:endParaRPr lang="en-US" sz="1400" dirty="0"/>
                    </a:p>
                  </a:txBody>
                  <a:tcPr/>
                </a:tc>
              </a:tr>
              <a:tr h="370840">
                <a:tc>
                  <a:txBody>
                    <a:bodyPr/>
                    <a:lstStyle/>
                    <a:p>
                      <a:r>
                        <a:rPr lang="en-US" sz="1400" dirty="0" smtClean="0"/>
                        <a:t>3.</a:t>
                      </a:r>
                      <a:endParaRPr lang="en-US" sz="1400" dirty="0"/>
                    </a:p>
                  </a:txBody>
                  <a:tcPr/>
                </a:tc>
                <a:tc>
                  <a:txBody>
                    <a:bodyPr/>
                    <a:lstStyle/>
                    <a:p>
                      <a:r>
                        <a:rPr lang="en-US" sz="1400" dirty="0" smtClean="0"/>
                        <a:t>Should include a </a:t>
                      </a:r>
                      <a:r>
                        <a:rPr lang="en-US" sz="1400" u="sng" dirty="0" smtClean="0"/>
                        <a:t>4 byte</a:t>
                      </a:r>
                      <a:r>
                        <a:rPr lang="en-US" sz="1400" u="none" dirty="0" smtClean="0"/>
                        <a:t> time stamp </a:t>
                      </a:r>
                      <a:r>
                        <a:rPr lang="en-US" sz="1400" kern="1200" dirty="0" smtClean="0">
                          <a:solidFill>
                            <a:schemeClr val="dk1"/>
                          </a:solidFill>
                          <a:effectLst/>
                          <a:latin typeface="+mn-lt"/>
                          <a:ea typeface="+mn-ea"/>
                          <a:cs typeface="+mn-cs"/>
                        </a:rPr>
                        <a:t>containing the 4 LSBs of the AP Timestamp</a:t>
                      </a:r>
                      <a:endParaRPr lang="en-US" sz="1400" dirty="0"/>
                    </a:p>
                  </a:txBody>
                  <a:tcPr/>
                </a:tc>
              </a:tr>
              <a:tr h="370840">
                <a:tc>
                  <a:txBody>
                    <a:bodyPr/>
                    <a:lstStyle/>
                    <a:p>
                      <a:r>
                        <a:rPr lang="en-US" sz="1400" dirty="0" smtClean="0"/>
                        <a:t>4.</a:t>
                      </a:r>
                      <a:endParaRPr lang="en-US" sz="1400" dirty="0"/>
                    </a:p>
                  </a:txBody>
                  <a:tcPr/>
                </a:tc>
                <a:tc>
                  <a:txBody>
                    <a:bodyPr/>
                    <a:lstStyle/>
                    <a:p>
                      <a:r>
                        <a:rPr lang="en-US" sz="1400" kern="1200" dirty="0" smtClean="0">
                          <a:solidFill>
                            <a:schemeClr val="dk1"/>
                          </a:solidFill>
                          <a:effectLst/>
                          <a:latin typeface="+mn-lt"/>
                          <a:ea typeface="+mn-ea"/>
                          <a:cs typeface="+mn-cs"/>
                        </a:rPr>
                        <a:t>Shall</a:t>
                      </a:r>
                      <a:r>
                        <a:rPr lang="en-US" sz="1400" kern="1200" baseline="0" dirty="0" smtClean="0">
                          <a:solidFill>
                            <a:schemeClr val="dk1"/>
                          </a:solidFill>
                          <a:effectLst/>
                          <a:latin typeface="+mn-lt"/>
                          <a:ea typeface="+mn-ea"/>
                          <a:cs typeface="+mn-cs"/>
                        </a:rPr>
                        <a:t> </a:t>
                      </a:r>
                      <a:r>
                        <a:rPr lang="en-US" sz="1400" kern="1200" dirty="0" smtClean="0">
                          <a:solidFill>
                            <a:schemeClr val="dk1"/>
                          </a:solidFill>
                          <a:effectLst/>
                          <a:latin typeface="+mn-lt"/>
                          <a:ea typeface="+mn-ea"/>
                          <a:cs typeface="+mn-cs"/>
                        </a:rPr>
                        <a:t>include a </a:t>
                      </a:r>
                      <a:r>
                        <a:rPr lang="en-US" sz="1400" u="sng" kern="1200" dirty="0" smtClean="0">
                          <a:solidFill>
                            <a:schemeClr val="dk1"/>
                          </a:solidFill>
                          <a:effectLst/>
                          <a:latin typeface="+mn-lt"/>
                          <a:ea typeface="+mn-ea"/>
                          <a:cs typeface="+mn-cs"/>
                        </a:rPr>
                        <a:t>1 byte</a:t>
                      </a:r>
                      <a:r>
                        <a:rPr lang="en-US" sz="1400" kern="1200" dirty="0" smtClean="0">
                          <a:solidFill>
                            <a:schemeClr val="dk1"/>
                          </a:solidFill>
                          <a:effectLst/>
                          <a:latin typeface="+mn-lt"/>
                          <a:ea typeface="+mn-ea"/>
                          <a:cs typeface="+mn-cs"/>
                        </a:rPr>
                        <a:t> Change Sequence Field that is incremented whenever critical network information changes</a:t>
                      </a:r>
                      <a:endParaRPr lang="en-US" sz="1400" dirty="0"/>
                    </a:p>
                  </a:txBody>
                  <a:tcPr/>
                </a:tc>
              </a:tr>
              <a:tr h="370840">
                <a:tc>
                  <a:txBody>
                    <a:bodyPr/>
                    <a:lstStyle/>
                    <a:p>
                      <a:r>
                        <a:rPr lang="en-US" sz="1400" dirty="0" smtClean="0"/>
                        <a:t>5.</a:t>
                      </a:r>
                      <a:endParaRPr lang="en-US" sz="1400" dirty="0"/>
                    </a:p>
                  </a:txBody>
                  <a:tcPr/>
                </a:tc>
                <a:tc>
                  <a:txBody>
                    <a:bodyPr/>
                    <a:lstStyle/>
                    <a:p>
                      <a:r>
                        <a:rPr lang="en-US" sz="1400" kern="1200" dirty="0" smtClean="0">
                          <a:solidFill>
                            <a:schemeClr val="dk1"/>
                          </a:solidFill>
                          <a:effectLst/>
                          <a:latin typeface="+mn-lt"/>
                          <a:ea typeface="+mn-ea"/>
                          <a:cs typeface="+mn-cs"/>
                        </a:rPr>
                        <a:t>Short Beacon should optionally include a field indicating duration to next full beacon?</a:t>
                      </a:r>
                      <a:endParaRPr lang="en-US" sz="1400" dirty="0"/>
                    </a:p>
                  </a:txBody>
                  <a:tcPr/>
                </a:tc>
              </a:tr>
            </a:tbl>
          </a:graphicData>
        </a:graphic>
      </p:graphicFrame>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Compressed SSID Field</a:t>
            </a:r>
            <a:endParaRPr lang="en-US" dirty="0"/>
          </a:p>
        </p:txBody>
      </p:sp>
      <p:sp>
        <p:nvSpPr>
          <p:cNvPr id="3" name="Content Placeholder 2"/>
          <p:cNvSpPr>
            <a:spLocks noGrp="1"/>
          </p:cNvSpPr>
          <p:nvPr>
            <p:ph idx="1"/>
          </p:nvPr>
        </p:nvSpPr>
        <p:spPr>
          <a:xfrm>
            <a:off x="395536" y="2816932"/>
            <a:ext cx="8305800" cy="3420380"/>
          </a:xfrm>
        </p:spPr>
        <p:txBody>
          <a:bodyPr>
            <a:normAutofit fontScale="85000" lnSpcReduction="20000"/>
          </a:bodyPr>
          <a:lstStyle/>
          <a:p>
            <a:r>
              <a:rPr lang="en-US" dirty="0"/>
              <a:t>Compressed SSID: </a:t>
            </a:r>
          </a:p>
          <a:p>
            <a:pPr lvl="1"/>
            <a:r>
              <a:rPr lang="en-US" dirty="0" smtClean="0"/>
              <a:t>Contains </a:t>
            </a:r>
            <a:r>
              <a:rPr lang="en-US" dirty="0"/>
              <a:t>a representation of the SSID of the </a:t>
            </a:r>
            <a:r>
              <a:rPr lang="en-US" dirty="0" smtClean="0"/>
              <a:t>BSS</a:t>
            </a:r>
          </a:p>
          <a:p>
            <a:pPr lvl="1"/>
            <a:r>
              <a:rPr lang="en-US" dirty="0" smtClean="0"/>
              <a:t>A device that knows the full SSID can discover the presence of the BSS by decoding the compressed SSID</a:t>
            </a:r>
          </a:p>
          <a:p>
            <a:pPr lvl="1"/>
            <a:r>
              <a:rPr lang="en-US" dirty="0" smtClean="0"/>
              <a:t>Proposal: Compressed SSID should be a hash of the full SSID </a:t>
            </a:r>
          </a:p>
          <a:p>
            <a:pPr lvl="2"/>
            <a:r>
              <a:rPr lang="en-US" dirty="0" smtClean="0"/>
              <a:t>Hashing function should be standardized</a:t>
            </a:r>
            <a:br>
              <a:rPr lang="en-US" dirty="0" smtClean="0"/>
            </a:br>
            <a:endParaRPr lang="en-US" dirty="0" smtClean="0"/>
          </a:p>
          <a:p>
            <a:r>
              <a:rPr lang="en-US" dirty="0"/>
              <a:t>Hashing function proposal: </a:t>
            </a:r>
            <a:r>
              <a:rPr lang="en-US" dirty="0" smtClean="0"/>
              <a:t>CRC </a:t>
            </a:r>
            <a:r>
              <a:rPr lang="en-US" dirty="0"/>
              <a:t>function that is used to generate the 4 byte MPDU FCS.</a:t>
            </a:r>
          </a:p>
          <a:p>
            <a:pPr lvl="1"/>
            <a:r>
              <a:rPr lang="en-US" dirty="0"/>
              <a:t>CRC is an excellent Hash function, simple, well known</a:t>
            </a:r>
          </a:p>
          <a:p>
            <a:pPr lvl="1"/>
            <a:r>
              <a:rPr lang="en-US" dirty="0"/>
              <a:t>CRC used in error detection coding because strings with a few different bits result in different CRCs</a:t>
            </a:r>
          </a:p>
          <a:p>
            <a:pPr lvl="2"/>
            <a:r>
              <a:rPr lang="en-US" sz="1400" dirty="0" smtClean="0"/>
              <a:t>CRC is sufficient </a:t>
            </a:r>
            <a:r>
              <a:rPr lang="en-US" sz="1400" dirty="0"/>
              <a:t>to detect errors in packets up to </a:t>
            </a:r>
            <a:r>
              <a:rPr lang="en-US" sz="1400" dirty="0" smtClean="0"/>
              <a:t>11KBytes (11ac): </a:t>
            </a:r>
            <a:r>
              <a:rPr lang="en-US" sz="1400" dirty="0"/>
              <a:t>SSID is </a:t>
            </a:r>
            <a:r>
              <a:rPr lang="en-US" sz="1400" dirty="0" smtClean="0"/>
              <a:t>32 </a:t>
            </a:r>
            <a:r>
              <a:rPr lang="en-US" sz="1400" dirty="0"/>
              <a:t>Bytes at </a:t>
            </a:r>
            <a:r>
              <a:rPr lang="en-US" sz="1400" dirty="0" smtClean="0"/>
              <a:t>most</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E132E8F0-0953-4589-931F-0CF931D74C39}" type="slidenum">
              <a:rPr lang="en-US" smtClean="0"/>
              <a:pPr>
                <a:defRPr/>
              </a:pPr>
              <a:t>4</a:t>
            </a:fld>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xmlns="" val="2534619630"/>
              </p:ext>
            </p:extLst>
          </p:nvPr>
        </p:nvGraphicFramePr>
        <p:xfrm>
          <a:off x="971600" y="1484784"/>
          <a:ext cx="6942138" cy="835025"/>
        </p:xfrm>
        <a:graphic>
          <a:graphicData uri="http://schemas.openxmlformats.org/presentationml/2006/ole">
            <p:oleObj spid="_x0000_s26657" name="Visio" r:id="rId3" imgW="7076332" imgH="855633" progId="Visio.Drawing.11">
              <p:embed/>
            </p:oleObj>
          </a:graphicData>
        </a:graphic>
      </p:graphicFrame>
    </p:spTree>
    <p:extLst>
      <p:ext uri="{BB962C8B-B14F-4D97-AF65-F5344CB8AC3E}">
        <p14:creationId xmlns:p14="http://schemas.microsoft.com/office/powerpoint/2010/main" xmlns="" val="21874490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Indication of Time of Next Full Beacon</a:t>
            </a:r>
            <a:endParaRPr lang="en-US" dirty="0"/>
          </a:p>
        </p:txBody>
      </p:sp>
      <p:sp>
        <p:nvSpPr>
          <p:cNvPr id="3" name="Content Placeholder 2"/>
          <p:cNvSpPr>
            <a:spLocks noGrp="1"/>
          </p:cNvSpPr>
          <p:nvPr>
            <p:ph idx="1"/>
          </p:nvPr>
        </p:nvSpPr>
        <p:spPr>
          <a:xfrm>
            <a:off x="381000" y="2672916"/>
            <a:ext cx="8305800" cy="3423084"/>
          </a:xfrm>
        </p:spPr>
        <p:txBody>
          <a:bodyPr>
            <a:normAutofit fontScale="85000" lnSpcReduction="20000"/>
          </a:bodyPr>
          <a:lstStyle/>
          <a:p>
            <a:r>
              <a:rPr lang="en-US" dirty="0" smtClean="0"/>
              <a:t>Short beacon should optionally carry an indication of the next full beacon time</a:t>
            </a:r>
          </a:p>
          <a:p>
            <a:r>
              <a:rPr lang="en-US" dirty="0" smtClean="0"/>
              <a:t>Proposed Indication:</a:t>
            </a:r>
          </a:p>
          <a:p>
            <a:pPr lvl="1"/>
            <a:r>
              <a:rPr lang="en-US" dirty="0" smtClean="0"/>
              <a:t>Higher 3 bytes of the 4 LSBs of the AP time stamp at the next full beacon</a:t>
            </a:r>
          </a:p>
          <a:p>
            <a:pPr lvl="1"/>
            <a:r>
              <a:rPr lang="en-US" dirty="0" smtClean="0"/>
              <a:t>The time stamp of the next full beacon can be pre-computed before the transmission of the full beacon, hence the short beacon frame can be prepared before the beacon transmit time</a:t>
            </a:r>
          </a:p>
          <a:p>
            <a:pPr lvl="2"/>
            <a:r>
              <a:rPr lang="en-US" dirty="0" smtClean="0"/>
              <a:t>Note:  Indicating duration to the next full beacon rather than the time of the next full beacon would require computing the duration at the time of transmission</a:t>
            </a:r>
          </a:p>
          <a:p>
            <a:r>
              <a:rPr lang="en-US" dirty="0" smtClean="0"/>
              <a:t>Additional Proposal:</a:t>
            </a:r>
          </a:p>
          <a:p>
            <a:pPr lvl="1"/>
            <a:r>
              <a:rPr lang="en-US" dirty="0" smtClean="0"/>
              <a:t>In networks that periodically send a full beacon, a new device that uses passive scan save power by going to sleep until the full beacon time after seeing a short beacon</a:t>
            </a:r>
          </a:p>
          <a:p>
            <a:pPr lvl="2"/>
            <a:r>
              <a:rPr lang="en-US" dirty="0" smtClean="0"/>
              <a:t>Suggest having the time of the next full beacon present always if the BSS sends full beacons periodically</a:t>
            </a:r>
          </a:p>
          <a:p>
            <a:endParaRPr lang="en-US" dirty="0" smtClean="0"/>
          </a:p>
          <a:p>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E132E8F0-0953-4589-931F-0CF931D74C39}" type="slidenum">
              <a:rPr lang="en-US" smtClean="0"/>
              <a:pPr>
                <a:defRPr/>
              </a:pPr>
              <a:t>5</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xmlns="" val="2174623019"/>
              </p:ext>
            </p:extLst>
          </p:nvPr>
        </p:nvGraphicFramePr>
        <p:xfrm>
          <a:off x="1007604" y="1628800"/>
          <a:ext cx="6942138" cy="835025"/>
        </p:xfrm>
        <a:graphic>
          <a:graphicData uri="http://schemas.openxmlformats.org/presentationml/2006/ole">
            <p:oleObj spid="_x0000_s27679" name="Visio" r:id="rId3" imgW="7076332" imgH="855633" progId="Visio.Drawing.11">
              <p:embed/>
            </p:oleObj>
          </a:graphicData>
        </a:graphic>
      </p:graphicFrame>
    </p:spTree>
    <p:extLst>
      <p:ext uri="{BB962C8B-B14F-4D97-AF65-F5344CB8AC3E}">
        <p14:creationId xmlns:p14="http://schemas.microsoft.com/office/powerpoint/2010/main" xmlns="" val="16059265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802.11u Interworking  </a:t>
            </a:r>
            <a:endParaRPr lang="en-US" dirty="0"/>
          </a:p>
        </p:txBody>
      </p:sp>
      <p:sp>
        <p:nvSpPr>
          <p:cNvPr id="3" name="Content Placeholder 2"/>
          <p:cNvSpPr>
            <a:spLocks noGrp="1"/>
          </p:cNvSpPr>
          <p:nvPr>
            <p:ph idx="1"/>
          </p:nvPr>
        </p:nvSpPr>
        <p:spPr>
          <a:xfrm>
            <a:off x="611560" y="1752600"/>
            <a:ext cx="7772400" cy="4906144"/>
          </a:xfrm>
        </p:spPr>
        <p:txBody>
          <a:bodyPr/>
          <a:lstStyle/>
          <a:p>
            <a:pPr lvl="0"/>
            <a:r>
              <a:rPr lang="en-US" b="0" dirty="0" smtClean="0"/>
              <a:t>3G offloading is one of the major 802.11ah use cases</a:t>
            </a:r>
          </a:p>
          <a:p>
            <a:r>
              <a:rPr lang="en-US" b="0" dirty="0" smtClean="0"/>
              <a:t>802.11u defines functions and procedures aiding network discovery and selection by STAs, and is especially important for HS2.0/3G offloading use cases</a:t>
            </a:r>
          </a:p>
          <a:p>
            <a:r>
              <a:rPr lang="en-US" b="0" dirty="0" smtClean="0"/>
              <a:t>An 11u/HS2.0 capable STA includes an Interworking Information element with a mandatory Access Network Options field in its beacon and probe frames</a:t>
            </a:r>
          </a:p>
          <a:p>
            <a:r>
              <a:rPr lang="en-US" b="0" dirty="0" smtClean="0"/>
              <a:t>The Access Network Options field helps STAs locate desired APs based on the provided access services, instead of relying on SSIDs</a:t>
            </a:r>
          </a:p>
        </p:txBody>
      </p:sp>
      <p:sp>
        <p:nvSpPr>
          <p:cNvPr id="6" name="Slide Number Placeholder 3"/>
          <p:cNvSpPr>
            <a:spLocks noGrp="1"/>
          </p:cNvSpPr>
          <p:nvPr>
            <p:ph type="sldNum" sz="quarter" idx="11"/>
          </p:nvPr>
        </p:nvSpPr>
        <p:spPr>
          <a:xfrm>
            <a:off x="4274815" y="6475413"/>
            <a:ext cx="535403" cy="184666"/>
          </a:xfrm>
        </p:spPr>
        <p:txBody>
          <a:bodyPr/>
          <a:lstStyle/>
          <a:p>
            <a:pPr>
              <a:defRPr/>
            </a:pPr>
            <a:r>
              <a:rPr lang="en-US" dirty="0" smtClean="0"/>
              <a:t>Slide </a:t>
            </a:r>
            <a:fld id="{E132E8F0-0953-4589-931F-0CF931D74C39}" type="slidenum">
              <a:rPr lang="en-US" smtClean="0"/>
              <a:pPr>
                <a:defRPr/>
              </a:pPr>
              <a:t>6</a:t>
            </a:fld>
            <a:endParaRPr lang="en-US" dirty="0"/>
          </a:p>
        </p:txBody>
      </p:sp>
    </p:spTree>
    <p:extLst>
      <p:ext uri="{BB962C8B-B14F-4D97-AF65-F5344CB8AC3E}">
        <p14:creationId xmlns:p14="http://schemas.microsoft.com/office/powerpoint/2010/main" xmlns="" val="42937753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Access Network </a:t>
            </a:r>
            <a:r>
              <a:rPr lang="en-US" dirty="0" smtClean="0"/>
              <a:t>Options (1)</a:t>
            </a:r>
            <a:endParaRPr lang="en-US" dirty="0"/>
          </a:p>
        </p:txBody>
      </p:sp>
      <p:sp>
        <p:nvSpPr>
          <p:cNvPr id="7" name="Content Placeholder 6"/>
          <p:cNvSpPr>
            <a:spLocks noGrp="1"/>
          </p:cNvSpPr>
          <p:nvPr>
            <p:ph idx="1"/>
          </p:nvPr>
        </p:nvSpPr>
        <p:spPr>
          <a:xfrm>
            <a:off x="838200" y="4114800"/>
            <a:ext cx="6705600" cy="1676400"/>
          </a:xfrm>
        </p:spPr>
        <p:txBody>
          <a:bodyPr/>
          <a:lstStyle/>
          <a:p>
            <a:r>
              <a:rPr lang="en-US" sz="2000" b="0" dirty="0" smtClean="0"/>
              <a:t>ASRA: additional step required for access </a:t>
            </a:r>
          </a:p>
          <a:p>
            <a:r>
              <a:rPr lang="en-US" sz="2000" b="0" dirty="0" smtClean="0"/>
              <a:t>ESR: emergency services reachable </a:t>
            </a:r>
          </a:p>
          <a:p>
            <a:r>
              <a:rPr lang="en-US" sz="2000" b="0" dirty="0" smtClean="0"/>
              <a:t>UESA: unauthenticated emergency service accessible </a:t>
            </a:r>
            <a:endParaRPr lang="en-US" sz="2000" b="0" dirty="0"/>
          </a:p>
        </p:txBody>
      </p:sp>
      <p:sp>
        <p:nvSpPr>
          <p:cNvPr id="4" name="Slide Number Placeholder 3"/>
          <p:cNvSpPr>
            <a:spLocks noGrp="1"/>
          </p:cNvSpPr>
          <p:nvPr>
            <p:ph type="sldNum" sz="quarter" idx="11"/>
          </p:nvPr>
        </p:nvSpPr>
        <p:spPr/>
        <p:txBody>
          <a:bodyPr/>
          <a:lstStyle/>
          <a:p>
            <a:pPr>
              <a:defRPr/>
            </a:pPr>
            <a:r>
              <a:rPr lang="en-US" dirty="0" smtClean="0"/>
              <a:t>Slide </a:t>
            </a:r>
            <a:fld id="{E132E8F0-0953-4589-931F-0CF931D74C39}" type="slidenum">
              <a:rPr lang="en-US" smtClean="0"/>
              <a:pPr>
                <a:defRPr/>
              </a:pPr>
              <a:t>7</a:t>
            </a:fld>
            <a:endParaRPr lang="en-US" dirty="0"/>
          </a:p>
        </p:txBody>
      </p:sp>
      <p:pic>
        <p:nvPicPr>
          <p:cNvPr id="8" name="Picture 7"/>
          <p:cNvPicPr>
            <a:picLocks noChangeAspect="1" noChangeArrowheads="1"/>
          </p:cNvPicPr>
          <p:nvPr/>
        </p:nvPicPr>
        <p:blipFill>
          <a:blip r:embed="rId2" cstate="print"/>
          <a:srcRect/>
          <a:stretch>
            <a:fillRect/>
          </a:stretch>
        </p:blipFill>
        <p:spPr bwMode="auto">
          <a:xfrm>
            <a:off x="1524000" y="1868758"/>
            <a:ext cx="5486400" cy="1538868"/>
          </a:xfrm>
          <a:prstGeom prst="rect">
            <a:avLst/>
          </a:prstGeom>
          <a:noFill/>
          <a:ln w="9525">
            <a:noFill/>
            <a:miter lim="800000"/>
            <a:headEnd/>
            <a:tailEnd/>
          </a:ln>
          <a:effectLst/>
        </p:spPr>
      </p:pic>
    </p:spTree>
    <p:extLst>
      <p:ext uri="{BB962C8B-B14F-4D97-AF65-F5344CB8AC3E}">
        <p14:creationId xmlns:p14="http://schemas.microsoft.com/office/powerpoint/2010/main" xmlns="" val="28126271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Access Network </a:t>
            </a:r>
            <a:r>
              <a:rPr lang="en-US" dirty="0" smtClean="0"/>
              <a:t>Options (2)</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E132E8F0-0953-4589-931F-0CF931D74C39}" type="slidenum">
              <a:rPr lang="en-US" smtClean="0"/>
              <a:pPr>
                <a:defRPr/>
              </a:pPr>
              <a:t>8</a:t>
            </a:fld>
            <a:endParaRPr lang="en-US" dirty="0"/>
          </a:p>
        </p:txBody>
      </p:sp>
      <p:pic>
        <p:nvPicPr>
          <p:cNvPr id="35842" name="Picture 2"/>
          <p:cNvPicPr>
            <a:picLocks noChangeAspect="1" noChangeArrowheads="1"/>
          </p:cNvPicPr>
          <p:nvPr/>
        </p:nvPicPr>
        <p:blipFill>
          <a:blip r:embed="rId2" cstate="print"/>
          <a:srcRect/>
          <a:stretch>
            <a:fillRect/>
          </a:stretch>
        </p:blipFill>
        <p:spPr bwMode="auto">
          <a:xfrm>
            <a:off x="1828801" y="1567480"/>
            <a:ext cx="5638800" cy="4880945"/>
          </a:xfrm>
          <a:prstGeom prst="rect">
            <a:avLst/>
          </a:prstGeom>
          <a:noFill/>
          <a:ln w="9525">
            <a:noFill/>
            <a:miter lim="800000"/>
            <a:headEnd/>
            <a:tailEnd/>
          </a:ln>
          <a:effectLst/>
        </p:spPr>
      </p:pic>
    </p:spTree>
    <p:extLst>
      <p:ext uri="{BB962C8B-B14F-4D97-AF65-F5344CB8AC3E}">
        <p14:creationId xmlns:p14="http://schemas.microsoft.com/office/powerpoint/2010/main" xmlns="" val="28126271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Indication of Interworking Support</a:t>
            </a:r>
            <a:endParaRPr lang="en-US" dirty="0"/>
          </a:p>
        </p:txBody>
      </p:sp>
      <p:sp>
        <p:nvSpPr>
          <p:cNvPr id="3" name="Content Placeholder 2"/>
          <p:cNvSpPr>
            <a:spLocks noGrp="1"/>
          </p:cNvSpPr>
          <p:nvPr>
            <p:ph idx="1"/>
          </p:nvPr>
        </p:nvSpPr>
        <p:spPr>
          <a:xfrm>
            <a:off x="611560" y="1828800"/>
            <a:ext cx="7772400" cy="4829944"/>
          </a:xfrm>
        </p:spPr>
        <p:txBody>
          <a:bodyPr/>
          <a:lstStyle/>
          <a:p>
            <a:r>
              <a:rPr lang="en-US" sz="2000" b="0" dirty="0" smtClean="0"/>
              <a:t>It is beneficial for an 11ah AP that supports 3G offloading to include the Access Network Options field in short beacons   </a:t>
            </a:r>
          </a:p>
          <a:p>
            <a:pPr lvl="1"/>
            <a:r>
              <a:rPr lang="en-US" sz="1600" b="0" dirty="0" smtClean="0"/>
              <a:t>The one-byte </a:t>
            </a:r>
            <a:r>
              <a:rPr lang="en-US" sz="1600" dirty="0" smtClean="0"/>
              <a:t>“</a:t>
            </a:r>
            <a:r>
              <a:rPr lang="en-US" sz="1600" b="0" dirty="0" smtClean="0"/>
              <a:t>Access Network Options” field can help STAs filter out undesired APs in all scanning channels  (13 2MHz channels in US!) quickly based on the frequently transmitted short beacons, without wasting time/power to track full beacons or probe responses </a:t>
            </a:r>
            <a:r>
              <a:rPr lang="en-US" sz="1600" dirty="0" smtClean="0"/>
              <a:t> from these APs</a:t>
            </a:r>
            <a:endParaRPr lang="en-US" sz="1600" b="0" dirty="0" smtClean="0"/>
          </a:p>
          <a:p>
            <a:pPr lvl="0"/>
            <a:r>
              <a:rPr lang="en-US" sz="2000" b="0" dirty="0" smtClean="0"/>
              <a:t>Proposal</a:t>
            </a:r>
          </a:p>
          <a:p>
            <a:pPr lvl="1"/>
            <a:r>
              <a:rPr lang="en-US" sz="1600" b="0" dirty="0" smtClean="0"/>
              <a:t>Include an “interworking” bit in FC to indicate whether the AP is </a:t>
            </a:r>
            <a:r>
              <a:rPr lang="en-US" sz="1600" b="0" dirty="0"/>
              <a:t>interworking </a:t>
            </a:r>
            <a:r>
              <a:rPr lang="en-US" sz="1600" b="0" dirty="0" smtClean="0"/>
              <a:t>capable or not</a:t>
            </a:r>
          </a:p>
          <a:p>
            <a:pPr lvl="1"/>
            <a:r>
              <a:rPr lang="en-US" sz="1600" b="0" dirty="0" smtClean="0"/>
              <a:t>When the interworking bit in FC is set, a one-byte “Access Network Options” field is included in short beacon</a:t>
            </a:r>
          </a:p>
        </p:txBody>
      </p:sp>
      <p:graphicFrame>
        <p:nvGraphicFramePr>
          <p:cNvPr id="53250" name="Object 2"/>
          <p:cNvGraphicFramePr>
            <a:graphicFrameLocks noChangeAspect="1"/>
          </p:cNvGraphicFramePr>
          <p:nvPr>
            <p:extLst>
              <p:ext uri="{D42A27DB-BD31-4B8C-83A1-F6EECF244321}">
                <p14:modId xmlns:p14="http://schemas.microsoft.com/office/powerpoint/2010/main" xmlns="" val="2431989569"/>
              </p:ext>
            </p:extLst>
          </p:nvPr>
        </p:nvGraphicFramePr>
        <p:xfrm>
          <a:off x="1295400" y="5029200"/>
          <a:ext cx="6934200" cy="1286600"/>
        </p:xfrm>
        <a:graphic>
          <a:graphicData uri="http://schemas.openxmlformats.org/presentationml/2006/ole">
            <p:oleObj spid="_x0000_s32774" name="Visio" r:id="rId3" imgW="7933447" imgH="1434681" progId="Visio.Drawing.11">
              <p:embed/>
            </p:oleObj>
          </a:graphicData>
        </a:graphic>
      </p:graphicFrame>
      <p:sp>
        <p:nvSpPr>
          <p:cNvPr id="6" name="Slide Number Placeholder 3"/>
          <p:cNvSpPr>
            <a:spLocks noGrp="1"/>
          </p:cNvSpPr>
          <p:nvPr>
            <p:ph type="sldNum" sz="quarter" idx="11"/>
          </p:nvPr>
        </p:nvSpPr>
        <p:spPr>
          <a:xfrm>
            <a:off x="4274815" y="6475413"/>
            <a:ext cx="535403" cy="184666"/>
          </a:xfrm>
        </p:spPr>
        <p:txBody>
          <a:bodyPr/>
          <a:lstStyle/>
          <a:p>
            <a:pPr>
              <a:defRPr/>
            </a:pPr>
            <a:r>
              <a:rPr lang="en-US" dirty="0" smtClean="0"/>
              <a:t>Slide </a:t>
            </a:r>
            <a:fld id="{E132E8F0-0953-4589-931F-0CF931D74C39}" type="slidenum">
              <a:rPr lang="en-US" smtClean="0"/>
              <a:pPr>
                <a:defRPr/>
              </a:pPr>
              <a:t>9</a:t>
            </a:fld>
            <a:endParaRPr lang="en-US" dirty="0"/>
          </a:p>
        </p:txBody>
      </p:sp>
    </p:spTree>
    <p:extLst>
      <p:ext uri="{BB962C8B-B14F-4D97-AF65-F5344CB8AC3E}">
        <p14:creationId xmlns:p14="http://schemas.microsoft.com/office/powerpoint/2010/main" xmlns="" val="4293775361"/>
      </p:ext>
    </p:extLst>
  </p:cSld>
  <p:clrMapOvr>
    <a:masterClrMapping/>
  </p:clrMapOvr>
</p:sld>
</file>

<file path=ppt/theme/theme1.xml><?xml version="1.0" encoding="utf-8"?>
<a:theme xmlns:a="http://schemas.openxmlformats.org/drawingml/2006/main" name="Exten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p:Policy xmlns:p="office.server.policy" id="" local="true">
  <p:Name>Document</p:Name>
  <p:Description/>
  <p:Statement/>
  <p:PolicyItems>
    <p:PolicyItem featureId="QualcommTagPolicy" staticId="0x01010001C8FFCFE5539B4F95C9BBFD1E8D37C3" UniqueId="a253d69b-3fef-43a0-a5c4-4d62eb166b7c">
      <p:Name>Qualcomm Tagging Policy</p:Name>
      <p:Description>Qualcomm Custom Policy for Tagging</p:Description>
      <p:CustomData/>
    </p:PolicyItem>
  </p:PolicyItems>
</p:Policy>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01C8FFCFE5539B4F95C9BBFD1E8D37C3" ma:contentTypeVersion="7" ma:contentTypeDescription="Create a new document." ma:contentTypeScope="" ma:versionID="02819f028e000f5c3ca8451d6cad740b">
  <xsd:schema xmlns:xsd="http://www.w3.org/2001/XMLSchema" xmlns:xs="http://www.w3.org/2001/XMLSchema" xmlns:p="http://schemas.microsoft.com/office/2006/metadata/properties" xmlns:ns1="http://schemas.microsoft.com/sharepoint/v3" xmlns:ns2="aa21d8ab-c51c-4ace-8c54-d3ccf266cfba" targetNamespace="http://schemas.microsoft.com/office/2006/metadata/properties" ma:root="true" ma:fieldsID="20298ac77d39a9d1740f83cbbd3bfd61" ns1:_="" ns2:_="">
    <xsd:import namespace="http://schemas.microsoft.com/sharepoint/v3"/>
    <xsd:import namespace="aa21d8ab-c51c-4ace-8c54-d3ccf266cfba"/>
    <xsd:element name="properties">
      <xsd:complexType>
        <xsd:sequence>
          <xsd:element name="documentManagement">
            <xsd:complexType>
              <xsd:all>
                <xsd:element ref="ns1:_dlc_Exempt" minOccurs="0"/>
                <xsd:element ref="ns2:QBU"/>
                <xsd:element ref="ns2:QDEPT"/>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8"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a21d8ab-c51c-4ace-8c54-d3ccf266cfba" elementFormDefault="qualified">
    <xsd:import namespace="http://schemas.microsoft.com/office/2006/documentManagement/types"/>
    <xsd:import namespace="http://schemas.microsoft.com/office/infopath/2007/PartnerControls"/>
    <xsd:element name="QBU" ma:index="9" ma:displayName="Qualcomm Business Unit" ma:default="Corporate" ma:internalName="QBU" ma:readOnly="true">
      <xsd:simpleType>
        <xsd:restriction base="dms:Text"/>
      </xsd:simpleType>
    </xsd:element>
    <xsd:element name="QDEPT" ma:index="10" ma:displayName="Qualcomm Department" ma:default="Corporate-RD" ma:internalName="QDEPT"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20D768F-5D61-47B8-AF08-86404C7CA922}">
  <ds:schemaRefs>
    <ds:schemaRef ds:uri="office.server.policy"/>
  </ds:schemaRefs>
</ds:datastoreItem>
</file>

<file path=customXml/itemProps2.xml><?xml version="1.0" encoding="utf-8"?>
<ds:datastoreItem xmlns:ds="http://schemas.openxmlformats.org/officeDocument/2006/customXml" ds:itemID="{ABFD3F03-7024-47F4-B7B1-5F6419EA3B10}">
  <ds:schemaRefs>
    <ds:schemaRef ds:uri="http://schemas.microsoft.com/sharepoint/v3/contenttype/forms"/>
  </ds:schemaRefs>
</ds:datastoreItem>
</file>

<file path=customXml/itemProps3.xml><?xml version="1.0" encoding="utf-8"?>
<ds:datastoreItem xmlns:ds="http://schemas.openxmlformats.org/officeDocument/2006/customXml" ds:itemID="{360849EC-424C-49BC-A5A5-D4D263B72142}">
  <ds:schemaRefs>
    <ds:schemaRef ds:uri="http://schemas.microsoft.com/office/2006/metadata/properties"/>
    <ds:schemaRef ds:uri="http://schemas.microsoft.com/office/infopath/2007/PartnerControls"/>
  </ds:schemaRefs>
</ds:datastoreItem>
</file>

<file path=customXml/itemProps4.xml><?xml version="1.0" encoding="utf-8"?>
<ds:datastoreItem xmlns:ds="http://schemas.openxmlformats.org/officeDocument/2006/customXml" ds:itemID="{57BD1C03-3B4B-42FE-85B5-0F93CE63E08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a21d8ab-c51c-4ace-8c54-d3ccf266cfb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16895</TotalTime>
  <Words>1506</Words>
  <Application>Microsoft Office PowerPoint</Application>
  <PresentationFormat>On-screen Show (4:3)</PresentationFormat>
  <Paragraphs>224</Paragraphs>
  <Slides>21</Slides>
  <Notes>0</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21</vt:i4>
      </vt:variant>
    </vt:vector>
  </HeadingPairs>
  <TitlesOfParts>
    <vt:vector size="25" baseType="lpstr">
      <vt:lpstr>Extend Submission Template</vt:lpstr>
      <vt:lpstr>Visio</vt:lpstr>
      <vt:lpstr>Microsoft Office Word 97 - 2003 Document</vt:lpstr>
      <vt:lpstr>Document</vt:lpstr>
      <vt:lpstr>Short Beacon</vt:lpstr>
      <vt:lpstr> </vt:lpstr>
      <vt:lpstr>Introduction</vt:lpstr>
      <vt:lpstr>Compressed SSID Field</vt:lpstr>
      <vt:lpstr>Indication of Time of Next Full Beacon</vt:lpstr>
      <vt:lpstr>802.11u Interworking  </vt:lpstr>
      <vt:lpstr>Access Network Options (1)</vt:lpstr>
      <vt:lpstr>Access Network Options (2)</vt:lpstr>
      <vt:lpstr>Indication of Interworking Support</vt:lpstr>
      <vt:lpstr>Frame Control Field</vt:lpstr>
      <vt:lpstr>Straw Poll</vt:lpstr>
      <vt:lpstr>Straw Poll</vt:lpstr>
      <vt:lpstr>Straw Poll </vt:lpstr>
      <vt:lpstr>Straw Poll</vt:lpstr>
      <vt:lpstr>Straw poll</vt:lpstr>
      <vt:lpstr>Appendix</vt:lpstr>
      <vt:lpstr>Use of the Short Beacon: Non Associated STAs</vt:lpstr>
      <vt:lpstr>Use of the Short Beacon: Associated STAs</vt:lpstr>
      <vt:lpstr>Operation Mode - Example</vt:lpstr>
      <vt:lpstr>Analysis</vt:lpstr>
      <vt:lpstr>Analysis (cont.)</vt:lpstr>
    </vt:vector>
  </TitlesOfParts>
  <Company>Qualcomm, Incorporated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pdraxler</dc:creator>
  <cp:lastModifiedBy>Merlin, Simone</cp:lastModifiedBy>
  <cp:revision>640</cp:revision>
  <dcterms:created xsi:type="dcterms:W3CDTF">2008-10-07T17:07:33Z</dcterms:created>
  <dcterms:modified xsi:type="dcterms:W3CDTF">2012-05-14T13:33:29Z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0x01010001C8FFCFE5539B4F95C9BBFD1E8D37C3</vt:lpwstr>
  </property>
  <property fmtid="{D5CDD505-2E9C-101B-9397-08002B2CF9AE}" pid="4" name="_AdHocReviewCycleID">
    <vt:i4>1429336224</vt:i4>
  </property>
  <property fmtid="{D5CDD505-2E9C-101B-9397-08002B2CF9AE}" pid="5" name="_EmailSubject">
    <vt:lpwstr>IEEE presentations</vt:lpwstr>
  </property>
  <property fmtid="{D5CDD505-2E9C-101B-9397-08002B2CF9AE}" pid="6" name="_AuthorEmail">
    <vt:lpwstr>smerlin@qualcomm.com</vt:lpwstr>
  </property>
  <property fmtid="{D5CDD505-2E9C-101B-9397-08002B2CF9AE}" pid="7" name="_AuthorEmailDisplayName">
    <vt:lpwstr>Merlin, Simone</vt:lpwstr>
  </property>
  <property fmtid="{D5CDD505-2E9C-101B-9397-08002B2CF9AE}" pid="8" name="_PreviousAdHocReviewCycleID">
    <vt:i4>452233337</vt:i4>
  </property>
</Properties>
</file>