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24" r:id="rId2"/>
    <p:sldId id="321" r:id="rId3"/>
    <p:sldId id="320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802.11-yy/0112r0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Haiguang Wang et. al, I2R, Singapore</a:t>
            </a:r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宋体" charset="-122"/>
              </a:rPr>
              <a:t>Page </a:t>
            </a:r>
            <a:fld id="{A026E76F-451B-4486-9346-5CC852FC7A7C}" type="slidenum">
              <a:rPr lang="en-US" smtClean="0">
                <a:ea typeface="宋体" charset="-122"/>
              </a:rPr>
              <a:pPr/>
              <a:t>9</a:t>
            </a:fld>
            <a:endParaRPr 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111CE71-169A-4D2F-A398-E56E7D645E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7990045" y="6475413"/>
            <a:ext cx="553880" cy="17960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7990045" y="6475413"/>
            <a:ext cx="553880" cy="17960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7990045" y="6475413"/>
            <a:ext cx="553880" cy="17960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7990045" y="6475413"/>
            <a:ext cx="553880" cy="17960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7990045" y="6475413"/>
            <a:ext cx="553880" cy="17960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7990045" y="6475413"/>
            <a:ext cx="553880" cy="17960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I2R.</a:t>
            </a: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3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7990045" y="6475413"/>
            <a:ext cx="553880" cy="17960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I2R.</a:t>
            </a: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7990045" y="6475413"/>
            <a:ext cx="553880" cy="17960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7990045" y="6475413"/>
            <a:ext cx="553880" cy="17960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7990045" y="6475413"/>
            <a:ext cx="553880" cy="17960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802.11-12/0112r4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7990045" y="6475413"/>
            <a:ext cx="553880" cy="17960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I2R.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7657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Supporting Authentication/Association for Large Number of Stations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93095" y="166237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charset="-122"/>
                <a:cs typeface="+mn-cs"/>
              </a:rPr>
              <a:t>Date: 2012-09-12</a:t>
            </a: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1230764" y="2084825"/>
          <a:ext cx="6797685" cy="4486275"/>
        </p:xfrm>
        <a:graphic>
          <a:graphicData uri="http://schemas.openxmlformats.org/presentationml/2006/ole">
            <p:oleObj spid="_x0000_s18435" name="Document" r:id="rId3" imgW="8943424" imgH="572238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2F05E1"/>
                </a:solidFill>
              </a:rPr>
              <a:t>Reason for Authentication/Association Failure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STAs redo the authentication due to following reasons:</a:t>
            </a:r>
          </a:p>
          <a:p>
            <a:pPr lvl="1"/>
            <a:r>
              <a:rPr lang="en-US" smtClean="0"/>
              <a:t>Authentication request transmission failure due to collision</a:t>
            </a:r>
          </a:p>
          <a:p>
            <a:pPr lvl="1"/>
            <a:r>
              <a:rPr lang="en-US" smtClean="0"/>
              <a:t>Fail to receive authentication response</a:t>
            </a:r>
          </a:p>
          <a:p>
            <a:pPr lvl="2"/>
            <a:r>
              <a:rPr lang="en-US" smtClean="0"/>
              <a:t>Authentication response collide with transmission from other stations</a:t>
            </a:r>
          </a:p>
          <a:p>
            <a:pPr lvl="2"/>
            <a:r>
              <a:rPr lang="en-US" smtClean="0"/>
              <a:t>Authentication reply timeout due to long queue at AP.</a:t>
            </a:r>
          </a:p>
          <a:p>
            <a:pPr lvl="1"/>
            <a:r>
              <a:rPr lang="en-US" smtClean="0"/>
              <a:t>Association request/response time out due to collision and severe transmission media contention</a:t>
            </a:r>
          </a:p>
          <a:p>
            <a:pPr lvl="1"/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I2R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709792" cy="21801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dirty="0" smtClean="0">
                <a:ea typeface="宋体" charset="-122"/>
              </a:rPr>
              <a:t>Slide </a:t>
            </a:r>
            <a:fld id="{2D4A4E6D-32F6-468C-AC3B-A6CDDAE9C2EC}" type="slidenum">
              <a:rPr lang="en-US" altLang="zh-CN" smtClean="0">
                <a:ea typeface="宋体" charset="-122"/>
              </a:rPr>
              <a:pPr/>
              <a:t>10</a:t>
            </a:fld>
            <a:endParaRPr lang="en-US" altLang="zh-CN" dirty="0" smtClean="0">
              <a:ea typeface="宋体" charset="-122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Suggested Solution: Using Random Numbers</a:t>
            </a:r>
            <a:endParaRPr lang="en-SG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76800"/>
          </a:xfrm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sz="2400" dirty="0" smtClean="0"/>
              <a:t>Make use of random number to limit the number of stations that can authenticate/associate with AP at the same time</a:t>
            </a:r>
          </a:p>
          <a:p>
            <a:pPr lvl="1">
              <a:defRPr/>
            </a:pPr>
            <a:r>
              <a:rPr lang="en-US" sz="1800" dirty="0" smtClean="0"/>
              <a:t>AP may broadcast a value V as an IE in the beacon</a:t>
            </a:r>
          </a:p>
          <a:p>
            <a:pPr lvl="1">
              <a:defRPr/>
            </a:pPr>
            <a:r>
              <a:rPr lang="en-US" sz="1800" dirty="0" smtClean="0"/>
              <a:t>Each station generates a random number R, for example when it is initialized or when it is required for authentication. </a:t>
            </a:r>
          </a:p>
          <a:p>
            <a:pPr lvl="1">
              <a:defRPr/>
            </a:pPr>
            <a:r>
              <a:rPr lang="en-US" sz="1800" dirty="0" smtClean="0"/>
              <a:t>If a station receives V in the beacon from the AP, before sending out authentication request, the station compares R with V, if R &lt;= V , it can send authentication request to the AP. Else, it shall delay the transmission of authentication request. </a:t>
            </a:r>
          </a:p>
          <a:p>
            <a:pPr lvl="1">
              <a:defRPr/>
            </a:pPr>
            <a:r>
              <a:rPr lang="en-US" sz="1800" dirty="0" smtClean="0"/>
              <a:t>If a station does not receive V in the beacon, its authentication/association is not constrained by V. </a:t>
            </a:r>
          </a:p>
          <a:p>
            <a:pPr lvl="1">
              <a:defRPr/>
            </a:pPr>
            <a:r>
              <a:rPr lang="en-US" sz="1800" dirty="0" smtClean="0"/>
              <a:t>Stations that have already received authentication response are not constrained by value V. </a:t>
            </a:r>
          </a:p>
          <a:p>
            <a:pPr lvl="1">
              <a:defRPr/>
            </a:pPr>
            <a:r>
              <a:rPr lang="en-US" sz="1800" dirty="0" smtClean="0"/>
              <a:t>AP can adjust the value of V for every beacon.  </a:t>
            </a:r>
          </a:p>
          <a:p>
            <a:pPr lvl="2">
              <a:defRPr/>
            </a:pPr>
            <a:r>
              <a:rPr lang="en-US" dirty="0" smtClean="0"/>
              <a:t>More details see the following slides. </a:t>
            </a:r>
          </a:p>
          <a:p>
            <a:pPr>
              <a:defRPr/>
            </a:pPr>
            <a:endParaRPr lang="en-SG" dirty="0" smtClean="0"/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84212" cy="2301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>
                <a:ea typeface="宋体" charset="-122"/>
              </a:rPr>
              <a:t>Slide </a:t>
            </a:r>
            <a:fld id="{E085792C-72DE-4A14-9674-8756AA781A1B}" type="slidenum">
              <a:rPr lang="en-US" smtClean="0">
                <a:ea typeface="宋体" charset="-122"/>
              </a:rPr>
              <a:pPr/>
              <a:t>11</a:t>
            </a:fld>
            <a:endParaRPr lang="en-US" smtClean="0">
              <a:ea typeface="宋体" charset="-122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I2R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85800"/>
          </a:xfrm>
        </p:spPr>
        <p:txBody>
          <a:bodyPr/>
          <a:lstStyle/>
          <a:p>
            <a:r>
              <a:rPr lang="en-US" smtClean="0"/>
              <a:t>Usage of Value V (1)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76800"/>
          </a:xfrm>
        </p:spPr>
        <p:txBody>
          <a:bodyPr/>
          <a:lstStyle/>
          <a:p>
            <a:r>
              <a:rPr lang="en-US" smtClean="0"/>
              <a:t>When AP starts (no change to current spec)</a:t>
            </a:r>
          </a:p>
          <a:p>
            <a:pPr lvl="1"/>
            <a:r>
              <a:rPr lang="en-US" smtClean="0"/>
              <a:t>AP does not need to broadcast value V in the beacon. </a:t>
            </a:r>
          </a:p>
          <a:p>
            <a:pPr lvl="1"/>
            <a:r>
              <a:rPr lang="en-US" smtClean="0"/>
              <a:t>As per normal, any STA can send authentication/ association request to AP</a:t>
            </a:r>
          </a:p>
          <a:p>
            <a:endParaRPr lang="en-US" smtClean="0"/>
          </a:p>
          <a:p>
            <a:r>
              <a:rPr lang="en-US" smtClean="0"/>
              <a:t>When only a few STA want to associate with AP (no change to current spec)</a:t>
            </a:r>
          </a:p>
          <a:p>
            <a:pPr lvl="1"/>
            <a:r>
              <a:rPr lang="en-US" smtClean="0"/>
              <a:t>E.g. Queue of management frame is very short </a:t>
            </a:r>
          </a:p>
          <a:p>
            <a:pPr lvl="1"/>
            <a:r>
              <a:rPr lang="en-US" smtClean="0"/>
              <a:t>AP does not need to broadcast value V in the beacon. </a:t>
            </a:r>
          </a:p>
          <a:p>
            <a:pPr lvl="1"/>
            <a:r>
              <a:rPr lang="en-US" smtClean="0"/>
              <a:t>As per normal, any STA can send authentication/ association request to AP</a:t>
            </a:r>
          </a:p>
          <a:p>
            <a:pPr lvl="1"/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I2R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2"/>
            <a:ext cx="901817" cy="25641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dirty="0" smtClean="0">
                <a:ea typeface="宋体" charset="-122"/>
              </a:rPr>
              <a:t>Slide </a:t>
            </a:r>
            <a:fld id="{65D772A7-B702-4B1A-9697-F312D5145281}" type="slidenum">
              <a:rPr lang="en-US" altLang="zh-CN" smtClean="0">
                <a:ea typeface="宋体" charset="-122"/>
              </a:rPr>
              <a:pPr/>
              <a:t>12</a:t>
            </a:fld>
            <a:endParaRPr lang="en-US" altLang="zh-CN" dirty="0" smtClean="0">
              <a:ea typeface="宋体" charset="-122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Usage of Value V (2)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419600"/>
          </a:xfrm>
        </p:spPr>
        <p:txBody>
          <a:bodyPr/>
          <a:lstStyle/>
          <a:p>
            <a:r>
              <a:rPr lang="en-US" smtClean="0"/>
              <a:t>When many stations try to associate with AP </a:t>
            </a:r>
          </a:p>
          <a:p>
            <a:pPr lvl="1"/>
            <a:r>
              <a:rPr lang="en-US" smtClean="0"/>
              <a:t>AP starts to broadcast Value V (e.g. set V=0)</a:t>
            </a:r>
          </a:p>
          <a:p>
            <a:pPr lvl="2"/>
            <a:r>
              <a:rPr lang="en-US" smtClean="0"/>
              <a:t>Larger V value = more STA is allowed to associate/authentication</a:t>
            </a:r>
          </a:p>
          <a:p>
            <a:pPr lvl="2"/>
            <a:r>
              <a:rPr lang="en-US" smtClean="0"/>
              <a:t>e.g. Management frames building up at AP’s buffer</a:t>
            </a:r>
          </a:p>
          <a:p>
            <a:pPr lvl="2"/>
            <a:r>
              <a:rPr lang="en-US" smtClean="0"/>
              <a:t>If queue length Q</a:t>
            </a:r>
            <a:r>
              <a:rPr lang="en-US" baseline="-25000" smtClean="0"/>
              <a:t>L</a:t>
            </a:r>
            <a:r>
              <a:rPr lang="en-US" smtClean="0"/>
              <a:t> &gt; Q</a:t>
            </a:r>
            <a:r>
              <a:rPr lang="en-US" baseline="-25000" smtClean="0"/>
              <a:t>0</a:t>
            </a:r>
            <a:r>
              <a:rPr lang="en-US" smtClean="0"/>
              <a:t>, AP may consider network is congested and set value V to a smaller value such as 0. </a:t>
            </a:r>
          </a:p>
          <a:p>
            <a:pPr lvl="1"/>
            <a:r>
              <a:rPr lang="en-US" smtClean="0"/>
              <a:t>AP  continues sending out updated value V in subsequent beacons</a:t>
            </a:r>
          </a:p>
          <a:p>
            <a:pPr lvl="2"/>
            <a:r>
              <a:rPr lang="en-US" smtClean="0"/>
              <a:t>AP may regulate the number of STAs through adjust value V </a:t>
            </a:r>
          </a:p>
          <a:p>
            <a:pPr lvl="1"/>
            <a:r>
              <a:rPr lang="en-US" smtClean="0"/>
              <a:t>STA compares value V with a random number R generated by STA </a:t>
            </a:r>
          </a:p>
          <a:p>
            <a:pPr lvl="2"/>
            <a:r>
              <a:rPr lang="en-US" smtClean="0"/>
              <a:t>If R &lt;=V then STA is allowed to send authentication request</a:t>
            </a:r>
          </a:p>
          <a:p>
            <a:pPr lvl="1"/>
            <a:r>
              <a:rPr lang="en-US" smtClean="0"/>
              <a:t>STA does not need to check value V after STA receiving authentication response from AP</a:t>
            </a:r>
          </a:p>
          <a:p>
            <a:pPr lvl="1"/>
            <a:endParaRPr lang="en-US" smtClean="0"/>
          </a:p>
          <a:p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I2R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2"/>
            <a:ext cx="825007" cy="25641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dirty="0" smtClean="0">
                <a:ea typeface="宋体" charset="-122"/>
              </a:rPr>
              <a:t>Slide </a:t>
            </a:r>
            <a:fld id="{709A08F4-FFD0-445B-84ED-297F4C23E077}" type="slidenum">
              <a:rPr lang="en-US" altLang="zh-CN" smtClean="0">
                <a:ea typeface="宋体" charset="-122"/>
              </a:rPr>
              <a:pPr/>
              <a:t>13</a:t>
            </a:fld>
            <a:endParaRPr lang="en-US" altLang="zh-CN" dirty="0" smtClean="0">
              <a:ea typeface="宋体" charset="-122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Example: Updating V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572000"/>
          </a:xfrm>
        </p:spPr>
        <p:txBody>
          <a:bodyPr/>
          <a:lstStyle/>
          <a:p>
            <a:r>
              <a:rPr lang="en-US" smtClean="0"/>
              <a:t>Before sending out a beacon, AP checks the Queue length of management frame</a:t>
            </a:r>
          </a:p>
          <a:p>
            <a:pPr lvl="1"/>
            <a:r>
              <a:rPr lang="en-US" smtClean="0"/>
              <a:t>AP decreases Value V when the Queue length is above a threshold</a:t>
            </a:r>
          </a:p>
          <a:p>
            <a:pPr lvl="1"/>
            <a:r>
              <a:rPr lang="en-US" smtClean="0"/>
              <a:t>AP increases Value V when the Queue length is below a threshold</a:t>
            </a:r>
          </a:p>
          <a:p>
            <a:pPr lvl="1"/>
            <a:r>
              <a:rPr lang="en-US" smtClean="0"/>
              <a:t>Maximum Value V</a:t>
            </a:r>
          </a:p>
          <a:p>
            <a:pPr lvl="2"/>
            <a:r>
              <a:rPr lang="en-US" smtClean="0"/>
              <a:t>255, if Value V in IE is one byte (good enough as in simulations)</a:t>
            </a:r>
          </a:p>
          <a:p>
            <a:pPr lvl="2"/>
            <a:r>
              <a:rPr lang="en-US" smtClean="0"/>
              <a:t>Larger number is possible using more bits in IE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I2R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2"/>
            <a:ext cx="786602" cy="25641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dirty="0" smtClean="0">
                <a:ea typeface="宋体" charset="-122"/>
              </a:rPr>
              <a:t>Slide </a:t>
            </a:r>
            <a:fld id="{C6AC158F-880C-4C08-A530-66113B944939}" type="slidenum">
              <a:rPr lang="en-US" altLang="zh-CN" smtClean="0">
                <a:ea typeface="宋体" charset="-122"/>
              </a:rPr>
              <a:pPr/>
              <a:t>14</a:t>
            </a:fld>
            <a:endParaRPr lang="en-US" altLang="zh-CN" dirty="0" smtClean="0">
              <a:ea typeface="宋体" charset="-122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7075"/>
          </a:xfrm>
        </p:spPr>
        <p:txBody>
          <a:bodyPr/>
          <a:lstStyle/>
          <a:p>
            <a:pPr eaLnBrk="1" hangingPunct="1"/>
            <a:r>
              <a:rPr lang="en-SG" sz="2000" smtClean="0"/>
              <a:t>Performance Results: Using Random Numbers</a:t>
            </a:r>
            <a:endParaRPr lang="en-US" sz="2000" smtClean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760412" cy="2301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>
                <a:ea typeface="宋体" charset="-122"/>
              </a:rPr>
              <a:t>Slide </a:t>
            </a:r>
            <a:fld id="{1C66A6EF-FB20-4C07-827B-FD955B15F8EF}" type="slidenum">
              <a:rPr lang="en-US" smtClean="0">
                <a:ea typeface="宋体" charset="-122"/>
              </a:rPr>
              <a:pPr/>
              <a:t>15</a:t>
            </a:fld>
            <a:endParaRPr lang="en-US" smtClean="0">
              <a:ea typeface="宋体" charset="-122"/>
            </a:endParaRPr>
          </a:p>
        </p:txBody>
      </p:sp>
      <p:pic>
        <p:nvPicPr>
          <p:cNvPr id="1536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1412875"/>
            <a:ext cx="7419975" cy="497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I2R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Variation of Value V over Time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760412" cy="2301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>
                <a:ea typeface="宋体" charset="-122"/>
              </a:rPr>
              <a:t>Slide </a:t>
            </a:r>
            <a:fld id="{315E7C7E-9CAB-48F6-B922-F931422F4FEB}" type="slidenum">
              <a:rPr lang="en-US" smtClean="0">
                <a:ea typeface="宋体" charset="-122"/>
              </a:rPr>
              <a:pPr/>
              <a:t>16</a:t>
            </a:fld>
            <a:endParaRPr lang="en-US" smtClean="0">
              <a:ea typeface="宋体" charset="-122"/>
            </a:endParaRP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628775"/>
            <a:ext cx="7562850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I2R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995112" cy="25641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>
                <a:ea typeface="宋体" charset="-122"/>
              </a:rPr>
              <a:t>Slide </a:t>
            </a:r>
            <a:fld id="{D28F731D-5D3B-42D4-9848-D79C47E89B4E}" type="slidenum">
              <a:rPr lang="en-US" smtClean="0">
                <a:ea typeface="宋体" charset="-122"/>
              </a:rPr>
              <a:pPr/>
              <a:t>17</a:t>
            </a:fld>
            <a:endParaRPr lang="en-US" dirty="0" smtClean="0">
              <a:ea typeface="宋体" charset="-122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9275"/>
            <a:ext cx="7772400" cy="1066800"/>
          </a:xfrm>
        </p:spPr>
        <p:txBody>
          <a:bodyPr/>
          <a:lstStyle/>
          <a:p>
            <a:pPr eaLnBrk="1" hangingPunct="1"/>
            <a:r>
              <a:rPr lang="en-US" smtClean="0"/>
              <a:t>Conclusions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8351837" cy="2160587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000" smtClean="0"/>
              <a:t>Simulation results show that, it is necessary to control the number of stations performing authentication/association at the same time to improve the performance in scenario with large number of stations.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I2R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760412" cy="2301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>
                <a:ea typeface="宋体" charset="-122"/>
              </a:rPr>
              <a:t>Slide </a:t>
            </a:r>
            <a:fld id="{6192191A-B9CF-4CF1-B4FE-CC4C35A19BAF}" type="slidenum">
              <a:rPr lang="en-US" smtClean="0">
                <a:ea typeface="宋体" charset="-122"/>
              </a:rPr>
              <a:pPr/>
              <a:t>18</a:t>
            </a:fld>
            <a:endParaRPr lang="en-US" smtClean="0">
              <a:ea typeface="宋体" charset="-122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References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[1] Chao-Chun Wang, “Supporting Large Number of STAs in 802.11ah”, IEEE 802.11-11/1019, July 2011.</a:t>
            </a:r>
          </a:p>
          <a:p>
            <a:pPr eaLnBrk="1" hangingPunct="1"/>
            <a:r>
              <a:rPr lang="en-US" dirty="0" smtClean="0"/>
              <a:t>[2] </a:t>
            </a:r>
            <a:r>
              <a:rPr lang="en-US" dirty="0" err="1" smtClean="0"/>
              <a:t>Siyang</a:t>
            </a:r>
            <a:r>
              <a:rPr lang="en-US" dirty="0" smtClean="0"/>
              <a:t> Liu, </a:t>
            </a:r>
            <a:r>
              <a:rPr lang="en-US" dirty="0" err="1" smtClean="0"/>
              <a:t>Luo</a:t>
            </a:r>
            <a:r>
              <a:rPr lang="en-US" dirty="0" smtClean="0"/>
              <a:t> </a:t>
            </a:r>
            <a:r>
              <a:rPr lang="en-US" dirty="0" err="1" smtClean="0"/>
              <a:t>Zhengdong</a:t>
            </a:r>
            <a:r>
              <a:rPr lang="en-US" dirty="0" smtClean="0"/>
              <a:t>, </a:t>
            </a:r>
            <a:r>
              <a:rPr lang="en-US" dirty="0" err="1" smtClean="0"/>
              <a:t>Daning</a:t>
            </a:r>
            <a:r>
              <a:rPr lang="en-US" dirty="0" smtClean="0"/>
              <a:t> Gong, “</a:t>
            </a:r>
            <a:r>
              <a:rPr lang="en-US" altLang="zh-CN" dirty="0" smtClean="0">
                <a:ea typeface="宋体" charset="-122"/>
              </a:rPr>
              <a:t>DCF Enhancements for Large Number of STAs</a:t>
            </a:r>
            <a:r>
              <a:rPr lang="en-US" dirty="0" smtClean="0"/>
              <a:t>”, IEEE 802.11-11/1255, Sep 2011.</a:t>
            </a:r>
          </a:p>
          <a:p>
            <a:pPr eaLnBrk="1" hangingPunct="1"/>
            <a:r>
              <a:rPr lang="en-US" dirty="0" smtClean="0"/>
              <a:t>[3] </a:t>
            </a:r>
            <a:r>
              <a:rPr lang="en-US" dirty="0" err="1" smtClean="0"/>
              <a:t>Haiguang</a:t>
            </a:r>
            <a:r>
              <a:rPr lang="en-US" dirty="0" smtClean="0"/>
              <a:t> Wang, et. al. “</a:t>
            </a:r>
            <a:r>
              <a:rPr lang="en-US" altLang="ja-JP" dirty="0" smtClean="0">
                <a:ea typeface="MS PGothic" pitchFamily="34" charset="-128"/>
              </a:rPr>
              <a:t>Supporting Authentication/Association for Large Number of Stations</a:t>
            </a:r>
            <a:r>
              <a:rPr lang="en-US" dirty="0" smtClean="0"/>
              <a:t>”,  IEEE 802.11-12/0112r3, May 2012. 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I2R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SG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AP should limit the number of STA to be authenticated/associated at the same time?</a:t>
            </a:r>
          </a:p>
          <a:p>
            <a:r>
              <a:rPr lang="en-US" dirty="0" smtClean="0"/>
              <a:t>Y:  </a:t>
            </a:r>
          </a:p>
          <a:p>
            <a:r>
              <a:rPr lang="en-US" dirty="0" smtClean="0"/>
              <a:t>N: </a:t>
            </a:r>
          </a:p>
          <a:p>
            <a:r>
              <a:rPr lang="en-US" dirty="0" smtClean="0"/>
              <a:t>A: </a:t>
            </a:r>
            <a:endParaRPr lang="en-SG" dirty="0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760412" cy="2301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>
                <a:ea typeface="宋体" charset="-122"/>
              </a:rPr>
              <a:t>Slide </a:t>
            </a:r>
            <a:fld id="{F31E3E38-ED7C-45E3-8AD7-E36EBFC2F44B}" type="slidenum">
              <a:rPr lang="en-US" smtClean="0">
                <a:ea typeface="宋体" charset="-122"/>
              </a:rPr>
              <a:pPr/>
              <a:t>19</a:t>
            </a:fld>
            <a:endParaRPr lang="en-US" smtClean="0">
              <a:ea typeface="宋体" charset="-122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I2R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75196011"/>
              </p:ext>
            </p:extLst>
          </p:nvPr>
        </p:nvGraphicFramePr>
        <p:xfrm>
          <a:off x="1209675" y="1457325"/>
          <a:ext cx="6391275" cy="5857875"/>
        </p:xfrm>
        <a:graphic>
          <a:graphicData uri="http://schemas.openxmlformats.org/presentationml/2006/ole">
            <p:oleObj spid="_x0000_s2098" name="Document" r:id="rId3" imgW="8524437" imgH="7835281" progId="Word.Document.8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7990045" y="6475413"/>
            <a:ext cx="553880" cy="17960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I2R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722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AP is allowed to broadcast a value in the beacon to control the authentication/association of STA?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 smtClean="0"/>
              <a:t>A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I2R</a:t>
            </a:r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2"/>
            <a:ext cx="863412" cy="25641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dirty="0" smtClean="0">
                <a:ea typeface="宋体" charset="-122"/>
              </a:rPr>
              <a:t>Slide </a:t>
            </a:r>
            <a:fld id="{B8820FCA-63D8-47F7-BA4F-475F2DFEA459}" type="slidenum">
              <a:rPr lang="en-US" altLang="zh-CN" smtClean="0">
                <a:ea typeface="宋体" charset="-122"/>
              </a:rPr>
              <a:pPr/>
              <a:t>20</a:t>
            </a:fld>
            <a:endParaRPr lang="en-US" altLang="zh-CN" dirty="0" smtClean="0">
              <a:ea typeface="宋体" charset="-122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31500" y="100948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2012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131721177"/>
              </p:ext>
            </p:extLst>
          </p:nvPr>
        </p:nvGraphicFramePr>
        <p:xfrm>
          <a:off x="1304925" y="1666875"/>
          <a:ext cx="6438900" cy="4724400"/>
        </p:xfrm>
        <a:graphic>
          <a:graphicData uri="http://schemas.openxmlformats.org/presentationml/2006/ole">
            <p:oleObj spid="_x0000_s1074" name="Document" r:id="rId4" imgW="8943424" imgH="6667220" progId="Word.Document.8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1" name="Footer Placeholder 5"/>
          <p:cNvSpPr txBox="1">
            <a:spLocks/>
          </p:cNvSpPr>
          <p:nvPr/>
        </p:nvSpPr>
        <p:spPr>
          <a:xfrm>
            <a:off x="7990045" y="6475413"/>
            <a:ext cx="553880" cy="17960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I2R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58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The concept has been presented in IEEE [3]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This contribution is a follow-up that provides more details addressing questions and concerns raised after previous </a:t>
            </a:r>
            <a:r>
              <a:rPr lang="en-US" dirty="0" smtClean="0"/>
              <a:t>presentations 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I2R</a:t>
            </a: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671387" cy="21801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dirty="0" smtClean="0">
                <a:ea typeface="宋体" charset="-122"/>
              </a:rPr>
              <a:t>Slide </a:t>
            </a:r>
            <a:fld id="{48C046FB-15C6-4693-87BE-1193F0EECF97}" type="slidenum">
              <a:rPr lang="en-US" altLang="zh-CN" smtClean="0">
                <a:ea typeface="宋体" charset="-122"/>
              </a:rPr>
              <a:pPr/>
              <a:t>4</a:t>
            </a:fld>
            <a:endParaRPr lang="en-US" altLang="zh-CN" dirty="0" smtClean="0">
              <a:ea typeface="宋体" charset="-122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760412" cy="2301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>
                <a:ea typeface="宋体" charset="-122"/>
              </a:rPr>
              <a:t>Slide </a:t>
            </a:r>
            <a:fld id="{78306F30-8489-4386-9469-9C4365A3CC02}" type="slidenum">
              <a:rPr lang="en-US" smtClean="0">
                <a:ea typeface="宋体" charset="-122"/>
              </a:rPr>
              <a:pPr/>
              <a:t>5</a:t>
            </a:fld>
            <a:endParaRPr lang="en-US" smtClean="0">
              <a:ea typeface="宋体" charset="-122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MS PGothic" pitchFamily="34" charset="-128"/>
              </a:rPr>
              <a:t>Motivation</a:t>
            </a:r>
            <a:endParaRPr lang="en-US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434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mtClean="0"/>
              <a:t>IEEE 802.11ah is required to support &gt;6000 stations [1]</a:t>
            </a:r>
          </a:p>
          <a:p>
            <a:pPr eaLnBrk="1" hangingPunct="1"/>
            <a:r>
              <a:rPr lang="en-US" smtClean="0"/>
              <a:t>In smart grid (e.g. power meter), large number of STA may try to authenticate/associate with AP simultaneously after power outage, leading to severe collision and authentication/association failure </a:t>
            </a:r>
          </a:p>
          <a:p>
            <a:pPr eaLnBrk="1" hangingPunct="1"/>
            <a:r>
              <a:rPr lang="en-US" smtClean="0"/>
              <a:t>AP is required to handle a sudden burst of authentication/association requests from many STA within a short period.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I2R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7075"/>
          </a:xfrm>
        </p:spPr>
        <p:txBody>
          <a:bodyPr/>
          <a:lstStyle/>
          <a:p>
            <a:pPr eaLnBrk="1" hangingPunct="1"/>
            <a:r>
              <a:rPr lang="en-US" smtClean="0"/>
              <a:t>Authentication/Association Procedure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84212" cy="2301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>
                <a:ea typeface="宋体" charset="-122"/>
              </a:rPr>
              <a:t>Slide </a:t>
            </a:r>
            <a:fld id="{0A238A79-95B5-4B66-AA02-9A065DCA7F1C}" type="slidenum">
              <a:rPr lang="en-US" smtClean="0">
                <a:ea typeface="宋体" charset="-122"/>
              </a:rPr>
              <a:pPr/>
              <a:t>6</a:t>
            </a:fld>
            <a:endParaRPr lang="en-US" smtClean="0">
              <a:ea typeface="宋体" charset="-122"/>
            </a:endParaRPr>
          </a:p>
        </p:txBody>
      </p:sp>
      <p:pic>
        <p:nvPicPr>
          <p:cNvPr id="6148" name="Picture 2" descr="Authenticate-Assoicate-Proced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628775"/>
            <a:ext cx="5348287" cy="456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I2R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760412" cy="2301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>
                <a:ea typeface="宋体" charset="-122"/>
              </a:rPr>
              <a:t>Slide </a:t>
            </a:r>
            <a:fld id="{07D0EE4B-6EFE-4839-9306-9A7ED62FF5BD}" type="slidenum">
              <a:rPr lang="en-US" smtClean="0">
                <a:ea typeface="宋体" charset="-122"/>
              </a:rPr>
              <a:pPr/>
              <a:t>7</a:t>
            </a:fld>
            <a:endParaRPr lang="en-US" smtClean="0">
              <a:ea typeface="宋体" charset="-122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39738"/>
          </a:xfrm>
        </p:spPr>
        <p:txBody>
          <a:bodyPr/>
          <a:lstStyle/>
          <a:p>
            <a:pPr eaLnBrk="1" hangingPunct="1"/>
            <a:r>
              <a:rPr lang="en-US" smtClean="0"/>
              <a:t>Simulation Parameters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7704137" cy="26638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mtClean="0"/>
              <a:t>Simulator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1800" smtClean="0"/>
              <a:t>Qualnet network simulator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mtClean="0"/>
              <a:t>Simulation parameters</a:t>
            </a:r>
          </a:p>
          <a:p>
            <a:pPr lvl="1">
              <a:buFontTx/>
              <a:buChar char="•"/>
            </a:pPr>
            <a:r>
              <a:rPr lang="en-US" sz="1800" smtClean="0">
                <a:ea typeface="MS PGothic" pitchFamily="34" charset="-128"/>
              </a:rPr>
              <a:t>DCF mode with 1 MHz bandwidth as specified by 802.11ah frame work</a:t>
            </a:r>
          </a:p>
          <a:p>
            <a:pPr lvl="1">
              <a:buFontTx/>
              <a:buChar char="•"/>
            </a:pPr>
            <a:r>
              <a:rPr lang="en-US" sz="1800" smtClean="0">
                <a:ea typeface="MS PGothic" pitchFamily="34" charset="-128"/>
              </a:rPr>
              <a:t>With implemented power saving protocols. </a:t>
            </a:r>
          </a:p>
          <a:p>
            <a:pPr lvl="1">
              <a:buFontTx/>
              <a:buChar char="•"/>
            </a:pPr>
            <a:r>
              <a:rPr lang="en-US" sz="1800" smtClean="0">
                <a:ea typeface="MS PGothic" pitchFamily="34" charset="-128"/>
              </a:rPr>
              <a:t>PHY modulation: MCS0-REP2 </a:t>
            </a:r>
          </a:p>
          <a:p>
            <a:pPr lvl="1">
              <a:buFontTx/>
              <a:buChar char="•"/>
            </a:pPr>
            <a:r>
              <a:rPr lang="en-US" sz="1800" smtClean="0">
                <a:ea typeface="MS PGothic" pitchFamily="34" charset="-128"/>
              </a:rPr>
              <a:t>Transmission range: 1 km</a:t>
            </a:r>
          </a:p>
          <a:p>
            <a:r>
              <a:rPr lang="en-US" sz="1800" smtClean="0">
                <a:ea typeface="MS PGothic" pitchFamily="34" charset="-128"/>
              </a:rPr>
              <a:t>Basic parameters</a:t>
            </a:r>
          </a:p>
          <a:p>
            <a:pPr>
              <a:buFontTx/>
              <a:buNone/>
            </a:pPr>
            <a:endParaRPr lang="en-US" smtClean="0">
              <a:ea typeface="MS PGothic" pitchFamily="34" charset="-128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</a:pPr>
            <a:endParaRPr lang="en-US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4213" y="4146550"/>
          <a:ext cx="7848600" cy="2279650"/>
        </p:xfrm>
        <a:graphic>
          <a:graphicData uri="http://schemas.openxmlformats.org/drawingml/2006/table">
            <a:tbl>
              <a:tblPr/>
              <a:tblGrid>
                <a:gridCol w="1943100"/>
                <a:gridCol w="1730375"/>
                <a:gridCol w="2481262"/>
                <a:gridCol w="1693863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Parameter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Parameter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Data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150 Kbps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Backoff Win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15 - 1023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Number of Nodes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50- 3000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Maximum Short Retry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DIFS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250 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Maximum long Retry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SIFS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160 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Time slot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45 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Beacon Interval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200 milliseconds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DTIM Period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25 (5 seconds)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PS Mode Listen Interval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Arial" charset="0"/>
                        </a:rPr>
                        <a:t>25 (5 seconds)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I2R</a:t>
            </a: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84212" cy="2301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>
                <a:ea typeface="宋体" charset="-122"/>
              </a:rPr>
              <a:t>Slide </a:t>
            </a:r>
            <a:fld id="{2EE122BD-9751-4670-AC4D-0DDCC29520F5}" type="slidenum">
              <a:rPr lang="en-US" smtClean="0">
                <a:ea typeface="宋体" charset="-122"/>
              </a:rPr>
              <a:pPr/>
              <a:t>8</a:t>
            </a:fld>
            <a:endParaRPr lang="en-US" smtClean="0">
              <a:ea typeface="宋体" charset="-122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5638"/>
          </a:xfrm>
        </p:spPr>
        <p:txBody>
          <a:bodyPr/>
          <a:lstStyle/>
          <a:p>
            <a:pPr eaLnBrk="1" hangingPunct="1"/>
            <a:r>
              <a:rPr lang="en-US" smtClean="0"/>
              <a:t>Topology</a:t>
            </a:r>
          </a:p>
        </p:txBody>
      </p:sp>
      <p:pic>
        <p:nvPicPr>
          <p:cNvPr id="819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1412875"/>
            <a:ext cx="5545138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I2R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4213" y="620713"/>
            <a:ext cx="7772400" cy="936625"/>
          </a:xfrm>
        </p:spPr>
        <p:txBody>
          <a:bodyPr/>
          <a:lstStyle/>
          <a:p>
            <a:pPr eaLnBrk="1" hangingPunct="1"/>
            <a:r>
              <a:rPr lang="en-SG" sz="2000" smtClean="0"/>
              <a:t>Performance Results for Authentication/Association of Stations within 300 Seconds Limit</a:t>
            </a:r>
          </a:p>
        </p:txBody>
      </p:sp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412875"/>
            <a:ext cx="7345362" cy="499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84212" cy="2301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>
                <a:ea typeface="宋体" charset="-122"/>
              </a:rPr>
              <a:t>Slide </a:t>
            </a:r>
            <a:fld id="{82076F36-8632-4E2B-8FD6-06FC9EDF914E}" type="slidenum">
              <a:rPr lang="en-US" smtClean="0">
                <a:ea typeface="宋体" charset="-122"/>
              </a:rPr>
              <a:pPr/>
              <a:t>9</a:t>
            </a:fld>
            <a:endParaRPr lang="en-US" smtClean="0">
              <a:ea typeface="宋体" charset="-122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I2R</a:t>
            </a: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7990045" y="6475413"/>
            <a:ext cx="553880" cy="17960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I2R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30093</TotalTime>
  <Words>1008</Words>
  <Application>Microsoft Office PowerPoint</Application>
  <PresentationFormat>On-screen Show (4:3)</PresentationFormat>
  <Paragraphs>180</Paragraphs>
  <Slides>20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802-11-Submission</vt:lpstr>
      <vt:lpstr>Document</vt:lpstr>
      <vt:lpstr>Supporting Authentication/Association for Large Number of Stations</vt:lpstr>
      <vt:lpstr>Slide 2</vt:lpstr>
      <vt:lpstr>Slide 3</vt:lpstr>
      <vt:lpstr>Introduction</vt:lpstr>
      <vt:lpstr>Motivation</vt:lpstr>
      <vt:lpstr>Authentication/Association Procedure</vt:lpstr>
      <vt:lpstr>Simulation Parameters</vt:lpstr>
      <vt:lpstr>Topology</vt:lpstr>
      <vt:lpstr>Performance Results for Authentication/Association of Stations within 300 Seconds Limit</vt:lpstr>
      <vt:lpstr>Reason for Authentication/Association Failure</vt:lpstr>
      <vt:lpstr>Suggested Solution: Using Random Numbers</vt:lpstr>
      <vt:lpstr>Usage of Value V (1)</vt:lpstr>
      <vt:lpstr>Usage of Value V (2)</vt:lpstr>
      <vt:lpstr>Example: Updating V</vt:lpstr>
      <vt:lpstr>Performance Results: Using Random Numbers</vt:lpstr>
      <vt:lpstr>Variation of Value V over Time</vt:lpstr>
      <vt:lpstr>Conclusions</vt:lpstr>
      <vt:lpstr>References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802.11-12/840r1</dc:title>
  <dc:creator>Haiguang Wang</dc:creator>
  <cp:lastModifiedBy>I2R staff</cp:lastModifiedBy>
  <cp:revision>830</cp:revision>
  <cp:lastPrinted>1998-02-10T13:28:06Z</cp:lastPrinted>
  <dcterms:created xsi:type="dcterms:W3CDTF">2007-05-21T21:00:37Z</dcterms:created>
  <dcterms:modified xsi:type="dcterms:W3CDTF">2012-09-14T20:04:25Z</dcterms:modified>
</cp:coreProperties>
</file>