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286" r:id="rId4"/>
    <p:sldId id="287" r:id="rId5"/>
    <p:sldId id="295" r:id="rId6"/>
    <p:sldId id="288" r:id="rId7"/>
    <p:sldId id="292" r:id="rId8"/>
    <p:sldId id="298" r:id="rId9"/>
    <p:sldId id="28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0315" y="6475413"/>
            <a:ext cx="1713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3269" y="6475413"/>
            <a:ext cx="9906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 Lei, I2R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802.11-12/0111r0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da.gov.sg/Policies%20and%20Regulation/20060424155810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  <a:noFill/>
        </p:spPr>
        <p:txBody>
          <a:bodyPr/>
          <a:lstStyle/>
          <a:p>
            <a:r>
              <a:rPr lang="en-US" dirty="0" smtClean="0"/>
              <a:t>Zander Lei, I2R 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Singapore Sub 1GHz Frequency Bands and Channelization for IEEE 802.11ah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279400" y="2627313"/>
          <a:ext cx="8712200" cy="2627312"/>
        </p:xfrm>
        <a:graphic>
          <a:graphicData uri="http://schemas.openxmlformats.org/presentationml/2006/ole">
            <p:oleObj spid="_x0000_s1062" name="Document" r:id="rId4" imgW="7380393" imgH="247033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provides information on available frequency bands in Singapore and proposes the channelization for 802.11ah devices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Range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for communications in confined areas of buildings as well as for localized on-site operations </a:t>
            </a:r>
          </a:p>
          <a:p>
            <a:r>
              <a:rPr lang="en-US" dirty="0" smtClean="0"/>
              <a:t>Applications include Alarms, Identification systems, radio-detection, vehicle radar systems, wireless local area networks, remote controls, </a:t>
            </a:r>
            <a:r>
              <a:rPr lang="en-US" dirty="0" err="1" smtClean="0"/>
              <a:t>telecommand</a:t>
            </a:r>
            <a:r>
              <a:rPr lang="en-US" dirty="0" smtClean="0"/>
              <a:t>, telemetry and on-site paging systems</a:t>
            </a:r>
          </a:p>
          <a:p>
            <a:r>
              <a:rPr lang="en-US" dirty="0" smtClean="0"/>
              <a:t>May be fixed, mobile or portable stations </a:t>
            </a:r>
          </a:p>
          <a:p>
            <a:r>
              <a:rPr lang="en-US" dirty="0" smtClean="0"/>
              <a:t>May employ different types of modulation</a:t>
            </a:r>
          </a:p>
          <a:p>
            <a:r>
              <a:rPr lang="en-US" dirty="0" smtClean="0"/>
              <a:t>May have speech application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S1G Frequency Band Suitable for 11ah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graphicFrame>
        <p:nvGraphicFramePr>
          <p:cNvPr id="7" name="内容占位符 5"/>
          <p:cNvGraphicFramePr>
            <a:graphicFrameLocks/>
          </p:cNvGraphicFramePr>
          <p:nvPr/>
        </p:nvGraphicFramePr>
        <p:xfrm>
          <a:off x="685800" y="1752600"/>
          <a:ext cx="7772400" cy="40267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1524000"/>
                <a:gridCol w="1600200"/>
                <a:gridCol w="1828800"/>
                <a:gridCol w="1524000"/>
              </a:tblGrid>
              <a:tr h="80424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 smtClean="0"/>
                        <a:t>Frequency Band (</a:t>
                      </a:r>
                      <a:r>
                        <a:rPr lang="en-US" altLang="zh-CN" sz="1600" kern="1200" dirty="0" smtClean="0"/>
                        <a:t>MHz)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Effective Radiated Power</a:t>
                      </a:r>
                      <a:endParaRPr lang="en-US" sz="1600" b="1" kern="1200" baseline="300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Typical Application Types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 Spurious Emissions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Applicable Radio Standards </a:t>
                      </a:r>
                    </a:p>
                  </a:txBody>
                  <a:tcPr/>
                </a:tc>
              </a:tr>
              <a:tr h="79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 smtClean="0"/>
                        <a:t>216-217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 and Biological; Telemetry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 EN 300 220-1 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	</a:t>
                      </a:r>
                    </a:p>
                    <a:p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2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312-316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Detection, Alarm system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1210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433.05 – 434.79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&lt;=10 </a:t>
                      </a:r>
                      <a:r>
                        <a:rPr lang="en-US" altLang="zh-CN" sz="1600" dirty="0" err="1" smtClean="0"/>
                        <a:t>mW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0483"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866 – 869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920 – 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baseline="300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≤ 500 </a:t>
                      </a:r>
                      <a:r>
                        <a:rPr lang="en-US" altLang="zh-CN" sz="1600" b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endParaRPr lang="en-US" altLang="zh-CN" sz="1600" b="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Radio Telemetry, </a:t>
                      </a:r>
                      <a:r>
                        <a:rPr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Telecommand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RFID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32 dB below carrier at 3 m;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FCC Part 15 ;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300 220-1 or </a:t>
                      </a:r>
                    </a:p>
                    <a:p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302 208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85800" y="5791200"/>
            <a:ext cx="792480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RFID devices may transmit up to 2 W in 920 – 925 MHz upon approval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 in Singapore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8189686" y="29718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/>
          <p:cNvSpPr txBox="1"/>
          <p:nvPr/>
        </p:nvSpPr>
        <p:spPr>
          <a:xfrm>
            <a:off x="7752443" y="237238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928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32004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 MHz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0" y="37338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 MHz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" y="434042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 MHz</a:t>
            </a:r>
            <a:endParaRPr lang="en-US" sz="1400" b="1" dirty="0"/>
          </a:p>
        </p:txBody>
      </p:sp>
      <p:sp>
        <p:nvSpPr>
          <p:cNvPr id="40" name="Trapezoid 39"/>
          <p:cNvSpPr/>
          <p:nvPr/>
        </p:nvSpPr>
        <p:spPr bwMode="auto">
          <a:xfrm>
            <a:off x="63608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rapezoid 41"/>
          <p:cNvSpPr/>
          <p:nvPr/>
        </p:nvSpPr>
        <p:spPr bwMode="auto">
          <a:xfrm>
            <a:off x="7275286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rapezoid 45"/>
          <p:cNvSpPr/>
          <p:nvPr/>
        </p:nvSpPr>
        <p:spPr bwMode="auto">
          <a:xfrm>
            <a:off x="6360886" y="42642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rapezoid 46"/>
          <p:cNvSpPr/>
          <p:nvPr/>
        </p:nvSpPr>
        <p:spPr bwMode="auto">
          <a:xfrm>
            <a:off x="7275286" y="4264223"/>
            <a:ext cx="914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Trapezoid 51"/>
          <p:cNvSpPr/>
          <p:nvPr/>
        </p:nvSpPr>
        <p:spPr bwMode="auto">
          <a:xfrm>
            <a:off x="79610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284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920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6360886" y="29718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rapezoid 58"/>
          <p:cNvSpPr/>
          <p:nvPr/>
        </p:nvSpPr>
        <p:spPr bwMode="auto">
          <a:xfrm>
            <a:off x="70466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rapezoid 59"/>
          <p:cNvSpPr/>
          <p:nvPr/>
        </p:nvSpPr>
        <p:spPr bwMode="auto">
          <a:xfrm>
            <a:off x="72752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7503886" y="29718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Box 63"/>
          <p:cNvSpPr txBox="1"/>
          <p:nvPr/>
        </p:nvSpPr>
        <p:spPr>
          <a:xfrm>
            <a:off x="70666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rapezoid 64"/>
          <p:cNvSpPr/>
          <p:nvPr/>
        </p:nvSpPr>
        <p:spPr bwMode="auto">
          <a:xfrm>
            <a:off x="63608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Trapezoid 65"/>
          <p:cNvSpPr/>
          <p:nvPr/>
        </p:nvSpPr>
        <p:spPr bwMode="auto">
          <a:xfrm>
            <a:off x="65894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Trapezoid 66"/>
          <p:cNvSpPr/>
          <p:nvPr/>
        </p:nvSpPr>
        <p:spPr bwMode="auto">
          <a:xfrm>
            <a:off x="68180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rapezoid 67"/>
          <p:cNvSpPr/>
          <p:nvPr/>
        </p:nvSpPr>
        <p:spPr bwMode="auto">
          <a:xfrm>
            <a:off x="68180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Trapezoid 70"/>
          <p:cNvSpPr/>
          <p:nvPr/>
        </p:nvSpPr>
        <p:spPr bwMode="auto">
          <a:xfrm>
            <a:off x="77324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72" name="Trapezoid 71"/>
          <p:cNvSpPr/>
          <p:nvPr/>
        </p:nvSpPr>
        <p:spPr bwMode="auto">
          <a:xfrm>
            <a:off x="7503886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74" name="Trapezoid 73"/>
          <p:cNvSpPr/>
          <p:nvPr/>
        </p:nvSpPr>
        <p:spPr bwMode="auto">
          <a:xfrm>
            <a:off x="7732486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5226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869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9892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866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Trapezoid 80"/>
          <p:cNvSpPr/>
          <p:nvPr/>
        </p:nvSpPr>
        <p:spPr bwMode="auto">
          <a:xfrm>
            <a:off x="5237843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flipH="1">
            <a:off x="5237843" y="2971800"/>
            <a:ext cx="2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>
            <a:off x="5923643" y="2971800"/>
            <a:ext cx="0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rapezoid 89"/>
          <p:cNvSpPr/>
          <p:nvPr/>
        </p:nvSpPr>
        <p:spPr bwMode="auto">
          <a:xfrm>
            <a:off x="52378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Trapezoid 90"/>
          <p:cNvSpPr/>
          <p:nvPr/>
        </p:nvSpPr>
        <p:spPr bwMode="auto">
          <a:xfrm>
            <a:off x="54664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rapezoid 91"/>
          <p:cNvSpPr/>
          <p:nvPr/>
        </p:nvSpPr>
        <p:spPr bwMode="auto">
          <a:xfrm>
            <a:off x="56950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Trapezoid 94"/>
          <p:cNvSpPr/>
          <p:nvPr/>
        </p:nvSpPr>
        <p:spPr bwMode="auto">
          <a:xfrm>
            <a:off x="5695043" y="37308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069310" y="35814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434.79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886200" y="23622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433.05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 flipH="1">
            <a:off x="4206930" y="29718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>
            <a:off x="4495800" y="29718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rapezoid 102"/>
          <p:cNvSpPr/>
          <p:nvPr/>
        </p:nvSpPr>
        <p:spPr bwMode="auto">
          <a:xfrm>
            <a:off x="4206930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6" name="Trapezoid 115"/>
          <p:cNvSpPr/>
          <p:nvPr/>
        </p:nvSpPr>
        <p:spPr bwMode="auto">
          <a:xfrm>
            <a:off x="4435530" y="32004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17" name="Trapezoid 116"/>
          <p:cNvSpPr/>
          <p:nvPr/>
        </p:nvSpPr>
        <p:spPr bwMode="auto">
          <a:xfrm>
            <a:off x="25508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9" name="Trapezoid 118"/>
          <p:cNvSpPr/>
          <p:nvPr/>
        </p:nvSpPr>
        <p:spPr bwMode="auto">
          <a:xfrm>
            <a:off x="2550886" y="42642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398486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312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2550886" y="29718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Trapezoid 121"/>
          <p:cNvSpPr/>
          <p:nvPr/>
        </p:nvSpPr>
        <p:spPr bwMode="auto">
          <a:xfrm>
            <a:off x="32366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>
            <a:off x="3465286" y="29718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TextBox 124"/>
          <p:cNvSpPr txBox="1"/>
          <p:nvPr/>
        </p:nvSpPr>
        <p:spPr>
          <a:xfrm>
            <a:off x="3104243" y="23622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rapezoid 125"/>
          <p:cNvSpPr/>
          <p:nvPr/>
        </p:nvSpPr>
        <p:spPr bwMode="auto">
          <a:xfrm>
            <a:off x="25508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Trapezoid 126"/>
          <p:cNvSpPr/>
          <p:nvPr/>
        </p:nvSpPr>
        <p:spPr bwMode="auto">
          <a:xfrm>
            <a:off x="27794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8" name="Trapezoid 127"/>
          <p:cNvSpPr/>
          <p:nvPr/>
        </p:nvSpPr>
        <p:spPr bwMode="auto">
          <a:xfrm>
            <a:off x="3008086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9" name="Trapezoid 128"/>
          <p:cNvSpPr/>
          <p:nvPr/>
        </p:nvSpPr>
        <p:spPr bwMode="auto">
          <a:xfrm>
            <a:off x="3008086" y="37308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56443" y="35814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217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447800" y="24384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216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4" name="Straight Connector 133"/>
          <p:cNvCxnSpPr/>
          <p:nvPr/>
        </p:nvCxnSpPr>
        <p:spPr bwMode="auto">
          <a:xfrm flipH="1">
            <a:off x="1732643" y="29718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>
            <a:off x="1961243" y="29718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Trapezoid 135"/>
          <p:cNvSpPr/>
          <p:nvPr/>
        </p:nvSpPr>
        <p:spPr bwMode="auto">
          <a:xfrm>
            <a:off x="1732643" y="32004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>
            <a:off x="1371600" y="3505200"/>
            <a:ext cx="617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1371600" y="4035623"/>
            <a:ext cx="59036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6" name="Straight Connector 155"/>
          <p:cNvCxnSpPr/>
          <p:nvPr/>
        </p:nvCxnSpPr>
        <p:spPr bwMode="auto">
          <a:xfrm>
            <a:off x="1371600" y="4569023"/>
            <a:ext cx="6172200" cy="2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5999843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47244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6576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2133600" y="22098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are about 15 MHz identified in Singapore that can be used for IEEE 802.11ah devices</a:t>
            </a:r>
          </a:p>
          <a:p>
            <a:r>
              <a:rPr lang="en-US" altLang="zh-CN" dirty="0" smtClean="0"/>
              <a:t>Channelization is proposed for 1 MHz, 2 MHz and 4MHz channels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smtClean="0"/>
              <a:t>Motion </a:t>
            </a:r>
            <a:r>
              <a:rPr lang="en-US" altLang="ko-KR" smtClean="0"/>
              <a:t>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Add in the following frequency bands in Singapore in the Functional Requirement Document.</a:t>
            </a:r>
          </a:p>
          <a:p>
            <a:pPr lvl="1"/>
            <a:r>
              <a:rPr lang="en-US" altLang="ko-KR" dirty="0" smtClean="0"/>
              <a:t>216-217 MHz</a:t>
            </a:r>
          </a:p>
          <a:p>
            <a:pPr lvl="1"/>
            <a:r>
              <a:rPr lang="en-US" altLang="ko-KR" dirty="0" smtClean="0"/>
              <a:t>312-316 MHz</a:t>
            </a:r>
          </a:p>
          <a:p>
            <a:pPr lvl="1"/>
            <a:r>
              <a:rPr lang="en-US" altLang="ko-KR" dirty="0" smtClean="0"/>
              <a:t>433.05 – 434.79 MHz</a:t>
            </a:r>
          </a:p>
          <a:p>
            <a:pPr lvl="1"/>
            <a:r>
              <a:rPr lang="en-US" altLang="ko-KR" dirty="0" smtClean="0"/>
              <a:t>866 – 869 MHz</a:t>
            </a:r>
          </a:p>
          <a:p>
            <a:pPr lvl="1"/>
            <a:r>
              <a:rPr lang="en-US" altLang="ko-KR" dirty="0" smtClean="0"/>
              <a:t>920 – 925 MHz</a:t>
            </a:r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the following Channelization in Singapore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189686" y="35814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7752443" y="298198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928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8100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 MHz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434340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 MHz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495002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4 MHz</a:t>
            </a:r>
            <a:endParaRPr lang="en-US" sz="1400" b="1" dirty="0"/>
          </a:p>
        </p:txBody>
      </p:sp>
      <p:sp>
        <p:nvSpPr>
          <p:cNvPr id="13" name="Trapezoid 12"/>
          <p:cNvSpPr/>
          <p:nvPr/>
        </p:nvSpPr>
        <p:spPr bwMode="auto">
          <a:xfrm>
            <a:off x="63608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13"/>
          <p:cNvSpPr/>
          <p:nvPr/>
        </p:nvSpPr>
        <p:spPr bwMode="auto">
          <a:xfrm>
            <a:off x="7275286" y="43404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rapezoid 14"/>
          <p:cNvSpPr/>
          <p:nvPr/>
        </p:nvSpPr>
        <p:spPr bwMode="auto">
          <a:xfrm>
            <a:off x="6360886" y="48738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rapezoid 15"/>
          <p:cNvSpPr/>
          <p:nvPr/>
        </p:nvSpPr>
        <p:spPr bwMode="auto">
          <a:xfrm>
            <a:off x="7275286" y="4873823"/>
            <a:ext cx="9144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rapezoid 16"/>
          <p:cNvSpPr/>
          <p:nvPr/>
        </p:nvSpPr>
        <p:spPr bwMode="auto">
          <a:xfrm>
            <a:off x="79610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28443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920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6360886" y="35814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rapezoid 19"/>
          <p:cNvSpPr/>
          <p:nvPr/>
        </p:nvSpPr>
        <p:spPr bwMode="auto">
          <a:xfrm>
            <a:off x="70466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rapezoid 20"/>
          <p:cNvSpPr/>
          <p:nvPr/>
        </p:nvSpPr>
        <p:spPr bwMode="auto">
          <a:xfrm>
            <a:off x="72752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7503886" y="35814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066643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925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rapezoid 23"/>
          <p:cNvSpPr/>
          <p:nvPr/>
        </p:nvSpPr>
        <p:spPr bwMode="auto">
          <a:xfrm>
            <a:off x="63608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rapezoid 24"/>
          <p:cNvSpPr/>
          <p:nvPr/>
        </p:nvSpPr>
        <p:spPr bwMode="auto">
          <a:xfrm>
            <a:off x="65894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rapezoid 25"/>
          <p:cNvSpPr/>
          <p:nvPr/>
        </p:nvSpPr>
        <p:spPr bwMode="auto">
          <a:xfrm>
            <a:off x="68180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rapezoid 26"/>
          <p:cNvSpPr/>
          <p:nvPr/>
        </p:nvSpPr>
        <p:spPr bwMode="auto">
          <a:xfrm>
            <a:off x="68180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rapezoid 27"/>
          <p:cNvSpPr/>
          <p:nvPr/>
        </p:nvSpPr>
        <p:spPr bwMode="auto">
          <a:xfrm>
            <a:off x="77324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29" name="Trapezoid 28"/>
          <p:cNvSpPr/>
          <p:nvPr/>
        </p:nvSpPr>
        <p:spPr bwMode="auto">
          <a:xfrm>
            <a:off x="7503886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30" name="Trapezoid 29"/>
          <p:cNvSpPr/>
          <p:nvPr/>
        </p:nvSpPr>
        <p:spPr bwMode="auto">
          <a:xfrm>
            <a:off x="7732486" y="43404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22686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869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89286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866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rapezoid 32"/>
          <p:cNvSpPr/>
          <p:nvPr/>
        </p:nvSpPr>
        <p:spPr bwMode="auto">
          <a:xfrm>
            <a:off x="5237843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 flipH="1">
            <a:off x="5237843" y="3581400"/>
            <a:ext cx="2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5923643" y="3581400"/>
            <a:ext cx="0" cy="1219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rapezoid 35"/>
          <p:cNvSpPr/>
          <p:nvPr/>
        </p:nvSpPr>
        <p:spPr bwMode="auto">
          <a:xfrm>
            <a:off x="52378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4664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6950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rapezoid 38"/>
          <p:cNvSpPr/>
          <p:nvPr/>
        </p:nvSpPr>
        <p:spPr bwMode="auto">
          <a:xfrm>
            <a:off x="5695043" y="4340423"/>
            <a:ext cx="4572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solidFill>
                  <a:schemeClr val="tx1"/>
                </a:solidFill>
                <a:prstDash val="sysDash"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69310" y="41910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434.79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86200" y="2971800"/>
            <a:ext cx="731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433.05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 flipH="1">
            <a:off x="4206930" y="35814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4495800" y="35814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rapezoid 43"/>
          <p:cNvSpPr/>
          <p:nvPr/>
        </p:nvSpPr>
        <p:spPr bwMode="auto">
          <a:xfrm>
            <a:off x="4206930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rapezoid 44"/>
          <p:cNvSpPr/>
          <p:nvPr/>
        </p:nvSpPr>
        <p:spPr bwMode="auto">
          <a:xfrm>
            <a:off x="4435530" y="3810000"/>
            <a:ext cx="228600" cy="3048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46" name="Trapezoid 45"/>
          <p:cNvSpPr/>
          <p:nvPr/>
        </p:nvSpPr>
        <p:spPr bwMode="auto">
          <a:xfrm>
            <a:off x="25508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rapezoid 46"/>
          <p:cNvSpPr/>
          <p:nvPr/>
        </p:nvSpPr>
        <p:spPr bwMode="auto">
          <a:xfrm>
            <a:off x="2550886" y="4873823"/>
            <a:ext cx="9144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398486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312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Straight Connector 48"/>
          <p:cNvCxnSpPr/>
          <p:nvPr/>
        </p:nvCxnSpPr>
        <p:spPr bwMode="auto">
          <a:xfrm flipH="1">
            <a:off x="2550886" y="3581400"/>
            <a:ext cx="2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rapezoid 49"/>
          <p:cNvSpPr/>
          <p:nvPr/>
        </p:nvSpPr>
        <p:spPr bwMode="auto">
          <a:xfrm>
            <a:off x="32366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>
            <a:off x="3465286" y="3581400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3104243" y="29718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rapezoid 52"/>
          <p:cNvSpPr/>
          <p:nvPr/>
        </p:nvSpPr>
        <p:spPr bwMode="auto">
          <a:xfrm>
            <a:off x="25508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rapezoid 53"/>
          <p:cNvSpPr/>
          <p:nvPr/>
        </p:nvSpPr>
        <p:spPr bwMode="auto">
          <a:xfrm>
            <a:off x="27794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Trapezoid 54"/>
          <p:cNvSpPr/>
          <p:nvPr/>
        </p:nvSpPr>
        <p:spPr bwMode="auto">
          <a:xfrm>
            <a:off x="3008086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rapezoid 55"/>
          <p:cNvSpPr/>
          <p:nvPr/>
        </p:nvSpPr>
        <p:spPr bwMode="auto">
          <a:xfrm>
            <a:off x="3008086" y="4340423"/>
            <a:ext cx="4572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56443" y="41910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217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47800" y="3048000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216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MHz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 flipH="1">
            <a:off x="1732643" y="3581400"/>
            <a:ext cx="2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1961243" y="3581400"/>
            <a:ext cx="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rapezoid 60"/>
          <p:cNvSpPr/>
          <p:nvPr/>
        </p:nvSpPr>
        <p:spPr bwMode="auto">
          <a:xfrm>
            <a:off x="1732643" y="3810000"/>
            <a:ext cx="228600" cy="304800"/>
          </a:xfrm>
          <a:prstGeom prst="trapezoid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1371600" y="4114800"/>
            <a:ext cx="617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1371600" y="4645223"/>
            <a:ext cx="59036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1371600" y="5178623"/>
            <a:ext cx="6172200" cy="29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5" name="Rectangle 64"/>
          <p:cNvSpPr/>
          <p:nvPr/>
        </p:nvSpPr>
        <p:spPr bwMode="auto">
          <a:xfrm>
            <a:off x="5999843" y="28194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724400" y="28194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3657600" y="28194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133600" y="2819400"/>
            <a:ext cx="304800" cy="2590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>
                <a:hlinkClick r:id="rId2"/>
              </a:rPr>
              <a:t>IDA TS SRD </a:t>
            </a:r>
            <a:r>
              <a:rPr lang="en-US" b="0" dirty="0" smtClean="0">
                <a:hlinkClick r:id="rId2"/>
              </a:rPr>
              <a:t>Technical Specification for Short Range Devices, May 2011</a:t>
            </a:r>
            <a:endParaRPr lang="en-US" b="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10469</TotalTime>
  <Words>442</Words>
  <Application>Microsoft Office PowerPoint</Application>
  <PresentationFormat>On-screen Show (4:3)</PresentationFormat>
  <Paragraphs>118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802-11-PathProtection</vt:lpstr>
      <vt:lpstr>Document</vt:lpstr>
      <vt:lpstr>Singapore Sub 1GHz Frequency Bands and Channelization for IEEE 802.11ah </vt:lpstr>
      <vt:lpstr>Abstract</vt:lpstr>
      <vt:lpstr>Short Range Devices</vt:lpstr>
      <vt:lpstr>S1G Frequency Band Suitable for 11ah</vt:lpstr>
      <vt:lpstr>Channelization in Singapore</vt:lpstr>
      <vt:lpstr>Conclusions</vt:lpstr>
      <vt:lpstr>Motion 1</vt:lpstr>
      <vt:lpstr>Straw Poll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bands and Channelization in Singapore</dc:title>
  <dc:creator>Zander Lei</dc:creator>
  <cp:lastModifiedBy>leizd</cp:lastModifiedBy>
  <cp:revision>214</cp:revision>
  <cp:lastPrinted>1998-02-10T13:28:06Z</cp:lastPrinted>
  <dcterms:created xsi:type="dcterms:W3CDTF">2009-11-09T00:32:22Z</dcterms:created>
  <dcterms:modified xsi:type="dcterms:W3CDTF">2012-01-18T05:03:52Z</dcterms:modified>
</cp:coreProperties>
</file>