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7" r:id="rId5"/>
    <p:sldId id="268" r:id="rId6"/>
    <p:sldId id="270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3" autoAdjust="0"/>
    <p:restoredTop sz="98839" autoAdjust="0"/>
  </p:normalViewPr>
  <p:slideViewPr>
    <p:cSldViewPr snapToGrid="0">
      <p:cViewPr>
        <p:scale>
          <a:sx n="70" d="100"/>
          <a:sy n="70" d="100"/>
        </p:scale>
        <p:origin x="-739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90" y="269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MS Gothic" pitchFamily="49" charset="-128"/>
              </a:defRPr>
            </a:lvl1pPr>
          </a:lstStyle>
          <a:p>
            <a:fld id="{F23C5D47-1D9E-4B9E-808E-2095D491A1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/>
              <a:t>Page </a:t>
            </a:r>
            <a:fld id="{FCFF247C-132A-4209-9FC7-6B83A991B4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26D10FE3-FCEA-4F4A-8599-10A455D5859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1E779296-8A99-48B3-B192-15C0D8BFD8C5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B37B1-1702-433E-B06B-8E885843C4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CDFAF101-9C6B-478F-963E-9FA58E223E4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6839059-DD2B-4222-A486-60D557E7340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A3042E9A-1CD5-436C-A9C1-705C994E7F1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ACF98BA-AF8E-4E27-AFBE-70B5EC8B464C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idx="10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A555BD6-7FF2-4F08-B805-7587A5553525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89D66C8-C080-4FF6-9FD9-DC0FEF1208C1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7E95BF22-332E-4598-9EB4-40F901EDFC3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47D978C-79AB-494D-83B2-F2090E8CBE4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B790B888-2BF8-4E31-BA31-015FB4DC1A4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GB" altLang="zh-CN"/>
              <a:t>Slide </a:t>
            </a:r>
            <a:fld id="{2DCB83BB-398C-4F52-8C43-F047603601B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11-11/1571r1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3" r:id="rId2"/>
    <p:sldLayoutId id="2147483784" r:id="rId3"/>
    <p:sldLayoutId id="2147483785" r:id="rId4"/>
    <p:sldLayoutId id="2147483791" r:id="rId5"/>
    <p:sldLayoutId id="2147483786" r:id="rId6"/>
    <p:sldLayoutId id="2147483787" r:id="rId7"/>
    <p:sldLayoutId id="2147483788" r:id="rId8"/>
    <p:sldLayoutId id="214748378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88" y="6475413"/>
            <a:ext cx="3613150" cy="23971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F286BC45-0796-4E30-B3B0-17E99C1A6AD8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CN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US Channelization and Bandwidth </a:t>
            </a:r>
            <a:r>
              <a:rPr lang="en-US" altLang="zh-CN" dirty="0" smtClean="0"/>
              <a:t>Considerations for </a:t>
            </a:r>
            <a:r>
              <a:rPr lang="en-US" altLang="zh-CN" dirty="0" smtClean="0"/>
              <a:t>802.11ah</a:t>
            </a:r>
            <a:endParaRPr lang="en-GB" altLang="zh-CN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80181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 smtClean="0"/>
              <a:t>Date:</a:t>
            </a:r>
            <a:r>
              <a:rPr lang="en-GB" altLang="zh-CN" sz="2000" b="0" dirty="0" smtClean="0"/>
              <a:t> </a:t>
            </a:r>
            <a:r>
              <a:rPr lang="en-GB" altLang="zh-CN" sz="2000" b="0" dirty="0" smtClean="0"/>
              <a:t>2011-11-10</a:t>
            </a:r>
            <a:endParaRPr lang="en-GB" altLang="zh-CN" sz="2000" b="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5800" y="3005138"/>
          <a:ext cx="8012113" cy="3624262"/>
        </p:xfrm>
        <a:graphic>
          <a:graphicData uri="http://schemas.openxmlformats.org/presentationml/2006/ole">
            <p:oleObj spid="_x0000_s1026" name="Document" r:id="rId4" imgW="8369723" imgH="3796235" progId="Word.Document.8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93725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zh-CN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C001AA42-1D74-4207-8D44-D1E958BFD3FF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CN"/>
          </a:p>
        </p:txBody>
      </p:sp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Abstract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presentation considers US Channelization and bandwidth for 802.11ah.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426028" y="4604657"/>
            <a:ext cx="2100943" cy="18179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Sensitivity of MCS0-Rep (1MHz, 11-11-1482) is 6 dB higher than MCS0, 2MHz (11-11-1483)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Based on the path loss exponent in channel model of 11-11-0968, the range covered by MCS0-rep2 and 1.45 times higher than MCS0, 2MHz. More than half of the coverage area is only covered by MCS0-Rep2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 will use MCS0-Rep2 PPDU in significant portion of time to reach stations in the area 2 (outer ring)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3</a:t>
            </a:fld>
            <a:endParaRPr lang="en-GB" altLang="zh-CN"/>
          </a:p>
        </p:txBody>
      </p:sp>
      <p:sp>
        <p:nvSpPr>
          <p:cNvPr id="7" name="Oval 6"/>
          <p:cNvSpPr/>
          <p:nvPr/>
        </p:nvSpPr>
        <p:spPr bwMode="auto">
          <a:xfrm>
            <a:off x="1926771" y="5007428"/>
            <a:ext cx="1132114" cy="99060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7082" y="5497286"/>
            <a:ext cx="363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Area 1, Covered by MCS0, 2MHz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Straight Arrow Connector 10"/>
          <p:cNvCxnSpPr>
            <a:endCxn id="12" idx="3"/>
          </p:cNvCxnSpPr>
          <p:nvPr/>
        </p:nvCxnSpPr>
        <p:spPr bwMode="auto">
          <a:xfrm rot="10800000">
            <a:off x="2939143" y="5492392"/>
            <a:ext cx="903514" cy="1572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75115" y="5323114"/>
            <a:ext cx="66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AP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198" y="6063343"/>
            <a:ext cx="4528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Area 2, Only covered by MCS0-Rep 2, 1MHz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 bwMode="auto">
          <a:xfrm rot="10800000">
            <a:off x="3124200" y="5910946"/>
            <a:ext cx="761998" cy="3216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40628" y="5029200"/>
            <a:ext cx="3701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ysClr val="windowText" lastClr="000000"/>
                </a:solidFill>
              </a:rPr>
              <a:t>Area2/Area 1=1.1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In a 2MHz BSS, AP transmits beacons using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MCS0-Rep2 1MHz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MCS0, 2MHz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Both MCS0, 2MHz and MCS0-Rep2 – double beacons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a 2MHz BSS also supports 1MHz transmission, how much throughput improvement can be achieved over a 1MHs BSS ?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One half of the BW in 2MHz BSS is underutilized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significant portion of transmission will use 1MHz PPDU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Based on different use cases (cell phone loading versus meter/sensor network), the usage scenarios and requirements can be quite different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4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Proposed US </a:t>
            </a:r>
            <a:r>
              <a:rPr lang="en-US" dirty="0" err="1" smtClean="0"/>
              <a:t>Channelizations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11-11-1535-00-00ah-us-channelization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11-11-1516-00-00ah-US-1MHz-channelization-for-11ah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5</a:t>
            </a:fld>
            <a:endParaRPr lang="en-GB" altLang="zh-CN"/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1774371" y="1600592"/>
            <a:ext cx="55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902</a:t>
            </a:r>
            <a:br>
              <a:rPr lang="en-US" sz="1400">
                <a:latin typeface="Arial" charset="0"/>
                <a:cs typeface="Arial" charset="0"/>
              </a:rPr>
            </a:br>
            <a:r>
              <a:rPr lang="en-US" sz="1400">
                <a:latin typeface="Arial" charset="0"/>
                <a:cs typeface="Arial" charset="0"/>
              </a:rPr>
              <a:t>MHz</a:t>
            </a:r>
          </a:p>
        </p:txBody>
      </p: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7697334" y="1600592"/>
            <a:ext cx="554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928</a:t>
            </a:r>
            <a:br>
              <a:rPr lang="en-US" sz="1400">
                <a:latin typeface="Arial" charset="0"/>
                <a:cs typeface="Arial" charset="0"/>
              </a:rPr>
            </a:br>
            <a:r>
              <a:rPr lang="en-US" sz="1400">
                <a:latin typeface="Arial" charset="0"/>
                <a:cs typeface="Arial" charset="0"/>
              </a:rPr>
              <a:t>MHz</a:t>
            </a:r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1317171" y="3276992"/>
            <a:ext cx="688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4 MHz</a:t>
            </a:r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1317171" y="3734192"/>
            <a:ext cx="688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8 MHz</a:t>
            </a:r>
          </a:p>
        </p:txBody>
      </p:sp>
      <p:sp>
        <p:nvSpPr>
          <p:cNvPr id="64" name="TextBox 69"/>
          <p:cNvSpPr txBox="1">
            <a:spLocks noChangeArrowheads="1"/>
          </p:cNvSpPr>
          <p:nvPr/>
        </p:nvSpPr>
        <p:spPr bwMode="auto">
          <a:xfrm>
            <a:off x="1223509" y="4112017"/>
            <a:ext cx="779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16 MHz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981200" y="2253344"/>
            <a:ext cx="5736772" cy="1817914"/>
            <a:chOff x="1730828" y="2383971"/>
            <a:chExt cx="6716486" cy="2264621"/>
          </a:xfrm>
        </p:grpSpPr>
        <p:sp>
          <p:nvSpPr>
            <p:cNvPr id="35" name="Trapezoid 34"/>
            <p:cNvSpPr/>
            <p:nvPr/>
          </p:nvSpPr>
          <p:spPr bwMode="auto">
            <a:xfrm>
              <a:off x="2002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002971" y="2601686"/>
              <a:ext cx="5943600" cy="2046906"/>
              <a:chOff x="2002971" y="2062555"/>
              <a:chExt cx="5943600" cy="2586037"/>
            </a:xfrm>
          </p:grpSpPr>
          <p:cxnSp>
            <p:nvCxnSpPr>
              <p:cNvPr id="36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786152" y="3279374"/>
                <a:ext cx="2433637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8" name="Straight Connector 16"/>
              <p:cNvCxnSpPr>
                <a:cxnSpLocks noChangeShapeType="1"/>
              </p:cNvCxnSpPr>
              <p:nvPr/>
            </p:nvCxnSpPr>
            <p:spPr bwMode="auto">
              <a:xfrm rot="5400000">
                <a:off x="6689271" y="3391292"/>
                <a:ext cx="25146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40" name="Trapezoid 39"/>
            <p:cNvSpPr/>
            <p:nvPr/>
          </p:nvSpPr>
          <p:spPr bwMode="auto">
            <a:xfrm>
              <a:off x="2460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917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3745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20029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29173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rapezoid 46"/>
            <p:cNvSpPr/>
            <p:nvPr/>
          </p:nvSpPr>
          <p:spPr bwMode="auto">
            <a:xfrm>
              <a:off x="20029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rapezoid 48"/>
            <p:cNvSpPr/>
            <p:nvPr/>
          </p:nvSpPr>
          <p:spPr bwMode="auto">
            <a:xfrm>
              <a:off x="38317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Trapezoid 49"/>
            <p:cNvSpPr/>
            <p:nvPr/>
          </p:nvSpPr>
          <p:spPr bwMode="auto">
            <a:xfrm>
              <a:off x="4288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Trapezoid 50"/>
            <p:cNvSpPr/>
            <p:nvPr/>
          </p:nvSpPr>
          <p:spPr bwMode="auto">
            <a:xfrm>
              <a:off x="4746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rapezoid 51"/>
            <p:cNvSpPr/>
            <p:nvPr/>
          </p:nvSpPr>
          <p:spPr bwMode="auto">
            <a:xfrm>
              <a:off x="5203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Trapezoid 52"/>
            <p:cNvSpPr/>
            <p:nvPr/>
          </p:nvSpPr>
          <p:spPr bwMode="auto">
            <a:xfrm>
              <a:off x="56605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Trapezoid 53"/>
            <p:cNvSpPr/>
            <p:nvPr/>
          </p:nvSpPr>
          <p:spPr bwMode="auto">
            <a:xfrm>
              <a:off x="61177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rapezoid 54"/>
            <p:cNvSpPr/>
            <p:nvPr/>
          </p:nvSpPr>
          <p:spPr bwMode="auto">
            <a:xfrm>
              <a:off x="6574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Trapezoid 55"/>
            <p:cNvSpPr/>
            <p:nvPr/>
          </p:nvSpPr>
          <p:spPr bwMode="auto">
            <a:xfrm>
              <a:off x="7032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Trapezoid 56"/>
            <p:cNvSpPr/>
            <p:nvPr/>
          </p:nvSpPr>
          <p:spPr bwMode="auto">
            <a:xfrm>
              <a:off x="7489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rapezoid 57"/>
            <p:cNvSpPr/>
            <p:nvPr/>
          </p:nvSpPr>
          <p:spPr bwMode="auto">
            <a:xfrm>
              <a:off x="38317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Trapezoid 58"/>
            <p:cNvSpPr/>
            <p:nvPr/>
          </p:nvSpPr>
          <p:spPr bwMode="auto">
            <a:xfrm>
              <a:off x="47461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Trapezoid 59"/>
            <p:cNvSpPr/>
            <p:nvPr/>
          </p:nvSpPr>
          <p:spPr bwMode="auto">
            <a:xfrm>
              <a:off x="56605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rapezoid 60"/>
            <p:cNvSpPr/>
            <p:nvPr/>
          </p:nvSpPr>
          <p:spPr bwMode="auto">
            <a:xfrm>
              <a:off x="65749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Trapezoid 61"/>
            <p:cNvSpPr/>
            <p:nvPr/>
          </p:nvSpPr>
          <p:spPr bwMode="auto">
            <a:xfrm>
              <a:off x="38317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Trapezoid 62"/>
            <p:cNvSpPr/>
            <p:nvPr/>
          </p:nvSpPr>
          <p:spPr bwMode="auto">
            <a:xfrm>
              <a:off x="56605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Trapezoid 64"/>
            <p:cNvSpPr/>
            <p:nvPr/>
          </p:nvSpPr>
          <p:spPr bwMode="auto">
            <a:xfrm>
              <a:off x="2002971" y="4191392"/>
              <a:ext cx="3886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30828" y="240574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ysClr val="windowText" lastClr="000000"/>
                  </a:solidFill>
                </a:rPr>
                <a:t>902M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09114" y="2383971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ysClr val="windowText" lastClr="000000"/>
                  </a:solidFill>
                </a:rPr>
                <a:t>928M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71" name="Object 5"/>
          <p:cNvPicPr>
            <a:picLocks noChangeArrowheads="1"/>
          </p:cNvPicPr>
          <p:nvPr/>
        </p:nvPicPr>
        <p:blipFill>
          <a:blip r:embed="rId2" cstate="print"/>
          <a:srcRect l="-1688" t="-3093" r="-1398" b="-496"/>
          <a:stretch>
            <a:fillRect/>
          </a:stretch>
        </p:blipFill>
        <p:spPr bwMode="auto">
          <a:xfrm>
            <a:off x="1654628" y="4267200"/>
            <a:ext cx="5943599" cy="234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1600200" y="2525486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2MHz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11086" y="2939143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32857" y="3320143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45771" y="3701143"/>
            <a:ext cx="718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16MHz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US Channelization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7" y="1959428"/>
            <a:ext cx="72063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Total 18 channels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In 912~928MHz, 2MHz channel spacing can be targeted for higher throughput – see 11-11-1535-00-00ah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In 902~912MHz, 1MHz channel spacing can be established for long range – see 11-11-1516-00-00ah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33599" y="3562613"/>
          <a:ext cx="4702629" cy="2882256"/>
        </p:xfrm>
        <a:graphic>
          <a:graphicData uri="http://schemas.openxmlformats.org/presentationml/2006/ole">
            <p:oleObj spid="_x0000_s15361" r:id="rId4" imgW="10629900" imgH="65151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-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802-11-Submission-ppt template</Template>
  <TotalTime>1779</TotalTime>
  <Words>312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802-11-Submission-ppt template</vt:lpstr>
      <vt:lpstr>Document</vt:lpstr>
      <vt:lpstr>US Channelization and Bandwidth Considerations for 802.11ah</vt:lpstr>
      <vt:lpstr>Abstract</vt:lpstr>
      <vt:lpstr>Background</vt:lpstr>
      <vt:lpstr>Potential Issues</vt:lpstr>
      <vt:lpstr>Previously Proposed US Channelizations</vt:lpstr>
      <vt:lpstr>Proposed US Channelization</vt:lpstr>
    </vt:vector>
  </TitlesOfParts>
  <Company>ZTE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Bundling</dc:title>
  <dc:creator>James Wang</dc:creator>
  <cp:lastModifiedBy>JW</cp:lastModifiedBy>
  <cp:revision>101</cp:revision>
  <cp:lastPrinted>1601-01-01T00:00:00Z</cp:lastPrinted>
  <dcterms:created xsi:type="dcterms:W3CDTF">2011-07-11T05:49:01Z</dcterms:created>
  <dcterms:modified xsi:type="dcterms:W3CDTF">2011-11-10T17:11:32Z</dcterms:modified>
</cp:coreProperties>
</file>