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7" r:id="rId5"/>
    <p:sldId id="268" r:id="rId6"/>
    <p:sldId id="270" r:id="rId7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83" autoAdjust="0"/>
    <p:restoredTop sz="98839" autoAdjust="0"/>
  </p:normalViewPr>
  <p:slideViewPr>
    <p:cSldViewPr snapToGrid="0">
      <p:cViewPr>
        <p:scale>
          <a:sx n="70" d="100"/>
          <a:sy n="70" d="100"/>
        </p:scale>
        <p:origin x="-739" y="-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90" y="269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altLang="zh-CN"/>
              <a:t>July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 dirty="0" smtClean="0"/>
              <a:t>Mediatek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ea typeface="MS Gothic" pitchFamily="49" charset="-128"/>
              </a:defRPr>
            </a:lvl1pPr>
          </a:lstStyle>
          <a:p>
            <a:fld id="{F23C5D47-1D9E-4B9E-808E-2095D491A1D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/>
              <a:t>July 2011</a:t>
            </a:r>
            <a:endParaRPr lang="en-US"/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zh-CN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Mediatek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US" altLang="zh-CN"/>
              <a:t>Page </a:t>
            </a:r>
            <a:fld id="{FCFF247C-132A-4209-9FC7-6B83A991B43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802.11-11/xxxxr0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/>
              <a:t>Page </a:t>
            </a:r>
            <a:fld id="{26D10FE3-FCEA-4F4A-8599-10A455D58590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4342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doc.: IEEE 802.11-11/xxxxr0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July 2011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r>
              <a:rPr lang="en-US" altLang="zh-CN"/>
              <a:t>Page </a:t>
            </a:r>
            <a:fld id="{1E779296-8A99-48B3-B192-15C0D8BFD8C5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536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GB" altLang="zh-CN">
              <a:ea typeface="MS Gothic" pitchFamily="49" charset="-128"/>
            </a:endParaRPr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altLang="zh-CN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B37B1-1702-433E-B06B-8E885843C47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CDFAF101-9C6B-478F-963E-9FA58E223E43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E6839059-DD2B-4222-A486-60D557E73405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A3042E9A-1CD5-436C-A9C1-705C994E7F1A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ACF98BA-AF8E-4E27-AFBE-70B5EC8B464C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Footer Placeholder 7"/>
          <p:cNvSpPr>
            <a:spLocks noGrp="1"/>
          </p:cNvSpPr>
          <p:nvPr>
            <p:ph type="ftr" idx="10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EA555BD6-7FF2-4F08-B805-7587A5553525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89D66C8-C080-4FF6-9FD9-DC0FEF1208C1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7E95BF22-332E-4598-9EB4-40F901EDFC38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947D978C-79AB-494D-83B2-F2090E8CBE40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Nov </a:t>
            </a:r>
            <a:r>
              <a:rPr lang="en-US" altLang="zh-CN" dirty="0"/>
              <a:t>2011</a:t>
            </a:r>
            <a:endParaRPr lang="en-GB" altLang="zh-CN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zh-CN"/>
              <a:t>Slide </a:t>
            </a:r>
            <a:fld id="{B790B888-2BF8-4E31-BA31-015FB4DC1A48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the outline text format</a:t>
            </a:r>
          </a:p>
          <a:p>
            <a:pPr lvl="1"/>
            <a:r>
              <a:rPr lang="en-GB" altLang="zh-CN" smtClean="0"/>
              <a:t>Second Outline Level</a:t>
            </a:r>
          </a:p>
          <a:p>
            <a:pPr lvl="2"/>
            <a:r>
              <a:rPr lang="en-GB" altLang="zh-CN" smtClean="0"/>
              <a:t>Third Outline Level</a:t>
            </a:r>
          </a:p>
          <a:p>
            <a:pPr lvl="3"/>
            <a:r>
              <a:rPr lang="en-GB" altLang="zh-CN" smtClean="0"/>
              <a:t>Fourth Outline Level</a:t>
            </a:r>
          </a:p>
          <a:p>
            <a:pPr lvl="4"/>
            <a:r>
              <a:rPr lang="en-GB" altLang="zh-CN" smtClean="0"/>
              <a:t>Fifth Outline Level</a:t>
            </a:r>
          </a:p>
          <a:p>
            <a:pPr lvl="4"/>
            <a:r>
              <a:rPr lang="en-GB" altLang="zh-CN" smtClean="0"/>
              <a:t>Sixth Outline Level</a:t>
            </a:r>
          </a:p>
          <a:p>
            <a:pPr lvl="4"/>
            <a:r>
              <a:rPr lang="en-GB" altLang="zh-CN" smtClean="0"/>
              <a:t>Seventh Outline Level</a:t>
            </a:r>
          </a:p>
          <a:p>
            <a:pPr lvl="4"/>
            <a:r>
              <a:rPr lang="en-GB" altLang="zh-CN" smtClean="0"/>
              <a:t>Eighth Outline Level</a:t>
            </a:r>
          </a:p>
          <a:p>
            <a:pPr lvl="4"/>
            <a:r>
              <a:rPr lang="en-GB" altLang="zh-CN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 b="1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2"/>
                <a:cs typeface="Arial Unicode MS" pitchFamily="34" charset="-122"/>
              </a:defRPr>
            </a:lvl1pPr>
          </a:lstStyle>
          <a:p>
            <a:r>
              <a:rPr lang="en-GB" altLang="zh-CN"/>
              <a:t>Slide </a:t>
            </a:r>
            <a:fld id="{2DCB83BB-398C-4F52-8C43-F047603601B3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11-11/1571r1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83" r:id="rId2"/>
    <p:sldLayoutId id="2147483784" r:id="rId3"/>
    <p:sldLayoutId id="2147483785" r:id="rId4"/>
    <p:sldLayoutId id="2147483791" r:id="rId5"/>
    <p:sldLayoutId id="2147483786" r:id="rId6"/>
    <p:sldLayoutId id="2147483787" r:id="rId7"/>
    <p:sldLayoutId id="2147483788" r:id="rId8"/>
    <p:sldLayoutId id="214748378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29188" y="6475413"/>
            <a:ext cx="3613150" cy="239712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/>
              <a:t>Slide </a:t>
            </a:r>
            <a:fld id="{F286BC45-0796-4E30-B3B0-17E99C1A6AD8}" type="slidenum">
              <a:rPr lang="en-GB" altLang="zh-CN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altLang="zh-CN"/>
          </a:p>
        </p:txBody>
      </p:sp>
      <p:sp>
        <p:nvSpPr>
          <p:cNvPr id="102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US Channelization and Bandwidth </a:t>
            </a:r>
            <a:r>
              <a:rPr lang="en-US" altLang="zh-CN" dirty="0" smtClean="0"/>
              <a:t>Considerations for </a:t>
            </a:r>
            <a:r>
              <a:rPr lang="en-US" altLang="zh-CN" dirty="0" smtClean="0"/>
              <a:t>802.11ah</a:t>
            </a:r>
            <a:endParaRPr lang="en-GB" altLang="zh-CN" dirty="0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6125" y="1801813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000" dirty="0" smtClean="0"/>
              <a:t>Date:</a:t>
            </a:r>
            <a:r>
              <a:rPr lang="en-GB" altLang="zh-CN" sz="2000" b="0" dirty="0" smtClean="0"/>
              <a:t> </a:t>
            </a:r>
            <a:r>
              <a:rPr lang="en-GB" altLang="zh-CN" sz="2000" b="0" dirty="0" smtClean="0"/>
              <a:t>2011-11-10</a:t>
            </a:r>
            <a:endParaRPr lang="en-GB" altLang="zh-CN" sz="2000" b="0" dirty="0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685800" y="3005138"/>
          <a:ext cx="8012113" cy="3624262"/>
        </p:xfrm>
        <a:graphic>
          <a:graphicData uri="http://schemas.openxmlformats.org/presentationml/2006/ole">
            <p:oleObj spid="_x0000_s1026" name="Document" r:id="rId4" imgW="8369723" imgH="3796235" progId="Word.Document.8">
              <p:embed/>
            </p:oleObj>
          </a:graphicData>
        </a:graphic>
      </p:graphicFrame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93725" y="25908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altLang="zh-CN" sz="2000">
                <a:solidFill>
                  <a:srgbClr val="000000"/>
                </a:solidFill>
                <a:ea typeface="MS Gothic" pitchFamily="49" charset="-128"/>
              </a:rPr>
              <a:t>Authors: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Nov </a:t>
            </a:r>
            <a:r>
              <a:rPr lang="en-US" altLang="zh-CN" dirty="0"/>
              <a:t>2011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0688" y="6475413"/>
            <a:ext cx="3041650" cy="180975"/>
          </a:xfrm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altLang="zh-CN" dirty="0" smtClean="0">
                <a:latin typeface="Times New Roman" pitchFamily="18" charset="0"/>
                <a:ea typeface="Arial Unicode MS" pitchFamily="34" charset="-122"/>
                <a:cs typeface="Arial Unicode MS" pitchFamily="34" charset="-122"/>
              </a:rPr>
              <a:t>Mediatek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/>
              <a:t>Slide </a:t>
            </a:r>
            <a:fld id="{C001AA42-1D74-4207-8D44-D1E958BFD3FF}" type="slidenum">
              <a:rPr lang="en-GB" altLang="zh-CN"/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altLang="zh-CN"/>
          </a:p>
        </p:txBody>
      </p:sp>
      <p:sp>
        <p:nvSpPr>
          <p:cNvPr id="512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smtClean="0"/>
              <a:t>Abstract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This presentation considers US Channelization and bandwidth for 802.11ah.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Nov </a:t>
            </a:r>
            <a:r>
              <a:rPr lang="en-US" altLang="zh-CN" dirty="0"/>
              <a:t>2011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 bwMode="auto">
          <a:xfrm>
            <a:off x="1426028" y="4604657"/>
            <a:ext cx="2100943" cy="181791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Sensitivity of MCS0-Rep (1MHz, 11-11-1482) is 6 dB higher than MCS0, 2MHz (11-11-1483)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Based on the path loss exponent in channel model of 11-11-0968, the range covered by MCS0-rep2 and 1.45 times higher than MCS0, 2MHz. More than half of the coverage area is only covered by MCS0-Rep2 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AP will use MCS0-Rep2 PPDU in significant portion of time to reach stations in the area 2 (outer ring)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Nov 2011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zh-CN" smtClean="0"/>
              <a:t>Slide </a:t>
            </a:r>
            <a:fld id="{E6839059-DD2B-4222-A486-60D557E73405}" type="slidenum">
              <a:rPr lang="en-GB" altLang="zh-CN" smtClean="0"/>
              <a:pPr/>
              <a:t>3</a:t>
            </a:fld>
            <a:endParaRPr lang="en-GB" altLang="zh-CN"/>
          </a:p>
        </p:txBody>
      </p:sp>
      <p:sp>
        <p:nvSpPr>
          <p:cNvPr id="7" name="Oval 6"/>
          <p:cNvSpPr/>
          <p:nvPr/>
        </p:nvSpPr>
        <p:spPr bwMode="auto">
          <a:xfrm>
            <a:off x="1926771" y="5007428"/>
            <a:ext cx="1132114" cy="990601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97082" y="5497286"/>
            <a:ext cx="3635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Area 1, Covered by MCS0, 2MHz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1" name="Straight Arrow Connector 10"/>
          <p:cNvCxnSpPr>
            <a:endCxn id="12" idx="3"/>
          </p:cNvCxnSpPr>
          <p:nvPr/>
        </p:nvCxnSpPr>
        <p:spPr bwMode="auto">
          <a:xfrm rot="10800000">
            <a:off x="2939143" y="5492392"/>
            <a:ext cx="903514" cy="15729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275115" y="5323114"/>
            <a:ext cx="6640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AP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198" y="6063343"/>
            <a:ext cx="4528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ysClr val="windowText" lastClr="000000"/>
                </a:solidFill>
              </a:rPr>
              <a:t>Area 2, Only covered by MCS0-Rep 2, 1MHz</a:t>
            </a:r>
            <a:endParaRPr lang="en-US" sz="1600" dirty="0">
              <a:solidFill>
                <a:sysClr val="windowText" lastClr="000000"/>
              </a:solidFill>
            </a:endParaRPr>
          </a:p>
        </p:txBody>
      </p:sp>
      <p:cxnSp>
        <p:nvCxnSpPr>
          <p:cNvPr id="17" name="Straight Arrow Connector 16"/>
          <p:cNvCxnSpPr>
            <a:stCxn id="15" idx="1"/>
          </p:cNvCxnSpPr>
          <p:nvPr/>
        </p:nvCxnSpPr>
        <p:spPr bwMode="auto">
          <a:xfrm rot="10800000">
            <a:off x="3124200" y="5910946"/>
            <a:ext cx="761998" cy="3216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940628" y="5029200"/>
            <a:ext cx="37011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ysClr val="windowText" lastClr="000000"/>
                </a:solidFill>
              </a:rPr>
              <a:t>Area2/Area 1=1.1</a:t>
            </a:r>
            <a:endParaRPr lang="en-US" sz="1600" b="1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In a 2MHz BSS, AP transmits beacons using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MCS0-Rep2 1MHz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MCS0, 2MHz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Both MCS0, 2MHz and MCS0-Rep2 – double beacons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If a 2MHz BSS also supports 1MHz transmission, how much throughput improvement can be achieved over a 1MHs BSS ?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One half of the BW in 2MHz BSS is underutilized 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significant portion of transmission will use 1MHz PPDU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Based on different use cases (cell phone loading versus meter/sensor network), the usage scenarios and requirements can be quite different 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Nov 2011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zh-CN" smtClean="0"/>
              <a:t>Slide </a:t>
            </a:r>
            <a:fld id="{E6839059-DD2B-4222-A486-60D557E73405}" type="slidenum">
              <a:rPr lang="en-GB" altLang="zh-CN" smtClean="0"/>
              <a:pPr/>
              <a:t>4</a:t>
            </a:fld>
            <a:endParaRPr lang="en-GB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Previously Proposed US </a:t>
            </a:r>
            <a:r>
              <a:rPr lang="en-US" dirty="0" err="1" smtClean="0"/>
              <a:t>Channelizations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11-11-1535-00-00ah-us-channelization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11-11-1516-00-00ah-US-1MHz-channelization-for-11ah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smtClean="0"/>
              <a:t>Nov 2011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altLang="zh-CN" smtClean="0"/>
              <a:t>Slide </a:t>
            </a:r>
            <a:fld id="{E6839059-DD2B-4222-A486-60D557E73405}" type="slidenum">
              <a:rPr lang="en-GB" altLang="zh-CN" smtClean="0"/>
              <a:pPr/>
              <a:t>5</a:t>
            </a:fld>
            <a:endParaRPr lang="en-GB" altLang="zh-CN"/>
          </a:p>
        </p:txBody>
      </p:sp>
      <p:sp>
        <p:nvSpPr>
          <p:cNvPr id="37" name="TextBox 15"/>
          <p:cNvSpPr txBox="1">
            <a:spLocks noChangeArrowheads="1"/>
          </p:cNvSpPr>
          <p:nvPr/>
        </p:nvSpPr>
        <p:spPr bwMode="auto">
          <a:xfrm>
            <a:off x="1774371" y="1600592"/>
            <a:ext cx="5540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cs typeface="Arial" charset="0"/>
              </a:rPr>
              <a:t>902</a:t>
            </a:r>
            <a:br>
              <a:rPr lang="en-US" sz="1400">
                <a:latin typeface="Arial" charset="0"/>
                <a:cs typeface="Arial" charset="0"/>
              </a:rPr>
            </a:br>
            <a:r>
              <a:rPr lang="en-US" sz="1400">
                <a:latin typeface="Arial" charset="0"/>
                <a:cs typeface="Arial" charset="0"/>
              </a:rPr>
              <a:t>MHz</a:t>
            </a:r>
          </a:p>
        </p:txBody>
      </p:sp>
      <p:sp>
        <p:nvSpPr>
          <p:cNvPr id="39" name="TextBox 17"/>
          <p:cNvSpPr txBox="1">
            <a:spLocks noChangeArrowheads="1"/>
          </p:cNvSpPr>
          <p:nvPr/>
        </p:nvSpPr>
        <p:spPr bwMode="auto">
          <a:xfrm>
            <a:off x="7697334" y="1600592"/>
            <a:ext cx="554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cs typeface="Arial" charset="0"/>
              </a:rPr>
              <a:t>928</a:t>
            </a:r>
            <a:br>
              <a:rPr lang="en-US" sz="1400">
                <a:latin typeface="Arial" charset="0"/>
                <a:cs typeface="Arial" charset="0"/>
              </a:rPr>
            </a:br>
            <a:r>
              <a:rPr lang="en-US" sz="1400">
                <a:latin typeface="Arial" charset="0"/>
                <a:cs typeface="Arial" charset="0"/>
              </a:rPr>
              <a:t>MHz</a:t>
            </a:r>
          </a:p>
        </p:txBody>
      </p:sp>
      <p:sp>
        <p:nvSpPr>
          <p:cNvPr id="46" name="TextBox 25"/>
          <p:cNvSpPr txBox="1">
            <a:spLocks noChangeArrowheads="1"/>
          </p:cNvSpPr>
          <p:nvPr/>
        </p:nvSpPr>
        <p:spPr bwMode="auto">
          <a:xfrm>
            <a:off x="1317171" y="3276992"/>
            <a:ext cx="688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4 MHz</a:t>
            </a:r>
          </a:p>
        </p:txBody>
      </p:sp>
      <p:sp>
        <p:nvSpPr>
          <p:cNvPr id="48" name="TextBox 27"/>
          <p:cNvSpPr txBox="1">
            <a:spLocks noChangeArrowheads="1"/>
          </p:cNvSpPr>
          <p:nvPr/>
        </p:nvSpPr>
        <p:spPr bwMode="auto">
          <a:xfrm>
            <a:off x="1317171" y="3734192"/>
            <a:ext cx="6889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8 MHz</a:t>
            </a:r>
          </a:p>
        </p:txBody>
      </p:sp>
      <p:sp>
        <p:nvSpPr>
          <p:cNvPr id="64" name="TextBox 69"/>
          <p:cNvSpPr txBox="1">
            <a:spLocks noChangeArrowheads="1"/>
          </p:cNvSpPr>
          <p:nvPr/>
        </p:nvSpPr>
        <p:spPr bwMode="auto">
          <a:xfrm>
            <a:off x="1223509" y="4112017"/>
            <a:ext cx="7794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16 MHz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1981200" y="2253344"/>
            <a:ext cx="5736772" cy="1817914"/>
            <a:chOff x="1730828" y="2383971"/>
            <a:chExt cx="6716486" cy="2264621"/>
          </a:xfrm>
        </p:grpSpPr>
        <p:sp>
          <p:nvSpPr>
            <p:cNvPr id="35" name="Trapezoid 34"/>
            <p:cNvSpPr/>
            <p:nvPr/>
          </p:nvSpPr>
          <p:spPr bwMode="auto">
            <a:xfrm>
              <a:off x="20029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2002971" y="2601686"/>
              <a:ext cx="5943600" cy="2046906"/>
              <a:chOff x="2002971" y="2062555"/>
              <a:chExt cx="5943600" cy="2586037"/>
            </a:xfrm>
          </p:grpSpPr>
          <p:cxnSp>
            <p:nvCxnSpPr>
              <p:cNvPr id="36" name="Straight Connector 14"/>
              <p:cNvCxnSpPr>
                <a:cxnSpLocks noChangeShapeType="1"/>
              </p:cNvCxnSpPr>
              <p:nvPr/>
            </p:nvCxnSpPr>
            <p:spPr bwMode="auto">
              <a:xfrm rot="5400000">
                <a:off x="786152" y="3279374"/>
                <a:ext cx="2433637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8" name="Straight Connector 16"/>
              <p:cNvCxnSpPr>
                <a:cxnSpLocks noChangeShapeType="1"/>
              </p:cNvCxnSpPr>
              <p:nvPr/>
            </p:nvCxnSpPr>
            <p:spPr bwMode="auto">
              <a:xfrm rot="5400000">
                <a:off x="6689271" y="3391292"/>
                <a:ext cx="25146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40" name="Trapezoid 39"/>
            <p:cNvSpPr/>
            <p:nvPr/>
          </p:nvSpPr>
          <p:spPr bwMode="auto">
            <a:xfrm>
              <a:off x="24601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Trapezoid 40"/>
            <p:cNvSpPr/>
            <p:nvPr/>
          </p:nvSpPr>
          <p:spPr bwMode="auto">
            <a:xfrm>
              <a:off x="29173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Trapezoid 41"/>
            <p:cNvSpPr/>
            <p:nvPr/>
          </p:nvSpPr>
          <p:spPr bwMode="auto">
            <a:xfrm>
              <a:off x="33745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Trapezoid 43"/>
            <p:cNvSpPr/>
            <p:nvPr/>
          </p:nvSpPr>
          <p:spPr bwMode="auto">
            <a:xfrm>
              <a:off x="2002971" y="3276992"/>
              <a:ext cx="9144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Trapezoid 44"/>
            <p:cNvSpPr/>
            <p:nvPr/>
          </p:nvSpPr>
          <p:spPr bwMode="auto">
            <a:xfrm>
              <a:off x="2917371" y="3276992"/>
              <a:ext cx="9144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Trapezoid 46"/>
            <p:cNvSpPr/>
            <p:nvPr/>
          </p:nvSpPr>
          <p:spPr bwMode="auto">
            <a:xfrm>
              <a:off x="2002971" y="3734192"/>
              <a:ext cx="18288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Trapezoid 48"/>
            <p:cNvSpPr/>
            <p:nvPr/>
          </p:nvSpPr>
          <p:spPr bwMode="auto">
            <a:xfrm>
              <a:off x="38317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Trapezoid 49"/>
            <p:cNvSpPr/>
            <p:nvPr/>
          </p:nvSpPr>
          <p:spPr bwMode="auto">
            <a:xfrm>
              <a:off x="42889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Trapezoid 50"/>
            <p:cNvSpPr/>
            <p:nvPr/>
          </p:nvSpPr>
          <p:spPr bwMode="auto">
            <a:xfrm>
              <a:off x="47461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Trapezoid 51"/>
            <p:cNvSpPr/>
            <p:nvPr/>
          </p:nvSpPr>
          <p:spPr bwMode="auto">
            <a:xfrm>
              <a:off x="52033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Trapezoid 52"/>
            <p:cNvSpPr/>
            <p:nvPr/>
          </p:nvSpPr>
          <p:spPr bwMode="auto">
            <a:xfrm>
              <a:off x="56605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Trapezoid 53"/>
            <p:cNvSpPr/>
            <p:nvPr/>
          </p:nvSpPr>
          <p:spPr bwMode="auto">
            <a:xfrm>
              <a:off x="61177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Trapezoid 54"/>
            <p:cNvSpPr/>
            <p:nvPr/>
          </p:nvSpPr>
          <p:spPr bwMode="auto">
            <a:xfrm>
              <a:off x="65749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Trapezoid 55"/>
            <p:cNvSpPr/>
            <p:nvPr/>
          </p:nvSpPr>
          <p:spPr bwMode="auto">
            <a:xfrm>
              <a:off x="70321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Trapezoid 56"/>
            <p:cNvSpPr/>
            <p:nvPr/>
          </p:nvSpPr>
          <p:spPr bwMode="auto">
            <a:xfrm>
              <a:off x="7489371" y="2743592"/>
              <a:ext cx="457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Trapezoid 57"/>
            <p:cNvSpPr/>
            <p:nvPr/>
          </p:nvSpPr>
          <p:spPr bwMode="auto">
            <a:xfrm>
              <a:off x="3831771" y="3276992"/>
              <a:ext cx="9144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Trapezoid 58"/>
            <p:cNvSpPr/>
            <p:nvPr/>
          </p:nvSpPr>
          <p:spPr bwMode="auto">
            <a:xfrm>
              <a:off x="4746171" y="3276992"/>
              <a:ext cx="9144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Trapezoid 59"/>
            <p:cNvSpPr/>
            <p:nvPr/>
          </p:nvSpPr>
          <p:spPr bwMode="auto">
            <a:xfrm>
              <a:off x="5660571" y="3276992"/>
              <a:ext cx="9144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Trapezoid 60"/>
            <p:cNvSpPr/>
            <p:nvPr/>
          </p:nvSpPr>
          <p:spPr bwMode="auto">
            <a:xfrm>
              <a:off x="6574971" y="3276992"/>
              <a:ext cx="9144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Trapezoid 61"/>
            <p:cNvSpPr/>
            <p:nvPr/>
          </p:nvSpPr>
          <p:spPr bwMode="auto">
            <a:xfrm>
              <a:off x="3831771" y="3734192"/>
              <a:ext cx="18288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3" name="Trapezoid 62"/>
            <p:cNvSpPr/>
            <p:nvPr/>
          </p:nvSpPr>
          <p:spPr bwMode="auto">
            <a:xfrm>
              <a:off x="5660571" y="3734192"/>
              <a:ext cx="18288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Trapezoid 64"/>
            <p:cNvSpPr/>
            <p:nvPr/>
          </p:nvSpPr>
          <p:spPr bwMode="auto">
            <a:xfrm>
              <a:off x="2002971" y="4191392"/>
              <a:ext cx="3886200" cy="304800"/>
            </a:xfrm>
            <a:prstGeom prst="trapezoid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1730828" y="2405743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ysClr val="windowText" lastClr="000000"/>
                  </a:solidFill>
                </a:rPr>
                <a:t>902M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609114" y="2383971"/>
              <a:ext cx="8382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ysClr val="windowText" lastClr="000000"/>
                  </a:solidFill>
                </a:rPr>
                <a:t>928M</a:t>
              </a:r>
              <a:endParaRPr lang="en-US" sz="1400" dirty="0">
                <a:solidFill>
                  <a:sysClr val="windowText" lastClr="000000"/>
                </a:solidFill>
              </a:endParaRPr>
            </a:p>
          </p:txBody>
        </p:sp>
      </p:grpSp>
      <p:pic>
        <p:nvPicPr>
          <p:cNvPr id="71" name="Object 5"/>
          <p:cNvPicPr>
            <a:picLocks noChangeArrowheads="1"/>
          </p:cNvPicPr>
          <p:nvPr/>
        </p:nvPicPr>
        <p:blipFill>
          <a:blip r:embed="rId2" cstate="print"/>
          <a:srcRect l="-1688" t="-3093" r="-1398" b="-496"/>
          <a:stretch>
            <a:fillRect/>
          </a:stretch>
        </p:blipFill>
        <p:spPr bwMode="auto">
          <a:xfrm>
            <a:off x="1654628" y="4267200"/>
            <a:ext cx="5943599" cy="2340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Box 42"/>
          <p:cNvSpPr txBox="1"/>
          <p:nvPr/>
        </p:nvSpPr>
        <p:spPr>
          <a:xfrm>
            <a:off x="1600200" y="2525486"/>
            <a:ext cx="63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2MHz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611086" y="2939143"/>
            <a:ext cx="63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4MHz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32857" y="3320143"/>
            <a:ext cx="63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8MHz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45771" y="3701143"/>
            <a:ext cx="718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16MHz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US Channelization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7" y="1959428"/>
            <a:ext cx="72063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Total 18 channels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In 912~928MHz, 2MHz channel spacing can be targeted for higher throughput – see 11-11-1535-00-00ah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 In 902~912MHz, 1MHz channel spacing can be established for long range – see 11-11-1516-00-00ah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33599" y="3562613"/>
          <a:ext cx="4702629" cy="2882256"/>
        </p:xfrm>
        <a:graphic>
          <a:graphicData uri="http://schemas.openxmlformats.org/presentationml/2006/ole">
            <p:oleObj spid="_x0000_s15361" r:id="rId4" imgW="10629900" imgH="65151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-ppt 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802-11-Submission-ppt template</Template>
  <TotalTime>1779</TotalTime>
  <Words>312</Words>
  <Application>Microsoft Office PowerPoint</Application>
  <PresentationFormat>On-screen Show (4:3)</PresentationFormat>
  <Paragraphs>68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802-11-Submission-ppt template</vt:lpstr>
      <vt:lpstr>Document</vt:lpstr>
      <vt:lpstr>US Channelization and Bandwidth Considerations for 802.11ah</vt:lpstr>
      <vt:lpstr>Abstract</vt:lpstr>
      <vt:lpstr>Background</vt:lpstr>
      <vt:lpstr>Potential Issues</vt:lpstr>
      <vt:lpstr>Previously Proposed US Channelizations</vt:lpstr>
      <vt:lpstr>Proposed US Channelization</vt:lpstr>
    </vt:vector>
  </TitlesOfParts>
  <Company>ZTE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Bundling</dc:title>
  <dc:creator>James Wang</dc:creator>
  <cp:lastModifiedBy>JW</cp:lastModifiedBy>
  <cp:revision>101</cp:revision>
  <cp:lastPrinted>1601-01-01T00:00:00Z</cp:lastPrinted>
  <dcterms:created xsi:type="dcterms:W3CDTF">2011-07-11T05:49:01Z</dcterms:created>
  <dcterms:modified xsi:type="dcterms:W3CDTF">2011-11-10T17:11:32Z</dcterms:modified>
</cp:coreProperties>
</file>