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257" r:id="rId3"/>
    <p:sldId id="271" r:id="rId4"/>
    <p:sldId id="272" r:id="rId5"/>
    <p:sldId id="273" r:id="rId6"/>
    <p:sldId id="274" r:id="rId7"/>
    <p:sldId id="275" r:id="rId8"/>
    <p:sldId id="276" r:id="rId9"/>
    <p:sldId id="277" r:id="rId10"/>
    <p:sldId id="278" r:id="rId11"/>
    <p:sldId id="279" r:id="rId12"/>
    <p:sldId id="280" r:id="rId13"/>
    <p:sldId id="281" r:id="rId14"/>
    <p:sldId id="282" r:id="rId15"/>
    <p:sldId id="306" r:id="rId16"/>
    <p:sldId id="312" r:id="rId17"/>
    <p:sldId id="308" r:id="rId18"/>
    <p:sldId id="322" r:id="rId19"/>
    <p:sldId id="287" r:id="rId20"/>
    <p:sldId id="311" r:id="rId21"/>
    <p:sldId id="313" r:id="rId22"/>
    <p:sldId id="314" r:id="rId23"/>
    <p:sldId id="315" r:id="rId24"/>
    <p:sldId id="316" r:id="rId25"/>
    <p:sldId id="317" r:id="rId26"/>
    <p:sldId id="318" r:id="rId27"/>
    <p:sldId id="319" r:id="rId28"/>
    <p:sldId id="320" r:id="rId29"/>
    <p:sldId id="321" r:id="rId30"/>
    <p:sldId id="297" r:id="rId31"/>
    <p:sldId id="284" r:id="rId32"/>
    <p:sldId id="299" r:id="rId33"/>
    <p:sldId id="270"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CC00"/>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92" autoAdjust="0"/>
    <p:restoredTop sz="99505" autoAdjust="0"/>
  </p:normalViewPr>
  <p:slideViewPr>
    <p:cSldViewPr>
      <p:cViewPr varScale="1">
        <p:scale>
          <a:sx n="88" d="100"/>
          <a:sy n="88" d="100"/>
        </p:scale>
        <p:origin x="-1092"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102" d="100"/>
          <a:sy n="102" d="100"/>
        </p:scale>
        <p:origin x="-3744"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ko-KR" altLang="en-US"/>
              <a:t>Fischer, Lee, Zhu</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ko-KR" altLang="en-US"/>
              <a:t>Fischer, Lee, Zhu</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4C05D85-55E0-416F-BC75-24A45CCB5B37}" type="slidenum">
              <a:rPr lang="en-US" altLang="ko-KR"/>
              <a:pPr/>
              <a:t>10</a:t>
            </a:fld>
            <a:endParaRPr lang="en-US" altLang="ko-KR"/>
          </a:p>
        </p:txBody>
      </p:sp>
      <p:sp>
        <p:nvSpPr>
          <p:cNvPr id="48130"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8131"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1878CB4-FD3E-48AD-B7F8-038A0DCEC99F}" type="slidenum">
              <a:rPr lang="en-US" altLang="ko-KR"/>
              <a:pPr/>
              <a:t>11</a:t>
            </a:fld>
            <a:endParaRPr lang="en-US" altLang="ko-KR"/>
          </a:p>
        </p:txBody>
      </p:sp>
      <p:sp>
        <p:nvSpPr>
          <p:cNvPr id="50178" name="Rectangle 2"/>
          <p:cNvSpPr>
            <a:spLocks noGrp="1" noRot="1" noChangeAspect="1" noChangeArrowheads="1" noTextEdit="1"/>
          </p:cNvSpPr>
          <p:nvPr>
            <p:ph type="sldImg"/>
          </p:nvPr>
        </p:nvSpPr>
        <p:spPr>
          <a:xfrm>
            <a:off x="1147763" y="696913"/>
            <a:ext cx="4640262" cy="3479800"/>
          </a:xfrm>
          <a:ln/>
        </p:spPr>
      </p:sp>
      <p:sp>
        <p:nvSpPr>
          <p:cNvPr id="50179" name="Rectangle 3"/>
          <p:cNvSpPr>
            <a:spLocks noGrp="1" noChangeArrowheads="1"/>
          </p:cNvSpPr>
          <p:nvPr>
            <p:ph type="body" idx="1"/>
          </p:nvPr>
        </p:nvSpPr>
        <p:spPr>
          <a:xfrm>
            <a:off x="925513" y="4408488"/>
            <a:ext cx="5083175" cy="4175125"/>
          </a:xfrm>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328A066-212F-447A-A05E-770CB4BA9394}" type="slidenum">
              <a:rPr lang="en-US" altLang="ko-KR"/>
              <a:pPr/>
              <a:t>12</a:t>
            </a:fld>
            <a:endParaRPr lang="en-US" altLang="ko-KR"/>
          </a:p>
        </p:txBody>
      </p:sp>
      <p:sp>
        <p:nvSpPr>
          <p:cNvPr id="84994" name="Rectangle 2"/>
          <p:cNvSpPr>
            <a:spLocks noGrp="1" noRot="1" noChangeAspect="1" noChangeArrowheads="1" noTextEdit="1"/>
          </p:cNvSpPr>
          <p:nvPr>
            <p:ph type="sldImg"/>
          </p:nvPr>
        </p:nvSpPr>
        <p:spPr>
          <a:xfrm>
            <a:off x="1154113" y="701675"/>
            <a:ext cx="4625975" cy="3468688"/>
          </a:xfrm>
          <a:ln/>
        </p:spPr>
      </p:sp>
      <p:sp>
        <p:nvSpPr>
          <p:cNvPr id="8499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13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14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15</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E4322C1-D85F-405D-BE26-84D9514C2D82}" type="slidenum">
              <a:rPr lang="en-US" altLang="ko-KR"/>
              <a:pPr/>
              <a:t>17</a:t>
            </a:fld>
            <a:endParaRPr lang="en-US" altLang="ko-KR"/>
          </a:p>
        </p:txBody>
      </p:sp>
      <p:sp>
        <p:nvSpPr>
          <p:cNvPr id="117762" name="Rectangle 2"/>
          <p:cNvSpPr>
            <a:spLocks noGrp="1" noRot="1" noChangeAspect="1" noChangeArrowheads="1" noTextEdit="1"/>
          </p:cNvSpPr>
          <p:nvPr>
            <p:ph type="sldImg"/>
          </p:nvPr>
        </p:nvSpPr>
        <p:spPr>
          <a:xfrm>
            <a:off x="1154113" y="701675"/>
            <a:ext cx="4625975" cy="3468688"/>
          </a:xfrm>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E4322C1-D85F-405D-BE26-84D9514C2D82}" type="slidenum">
              <a:rPr lang="en-US" altLang="ko-KR"/>
              <a:pPr/>
              <a:t>18</a:t>
            </a:fld>
            <a:endParaRPr lang="en-US" altLang="ko-KR"/>
          </a:p>
        </p:txBody>
      </p:sp>
      <p:sp>
        <p:nvSpPr>
          <p:cNvPr id="117762" name="Rectangle 2"/>
          <p:cNvSpPr>
            <a:spLocks noGrp="1" noRot="1" noChangeAspect="1" noChangeArrowheads="1" noTextEdit="1"/>
          </p:cNvSpPr>
          <p:nvPr>
            <p:ph type="sldImg"/>
          </p:nvPr>
        </p:nvSpPr>
        <p:spPr>
          <a:xfrm>
            <a:off x="1154113" y="701675"/>
            <a:ext cx="4625975" cy="3468688"/>
          </a:xfrm>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19</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2B1AA12-0A56-4C9C-B526-CE74AA77E6EF}" type="slidenum">
              <a:rPr lang="en-US" altLang="ko-KR"/>
              <a:pPr/>
              <a:t>30</a:t>
            </a:fld>
            <a:endParaRPr lang="en-US" altLang="ko-KR"/>
          </a:p>
        </p:txBody>
      </p:sp>
      <p:sp>
        <p:nvSpPr>
          <p:cNvPr id="111618" name="Rectangle 2"/>
          <p:cNvSpPr>
            <a:spLocks noGrp="1" noRot="1" noChangeAspect="1" noChangeArrowheads="1" noTextEdit="1"/>
          </p:cNvSpPr>
          <p:nvPr>
            <p:ph type="sldImg"/>
          </p:nvPr>
        </p:nvSpPr>
        <p:spPr>
          <a:xfrm>
            <a:off x="1154113" y="701675"/>
            <a:ext cx="4625975" cy="3468688"/>
          </a:xfrm>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8950914-FD12-49F7-82FF-E30BB614BCB5}" type="slidenum">
              <a:rPr lang="en-US" altLang="ko-KR"/>
              <a:pPr/>
              <a:t>2</a:t>
            </a:fld>
            <a:endParaRPr lang="en-US" altLang="ko-KR"/>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ko-KR" altLang="en-US">
              <a:ea typeface="굴림" pitchFamily="34" charset="-127"/>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44D0B82F-A275-40D5-9B12-99BA219C91FB}" type="slidenum">
              <a:rPr lang="en-US" altLang="ko-KR"/>
              <a:pPr/>
              <a:t>31</a:t>
            </a:fld>
            <a:endParaRPr lang="en-US" altLang="ko-KR"/>
          </a:p>
        </p:txBody>
      </p:sp>
      <p:sp>
        <p:nvSpPr>
          <p:cNvPr id="89090" name="Rectangle 2"/>
          <p:cNvSpPr>
            <a:spLocks noGrp="1" noRot="1" noChangeAspect="1" noChangeArrowheads="1" noTextEdit="1"/>
          </p:cNvSpPr>
          <p:nvPr>
            <p:ph type="sldImg"/>
          </p:nvPr>
        </p:nvSpPr>
        <p:spPr>
          <a:xfrm>
            <a:off x="1154113" y="701675"/>
            <a:ext cx="4625975" cy="3468688"/>
          </a:xfrm>
          <a:ln/>
        </p:spPr>
      </p:sp>
      <p:sp>
        <p:nvSpPr>
          <p:cNvPr id="8909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1378C1C-0A8F-4FE5-98A9-578F74F9BC7E}" type="slidenum">
              <a:rPr lang="en-US" altLang="ko-KR"/>
              <a:pPr/>
              <a:t>32</a:t>
            </a:fld>
            <a:endParaRPr lang="en-US" altLang="ko-KR"/>
          </a:p>
        </p:txBody>
      </p:sp>
      <p:sp>
        <p:nvSpPr>
          <p:cNvPr id="97282" name="Rectangle 2"/>
          <p:cNvSpPr>
            <a:spLocks noGrp="1" noRot="1" noChangeAspect="1" noChangeArrowheads="1" noTextEdit="1"/>
          </p:cNvSpPr>
          <p:nvPr>
            <p:ph type="sldImg"/>
          </p:nvPr>
        </p:nvSpPr>
        <p:spPr>
          <a:xfrm>
            <a:off x="1154113" y="701675"/>
            <a:ext cx="4625975" cy="3468688"/>
          </a:xfrm>
          <a:ln/>
        </p:spPr>
      </p:sp>
      <p:sp>
        <p:nvSpPr>
          <p:cNvPr id="972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33</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98686F1-E37F-415B-B734-7EBAC79322A7}" type="slidenum">
              <a:rPr lang="en-US" altLang="ko-KR"/>
              <a:pPr/>
              <a:t>3</a:t>
            </a:fld>
            <a:endParaRPr lang="en-US" altLang="ko-KR"/>
          </a:p>
        </p:txBody>
      </p:sp>
      <p:sp>
        <p:nvSpPr>
          <p:cNvPr id="83970" name="Rectangle 2"/>
          <p:cNvSpPr>
            <a:spLocks noGrp="1" noRot="1" noChangeAspect="1" noChangeArrowheads="1" noTextEdit="1"/>
          </p:cNvSpPr>
          <p:nvPr>
            <p:ph type="sldImg"/>
          </p:nvPr>
        </p:nvSpPr>
        <p:spPr>
          <a:xfrm>
            <a:off x="1154113" y="701675"/>
            <a:ext cx="4625975" cy="3468688"/>
          </a:xfrm>
          <a:ln/>
        </p:spPr>
      </p:sp>
      <p:sp>
        <p:nvSpPr>
          <p:cNvPr id="8397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4</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5</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6</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D3284171-B8EF-4FE0-B992-CAC09544C715}" type="slidenum">
              <a:rPr lang="en-US" altLang="ko-KR"/>
              <a:pPr/>
              <a:t>7</a:t>
            </a:fld>
            <a:endParaRPr lang="en-US" altLang="ko-KR"/>
          </a:p>
        </p:txBody>
      </p:sp>
      <p:sp>
        <p:nvSpPr>
          <p:cNvPr id="41986"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198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EA5A3FC-77BF-4C52-80C0-D8ABA8B6F975}" type="slidenum">
              <a:rPr lang="en-US" altLang="ko-KR"/>
              <a:pPr/>
              <a:t>8</a:t>
            </a:fld>
            <a:endParaRPr lang="en-US" altLang="ko-KR"/>
          </a:p>
        </p:txBody>
      </p:sp>
      <p:sp>
        <p:nvSpPr>
          <p:cNvPr id="44034"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403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B919D53-C40C-4D94-B03B-3D4235AE7AE4}" type="slidenum">
              <a:rPr lang="en-US" altLang="ko-KR"/>
              <a:pPr/>
              <a:t>9</a:t>
            </a:fld>
            <a:endParaRPr lang="en-US" altLang="ko-KR"/>
          </a:p>
        </p:txBody>
      </p:sp>
      <p:sp>
        <p:nvSpPr>
          <p:cNvPr id="46082"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608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958850" cy="274637"/>
          </a:xfrm>
        </p:spPr>
        <p:txBody>
          <a:bodyPr/>
          <a:lstStyle>
            <a:lvl1pPr>
              <a:defRPr/>
            </a:lvl1pPr>
          </a:lstStyle>
          <a:p>
            <a:r>
              <a:rPr lang="en-US" altLang="ko-KR" dirty="0" smtClean="0"/>
              <a:t>Nov 2011</a:t>
            </a:r>
            <a:endParaRPr lang="en-US" altLang="ko-KR" dirty="0"/>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8" name="Footer Placeholder 7"/>
          <p:cNvSpPr>
            <a:spLocks noGrp="1"/>
          </p:cNvSpPr>
          <p:nvPr>
            <p:ph type="ftr" sz="quarter" idx="11"/>
          </p:nvPr>
        </p:nvSpPr>
        <p:spPr/>
        <p:txBody>
          <a:bodyPr/>
          <a:lstStyle>
            <a:lvl1pPr>
              <a:defRPr/>
            </a:lvl1pPr>
          </a:lstStyle>
          <a:p>
            <a:r>
              <a:rPr lang="ko-KR" altLang="en-US"/>
              <a:t>Fischer, Lee, Zhu</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4" name="Footer Placeholder 3"/>
          <p:cNvSpPr>
            <a:spLocks noGrp="1"/>
          </p:cNvSpPr>
          <p:nvPr>
            <p:ph type="ftr" sz="quarter" idx="11"/>
          </p:nvPr>
        </p:nvSpPr>
        <p:spPr/>
        <p:txBody>
          <a:bodyPr/>
          <a:lstStyle>
            <a:lvl1pPr>
              <a:defRPr/>
            </a:lvl1pPr>
          </a:lstStyle>
          <a:p>
            <a:r>
              <a:rPr lang="ko-KR" altLang="en-US"/>
              <a:t>Fischer, Lee, Zhu</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3" name="Footer Placeholder 2"/>
          <p:cNvSpPr>
            <a:spLocks noGrp="1"/>
          </p:cNvSpPr>
          <p:nvPr>
            <p:ph type="ftr" sz="quarter" idx="11"/>
          </p:nvPr>
        </p:nvSpPr>
        <p:spPr/>
        <p:txBody>
          <a:bodyPr/>
          <a:lstStyle>
            <a:lvl1pPr>
              <a:defRPr/>
            </a:lvl1pPr>
          </a:lstStyle>
          <a:p>
            <a:r>
              <a:rPr lang="ko-KR" altLang="en-US"/>
              <a:t>Fischer, Lee, Zhu</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Nov 2011</a:t>
            </a:r>
            <a:endParaRPr lang="en-US" altLang="ko-KR"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ko-KR" altLang="en-US"/>
              <a:t>Fischer, Lee, Zhu</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17538" y="332601"/>
            <a:ext cx="3327962"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802.11-11/ 1531r2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altLang="ko-KR" dirty="0" smtClean="0"/>
              <a:t>Nov 2011</a:t>
            </a:r>
            <a:endParaRPr lang="en-US" altLang="ko-KR" dirty="0"/>
          </a:p>
        </p:txBody>
      </p:sp>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264E0473-E3CC-4B62-AB89-FDDD4EEB9EF5}" type="slidenum">
              <a:rPr lang="en-US" altLang="ko-KR"/>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TGac</a:t>
            </a:r>
            <a:r>
              <a:rPr lang="en-US" altLang="ko-KR" dirty="0">
                <a:ea typeface="굴림" pitchFamily="34" charset="-127"/>
              </a:rPr>
              <a:t> </a:t>
            </a:r>
            <a:r>
              <a:rPr lang="en-US" altLang="ko-KR" dirty="0" smtClean="0">
                <a:ea typeface="굴림" pitchFamily="34" charset="-127"/>
              </a:rPr>
              <a:t>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a:ea typeface="굴림" pitchFamily="34" charset="-127"/>
              </a:rPr>
              <a:t>Date:</a:t>
            </a:r>
            <a:r>
              <a:rPr lang="en-US" altLang="ko-KR" sz="2000" b="0" dirty="0">
                <a:ea typeface="굴림" pitchFamily="34" charset="-127"/>
              </a:rPr>
              <a:t> </a:t>
            </a:r>
            <a:r>
              <a:rPr lang="en-US" altLang="ko-KR" sz="2000" b="0" dirty="0" smtClean="0">
                <a:ea typeface="굴림" pitchFamily="34" charset="-127"/>
              </a:rPr>
              <a:t>2011-11-08</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14350" y="2390775"/>
          <a:ext cx="7867650" cy="3248025"/>
        </p:xfrm>
        <a:graphic>
          <a:graphicData uri="http://schemas.openxmlformats.org/presentationml/2006/ole">
            <p:oleObj spid="_x0000_s30731" name="Document" r:id="rId4" imgW="8196576" imgH="3388946"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AF849856-4150-43BB-B16E-003D8951537A}" type="slidenum">
              <a:rPr lang="en-US" altLang="ko-KR"/>
              <a:pPr/>
              <a:t>10</a:t>
            </a:fld>
            <a:endParaRPr lang="en-US" altLang="ko-KR"/>
          </a:p>
        </p:txBody>
      </p:sp>
      <p:sp>
        <p:nvSpPr>
          <p:cNvPr id="47106"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altLang="ko-KR" sz="1400">
                <a:ea typeface="굴림" pitchFamily="34" charset="-127"/>
              </a:rPr>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Nothing in this policy shall be interpreted as giving rise to a duty to conduct a patent search. No license is implied by the submission of a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47107" name="Rectangle 3"/>
          <p:cNvSpPr>
            <a:spLocks noGrp="1" noChangeArrowheads="1"/>
          </p:cNvSpPr>
          <p:nvPr>
            <p:ph type="title"/>
          </p:nvPr>
        </p:nvSpPr>
        <p:spPr>
          <a:xfrm>
            <a:off x="179388" y="692150"/>
            <a:ext cx="8686800" cy="504825"/>
          </a:xfrm>
        </p:spPr>
        <p:txBody>
          <a:bodyPr/>
          <a:lstStyle/>
          <a:p>
            <a:r>
              <a:rPr lang="en-US" altLang="ko-KR" sz="2000" i="1" u="sng">
                <a:latin typeface="Helvetica" pitchFamily="34" charset="0"/>
                <a:ea typeface="굴림" pitchFamily="34" charset="-127"/>
              </a:rPr>
              <a:t>IEEE-SA Standards Board Bylaws</a:t>
            </a:r>
            <a:r>
              <a:rPr lang="en-US" altLang="ko-KR" sz="2000" u="sng">
                <a:latin typeface="Helvetica" pitchFamily="34" charset="0"/>
                <a:ea typeface="굴림" pitchFamily="34" charset="-127"/>
              </a:rPr>
              <a:t> on Patents in Standards</a:t>
            </a:r>
          </a:p>
        </p:txBody>
      </p:sp>
      <p:sp>
        <p:nvSpPr>
          <p:cNvPr id="47108"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endParaRPr>
          </a:p>
        </p:txBody>
      </p:sp>
      <p:sp>
        <p:nvSpPr>
          <p:cNvPr id="47109"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711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4</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0B6F539B-A584-4495-AE7F-59BD90B50672}" type="slidenum">
              <a:rPr lang="en-US" altLang="ko-KR"/>
              <a:pPr/>
              <a:t>11</a:t>
            </a:fld>
            <a:endParaRPr lang="en-US" altLang="ko-KR"/>
          </a:p>
        </p:txBody>
      </p:sp>
      <p:sp>
        <p:nvSpPr>
          <p:cNvPr id="49154" name="Rectangle 2"/>
          <p:cNvSpPr>
            <a:spLocks noGrp="1" noChangeArrowheads="1"/>
          </p:cNvSpPr>
          <p:nvPr>
            <p:ph type="title"/>
          </p:nvPr>
        </p:nvSpPr>
        <p:spPr>
          <a:xfrm>
            <a:off x="323850" y="620713"/>
            <a:ext cx="8458200" cy="609600"/>
          </a:xfrm>
        </p:spPr>
        <p:txBody>
          <a:bodyPr/>
          <a:lstStyle/>
          <a:p>
            <a:r>
              <a:rPr lang="en-US" altLang="ko-KR" sz="2800" u="sng">
                <a:ea typeface="굴림" pitchFamily="34" charset="-127"/>
              </a:rPr>
              <a:t>Other Guidelines for IEEE WG Meetings</a:t>
            </a:r>
          </a:p>
        </p:txBody>
      </p:sp>
      <p:sp>
        <p:nvSpPr>
          <p:cNvPr id="49155" name="Rectangle 3"/>
          <p:cNvSpPr>
            <a:spLocks noChangeArrowheads="1"/>
          </p:cNvSpPr>
          <p:nvPr/>
        </p:nvSpPr>
        <p:spPr bwMode="auto">
          <a:xfrm>
            <a:off x="533400" y="228600"/>
            <a:ext cx="8229600" cy="762000"/>
          </a:xfrm>
          <a:prstGeom prst="rect">
            <a:avLst/>
          </a:prstGeom>
          <a:noFill/>
          <a:ln w="9525">
            <a:noFill/>
            <a:miter lim="800000"/>
            <a:headEnd/>
            <a:tailEnd/>
          </a:ln>
          <a:effectLst/>
        </p:spPr>
        <p:txBody>
          <a:bodyPr anchor="ctr"/>
          <a:lstStyle/>
          <a:p>
            <a:pPr algn="ctr"/>
            <a:endParaRPr lang="en-GB" sz="2000" b="1" u="sng">
              <a:solidFill>
                <a:schemeClr val="tx2"/>
              </a:solidFill>
              <a:latin typeface="Helvetica" pitchFamily="34" charset="0"/>
            </a:endParaRPr>
          </a:p>
        </p:txBody>
      </p:sp>
      <p:sp>
        <p:nvSpPr>
          <p:cNvPr id="49156" name="Rectangle 4"/>
          <p:cNvSpPr>
            <a:spLocks noChangeArrowheads="1"/>
          </p:cNvSpPr>
          <p:nvPr/>
        </p:nvSpPr>
        <p:spPr bwMode="auto">
          <a:xfrm>
            <a:off x="539750" y="1268413"/>
            <a:ext cx="8229600" cy="5040312"/>
          </a:xfrm>
          <a:prstGeom prst="rect">
            <a:avLst/>
          </a:prstGeom>
          <a:noFill/>
          <a:ln w="9525">
            <a:noFill/>
            <a:miter lim="800000"/>
            <a:headEnd/>
            <a:tailEnd/>
          </a:ln>
          <a:effectLst/>
        </p:spPr>
        <p:txBody>
          <a:bodyPr/>
          <a:lstStyle/>
          <a:p>
            <a:pPr marL="230188" indent="-230188">
              <a:lnSpc>
                <a:spcPct val="80000"/>
              </a:lnSpc>
              <a:spcBef>
                <a:spcPct val="20000"/>
              </a:spcBef>
              <a:buFontTx/>
              <a:buChar char="•"/>
            </a:pPr>
            <a:endParaRPr lang="ko-KR" altLang="en-US" sz="700" b="1" u="sng">
              <a:solidFill>
                <a:srgbClr val="FF0000"/>
              </a:solidFill>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All IEEE-SA standards meetings shall be conducted in compliance with all applicable laws, including antitrust and competition laws.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interpretation, validity, or essentiality of patents/patent claims. </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specific license rates, terms, or conditions.</a:t>
            </a:r>
          </a:p>
          <a:p>
            <a:pPr marL="630238" lvl="1" indent="-285750">
              <a:lnSpc>
                <a:spcPct val="80000"/>
              </a:lnSpc>
              <a:spcBef>
                <a:spcPct val="20000"/>
              </a:spcBef>
              <a:spcAft>
                <a:spcPct val="40000"/>
              </a:spcAft>
              <a:buFontTx/>
              <a:buChar char="–"/>
            </a:pPr>
            <a:r>
              <a:rPr lang="en-US" altLang="ko-KR" sz="1400">
                <a:ea typeface="굴림" pitchFamily="34" charset="-127"/>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FontTx/>
              <a:buChar char="•"/>
            </a:pPr>
            <a:r>
              <a:rPr lang="en-GB" sz="1400"/>
              <a:t>Technical considerations remain primary focus</a:t>
            </a:r>
            <a:endParaRPr lang="en-US" altLang="ko-KR" sz="1400">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fixing product prices, allocation of customers, or dividing sales markets.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status or substance of ongoing or threatened litigation.</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be silent if inappropriate topics are discussed</a:t>
            </a:r>
            <a:r>
              <a:rPr lang="en-US" altLang="ko-KR" sz="1600">
                <a:latin typeface="Arial"/>
                <a:ea typeface="굴림" pitchFamily="34" charset="-127"/>
              </a:rPr>
              <a:t>…</a:t>
            </a:r>
            <a:r>
              <a:rPr lang="en-US" altLang="ko-KR" sz="1600">
                <a:ea typeface="굴림" pitchFamily="34" charset="-127"/>
              </a:rPr>
              <a:t> do formally object.</a:t>
            </a: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r>
              <a:rPr lang="en-US" altLang="ko-KR" sz="1000">
                <a:ea typeface="굴림" pitchFamily="34" charset="-127"/>
              </a:rPr>
              <a:t>---------------------------------------------------------------   </a:t>
            </a:r>
          </a:p>
          <a:p>
            <a:pPr marL="230188" indent="-230188" algn="ctr">
              <a:lnSpc>
                <a:spcPct val="80000"/>
              </a:lnSpc>
              <a:spcBef>
                <a:spcPct val="20000"/>
              </a:spcBef>
            </a:pPr>
            <a:r>
              <a:rPr lang="en-US" altLang="ko-KR">
                <a:ea typeface="굴림" pitchFamily="34" charset="-127"/>
              </a:rPr>
              <a:t>If you have questions, contact the IEEE-SA Standards Board Patent Committee Administrator at patcom@ieee.org or visit http://standards.ieee.org/board/pat/index.html </a:t>
            </a:r>
            <a:br>
              <a:rPr lang="en-US" altLang="ko-KR">
                <a:ea typeface="굴림" pitchFamily="34" charset="-127"/>
              </a:rPr>
            </a:b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See </a:t>
            </a:r>
            <a:r>
              <a:rPr lang="en-US" altLang="ko-KR" i="1">
                <a:ea typeface="굴림" pitchFamily="34" charset="-127"/>
              </a:rPr>
              <a:t>IEEE-SA Standards Board Operations Manual</a:t>
            </a:r>
            <a:r>
              <a:rPr lang="en-US" altLang="ko-KR">
                <a:ea typeface="굴림" pitchFamily="34" charset="-127"/>
              </a:rPr>
              <a:t>, clause 5.3.10 and </a:t>
            </a:r>
            <a:r>
              <a:rPr lang="en-GB"/>
              <a:t>“Promoting Competition and Innovation: What You Need to Know about the IEEE Standards Association's Antitrust and Competition Policy”</a:t>
            </a:r>
            <a:r>
              <a:rPr lang="en-US" altLang="ko-KR">
                <a:ea typeface="굴림" pitchFamily="34" charset="-127"/>
              </a:rPr>
              <a:t> for more details.</a:t>
            </a:r>
          </a:p>
          <a:p>
            <a:pPr marL="230188" indent="-230188" algn="ctr">
              <a:lnSpc>
                <a:spcPct val="80000"/>
              </a:lnSpc>
              <a:spcBef>
                <a:spcPct val="20000"/>
              </a:spcBef>
            </a:pP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This slide set is available at http://standards.ieee.org/board/pat/pat-slideset.ppt</a:t>
            </a:r>
          </a:p>
        </p:txBody>
      </p:sp>
      <p:sp>
        <p:nvSpPr>
          <p:cNvPr id="49157"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5</a:t>
            </a:r>
          </a:p>
        </p:txBody>
      </p:sp>
      <p:sp>
        <p:nvSpPr>
          <p:cNvPr id="9"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6C65A72-F0D2-4ED3-B0D5-3667BCE9914C}" type="slidenum">
              <a:rPr lang="en-US" altLang="ko-KR"/>
              <a:pPr/>
              <a:t>12</a:t>
            </a:fld>
            <a:endParaRPr lang="en-US" altLang="ko-KR"/>
          </a:p>
        </p:txBody>
      </p:sp>
      <p:sp>
        <p:nvSpPr>
          <p:cNvPr id="51202" name="Rectangle 2"/>
          <p:cNvSpPr>
            <a:spLocks noGrp="1" noChangeArrowheads="1"/>
          </p:cNvSpPr>
          <p:nvPr>
            <p:ph type="title"/>
          </p:nvPr>
        </p:nvSpPr>
        <p:spPr/>
        <p:txBody>
          <a:bodyPr/>
          <a:lstStyle/>
          <a:p>
            <a:r>
              <a:rPr lang="en-US" altLang="ko-KR">
                <a:ea typeface="굴림" pitchFamily="34" charset="-127"/>
              </a:rPr>
              <a:t>Question</a:t>
            </a:r>
          </a:p>
        </p:txBody>
      </p:sp>
      <p:sp>
        <p:nvSpPr>
          <p:cNvPr id="51203" name="Rectangle 3"/>
          <p:cNvSpPr>
            <a:spLocks noGrp="1" noChangeArrowheads="1"/>
          </p:cNvSpPr>
          <p:nvPr>
            <p:ph type="body" idx="1"/>
          </p:nvPr>
        </p:nvSpPr>
        <p:spPr>
          <a:xfrm>
            <a:off x="457200" y="1828800"/>
            <a:ext cx="8229600" cy="4114800"/>
          </a:xfrm>
        </p:spPr>
        <p:txBody>
          <a:bodyPr/>
          <a:lstStyle/>
          <a:p>
            <a:r>
              <a:rPr lang="en-US" altLang="ko-KR">
                <a:ea typeface="굴림" pitchFamily="34" charset="-127"/>
              </a:rPr>
              <a:t>Are there any patent claim(s)/patent application claim(s) and/or the holder of patent claim(s)/patent application claim(s) that the participant believes may be essential for the use of that standard?  </a:t>
            </a:r>
          </a:p>
          <a:p>
            <a:endParaRPr lang="en-US" altLang="ko-KR">
              <a:ea typeface="굴림" pitchFamily="34" charset="-127"/>
            </a:endParaRPr>
          </a:p>
          <a:p>
            <a:r>
              <a:rPr lang="en-US" altLang="ko-KR">
                <a:ea typeface="굴림" pitchFamily="34" charset="-127"/>
              </a:rPr>
              <a:t>Minute any responses that were given, specifically the patent claim(s)/patent application claim(s) and/or the holder of the patent claim(s)/patent application claim(s) that were identified (if any) and by whom.</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13</a:t>
            </a:fld>
            <a:endParaRPr lang="en-US" altLang="ko-KR"/>
          </a:p>
        </p:txBody>
      </p:sp>
      <p:sp>
        <p:nvSpPr>
          <p:cNvPr id="52226" name="Rectangle 2"/>
          <p:cNvSpPr>
            <a:spLocks noGrp="1" noChangeArrowheads="1"/>
          </p:cNvSpPr>
          <p:nvPr>
            <p:ph type="ctrTitle"/>
          </p:nvPr>
        </p:nvSpPr>
        <p:spPr/>
        <p:txBody>
          <a:bodyPr/>
          <a:lstStyle/>
          <a:p>
            <a:r>
              <a:rPr lang="en-US" altLang="ko-KR">
                <a:ea typeface="굴림" pitchFamily="34" charset="-127"/>
              </a:rPr>
              <a:t>Current MAC adhoc meeting agenda-notes pages</a:t>
            </a:r>
          </a:p>
        </p:txBody>
      </p:sp>
      <p:sp>
        <p:nvSpPr>
          <p:cNvPr id="52227" name="Rectangle 3"/>
          <p:cNvSpPr>
            <a:spLocks noGrp="1" noChangeArrowheads="1"/>
          </p:cNvSpPr>
          <p:nvPr>
            <p:ph type="subTitle" idx="1"/>
          </p:nvPr>
        </p:nvSpPr>
        <p:spPr/>
        <p:txBody>
          <a:bodyPr/>
          <a:lstStyle/>
          <a:p>
            <a:r>
              <a:rPr lang="en-US" altLang="ko-KR">
                <a:ea typeface="굴림" pitchFamily="34" charset="-127"/>
              </a:rPr>
              <a:t>Most recent agenda-notes pages are at the top of this document (i.e. have lower slide numbers).</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14</a:t>
            </a:fld>
            <a:endParaRPr lang="en-US" altLang="ko-KR"/>
          </a:p>
        </p:txBody>
      </p:sp>
      <p:sp>
        <p:nvSpPr>
          <p:cNvPr id="53250" name="Rectangle 2"/>
          <p:cNvSpPr>
            <a:spLocks noGrp="1" noChangeArrowheads="1"/>
          </p:cNvSpPr>
          <p:nvPr>
            <p:ph type="title"/>
          </p:nvPr>
        </p:nvSpPr>
        <p:spPr/>
        <p:txBody>
          <a:bodyPr/>
          <a:lstStyle/>
          <a:p>
            <a:r>
              <a:rPr lang="en-US" altLang="ko-KR">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ko-KR" altLang="en-US"/>
              <a:t>Fischer, Lee, Zhu</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15</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3200" b="1" dirty="0">
                <a:solidFill>
                  <a:schemeClr val="tx2"/>
                </a:solidFill>
                <a:ea typeface="굴림" pitchFamily="34" charset="-127"/>
              </a:rPr>
              <a:t>Agenda for </a:t>
            </a:r>
            <a:r>
              <a:rPr lang="en-US" altLang="ko-KR" sz="3200" b="1" dirty="0" smtClean="0">
                <a:ea typeface="굴림" pitchFamily="34" charset="-127"/>
              </a:rPr>
              <a:t>Nov 07</a:t>
            </a:r>
            <a:r>
              <a:rPr lang="en-US" altLang="ko-KR" sz="3200" b="1" baseline="30000" dirty="0" smtClean="0">
                <a:ea typeface="굴림" pitchFamily="34" charset="-127"/>
              </a:rPr>
              <a:t>th</a:t>
            </a:r>
            <a:r>
              <a:rPr lang="en-US" altLang="ko-KR" sz="3200" b="1" dirty="0">
                <a:ea typeface="굴림" pitchFamily="34" charset="-127"/>
              </a:rPr>
              <a:t>, </a:t>
            </a:r>
            <a:r>
              <a:rPr lang="en-US" altLang="ko-KR" sz="3200" b="1" dirty="0" smtClean="0">
                <a:ea typeface="굴림" pitchFamily="34" charset="-127"/>
              </a:rPr>
              <a:t>2011 </a:t>
            </a:r>
            <a:r>
              <a:rPr lang="en-US" altLang="ko-KR" sz="3200" b="1" dirty="0">
                <a:ea typeface="굴림" pitchFamily="34" charset="-127"/>
              </a:rPr>
              <a:t>– </a:t>
            </a:r>
            <a:r>
              <a:rPr lang="en-US" altLang="ko-KR" sz="3200" b="1" dirty="0" smtClean="0">
                <a:ea typeface="굴림" pitchFamily="34" charset="-127"/>
              </a:rPr>
              <a:t>PM1</a:t>
            </a:r>
            <a:endParaRPr lang="en-US" altLang="ko-KR" sz="32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600" b="1" dirty="0">
                <a:ea typeface="굴림" pitchFamily="34" charset="-127"/>
              </a:rPr>
              <a:t>Affiliation policy</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IEEE Patent policy review</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Question of IP claims (See slide 12)</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Attendance recording</a:t>
            </a:r>
          </a:p>
          <a:p>
            <a:pPr marL="742950" lvl="1" indent="-285750">
              <a:lnSpc>
                <a:spcPct val="80000"/>
              </a:lnSpc>
              <a:spcBef>
                <a:spcPct val="20000"/>
              </a:spcBef>
              <a:buFontTx/>
              <a:buChar char="–"/>
            </a:pPr>
            <a:r>
              <a:rPr lang="en-US" altLang="ko-KR" sz="1400" dirty="0">
                <a:ea typeface="굴림" pitchFamily="34" charset="-127"/>
              </a:rPr>
              <a:t>Conf call attendance required – send email to chairs</a:t>
            </a:r>
          </a:p>
          <a:p>
            <a:pPr marL="342900" indent="-342900">
              <a:lnSpc>
                <a:spcPct val="80000"/>
              </a:lnSpc>
              <a:spcBef>
                <a:spcPct val="20000"/>
              </a:spcBef>
              <a:buFontTx/>
              <a:buChar char="•"/>
            </a:pPr>
            <a:r>
              <a:rPr lang="en-US" altLang="ko-KR" sz="1600" b="1" dirty="0">
                <a:ea typeface="굴림" pitchFamily="34" charset="-127"/>
              </a:rPr>
              <a:t>Minutes – review</a:t>
            </a:r>
          </a:p>
          <a:p>
            <a:pPr marL="742950" lvl="1" indent="-285750">
              <a:lnSpc>
                <a:spcPct val="80000"/>
              </a:lnSpc>
              <a:spcBef>
                <a:spcPct val="20000"/>
              </a:spcBef>
              <a:buFontTx/>
              <a:buChar char="–"/>
            </a:pPr>
            <a:r>
              <a:rPr lang="en-US" altLang="ko-KR" sz="1400" dirty="0" smtClean="0">
                <a:ea typeface="굴림" pitchFamily="34" charset="-127"/>
              </a:rPr>
              <a:t>11-11-1290r3</a:t>
            </a:r>
            <a:endParaRPr lang="en-US" altLang="ko-KR" sz="1400" dirty="0">
              <a:ea typeface="굴림" pitchFamily="34" charset="-127"/>
            </a:endParaRPr>
          </a:p>
          <a:p>
            <a:pPr marL="342900" indent="-342900">
              <a:lnSpc>
                <a:spcPct val="80000"/>
              </a:lnSpc>
              <a:spcBef>
                <a:spcPct val="20000"/>
              </a:spcBef>
              <a:buFontTx/>
              <a:buChar char="•"/>
            </a:pPr>
            <a:r>
              <a:rPr lang="en-US" altLang="ko-KR" sz="1600" b="1" dirty="0">
                <a:ea typeface="굴림" pitchFamily="34" charset="-127"/>
              </a:rPr>
              <a:t>Review rules for </a:t>
            </a:r>
            <a:r>
              <a:rPr lang="en-US" altLang="ko-KR" sz="1600" b="1" dirty="0" err="1">
                <a:ea typeface="굴림" pitchFamily="34" charset="-127"/>
              </a:rPr>
              <a:t>adhocs</a:t>
            </a:r>
            <a:endParaRPr lang="en-US" altLang="ko-KR" sz="1600" b="1" dirty="0">
              <a:ea typeface="굴림" pitchFamily="34" charset="-127"/>
            </a:endParaRPr>
          </a:p>
          <a:p>
            <a:pPr marL="742950" lvl="1" indent="-285750">
              <a:lnSpc>
                <a:spcPct val="80000"/>
              </a:lnSpc>
              <a:spcBef>
                <a:spcPct val="20000"/>
              </a:spcBef>
              <a:buFontTx/>
              <a:buChar char="–"/>
            </a:pPr>
            <a:r>
              <a:rPr lang="en-US" altLang="ko-KR" sz="1400" dirty="0">
                <a:ea typeface="굴림" pitchFamily="34" charset="-127"/>
              </a:rPr>
              <a:t>11-09-0059r5</a:t>
            </a:r>
          </a:p>
          <a:p>
            <a:pPr marL="342900" indent="-342900">
              <a:lnSpc>
                <a:spcPct val="80000"/>
              </a:lnSpc>
              <a:spcBef>
                <a:spcPct val="20000"/>
              </a:spcBef>
              <a:buFontTx/>
              <a:buChar char="•"/>
            </a:pPr>
            <a:r>
              <a:rPr lang="en-US" altLang="ko-KR" sz="1600" b="1" dirty="0">
                <a:ea typeface="굴림" pitchFamily="34" charset="-127"/>
              </a:rPr>
              <a:t>MAC topics (11-09-1175-01-00ac-ad-hoc-groups-scope.ppt)</a:t>
            </a:r>
          </a:p>
          <a:p>
            <a:pPr marL="742950" lvl="1" indent="-285750">
              <a:lnSpc>
                <a:spcPct val="80000"/>
              </a:lnSpc>
              <a:spcBef>
                <a:spcPct val="20000"/>
              </a:spcBef>
              <a:buFontTx/>
              <a:buChar char="–"/>
            </a:pPr>
            <a:r>
              <a:rPr lang="en-US" altLang="ko-KR" sz="1400" dirty="0">
                <a:ea typeface="굴림" pitchFamily="34" charset="-127"/>
              </a:rPr>
              <a:t>Power saving</a:t>
            </a:r>
          </a:p>
          <a:p>
            <a:pPr marL="742950" lvl="1" indent="-285750">
              <a:lnSpc>
                <a:spcPct val="80000"/>
              </a:lnSpc>
              <a:spcBef>
                <a:spcPct val="20000"/>
              </a:spcBef>
              <a:buFontTx/>
              <a:buChar char="–"/>
            </a:pPr>
            <a:r>
              <a:rPr lang="en-US" altLang="ko-KR" sz="1400" dirty="0">
                <a:ea typeface="굴림" pitchFamily="34" charset="-127"/>
              </a:rPr>
              <a:t>Capability negotiations</a:t>
            </a:r>
          </a:p>
          <a:p>
            <a:pPr marL="742950" lvl="1" indent="-285750">
              <a:lnSpc>
                <a:spcPct val="80000"/>
              </a:lnSpc>
              <a:spcBef>
                <a:spcPct val="20000"/>
              </a:spcBef>
              <a:buFontTx/>
              <a:buChar char="–"/>
            </a:pPr>
            <a:r>
              <a:rPr lang="en-US" altLang="ko-KR" sz="1400" dirty="0">
                <a:ea typeface="굴림" pitchFamily="34" charset="-127"/>
              </a:rPr>
              <a:t>Frame formats</a:t>
            </a:r>
          </a:p>
          <a:p>
            <a:pPr marL="342900" indent="-342900">
              <a:lnSpc>
                <a:spcPct val="80000"/>
              </a:lnSpc>
              <a:spcBef>
                <a:spcPct val="20000"/>
              </a:spcBef>
              <a:buFontTx/>
              <a:buChar char="•"/>
            </a:pPr>
            <a:r>
              <a:rPr lang="en-US" altLang="ko-KR" sz="1600" b="1" dirty="0">
                <a:ea typeface="굴림" pitchFamily="34" charset="-127"/>
              </a:rPr>
              <a:t>Submissions</a:t>
            </a:r>
          </a:p>
          <a:p>
            <a:pPr marL="742950" lvl="1" indent="-285750">
              <a:lnSpc>
                <a:spcPct val="80000"/>
              </a:lnSpc>
              <a:spcBef>
                <a:spcPct val="20000"/>
              </a:spcBef>
              <a:buFontTx/>
              <a:buChar char="–"/>
            </a:pPr>
            <a:r>
              <a:rPr lang="en-US" altLang="ko-KR" sz="1400" dirty="0" smtClean="0">
                <a:ea typeface="굴림" pitchFamily="34" charset="-127"/>
              </a:rPr>
              <a:t>(see next page)</a:t>
            </a:r>
            <a:endParaRPr lang="en-US" altLang="ko-KR" sz="1400" dirty="0">
              <a:ea typeface="굴림" pitchFamily="34" charset="-127"/>
            </a:endParaRPr>
          </a:p>
          <a:p>
            <a:pPr marL="342900" indent="-342900">
              <a:spcBef>
                <a:spcPct val="20000"/>
              </a:spcBef>
              <a:buFontTx/>
              <a:buChar char="•"/>
            </a:pPr>
            <a:r>
              <a:rPr lang="en-US" altLang="ko-KR" sz="1600" b="1" dirty="0">
                <a:ea typeface="굴림" pitchFamily="34" charset="-127"/>
              </a:rPr>
              <a:t>Conference calls</a:t>
            </a:r>
          </a:p>
          <a:p>
            <a:pPr marL="742950" lvl="1" indent="-285750">
              <a:lnSpc>
                <a:spcPct val="80000"/>
              </a:lnSpc>
              <a:spcBef>
                <a:spcPct val="20000"/>
              </a:spcBef>
              <a:buFontTx/>
              <a:buChar char="–"/>
            </a:pPr>
            <a:r>
              <a:rPr lang="en-US" altLang="ko-KR" sz="1050" dirty="0" smtClean="0">
                <a:ea typeface="굴림" pitchFamily="34" charset="-127"/>
              </a:rPr>
              <a:t>To be decided by the TG</a:t>
            </a:r>
            <a:endParaRPr lang="en-US" altLang="ko-KR" sz="105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MAC Pending Comments (Total: </a:t>
            </a:r>
            <a:r>
              <a:rPr lang="en-US" dirty="0" smtClean="0">
                <a:latin typeface="+mn-lt"/>
                <a:cs typeface="Arial"/>
              </a:rPr>
              <a:t>20</a:t>
            </a:r>
            <a:r>
              <a:rPr lang="en-US" dirty="0" smtClean="0"/>
              <a:t>)</a:t>
            </a:r>
            <a:endParaRPr lang="en-US" dirty="0"/>
          </a:p>
        </p:txBody>
      </p:sp>
      <p:sp>
        <p:nvSpPr>
          <p:cNvPr id="3" name="Content Placeholder 2"/>
          <p:cNvSpPr>
            <a:spLocks noGrp="1"/>
          </p:cNvSpPr>
          <p:nvPr>
            <p:ph idx="1"/>
          </p:nvPr>
        </p:nvSpPr>
        <p:spPr>
          <a:xfrm>
            <a:off x="609600" y="1600200"/>
            <a:ext cx="8077200" cy="4648200"/>
          </a:xfrm>
        </p:spPr>
        <p:txBody>
          <a:bodyPr>
            <a:normAutofit/>
          </a:bodyPr>
          <a:lstStyle/>
          <a:p>
            <a:r>
              <a:rPr lang="en-US" sz="1800" b="0" dirty="0" smtClean="0">
                <a:solidFill>
                  <a:srgbClr val="00B050"/>
                </a:solidFill>
              </a:rPr>
              <a:t>Jae Seung </a:t>
            </a:r>
            <a:r>
              <a:rPr lang="en-US" sz="1800" b="0" dirty="0" smtClean="0">
                <a:solidFill>
                  <a:srgbClr val="00B050"/>
                </a:solidFill>
              </a:rPr>
              <a:t>(</a:t>
            </a:r>
            <a:r>
              <a:rPr lang="en-US" sz="1800" b="0" dirty="0" smtClean="0">
                <a:solidFill>
                  <a:srgbClr val="00B050"/>
                </a:solidFill>
              </a:rPr>
              <a:t>9</a:t>
            </a:r>
            <a:r>
              <a:rPr lang="en-US" sz="1800" b="0" dirty="0" smtClean="0">
                <a:solidFill>
                  <a:srgbClr val="00B050"/>
                </a:solidFill>
              </a:rPr>
              <a:t>): </a:t>
            </a:r>
            <a:r>
              <a:rPr lang="en-US" sz="1800" b="0" dirty="0" smtClean="0">
                <a:solidFill>
                  <a:srgbClr val="00B050"/>
                </a:solidFill>
              </a:rPr>
              <a:t>2150, </a:t>
            </a:r>
            <a:r>
              <a:rPr lang="en-US" sz="1800" b="0" dirty="0" smtClean="0">
                <a:solidFill>
                  <a:srgbClr val="00B050"/>
                </a:solidFill>
              </a:rPr>
              <a:t>2718, 3128</a:t>
            </a:r>
            <a:r>
              <a:rPr lang="en-US" sz="1800" b="0" dirty="0" smtClean="0">
                <a:solidFill>
                  <a:srgbClr val="00B050"/>
                </a:solidFill>
              </a:rPr>
              <a:t>, 2149, 2550, 3695, 3541, 2606, 2554, 3376, 3092, 3093 , </a:t>
            </a:r>
            <a:r>
              <a:rPr lang="en-US" sz="1800" b="0" dirty="0" smtClean="0">
                <a:solidFill>
                  <a:srgbClr val="00B050"/>
                </a:solidFill>
              </a:rPr>
              <a:t>2915</a:t>
            </a:r>
            <a:endParaRPr lang="en-US" sz="1800" b="0" dirty="0" smtClean="0">
              <a:solidFill>
                <a:srgbClr val="00B050"/>
              </a:solidFill>
            </a:endParaRPr>
          </a:p>
          <a:p>
            <a:r>
              <a:rPr lang="en-US" sz="1800" b="0" dirty="0" err="1" smtClean="0">
                <a:solidFill>
                  <a:srgbClr val="00B050"/>
                </a:solidFill>
              </a:rPr>
              <a:t>Sandhya</a:t>
            </a:r>
            <a:r>
              <a:rPr lang="en-US" sz="1800" b="0" dirty="0" smtClean="0">
                <a:solidFill>
                  <a:srgbClr val="00B050"/>
                </a:solidFill>
              </a:rPr>
              <a:t> (3): </a:t>
            </a:r>
            <a:r>
              <a:rPr lang="en-US" sz="1800" b="0" dirty="0" smtClean="0">
                <a:solidFill>
                  <a:srgbClr val="00B050"/>
                </a:solidFill>
              </a:rPr>
              <a:t>3578, 2110</a:t>
            </a:r>
            <a:r>
              <a:rPr lang="en-US" sz="1800" b="0" dirty="0" smtClean="0">
                <a:solidFill>
                  <a:srgbClr val="00B050"/>
                </a:solidFill>
              </a:rPr>
              <a:t>,</a:t>
            </a:r>
            <a:r>
              <a:rPr lang="en-US" sz="1800" b="0" dirty="0" smtClean="0"/>
              <a:t> </a:t>
            </a:r>
            <a:r>
              <a:rPr lang="en-US" sz="1800" b="0" dirty="0" smtClean="0">
                <a:solidFill>
                  <a:srgbClr val="00B050"/>
                </a:solidFill>
              </a:rPr>
              <a:t>2288 </a:t>
            </a:r>
          </a:p>
          <a:p>
            <a:r>
              <a:rPr lang="en-US" sz="1800" b="0" dirty="0" smtClean="0">
                <a:solidFill>
                  <a:srgbClr val="00B050"/>
                </a:solidFill>
              </a:rPr>
              <a:t>Mark (2): 2874, 3364</a:t>
            </a:r>
          </a:p>
          <a:p>
            <a:pPr lvl="0"/>
            <a:r>
              <a:rPr lang="en-US" sz="1800" b="0" dirty="0" smtClean="0">
                <a:solidFill>
                  <a:srgbClr val="00B050"/>
                </a:solidFill>
              </a:rPr>
              <a:t>Reza (1): 2551</a:t>
            </a:r>
          </a:p>
          <a:p>
            <a:r>
              <a:rPr lang="en-US" sz="1800" b="0" dirty="0" smtClean="0">
                <a:solidFill>
                  <a:srgbClr val="00B050"/>
                </a:solidFill>
              </a:rPr>
              <a:t>Peter (2):  3552, 3340</a:t>
            </a:r>
          </a:p>
          <a:p>
            <a:pPr lvl="0"/>
            <a:r>
              <a:rPr lang="en-US" sz="1800" b="0" dirty="0" smtClean="0"/>
              <a:t>Matt </a:t>
            </a:r>
            <a:r>
              <a:rPr lang="en-US" sz="1800" b="0" dirty="0" smtClean="0"/>
              <a:t>(13): 3554, 3094, 2182, 2719, 2990, 3040, 2326, 3041, 3352, 3111, 3110, 3113, 3112</a:t>
            </a:r>
          </a:p>
          <a:p>
            <a:pPr lvl="0"/>
            <a:r>
              <a:rPr lang="en-US" sz="1800" b="0" dirty="0" smtClean="0"/>
              <a:t>Yongho (2): 2943, 3553 (transferred from COEX)</a:t>
            </a:r>
          </a:p>
          <a:p>
            <a:r>
              <a:rPr lang="en-US" sz="1800" b="0" dirty="0" smtClean="0"/>
              <a:t>David (1): 2109 (transferred from </a:t>
            </a:r>
            <a:r>
              <a:rPr lang="en-US" sz="1800" b="0" dirty="0" err="1" smtClean="0"/>
              <a:t>Sandhya</a:t>
            </a:r>
            <a:r>
              <a:rPr lang="en-US" sz="1800" b="0" dirty="0" smtClean="0"/>
              <a:t>)</a:t>
            </a:r>
            <a:endParaRPr lang="en-US" sz="1800" b="0" dirty="0" smtClean="0">
              <a:solidFill>
                <a:srgbClr val="FF0000"/>
              </a:solidFill>
            </a:endParaRPr>
          </a:p>
          <a:p>
            <a:pPr lvl="0"/>
            <a:r>
              <a:rPr lang="en-US" sz="1800" dirty="0" smtClean="0">
                <a:solidFill>
                  <a:srgbClr val="FF0000"/>
                </a:solidFill>
              </a:rPr>
              <a:t>Comments with no assignees (1): CID 2542 </a:t>
            </a:r>
            <a:r>
              <a:rPr lang="en-US" sz="1800" dirty="0" smtClean="0"/>
              <a:t>- assigned to </a:t>
            </a:r>
            <a:r>
              <a:rPr lang="en-US" sz="1800" dirty="0" err="1" smtClean="0"/>
              <a:t>Sandhya</a:t>
            </a:r>
            <a:endParaRPr lang="en-US" sz="1800" dirty="0" smtClean="0"/>
          </a:p>
          <a:p>
            <a:pPr lvl="0"/>
            <a:r>
              <a:rPr lang="en-US" sz="1800" dirty="0" smtClean="0">
                <a:solidFill>
                  <a:srgbClr val="FF0000"/>
                </a:solidFill>
              </a:rPr>
              <a:t>Comments with no resolutions but are duplicates (56)</a:t>
            </a:r>
            <a:endParaRPr lang="en-US" sz="1800" dirty="0" smtClean="0">
              <a:solidFill>
                <a:srgbClr val="FF0000"/>
              </a:solidFill>
            </a:endParaRPr>
          </a:p>
          <a:p>
            <a:pPr lvl="0"/>
            <a:r>
              <a:rPr lang="en-US" sz="1800" b="0" dirty="0" smtClean="0">
                <a:solidFill>
                  <a:srgbClr val="FF0000"/>
                </a:solidFill>
              </a:rPr>
              <a:t>Need to update: 3439 (1194r1)</a:t>
            </a:r>
          </a:p>
          <a:p>
            <a:pPr lvl="0"/>
            <a:r>
              <a:rPr lang="en-US" sz="1800" dirty="0" smtClean="0">
                <a:solidFill>
                  <a:srgbClr val="FF0000"/>
                </a:solidFill>
              </a:rPr>
              <a:t>CID 3745 was missed in TG motions on Monday (it was resolved in 1020r5).</a:t>
            </a:r>
            <a:endParaRPr lang="en-US" sz="1800" dirty="0" smtClean="0">
              <a:solidFill>
                <a:srgbClr val="FF0000"/>
              </a:solidFill>
            </a:endParaRPr>
          </a:p>
          <a:p>
            <a:endParaRPr lang="en-US" sz="1800" b="0" dirty="0"/>
          </a:p>
        </p:txBody>
      </p:sp>
      <p:sp>
        <p:nvSpPr>
          <p:cNvPr id="4" name="Date Placeholder 3"/>
          <p:cNvSpPr>
            <a:spLocks noGrp="1"/>
          </p:cNvSpPr>
          <p:nvPr>
            <p:ph type="dt" sz="half" idx="10"/>
          </p:nvPr>
        </p:nvSpPr>
        <p:spPr/>
        <p:txBody>
          <a:bodyPr/>
          <a:lstStyle/>
          <a:p>
            <a:r>
              <a:rPr lang="en-US" altLang="ko-KR" smtClean="0"/>
              <a:t>Nov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09DEDA-3BFD-4E1D-A766-C865A5DFB254}" type="slidenum">
              <a:rPr lang="en-US" altLang="ko-KR"/>
              <a:pPr/>
              <a:t>17</a:t>
            </a:fld>
            <a:endParaRPr lang="en-US" altLang="ko-KR"/>
          </a:p>
        </p:txBody>
      </p:sp>
      <p:sp>
        <p:nvSpPr>
          <p:cNvPr id="116738" name="Rectangle 2"/>
          <p:cNvSpPr>
            <a:spLocks noGrp="1" noChangeArrowheads="1"/>
          </p:cNvSpPr>
          <p:nvPr>
            <p:ph type="title"/>
          </p:nvPr>
        </p:nvSpPr>
        <p:spPr/>
        <p:txBody>
          <a:bodyPr/>
          <a:lstStyle/>
          <a:p>
            <a:r>
              <a:rPr lang="en-US" dirty="0" smtClean="0"/>
              <a:t>Submissions</a:t>
            </a:r>
            <a:endParaRPr lang="en-US" dirty="0"/>
          </a:p>
        </p:txBody>
      </p:sp>
      <p:sp>
        <p:nvSpPr>
          <p:cNvPr id="116739" name="Rectangle 3"/>
          <p:cNvSpPr>
            <a:spLocks noGrp="1" noChangeArrowheads="1"/>
          </p:cNvSpPr>
          <p:nvPr>
            <p:ph type="body" idx="1"/>
          </p:nvPr>
        </p:nvSpPr>
        <p:spPr>
          <a:xfrm>
            <a:off x="685800" y="1752600"/>
            <a:ext cx="7772400" cy="4572000"/>
          </a:xfrm>
        </p:spPr>
        <p:txBody>
          <a:bodyPr>
            <a:normAutofit fontScale="85000" lnSpcReduction="10000"/>
          </a:bodyPr>
          <a:lstStyle/>
          <a:p>
            <a:r>
              <a:rPr lang="pt-BR" dirty="0" smtClean="0">
                <a:solidFill>
                  <a:srgbClr val="00B050"/>
                </a:solidFill>
              </a:rPr>
              <a:t>Monday</a:t>
            </a:r>
          </a:p>
          <a:p>
            <a:pPr lvl="1"/>
            <a:r>
              <a:rPr lang="pt-BR" dirty="0" smtClean="0">
                <a:solidFill>
                  <a:srgbClr val="00B050"/>
                </a:solidFill>
              </a:rPr>
              <a:t>11/1519, Jason </a:t>
            </a:r>
            <a:r>
              <a:rPr lang="pt-BR" b="0" dirty="0" smtClean="0">
                <a:solidFill>
                  <a:srgbClr val="00B050"/>
                </a:solidFill>
              </a:rPr>
              <a:t>(</a:t>
            </a:r>
            <a:r>
              <a:rPr lang="en-US" b="0" dirty="0" smtClean="0">
                <a:solidFill>
                  <a:srgbClr val="00B050"/>
                </a:solidFill>
              </a:rPr>
              <a:t>3376</a:t>
            </a:r>
            <a:r>
              <a:rPr lang="en-US" b="0" dirty="0" smtClean="0"/>
              <a:t>, </a:t>
            </a:r>
            <a:r>
              <a:rPr lang="en-US" b="0" dirty="0" smtClean="0">
                <a:solidFill>
                  <a:srgbClr val="00B050"/>
                </a:solidFill>
              </a:rPr>
              <a:t>3092</a:t>
            </a:r>
            <a:r>
              <a:rPr lang="en-US" b="0" dirty="0" smtClean="0"/>
              <a:t>, </a:t>
            </a:r>
            <a:r>
              <a:rPr lang="en-US" b="0" dirty="0" smtClean="0">
                <a:solidFill>
                  <a:srgbClr val="00B050"/>
                </a:solidFill>
              </a:rPr>
              <a:t>3093</a:t>
            </a:r>
            <a:r>
              <a:rPr lang="en-US" b="0" dirty="0" smtClean="0"/>
              <a:t> , </a:t>
            </a:r>
            <a:r>
              <a:rPr lang="en-US" b="0" dirty="0" smtClean="0">
                <a:solidFill>
                  <a:srgbClr val="00B050"/>
                </a:solidFill>
              </a:rPr>
              <a:t>2915)</a:t>
            </a:r>
            <a:endParaRPr lang="pt-BR" dirty="0" smtClean="0">
              <a:solidFill>
                <a:srgbClr val="00B050"/>
              </a:solidFill>
            </a:endParaRPr>
          </a:p>
          <a:p>
            <a:r>
              <a:rPr lang="pt-BR" dirty="0" smtClean="0">
                <a:solidFill>
                  <a:srgbClr val="00B050"/>
                </a:solidFill>
              </a:rPr>
              <a:t>Tuesday</a:t>
            </a:r>
          </a:p>
          <a:p>
            <a:pPr lvl="1"/>
            <a:r>
              <a:rPr lang="pt-BR" dirty="0" smtClean="0">
                <a:solidFill>
                  <a:srgbClr val="00B050"/>
                </a:solidFill>
              </a:rPr>
              <a:t>11/1520, Jason </a:t>
            </a:r>
            <a:r>
              <a:rPr lang="pt-BR" b="0" dirty="0" smtClean="0">
                <a:solidFill>
                  <a:srgbClr val="00B050"/>
                </a:solidFill>
              </a:rPr>
              <a:t>(</a:t>
            </a:r>
            <a:r>
              <a:rPr lang="en-US" b="0" dirty="0" smtClean="0">
                <a:solidFill>
                  <a:srgbClr val="00B050"/>
                </a:solidFill>
              </a:rPr>
              <a:t>2150, 2718, 3128, 2149, 2550, 3695, 3541, 2606, </a:t>
            </a:r>
            <a:r>
              <a:rPr lang="en-US" b="0" dirty="0" smtClean="0">
                <a:solidFill>
                  <a:srgbClr val="00B050"/>
                </a:solidFill>
              </a:rPr>
              <a:t>and 2554</a:t>
            </a:r>
            <a:r>
              <a:rPr lang="pt-BR" b="0" dirty="0" smtClean="0">
                <a:solidFill>
                  <a:srgbClr val="00B050"/>
                </a:solidFill>
              </a:rPr>
              <a:t>)</a:t>
            </a:r>
            <a:endParaRPr lang="pt-BR" b="0" dirty="0" smtClean="0">
              <a:solidFill>
                <a:srgbClr val="00B050"/>
              </a:solidFill>
            </a:endParaRPr>
          </a:p>
          <a:p>
            <a:pPr lvl="1"/>
            <a:r>
              <a:rPr lang="pt-BR" dirty="0" smtClean="0">
                <a:solidFill>
                  <a:srgbClr val="00B050"/>
                </a:solidFill>
              </a:rPr>
              <a:t>11/1041r1, </a:t>
            </a:r>
            <a:r>
              <a:rPr lang="pt-BR" dirty="0" smtClean="0">
                <a:solidFill>
                  <a:srgbClr val="00B050"/>
                </a:solidFill>
              </a:rPr>
              <a:t>Mark </a:t>
            </a:r>
            <a:r>
              <a:rPr lang="pt-BR" b="0" dirty="0" smtClean="0">
                <a:solidFill>
                  <a:srgbClr val="00B050"/>
                </a:solidFill>
              </a:rPr>
              <a:t>(</a:t>
            </a:r>
            <a:r>
              <a:rPr lang="en-GB" b="0" dirty="0" smtClean="0">
                <a:solidFill>
                  <a:srgbClr val="00B050"/>
                </a:solidFill>
              </a:rPr>
              <a:t>2874 </a:t>
            </a:r>
            <a:r>
              <a:rPr lang="en-GB" b="0" dirty="0" smtClean="0">
                <a:solidFill>
                  <a:srgbClr val="00B050"/>
                </a:solidFill>
              </a:rPr>
              <a:t>and </a:t>
            </a:r>
            <a:r>
              <a:rPr lang="en-GB" b="0" dirty="0" smtClean="0">
                <a:solidFill>
                  <a:srgbClr val="00B050"/>
                </a:solidFill>
              </a:rPr>
              <a:t>3364) </a:t>
            </a:r>
          </a:p>
          <a:p>
            <a:pPr lvl="1"/>
            <a:r>
              <a:rPr lang="pt-BR" dirty="0" smtClean="0">
                <a:solidFill>
                  <a:srgbClr val="00B050"/>
                </a:solidFill>
              </a:rPr>
              <a:t>11/1534r1, Reza </a:t>
            </a:r>
            <a:r>
              <a:rPr lang="pt-BR" b="0" dirty="0" smtClean="0">
                <a:solidFill>
                  <a:srgbClr val="00B050"/>
                </a:solidFill>
              </a:rPr>
              <a:t>(2551)</a:t>
            </a:r>
          </a:p>
          <a:p>
            <a:pPr lvl="1"/>
            <a:r>
              <a:rPr lang="pt-BR" dirty="0" smtClean="0">
                <a:solidFill>
                  <a:srgbClr val="00B050"/>
                </a:solidFill>
              </a:rPr>
              <a:t>11/1020r6, Reza </a:t>
            </a:r>
            <a:r>
              <a:rPr lang="pt-BR" b="0" dirty="0" smtClean="0">
                <a:solidFill>
                  <a:srgbClr val="00B050"/>
                </a:solidFill>
              </a:rPr>
              <a:t>(3091) (database updated by the editor)</a:t>
            </a:r>
            <a:endParaRPr lang="pt-BR" b="0" dirty="0" smtClean="0">
              <a:solidFill>
                <a:srgbClr val="00B050"/>
              </a:solidFill>
            </a:endParaRPr>
          </a:p>
          <a:p>
            <a:pPr lvl="1"/>
            <a:r>
              <a:rPr lang="pt-BR" dirty="0" smtClean="0">
                <a:solidFill>
                  <a:srgbClr val="00B050"/>
                </a:solidFill>
              </a:rPr>
              <a:t>11/1538r0, Sandhya </a:t>
            </a:r>
            <a:r>
              <a:rPr lang="pt-BR" b="0" dirty="0" smtClean="0">
                <a:solidFill>
                  <a:srgbClr val="00B050"/>
                </a:solidFill>
              </a:rPr>
              <a:t>(</a:t>
            </a:r>
            <a:r>
              <a:rPr lang="en-GB" b="0" dirty="0" smtClean="0">
                <a:solidFill>
                  <a:srgbClr val="00B050"/>
                </a:solidFill>
              </a:rPr>
              <a:t>2110, 3578 and 2288</a:t>
            </a:r>
            <a:r>
              <a:rPr lang="pt-BR" b="0" dirty="0" smtClean="0">
                <a:solidFill>
                  <a:srgbClr val="00B050"/>
                </a:solidFill>
              </a:rPr>
              <a:t>)</a:t>
            </a:r>
          </a:p>
          <a:p>
            <a:pPr lvl="1"/>
            <a:r>
              <a:rPr lang="pt-BR" dirty="0" smtClean="0">
                <a:solidFill>
                  <a:srgbClr val="00B050"/>
                </a:solidFill>
              </a:rPr>
              <a:t>11/1543r0, Illsoo </a:t>
            </a:r>
            <a:r>
              <a:rPr lang="pt-BR" b="0" dirty="0" smtClean="0">
                <a:solidFill>
                  <a:srgbClr val="00B050"/>
                </a:solidFill>
              </a:rPr>
              <a:t>(non-comment-resolution, but affects Peter’s CIDs related to power constrain element)</a:t>
            </a:r>
            <a:endParaRPr lang="pt-BR" b="0" dirty="0" smtClean="0">
              <a:solidFill>
                <a:srgbClr val="00B050"/>
              </a:solidFill>
            </a:endParaRPr>
          </a:p>
          <a:p>
            <a:pPr lvl="1"/>
            <a:r>
              <a:rPr lang="pt-BR" dirty="0" smtClean="0">
                <a:solidFill>
                  <a:srgbClr val="00B050"/>
                </a:solidFill>
              </a:rPr>
              <a:t>11/1448r4, Peter </a:t>
            </a:r>
            <a:r>
              <a:rPr lang="pt-BR" b="0" dirty="0" smtClean="0">
                <a:solidFill>
                  <a:srgbClr val="00B050"/>
                </a:solidFill>
              </a:rPr>
              <a:t>(</a:t>
            </a:r>
            <a:r>
              <a:rPr lang="en-US" b="0" dirty="0" smtClean="0">
                <a:solidFill>
                  <a:srgbClr val="00B050"/>
                </a:solidFill>
              </a:rPr>
              <a:t>3552</a:t>
            </a:r>
            <a:r>
              <a:rPr lang="en-US" b="0" dirty="0" smtClean="0">
                <a:solidFill>
                  <a:srgbClr val="00B050"/>
                </a:solidFill>
              </a:rPr>
              <a:t>, </a:t>
            </a:r>
            <a:r>
              <a:rPr lang="en-US" b="0" dirty="0" smtClean="0">
                <a:solidFill>
                  <a:srgbClr val="00B050"/>
                </a:solidFill>
              </a:rPr>
              <a:t>3340)</a:t>
            </a:r>
            <a:endParaRPr lang="pt-BR" dirty="0" smtClean="0">
              <a:solidFill>
                <a:srgbClr val="00B050"/>
              </a:solidFill>
            </a:endParaRPr>
          </a:p>
          <a:p>
            <a:pPr lvl="1"/>
            <a:r>
              <a:rPr lang="pt-BR" dirty="0" smtClean="0">
                <a:solidFill>
                  <a:schemeClr val="bg1">
                    <a:lumMod val="50000"/>
                  </a:schemeClr>
                </a:solidFill>
              </a:rPr>
              <a:t>11/1528r1, Tianyu </a:t>
            </a:r>
            <a:r>
              <a:rPr lang="pt-BR" b="0" dirty="0" smtClean="0">
                <a:solidFill>
                  <a:schemeClr val="bg1">
                    <a:lumMod val="50000"/>
                  </a:schemeClr>
                </a:solidFill>
              </a:rPr>
              <a:t>(</a:t>
            </a:r>
            <a:r>
              <a:rPr lang="en-US" b="0" dirty="0" smtClean="0">
                <a:solidFill>
                  <a:schemeClr val="bg1">
                    <a:lumMod val="50000"/>
                  </a:schemeClr>
                </a:solidFill>
              </a:rPr>
              <a:t>3739, 3743</a:t>
            </a:r>
            <a:r>
              <a:rPr lang="en-US" b="0" dirty="0" smtClean="0">
                <a:solidFill>
                  <a:schemeClr val="bg1">
                    <a:lumMod val="50000"/>
                  </a:schemeClr>
                </a:solidFill>
              </a:rPr>
              <a:t>) </a:t>
            </a:r>
            <a:r>
              <a:rPr lang="en-US" b="0" dirty="0" smtClean="0">
                <a:solidFill>
                  <a:srgbClr val="FF0000"/>
                </a:solidFill>
              </a:rPr>
              <a:t>(withdrawn)</a:t>
            </a:r>
            <a:endParaRPr lang="pt-BR" b="0" dirty="0" smtClean="0">
              <a:solidFill>
                <a:srgbClr val="FF0000"/>
              </a:solidFill>
            </a:endParaRPr>
          </a:p>
          <a:p>
            <a:pPr lvl="1"/>
            <a:r>
              <a:rPr lang="pt-BR" dirty="0" smtClean="0">
                <a:solidFill>
                  <a:srgbClr val="00B050"/>
                </a:solidFill>
              </a:rPr>
              <a:t>11/1552, Matt </a:t>
            </a:r>
            <a:r>
              <a:rPr lang="pt-BR" b="0" dirty="0" smtClean="0">
                <a:solidFill>
                  <a:srgbClr val="00B050"/>
                </a:solidFill>
              </a:rPr>
              <a:t>(</a:t>
            </a:r>
            <a:r>
              <a:rPr lang="en-US" b="0" dirty="0" smtClean="0">
                <a:solidFill>
                  <a:srgbClr val="00B050"/>
                </a:solidFill>
              </a:rPr>
              <a:t>3554, 3094, 2182, 2719, 2990, 3040, 2326, 3041, 3352, 3111, 3110, 3113, 3112</a:t>
            </a:r>
            <a:r>
              <a:rPr lang="pt-BR" b="0" dirty="0" smtClean="0">
                <a:solidFill>
                  <a:srgbClr val="00B050"/>
                </a:solidFill>
              </a:rPr>
              <a:t>)</a:t>
            </a:r>
          </a:p>
          <a:p>
            <a:pPr lvl="1"/>
            <a:r>
              <a:rPr lang="pt-BR" dirty="0" smtClean="0">
                <a:solidFill>
                  <a:srgbClr val="00B050"/>
                </a:solidFill>
              </a:rPr>
              <a:t>11/xxxx, Yongho </a:t>
            </a:r>
            <a:r>
              <a:rPr lang="pt-BR" b="0" dirty="0" smtClean="0">
                <a:solidFill>
                  <a:srgbClr val="00B050"/>
                </a:solidFill>
              </a:rPr>
              <a:t>(3553, 2943(transfered from COEX</a:t>
            </a:r>
            <a:r>
              <a:rPr lang="pt-BR" b="0" dirty="0" smtClean="0">
                <a:solidFill>
                  <a:srgbClr val="00B050"/>
                </a:solidFill>
              </a:rPr>
              <a:t>))</a:t>
            </a:r>
            <a:endParaRPr lang="en-US" b="0" dirty="0" smtClean="0">
              <a:solidFill>
                <a:srgbClr val="00B050"/>
              </a:solidFill>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09DEDA-3BFD-4E1D-A766-C865A5DFB254}" type="slidenum">
              <a:rPr lang="en-US" altLang="ko-KR"/>
              <a:pPr/>
              <a:t>18</a:t>
            </a:fld>
            <a:endParaRPr lang="en-US" altLang="ko-KR"/>
          </a:p>
        </p:txBody>
      </p:sp>
      <p:sp>
        <p:nvSpPr>
          <p:cNvPr id="116738" name="Rectangle 2"/>
          <p:cNvSpPr>
            <a:spLocks noGrp="1" noChangeArrowheads="1"/>
          </p:cNvSpPr>
          <p:nvPr>
            <p:ph type="title"/>
          </p:nvPr>
        </p:nvSpPr>
        <p:spPr/>
        <p:txBody>
          <a:bodyPr/>
          <a:lstStyle/>
          <a:p>
            <a:r>
              <a:rPr lang="en-US" dirty="0" smtClean="0"/>
              <a:t>Submissions (cont.)</a:t>
            </a:r>
            <a:endParaRPr lang="en-US" dirty="0"/>
          </a:p>
        </p:txBody>
      </p:sp>
      <p:sp>
        <p:nvSpPr>
          <p:cNvPr id="116739" name="Rectangle 3"/>
          <p:cNvSpPr>
            <a:spLocks noGrp="1" noChangeArrowheads="1"/>
          </p:cNvSpPr>
          <p:nvPr>
            <p:ph type="body" idx="1"/>
          </p:nvPr>
        </p:nvSpPr>
        <p:spPr>
          <a:xfrm>
            <a:off x="685800" y="1752600"/>
            <a:ext cx="7772400" cy="4572000"/>
          </a:xfrm>
        </p:spPr>
        <p:txBody>
          <a:bodyPr>
            <a:normAutofit/>
          </a:bodyPr>
          <a:lstStyle/>
          <a:p>
            <a:r>
              <a:rPr lang="pt-BR" dirty="0" smtClean="0"/>
              <a:t>Wednesday</a:t>
            </a:r>
          </a:p>
          <a:p>
            <a:pPr lvl="1"/>
            <a:r>
              <a:rPr lang="pt-BR" dirty="0" smtClean="0"/>
              <a:t>11/1553r0, </a:t>
            </a:r>
            <a:r>
              <a:rPr lang="pt-BR" dirty="0" smtClean="0"/>
              <a:t>David </a:t>
            </a:r>
            <a:r>
              <a:rPr lang="pt-BR" b="0" dirty="0" smtClean="0"/>
              <a:t>(2109</a:t>
            </a:r>
            <a:r>
              <a:rPr lang="pt-BR" b="0" dirty="0" smtClean="0"/>
              <a:t>) </a:t>
            </a:r>
            <a:r>
              <a:rPr lang="pt-BR" b="0" dirty="0" smtClean="0">
                <a:solidFill>
                  <a:srgbClr val="FF0000"/>
                </a:solidFill>
              </a:rPr>
              <a:t>(discussion continues on Wed, PM1)</a:t>
            </a:r>
            <a:endParaRPr lang="pt-BR" b="0" dirty="0" smtClean="0">
              <a:solidFill>
                <a:srgbClr val="FF0000"/>
              </a:solidFill>
            </a:endParaRPr>
          </a:p>
          <a:p>
            <a:pPr lvl="1"/>
            <a:r>
              <a:rPr lang="pt-BR" dirty="0" smtClean="0"/>
              <a:t>11/1518r0</a:t>
            </a:r>
            <a:r>
              <a:rPr lang="pt-BR" dirty="0" smtClean="0"/>
              <a:t>, Mark </a:t>
            </a:r>
            <a:r>
              <a:rPr lang="pt-BR" b="0" dirty="0" smtClean="0">
                <a:solidFill>
                  <a:srgbClr val="FF0000"/>
                </a:solidFill>
              </a:rPr>
              <a:t>(pre-motions delayed </a:t>
            </a:r>
            <a:r>
              <a:rPr lang="pt-BR" b="0" dirty="0" smtClean="0">
                <a:solidFill>
                  <a:srgbClr val="FF0000"/>
                </a:solidFill>
              </a:rPr>
              <a:t>for revisions and more discussions)</a:t>
            </a:r>
            <a:endParaRPr lang="pt-BR" b="0" dirty="0" smtClean="0">
              <a:solidFill>
                <a:srgbClr val="FF0000"/>
              </a:solidFill>
            </a:endParaRPr>
          </a:p>
          <a:p>
            <a:pPr lvl="2"/>
            <a:r>
              <a:rPr lang="pt-BR" sz="1600" dirty="0" smtClean="0"/>
              <a:t>3345 owned by the editor since July 25th (2855 is duplicate of 3345)</a:t>
            </a:r>
          </a:p>
          <a:p>
            <a:pPr lvl="2"/>
            <a:r>
              <a:rPr lang="pt-BR" sz="1600" dirty="0" smtClean="0"/>
              <a:t>3253 has been resolved by PHY (on 09/20 in1208r4, currently owned by the editor) (3798 is duplicate of  3253) </a:t>
            </a:r>
            <a:endParaRPr lang="pt-BR" sz="1600" dirty="0" smtClean="0"/>
          </a:p>
          <a:p>
            <a:pPr lvl="1"/>
            <a:r>
              <a:rPr lang="pt-BR" dirty="0" smtClean="0"/>
              <a:t>11/xxxxrxx, Sandhya </a:t>
            </a:r>
            <a:r>
              <a:rPr lang="pt-BR" b="0" dirty="0" smtClean="0"/>
              <a:t>(2542)</a:t>
            </a:r>
          </a:p>
          <a:p>
            <a:pPr lvl="1"/>
            <a:endParaRPr lang="pt-BR" b="0" dirty="0" smtClean="0"/>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19</a:t>
            </a:fld>
            <a:endParaRPr lang="en-US" altLang="ko-KR"/>
          </a:p>
        </p:txBody>
      </p:sp>
      <p:sp>
        <p:nvSpPr>
          <p:cNvPr id="61442" name="Rectangle 2"/>
          <p:cNvSpPr>
            <a:spLocks noGrp="1" noChangeArrowheads="1"/>
          </p:cNvSpPr>
          <p:nvPr>
            <p:ph type="ctrTitle"/>
          </p:nvPr>
        </p:nvSpPr>
        <p:spPr/>
        <p:txBody>
          <a:bodyPr/>
          <a:lstStyle/>
          <a:p>
            <a:r>
              <a:rPr lang="en-US" altLang="ko-KR">
                <a:ea typeface="굴림" pitchFamily="34" charset="-127"/>
              </a:rPr>
              <a:t>TGac MAC adhoc Motions to be brought for vote in TGac task group</a:t>
            </a:r>
          </a:p>
        </p:txBody>
      </p:sp>
      <p:sp>
        <p:nvSpPr>
          <p:cNvPr id="61443" name="Rectangle 3"/>
          <p:cNvSpPr>
            <a:spLocks noGrp="1" noChangeArrowheads="1"/>
          </p:cNvSpPr>
          <p:nvPr>
            <p:ph type="subTitle" idx="1"/>
          </p:nvPr>
        </p:nvSpPr>
        <p:spPr/>
        <p:txBody>
          <a:bodyPr/>
          <a:lstStyle/>
          <a:p>
            <a:r>
              <a:rPr lang="en-US" altLang="ko-KR">
                <a:ea typeface="굴림" pitchFamily="34" charset="-127"/>
              </a:rPr>
              <a:t>All MAC adhoc motions are contained in this section, with the most recent motions appearing first.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8BA6B804-069F-4F72-8BCB-B02BDE4D4AEB}" type="slidenum">
              <a:rPr lang="en-US" altLang="ko-KR"/>
              <a:pPr/>
              <a:t>2</a:t>
            </a:fld>
            <a:endParaRPr lang="en-US" altLang="ko-KR"/>
          </a:p>
        </p:txBody>
      </p:sp>
      <p:sp>
        <p:nvSpPr>
          <p:cNvPr id="5122" name="Rectangle 2"/>
          <p:cNvSpPr>
            <a:spLocks noGrp="1" noChangeArrowheads="1"/>
          </p:cNvSpPr>
          <p:nvPr>
            <p:ph type="title"/>
          </p:nvPr>
        </p:nvSpPr>
        <p:spPr>
          <a:noFill/>
          <a:ln/>
        </p:spPr>
        <p:txBody>
          <a:bodyPr/>
          <a:lstStyle/>
          <a:p>
            <a:r>
              <a:rPr lang="en-US" altLang="ko-KR" dirty="0">
                <a:ea typeface="굴림" pitchFamily="34" charset="-127"/>
              </a:rPr>
              <a:t>Abstract</a:t>
            </a:r>
          </a:p>
        </p:txBody>
      </p:sp>
      <p:sp>
        <p:nvSpPr>
          <p:cNvPr id="5123" name="Rectangle 3"/>
          <p:cNvSpPr>
            <a:spLocks noGrp="1" noChangeArrowheads="1"/>
          </p:cNvSpPr>
          <p:nvPr>
            <p:ph type="body" idx="1"/>
          </p:nvPr>
        </p:nvSpPr>
        <p:spPr>
          <a:noFill/>
          <a:ln/>
        </p:spPr>
        <p:txBody>
          <a:bodyPr/>
          <a:lstStyle/>
          <a:p>
            <a:r>
              <a:rPr lang="en-US" altLang="ko-KR" dirty="0" smtClean="0">
                <a:ea typeface="굴림" pitchFamily="34" charset="-127"/>
              </a:rPr>
              <a:t>Agenda, Pre-Motions and Straw </a:t>
            </a:r>
            <a:r>
              <a:rPr lang="en-US" altLang="ko-KR" dirty="0">
                <a:ea typeface="굴림" pitchFamily="34" charset="-127"/>
              </a:rPr>
              <a:t>Polls for the </a:t>
            </a:r>
            <a:r>
              <a:rPr lang="en-US" altLang="ko-KR" dirty="0" err="1">
                <a:ea typeface="굴림" pitchFamily="34" charset="-127"/>
              </a:rPr>
              <a:t>TGac</a:t>
            </a:r>
            <a:r>
              <a:rPr lang="en-US" altLang="ko-KR" dirty="0">
                <a:ea typeface="굴림" pitchFamily="34" charset="-127"/>
              </a:rPr>
              <a:t> MAC ad hoc group, for </a:t>
            </a:r>
            <a:r>
              <a:rPr lang="en-US" altLang="ko-KR" dirty="0" smtClean="0">
                <a:ea typeface="굴림" pitchFamily="34" charset="-127"/>
              </a:rPr>
              <a:t>Nov 2011 </a:t>
            </a:r>
            <a:r>
              <a:rPr lang="en-US" altLang="ko-KR" dirty="0">
                <a:ea typeface="굴림" pitchFamily="34" charset="-127"/>
              </a:rPr>
              <a:t>interim </a:t>
            </a:r>
            <a:r>
              <a:rPr lang="en-US" altLang="ko-KR" dirty="0" smtClean="0">
                <a:ea typeface="굴림" pitchFamily="34" charset="-127"/>
              </a:rPr>
              <a:t>meeting held in Atlanta, GA.</a:t>
            </a:r>
            <a:endParaRPr lang="en-US" altLang="ko-KR"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1 </a:t>
            </a:r>
            <a:br>
              <a:rPr lang="en-US" dirty="0" smtClean="0"/>
            </a:br>
            <a:r>
              <a:rPr lang="en-US" b="0" dirty="0" smtClean="0"/>
              <a:t>(PM1, Mon, 11/07/2011)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a:t>
            </a:r>
            <a:r>
              <a:rPr lang="en-GB" dirty="0" smtClean="0"/>
              <a:t>2915, 3376, 3092, and </a:t>
            </a:r>
            <a:r>
              <a:rPr lang="en-GB" dirty="0" smtClean="0"/>
              <a:t>3093, as described in Doc # 11-11/1519r1?</a:t>
            </a:r>
            <a:endParaRPr lang="en-US" dirty="0" smtClean="0"/>
          </a:p>
          <a:p>
            <a:endParaRPr lang="en-US" dirty="0" smtClean="0"/>
          </a:p>
          <a:p>
            <a:r>
              <a:rPr lang="en-US" dirty="0" smtClean="0"/>
              <a:t>Yes</a:t>
            </a:r>
            <a:endParaRPr lang="en-US" dirty="0" smtClean="0"/>
          </a:p>
          <a:p>
            <a:r>
              <a:rPr lang="en-US" dirty="0" smtClean="0"/>
              <a:t>No</a:t>
            </a:r>
          </a:p>
          <a:p>
            <a:r>
              <a:rPr lang="en-US" dirty="0" smtClean="0"/>
              <a:t>Abs</a:t>
            </a:r>
          </a:p>
          <a:p>
            <a:endParaRPr lang="en-US" dirty="0" smtClean="0"/>
          </a:p>
          <a:p>
            <a:r>
              <a:rPr lang="en-US" dirty="0" smtClean="0">
                <a:solidFill>
                  <a:srgbClr val="00B050"/>
                </a:solidFill>
              </a:rPr>
              <a:t>Pre-motion passed without objections.</a:t>
            </a:r>
            <a:endParaRPr lang="en-US" dirty="0" smtClean="0">
              <a:solidFill>
                <a:srgbClr val="00B050"/>
              </a:solidFill>
            </a:endParaRPr>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20</a:t>
            </a:fld>
            <a:endParaRPr lang="en-US" altLang="ko-K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#2 </a:t>
            </a:r>
            <a:br>
              <a:rPr lang="en-US" dirty="0" smtClean="0"/>
            </a:br>
            <a:r>
              <a:rPr lang="en-US" b="0" dirty="0" smtClean="0"/>
              <a:t>(AM1, Tue, 11/08/2011)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a:t>
            </a:r>
            <a:r>
              <a:rPr lang="en-GB" dirty="0" smtClean="0"/>
              <a:t>2150, 3128, 2149, 2550, 2554, 3695, 3541, 2606 and 2718 </a:t>
            </a:r>
            <a:r>
              <a:rPr lang="en-GB" dirty="0" smtClean="0"/>
              <a:t>described in Doc # 11-11/1520r2?</a:t>
            </a:r>
            <a:endParaRPr lang="en-US" dirty="0" smtClean="0"/>
          </a:p>
          <a:p>
            <a:endParaRPr lang="en-US" dirty="0" smtClean="0"/>
          </a:p>
          <a:p>
            <a:r>
              <a:rPr lang="en-US" dirty="0" smtClean="0"/>
              <a:t>Yes</a:t>
            </a:r>
            <a:endParaRPr lang="en-US" dirty="0" smtClean="0"/>
          </a:p>
          <a:p>
            <a:r>
              <a:rPr lang="en-US" dirty="0" smtClean="0"/>
              <a:t>No</a:t>
            </a:r>
          </a:p>
          <a:p>
            <a:r>
              <a:rPr lang="en-US" dirty="0" smtClean="0"/>
              <a:t>Abs</a:t>
            </a:r>
          </a:p>
          <a:p>
            <a:endParaRPr lang="en-US" dirty="0" smtClean="0"/>
          </a:p>
          <a:p>
            <a:r>
              <a:rPr lang="en-US" dirty="0" smtClean="0">
                <a:solidFill>
                  <a:srgbClr val="00B050"/>
                </a:solidFill>
              </a:rPr>
              <a:t>Pre-motion passed without objections.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#3 </a:t>
            </a:r>
            <a:br>
              <a:rPr lang="en-US" dirty="0" smtClean="0"/>
            </a:br>
            <a:r>
              <a:rPr lang="en-US" b="0" dirty="0" smtClean="0"/>
              <a:t>(AM1, Tue, 11/08/2011)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a:t>
            </a:r>
            <a:r>
              <a:rPr lang="en-GB" dirty="0" smtClean="0"/>
              <a:t>CIDs 2874 and 3364 </a:t>
            </a:r>
            <a:r>
              <a:rPr lang="en-GB" dirty="0" smtClean="0"/>
              <a:t>as described in Doc # 11-11/1041r2?</a:t>
            </a:r>
            <a:endParaRPr lang="en-US" dirty="0" smtClean="0"/>
          </a:p>
          <a:p>
            <a:endParaRPr lang="en-US" dirty="0" smtClean="0"/>
          </a:p>
          <a:p>
            <a:r>
              <a:rPr lang="en-US" dirty="0" smtClean="0"/>
              <a:t>Yes</a:t>
            </a:r>
            <a:endParaRPr lang="en-US" dirty="0" smtClean="0"/>
          </a:p>
          <a:p>
            <a:r>
              <a:rPr lang="en-US" dirty="0" smtClean="0"/>
              <a:t>No</a:t>
            </a:r>
          </a:p>
          <a:p>
            <a:r>
              <a:rPr lang="en-US" dirty="0" smtClean="0"/>
              <a:t>Abs</a:t>
            </a:r>
          </a:p>
          <a:p>
            <a:r>
              <a:rPr lang="en-US" dirty="0" smtClean="0">
                <a:solidFill>
                  <a:srgbClr val="00B050"/>
                </a:solidFill>
              </a:rPr>
              <a:t>Pre-motion passed without objections.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#4 </a:t>
            </a:r>
            <a:br>
              <a:rPr lang="en-US" dirty="0" smtClean="0"/>
            </a:br>
            <a:r>
              <a:rPr lang="en-US" b="0" dirty="0" smtClean="0"/>
              <a:t>(AM2, Tue, 11/08/2011)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 2551 as described in Doc # 11-11/1534r</a:t>
            </a:r>
            <a:r>
              <a:rPr lang="en-GB" dirty="0" smtClean="0"/>
              <a:t>1</a:t>
            </a:r>
            <a:r>
              <a:rPr lang="en-GB" dirty="0" smtClean="0"/>
              <a:t>?</a:t>
            </a:r>
            <a:endParaRPr lang="en-US" dirty="0" smtClean="0"/>
          </a:p>
          <a:p>
            <a:endParaRPr lang="en-US" dirty="0" smtClean="0"/>
          </a:p>
          <a:p>
            <a:r>
              <a:rPr lang="en-US" dirty="0" smtClean="0"/>
              <a:t>Yes</a:t>
            </a:r>
            <a:endParaRPr lang="en-US" dirty="0" smtClean="0"/>
          </a:p>
          <a:p>
            <a:r>
              <a:rPr lang="en-US" dirty="0" smtClean="0"/>
              <a:t>No</a:t>
            </a:r>
          </a:p>
          <a:p>
            <a:r>
              <a:rPr lang="en-US" dirty="0" smtClean="0"/>
              <a:t>Abs</a:t>
            </a:r>
          </a:p>
          <a:p>
            <a:r>
              <a:rPr lang="en-US" dirty="0" smtClean="0">
                <a:solidFill>
                  <a:srgbClr val="00B050"/>
                </a:solidFill>
              </a:rPr>
              <a:t>Pre-motion passed without objections.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23</a:t>
            </a:fld>
            <a:endParaRPr lang="en-US" altLang="ko-K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a:t>
            </a:r>
            <a:r>
              <a:rPr lang="en-US" dirty="0" smtClean="0">
                <a:solidFill>
                  <a:schemeClr val="tx1"/>
                </a:solidFill>
              </a:rPr>
              <a:t>5</a:t>
            </a:r>
            <a:r>
              <a:rPr lang="en-US" dirty="0" smtClean="0"/>
              <a:t> </a:t>
            </a:r>
            <a:br>
              <a:rPr lang="en-US" dirty="0" smtClean="0"/>
            </a:br>
            <a:r>
              <a:rPr lang="en-US" b="0" dirty="0" smtClean="0"/>
              <a:t>(AM2, Tue, 11/08/2011)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2955 and 3091 as described in Doc # 11-11/1020r6?</a:t>
            </a:r>
            <a:endParaRPr lang="en-US" dirty="0" smtClean="0"/>
          </a:p>
          <a:p>
            <a:endParaRPr lang="en-US" dirty="0" smtClean="0"/>
          </a:p>
          <a:p>
            <a:r>
              <a:rPr lang="en-US" dirty="0" smtClean="0"/>
              <a:t>Yes</a:t>
            </a:r>
            <a:endParaRPr lang="en-US" dirty="0" smtClean="0"/>
          </a:p>
          <a:p>
            <a:r>
              <a:rPr lang="en-US" dirty="0" smtClean="0"/>
              <a:t>No</a:t>
            </a:r>
          </a:p>
          <a:p>
            <a:r>
              <a:rPr lang="en-US" dirty="0" smtClean="0"/>
              <a:t>Abs</a:t>
            </a:r>
          </a:p>
          <a:p>
            <a:endParaRPr lang="en-US" dirty="0" smtClean="0"/>
          </a:p>
          <a:p>
            <a:r>
              <a:rPr lang="en-US" dirty="0" smtClean="0">
                <a:solidFill>
                  <a:srgbClr val="00B050"/>
                </a:solidFill>
              </a:rPr>
              <a:t>Pre-motion passed without objections.</a:t>
            </a:r>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24</a:t>
            </a:fld>
            <a:endParaRPr lang="en-US" altLang="ko-K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#6 </a:t>
            </a:r>
            <a:br>
              <a:rPr lang="en-US" dirty="0" smtClean="0"/>
            </a:br>
            <a:r>
              <a:rPr lang="en-US" b="0" dirty="0" smtClean="0"/>
              <a:t>(PM1, Tue, 11/08/2011)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a:t>
            </a:r>
            <a:r>
              <a:rPr lang="en-GB" dirty="0" smtClean="0"/>
              <a:t>2110, 3578 and </a:t>
            </a:r>
            <a:r>
              <a:rPr lang="en-GB" dirty="0" smtClean="0"/>
              <a:t>2288, as described in Doc # 11-11/1538r1?</a:t>
            </a:r>
            <a:endParaRPr lang="en-US" dirty="0" smtClean="0"/>
          </a:p>
          <a:p>
            <a:endParaRPr lang="en-US" dirty="0" smtClean="0"/>
          </a:p>
          <a:p>
            <a:r>
              <a:rPr lang="en-US" dirty="0" smtClean="0"/>
              <a:t>Yes</a:t>
            </a:r>
            <a:endParaRPr lang="en-US" dirty="0" smtClean="0"/>
          </a:p>
          <a:p>
            <a:r>
              <a:rPr lang="en-US" dirty="0" smtClean="0"/>
              <a:t>No</a:t>
            </a:r>
          </a:p>
          <a:p>
            <a:r>
              <a:rPr lang="en-US" dirty="0" smtClean="0"/>
              <a:t>Abs</a:t>
            </a:r>
          </a:p>
          <a:p>
            <a:r>
              <a:rPr lang="en-US" dirty="0" smtClean="0">
                <a:solidFill>
                  <a:srgbClr val="00B050"/>
                </a:solidFill>
              </a:rPr>
              <a:t>Pre-motion passed without objections.</a:t>
            </a:r>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25</a:t>
            </a:fld>
            <a:endParaRPr lang="en-US" altLang="ko-K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a:t>
            </a:r>
            <a:r>
              <a:rPr lang="en-US" dirty="0" smtClean="0">
                <a:solidFill>
                  <a:schemeClr val="tx1"/>
                </a:solidFill>
              </a:rPr>
              <a:t>#7 </a:t>
            </a:r>
            <a:br>
              <a:rPr lang="en-US" dirty="0" smtClean="0">
                <a:solidFill>
                  <a:schemeClr val="tx1"/>
                </a:solidFill>
              </a:rPr>
            </a:br>
            <a:r>
              <a:rPr lang="en-US" b="0" dirty="0" smtClean="0">
                <a:solidFill>
                  <a:schemeClr val="tx1"/>
                </a:solidFill>
              </a:rPr>
              <a:t>(PM1, Tue, 11/08/2011)</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editing instructions on text changes related to power constrain element and extended </a:t>
            </a:r>
            <a:r>
              <a:rPr lang="en-GB" dirty="0" smtClean="0"/>
              <a:t>power constrain element </a:t>
            </a:r>
            <a:r>
              <a:rPr lang="en-GB" dirty="0" smtClean="0"/>
              <a:t>as proposed in Doc # 11-11/1543r1?</a:t>
            </a:r>
            <a:endParaRPr lang="en-US" dirty="0" smtClean="0"/>
          </a:p>
          <a:p>
            <a:endParaRPr lang="en-US" dirty="0" smtClean="0"/>
          </a:p>
          <a:p>
            <a:r>
              <a:rPr lang="en-US" dirty="0" smtClean="0"/>
              <a:t>Yes</a:t>
            </a:r>
            <a:endParaRPr lang="en-US" dirty="0" smtClean="0"/>
          </a:p>
          <a:p>
            <a:r>
              <a:rPr lang="en-US" dirty="0" smtClean="0"/>
              <a:t>No</a:t>
            </a:r>
          </a:p>
          <a:p>
            <a:r>
              <a:rPr lang="en-US" dirty="0" smtClean="0"/>
              <a:t>Abs</a:t>
            </a:r>
          </a:p>
          <a:p>
            <a:r>
              <a:rPr lang="en-US" dirty="0" smtClean="0">
                <a:solidFill>
                  <a:srgbClr val="00B050"/>
                </a:solidFill>
              </a:rPr>
              <a:t>Pre-motion passed without objections.</a:t>
            </a:r>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26</a:t>
            </a:fld>
            <a:endParaRPr lang="en-US" altLang="ko-K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a:t>
            </a:r>
            <a:r>
              <a:rPr lang="en-US" dirty="0" smtClean="0">
                <a:solidFill>
                  <a:schemeClr val="tx1"/>
                </a:solidFill>
              </a:rPr>
              <a:t>#8 </a:t>
            </a:r>
            <a:br>
              <a:rPr lang="en-US" dirty="0" smtClean="0">
                <a:solidFill>
                  <a:schemeClr val="tx1"/>
                </a:solidFill>
              </a:rPr>
            </a:br>
            <a:r>
              <a:rPr lang="en-US" b="0" dirty="0" smtClean="0">
                <a:solidFill>
                  <a:schemeClr val="tx1"/>
                </a:solidFill>
              </a:rPr>
              <a:t>(PM2, Tue, 11/08/2011)</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resolutions to </a:t>
            </a:r>
            <a:r>
              <a:rPr lang="en-GB" dirty="0" smtClean="0"/>
              <a:t>CIDs </a:t>
            </a:r>
            <a:r>
              <a:rPr lang="en-GB" dirty="0" smtClean="0"/>
              <a:t>3552 and </a:t>
            </a:r>
            <a:r>
              <a:rPr lang="en-GB" dirty="0" smtClean="0"/>
              <a:t>3340, </a:t>
            </a:r>
            <a:r>
              <a:rPr lang="en-GB" dirty="0" smtClean="0"/>
              <a:t>as described in Doc # 11-11/1448r4?</a:t>
            </a:r>
            <a:endParaRPr lang="en-US" dirty="0" smtClean="0"/>
          </a:p>
          <a:p>
            <a:endParaRPr lang="en-US" dirty="0" smtClean="0"/>
          </a:p>
          <a:p>
            <a:r>
              <a:rPr lang="en-US" dirty="0" smtClean="0"/>
              <a:t>Yes</a:t>
            </a:r>
            <a:endParaRPr lang="en-US" dirty="0" smtClean="0"/>
          </a:p>
          <a:p>
            <a:r>
              <a:rPr lang="en-US" dirty="0" smtClean="0"/>
              <a:t>No</a:t>
            </a:r>
          </a:p>
          <a:p>
            <a:r>
              <a:rPr lang="en-US" dirty="0" smtClean="0"/>
              <a:t>Abs</a:t>
            </a:r>
          </a:p>
          <a:p>
            <a:r>
              <a:rPr lang="en-US" dirty="0" smtClean="0">
                <a:solidFill>
                  <a:srgbClr val="00B050"/>
                </a:solidFill>
              </a:rPr>
              <a:t>Pre-motion passed without objections.</a:t>
            </a:r>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a:t>
            </a:r>
            <a:r>
              <a:rPr lang="en-US" dirty="0" smtClean="0">
                <a:solidFill>
                  <a:schemeClr val="tx1"/>
                </a:solidFill>
              </a:rPr>
              <a:t>#9 </a:t>
            </a:r>
            <a:br>
              <a:rPr lang="en-US" dirty="0" smtClean="0">
                <a:solidFill>
                  <a:schemeClr val="tx1"/>
                </a:solidFill>
              </a:rPr>
            </a:br>
            <a:r>
              <a:rPr lang="en-US" b="0" dirty="0" smtClean="0">
                <a:solidFill>
                  <a:schemeClr val="tx1"/>
                </a:solidFill>
              </a:rPr>
              <a:t>(PM3, Tue, 11/08/2011)</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resolutions to </a:t>
            </a:r>
            <a:r>
              <a:rPr lang="en-GB" dirty="0" smtClean="0"/>
              <a:t>CIDs 3554, 3094, 2182, 2719, 2990, 3040, 2326, 3041, 3352, 3111, 3110, 3113, </a:t>
            </a:r>
            <a:r>
              <a:rPr lang="en-GB" dirty="0" smtClean="0"/>
              <a:t>and 3112</a:t>
            </a:r>
            <a:r>
              <a:rPr lang="en-GB" dirty="0" smtClean="0"/>
              <a:t>, </a:t>
            </a:r>
            <a:r>
              <a:rPr lang="en-GB" dirty="0" smtClean="0"/>
              <a:t>as described in Doc # 11-11/1552r1?</a:t>
            </a:r>
            <a:endParaRPr lang="en-US" dirty="0" smtClean="0"/>
          </a:p>
          <a:p>
            <a:endParaRPr lang="en-US" dirty="0" smtClean="0"/>
          </a:p>
          <a:p>
            <a:r>
              <a:rPr lang="en-US" dirty="0" smtClean="0"/>
              <a:t>Yes</a:t>
            </a:r>
            <a:endParaRPr lang="en-US" dirty="0" smtClean="0"/>
          </a:p>
          <a:p>
            <a:r>
              <a:rPr lang="en-US" dirty="0" smtClean="0"/>
              <a:t>No</a:t>
            </a:r>
          </a:p>
          <a:p>
            <a:r>
              <a:rPr lang="en-US" dirty="0" smtClean="0"/>
              <a:t>Abs</a:t>
            </a:r>
          </a:p>
          <a:p>
            <a:r>
              <a:rPr lang="en-US" dirty="0" smtClean="0">
                <a:solidFill>
                  <a:srgbClr val="00B050"/>
                </a:solidFill>
              </a:rPr>
              <a:t>Pre-motion passed without objections.</a:t>
            </a:r>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28</a:t>
            </a:fld>
            <a:endParaRPr lang="en-US" altLang="ko-K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a:t>
            </a:r>
            <a:r>
              <a:rPr lang="en-US" dirty="0" smtClean="0">
                <a:solidFill>
                  <a:schemeClr val="tx1"/>
                </a:solidFill>
              </a:rPr>
              <a:t>#10 </a:t>
            </a:r>
            <a:br>
              <a:rPr lang="en-US" dirty="0" smtClean="0">
                <a:solidFill>
                  <a:schemeClr val="tx1"/>
                </a:solidFill>
              </a:rPr>
            </a:br>
            <a:r>
              <a:rPr lang="en-US" b="0" dirty="0" smtClean="0">
                <a:solidFill>
                  <a:schemeClr val="tx1"/>
                </a:solidFill>
              </a:rPr>
              <a:t>(PM3, Tue, 11/08/2011)</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resolutions to CIDs 2943 and 3553, as described in Doc # 11-11/1555r0?</a:t>
            </a:r>
            <a:endParaRPr lang="en-US" dirty="0" smtClean="0"/>
          </a:p>
          <a:p>
            <a:endParaRPr lang="en-US" dirty="0" smtClean="0"/>
          </a:p>
          <a:p>
            <a:r>
              <a:rPr lang="en-US" dirty="0" smtClean="0"/>
              <a:t>Yes</a:t>
            </a:r>
            <a:endParaRPr lang="en-US" dirty="0" smtClean="0"/>
          </a:p>
          <a:p>
            <a:r>
              <a:rPr lang="en-US" dirty="0" smtClean="0"/>
              <a:t>No</a:t>
            </a:r>
          </a:p>
          <a:p>
            <a:r>
              <a:rPr lang="en-US" dirty="0" smtClean="0"/>
              <a:t>Abs</a:t>
            </a:r>
          </a:p>
          <a:p>
            <a:r>
              <a:rPr lang="en-US" dirty="0" smtClean="0">
                <a:solidFill>
                  <a:srgbClr val="00B050"/>
                </a:solidFill>
              </a:rPr>
              <a:t>Pre-motion passed without objections.</a:t>
            </a:r>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29AE66-10DB-4DF0-8915-EFDC34A1569C}" type="slidenum">
              <a:rPr lang="en-US" altLang="ko-KR"/>
              <a:pPr/>
              <a:t>3</a:t>
            </a:fld>
            <a:endParaRPr lang="en-US" altLang="ko-KR"/>
          </a:p>
        </p:txBody>
      </p:sp>
      <p:sp>
        <p:nvSpPr>
          <p:cNvPr id="33794" name="Rectangle 2"/>
          <p:cNvSpPr>
            <a:spLocks noGrp="1" noChangeArrowheads="1"/>
          </p:cNvSpPr>
          <p:nvPr>
            <p:ph type="title"/>
          </p:nvPr>
        </p:nvSpPr>
        <p:spPr/>
        <p:txBody>
          <a:bodyPr/>
          <a:lstStyle/>
          <a:p>
            <a:r>
              <a:rPr lang="en-US" altLang="ko-KR">
                <a:ea typeface="굴림" pitchFamily="34" charset="-127"/>
              </a:rPr>
              <a:t>Important IEEE Links</a:t>
            </a:r>
          </a:p>
        </p:txBody>
      </p:sp>
      <p:sp>
        <p:nvSpPr>
          <p:cNvPr id="33795" name="Rectangle 3"/>
          <p:cNvSpPr>
            <a:spLocks noGrp="1" noChangeArrowheads="1"/>
          </p:cNvSpPr>
          <p:nvPr>
            <p:ph type="body" idx="1"/>
          </p:nvPr>
        </p:nvSpPr>
        <p:spPr>
          <a:xfrm>
            <a:off x="228600" y="1981200"/>
            <a:ext cx="8686800" cy="4114800"/>
          </a:xfrm>
        </p:spPr>
        <p:txBody>
          <a:bodyPr/>
          <a:lstStyle/>
          <a:p>
            <a:r>
              <a:rPr lang="en-US" altLang="ko-KR">
                <a:ea typeface="굴림" pitchFamily="34" charset="-127"/>
              </a:rPr>
              <a:t>The following slides in this deck are believed to be  the latest available however the Source locations are: </a:t>
            </a:r>
          </a:p>
          <a:p>
            <a:r>
              <a:rPr lang="en-US" altLang="ko-KR">
                <a:ea typeface="굴림" pitchFamily="34" charset="-127"/>
                <a:hlinkClick r:id="rId3"/>
              </a:rPr>
              <a:t>http://standards.ieee.org/faqs/affiliationFAQ.html</a:t>
            </a:r>
            <a:endParaRPr lang="en-US" altLang="ko-KR">
              <a:ea typeface="굴림" pitchFamily="34" charset="-127"/>
            </a:endParaRPr>
          </a:p>
          <a:p>
            <a:r>
              <a:rPr lang="en-US" altLang="ko-KR">
                <a:ea typeface="굴림" pitchFamily="34" charset="-127"/>
                <a:hlinkClick r:id="rId4"/>
              </a:rPr>
              <a:t>http://standards.ieee.org/resources/antitrust-guidelines.pdf</a:t>
            </a:r>
            <a:endParaRPr lang="en-US" altLang="ko-KR">
              <a:ea typeface="굴림" pitchFamily="34" charset="-127"/>
            </a:endParaRPr>
          </a:p>
          <a:p>
            <a:r>
              <a:rPr lang="en-US" altLang="ko-KR">
                <a:ea typeface="굴림" pitchFamily="34" charset="-127"/>
                <a:hlinkClick r:id="rId5"/>
              </a:rPr>
              <a:t>http://standards.ieee.org/board/pat/pat-slideset.ppt</a:t>
            </a:r>
            <a:endParaRPr lang="en-US" altLang="ko-KR">
              <a:ea typeface="굴림" pitchFamily="34" charset="-127"/>
            </a:endParaRPr>
          </a:p>
          <a:p>
            <a:r>
              <a:rPr lang="en-US" altLang="ko-KR">
                <a:ea typeface="굴림" pitchFamily="34" charset="-127"/>
                <a:hlinkClick r:id="rId6"/>
              </a:rPr>
              <a:t>http://www.ieee.org/portal/cms_docs/about/CoE_poster.pdf</a:t>
            </a:r>
            <a:endParaRPr lang="en-US" altLang="ko-KR">
              <a:ea typeface="굴림" pitchFamily="34" charset="-127"/>
            </a:endParaRPr>
          </a:p>
          <a:p>
            <a:endParaRPr lang="en-US" altLang="ko-KR">
              <a:ea typeface="굴림" pitchFamily="34" charset="-127"/>
            </a:endParaRPr>
          </a:p>
          <a:p>
            <a:r>
              <a:rPr lang="en-US" altLang="ko-KR">
                <a:ea typeface="굴림" pitchFamily="34" charset="-127"/>
              </a:rPr>
              <a:t>For summary see 11-07-0660-01-0000-opening-presentation</a:t>
            </a:r>
          </a:p>
          <a:p>
            <a:endParaRPr lang="en-US" altLang="ko-KR">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6546BD-5917-4E15-BA58-821F0521F28C}" type="slidenum">
              <a:rPr lang="en-US" altLang="ko-KR"/>
              <a:pPr/>
              <a:t>30</a:t>
            </a:fld>
            <a:endParaRPr lang="en-US" altLang="ko-KR"/>
          </a:p>
        </p:txBody>
      </p:sp>
      <p:sp>
        <p:nvSpPr>
          <p:cNvPr id="92162" name="Rectangle 2"/>
          <p:cNvSpPr>
            <a:spLocks noGrp="1" noChangeArrowheads="1"/>
          </p:cNvSpPr>
          <p:nvPr>
            <p:ph type="title"/>
          </p:nvPr>
        </p:nvSpPr>
        <p:spPr/>
        <p:txBody>
          <a:bodyPr/>
          <a:lstStyle/>
          <a:p>
            <a:r>
              <a:rPr lang="en-US" altLang="ko-KR">
                <a:ea typeface="굴림" pitchFamily="34" charset="-127"/>
              </a:rPr>
              <a:t>MAC adhoc operating rules</a:t>
            </a:r>
          </a:p>
        </p:txBody>
      </p:sp>
      <p:sp>
        <p:nvSpPr>
          <p:cNvPr id="92163" name="Rectangle 3"/>
          <p:cNvSpPr>
            <a:spLocks noGrp="1" noChangeArrowheads="1"/>
          </p:cNvSpPr>
          <p:nvPr>
            <p:ph type="body" idx="1"/>
          </p:nvPr>
        </p:nvSpPr>
        <p:spPr/>
        <p:txBody>
          <a:bodyPr/>
          <a:lstStyle/>
          <a:p>
            <a:pPr>
              <a:lnSpc>
                <a:spcPct val="80000"/>
              </a:lnSpc>
            </a:pPr>
            <a:r>
              <a:rPr lang="en-US" altLang="ko-KR" sz="1400" dirty="0">
                <a:ea typeface="굴림" pitchFamily="34" charset="-127"/>
              </a:rPr>
              <a:t>SEE </a:t>
            </a:r>
            <a:r>
              <a:rPr lang="en-US" altLang="ko-KR" sz="1400" dirty="0" smtClean="0">
                <a:ea typeface="굴림" pitchFamily="34" charset="-127"/>
              </a:rPr>
              <a:t>11-09-0059r5</a:t>
            </a:r>
            <a:endParaRPr lang="en-US" altLang="ko-KR" sz="1400" dirty="0">
              <a:ea typeface="굴림" pitchFamily="34" charset="-127"/>
            </a:endParaRPr>
          </a:p>
          <a:p>
            <a:pPr>
              <a:lnSpc>
                <a:spcPct val="80000"/>
              </a:lnSpc>
            </a:pPr>
            <a:r>
              <a:rPr lang="en-US" altLang="ko-KR" sz="1400" dirty="0">
                <a:ea typeface="굴림" pitchFamily="34" charset="-127"/>
              </a:rPr>
              <a:t>Attendance recorded outside of the 802.11 meeting week if the meeting is </a:t>
            </a:r>
            <a:r>
              <a:rPr lang="en-US" altLang="ko-KR" sz="1400" dirty="0" err="1">
                <a:ea typeface="굴림" pitchFamily="34" charset="-127"/>
              </a:rPr>
              <a:t>adhoc</a:t>
            </a:r>
            <a:r>
              <a:rPr lang="en-US" altLang="ko-KR" sz="1400" dirty="0">
                <a:ea typeface="굴림" pitchFamily="34" charset="-127"/>
              </a:rPr>
              <a:t>-only</a:t>
            </a:r>
          </a:p>
          <a:p>
            <a:pPr>
              <a:lnSpc>
                <a:spcPct val="80000"/>
              </a:lnSpc>
            </a:pPr>
            <a:r>
              <a:rPr lang="en-US" altLang="ko-KR" sz="1400" dirty="0">
                <a:ea typeface="굴림" pitchFamily="34" charset="-127"/>
              </a:rPr>
              <a:t>Straw poll outcomes will be recorded</a:t>
            </a:r>
          </a:p>
          <a:p>
            <a:pPr lvl="1">
              <a:lnSpc>
                <a:spcPct val="80000"/>
              </a:lnSpc>
            </a:pPr>
            <a:r>
              <a:rPr lang="en-US" altLang="ko-KR" sz="1200" dirty="0">
                <a:ea typeface="굴림" pitchFamily="34" charset="-127"/>
              </a:rPr>
              <a:t>In particular, for straw poll votes to bring an issue to the task group, such as the resolution of an issue, or the failure to resolve an issue</a:t>
            </a:r>
          </a:p>
          <a:p>
            <a:pPr>
              <a:lnSpc>
                <a:spcPct val="80000"/>
              </a:lnSpc>
            </a:pPr>
            <a:r>
              <a:rPr lang="en-US" altLang="ko-KR" sz="1400" dirty="0">
                <a:ea typeface="굴림" pitchFamily="34" charset="-127"/>
              </a:rPr>
              <a:t>Email concerning </a:t>
            </a:r>
            <a:r>
              <a:rPr lang="en-US" altLang="ko-KR" sz="1400" dirty="0" err="1">
                <a:ea typeface="굴림" pitchFamily="34" charset="-127"/>
              </a:rPr>
              <a:t>TGac</a:t>
            </a:r>
            <a:r>
              <a:rPr lang="en-US" altLang="ko-KR" sz="1400" dirty="0">
                <a:ea typeface="굴림" pitchFamily="34" charset="-127"/>
              </a:rPr>
              <a:t> MAC </a:t>
            </a:r>
            <a:r>
              <a:rPr lang="en-US" altLang="ko-KR" sz="1400" dirty="0" err="1">
                <a:ea typeface="굴림" pitchFamily="34" charset="-127"/>
              </a:rPr>
              <a:t>adhoc</a:t>
            </a:r>
            <a:r>
              <a:rPr lang="en-US" altLang="ko-KR" sz="1400" dirty="0">
                <a:ea typeface="굴림" pitchFamily="34" charset="-127"/>
              </a:rPr>
              <a:t> will be sent to the </a:t>
            </a:r>
            <a:r>
              <a:rPr lang="en-US" altLang="ko-KR" sz="1400" dirty="0" err="1">
                <a:ea typeface="굴림" pitchFamily="34" charset="-127"/>
              </a:rPr>
              <a:t>TGac</a:t>
            </a:r>
            <a:r>
              <a:rPr lang="en-US" altLang="ko-KR" sz="1400" dirty="0">
                <a:ea typeface="굴림" pitchFamily="34" charset="-127"/>
              </a:rPr>
              <a:t> reflector with the subject beginning with MAC ADHOC (or MAC </a:t>
            </a:r>
            <a:r>
              <a:rPr lang="en-US" altLang="ko-KR" sz="1400" dirty="0" err="1">
                <a:ea typeface="굴림" pitchFamily="34" charset="-127"/>
              </a:rPr>
              <a:t>Adhoc</a:t>
            </a:r>
            <a:r>
              <a:rPr lang="en-US" altLang="ko-KR" sz="1400" dirty="0">
                <a:ea typeface="굴림" pitchFamily="34" charset="-127"/>
              </a:rPr>
              <a:t>)</a:t>
            </a:r>
          </a:p>
          <a:p>
            <a:pPr>
              <a:lnSpc>
                <a:spcPct val="80000"/>
              </a:lnSpc>
            </a:pPr>
            <a:r>
              <a:rPr lang="en-US" altLang="ko-KR" sz="1400" dirty="0">
                <a:ea typeface="굴림" pitchFamily="34" charset="-127"/>
              </a:rPr>
              <a:t>&gt;=75% straw poll result is required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the task group for further debate</a:t>
            </a:r>
          </a:p>
          <a:p>
            <a:pPr lvl="1">
              <a:lnSpc>
                <a:spcPct val="80000"/>
              </a:lnSpc>
            </a:pPr>
            <a:r>
              <a:rPr lang="en-US" altLang="ko-KR" sz="1200" dirty="0">
                <a:ea typeface="굴림" pitchFamily="34" charset="-127"/>
              </a:rPr>
              <a:t>Only after at least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another </a:t>
            </a:r>
            <a:r>
              <a:rPr lang="en-US" altLang="ko-KR" sz="1400" dirty="0" err="1">
                <a:ea typeface="굴림" pitchFamily="34" charset="-127"/>
              </a:rPr>
              <a:t>adhoc</a:t>
            </a:r>
            <a:r>
              <a:rPr lang="en-US" altLang="ko-KR" sz="1400" dirty="0">
                <a:ea typeface="굴림" pitchFamily="34" charset="-127"/>
              </a:rPr>
              <a:t> for further debate</a:t>
            </a:r>
          </a:p>
          <a:p>
            <a:pPr>
              <a:lnSpc>
                <a:spcPct val="80000"/>
              </a:lnSpc>
            </a:pPr>
            <a:r>
              <a:rPr lang="en-US" altLang="ko-KR" sz="1400" dirty="0">
                <a:ea typeface="굴림" pitchFamily="34" charset="-127"/>
              </a:rPr>
              <a:t>&gt;50% straw poll result required to refuse an issue that is being moved from another </a:t>
            </a:r>
            <a:r>
              <a:rPr lang="en-US" altLang="ko-KR" sz="1400" dirty="0" err="1">
                <a:ea typeface="굴림" pitchFamily="34" charset="-127"/>
              </a:rPr>
              <a:t>adhoc</a:t>
            </a:r>
            <a:r>
              <a:rPr lang="en-US" altLang="ko-KR" sz="1400" dirty="0">
                <a:ea typeface="굴림" pitchFamily="34" charset="-127"/>
              </a:rPr>
              <a:t> into the group</a:t>
            </a:r>
          </a:p>
          <a:p>
            <a:pPr lvl="1">
              <a:lnSpc>
                <a:spcPct val="80000"/>
              </a:lnSpc>
            </a:pPr>
            <a:r>
              <a:rPr lang="en-US" altLang="ko-KR" sz="1200" dirty="0">
                <a:ea typeface="굴림" pitchFamily="34" charset="-127"/>
              </a:rPr>
              <a:t>Issues forwarded from </a:t>
            </a:r>
            <a:r>
              <a:rPr lang="en-US" altLang="ko-KR" sz="1200" dirty="0" err="1">
                <a:ea typeface="굴림" pitchFamily="34" charset="-127"/>
              </a:rPr>
              <a:t>TGac</a:t>
            </a:r>
            <a:r>
              <a:rPr lang="en-US" altLang="ko-KR" sz="1200" dirty="0">
                <a:ea typeface="굴림" pitchFamily="34" charset="-127"/>
              </a:rPr>
              <a:t> cannot be refused, must be subject to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 before an attempt to move the item again</a:t>
            </a:r>
          </a:p>
          <a:p>
            <a:pPr lvl="1">
              <a:lnSpc>
                <a:spcPct val="80000"/>
              </a:lnSpc>
            </a:pPr>
            <a:endParaRPr lang="en-US" altLang="ko-KR" sz="1200" dirty="0">
              <a:ea typeface="굴림" pitchFamily="34" charset="-127"/>
            </a:endParaRPr>
          </a:p>
          <a:p>
            <a:pPr>
              <a:lnSpc>
                <a:spcPct val="80000"/>
              </a:lnSpc>
            </a:pPr>
            <a:r>
              <a:rPr lang="en-US" altLang="ko-KR" sz="1400" dirty="0">
                <a:ea typeface="굴림" pitchFamily="34" charset="-127"/>
              </a:rPr>
              <a:t>(See 11-09-0059-05-00ac-802-11ac-proposed-selection-procedure.doc)</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210DD6C0-5678-44EC-BE4E-955A20A0D1F1}" type="slidenum">
              <a:rPr lang="en-US" altLang="ko-KR"/>
              <a:pPr/>
              <a:t>31</a:t>
            </a:fld>
            <a:endParaRPr lang="en-US" altLang="ko-KR"/>
          </a:p>
        </p:txBody>
      </p:sp>
      <p:sp>
        <p:nvSpPr>
          <p:cNvPr id="58370" name="Rectangle 2"/>
          <p:cNvSpPr>
            <a:spLocks noGrp="1" noChangeArrowheads="1"/>
          </p:cNvSpPr>
          <p:nvPr>
            <p:ph type="title"/>
          </p:nvPr>
        </p:nvSpPr>
        <p:spPr/>
        <p:txBody>
          <a:bodyPr/>
          <a:lstStyle/>
          <a:p>
            <a:r>
              <a:rPr lang="en-US" altLang="ko-KR">
                <a:solidFill>
                  <a:schemeClr val="bg2"/>
                </a:solidFill>
                <a:ea typeface="굴림" pitchFamily="34" charset="-127"/>
              </a:rPr>
              <a:t>TGac MAC adhoc Nov 19, 2009 minutes</a:t>
            </a:r>
          </a:p>
        </p:txBody>
      </p:sp>
      <p:sp>
        <p:nvSpPr>
          <p:cNvPr id="58371" name="Rectangle 3"/>
          <p:cNvSpPr>
            <a:spLocks noGrp="1" noChangeArrowheads="1"/>
          </p:cNvSpPr>
          <p:nvPr>
            <p:ph type="body" idx="1"/>
          </p:nvPr>
        </p:nvSpPr>
        <p:spPr/>
        <p:txBody>
          <a:bodyPr/>
          <a:lstStyle/>
          <a:p>
            <a:r>
              <a:rPr lang="en-US" altLang="ko-KR">
                <a:solidFill>
                  <a:schemeClr val="bg2"/>
                </a:solidFill>
                <a:ea typeface="굴림" pitchFamily="34" charset="-127"/>
              </a:rPr>
              <a:t>IEEE patent policy discussed, no one asked for a reading</a:t>
            </a:r>
          </a:p>
          <a:p>
            <a:r>
              <a:rPr lang="en-US" altLang="ko-KR">
                <a:solidFill>
                  <a:schemeClr val="bg2"/>
                </a:solidFill>
                <a:ea typeface="굴림" pitchFamily="34" charset="-127"/>
              </a:rPr>
              <a:t>In response to the question of essential claims (see slide 12), no response was elicited</a:t>
            </a:r>
          </a:p>
          <a:p>
            <a:r>
              <a:rPr lang="en-US" altLang="ko-KR">
                <a:solidFill>
                  <a:schemeClr val="bg2"/>
                </a:solidFill>
                <a:ea typeface="굴림" pitchFamily="34" charset="-127"/>
              </a:rPr>
              <a:t>Attendance</a:t>
            </a:r>
          </a:p>
          <a:p>
            <a:pPr lvl="1"/>
            <a:r>
              <a:rPr lang="en-US" altLang="ko-KR">
                <a:solidFill>
                  <a:schemeClr val="bg2"/>
                </a:solidFill>
                <a:ea typeface="굴림" pitchFamily="34" charset="-127"/>
              </a:rPr>
              <a:t>Matthew Fischer, Broadcom</a:t>
            </a:r>
          </a:p>
          <a:p>
            <a:r>
              <a:rPr lang="en-US" altLang="ko-KR">
                <a:solidFill>
                  <a:schemeClr val="bg2"/>
                </a:solidFill>
                <a:ea typeface="굴림" pitchFamily="34" charset="-127"/>
              </a:rPr>
              <a:t>Reviewed submission:</a:t>
            </a:r>
          </a:p>
          <a:p>
            <a:r>
              <a:rPr lang="en-US" altLang="ko-KR">
                <a:solidFill>
                  <a:schemeClr val="bg2"/>
                </a:solidFill>
                <a:ea typeface="굴림" pitchFamily="34" charset="-127"/>
              </a:rPr>
              <a:t>Straw polls:</a:t>
            </a:r>
          </a:p>
          <a:p>
            <a:pPr lvl="1"/>
            <a:endParaRPr lang="en-US" altLang="ko-KR">
              <a:solidFill>
                <a:schemeClr val="bg2"/>
              </a:solidFill>
              <a:ea typeface="굴림" pitchFamily="34" charset="-127"/>
            </a:endParaRPr>
          </a:p>
          <a:p>
            <a:endParaRPr lang="en-US" altLang="ko-KR">
              <a:ea typeface="굴림" pitchFamily="34" charset="-127"/>
            </a:endParaRPr>
          </a:p>
          <a:p>
            <a:endParaRPr lang="ko-KR" altLang="en-US">
              <a:ea typeface="굴림" pitchFamily="34" charset="-127"/>
            </a:endParaRPr>
          </a:p>
        </p:txBody>
      </p:sp>
      <p:sp>
        <p:nvSpPr>
          <p:cNvPr id="58372"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06FB7D86-7135-4371-AAB7-4A352A1D699B}" type="slidenum">
              <a:rPr lang="en-US" altLang="ko-KR"/>
              <a:pPr/>
              <a:t>32</a:t>
            </a:fld>
            <a:endParaRPr lang="en-US" altLang="ko-KR"/>
          </a:p>
        </p:txBody>
      </p:sp>
      <p:sp>
        <p:nvSpPr>
          <p:cNvPr id="96258" name="Rectangle 2"/>
          <p:cNvSpPr>
            <a:spLocks noGrp="1" noChangeArrowheads="1"/>
          </p:cNvSpPr>
          <p:nvPr>
            <p:ph type="title"/>
          </p:nvPr>
        </p:nvSpPr>
        <p:spPr/>
        <p:txBody>
          <a:bodyPr/>
          <a:lstStyle/>
          <a:p>
            <a:r>
              <a:rPr lang="en-US" altLang="ko-KR">
                <a:ea typeface="굴림" pitchFamily="34" charset="-127"/>
              </a:rPr>
              <a:t>TGac MAC straw poll 100119_a</a:t>
            </a:r>
          </a:p>
        </p:txBody>
      </p:sp>
      <p:sp>
        <p:nvSpPr>
          <p:cNvPr id="96259" name="Rectangle 3"/>
          <p:cNvSpPr>
            <a:spLocks noGrp="1" noChangeArrowheads="1"/>
          </p:cNvSpPr>
          <p:nvPr>
            <p:ph type="body" idx="1"/>
          </p:nvPr>
        </p:nvSpPr>
        <p:spPr/>
        <p:txBody>
          <a:bodyPr/>
          <a:lstStyle/>
          <a:p>
            <a:r>
              <a:rPr lang="en-US" altLang="ko-KR">
                <a:ea typeface="굴림" pitchFamily="34" charset="-127"/>
              </a:rPr>
              <a:t>Background</a:t>
            </a:r>
          </a:p>
          <a:p>
            <a:pPr lvl="1"/>
            <a:r>
              <a:rPr lang="en-US" altLang="ko-KR">
                <a:ea typeface="굴림" pitchFamily="34" charset="-127"/>
              </a:rPr>
              <a:t>Topic</a:t>
            </a:r>
          </a:p>
          <a:p>
            <a:pPr lvl="2"/>
            <a:r>
              <a:rPr lang="en-US" altLang="ko-KR">
                <a:ea typeface="굴림" pitchFamily="34" charset="-127"/>
              </a:rPr>
              <a:t>Relevant documents 11-08-xxxxRy</a:t>
            </a:r>
          </a:p>
          <a:p>
            <a:pPr lvl="2"/>
            <a:r>
              <a:rPr lang="en-US" altLang="ko-KR">
                <a:ea typeface="굴림" pitchFamily="34" charset="-127"/>
              </a:rPr>
              <a:t>General nature</a:t>
            </a:r>
          </a:p>
          <a:p>
            <a:pPr lvl="2"/>
            <a:r>
              <a:rPr lang="en-US" altLang="ko-KR">
                <a:ea typeface="굴림" pitchFamily="34" charset="-127"/>
              </a:rPr>
              <a:t>Adhoc straw poll result</a:t>
            </a:r>
          </a:p>
          <a:p>
            <a:r>
              <a:rPr lang="en-US" altLang="ko-KR">
                <a:ea typeface="굴림" pitchFamily="34" charset="-127"/>
              </a:rPr>
              <a:t>#xxx NOT REALLY A STRAW POLL – to forward the mechanism in 11-09/xxxxry to the task group as a motion to become part of the specification framework or draft specification for TGac</a:t>
            </a:r>
          </a:p>
          <a:p>
            <a:pPr lvl="1"/>
            <a:r>
              <a:rPr lang="en-US" altLang="ko-KR">
                <a:ea typeface="굴림" pitchFamily="34" charset="-127"/>
              </a:rPr>
              <a:t>09-11-19 PM1 TGac action xxxx</a:t>
            </a:r>
            <a:endParaRPr lang="en-GB"/>
          </a:p>
        </p:txBody>
      </p:sp>
      <p:sp>
        <p:nvSpPr>
          <p:cNvPr id="96260"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txBox="1">
            <a:spLocks/>
          </p:cNvSpPr>
          <p:nvPr/>
        </p:nvSpPr>
        <p:spPr bwMode="auto">
          <a:xfrm>
            <a:off x="685800" y="304800"/>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800" b="1" i="0" u="none" strike="noStrike" kern="1200" cap="none" spc="0" normalizeH="0" baseline="0" noProof="0" dirty="0" smtClean="0">
                <a:ln>
                  <a:noFill/>
                </a:ln>
                <a:solidFill>
                  <a:schemeClr val="tx1"/>
                </a:solidFill>
                <a:effectLst/>
                <a:uLnTx/>
                <a:uFillTx/>
                <a:latin typeface="Times New Roman" pitchFamily="18" charset="0"/>
                <a:ea typeface="굴림" pitchFamily="34" charset="-127"/>
                <a:cs typeface="+mn-cs"/>
              </a:rPr>
              <a:t>May 2011</a:t>
            </a:r>
            <a:endParaRPr kumimoji="0" lang="en-US" altLang="ko-KR" sz="1800" b="1" i="0" u="none" strike="noStrike" kern="1200" cap="none" spc="0" normalizeH="0" baseline="0" noProof="0" dirty="0">
              <a:ln>
                <a:noFill/>
              </a:ln>
              <a:solidFill>
                <a:schemeClr val="tx1"/>
              </a:solidFill>
              <a:effectLst/>
              <a:uLnTx/>
              <a:uFillTx/>
              <a:latin typeface="Times New Roman" pitchFamily="18" charset="0"/>
              <a:ea typeface="굴림" pitchFamily="34" charset="-127"/>
              <a:cs typeface="+mn-cs"/>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33</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11-09-1175-r0-00ac-AdHoc </a:t>
            </a:r>
            <a:r>
              <a:rPr lang="en-US" altLang="ko-KR" sz="1800" dirty="0">
                <a:ea typeface="굴림" pitchFamily="34" charset="-127"/>
              </a:rPr>
              <a:t>Groups Scope_v3.ppt</a:t>
            </a:r>
          </a:p>
          <a:p>
            <a:pPr>
              <a:lnSpc>
                <a:spcPct val="80000"/>
              </a:lnSpc>
            </a:pPr>
            <a:r>
              <a:rPr lang="en-US" altLang="ko-KR" sz="1800" dirty="0">
                <a:ea typeface="굴림" pitchFamily="34" charset="-127"/>
              </a:rPr>
              <a:t>11-09-1181-00-00ac-ad-hoc-lifecycle.ppt</a:t>
            </a:r>
          </a:p>
          <a:p>
            <a:pPr>
              <a:lnSpc>
                <a:spcPct val="80000"/>
              </a:lnSpc>
            </a:pPr>
            <a:r>
              <a:rPr lang="en-US" altLang="ko-KR" sz="1800" dirty="0">
                <a:ea typeface="굴림" pitchFamily="34" charset="-127"/>
              </a:rPr>
              <a:t>11-09-1167-00-00ac-tgac-ad-hoc-group-operation-and-chair-selection-procedure.pptx</a:t>
            </a:r>
          </a:p>
          <a:p>
            <a:pPr>
              <a:lnSpc>
                <a:spcPct val="80000"/>
              </a:lnSpc>
            </a:pPr>
            <a:r>
              <a:rPr lang="en-US" altLang="ko-KR" sz="1800" dirty="0">
                <a:ea typeface="굴림" pitchFamily="34" charset="-127"/>
              </a:rPr>
              <a:t>11-09-0059-05-00ac-802-11ac-proposed-selection-procedure.doc</a:t>
            </a:r>
          </a:p>
          <a:p>
            <a:pPr>
              <a:lnSpc>
                <a:spcPct val="80000"/>
              </a:lnSpc>
            </a:pPr>
            <a:r>
              <a:rPr lang="en-US" altLang="ko-KR" sz="1800" dirty="0">
                <a:ea typeface="굴림" pitchFamily="34" charset="-127"/>
              </a:rPr>
              <a:t>11-09-0838-02-00ac-supporting-document-for-tgac-evaluation-methodology.ppt</a:t>
            </a:r>
          </a:p>
          <a:p>
            <a:pPr>
              <a:lnSpc>
                <a:spcPct val="80000"/>
              </a:lnSpc>
            </a:pPr>
            <a:r>
              <a:rPr lang="en-US" altLang="ko-KR" sz="1800" dirty="0">
                <a:ea typeface="굴림" pitchFamily="34" charset="-127"/>
              </a:rPr>
              <a:t>11-09-0451-09-00ac-tgac-functional-requirements-and-evaluation-methodology.doc</a:t>
            </a:r>
          </a:p>
          <a:p>
            <a:pPr>
              <a:lnSpc>
                <a:spcPct val="80000"/>
              </a:lnSpc>
            </a:pPr>
            <a:r>
              <a:rPr lang="en-US" altLang="ko-KR" sz="1800" dirty="0">
                <a:ea typeface="굴림" pitchFamily="34" charset="-127"/>
              </a:rPr>
              <a:t>11-09-0992-02-00ac-proposed-specification-framework-for-tgac.doc</a:t>
            </a:r>
          </a:p>
          <a:p>
            <a:pPr>
              <a:lnSpc>
                <a:spcPct val="80000"/>
              </a:lnSpc>
            </a:pPr>
            <a:r>
              <a:rPr lang="en-US" altLang="ko-KR" sz="1800" dirty="0">
                <a:ea typeface="굴림" pitchFamily="34" charset="-127"/>
              </a:rPr>
              <a:t>11-06-0689-01-000n-tgn-MAC-LB84-Ad-Hoc-Operation.ppt</a:t>
            </a:r>
          </a:p>
          <a:p>
            <a:pPr lvl="1">
              <a:lnSpc>
                <a:spcPct val="80000"/>
              </a:lnSpc>
            </a:pPr>
            <a:r>
              <a:rPr lang="en-US" altLang="ko-KR" sz="1600" dirty="0">
                <a:ea typeface="굴림" pitchFamily="34" charset="-127"/>
              </a:rPr>
              <a:t>Suggested rules document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4</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a:ea typeface="굴림" pitchFamily="34" charset="-127"/>
              </a:rPr>
              <a:t>It is defined in the </a:t>
            </a:r>
            <a:r>
              <a:rPr lang="en-US" altLang="ko-KR" i="1">
                <a:solidFill>
                  <a:srgbClr val="FF0000"/>
                </a:solidFill>
                <a:ea typeface="굴림" pitchFamily="34" charset="-127"/>
              </a:rPr>
              <a:t>IEEE-SA Standards Board Bylaws</a:t>
            </a:r>
            <a:r>
              <a:rPr lang="en-US" altLang="ko-KR">
                <a:solidFill>
                  <a:srgbClr val="FF0000"/>
                </a:solidFill>
                <a:ea typeface="굴림" pitchFamily="34" charset="-127"/>
              </a:rPr>
              <a:t>, 5.2.1.5 as: “An individual is deemed “affiliated</a:t>
            </a:r>
            <a:r>
              <a:rPr lang="en-US" altLang="ko-KR">
                <a:ea typeface="굴림" pitchFamily="34" charset="-127"/>
              </a:rPr>
              <a:t>” with any </a:t>
            </a:r>
            <a:r>
              <a:rPr lang="en-US" altLang="ko-KR" i="1" u="sng">
                <a:ea typeface="굴림" pitchFamily="34" charset="-127"/>
              </a:rPr>
              <a:t>individual or entity that has been, or will be, financially or materially supporting that individual’s participation in a particular IEEE standards activity</a:t>
            </a:r>
            <a:r>
              <a:rPr lang="en-US" altLang="ko-KR">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a:ea typeface="굴림" pitchFamily="34" charset="-127"/>
                <a:hlinkClick r:id="rId3"/>
              </a:rPr>
              <a:t>http://standards.ieee.org/faqs/affiliationFAQ.html</a:t>
            </a:r>
            <a:endParaRPr lang="en-US" altLang="ko-KR" sz="2000">
              <a:ea typeface="굴림" pitchFamily="34" charset="-127"/>
            </a:endParaRPr>
          </a:p>
          <a:p>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5</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a:solidFill>
                  <a:srgbClr val="FF0066"/>
                </a:solidFill>
                <a:ea typeface="굴림" pitchFamily="34" charset="-127"/>
              </a:rPr>
              <a:t>Revision</a:t>
            </a:r>
            <a:r>
              <a:rPr lang="en-US" altLang="ko-KR">
                <a:ea typeface="굴림" pitchFamily="34" charset="-127"/>
              </a:rPr>
              <a:t>: May 2007 Standards Board Bylaw 5.2.1.1</a:t>
            </a:r>
          </a:p>
          <a:p>
            <a:pPr lvl="1"/>
            <a:r>
              <a:rPr lang="en-US" altLang="ko-KR">
                <a:ea typeface="굴림" pitchFamily="34" charset="-127"/>
              </a:rPr>
              <a:t>5.2.1.1 Openness</a:t>
            </a:r>
          </a:p>
          <a:p>
            <a:pPr lvl="2"/>
            <a:r>
              <a:rPr lang="en-US" altLang="ko-KR">
                <a:ea typeface="굴림" pitchFamily="34" charset="-127"/>
              </a:rPr>
              <a:t>Openness is defined as the quality of being not restricted to a particular type or category of participants. All meetings involving standards development an all IEEE Sponsor ballots shall be open toa all interested parties. </a:t>
            </a:r>
            <a:r>
              <a:rPr lang="en-US" altLang="ko-KR" b="1" i="1">
                <a:solidFill>
                  <a:schemeClr val="accent2"/>
                </a:solidFill>
                <a:ea typeface="굴림" pitchFamily="34" charset="-127"/>
              </a:rPr>
              <a:t>Each individual participant in IEEE Standards activities shall disclose his or her </a:t>
            </a:r>
            <a:r>
              <a:rPr lang="en-US" altLang="ko-KR" b="1" i="1" u="sng">
                <a:solidFill>
                  <a:srgbClr val="FF0066"/>
                </a:solidFill>
                <a:ea typeface="굴림" pitchFamily="34" charset="-127"/>
              </a:rPr>
              <a:t>affiliations</a:t>
            </a:r>
            <a:r>
              <a:rPr lang="en-US" altLang="ko-KR" b="1" i="1">
                <a:solidFill>
                  <a:schemeClr val="accent2"/>
                </a:solidFill>
                <a:ea typeface="굴림" pitchFamily="34" charset="-127"/>
              </a:rPr>
              <a:t> when requested</a:t>
            </a:r>
            <a:r>
              <a:rPr lang="en-US" altLang="ko-KR">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a:ea typeface="굴림" pitchFamily="34" charset="-127"/>
                <a:hlinkClick r:id="rId3"/>
              </a:rPr>
              <a:t>http://standards.ieee.org/faqs/affiliationFAQ.html</a:t>
            </a:r>
            <a:endParaRPr lang="en-US" altLang="ko-KR">
              <a:ea typeface="굴림" pitchFamily="34" charset="-127"/>
            </a:endParaRPr>
          </a:p>
          <a:p>
            <a:pPr lvl="1">
              <a:buFontTx/>
              <a:buNone/>
            </a:pPr>
            <a:endParaRPr lang="ko-KR" altLang="en-US">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6</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a:solidFill>
                  <a:schemeClr val="accent2"/>
                </a:solidFill>
                <a:ea typeface="굴림" pitchFamily="34" charset="-127"/>
              </a:rPr>
              <a:t>Requirement to declare affiliation</a:t>
            </a:r>
            <a:r>
              <a:rPr lang="en-US" altLang="ko-KR">
                <a:solidFill>
                  <a:schemeClr val="accent2"/>
                </a:solidFill>
                <a:ea typeface="굴림" pitchFamily="34" charset="-127"/>
              </a:rPr>
              <a:t> at all standards development meetings and recorded in the minutes</a:t>
            </a:r>
          </a:p>
          <a:p>
            <a:pPr lvl="1">
              <a:lnSpc>
                <a:spcPct val="90000"/>
              </a:lnSpc>
            </a:pPr>
            <a:r>
              <a:rPr lang="en-US" altLang="ko-KR">
                <a:ea typeface="굴림" pitchFamily="34" charset="-127"/>
              </a:rPr>
              <a:t>Affiliation not necessarily same as employer</a:t>
            </a:r>
          </a:p>
          <a:p>
            <a:pPr lvl="1">
              <a:lnSpc>
                <a:spcPct val="90000"/>
              </a:lnSpc>
            </a:pPr>
            <a:r>
              <a:rPr lang="en-US" altLang="ko-KR">
                <a:ea typeface="굴림" pitchFamily="34" charset="-127"/>
              </a:rPr>
              <a:t>Declaration requirement may be familiar to some 802 WGs, though WG declaration process may evolve</a:t>
            </a:r>
          </a:p>
          <a:p>
            <a:r>
              <a:rPr lang="en-US" altLang="ko-KR" sz="2000">
                <a:solidFill>
                  <a:schemeClr val="folHlink"/>
                </a:solidFill>
                <a:ea typeface="굴림" pitchFamily="34" charset="-127"/>
              </a:rPr>
              <a:t>11. What if I refuse to disclose my affiliation?</a:t>
            </a:r>
          </a:p>
          <a:p>
            <a:pPr lvl="1"/>
            <a:r>
              <a:rPr lang="en-US" altLang="ko-KR" sz="180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a:ea typeface="굴림" pitchFamily="34" charset="-127"/>
              </a:rPr>
              <a:t>Affiliation declaration will be added to Sponsor ballot</a:t>
            </a:r>
          </a:p>
          <a:p>
            <a:pPr>
              <a:lnSpc>
                <a:spcPct val="90000"/>
              </a:lnSpc>
            </a:pPr>
            <a:r>
              <a:rPr lang="en-US" altLang="ko-KR" sz="2000">
                <a:ea typeface="굴림" pitchFamily="34" charset="-127"/>
                <a:hlinkClick r:id="rId3"/>
              </a:rPr>
              <a:t>http://standards.ieee.org/faqs/affiliationFAQ.html</a:t>
            </a:r>
            <a:endParaRPr lang="en-US" altLang="ko-KR" sz="2000">
              <a:ea typeface="굴림" pitchFamily="34" charset="-127"/>
            </a:endParaRPr>
          </a:p>
          <a:p>
            <a:pPr>
              <a:lnSpc>
                <a:spcPct val="90000"/>
              </a:lnSpc>
            </a:pPr>
            <a:endParaRPr lang="en-US" altLang="ko-KR" sz="2000">
              <a:ea typeface="굴림" pitchFamily="34" charset="-127"/>
            </a:endParaRPr>
          </a:p>
          <a:p>
            <a:pPr>
              <a:lnSpc>
                <a:spcPct val="90000"/>
              </a:lnSpc>
            </a:pPr>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B7447D08-799F-4679-B24A-C18752455BBE}" type="slidenum">
              <a:rPr lang="en-US" altLang="ko-KR"/>
              <a:pPr/>
              <a:t>7</a:t>
            </a:fld>
            <a:endParaRPr lang="en-US" altLang="ko-KR"/>
          </a:p>
        </p:txBody>
      </p:sp>
      <p:sp>
        <p:nvSpPr>
          <p:cNvPr id="40962" name="Rectangle 2"/>
          <p:cNvSpPr>
            <a:spLocks noGrp="1" noChangeArrowheads="1"/>
          </p:cNvSpPr>
          <p:nvPr>
            <p:ph type="title"/>
          </p:nvPr>
        </p:nvSpPr>
        <p:spPr>
          <a:xfrm>
            <a:off x="250825" y="549275"/>
            <a:ext cx="8610600" cy="990600"/>
          </a:xfrm>
        </p:spPr>
        <p:txBody>
          <a:bodyPr/>
          <a:lstStyle/>
          <a:p>
            <a:r>
              <a:rPr lang="en-US" altLang="ko-KR" sz="2800" u="sng">
                <a:ea typeface="굴림" pitchFamily="34" charset="-127"/>
              </a:rPr>
              <a:t>Highlights of the </a:t>
            </a:r>
            <a:r>
              <a:rPr lang="en-US" altLang="ko-KR" sz="2800" i="1" u="sng">
                <a:ea typeface="굴림" pitchFamily="34" charset="-127"/>
              </a:rPr>
              <a:t>IEEE-SA Standards Board Bylaws</a:t>
            </a:r>
            <a:r>
              <a:rPr lang="en-US" altLang="ko-KR" sz="2800" u="sng">
                <a:ea typeface="굴림" pitchFamily="34" charset="-127"/>
              </a:rPr>
              <a:t> on Patents in Standards</a:t>
            </a:r>
          </a:p>
        </p:txBody>
      </p:sp>
      <p:sp>
        <p:nvSpPr>
          <p:cNvPr id="40963" name="Rectangle 3"/>
          <p:cNvSpPr>
            <a:spLocks noGrp="1" noChangeArrowheads="1"/>
          </p:cNvSpPr>
          <p:nvPr>
            <p:ph type="body" idx="1"/>
          </p:nvPr>
        </p:nvSpPr>
        <p:spPr>
          <a:xfrm>
            <a:off x="0" y="1557338"/>
            <a:ext cx="8915400" cy="4691062"/>
          </a:xfrm>
        </p:spPr>
        <p:txBody>
          <a:bodyPr/>
          <a:lstStyle/>
          <a:p>
            <a:pPr lvl="1">
              <a:lnSpc>
                <a:spcPct val="80000"/>
              </a:lnSpc>
            </a:pPr>
            <a:r>
              <a:rPr lang="en-GB" sz="1600" b="1"/>
              <a:t>Participants have a duty to tell the IEEE if they know (based on personal awareness) of potentially Essential Patent Claims they or their employer own</a:t>
            </a:r>
          </a:p>
          <a:p>
            <a:pPr lvl="1">
              <a:lnSpc>
                <a:spcPct val="80000"/>
              </a:lnSpc>
            </a:pPr>
            <a:r>
              <a:rPr lang="en-GB" sz="1600" b="1"/>
              <a:t>Participants are encouraged to tell the IEEE if they know of potentially Essential Patent Claims owned by others</a:t>
            </a:r>
          </a:p>
          <a:p>
            <a:pPr lvl="2">
              <a:lnSpc>
                <a:spcPct val="80000"/>
              </a:lnSpc>
            </a:pPr>
            <a:r>
              <a:rPr lang="en-GB" sz="1400"/>
              <a:t>This encouragement is particularly strong as the third party may not be a participant in the standards process</a:t>
            </a:r>
            <a:endParaRPr lang="en-US" altLang="ko-KR" sz="1400">
              <a:ea typeface="굴림" pitchFamily="34" charset="-127"/>
            </a:endParaRPr>
          </a:p>
          <a:p>
            <a:pPr lvl="1">
              <a:lnSpc>
                <a:spcPct val="80000"/>
              </a:lnSpc>
            </a:pPr>
            <a:r>
              <a:rPr lang="en-US" altLang="ko-KR" sz="1600" b="1">
                <a:ea typeface="굴림" pitchFamily="34" charset="-127"/>
              </a:rPr>
              <a:t>Working Group required to request assurance</a:t>
            </a:r>
          </a:p>
          <a:p>
            <a:pPr lvl="1">
              <a:lnSpc>
                <a:spcPct val="80000"/>
              </a:lnSpc>
            </a:pPr>
            <a:r>
              <a:rPr lang="en-US" altLang="ko-KR" sz="1600" b="1">
                <a:ea typeface="굴림" pitchFamily="34" charset="-127"/>
              </a:rPr>
              <a:t>Early assurance is encouraged</a:t>
            </a:r>
          </a:p>
          <a:p>
            <a:pPr lvl="1">
              <a:lnSpc>
                <a:spcPct val="80000"/>
              </a:lnSpc>
            </a:pPr>
            <a:r>
              <a:rPr lang="en-US" altLang="ko-KR" sz="1600" b="1">
                <a:ea typeface="굴림" pitchFamily="34" charset="-127"/>
              </a:rPr>
              <a:t>Terms of assurance shall be either:</a:t>
            </a:r>
          </a:p>
          <a:p>
            <a:pPr lvl="2">
              <a:lnSpc>
                <a:spcPct val="80000"/>
              </a:lnSpc>
            </a:pPr>
            <a:r>
              <a:rPr lang="en-US" altLang="ko-KR" sz="1400">
                <a:ea typeface="굴림" pitchFamily="34" charset="-127"/>
              </a:rPr>
              <a:t>Reasonable and nondiscriminatory, with or without monetary compensation; or,</a:t>
            </a:r>
          </a:p>
          <a:p>
            <a:pPr lvl="2">
              <a:lnSpc>
                <a:spcPct val="80000"/>
              </a:lnSpc>
            </a:pPr>
            <a:r>
              <a:rPr lang="en-US" altLang="ko-KR" sz="1400">
                <a:ea typeface="굴림" pitchFamily="34" charset="-127"/>
              </a:rPr>
              <a:t>A statement of non-assertion of patent rights</a:t>
            </a:r>
          </a:p>
          <a:p>
            <a:pPr lvl="1">
              <a:lnSpc>
                <a:spcPct val="80000"/>
              </a:lnSpc>
            </a:pPr>
            <a:r>
              <a:rPr lang="en-US" altLang="ko-KR" sz="1600" b="1">
                <a:ea typeface="굴림" pitchFamily="34" charset="-127"/>
              </a:rPr>
              <a:t>Assurances</a:t>
            </a:r>
          </a:p>
          <a:p>
            <a:pPr lvl="2">
              <a:lnSpc>
                <a:spcPct val="80000"/>
              </a:lnSpc>
            </a:pPr>
            <a:r>
              <a:rPr lang="en-US" altLang="ko-KR" sz="1400">
                <a:ea typeface="굴림" pitchFamily="34" charset="-127"/>
              </a:rPr>
              <a:t>Shall be provided on the IEEE-SA Standards Board approved LOA form</a:t>
            </a:r>
          </a:p>
          <a:p>
            <a:pPr lvl="2">
              <a:lnSpc>
                <a:spcPct val="80000"/>
              </a:lnSpc>
            </a:pPr>
            <a:r>
              <a:rPr lang="en-US" altLang="ko-KR" sz="1400">
                <a:ea typeface="굴림" pitchFamily="34" charset="-127"/>
              </a:rPr>
              <a:t>May optionally include not-to-exceed rates, terms, and conditions</a:t>
            </a:r>
          </a:p>
          <a:p>
            <a:pPr lvl="2">
              <a:lnSpc>
                <a:spcPct val="80000"/>
              </a:lnSpc>
            </a:pPr>
            <a:r>
              <a:rPr lang="en-US" altLang="ko-KR" sz="1400">
                <a:ea typeface="굴림" pitchFamily="34" charset="-127"/>
              </a:rPr>
              <a:t>Shall not be circumvented through sale or transfer of patents</a:t>
            </a:r>
          </a:p>
          <a:p>
            <a:pPr lvl="2">
              <a:lnSpc>
                <a:spcPct val="80000"/>
              </a:lnSpc>
            </a:pPr>
            <a:r>
              <a:rPr lang="en-US" altLang="ko-KR" sz="1400">
                <a:ea typeface="굴림" pitchFamily="34" charset="-127"/>
              </a:rPr>
              <a:t>Shall be brought to the attention of any future assignees or transferees</a:t>
            </a:r>
          </a:p>
          <a:p>
            <a:pPr lvl="2">
              <a:lnSpc>
                <a:spcPct val="80000"/>
              </a:lnSpc>
            </a:pPr>
            <a:r>
              <a:rPr lang="en-US" altLang="ko-KR" sz="1400">
                <a:ea typeface="굴림" pitchFamily="34" charset="-127"/>
              </a:rPr>
              <a:t>Shall apply to Affiliates unless explicitly excluded</a:t>
            </a:r>
          </a:p>
          <a:p>
            <a:pPr lvl="2">
              <a:lnSpc>
                <a:spcPct val="80000"/>
              </a:lnSpc>
            </a:pPr>
            <a:r>
              <a:rPr lang="en-US" altLang="ko-KR" sz="1400">
                <a:ea typeface="굴림" pitchFamily="34" charset="-127"/>
              </a:rPr>
              <a:t>Are irrevocable once submitted and accepted</a:t>
            </a:r>
          </a:p>
          <a:p>
            <a:pPr lvl="2">
              <a:lnSpc>
                <a:spcPct val="80000"/>
              </a:lnSpc>
            </a:pPr>
            <a:r>
              <a:rPr lang="en-US" altLang="ko-KR" sz="1400">
                <a:ea typeface="굴림" pitchFamily="34" charset="-127"/>
              </a:rPr>
              <a:t>Shall be supplemented if Submitter becomes aware of other potential Essential Patent Claims</a:t>
            </a:r>
          </a:p>
          <a:p>
            <a:pPr lvl="1">
              <a:lnSpc>
                <a:spcPct val="80000"/>
              </a:lnSpc>
            </a:pPr>
            <a:r>
              <a:rPr lang="en-US" altLang="ko-KR" sz="1600" b="1">
                <a:ea typeface="굴림" pitchFamily="34" charset="-127"/>
              </a:rPr>
              <a:t>A “Blanket Letter of Assurance” may be provided at the option of the patent holder</a:t>
            </a:r>
          </a:p>
          <a:p>
            <a:pPr lvl="1">
              <a:lnSpc>
                <a:spcPct val="80000"/>
              </a:lnSpc>
            </a:pPr>
            <a:r>
              <a:rPr lang="en-US" altLang="ko-KR" sz="1600" b="1">
                <a:ea typeface="굴림" pitchFamily="34" charset="-127"/>
              </a:rPr>
              <a:t>A patent holder has no duty to perform a patent search</a:t>
            </a:r>
          </a:p>
          <a:p>
            <a:pPr lvl="1">
              <a:lnSpc>
                <a:spcPct val="80000"/>
              </a:lnSpc>
            </a:pPr>
            <a:r>
              <a:rPr lang="en-US" altLang="ko-KR" sz="1600" b="1">
                <a:ea typeface="굴림" pitchFamily="34" charset="-127"/>
              </a:rPr>
              <a:t>Full policy available at http://standards.ieee.org/guides/bylaws/sect6-7.html#6</a:t>
            </a:r>
          </a:p>
        </p:txBody>
      </p:sp>
      <p:sp>
        <p:nvSpPr>
          <p:cNvPr id="40964"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0965"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0966"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1</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3ED3D900-B5D2-4F72-8B2D-0F4AC286FA5F}" type="slidenum">
              <a:rPr lang="en-US" altLang="ko-KR"/>
              <a:pPr/>
              <a:t>8</a:t>
            </a:fld>
            <a:endParaRPr lang="en-US" altLang="ko-KR"/>
          </a:p>
        </p:txBody>
      </p:sp>
      <p:sp>
        <p:nvSpPr>
          <p:cNvPr id="430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altLang="ko-KR" sz="1400" b="1" u="sng">
                <a:ea typeface="굴림" pitchFamily="34" charset="-127"/>
              </a:rPr>
              <a:t>6.2  Policy</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A Letter of Assurance shall be either:</a:t>
            </a:r>
          </a:p>
          <a:p>
            <a:pPr marL="342900" lvl="1" indent="-114300">
              <a:lnSpc>
                <a:spcPct val="80000"/>
              </a:lnSpc>
              <a:buFontTx/>
              <a:buNone/>
            </a:pPr>
            <a:endParaRPr lang="en-US" altLang="ko-KR" sz="1400">
              <a:ea typeface="굴림" pitchFamily="34" charset="-127"/>
            </a:endParaRPr>
          </a:p>
          <a:p>
            <a:pPr marL="628650" lvl="2" indent="-171450">
              <a:lnSpc>
                <a:spcPct val="80000"/>
              </a:lnSpc>
              <a:buFontTx/>
              <a:buNone/>
            </a:pPr>
            <a:r>
              <a:rPr lang="en-US" altLang="ko-KR" sz="1200">
                <a:ea typeface="굴림" pitchFamily="34" charset="-127"/>
              </a:rPr>
              <a:t>a) </a:t>
            </a:r>
            <a:r>
              <a:rPr lang="en-US" altLang="ko-KR" sz="1400">
                <a:ea typeface="굴림" pitchFamily="34" charset="-127"/>
              </a:rPr>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altLang="ko-KR" sz="1400">
                <a:ea typeface="굴림" pitchFamily="34" charset="-127"/>
              </a:rPr>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ko-KR" altLang="en-US" sz="1400">
              <a:ea typeface="굴림" pitchFamily="34" charset="-127"/>
            </a:endParaRPr>
          </a:p>
        </p:txBody>
      </p:sp>
      <p:sp>
        <p:nvSpPr>
          <p:cNvPr id="43011" name="Rectangle 3"/>
          <p:cNvSpPr>
            <a:spLocks noGrp="1" noChangeArrowheads="1"/>
          </p:cNvSpPr>
          <p:nvPr>
            <p:ph type="title"/>
          </p:nvPr>
        </p:nvSpPr>
        <p:spPr>
          <a:xfrm>
            <a:off x="179388" y="549275"/>
            <a:ext cx="8686800" cy="576263"/>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3012"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3013"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30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2</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501DD498-F280-4AFA-B546-898245491659}" type="slidenum">
              <a:rPr lang="en-US" altLang="ko-KR"/>
              <a:pPr/>
              <a:t>9</a:t>
            </a:fld>
            <a:endParaRPr lang="en-US" altLang="ko-KR"/>
          </a:p>
        </p:txBody>
      </p:sp>
      <p:sp>
        <p:nvSpPr>
          <p:cNvPr id="45058"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altLang="ko-KR" sz="1400">
                <a:ea typeface="굴림" pitchFamily="34" charset="-127"/>
              </a:rPr>
              <a:t>Copies of an Accepted LOA may be provided to the working group, but shall not be discussed, at any standards working group meeting.</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This assurance shall apply to the Submitter and its Affiliates except those Affiliates the Submitter specifically excludes on the relevant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altLang="ko-KR" sz="1400">
              <a:ea typeface="굴림" pitchFamily="34" charset="-127"/>
            </a:endParaRPr>
          </a:p>
        </p:txBody>
      </p:sp>
      <p:sp>
        <p:nvSpPr>
          <p:cNvPr id="45059" name="Rectangle 3"/>
          <p:cNvSpPr>
            <a:spLocks noGrp="1" noChangeArrowheads="1"/>
          </p:cNvSpPr>
          <p:nvPr>
            <p:ph type="title"/>
          </p:nvPr>
        </p:nvSpPr>
        <p:spPr>
          <a:xfrm>
            <a:off x="250825" y="692150"/>
            <a:ext cx="8686800" cy="504825"/>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5060"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5061"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50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3</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14864</TotalTime>
  <Words>3254</Words>
  <Application>Microsoft Office PowerPoint</Application>
  <PresentationFormat>On-screen Show (4:3)</PresentationFormat>
  <Paragraphs>476</Paragraphs>
  <Slides>33</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802-11-Submission</vt:lpstr>
      <vt:lpstr>Document</vt:lpstr>
      <vt:lpstr>TGac MAC ad hoc agenda and report</vt:lpstr>
      <vt:lpstr>Abstract</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Question</vt:lpstr>
      <vt:lpstr>Current MAC adhoc meeting agenda-notes pages</vt:lpstr>
      <vt:lpstr>Interpretive guide</vt:lpstr>
      <vt:lpstr>Slide 15</vt:lpstr>
      <vt:lpstr>MAC Pending Comments (Total: 20)</vt:lpstr>
      <vt:lpstr>Submissions</vt:lpstr>
      <vt:lpstr>Submissions (cont.)</vt:lpstr>
      <vt:lpstr>TGac MAC adhoc Motions to be brought for vote in TGac task group</vt:lpstr>
      <vt:lpstr>Pre-Motion #1  (PM1, Mon, 11/07/2011)</vt:lpstr>
      <vt:lpstr>Pre-Motion #2  (AM1, Tue, 11/08/2011)</vt:lpstr>
      <vt:lpstr>Pre-Motion #3  (AM1, Tue, 11/08/2011)</vt:lpstr>
      <vt:lpstr>Pre-Motion #4  (AM2, Tue, 11/08/2011)</vt:lpstr>
      <vt:lpstr>Pre-Motion #5  (AM2, Tue, 11/08/2011)</vt:lpstr>
      <vt:lpstr>Pre-Motion #6  (PM1, Tue, 11/08/2011)</vt:lpstr>
      <vt:lpstr>Pre-Motion #7  (PM1, Tue, 11/08/2011)</vt:lpstr>
      <vt:lpstr>Pre-Motion #8  (PM2, Tue, 11/08/2011)</vt:lpstr>
      <vt:lpstr>Pre-Motion #9  (PM3, Tue, 11/08/2011)</vt:lpstr>
      <vt:lpstr>Pre-Motion #10  (PM3, Tue, 11/08/2011)</vt:lpstr>
      <vt:lpstr>MAC adhoc operating rules</vt:lpstr>
      <vt:lpstr>TGac MAC adhoc Nov 19, 2009 minutes</vt:lpstr>
      <vt:lpstr>TGac MAC straw poll 100119_a</vt:lpstr>
      <vt:lpstr>References</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Chunhui Zhu</cp:lastModifiedBy>
  <cp:revision>427</cp:revision>
  <cp:lastPrinted>1998-02-10T13:28:06Z</cp:lastPrinted>
  <dcterms:created xsi:type="dcterms:W3CDTF">2008-05-05T19:43:32Z</dcterms:created>
  <dcterms:modified xsi:type="dcterms:W3CDTF">2011-11-09T04:25:35Z</dcterms:modified>
</cp:coreProperties>
</file>