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98" r:id="rId3"/>
    <p:sldId id="301" r:id="rId4"/>
    <p:sldId id="299" r:id="rId5"/>
    <p:sldId id="258" r:id="rId6"/>
    <p:sldId id="273" r:id="rId7"/>
    <p:sldId id="308" r:id="rId8"/>
    <p:sldId id="317" r:id="rId9"/>
    <p:sldId id="309" r:id="rId10"/>
    <p:sldId id="274" r:id="rId11"/>
  </p:sldIdLst>
  <p:sldSz cx="9144000" cy="6858000" type="screen4x3"/>
  <p:notesSz cx="6735763" cy="98694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0066"/>
    <a:srgbClr val="FF6600"/>
    <a:srgbClr val="FFCC99"/>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8" autoAdjust="0"/>
    <p:restoredTop sz="94964" autoAdjust="0"/>
  </p:normalViewPr>
  <p:slideViewPr>
    <p:cSldViewPr>
      <p:cViewPr>
        <p:scale>
          <a:sx n="90" d="100"/>
          <a:sy n="90" d="100"/>
        </p:scale>
        <p:origin x="-282"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74353" y="199865"/>
            <a:ext cx="2185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3075" name="Rectangle 3"/>
          <p:cNvSpPr>
            <a:spLocks noGrp="1" noChangeArrowheads="1"/>
          </p:cNvSpPr>
          <p:nvPr>
            <p:ph type="dt" sz="quarter" idx="1"/>
          </p:nvPr>
        </p:nvSpPr>
        <p:spPr bwMode="auto">
          <a:xfrm>
            <a:off x="675427" y="199865"/>
            <a:ext cx="1189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3076" name="Rectangle 4"/>
          <p:cNvSpPr>
            <a:spLocks noGrp="1" noChangeArrowheads="1"/>
          </p:cNvSpPr>
          <p:nvPr>
            <p:ph type="ftr" sz="quarter" idx="2"/>
          </p:nvPr>
        </p:nvSpPr>
        <p:spPr bwMode="auto">
          <a:xfrm>
            <a:off x="4796688" y="9552098"/>
            <a:ext cx="13407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smtClean="0"/>
              <a:t>Yasuhiko Inoue, NTT</a:t>
            </a:r>
            <a:endParaRPr lang="en-US" altLang="ja-JP"/>
          </a:p>
        </p:txBody>
      </p:sp>
      <p:sp>
        <p:nvSpPr>
          <p:cNvPr id="3077" name="Rectangle 5"/>
          <p:cNvSpPr>
            <a:spLocks noGrp="1" noChangeArrowheads="1"/>
          </p:cNvSpPr>
          <p:nvPr>
            <p:ph type="sldNum" sz="quarter" idx="3"/>
          </p:nvPr>
        </p:nvSpPr>
        <p:spPr bwMode="auto">
          <a:xfrm>
            <a:off x="3034207" y="955209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61FCD110-682D-4D5F-A3B1-4F05948E10B9}" type="slidenum">
              <a:rPr lang="en-US" altLang="ja-JP"/>
              <a:pPr/>
              <a:t>‹#›</a:t>
            </a:fld>
            <a:endParaRPr lang="en-US" altLang="ja-JP"/>
          </a:p>
        </p:txBody>
      </p:sp>
      <p:sp>
        <p:nvSpPr>
          <p:cNvPr id="3078" name="Line 6"/>
          <p:cNvSpPr>
            <a:spLocks noChangeShapeType="1"/>
          </p:cNvSpPr>
          <p:nvPr/>
        </p:nvSpPr>
        <p:spPr bwMode="auto">
          <a:xfrm>
            <a:off x="673885" y="411932"/>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5209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ltLang="ja-JP"/>
              <a:t>Submission</a:t>
            </a:r>
          </a:p>
        </p:txBody>
      </p:sp>
      <p:sp>
        <p:nvSpPr>
          <p:cNvPr id="3080" name="Line 8"/>
          <p:cNvSpPr>
            <a:spLocks noChangeShapeType="1"/>
          </p:cNvSpPr>
          <p:nvPr/>
        </p:nvSpPr>
        <p:spPr bwMode="auto">
          <a:xfrm>
            <a:off x="673885" y="9540280"/>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1004576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15989" y="115453"/>
            <a:ext cx="2185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2051" name="Rectangle 3"/>
          <p:cNvSpPr>
            <a:spLocks noGrp="1" noChangeArrowheads="1"/>
          </p:cNvSpPr>
          <p:nvPr>
            <p:ph type="dt" idx="1"/>
          </p:nvPr>
        </p:nvSpPr>
        <p:spPr bwMode="auto">
          <a:xfrm>
            <a:off x="635333" y="115453"/>
            <a:ext cx="1189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93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8260"/>
            <a:ext cx="4940793" cy="444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4299557" y="9555475"/>
            <a:ext cx="18024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smtClean="0"/>
              <a:t>Yasuhiko Inoue, NTT</a:t>
            </a:r>
            <a:endParaRPr lang="en-US" altLang="ja-JP"/>
          </a:p>
        </p:txBody>
      </p:sp>
      <p:sp>
        <p:nvSpPr>
          <p:cNvPr id="2055" name="Rectangle 7"/>
          <p:cNvSpPr>
            <a:spLocks noGrp="1" noChangeArrowheads="1"/>
          </p:cNvSpPr>
          <p:nvPr>
            <p:ph type="sldNum" sz="quarter" idx="5"/>
          </p:nvPr>
        </p:nvSpPr>
        <p:spPr bwMode="auto">
          <a:xfrm>
            <a:off x="3110722" y="9555475"/>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D3995BCE-68C1-4CFB-8664-A0BDF702EE3B}" type="slidenum">
              <a:rPr lang="en-US" altLang="ja-JP"/>
              <a:pPr/>
              <a:t>‹#›</a:t>
            </a:fld>
            <a:endParaRPr lang="en-US" altLang="ja-JP"/>
          </a:p>
        </p:txBody>
      </p:sp>
      <p:sp>
        <p:nvSpPr>
          <p:cNvPr id="2056" name="Rectangle 8"/>
          <p:cNvSpPr>
            <a:spLocks noChangeArrowheads="1"/>
          </p:cNvSpPr>
          <p:nvPr/>
        </p:nvSpPr>
        <p:spPr bwMode="auto">
          <a:xfrm>
            <a:off x="703184" y="9555475"/>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ja-JP"/>
              <a:t>Submission</a:t>
            </a:r>
          </a:p>
        </p:txBody>
      </p:sp>
      <p:sp>
        <p:nvSpPr>
          <p:cNvPr id="2057" name="Line 9"/>
          <p:cNvSpPr>
            <a:spLocks noChangeShapeType="1"/>
          </p:cNvSpPr>
          <p:nvPr/>
        </p:nvSpPr>
        <p:spPr bwMode="auto">
          <a:xfrm>
            <a:off x="703184" y="9553786"/>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703"/>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1555375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802.11-11/xxxxr0</a:t>
            </a:r>
            <a:endParaRPr lang="en-US" altLang="ja-JP"/>
          </a:p>
        </p:txBody>
      </p:sp>
      <p:sp>
        <p:nvSpPr>
          <p:cNvPr id="5" name="Rectangle 3"/>
          <p:cNvSpPr>
            <a:spLocks noGrp="1" noChangeArrowheads="1"/>
          </p:cNvSpPr>
          <p:nvPr>
            <p:ph type="dt" idx="1"/>
          </p:nvPr>
        </p:nvSpPr>
        <p:spPr>
          <a:ln/>
        </p:spPr>
        <p:txBody>
          <a:bodyPr/>
          <a:lstStyle/>
          <a:p>
            <a:r>
              <a:rPr lang="en-US" altLang="ja-JP" smtClean="0"/>
              <a:t>November 2011</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Yasuhiko Inoue, NTT</a:t>
            </a:r>
            <a:endParaRPr lang="en-US" altLang="ja-JP"/>
          </a:p>
        </p:txBody>
      </p:sp>
      <p:sp>
        <p:nvSpPr>
          <p:cNvPr id="7" name="Rectangle 7"/>
          <p:cNvSpPr>
            <a:spLocks noGrp="1" noChangeArrowheads="1"/>
          </p:cNvSpPr>
          <p:nvPr>
            <p:ph type="sldNum" sz="quarter" idx="5"/>
          </p:nvPr>
        </p:nvSpPr>
        <p:spPr>
          <a:xfrm>
            <a:off x="3213315" y="9555475"/>
            <a:ext cx="415177" cy="184666"/>
          </a:xfrm>
          <a:ln/>
        </p:spPr>
        <p:txBody>
          <a:bodyPr/>
          <a:lstStyle/>
          <a:p>
            <a:r>
              <a:rPr lang="en-US" altLang="ja-JP"/>
              <a:t>Page </a:t>
            </a:r>
            <a:fld id="{22967C3F-FB06-4A34-899D-18B827F58FC1}"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909638" y="746125"/>
            <a:ext cx="4916487" cy="3689350"/>
          </a:xfrm>
          <a:ln/>
        </p:spPr>
      </p:sp>
      <p:sp>
        <p:nvSpPr>
          <p:cNvPr id="31747"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583168A-815A-44B4-A9A0-58980BCBFCC9}" type="slidenum">
              <a:rPr lang="en-US" altLang="ja-JP"/>
              <a:pPr/>
              <a:t>‹#›</a:t>
            </a:fld>
            <a:endParaRPr lang="en-US" altLang="ja-JP"/>
          </a:p>
        </p:txBody>
      </p:sp>
    </p:spTree>
    <p:extLst>
      <p:ext uri="{BB962C8B-B14F-4D97-AF65-F5344CB8AC3E}">
        <p14:creationId xmlns:p14="http://schemas.microsoft.com/office/powerpoint/2010/main" val="3515872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457A3B8-26A6-455C-99F3-5E81346E74E6}" type="slidenum">
              <a:rPr lang="en-US" altLang="ja-JP"/>
              <a:pPr/>
              <a:t>‹#›</a:t>
            </a:fld>
            <a:endParaRPr lang="en-US" altLang="ja-JP"/>
          </a:p>
        </p:txBody>
      </p:sp>
    </p:spTree>
    <p:extLst>
      <p:ext uri="{BB962C8B-B14F-4D97-AF65-F5344CB8AC3E}">
        <p14:creationId xmlns:p14="http://schemas.microsoft.com/office/powerpoint/2010/main" val="74866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37FF092-9671-4710-AEBF-208A8CAEB255}" type="slidenum">
              <a:rPr lang="en-US" altLang="ja-JP"/>
              <a:pPr/>
              <a:t>‹#›</a:t>
            </a:fld>
            <a:endParaRPr lang="en-US" altLang="ja-JP"/>
          </a:p>
        </p:txBody>
      </p:sp>
    </p:spTree>
    <p:extLst>
      <p:ext uri="{BB962C8B-B14F-4D97-AF65-F5344CB8AC3E}">
        <p14:creationId xmlns:p14="http://schemas.microsoft.com/office/powerpoint/2010/main" val="202095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B0D033-1D73-4061-974D-778495950F39}" type="slidenum">
              <a:rPr lang="en-US" altLang="ja-JP"/>
              <a:pPr/>
              <a:t>‹#›</a:t>
            </a:fld>
            <a:endParaRPr lang="en-US" altLang="ja-JP"/>
          </a:p>
        </p:txBody>
      </p:sp>
    </p:spTree>
    <p:extLst>
      <p:ext uri="{BB962C8B-B14F-4D97-AF65-F5344CB8AC3E}">
        <p14:creationId xmlns:p14="http://schemas.microsoft.com/office/powerpoint/2010/main" val="247920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78C8ADE-A0E0-4D15-8D04-E06A659052D7}" type="slidenum">
              <a:rPr lang="en-US" altLang="ja-JP"/>
              <a:pPr/>
              <a:t>‹#›</a:t>
            </a:fld>
            <a:endParaRPr lang="en-US" altLang="ja-JP"/>
          </a:p>
        </p:txBody>
      </p:sp>
    </p:spTree>
    <p:extLst>
      <p:ext uri="{BB962C8B-B14F-4D97-AF65-F5344CB8AC3E}">
        <p14:creationId xmlns:p14="http://schemas.microsoft.com/office/powerpoint/2010/main" val="70838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22B7E98A-59B9-4712-B37F-78FF5BDEF2F0}" type="slidenum">
              <a:rPr lang="en-US" altLang="ja-JP"/>
              <a:pPr/>
              <a:t>‹#›</a:t>
            </a:fld>
            <a:endParaRPr lang="en-US" altLang="ja-JP"/>
          </a:p>
        </p:txBody>
      </p:sp>
    </p:spTree>
    <p:extLst>
      <p:ext uri="{BB962C8B-B14F-4D97-AF65-F5344CB8AC3E}">
        <p14:creationId xmlns:p14="http://schemas.microsoft.com/office/powerpoint/2010/main" val="144658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2011</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5E86F0-BC0E-4E11-9265-3C4623199D1C}" type="slidenum">
              <a:rPr lang="en-US" altLang="ja-JP"/>
              <a:pPr/>
              <a:t>‹#›</a:t>
            </a:fld>
            <a:endParaRPr lang="en-US" altLang="ja-JP"/>
          </a:p>
        </p:txBody>
      </p:sp>
    </p:spTree>
    <p:extLst>
      <p:ext uri="{BB962C8B-B14F-4D97-AF65-F5344CB8AC3E}">
        <p14:creationId xmlns:p14="http://schemas.microsoft.com/office/powerpoint/2010/main" val="6446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2011</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9694D53-5A22-4AB0-8F4B-635AA00033BA}" type="slidenum">
              <a:rPr lang="en-US" altLang="ja-JP"/>
              <a:pPr/>
              <a:t>‹#›</a:t>
            </a:fld>
            <a:endParaRPr lang="en-US" altLang="ja-JP"/>
          </a:p>
        </p:txBody>
      </p:sp>
    </p:spTree>
    <p:extLst>
      <p:ext uri="{BB962C8B-B14F-4D97-AF65-F5344CB8AC3E}">
        <p14:creationId xmlns:p14="http://schemas.microsoft.com/office/powerpoint/2010/main" val="153700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2011</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C75AB16A-96D8-4287-87FB-9C2F0A534B54}" type="slidenum">
              <a:rPr lang="en-US" altLang="ja-JP"/>
              <a:pPr/>
              <a:t>‹#›</a:t>
            </a:fld>
            <a:endParaRPr lang="en-US" altLang="ja-JP"/>
          </a:p>
        </p:txBody>
      </p:sp>
    </p:spTree>
    <p:extLst>
      <p:ext uri="{BB962C8B-B14F-4D97-AF65-F5344CB8AC3E}">
        <p14:creationId xmlns:p14="http://schemas.microsoft.com/office/powerpoint/2010/main" val="63965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152BA93-BCAF-4225-9953-66151128C6A5}" type="slidenum">
              <a:rPr lang="en-US" altLang="ja-JP"/>
              <a:pPr/>
              <a:t>‹#›</a:t>
            </a:fld>
            <a:endParaRPr lang="en-US" altLang="ja-JP"/>
          </a:p>
        </p:txBody>
      </p:sp>
    </p:spTree>
    <p:extLst>
      <p:ext uri="{BB962C8B-B14F-4D97-AF65-F5344CB8AC3E}">
        <p14:creationId xmlns:p14="http://schemas.microsoft.com/office/powerpoint/2010/main" val="15915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A4EB213-CC42-455C-AF21-3FF9FEC8EF82}" type="slidenum">
              <a:rPr lang="en-US" altLang="ja-JP"/>
              <a:pPr/>
              <a:t>‹#›</a:t>
            </a:fld>
            <a:endParaRPr lang="en-US" altLang="ja-JP"/>
          </a:p>
        </p:txBody>
      </p:sp>
    </p:spTree>
    <p:extLst>
      <p:ext uri="{BB962C8B-B14F-4D97-AF65-F5344CB8AC3E}">
        <p14:creationId xmlns:p14="http://schemas.microsoft.com/office/powerpoint/2010/main" val="154453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r>
              <a:rPr lang="en-US" altLang="ja-JP" smtClean="0"/>
              <a:t>November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Yasuhiko Inoue (NTT), et. al.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84E04EC0-C8A1-4402-8DB6-8963B371E85D}" type="slidenum">
              <a:rPr lang="en-US" altLang="ja-JP"/>
              <a:pPr/>
              <a:t>‹#›</a:t>
            </a:fld>
            <a:endParaRPr lang="en-US" altLang="ja-JP"/>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altLang="ja-JP" sz="1800" b="1" dirty="0">
                <a:ea typeface="ＭＳ Ｐゴシック" charset="-128"/>
              </a:rPr>
              <a:t>doc.: IEEE </a:t>
            </a:r>
            <a:r>
              <a:rPr lang="en-US" altLang="ja-JP" sz="1800" b="1" dirty="0" smtClean="0">
                <a:ea typeface="ＭＳ Ｐゴシック" charset="-128"/>
              </a:rPr>
              <a:t>802.11-11/1464r1</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200" b="1">
          <a:solidFill>
            <a:schemeClr val="tx2"/>
          </a:solidFill>
          <a:latin typeface="+mj-lt"/>
          <a:ea typeface="+mj-ea"/>
          <a:cs typeface="+mj-cs"/>
        </a:defRPr>
      </a:lvl1pPr>
      <a:lvl2pPr algn="ctr" rtl="0" eaLnBrk="1" fontAlgn="base" hangingPunct="1">
        <a:spcBef>
          <a:spcPct val="0"/>
        </a:spcBef>
        <a:spcAft>
          <a:spcPct val="0"/>
        </a:spcAft>
        <a:defRPr kumimoji="1" sz="3200" b="1">
          <a:solidFill>
            <a:schemeClr val="tx2"/>
          </a:solidFill>
          <a:latin typeface="Times New Roman" pitchFamily="18" charset="0"/>
        </a:defRPr>
      </a:lvl2pPr>
      <a:lvl3pPr algn="ctr" rtl="0" eaLnBrk="1" fontAlgn="base" hangingPunct="1">
        <a:spcBef>
          <a:spcPct val="0"/>
        </a:spcBef>
        <a:spcAft>
          <a:spcPct val="0"/>
        </a:spcAft>
        <a:defRPr kumimoji="1" sz="3200" b="1">
          <a:solidFill>
            <a:schemeClr val="tx2"/>
          </a:solidFill>
          <a:latin typeface="Times New Roman" pitchFamily="18" charset="0"/>
        </a:defRPr>
      </a:lvl3pPr>
      <a:lvl4pPr algn="ctr" rtl="0" eaLnBrk="1" fontAlgn="base" hangingPunct="1">
        <a:spcBef>
          <a:spcPct val="0"/>
        </a:spcBef>
        <a:spcAft>
          <a:spcPct val="0"/>
        </a:spcAft>
        <a:defRPr kumimoji="1" sz="3200" b="1">
          <a:solidFill>
            <a:schemeClr val="tx2"/>
          </a:solidFill>
          <a:latin typeface="Times New Roman" pitchFamily="18" charset="0"/>
        </a:defRPr>
      </a:lvl4pPr>
      <a:lvl5pPr algn="ctr" rtl="0" eaLnBrk="1" fontAlgn="base" hangingPunct="1">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000">
          <a:solidFill>
            <a:schemeClr val="tx1"/>
          </a:solidFill>
          <a:latin typeface="+mn-lt"/>
        </a:defRPr>
      </a:lvl2pPr>
      <a:lvl3pPr marL="1085850" indent="-228600" algn="l" rtl="0" eaLnBrk="1" fontAlgn="base" hangingPunct="1">
        <a:spcBef>
          <a:spcPct val="20000"/>
        </a:spcBef>
        <a:spcAft>
          <a:spcPct val="0"/>
        </a:spcAft>
        <a:buChar char="•"/>
        <a:defRPr kumimoji="1">
          <a:solidFill>
            <a:schemeClr val="tx1"/>
          </a:solidFill>
          <a:latin typeface="+mn-lt"/>
        </a:defRPr>
      </a:lvl3pPr>
      <a:lvl4pPr marL="1428750" indent="-228600" algn="l" rtl="0" eaLnBrk="1" fontAlgn="base" hangingPunct="1">
        <a:spcBef>
          <a:spcPct val="20000"/>
        </a:spcBef>
        <a:spcAft>
          <a:spcPct val="0"/>
        </a:spcAft>
        <a:buChar char="–"/>
        <a:defRPr kumimoji="1" sz="1600">
          <a:solidFill>
            <a:schemeClr val="tx1"/>
          </a:solidFill>
          <a:latin typeface="+mn-lt"/>
        </a:defRPr>
      </a:lvl4pPr>
      <a:lvl5pPr marL="1771650" indent="-228600" algn="l" rtl="0" eaLnBrk="1" fontAlgn="base" hangingPunct="1">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7"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8" name="スライド番号プレースホルダー 5"/>
          <p:cNvSpPr>
            <a:spLocks noGrp="1"/>
          </p:cNvSpPr>
          <p:nvPr>
            <p:ph type="sldNum" sz="quarter" idx="12"/>
          </p:nvPr>
        </p:nvSpPr>
        <p:spPr/>
        <p:txBody>
          <a:bodyPr/>
          <a:lstStyle/>
          <a:p>
            <a:r>
              <a:rPr lang="en-US" altLang="ja-JP"/>
              <a:t>Slide </a:t>
            </a:r>
            <a:fld id="{A83FB22B-CB5D-478E-8A57-C4DAD761CF17}" type="slidenum">
              <a:rPr lang="en-US" altLang="ja-JP"/>
              <a:pPr/>
              <a:t>1</a:t>
            </a:fld>
            <a:endParaRPr lang="en-US" altLang="ja-JP"/>
          </a:p>
        </p:txBody>
      </p:sp>
      <p:sp>
        <p:nvSpPr>
          <p:cNvPr id="30722" name="Rectangle 2"/>
          <p:cNvSpPr>
            <a:spLocks noGrp="1" noChangeArrowheads="1"/>
          </p:cNvSpPr>
          <p:nvPr>
            <p:ph type="title"/>
          </p:nvPr>
        </p:nvSpPr>
        <p:spPr>
          <a:xfrm>
            <a:off x="323528" y="685800"/>
            <a:ext cx="8496944" cy="1375048"/>
          </a:xfrm>
          <a:noFill/>
          <a:ln/>
        </p:spPr>
        <p:txBody>
          <a:bodyPr/>
          <a:lstStyle/>
          <a:p>
            <a:r>
              <a:rPr lang="en-US" altLang="ja-JP" dirty="0">
                <a:ea typeface="ＭＳ Ｐゴシック" charset="-128"/>
              </a:rPr>
              <a:t>T</a:t>
            </a:r>
            <a:r>
              <a:rPr lang="en-US" altLang="ja-JP" dirty="0" smtClean="0">
                <a:ea typeface="ＭＳ Ｐゴシック" charset="-128"/>
              </a:rPr>
              <a:t>he better spectrum utilization for the future WLAN standardization</a:t>
            </a:r>
            <a:endParaRPr lang="en-US" altLang="ja-JP" dirty="0">
              <a:ea typeface="ＭＳ Ｐゴシック" charset="-128"/>
            </a:endParaRPr>
          </a:p>
        </p:txBody>
      </p:sp>
      <p:sp>
        <p:nvSpPr>
          <p:cNvPr id="30726" name="Rectangle 6"/>
          <p:cNvSpPr>
            <a:spLocks noGrp="1" noChangeArrowheads="1"/>
          </p:cNvSpPr>
          <p:nvPr>
            <p:ph type="body" idx="1"/>
          </p:nvPr>
        </p:nvSpPr>
        <p:spPr>
          <a:xfrm>
            <a:off x="685800" y="1837879"/>
            <a:ext cx="7772400" cy="583009"/>
          </a:xfrm>
          <a:noFill/>
          <a:ln/>
        </p:spPr>
        <p:txBody>
          <a:bodyPr anchor="ctr"/>
          <a:lstStyle/>
          <a:p>
            <a:pPr algn="ctr">
              <a:buFontTx/>
              <a:buNone/>
            </a:pPr>
            <a:r>
              <a:rPr lang="en-US" altLang="ja-JP" sz="2000" dirty="0">
                <a:ea typeface="ＭＳ Ｐゴシック" charset="-128"/>
              </a:rPr>
              <a:t>Date:</a:t>
            </a:r>
            <a:r>
              <a:rPr lang="en-US" altLang="ja-JP" sz="2000" b="0" dirty="0">
                <a:ea typeface="ＭＳ Ｐゴシック" charset="-128"/>
              </a:rPr>
              <a:t> </a:t>
            </a:r>
            <a:r>
              <a:rPr lang="en-US" altLang="ja-JP" sz="2000" b="0" dirty="0" smtClean="0">
                <a:ea typeface="ＭＳ Ｐゴシック" charset="-128"/>
              </a:rPr>
              <a:t>2011-11-08</a:t>
            </a:r>
            <a:endParaRPr lang="en-US" altLang="ja-JP" sz="2000" b="0" dirty="0">
              <a:ea typeface="ＭＳ Ｐゴシック" charset="-128"/>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407911748"/>
              </p:ext>
            </p:extLst>
          </p:nvPr>
        </p:nvGraphicFramePr>
        <p:xfrm>
          <a:off x="273050" y="2443163"/>
          <a:ext cx="8655434" cy="3889375"/>
        </p:xfrm>
        <a:graphic>
          <a:graphicData uri="http://schemas.openxmlformats.org/presentationml/2006/ole">
            <mc:AlternateContent xmlns:mc="http://schemas.openxmlformats.org/markup-compatibility/2006">
              <mc:Choice xmlns:v="urn:schemas-microsoft-com:vml" Requires="v">
                <p:oleObj spid="_x0000_s30813" name="Document" r:id="rId4" imgW="8237952" imgH="3776818" progId="Word.Document.8">
                  <p:embed/>
                </p:oleObj>
              </mc:Choice>
              <mc:Fallback>
                <p:oleObj name="Document" r:id="rId4" imgW="8237952" imgH="3776818" progId="Word.Document.8">
                  <p:embed/>
                  <p:pic>
                    <p:nvPicPr>
                      <p:cNvPr id="0" name="Picture 90"/>
                      <p:cNvPicPr>
                        <a:picLocks noChangeAspect="1" noChangeArrowheads="1"/>
                      </p:cNvPicPr>
                      <p:nvPr/>
                    </p:nvPicPr>
                    <p:blipFill>
                      <a:blip r:embed="rId5"/>
                      <a:srcRect/>
                      <a:stretch>
                        <a:fillRect/>
                      </a:stretch>
                    </p:blipFill>
                    <p:spPr bwMode="auto">
                      <a:xfrm>
                        <a:off x="273050" y="2443163"/>
                        <a:ext cx="8655434" cy="3889375"/>
                      </a:xfrm>
                      <a:prstGeom prst="rect">
                        <a:avLst/>
                      </a:prstGeom>
                      <a:noFill/>
                    </p:spPr>
                  </p:pic>
                </p:oleObj>
              </mc:Fallback>
            </mc:AlternateContent>
          </a:graphicData>
        </a:graphic>
      </p:graphicFrame>
      <p:sp>
        <p:nvSpPr>
          <p:cNvPr id="30732" name="Rectangle 12"/>
          <p:cNvSpPr>
            <a:spLocks noChangeArrowheads="1"/>
          </p:cNvSpPr>
          <p:nvPr/>
        </p:nvSpPr>
        <p:spPr bwMode="auto">
          <a:xfrm>
            <a:off x="323528" y="206084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323528" y="1412776"/>
            <a:ext cx="8496944" cy="4536504"/>
          </a:xfrm>
        </p:spPr>
        <p:txBody>
          <a:bodyPr/>
          <a:lstStyle/>
          <a:p>
            <a:r>
              <a:rPr lang="en-US" altLang="ja-JP" dirty="0" smtClean="0"/>
              <a:t>For the continuous prosperity of WLANs, we need to extend system </a:t>
            </a:r>
            <a:r>
              <a:rPr lang="en-US" altLang="ja-JP" dirty="0" smtClean="0"/>
              <a:t>capacity and improve </a:t>
            </a:r>
            <a:r>
              <a:rPr lang="en-US" altLang="ja-JP" dirty="0" err="1" smtClean="0"/>
              <a:t>QoS</a:t>
            </a:r>
            <a:r>
              <a:rPr lang="en-US" altLang="ja-JP" dirty="0" smtClean="0"/>
              <a:t>.</a:t>
            </a:r>
            <a:endParaRPr lang="en-US" altLang="ja-JP" dirty="0" smtClean="0"/>
          </a:p>
          <a:p>
            <a:endParaRPr lang="en-US" altLang="ja-JP" dirty="0" smtClean="0"/>
          </a:p>
          <a:p>
            <a:r>
              <a:rPr lang="en-US" altLang="ja-JP" dirty="0" smtClean="0"/>
              <a:t>For these purposes, </a:t>
            </a:r>
            <a:r>
              <a:rPr lang="en-US" altLang="ja-JP" dirty="0" smtClean="0"/>
              <a:t>we need to utilize </a:t>
            </a:r>
            <a:r>
              <a:rPr kumimoji="1" lang="en-US" altLang="ja-JP" dirty="0" smtClean="0"/>
              <a:t>space and frequency resources more efficiently.</a:t>
            </a:r>
          </a:p>
          <a:p>
            <a:endParaRPr lang="en-US" altLang="ja-JP" dirty="0" smtClean="0"/>
          </a:p>
          <a:p>
            <a:r>
              <a:rPr lang="en-US" altLang="ja-JP" dirty="0" smtClean="0"/>
              <a:t>We would like to start discussion to find out the image of next generation WLANs and technologies for consideration.</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10</a:t>
            </a:fld>
            <a:endParaRPr lang="en-US" altLang="ja-JP"/>
          </a:p>
        </p:txBody>
      </p:sp>
    </p:spTree>
    <p:extLst>
      <p:ext uri="{BB962C8B-B14F-4D97-AF65-F5344CB8AC3E}">
        <p14:creationId xmlns:p14="http://schemas.microsoft.com/office/powerpoint/2010/main" val="1209410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15516" y="1664804"/>
            <a:ext cx="8712968" cy="4644516"/>
          </a:xfrm>
        </p:spPr>
        <p:txBody>
          <a:bodyPr/>
          <a:lstStyle/>
          <a:p>
            <a:r>
              <a:rPr lang="en-US" altLang="ja-JP" dirty="0" smtClean="0"/>
              <a:t>There are emerging use cases of the WLAN systems.</a:t>
            </a:r>
          </a:p>
          <a:p>
            <a:endParaRPr lang="en-US" altLang="ja-JP" dirty="0" smtClean="0"/>
          </a:p>
          <a:p>
            <a:r>
              <a:rPr lang="en-US" altLang="ja-JP" dirty="0" smtClean="0"/>
              <a:t>High quality video transmissions </a:t>
            </a:r>
            <a:r>
              <a:rPr lang="en-US" altLang="ja-JP" dirty="0"/>
              <a:t>and cellular </a:t>
            </a:r>
            <a:r>
              <a:rPr lang="en-US" altLang="ja-JP" dirty="0" smtClean="0"/>
              <a:t>data offload </a:t>
            </a:r>
            <a:r>
              <a:rPr lang="en-US" altLang="ja-JP" dirty="0"/>
              <a:t>in </a:t>
            </a:r>
            <a:r>
              <a:rPr lang="en-US" altLang="ja-JP" dirty="0" smtClean="0"/>
              <a:t>a residential environment are important applications which requires more and more data rates and </a:t>
            </a:r>
            <a:r>
              <a:rPr lang="en-US" altLang="ja-JP" dirty="0" smtClean="0"/>
              <a:t>throughputs and </a:t>
            </a:r>
            <a:r>
              <a:rPr lang="en-US" altLang="ja-JP" dirty="0" err="1" smtClean="0"/>
              <a:t>QoS</a:t>
            </a:r>
            <a:r>
              <a:rPr lang="en-US" altLang="ja-JP" dirty="0" smtClean="0"/>
              <a:t> support.</a:t>
            </a:r>
            <a:endParaRPr lang="en-US" altLang="ja-JP" dirty="0" smtClean="0"/>
          </a:p>
          <a:p>
            <a:endParaRPr lang="en-US" altLang="ja-JP" dirty="0" smtClean="0"/>
          </a:p>
          <a:p>
            <a:r>
              <a:rPr kumimoji="1" lang="en-US" altLang="ja-JP" dirty="0" smtClean="0"/>
              <a:t>For the continuous success of WLAN, </a:t>
            </a:r>
            <a:r>
              <a:rPr lang="en-US" altLang="ja-JP" dirty="0" smtClean="0"/>
              <a:t>we need to find out the way to extend system capacity of </a:t>
            </a:r>
            <a:r>
              <a:rPr lang="en-US" altLang="ja-JP" dirty="0" smtClean="0"/>
              <a:t>WLANs and improve the respect of </a:t>
            </a:r>
            <a:r>
              <a:rPr lang="en-US" altLang="ja-JP" dirty="0" err="1" smtClean="0"/>
              <a:t>QoS</a:t>
            </a:r>
            <a:r>
              <a:rPr lang="en-US" altLang="ja-JP" dirty="0" smtClean="0"/>
              <a: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2</a:t>
            </a:fld>
            <a:endParaRPr lang="en-US" altLang="ja-JP"/>
          </a:p>
        </p:txBody>
      </p:sp>
    </p:spTree>
    <p:extLst>
      <p:ext uri="{BB962C8B-B14F-4D97-AF65-F5344CB8AC3E}">
        <p14:creationId xmlns:p14="http://schemas.microsoft.com/office/powerpoint/2010/main" val="31443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762980"/>
          </a:xfrm>
        </p:spPr>
        <p:txBody>
          <a:bodyPr/>
          <a:lstStyle/>
          <a:p>
            <a:r>
              <a:rPr kumimoji="1" lang="en-US" altLang="ja-JP" dirty="0" smtClean="0"/>
              <a:t>Background#1: </a:t>
            </a:r>
            <a:r>
              <a:rPr lang="en-US" altLang="ja-JP" dirty="0" smtClean="0"/>
              <a:t>Changes in the use case of </a:t>
            </a:r>
            <a:r>
              <a:rPr kumimoji="1" lang="en-US" altLang="ja-JP" dirty="0" smtClean="0"/>
              <a:t>WLAN</a:t>
            </a:r>
            <a:endParaRPr kumimoji="1" lang="ja-JP" altLang="en-US" dirty="0"/>
          </a:p>
        </p:txBody>
      </p:sp>
      <p:sp>
        <p:nvSpPr>
          <p:cNvPr id="3" name="コンテンツ プレースホルダー 2"/>
          <p:cNvSpPr>
            <a:spLocks noGrp="1"/>
          </p:cNvSpPr>
          <p:nvPr>
            <p:ph idx="1"/>
          </p:nvPr>
        </p:nvSpPr>
        <p:spPr>
          <a:xfrm>
            <a:off x="251520" y="1448780"/>
            <a:ext cx="8640960" cy="4536504"/>
          </a:xfrm>
        </p:spPr>
        <p:txBody>
          <a:bodyPr/>
          <a:lstStyle/>
          <a:p>
            <a:r>
              <a:rPr lang="en-US" altLang="ja-JP" sz="2800" dirty="0" smtClean="0"/>
              <a:t>Recent important use cases of WLANs</a:t>
            </a:r>
            <a:endParaRPr kumimoji="1" lang="en-US" altLang="ja-JP" sz="2800" dirty="0" smtClean="0"/>
          </a:p>
          <a:p>
            <a:pPr lvl="1"/>
            <a:r>
              <a:rPr lang="en-US" altLang="ja-JP" sz="2400" dirty="0"/>
              <a:t>Wireless home </a:t>
            </a:r>
            <a:r>
              <a:rPr lang="en-US" altLang="ja-JP" sz="2400" dirty="0" smtClean="0"/>
              <a:t>networking:</a:t>
            </a:r>
          </a:p>
          <a:p>
            <a:pPr lvl="2"/>
            <a:r>
              <a:rPr lang="en-US" altLang="ja-JP" sz="2000" dirty="0" smtClean="0"/>
              <a:t>Many appliances such as digital TVs, VCRs and game machines have a WLAN interface.</a:t>
            </a:r>
          </a:p>
          <a:p>
            <a:pPr lvl="2"/>
            <a:r>
              <a:rPr lang="en-US" altLang="ja-JP" sz="2000" dirty="0" smtClean="0"/>
              <a:t>Applications </a:t>
            </a:r>
            <a:r>
              <a:rPr lang="en-US" altLang="ja-JP" sz="2000" dirty="0"/>
              <a:t>using direct link </a:t>
            </a:r>
            <a:r>
              <a:rPr lang="en-US" altLang="ja-JP" sz="2000" dirty="0" smtClean="0"/>
              <a:t>need more spectrum resources</a:t>
            </a:r>
            <a:endParaRPr lang="en-US" altLang="ja-JP" sz="2000" dirty="0"/>
          </a:p>
          <a:p>
            <a:pPr lvl="2"/>
            <a:r>
              <a:rPr lang="en-US" altLang="ja-JP" sz="2000" dirty="0" smtClean="0"/>
              <a:t>There may be another opportunity for WLANs such as home automation and home security.</a:t>
            </a:r>
          </a:p>
          <a:p>
            <a:pPr lvl="1"/>
            <a:r>
              <a:rPr lang="en-US" altLang="ja-JP" sz="2400" dirty="0" smtClean="0"/>
              <a:t>Cellular data offload:</a:t>
            </a:r>
          </a:p>
          <a:p>
            <a:pPr lvl="2"/>
            <a:r>
              <a:rPr lang="en-US" altLang="ja-JP" sz="2000" dirty="0" smtClean="0"/>
              <a:t>Smartphones and slate PCs also have a WLAN interface.</a:t>
            </a:r>
          </a:p>
          <a:p>
            <a:pPr lvl="2"/>
            <a:r>
              <a:rPr lang="en-US" altLang="ja-JP" sz="2000" dirty="0" smtClean="0"/>
              <a:t>WLAN is expected to be an access method complementary to the cellular systems, especially in the urban areas.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3</a:t>
            </a:fld>
            <a:endParaRPr lang="en-US" altLang="ja-JP"/>
          </a:p>
        </p:txBody>
      </p:sp>
    </p:spTree>
    <p:extLst>
      <p:ext uri="{BB962C8B-B14F-4D97-AF65-F5344CB8AC3E}">
        <p14:creationId xmlns:p14="http://schemas.microsoft.com/office/powerpoint/2010/main" val="45825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90972"/>
          </a:xfrm>
        </p:spPr>
        <p:txBody>
          <a:bodyPr/>
          <a:lstStyle/>
          <a:p>
            <a:r>
              <a:rPr kumimoji="1" lang="en-US" altLang="ja-JP" dirty="0" smtClean="0"/>
              <a:t>Background#2: Wireless LAN Evolution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4</a:t>
            </a:fld>
            <a:endParaRPr lang="en-US" altLang="ja-JP"/>
          </a:p>
        </p:txBody>
      </p:sp>
      <p:sp>
        <p:nvSpPr>
          <p:cNvPr id="7" name="Text Box 45"/>
          <p:cNvSpPr txBox="1">
            <a:spLocks noChangeArrowheads="1"/>
          </p:cNvSpPr>
          <p:nvPr/>
        </p:nvSpPr>
        <p:spPr bwMode="auto">
          <a:xfrm>
            <a:off x="6516638" y="4741403"/>
            <a:ext cx="10629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400" b="1" dirty="0">
                <a:solidFill>
                  <a:schemeClr val="tx1"/>
                </a:solidFill>
                <a:latin typeface="+mn-lt"/>
                <a:ea typeface="ＭＳ Ｐゴシック" pitchFamily="50" charset="-128"/>
                <a:cs typeface="Arial" pitchFamily="34" charset="0"/>
              </a:rPr>
              <a:t>Year</a:t>
            </a:r>
            <a:endParaRPr lang="ja-JP" altLang="en-US" sz="1400" b="1" dirty="0">
              <a:solidFill>
                <a:schemeClr val="tx1"/>
              </a:solidFill>
              <a:latin typeface="+mn-lt"/>
              <a:ea typeface="ＭＳ Ｐゴシック" pitchFamily="50" charset="-128"/>
              <a:cs typeface="Arial" pitchFamily="34" charset="0"/>
            </a:endParaRPr>
          </a:p>
        </p:txBody>
      </p:sp>
      <p:sp>
        <p:nvSpPr>
          <p:cNvPr id="11" name="Rectangle 256"/>
          <p:cNvSpPr>
            <a:spLocks noChangeArrowheads="1"/>
          </p:cNvSpPr>
          <p:nvPr/>
        </p:nvSpPr>
        <p:spPr bwMode="auto">
          <a:xfrm>
            <a:off x="1784298" y="2581163"/>
            <a:ext cx="229230"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lt"/>
                <a:ea typeface="ＭＳ Ｐゴシック" pitchFamily="50" charset="-128"/>
              </a:rPr>
              <a:t>1G</a:t>
            </a:r>
            <a:endParaRPr kumimoji="0" lang="en-US" altLang="ja-JP" sz="1400" b="1">
              <a:solidFill>
                <a:schemeClr val="tx1"/>
              </a:solidFill>
              <a:latin typeface="+mn-lt"/>
              <a:ea typeface="ＭＳ Ｐゴシック" pitchFamily="50" charset="-128"/>
            </a:endParaRPr>
          </a:p>
        </p:txBody>
      </p:sp>
      <p:sp>
        <p:nvSpPr>
          <p:cNvPr id="12" name="Rectangle 257"/>
          <p:cNvSpPr>
            <a:spLocks noChangeArrowheads="1"/>
          </p:cNvSpPr>
          <p:nvPr/>
        </p:nvSpPr>
        <p:spPr bwMode="auto">
          <a:xfrm>
            <a:off x="1708789" y="2186940"/>
            <a:ext cx="318998"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10G</a:t>
            </a:r>
            <a:endParaRPr kumimoji="0" lang="en-US" altLang="ja-JP" sz="1400" b="1" dirty="0">
              <a:solidFill>
                <a:schemeClr val="tx1"/>
              </a:solidFill>
              <a:latin typeface="+mn-lt"/>
              <a:ea typeface="ＭＳ Ｐゴシック" pitchFamily="50" charset="-128"/>
            </a:endParaRPr>
          </a:p>
        </p:txBody>
      </p:sp>
      <p:sp>
        <p:nvSpPr>
          <p:cNvPr id="24" name="Rectangle 256"/>
          <p:cNvSpPr>
            <a:spLocks noChangeArrowheads="1"/>
          </p:cNvSpPr>
          <p:nvPr/>
        </p:nvSpPr>
        <p:spPr bwMode="auto">
          <a:xfrm>
            <a:off x="1594221" y="2999955"/>
            <a:ext cx="43922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100M</a:t>
            </a:r>
          </a:p>
        </p:txBody>
      </p:sp>
      <p:sp>
        <p:nvSpPr>
          <p:cNvPr id="28" name="テキスト ボックス 348"/>
          <p:cNvSpPr txBox="1">
            <a:spLocks noChangeArrowheads="1"/>
          </p:cNvSpPr>
          <p:nvPr/>
        </p:nvSpPr>
        <p:spPr bwMode="auto">
          <a:xfrm>
            <a:off x="6624228" y="1688462"/>
            <a:ext cx="16575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eaLnBrk="1" hangingPunct="1"/>
            <a:r>
              <a:rPr lang="en-US" altLang="ja-JP" sz="1800" b="1" dirty="0" smtClean="0">
                <a:solidFill>
                  <a:srgbClr val="FF0066"/>
                </a:solidFill>
                <a:latin typeface="+mn-lt"/>
                <a:ea typeface="ＭＳ Ｐゴシック" pitchFamily="50" charset="-128"/>
              </a:rPr>
              <a:t>Wireless LANs</a:t>
            </a:r>
            <a:endParaRPr lang="ja-JP" altLang="en-US" sz="1800" b="1" dirty="0">
              <a:solidFill>
                <a:srgbClr val="FF0066"/>
              </a:solidFill>
              <a:latin typeface="+mn-lt"/>
              <a:ea typeface="ＭＳ Ｐゴシック" pitchFamily="50" charset="-128"/>
            </a:endParaRPr>
          </a:p>
        </p:txBody>
      </p:sp>
      <p:sp>
        <p:nvSpPr>
          <p:cNvPr id="31" name="Rectangle 256"/>
          <p:cNvSpPr>
            <a:spLocks noChangeArrowheads="1"/>
          </p:cNvSpPr>
          <p:nvPr/>
        </p:nvSpPr>
        <p:spPr bwMode="auto">
          <a:xfrm>
            <a:off x="1644271" y="3409255"/>
            <a:ext cx="349455"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10M</a:t>
            </a:r>
          </a:p>
        </p:txBody>
      </p:sp>
      <p:sp>
        <p:nvSpPr>
          <p:cNvPr id="33" name="Rectangle 256"/>
          <p:cNvSpPr>
            <a:spLocks noChangeArrowheads="1"/>
          </p:cNvSpPr>
          <p:nvPr/>
        </p:nvSpPr>
        <p:spPr bwMode="auto">
          <a:xfrm>
            <a:off x="1726334" y="3805299"/>
            <a:ext cx="259686"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1M</a:t>
            </a:r>
          </a:p>
        </p:txBody>
      </p:sp>
      <p:sp>
        <p:nvSpPr>
          <p:cNvPr id="35" name="Rectangle 256"/>
          <p:cNvSpPr>
            <a:spLocks noChangeArrowheads="1"/>
          </p:cNvSpPr>
          <p:nvPr/>
        </p:nvSpPr>
        <p:spPr bwMode="auto">
          <a:xfrm>
            <a:off x="1615500" y="4226430"/>
            <a:ext cx="368691"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100k</a:t>
            </a:r>
          </a:p>
        </p:txBody>
      </p:sp>
      <p:sp>
        <p:nvSpPr>
          <p:cNvPr id="40" name="Rectangle 257"/>
          <p:cNvSpPr>
            <a:spLocks noChangeArrowheads="1"/>
          </p:cNvSpPr>
          <p:nvPr/>
        </p:nvSpPr>
        <p:spPr bwMode="auto">
          <a:xfrm>
            <a:off x="1642954" y="1740073"/>
            <a:ext cx="408766"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100G</a:t>
            </a:r>
            <a:endParaRPr kumimoji="0" lang="en-US" altLang="ja-JP" sz="1400" b="1" dirty="0">
              <a:solidFill>
                <a:schemeClr val="tx1"/>
              </a:solidFill>
              <a:latin typeface="+mn-lt"/>
              <a:ea typeface="ＭＳ Ｐゴシック" pitchFamily="50" charset="-128"/>
            </a:endParaRPr>
          </a:p>
        </p:txBody>
      </p:sp>
      <p:sp>
        <p:nvSpPr>
          <p:cNvPr id="67" name="Text Box 45"/>
          <p:cNvSpPr txBox="1">
            <a:spLocks noChangeArrowheads="1"/>
          </p:cNvSpPr>
          <p:nvPr/>
        </p:nvSpPr>
        <p:spPr bwMode="auto">
          <a:xfrm rot="16200000">
            <a:off x="112266" y="3046860"/>
            <a:ext cx="23442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600" b="1" dirty="0" smtClean="0">
                <a:solidFill>
                  <a:schemeClr val="tx1"/>
                </a:solidFill>
                <a:latin typeface="+mn-lt"/>
                <a:ea typeface="ＭＳ Ｐゴシック" pitchFamily="50" charset="-128"/>
                <a:cs typeface="Arial" pitchFamily="34" charset="0"/>
              </a:rPr>
              <a:t>Data Rate [bit/s]</a:t>
            </a:r>
            <a:endParaRPr lang="ja-JP" altLang="en-US" sz="1600" b="1" dirty="0">
              <a:solidFill>
                <a:schemeClr val="tx1"/>
              </a:solidFill>
              <a:latin typeface="+mn-lt"/>
              <a:ea typeface="ＭＳ Ｐゴシック" pitchFamily="50" charset="-128"/>
              <a:cs typeface="Arial" pitchFamily="34" charset="0"/>
            </a:endParaRPr>
          </a:p>
        </p:txBody>
      </p:sp>
      <p:sp>
        <p:nvSpPr>
          <p:cNvPr id="68" name="Text Box 269"/>
          <p:cNvSpPr txBox="1">
            <a:spLocks noChangeArrowheads="1"/>
          </p:cNvSpPr>
          <p:nvPr/>
        </p:nvSpPr>
        <p:spPr bwMode="auto">
          <a:xfrm flipH="1">
            <a:off x="6516216" y="2283839"/>
            <a:ext cx="12970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600" b="1" dirty="0" smtClean="0">
                <a:solidFill>
                  <a:srgbClr val="0000FF"/>
                </a:solidFill>
                <a:latin typeface="+mn-lt"/>
                <a:ea typeface="ＭＳ Ｐゴシック" pitchFamily="50" charset="-128"/>
              </a:rPr>
              <a:t>Cellular</a:t>
            </a:r>
            <a:endParaRPr kumimoji="0" lang="en-US" altLang="ja-JP" sz="1600" b="1" dirty="0">
              <a:solidFill>
                <a:srgbClr val="0000FF"/>
              </a:solidFill>
              <a:latin typeface="+mn-lt"/>
              <a:ea typeface="ＭＳ Ｐゴシック" pitchFamily="50" charset="-128"/>
            </a:endParaRPr>
          </a:p>
        </p:txBody>
      </p:sp>
      <p:sp>
        <p:nvSpPr>
          <p:cNvPr id="72" name="Text Box 269"/>
          <p:cNvSpPr txBox="1">
            <a:spLocks noChangeArrowheads="1"/>
          </p:cNvSpPr>
          <p:nvPr/>
        </p:nvSpPr>
        <p:spPr bwMode="auto">
          <a:xfrm flipH="1">
            <a:off x="6125028" y="2601636"/>
            <a:ext cx="14545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LTE-Advanced</a:t>
            </a:r>
            <a:endParaRPr kumimoji="0" lang="en-US" altLang="ja-JP" sz="1400" b="1" dirty="0">
              <a:solidFill>
                <a:srgbClr val="0000FF"/>
              </a:solidFill>
              <a:latin typeface="+mn-lt"/>
              <a:ea typeface="ＭＳ Ｐゴシック" pitchFamily="50" charset="-128"/>
            </a:endParaRPr>
          </a:p>
        </p:txBody>
      </p:sp>
      <p:grpSp>
        <p:nvGrpSpPr>
          <p:cNvPr id="70" name="グループ化 69"/>
          <p:cNvGrpSpPr/>
          <p:nvPr/>
        </p:nvGrpSpPr>
        <p:grpSpPr>
          <a:xfrm>
            <a:off x="2098435" y="1645059"/>
            <a:ext cx="4777822" cy="3312838"/>
            <a:chOff x="1881989" y="2348880"/>
            <a:chExt cx="5210713" cy="3612996"/>
          </a:xfrm>
        </p:grpSpPr>
        <p:sp>
          <p:nvSpPr>
            <p:cNvPr id="19" name="Rectangle 258"/>
            <p:cNvSpPr>
              <a:spLocks noChangeArrowheads="1"/>
            </p:cNvSpPr>
            <p:nvPr/>
          </p:nvSpPr>
          <p:spPr bwMode="auto">
            <a:xfrm>
              <a:off x="4035440"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2005</a:t>
              </a:r>
              <a:endParaRPr kumimoji="0" lang="en-US" altLang="ja-JP" sz="1400" b="1">
                <a:solidFill>
                  <a:schemeClr val="tx1"/>
                </a:solidFill>
                <a:latin typeface="+mn-ea"/>
              </a:endParaRPr>
            </a:p>
          </p:txBody>
        </p:sp>
        <p:sp>
          <p:nvSpPr>
            <p:cNvPr id="20" name="Rectangle 259"/>
            <p:cNvSpPr>
              <a:spLocks noChangeArrowheads="1"/>
            </p:cNvSpPr>
            <p:nvPr/>
          </p:nvSpPr>
          <p:spPr bwMode="auto">
            <a:xfrm>
              <a:off x="4951982"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2010</a:t>
              </a:r>
              <a:endParaRPr kumimoji="0" lang="en-US" altLang="ja-JP" sz="1400" b="1">
                <a:solidFill>
                  <a:schemeClr val="tx1"/>
                </a:solidFill>
                <a:latin typeface="+mn-ea"/>
              </a:endParaRPr>
            </a:p>
          </p:txBody>
        </p:sp>
        <p:sp>
          <p:nvSpPr>
            <p:cNvPr id="21" name="Rectangle 260"/>
            <p:cNvSpPr>
              <a:spLocks noChangeArrowheads="1"/>
            </p:cNvSpPr>
            <p:nvPr/>
          </p:nvSpPr>
          <p:spPr bwMode="auto">
            <a:xfrm>
              <a:off x="5866402"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2015</a:t>
              </a:r>
              <a:endParaRPr kumimoji="0" lang="en-US" altLang="ja-JP" sz="1400" b="1">
                <a:solidFill>
                  <a:schemeClr val="tx1"/>
                </a:solidFill>
                <a:latin typeface="+mn-ea"/>
              </a:endParaRPr>
            </a:p>
          </p:txBody>
        </p:sp>
        <p:sp>
          <p:nvSpPr>
            <p:cNvPr id="22" name="Rectangle 258"/>
            <p:cNvSpPr>
              <a:spLocks noChangeArrowheads="1"/>
            </p:cNvSpPr>
            <p:nvPr/>
          </p:nvSpPr>
          <p:spPr bwMode="auto">
            <a:xfrm>
              <a:off x="3118897"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2000</a:t>
              </a:r>
              <a:endParaRPr kumimoji="0" lang="en-US" altLang="ja-JP" sz="1400" b="1">
                <a:solidFill>
                  <a:schemeClr val="tx1"/>
                </a:solidFill>
                <a:latin typeface="+mn-ea"/>
              </a:endParaRPr>
            </a:p>
          </p:txBody>
        </p:sp>
        <p:sp>
          <p:nvSpPr>
            <p:cNvPr id="29" name="Rectangle 258"/>
            <p:cNvSpPr>
              <a:spLocks noChangeArrowheads="1"/>
            </p:cNvSpPr>
            <p:nvPr/>
          </p:nvSpPr>
          <p:spPr bwMode="auto">
            <a:xfrm>
              <a:off x="2189625" y="5724296"/>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ea"/>
                </a:rPr>
                <a:t>1995</a:t>
              </a:r>
            </a:p>
          </p:txBody>
        </p:sp>
        <p:grpSp>
          <p:nvGrpSpPr>
            <p:cNvPr id="66" name="グループ化 65"/>
            <p:cNvGrpSpPr/>
            <p:nvPr/>
          </p:nvGrpSpPr>
          <p:grpSpPr>
            <a:xfrm>
              <a:off x="1881989" y="2348880"/>
              <a:ext cx="5210713" cy="3298856"/>
              <a:chOff x="1881989" y="2348880"/>
              <a:chExt cx="5210713" cy="3298856"/>
            </a:xfrm>
          </p:grpSpPr>
          <p:sp>
            <p:nvSpPr>
              <p:cNvPr id="8" name="Freeform 246"/>
              <p:cNvSpPr>
                <a:spLocks/>
              </p:cNvSpPr>
              <p:nvPr/>
            </p:nvSpPr>
            <p:spPr bwMode="auto">
              <a:xfrm>
                <a:off x="1890475" y="3485932"/>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9" name="Freeform 247"/>
              <p:cNvSpPr>
                <a:spLocks/>
              </p:cNvSpPr>
              <p:nvPr/>
            </p:nvSpPr>
            <p:spPr bwMode="auto">
              <a:xfrm>
                <a:off x="1898962" y="3036726"/>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0" name="Freeform 254"/>
              <p:cNvSpPr>
                <a:spLocks/>
              </p:cNvSpPr>
              <p:nvPr/>
            </p:nvSpPr>
            <p:spPr bwMode="auto">
              <a:xfrm>
                <a:off x="1890475" y="2348880"/>
                <a:ext cx="0" cy="3298856"/>
              </a:xfrm>
              <a:custGeom>
                <a:avLst/>
                <a:gdLst>
                  <a:gd name="T0" fmla="*/ 2147483647 h 1401"/>
                  <a:gd name="T1" fmla="*/ 2147483647 h 1401"/>
                  <a:gd name="T2" fmla="*/ 0 h 1401"/>
                  <a:gd name="T3" fmla="*/ 0 60000 65536"/>
                  <a:gd name="T4" fmla="*/ 0 60000 65536"/>
                  <a:gd name="T5" fmla="*/ 0 60000 65536"/>
                  <a:gd name="T6" fmla="*/ 0 h 1401"/>
                  <a:gd name="T7" fmla="*/ 1401 h 1401"/>
                </a:gdLst>
                <a:ahLst/>
                <a:cxnLst>
                  <a:cxn ang="T3">
                    <a:pos x="0" y="T0"/>
                  </a:cxn>
                  <a:cxn ang="T4">
                    <a:pos x="0" y="T1"/>
                  </a:cxn>
                  <a:cxn ang="T5">
                    <a:pos x="0" y="T2"/>
                  </a:cxn>
                </a:cxnLst>
                <a:rect l="0" t="T6" r="0" b="T7"/>
                <a:pathLst>
                  <a:path h="1401">
                    <a:moveTo>
                      <a:pt x="0" y="1401"/>
                    </a:moveTo>
                    <a:lnTo>
                      <a:pt x="0" y="1"/>
                    </a:lnTo>
                    <a:lnTo>
                      <a:pt x="0" y="0"/>
                    </a:lnTo>
                  </a:path>
                </a:pathLst>
              </a:custGeom>
              <a:noFill/>
              <a:ln w="31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4" name="Freeform 249"/>
              <p:cNvSpPr>
                <a:spLocks/>
              </p:cNvSpPr>
              <p:nvPr/>
            </p:nvSpPr>
            <p:spPr bwMode="auto">
              <a:xfrm>
                <a:off x="240603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5" name="Freeform 250"/>
              <p:cNvSpPr>
                <a:spLocks/>
              </p:cNvSpPr>
              <p:nvPr/>
            </p:nvSpPr>
            <p:spPr bwMode="auto">
              <a:xfrm>
                <a:off x="3322573"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6" name="Freeform 251"/>
              <p:cNvSpPr>
                <a:spLocks/>
              </p:cNvSpPr>
              <p:nvPr/>
            </p:nvSpPr>
            <p:spPr bwMode="auto">
              <a:xfrm>
                <a:off x="4239116"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7" name="Freeform 252"/>
              <p:cNvSpPr>
                <a:spLocks/>
              </p:cNvSpPr>
              <p:nvPr/>
            </p:nvSpPr>
            <p:spPr bwMode="auto">
              <a:xfrm>
                <a:off x="5155658"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8" name="Freeform 253"/>
              <p:cNvSpPr>
                <a:spLocks/>
              </p:cNvSpPr>
              <p:nvPr/>
            </p:nvSpPr>
            <p:spPr bwMode="auto">
              <a:xfrm>
                <a:off x="607220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3" name="Freeform 246"/>
              <p:cNvSpPr>
                <a:spLocks/>
              </p:cNvSpPr>
              <p:nvPr/>
            </p:nvSpPr>
            <p:spPr bwMode="auto">
              <a:xfrm>
                <a:off x="1890475" y="3932799"/>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6" name="Line 59"/>
              <p:cNvSpPr>
                <a:spLocks noChangeShapeType="1"/>
              </p:cNvSpPr>
              <p:nvPr/>
            </p:nvSpPr>
            <p:spPr bwMode="auto">
              <a:xfrm flipV="1">
                <a:off x="2412395" y="2657709"/>
                <a:ext cx="4417225" cy="2131389"/>
              </a:xfrm>
              <a:prstGeom prst="line">
                <a:avLst/>
              </a:prstGeom>
              <a:noFill/>
              <a:ln w="152400">
                <a:solidFill>
                  <a:srgbClr val="D60093">
                    <a:alpha val="34901"/>
                  </a:srgbClr>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7" name="Line 59"/>
              <p:cNvSpPr>
                <a:spLocks noChangeShapeType="1"/>
              </p:cNvSpPr>
              <p:nvPr/>
            </p:nvSpPr>
            <p:spPr bwMode="auto">
              <a:xfrm flipV="1">
                <a:off x="2389058" y="3293055"/>
                <a:ext cx="4270120" cy="2165171"/>
              </a:xfrm>
              <a:prstGeom prst="line">
                <a:avLst/>
              </a:prstGeom>
              <a:noFill/>
              <a:ln w="152400">
                <a:solidFill>
                  <a:srgbClr val="0000FF">
                    <a:alpha val="34901"/>
                  </a:srgbClr>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 name="Freeform 246"/>
              <p:cNvSpPr>
                <a:spLocks/>
              </p:cNvSpPr>
              <p:nvPr/>
            </p:nvSpPr>
            <p:spPr bwMode="auto">
              <a:xfrm>
                <a:off x="1886232" y="4379664"/>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2" name="Freeform 246"/>
              <p:cNvSpPr>
                <a:spLocks/>
              </p:cNvSpPr>
              <p:nvPr/>
            </p:nvSpPr>
            <p:spPr bwMode="auto">
              <a:xfrm>
                <a:off x="1881989" y="4828871"/>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4" name="Freeform 246"/>
              <p:cNvSpPr>
                <a:spLocks/>
              </p:cNvSpPr>
              <p:nvPr/>
            </p:nvSpPr>
            <p:spPr bwMode="auto">
              <a:xfrm>
                <a:off x="1901084" y="5275738"/>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9" name="Freeform 247"/>
              <p:cNvSpPr>
                <a:spLocks/>
              </p:cNvSpPr>
              <p:nvPr/>
            </p:nvSpPr>
            <p:spPr bwMode="auto">
              <a:xfrm>
                <a:off x="1905327" y="2589861"/>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grpSp>
            <p:nvGrpSpPr>
              <p:cNvPr id="41" name="グループ化 131"/>
              <p:cNvGrpSpPr>
                <a:grpSpLocks/>
              </p:cNvGrpSpPr>
              <p:nvPr/>
            </p:nvGrpSpPr>
            <p:grpSpPr bwMode="auto">
              <a:xfrm>
                <a:off x="1881989" y="2589861"/>
                <a:ext cx="5210713" cy="3046177"/>
                <a:chOff x="703826" y="2854476"/>
                <a:chExt cx="4031687" cy="3384558"/>
              </a:xfrm>
            </p:grpSpPr>
            <p:sp>
              <p:nvSpPr>
                <p:cNvPr id="42" name="Line 38"/>
                <p:cNvSpPr>
                  <a:spLocks noChangeShapeType="1"/>
                </p:cNvSpPr>
                <p:nvPr/>
              </p:nvSpPr>
              <p:spPr bwMode="auto">
                <a:xfrm flipV="1">
                  <a:off x="721218" y="285447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 name="Line 38"/>
                <p:cNvSpPr>
                  <a:spLocks noChangeShapeType="1"/>
                </p:cNvSpPr>
                <p:nvPr/>
              </p:nvSpPr>
              <p:spPr bwMode="auto">
                <a:xfrm flipV="1">
                  <a:off x="717406" y="3348978"/>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 name="Freeform 255"/>
                <p:cNvSpPr>
                  <a:spLocks/>
                </p:cNvSpPr>
                <p:nvPr/>
              </p:nvSpPr>
              <p:spPr bwMode="auto">
                <a:xfrm flipV="1">
                  <a:off x="710736" y="6199006"/>
                  <a:ext cx="4024777" cy="40028"/>
                </a:xfrm>
                <a:custGeom>
                  <a:avLst/>
                  <a:gdLst>
                    <a:gd name="T0" fmla="*/ 0 w 1841"/>
                    <a:gd name="T1" fmla="*/ 0 h 49212"/>
                    <a:gd name="T2" fmla="*/ 2147483647 w 1841"/>
                    <a:gd name="T3" fmla="*/ 0 h 49212"/>
                    <a:gd name="T4" fmla="*/ 2147483647 w 1841"/>
                    <a:gd name="T5" fmla="*/ 0 h 49212"/>
                    <a:gd name="T6" fmla="*/ 0 60000 65536"/>
                    <a:gd name="T7" fmla="*/ 0 60000 65536"/>
                    <a:gd name="T8" fmla="*/ 0 60000 65536"/>
                    <a:gd name="T9" fmla="*/ 0 w 1841"/>
                    <a:gd name="T10" fmla="*/ 0 h 49212"/>
                    <a:gd name="T11" fmla="*/ 1841 w 1841"/>
                    <a:gd name="T12" fmla="*/ 49212 h 49212"/>
                  </a:gdLst>
                  <a:ahLst/>
                  <a:cxnLst>
                    <a:cxn ang="T6">
                      <a:pos x="T0" y="T1"/>
                    </a:cxn>
                    <a:cxn ang="T7">
                      <a:pos x="T2" y="T3"/>
                    </a:cxn>
                    <a:cxn ang="T8">
                      <a:pos x="T4" y="T5"/>
                    </a:cxn>
                  </a:cxnLst>
                  <a:rect l="T9" t="T10" r="T11" b="T12"/>
                  <a:pathLst>
                    <a:path w="1841" h="49212">
                      <a:moveTo>
                        <a:pt x="0" y="0"/>
                      </a:moveTo>
                      <a:lnTo>
                        <a:pt x="1840" y="0"/>
                      </a:lnTo>
                      <a:lnTo>
                        <a:pt x="1841" y="0"/>
                      </a:lnTo>
                    </a:path>
                  </a:pathLst>
                </a:custGeom>
                <a:noFill/>
                <a:ln w="31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rot="10800000"/>
                <a:lstStyle/>
                <a:p>
                  <a:endParaRPr lang="ja-JP" altLang="en-US" sz="1000">
                    <a:latin typeface="ＭＳ Ｐゴシック" pitchFamily="50" charset="-128"/>
                    <a:ea typeface="ＭＳ Ｐゴシック" pitchFamily="50" charset="-128"/>
                  </a:endParaRPr>
                </a:p>
              </p:txBody>
            </p:sp>
            <p:sp>
              <p:nvSpPr>
                <p:cNvPr id="45" name="Line 38"/>
                <p:cNvSpPr>
                  <a:spLocks noChangeShapeType="1"/>
                </p:cNvSpPr>
                <p:nvPr/>
              </p:nvSpPr>
              <p:spPr bwMode="auto">
                <a:xfrm flipV="1">
                  <a:off x="714690" y="384426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 name="Line 38"/>
                <p:cNvSpPr>
                  <a:spLocks noChangeShapeType="1"/>
                </p:cNvSpPr>
                <p:nvPr/>
              </p:nvSpPr>
              <p:spPr bwMode="auto">
                <a:xfrm flipV="1">
                  <a:off x="711974" y="4339554"/>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 name="Line 38"/>
                <p:cNvSpPr>
                  <a:spLocks noChangeShapeType="1"/>
                </p:cNvSpPr>
                <p:nvPr/>
              </p:nvSpPr>
              <p:spPr bwMode="auto">
                <a:xfrm flipV="1">
                  <a:off x="709258" y="484300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8" name="Line 38"/>
                <p:cNvSpPr>
                  <a:spLocks noChangeShapeType="1"/>
                </p:cNvSpPr>
                <p:nvPr/>
              </p:nvSpPr>
              <p:spPr bwMode="auto">
                <a:xfrm flipV="1">
                  <a:off x="706542" y="5338294"/>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9" name="Line 38"/>
                <p:cNvSpPr>
                  <a:spLocks noChangeShapeType="1"/>
                </p:cNvSpPr>
                <p:nvPr/>
              </p:nvSpPr>
              <p:spPr bwMode="auto">
                <a:xfrm flipV="1">
                  <a:off x="703826" y="5833582"/>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
          <p:nvSpPr>
            <p:cNvPr id="52" name="Text Box 269"/>
            <p:cNvSpPr txBox="1">
              <a:spLocks noChangeArrowheads="1"/>
            </p:cNvSpPr>
            <p:nvPr/>
          </p:nvSpPr>
          <p:spPr bwMode="auto">
            <a:xfrm flipH="1">
              <a:off x="2055961" y="5199583"/>
              <a:ext cx="7818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GSM</a:t>
              </a:r>
            </a:p>
            <a:p>
              <a:r>
                <a:rPr kumimoji="0" lang="en-US" altLang="ja-JP" sz="1400" b="1" dirty="0" smtClean="0">
                  <a:solidFill>
                    <a:srgbClr val="0000FF"/>
                  </a:solidFill>
                  <a:latin typeface="+mn-lt"/>
                  <a:ea typeface="ＭＳ Ｐゴシック" pitchFamily="50" charset="-128"/>
                </a:rPr>
                <a:t>PDC</a:t>
              </a:r>
              <a:endParaRPr kumimoji="0" lang="en-US" altLang="ja-JP" sz="1400" b="1" dirty="0">
                <a:solidFill>
                  <a:srgbClr val="0000FF"/>
                </a:solidFill>
                <a:latin typeface="+mn-lt"/>
                <a:ea typeface="ＭＳ Ｐゴシック" pitchFamily="50" charset="-128"/>
              </a:endParaRPr>
            </a:p>
          </p:txBody>
        </p:sp>
        <p:sp>
          <p:nvSpPr>
            <p:cNvPr id="53" name="Text Box 269"/>
            <p:cNvSpPr txBox="1">
              <a:spLocks noChangeArrowheads="1"/>
            </p:cNvSpPr>
            <p:nvPr/>
          </p:nvSpPr>
          <p:spPr bwMode="auto">
            <a:xfrm flipH="1">
              <a:off x="3615357" y="4840569"/>
              <a:ext cx="1209399"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WCDMA</a:t>
              </a:r>
              <a:endParaRPr kumimoji="0" lang="en-US" altLang="ja-JP" sz="1400" b="1" dirty="0">
                <a:solidFill>
                  <a:srgbClr val="0000FF"/>
                </a:solidFill>
                <a:latin typeface="+mn-lt"/>
                <a:ea typeface="ＭＳ Ｐゴシック" pitchFamily="50" charset="-128"/>
              </a:endParaRPr>
            </a:p>
          </p:txBody>
        </p:sp>
        <p:sp>
          <p:nvSpPr>
            <p:cNvPr id="54" name="Text Box 269"/>
            <p:cNvSpPr txBox="1">
              <a:spLocks noChangeArrowheads="1"/>
            </p:cNvSpPr>
            <p:nvPr/>
          </p:nvSpPr>
          <p:spPr bwMode="auto">
            <a:xfrm flipH="1">
              <a:off x="4164857" y="4330534"/>
              <a:ext cx="1204339"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HSDPA</a:t>
              </a:r>
              <a:endParaRPr kumimoji="0" lang="en-US" altLang="ja-JP" sz="1400" b="1" dirty="0">
                <a:solidFill>
                  <a:srgbClr val="0000FF"/>
                </a:solidFill>
                <a:latin typeface="+mn-lt"/>
                <a:ea typeface="ＭＳ Ｐゴシック" pitchFamily="50" charset="-128"/>
              </a:endParaRPr>
            </a:p>
          </p:txBody>
        </p:sp>
        <p:sp>
          <p:nvSpPr>
            <p:cNvPr id="55" name="Text Box 269"/>
            <p:cNvSpPr txBox="1">
              <a:spLocks noChangeArrowheads="1"/>
            </p:cNvSpPr>
            <p:nvPr/>
          </p:nvSpPr>
          <p:spPr bwMode="auto">
            <a:xfrm flipH="1">
              <a:off x="5371914" y="3790364"/>
              <a:ext cx="721085"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t>
              </a:r>
              <a:endParaRPr kumimoji="0" lang="en-US" altLang="ja-JP" sz="1400" b="1" dirty="0">
                <a:solidFill>
                  <a:srgbClr val="0000FF"/>
                </a:solidFill>
                <a:latin typeface="+mn-lt"/>
                <a:ea typeface="ＭＳ Ｐゴシック" pitchFamily="50" charset="-128"/>
              </a:endParaRPr>
            </a:p>
          </p:txBody>
        </p:sp>
        <p:sp>
          <p:nvSpPr>
            <p:cNvPr id="56" name="Rectangle 185"/>
            <p:cNvSpPr>
              <a:spLocks noChangeArrowheads="1"/>
            </p:cNvSpPr>
            <p:nvPr/>
          </p:nvSpPr>
          <p:spPr bwMode="auto">
            <a:xfrm>
              <a:off x="5259468" y="3907344"/>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7" name="Rectangle 186"/>
            <p:cNvSpPr>
              <a:spLocks noChangeArrowheads="1"/>
            </p:cNvSpPr>
            <p:nvPr/>
          </p:nvSpPr>
          <p:spPr bwMode="auto">
            <a:xfrm>
              <a:off x="4029074" y="4452193"/>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8" name="Rectangle 187"/>
            <p:cNvSpPr>
              <a:spLocks noChangeArrowheads="1"/>
            </p:cNvSpPr>
            <p:nvPr/>
          </p:nvSpPr>
          <p:spPr bwMode="auto">
            <a:xfrm>
              <a:off x="3464722" y="4966908"/>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9" name="Rectangle 188"/>
            <p:cNvSpPr>
              <a:spLocks noChangeArrowheads="1"/>
            </p:cNvSpPr>
            <p:nvPr/>
          </p:nvSpPr>
          <p:spPr bwMode="auto">
            <a:xfrm>
              <a:off x="1945637" y="5411435"/>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64" name="Oval 254"/>
            <p:cNvSpPr>
              <a:spLocks noChangeArrowheads="1"/>
            </p:cNvSpPr>
            <p:nvPr/>
          </p:nvSpPr>
          <p:spPr bwMode="auto">
            <a:xfrm>
              <a:off x="2989477" y="4181857"/>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.11b</a:t>
              </a:r>
              <a:endParaRPr lang="ja-JP" altLang="en-US" sz="1400" b="1" dirty="0">
                <a:solidFill>
                  <a:schemeClr val="bg1"/>
                </a:solidFill>
                <a:latin typeface="+mn-lt"/>
                <a:ea typeface="ＭＳ Ｐゴシック" pitchFamily="50" charset="-128"/>
              </a:endParaRPr>
            </a:p>
          </p:txBody>
        </p:sp>
        <p:sp>
          <p:nvSpPr>
            <p:cNvPr id="65" name="Oval 255"/>
            <p:cNvSpPr>
              <a:spLocks noChangeArrowheads="1"/>
            </p:cNvSpPr>
            <p:nvPr/>
          </p:nvSpPr>
          <p:spPr bwMode="auto">
            <a:xfrm>
              <a:off x="2341501" y="4508517"/>
              <a:ext cx="773924" cy="299470"/>
            </a:xfrm>
            <a:prstGeom prst="ellipse">
              <a:avLst/>
            </a:prstGeom>
            <a:solidFill>
              <a:srgbClr val="FF0066"/>
            </a:solidFill>
            <a:ln>
              <a:noFill/>
            </a:ln>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802.11</a:t>
              </a:r>
              <a:endParaRPr lang="ja-JP" altLang="en-US" sz="1400" b="1" dirty="0">
                <a:solidFill>
                  <a:schemeClr val="bg1"/>
                </a:solidFill>
                <a:latin typeface="+mn-lt"/>
                <a:ea typeface="ＭＳ Ｐゴシック" pitchFamily="50" charset="-128"/>
              </a:endParaRPr>
            </a:p>
          </p:txBody>
        </p:sp>
        <p:sp>
          <p:nvSpPr>
            <p:cNvPr id="74" name="Oval 254"/>
            <p:cNvSpPr>
              <a:spLocks noChangeArrowheads="1"/>
            </p:cNvSpPr>
            <p:nvPr/>
          </p:nvSpPr>
          <p:spPr bwMode="auto">
            <a:xfrm>
              <a:off x="2988246" y="3924529"/>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a:t>
              </a:r>
              <a:endParaRPr lang="ja-JP" altLang="en-US" sz="1400" b="1" dirty="0">
                <a:solidFill>
                  <a:schemeClr val="bg1"/>
                </a:solidFill>
                <a:latin typeface="+mn-lt"/>
                <a:ea typeface="ＭＳ Ｐゴシック" pitchFamily="50" charset="-128"/>
              </a:endParaRPr>
            </a:p>
          </p:txBody>
        </p:sp>
        <p:sp>
          <p:nvSpPr>
            <p:cNvPr id="75" name="Oval 254"/>
            <p:cNvSpPr>
              <a:spLocks noChangeArrowheads="1"/>
            </p:cNvSpPr>
            <p:nvPr/>
          </p:nvSpPr>
          <p:spPr bwMode="auto">
            <a:xfrm>
              <a:off x="3528306" y="3924529"/>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.11g</a:t>
              </a:r>
              <a:endParaRPr lang="ja-JP" altLang="en-US" sz="1400" b="1" dirty="0">
                <a:solidFill>
                  <a:schemeClr val="bg1"/>
                </a:solidFill>
                <a:latin typeface="+mn-lt"/>
                <a:ea typeface="ＭＳ Ｐゴシック" pitchFamily="50" charset="-128"/>
              </a:endParaRPr>
            </a:p>
          </p:txBody>
        </p:sp>
        <p:sp>
          <p:nvSpPr>
            <p:cNvPr id="76" name="Oval 254"/>
            <p:cNvSpPr>
              <a:spLocks noChangeArrowheads="1"/>
            </p:cNvSpPr>
            <p:nvPr/>
          </p:nvSpPr>
          <p:spPr bwMode="auto">
            <a:xfrm>
              <a:off x="4668870" y="3448090"/>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.11n</a:t>
              </a:r>
              <a:endParaRPr lang="ja-JP" altLang="en-US" sz="1400" b="1" dirty="0">
                <a:solidFill>
                  <a:schemeClr val="bg1"/>
                </a:solidFill>
                <a:latin typeface="+mn-lt"/>
                <a:ea typeface="ＭＳ Ｐゴシック" pitchFamily="50" charset="-128"/>
              </a:endParaRPr>
            </a:p>
          </p:txBody>
        </p:sp>
        <p:sp>
          <p:nvSpPr>
            <p:cNvPr id="77" name="Oval 254"/>
            <p:cNvSpPr>
              <a:spLocks noChangeArrowheads="1"/>
            </p:cNvSpPr>
            <p:nvPr/>
          </p:nvSpPr>
          <p:spPr bwMode="auto">
            <a:xfrm>
              <a:off x="5292502" y="3011354"/>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.11ad</a:t>
              </a:r>
              <a:endParaRPr lang="ja-JP" altLang="en-US" sz="1400" b="1" dirty="0">
                <a:solidFill>
                  <a:schemeClr val="bg1"/>
                </a:solidFill>
                <a:latin typeface="+mn-lt"/>
                <a:ea typeface="ＭＳ Ｐゴシック" pitchFamily="50" charset="-128"/>
              </a:endParaRPr>
            </a:p>
          </p:txBody>
        </p:sp>
        <p:sp>
          <p:nvSpPr>
            <p:cNvPr id="78" name="Oval 254"/>
            <p:cNvSpPr>
              <a:spLocks noChangeArrowheads="1"/>
            </p:cNvSpPr>
            <p:nvPr/>
          </p:nvSpPr>
          <p:spPr bwMode="auto">
            <a:xfrm>
              <a:off x="5424954" y="3249574"/>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.11ac</a:t>
              </a:r>
              <a:endParaRPr lang="ja-JP" altLang="en-US" sz="1400" b="1" dirty="0">
                <a:solidFill>
                  <a:schemeClr val="bg1"/>
                </a:solidFill>
                <a:latin typeface="+mn-lt"/>
                <a:ea typeface="ＭＳ Ｐゴシック" pitchFamily="50" charset="-128"/>
              </a:endParaRPr>
            </a:p>
          </p:txBody>
        </p:sp>
        <p:sp>
          <p:nvSpPr>
            <p:cNvPr id="73" name="Rectangle 185"/>
            <p:cNvSpPr>
              <a:spLocks noChangeArrowheads="1"/>
            </p:cNvSpPr>
            <p:nvPr/>
          </p:nvSpPr>
          <p:spPr bwMode="auto">
            <a:xfrm>
              <a:off x="5976578" y="3420868"/>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79" name="Oval 254"/>
            <p:cNvSpPr>
              <a:spLocks noChangeArrowheads="1"/>
            </p:cNvSpPr>
            <p:nvPr/>
          </p:nvSpPr>
          <p:spPr bwMode="auto">
            <a:xfrm>
              <a:off x="6037022" y="2607844"/>
              <a:ext cx="479616" cy="455694"/>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2400" b="1" dirty="0">
                  <a:solidFill>
                    <a:schemeClr val="bg1"/>
                  </a:solidFill>
                  <a:latin typeface="+mn-lt"/>
                  <a:ea typeface="ＭＳ Ｐゴシック" pitchFamily="50" charset="-128"/>
                </a:rPr>
                <a:t>?</a:t>
              </a:r>
              <a:endParaRPr lang="ja-JP" altLang="en-US" sz="2400" b="1" dirty="0">
                <a:solidFill>
                  <a:schemeClr val="bg1"/>
                </a:solidFill>
                <a:latin typeface="+mn-lt"/>
                <a:ea typeface="ＭＳ Ｐゴシック" pitchFamily="50" charset="-128"/>
              </a:endParaRPr>
            </a:p>
          </p:txBody>
        </p:sp>
      </p:grpSp>
      <p:sp>
        <p:nvSpPr>
          <p:cNvPr id="71" name="テキスト ボックス 70"/>
          <p:cNvSpPr txBox="1"/>
          <p:nvPr/>
        </p:nvSpPr>
        <p:spPr>
          <a:xfrm>
            <a:off x="644754" y="5913276"/>
            <a:ext cx="7887686" cy="400110"/>
          </a:xfrm>
          <a:prstGeom prst="rect">
            <a:avLst/>
          </a:prstGeom>
          <a:noFill/>
        </p:spPr>
        <p:txBody>
          <a:bodyPr wrap="square" rtlCol="0">
            <a:spAutoFit/>
          </a:bodyPr>
          <a:lstStyle/>
          <a:p>
            <a:pPr algn="ctr"/>
            <a:r>
              <a:rPr kumimoji="1" lang="en-US" altLang="ja-JP" sz="2000" b="1" dirty="0" smtClean="0">
                <a:solidFill>
                  <a:srgbClr val="00B050"/>
                </a:solidFill>
              </a:rPr>
              <a:t>&lt;Message of this slide&gt;</a:t>
            </a:r>
            <a:endParaRPr kumimoji="1" lang="ja-JP" altLang="en-US" sz="2000" b="1" dirty="0">
              <a:solidFill>
                <a:srgbClr val="00B050"/>
              </a:solidFill>
            </a:endParaRPr>
          </a:p>
        </p:txBody>
      </p:sp>
      <p:sp>
        <p:nvSpPr>
          <p:cNvPr id="80" name="角丸四角形 79"/>
          <p:cNvSpPr/>
          <p:nvPr/>
        </p:nvSpPr>
        <p:spPr bwMode="auto">
          <a:xfrm>
            <a:off x="323528" y="5301208"/>
            <a:ext cx="8496944" cy="936104"/>
          </a:xfrm>
          <a:prstGeom prst="roundRect">
            <a:avLst>
              <a:gd name="adj" fmla="val 50000"/>
            </a:avLst>
          </a:prstGeom>
          <a:solidFill>
            <a:srgbClr val="FFCC99"/>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Future WLANs need to have more speed, more bandwidth  to support high speed applications and/or to be alternative to the cellular systems.</a:t>
            </a:r>
            <a:endParaRPr kumimoji="0" lang="ja-JP" altLang="en-US" sz="20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60568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512" y="1401163"/>
            <a:ext cx="8784976" cy="3828037"/>
          </a:xfrm>
        </p:spPr>
        <p:txBody>
          <a:bodyPr/>
          <a:lstStyle/>
          <a:p>
            <a:r>
              <a:rPr lang="en-US" altLang="ja-JP" sz="2000" dirty="0" smtClean="0"/>
              <a:t>WLANs have traditionally increased data rate by extending channel bandwidth.</a:t>
            </a:r>
          </a:p>
          <a:p>
            <a:pPr lvl="1"/>
            <a:r>
              <a:rPr lang="en-US" altLang="ja-JP" sz="1800" dirty="0" smtClean="0"/>
              <a:t>802.11n specified the optional 40MHz channel operation</a:t>
            </a:r>
            <a:r>
              <a:rPr lang="ja-JP" altLang="en-US" sz="1800" dirty="0" smtClean="0"/>
              <a:t> </a:t>
            </a:r>
            <a:r>
              <a:rPr lang="en-US" altLang="ja-JP" sz="1800" dirty="0" smtClean="0"/>
              <a:t>in addition to the conventional 20MHz channel operation</a:t>
            </a:r>
          </a:p>
          <a:p>
            <a:pPr lvl="1"/>
            <a:r>
              <a:rPr lang="en-US" altLang="ja-JP" sz="1800" dirty="0" smtClean="0"/>
              <a:t>The 802.11ac </a:t>
            </a:r>
            <a:r>
              <a:rPr lang="en-US" altLang="ja-JP" sz="1800" dirty="0"/>
              <a:t>is </a:t>
            </a:r>
            <a:r>
              <a:rPr lang="en-US" altLang="ja-JP" sz="1800" dirty="0" smtClean="0"/>
              <a:t>introducing 80MHz </a:t>
            </a:r>
            <a:r>
              <a:rPr lang="en-US" altLang="ja-JP" sz="1800" dirty="0"/>
              <a:t>and optional 160MHz </a:t>
            </a:r>
            <a:r>
              <a:rPr lang="en-US" altLang="ja-JP" sz="1800" dirty="0" smtClean="0"/>
              <a:t>channel operations.</a:t>
            </a:r>
          </a:p>
          <a:p>
            <a:r>
              <a:rPr lang="en-US" altLang="ja-JP" sz="2000" dirty="0" smtClean="0"/>
              <a:t>However, it does not seem to be a reasonable to introduce even wider channels such as 240 MHz and 320 MHz due to the limitation of total spectrum.</a:t>
            </a:r>
          </a:p>
          <a:p>
            <a:r>
              <a:rPr lang="en-US" altLang="ja-JP" sz="2000" dirty="0" smtClean="0"/>
              <a:t>Although there are new frequency bands to be available for WLANs, it is important to enhance the spectrum utilization of existing frequency bands in order to offer the same user experiences. </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a:xfrm>
            <a:off x="6516216" y="6475412"/>
            <a:ext cx="2027709" cy="265955"/>
          </a:xfrm>
        </p:spPr>
        <p:txBody>
          <a:bodyPr/>
          <a:lstStyle/>
          <a:p>
            <a:r>
              <a:rPr lang="en-US" altLang="ja-JP" smtClean="0"/>
              <a:t>Yasuhiko Inoue (NTT), et. al.</a:t>
            </a:r>
            <a:endParaRPr lang="en-US" altLang="ja-JP" dirty="0"/>
          </a:p>
        </p:txBody>
      </p:sp>
      <p:sp>
        <p:nvSpPr>
          <p:cNvPr id="6" name="スライド番号プレースホルダー 5"/>
          <p:cNvSpPr>
            <a:spLocks noGrp="1"/>
          </p:cNvSpPr>
          <p:nvPr>
            <p:ph type="sldNum" sz="quarter" idx="12"/>
          </p:nvPr>
        </p:nvSpPr>
        <p:spPr>
          <a:xfrm>
            <a:off x="3836666" y="6475413"/>
            <a:ext cx="530225" cy="182562"/>
          </a:xfrm>
        </p:spPr>
        <p:txBody>
          <a:bodyPr/>
          <a:lstStyle/>
          <a:p>
            <a:r>
              <a:rPr lang="en-US" altLang="ja-JP" dirty="0"/>
              <a:t>Slide </a:t>
            </a:r>
            <a:fld id="{CC0DA661-221F-4368-B285-07C78621AA3F}" type="slidenum">
              <a:rPr lang="en-US" altLang="ja-JP"/>
              <a:pPr/>
              <a:t>5</a:t>
            </a:fld>
            <a:endParaRPr lang="en-US" altLang="ja-JP" dirty="0"/>
          </a:p>
        </p:txBody>
      </p:sp>
      <p:sp>
        <p:nvSpPr>
          <p:cNvPr id="8194" name="Rectangle 2"/>
          <p:cNvSpPr>
            <a:spLocks noGrp="1" noChangeArrowheads="1"/>
          </p:cNvSpPr>
          <p:nvPr>
            <p:ph type="title"/>
          </p:nvPr>
        </p:nvSpPr>
        <p:spPr>
          <a:xfrm>
            <a:off x="685800" y="793812"/>
            <a:ext cx="7772400" cy="654968"/>
          </a:xfrm>
        </p:spPr>
        <p:txBody>
          <a:bodyPr/>
          <a:lstStyle/>
          <a:p>
            <a:r>
              <a:rPr lang="en-US" altLang="ja-JP" dirty="0" smtClean="0">
                <a:ea typeface="ＭＳ Ｐゴシック" charset="-128"/>
              </a:rPr>
              <a:t>The channelization in 5GHz bands</a:t>
            </a:r>
            <a:endParaRPr lang="en-US" altLang="ja-JP" dirty="0">
              <a:ea typeface="ＭＳ Ｐゴシック" charset="-128"/>
            </a:endParaRPr>
          </a:p>
        </p:txBody>
      </p:sp>
      <p:sp>
        <p:nvSpPr>
          <p:cNvPr id="15" name="Rectangle 28"/>
          <p:cNvSpPr>
            <a:spLocks noChangeArrowheads="1"/>
          </p:cNvSpPr>
          <p:nvPr/>
        </p:nvSpPr>
        <p:spPr bwMode="auto">
          <a:xfrm>
            <a:off x="251521" y="5032048"/>
            <a:ext cx="8568952" cy="1209616"/>
          </a:xfrm>
          <a:prstGeom prst="rect">
            <a:avLst/>
          </a:prstGeom>
          <a:solidFill>
            <a:srgbClr val="FFFF99"/>
          </a:solidFill>
          <a:ln w="9525">
            <a:solidFill>
              <a:srgbClr val="FFC000"/>
            </a:solidFill>
            <a:miter lim="800000"/>
            <a:headEnd/>
            <a:tailEnd/>
          </a:ln>
        </p:spPr>
        <p:txBody>
          <a:bodyPr/>
          <a:lstStyle/>
          <a:p>
            <a:endParaRPr lang="ja-JP" altLang="en-US"/>
          </a:p>
        </p:txBody>
      </p:sp>
      <p:sp>
        <p:nvSpPr>
          <p:cNvPr id="41" name="Rectangle 54"/>
          <p:cNvSpPr>
            <a:spLocks noChangeArrowheads="1"/>
          </p:cNvSpPr>
          <p:nvPr/>
        </p:nvSpPr>
        <p:spPr bwMode="auto">
          <a:xfrm>
            <a:off x="4211960" y="6220180"/>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5470</a:t>
            </a:r>
            <a:endParaRPr lang="en-US" altLang="ja-JP" sz="1400" b="1" dirty="0">
              <a:latin typeface="+mn-ea"/>
            </a:endParaRPr>
          </a:p>
        </p:txBody>
      </p:sp>
      <p:sp>
        <p:nvSpPr>
          <p:cNvPr id="45" name="Rectangle 58"/>
          <p:cNvSpPr>
            <a:spLocks noChangeArrowheads="1"/>
          </p:cNvSpPr>
          <p:nvPr/>
        </p:nvSpPr>
        <p:spPr bwMode="auto">
          <a:xfrm>
            <a:off x="667896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5650</a:t>
            </a:r>
            <a:endParaRPr lang="en-US" altLang="ja-JP" sz="1400" b="1" dirty="0">
              <a:latin typeface="+mn-ea"/>
            </a:endParaRPr>
          </a:p>
        </p:txBody>
      </p:sp>
      <p:sp>
        <p:nvSpPr>
          <p:cNvPr id="46" name="Rectangle 59"/>
          <p:cNvSpPr>
            <a:spLocks noChangeArrowheads="1"/>
          </p:cNvSpPr>
          <p:nvPr/>
        </p:nvSpPr>
        <p:spPr bwMode="auto">
          <a:xfrm>
            <a:off x="7200292" y="6224826"/>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5670</a:t>
            </a:r>
            <a:endParaRPr lang="en-US" altLang="ja-JP" sz="1400" b="1" dirty="0">
              <a:latin typeface="+mn-ea"/>
            </a:endParaRPr>
          </a:p>
        </p:txBody>
      </p:sp>
      <p:sp>
        <p:nvSpPr>
          <p:cNvPr id="47" name="Rectangle 60"/>
          <p:cNvSpPr>
            <a:spLocks noChangeArrowheads="1"/>
          </p:cNvSpPr>
          <p:nvPr/>
        </p:nvSpPr>
        <p:spPr bwMode="auto">
          <a:xfrm>
            <a:off x="7884368" y="6224826"/>
            <a:ext cx="1152129" cy="215444"/>
          </a:xfrm>
          <a:prstGeom prst="rect">
            <a:avLst/>
          </a:prstGeom>
          <a:noFill/>
          <a:ln w="9525">
            <a:noFill/>
            <a:miter lim="800000"/>
            <a:headEnd/>
            <a:tailEnd/>
          </a:ln>
        </p:spPr>
        <p:txBody>
          <a:bodyPr wrap="square" lIns="0" tIns="0" rIns="0" bIns="0">
            <a:spAutoFit/>
          </a:bodyPr>
          <a:lstStyle/>
          <a:p>
            <a:pPr algn="r"/>
            <a:r>
              <a:rPr lang="en-US" altLang="ja-JP" sz="1400" b="1" dirty="0" smtClean="0">
                <a:solidFill>
                  <a:srgbClr val="000000"/>
                </a:solidFill>
                <a:latin typeface="+mn-ea"/>
              </a:rPr>
              <a:t>5725 [MHz</a:t>
            </a:r>
            <a:r>
              <a:rPr lang="en-US" altLang="ja-JP" sz="1400" b="1" dirty="0">
                <a:solidFill>
                  <a:srgbClr val="000000"/>
                </a:solidFill>
                <a:latin typeface="+mn-ea"/>
              </a:rPr>
              <a:t>]</a:t>
            </a:r>
            <a:endParaRPr lang="en-US" altLang="ja-JP" sz="1400" b="1" dirty="0">
              <a:latin typeface="+mn-ea"/>
            </a:endParaRPr>
          </a:p>
        </p:txBody>
      </p:sp>
      <p:sp>
        <p:nvSpPr>
          <p:cNvPr id="66" name="Rectangle 79"/>
          <p:cNvSpPr>
            <a:spLocks noChangeArrowheads="1"/>
          </p:cNvSpPr>
          <p:nvPr/>
        </p:nvSpPr>
        <p:spPr bwMode="auto">
          <a:xfrm>
            <a:off x="85825" y="6235569"/>
            <a:ext cx="597744"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5150</a:t>
            </a:r>
            <a:endParaRPr lang="en-US" altLang="ja-JP" sz="1400" b="1" dirty="0">
              <a:latin typeface="+mn-ea"/>
            </a:endParaRPr>
          </a:p>
        </p:txBody>
      </p:sp>
      <p:sp>
        <p:nvSpPr>
          <p:cNvPr id="69" name="Rectangle 82"/>
          <p:cNvSpPr>
            <a:spLocks noChangeArrowheads="1"/>
          </p:cNvSpPr>
          <p:nvPr/>
        </p:nvSpPr>
        <p:spPr bwMode="auto">
          <a:xfrm>
            <a:off x="3374417" y="6237892"/>
            <a:ext cx="513507" cy="215444"/>
          </a:xfrm>
          <a:prstGeom prst="rect">
            <a:avLst/>
          </a:prstGeom>
          <a:noFill/>
          <a:ln w="9525">
            <a:noFill/>
            <a:miter lim="800000"/>
            <a:headEnd/>
            <a:tailEnd/>
          </a:ln>
        </p:spPr>
        <p:txBody>
          <a:bodyPr wrap="square" lIns="0" tIns="0" rIns="0" bIns="0" anchor="ctr">
            <a:spAutoFit/>
          </a:bodyPr>
          <a:lstStyle/>
          <a:p>
            <a:pPr algn="ctr"/>
            <a:r>
              <a:rPr lang="en-US" altLang="ja-JP" sz="1400" b="1" dirty="0" smtClean="0">
                <a:solidFill>
                  <a:srgbClr val="000000"/>
                </a:solidFill>
                <a:latin typeface="+mn-ea"/>
              </a:rPr>
              <a:t>5350</a:t>
            </a:r>
            <a:endParaRPr lang="en-US" altLang="ja-JP" sz="1400" b="1" dirty="0">
              <a:latin typeface="+mn-ea"/>
            </a:endParaRPr>
          </a:p>
        </p:txBody>
      </p:sp>
      <p:sp>
        <p:nvSpPr>
          <p:cNvPr id="96" name="Rectangle 109"/>
          <p:cNvSpPr>
            <a:spLocks noChangeArrowheads="1"/>
          </p:cNvSpPr>
          <p:nvPr/>
        </p:nvSpPr>
        <p:spPr bwMode="auto">
          <a:xfrm>
            <a:off x="1696641" y="6235569"/>
            <a:ext cx="616472"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5250</a:t>
            </a:r>
            <a:endParaRPr lang="en-US" altLang="ja-JP" sz="1400" b="1" dirty="0">
              <a:latin typeface="+mn-ea"/>
            </a:endParaRPr>
          </a:p>
        </p:txBody>
      </p:sp>
      <p:sp>
        <p:nvSpPr>
          <p:cNvPr id="107" name="Rectangle 79"/>
          <p:cNvSpPr>
            <a:spLocks noChangeArrowheads="1"/>
          </p:cNvSpPr>
          <p:nvPr/>
        </p:nvSpPr>
        <p:spPr bwMode="auto">
          <a:xfrm>
            <a:off x="6835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36</a:t>
            </a:r>
            <a:endParaRPr lang="en-US" altLang="ja-JP" sz="1400" b="1" dirty="0">
              <a:latin typeface="+mn-ea"/>
            </a:endParaRPr>
          </a:p>
        </p:txBody>
      </p:sp>
      <p:sp>
        <p:nvSpPr>
          <p:cNvPr id="108" name="Rectangle 79"/>
          <p:cNvSpPr>
            <a:spLocks noChangeArrowheads="1"/>
          </p:cNvSpPr>
          <p:nvPr/>
        </p:nvSpPr>
        <p:spPr bwMode="auto">
          <a:xfrm>
            <a:off x="98995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40</a:t>
            </a:r>
            <a:endParaRPr lang="en-US" altLang="ja-JP" sz="1400" b="1" dirty="0">
              <a:latin typeface="+mn-ea"/>
            </a:endParaRPr>
          </a:p>
        </p:txBody>
      </p:sp>
      <p:sp>
        <p:nvSpPr>
          <p:cNvPr id="109" name="Rectangle 79"/>
          <p:cNvSpPr>
            <a:spLocks noChangeArrowheads="1"/>
          </p:cNvSpPr>
          <p:nvPr/>
        </p:nvSpPr>
        <p:spPr bwMode="auto">
          <a:xfrm>
            <a:off x="133459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44</a:t>
            </a:r>
            <a:endParaRPr lang="en-US" altLang="ja-JP" sz="1400" b="1" dirty="0">
              <a:latin typeface="+mn-ea"/>
            </a:endParaRPr>
          </a:p>
        </p:txBody>
      </p:sp>
      <p:sp>
        <p:nvSpPr>
          <p:cNvPr id="110" name="Rectangle 79"/>
          <p:cNvSpPr>
            <a:spLocks noChangeArrowheads="1"/>
          </p:cNvSpPr>
          <p:nvPr/>
        </p:nvSpPr>
        <p:spPr bwMode="auto">
          <a:xfrm>
            <a:off x="1649266"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48</a:t>
            </a:r>
            <a:endParaRPr lang="en-US" altLang="ja-JP" sz="1400" b="1" dirty="0">
              <a:latin typeface="+mn-ea"/>
            </a:endParaRPr>
          </a:p>
        </p:txBody>
      </p:sp>
      <p:sp>
        <p:nvSpPr>
          <p:cNvPr id="118" name="Rectangle 79"/>
          <p:cNvSpPr>
            <a:spLocks noChangeArrowheads="1"/>
          </p:cNvSpPr>
          <p:nvPr/>
        </p:nvSpPr>
        <p:spPr bwMode="auto">
          <a:xfrm>
            <a:off x="20062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52</a:t>
            </a:r>
            <a:endParaRPr lang="en-US" altLang="ja-JP" sz="1400" b="1" dirty="0">
              <a:latin typeface="+mn-ea"/>
            </a:endParaRPr>
          </a:p>
        </p:txBody>
      </p:sp>
      <p:sp>
        <p:nvSpPr>
          <p:cNvPr id="119" name="Rectangle 79"/>
          <p:cNvSpPr>
            <a:spLocks noChangeArrowheads="1"/>
          </p:cNvSpPr>
          <p:nvPr/>
        </p:nvSpPr>
        <p:spPr bwMode="auto">
          <a:xfrm>
            <a:off x="23396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56</a:t>
            </a:r>
            <a:endParaRPr lang="en-US" altLang="ja-JP" sz="1400" b="1" dirty="0">
              <a:latin typeface="+mn-ea"/>
            </a:endParaRPr>
          </a:p>
        </p:txBody>
      </p:sp>
      <p:sp>
        <p:nvSpPr>
          <p:cNvPr id="120" name="Rectangle 79"/>
          <p:cNvSpPr>
            <a:spLocks noChangeArrowheads="1"/>
          </p:cNvSpPr>
          <p:nvPr/>
        </p:nvSpPr>
        <p:spPr bwMode="auto">
          <a:xfrm>
            <a:off x="2654340"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60</a:t>
            </a:r>
            <a:endParaRPr lang="en-US" altLang="ja-JP" sz="1400" b="1" dirty="0">
              <a:latin typeface="+mn-ea"/>
            </a:endParaRPr>
          </a:p>
        </p:txBody>
      </p:sp>
      <p:sp>
        <p:nvSpPr>
          <p:cNvPr id="121" name="Rectangle 79"/>
          <p:cNvSpPr>
            <a:spLocks noChangeArrowheads="1"/>
          </p:cNvSpPr>
          <p:nvPr/>
        </p:nvSpPr>
        <p:spPr bwMode="auto">
          <a:xfrm>
            <a:off x="2969012"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64</a:t>
            </a:r>
            <a:endParaRPr lang="en-US" altLang="ja-JP" sz="1400" b="1" dirty="0">
              <a:latin typeface="+mn-ea"/>
            </a:endParaRPr>
          </a:p>
        </p:txBody>
      </p:sp>
      <p:sp>
        <p:nvSpPr>
          <p:cNvPr id="129" name="Rectangle 79"/>
          <p:cNvSpPr>
            <a:spLocks noChangeArrowheads="1"/>
          </p:cNvSpPr>
          <p:nvPr/>
        </p:nvSpPr>
        <p:spPr bwMode="auto">
          <a:xfrm>
            <a:off x="475202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100</a:t>
            </a:r>
            <a:endParaRPr lang="en-US" altLang="ja-JP" sz="1400" b="1" dirty="0">
              <a:latin typeface="+mn-ea"/>
            </a:endParaRPr>
          </a:p>
        </p:txBody>
      </p:sp>
      <p:sp>
        <p:nvSpPr>
          <p:cNvPr id="130" name="Rectangle 79"/>
          <p:cNvSpPr>
            <a:spLocks noChangeArrowheads="1"/>
          </p:cNvSpPr>
          <p:nvPr/>
        </p:nvSpPr>
        <p:spPr bwMode="auto">
          <a:xfrm>
            <a:off x="509801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104</a:t>
            </a:r>
            <a:endParaRPr lang="en-US" altLang="ja-JP" sz="1400" b="1" dirty="0">
              <a:latin typeface="+mn-ea"/>
            </a:endParaRPr>
          </a:p>
        </p:txBody>
      </p:sp>
      <p:sp>
        <p:nvSpPr>
          <p:cNvPr id="131" name="Rectangle 79"/>
          <p:cNvSpPr>
            <a:spLocks noChangeArrowheads="1"/>
          </p:cNvSpPr>
          <p:nvPr/>
        </p:nvSpPr>
        <p:spPr bwMode="auto">
          <a:xfrm>
            <a:off x="54080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108</a:t>
            </a:r>
            <a:endParaRPr lang="en-US" altLang="ja-JP" sz="1400" b="1" dirty="0">
              <a:latin typeface="+mn-ea"/>
            </a:endParaRPr>
          </a:p>
        </p:txBody>
      </p:sp>
      <p:sp>
        <p:nvSpPr>
          <p:cNvPr id="132" name="Rectangle 79"/>
          <p:cNvSpPr>
            <a:spLocks noChangeArrowheads="1"/>
          </p:cNvSpPr>
          <p:nvPr/>
        </p:nvSpPr>
        <p:spPr bwMode="auto">
          <a:xfrm>
            <a:off x="5724128"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112</a:t>
            </a:r>
            <a:endParaRPr lang="en-US" altLang="ja-JP" sz="1400" b="1" dirty="0">
              <a:latin typeface="+mn-ea"/>
            </a:endParaRPr>
          </a:p>
        </p:txBody>
      </p:sp>
      <p:sp>
        <p:nvSpPr>
          <p:cNvPr id="140" name="Rectangle 79"/>
          <p:cNvSpPr>
            <a:spLocks noChangeArrowheads="1"/>
          </p:cNvSpPr>
          <p:nvPr/>
        </p:nvSpPr>
        <p:spPr bwMode="auto">
          <a:xfrm>
            <a:off x="6070122"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116</a:t>
            </a:r>
            <a:endParaRPr lang="en-US" altLang="ja-JP" sz="1400" b="1" dirty="0">
              <a:latin typeface="+mn-ea"/>
            </a:endParaRPr>
          </a:p>
        </p:txBody>
      </p:sp>
      <p:sp>
        <p:nvSpPr>
          <p:cNvPr id="141" name="Rectangle 79"/>
          <p:cNvSpPr>
            <a:spLocks noChangeArrowheads="1"/>
          </p:cNvSpPr>
          <p:nvPr/>
        </p:nvSpPr>
        <p:spPr bwMode="auto">
          <a:xfrm>
            <a:off x="64082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120</a:t>
            </a:r>
            <a:endParaRPr lang="en-US" altLang="ja-JP" sz="1400" b="1" dirty="0">
              <a:latin typeface="+mn-ea"/>
            </a:endParaRPr>
          </a:p>
        </p:txBody>
      </p:sp>
      <p:sp>
        <p:nvSpPr>
          <p:cNvPr id="142" name="Rectangle 79"/>
          <p:cNvSpPr>
            <a:spLocks noChangeArrowheads="1"/>
          </p:cNvSpPr>
          <p:nvPr/>
        </p:nvSpPr>
        <p:spPr bwMode="auto">
          <a:xfrm>
            <a:off x="6754198"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124</a:t>
            </a:r>
            <a:endParaRPr lang="en-US" altLang="ja-JP" sz="1400" b="1" dirty="0">
              <a:latin typeface="+mn-ea"/>
            </a:endParaRPr>
          </a:p>
        </p:txBody>
      </p:sp>
      <p:sp>
        <p:nvSpPr>
          <p:cNvPr id="143" name="Rectangle 79"/>
          <p:cNvSpPr>
            <a:spLocks noChangeArrowheads="1"/>
          </p:cNvSpPr>
          <p:nvPr/>
        </p:nvSpPr>
        <p:spPr bwMode="auto">
          <a:xfrm>
            <a:off x="705159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128</a:t>
            </a:r>
            <a:endParaRPr lang="en-US" altLang="ja-JP" sz="1400" b="1" dirty="0">
              <a:latin typeface="+mn-ea"/>
            </a:endParaRPr>
          </a:p>
        </p:txBody>
      </p:sp>
      <p:grpSp>
        <p:nvGrpSpPr>
          <p:cNvPr id="87" name="グループ化 86"/>
          <p:cNvGrpSpPr/>
          <p:nvPr/>
        </p:nvGrpSpPr>
        <p:grpSpPr>
          <a:xfrm>
            <a:off x="696972" y="5320080"/>
            <a:ext cx="7655448" cy="921584"/>
            <a:chOff x="696972" y="5064978"/>
            <a:chExt cx="7655448" cy="1121810"/>
          </a:xfrm>
        </p:grpSpPr>
        <p:sp>
          <p:nvSpPr>
            <p:cNvPr id="50" name="Freeform 63"/>
            <p:cNvSpPr>
              <a:spLocks/>
            </p:cNvSpPr>
            <p:nvPr/>
          </p:nvSpPr>
          <p:spPr bwMode="auto">
            <a:xfrm>
              <a:off x="696972"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2" name="Freeform 65"/>
            <p:cNvSpPr>
              <a:spLocks/>
            </p:cNvSpPr>
            <p:nvPr/>
          </p:nvSpPr>
          <p:spPr bwMode="auto">
            <a:xfrm>
              <a:off x="1013183"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4" name="Freeform 67"/>
            <p:cNvSpPr>
              <a:spLocks/>
            </p:cNvSpPr>
            <p:nvPr/>
          </p:nvSpPr>
          <p:spPr bwMode="auto">
            <a:xfrm>
              <a:off x="1338279"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6" name="Freeform 69"/>
            <p:cNvSpPr>
              <a:spLocks/>
            </p:cNvSpPr>
            <p:nvPr/>
          </p:nvSpPr>
          <p:spPr bwMode="auto">
            <a:xfrm>
              <a:off x="1661255"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1" name="Freeform 63"/>
            <p:cNvSpPr>
              <a:spLocks/>
            </p:cNvSpPr>
            <p:nvPr/>
          </p:nvSpPr>
          <p:spPr bwMode="auto">
            <a:xfrm>
              <a:off x="199946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2" name="Freeform 65"/>
            <p:cNvSpPr>
              <a:spLocks/>
            </p:cNvSpPr>
            <p:nvPr/>
          </p:nvSpPr>
          <p:spPr bwMode="auto">
            <a:xfrm>
              <a:off x="2332929"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3" name="Freeform 67"/>
            <p:cNvSpPr>
              <a:spLocks/>
            </p:cNvSpPr>
            <p:nvPr/>
          </p:nvSpPr>
          <p:spPr bwMode="auto">
            <a:xfrm>
              <a:off x="265802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4" name="Freeform 69"/>
            <p:cNvSpPr>
              <a:spLocks/>
            </p:cNvSpPr>
            <p:nvPr/>
          </p:nvSpPr>
          <p:spPr bwMode="auto">
            <a:xfrm>
              <a:off x="2981001"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2" name="Freeform 63"/>
            <p:cNvSpPr>
              <a:spLocks/>
            </p:cNvSpPr>
            <p:nvPr/>
          </p:nvSpPr>
          <p:spPr bwMode="auto">
            <a:xfrm>
              <a:off x="47471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3" name="Freeform 65"/>
            <p:cNvSpPr>
              <a:spLocks/>
            </p:cNvSpPr>
            <p:nvPr/>
          </p:nvSpPr>
          <p:spPr bwMode="auto">
            <a:xfrm>
              <a:off x="5080633"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4" name="Freeform 67"/>
            <p:cNvSpPr>
              <a:spLocks/>
            </p:cNvSpPr>
            <p:nvPr/>
          </p:nvSpPr>
          <p:spPr bwMode="auto">
            <a:xfrm>
              <a:off x="540572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5" name="Freeform 69"/>
            <p:cNvSpPr>
              <a:spLocks/>
            </p:cNvSpPr>
            <p:nvPr/>
          </p:nvSpPr>
          <p:spPr bwMode="auto">
            <a:xfrm>
              <a:off x="5728705"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3" name="Freeform 63"/>
            <p:cNvSpPr>
              <a:spLocks/>
            </p:cNvSpPr>
            <p:nvPr/>
          </p:nvSpPr>
          <p:spPr bwMode="auto">
            <a:xfrm>
              <a:off x="606691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4" name="Freeform 65"/>
            <p:cNvSpPr>
              <a:spLocks/>
            </p:cNvSpPr>
            <p:nvPr/>
          </p:nvSpPr>
          <p:spPr bwMode="auto">
            <a:xfrm>
              <a:off x="6400379"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5" name="Freeform 67"/>
            <p:cNvSpPr>
              <a:spLocks/>
            </p:cNvSpPr>
            <p:nvPr/>
          </p:nvSpPr>
          <p:spPr bwMode="auto">
            <a:xfrm>
              <a:off x="672547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6" name="Freeform 69"/>
            <p:cNvSpPr>
              <a:spLocks/>
            </p:cNvSpPr>
            <p:nvPr/>
          </p:nvSpPr>
          <p:spPr bwMode="auto">
            <a:xfrm>
              <a:off x="7048451"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4" name="Freeform 63"/>
            <p:cNvSpPr>
              <a:spLocks/>
            </p:cNvSpPr>
            <p:nvPr/>
          </p:nvSpPr>
          <p:spPr bwMode="auto">
            <a:xfrm>
              <a:off x="7399063"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5" name="Freeform 65"/>
            <p:cNvSpPr>
              <a:spLocks/>
            </p:cNvSpPr>
            <p:nvPr/>
          </p:nvSpPr>
          <p:spPr bwMode="auto">
            <a:xfrm>
              <a:off x="7732527"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6" name="Freeform 67"/>
            <p:cNvSpPr>
              <a:spLocks/>
            </p:cNvSpPr>
            <p:nvPr/>
          </p:nvSpPr>
          <p:spPr bwMode="auto">
            <a:xfrm>
              <a:off x="80587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grpSp>
      <p:grpSp>
        <p:nvGrpSpPr>
          <p:cNvPr id="3" name="グループ化 2"/>
          <p:cNvGrpSpPr/>
          <p:nvPr/>
        </p:nvGrpSpPr>
        <p:grpSpPr>
          <a:xfrm>
            <a:off x="4740820" y="5655118"/>
            <a:ext cx="3286562" cy="582194"/>
            <a:chOff x="4776824" y="5425708"/>
            <a:chExt cx="2603488" cy="353547"/>
          </a:xfrm>
        </p:grpSpPr>
        <p:sp>
          <p:nvSpPr>
            <p:cNvPr id="126" name="Freeform 85"/>
            <p:cNvSpPr>
              <a:spLocks/>
            </p:cNvSpPr>
            <p:nvPr/>
          </p:nvSpPr>
          <p:spPr bwMode="auto">
            <a:xfrm>
              <a:off x="477682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27" name="Freeform 87"/>
            <p:cNvSpPr>
              <a:spLocks/>
            </p:cNvSpPr>
            <p:nvPr/>
          </p:nvSpPr>
          <p:spPr bwMode="auto">
            <a:xfrm>
              <a:off x="5304482"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7" name="Freeform 85"/>
            <p:cNvSpPr>
              <a:spLocks/>
            </p:cNvSpPr>
            <p:nvPr/>
          </p:nvSpPr>
          <p:spPr bwMode="auto">
            <a:xfrm>
              <a:off x="5808538"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8" name="Freeform 87"/>
            <p:cNvSpPr>
              <a:spLocks/>
            </p:cNvSpPr>
            <p:nvPr/>
          </p:nvSpPr>
          <p:spPr bwMode="auto">
            <a:xfrm>
              <a:off x="6336196"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47" name="Freeform 85"/>
            <p:cNvSpPr>
              <a:spLocks/>
            </p:cNvSpPr>
            <p:nvPr/>
          </p:nvSpPr>
          <p:spPr bwMode="auto">
            <a:xfrm>
              <a:off x="685265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148" name="Rectangle 79"/>
          <p:cNvSpPr>
            <a:spLocks noChangeArrowheads="1"/>
          </p:cNvSpPr>
          <p:nvPr/>
        </p:nvSpPr>
        <p:spPr bwMode="auto">
          <a:xfrm>
            <a:off x="740227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132</a:t>
            </a:r>
            <a:endParaRPr lang="en-US" altLang="ja-JP" sz="1400" b="1" dirty="0">
              <a:latin typeface="+mn-ea"/>
            </a:endParaRPr>
          </a:p>
        </p:txBody>
      </p:sp>
      <p:sp>
        <p:nvSpPr>
          <p:cNvPr id="149" name="Rectangle 79"/>
          <p:cNvSpPr>
            <a:spLocks noChangeArrowheads="1"/>
          </p:cNvSpPr>
          <p:nvPr/>
        </p:nvSpPr>
        <p:spPr bwMode="auto">
          <a:xfrm>
            <a:off x="774035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136</a:t>
            </a:r>
            <a:endParaRPr lang="en-US" altLang="ja-JP" sz="1400" b="1" dirty="0">
              <a:latin typeface="+mn-ea"/>
            </a:endParaRPr>
          </a:p>
        </p:txBody>
      </p:sp>
      <p:sp>
        <p:nvSpPr>
          <p:cNvPr id="150" name="Rectangle 79"/>
          <p:cNvSpPr>
            <a:spLocks noChangeArrowheads="1"/>
          </p:cNvSpPr>
          <p:nvPr/>
        </p:nvSpPr>
        <p:spPr bwMode="auto">
          <a:xfrm>
            <a:off x="805034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140</a:t>
            </a:r>
            <a:endParaRPr lang="en-US" altLang="ja-JP" sz="1400" b="1" dirty="0">
              <a:latin typeface="+mn-ea"/>
            </a:endParaRPr>
          </a:p>
        </p:txBody>
      </p:sp>
      <p:sp>
        <p:nvSpPr>
          <p:cNvPr id="151" name="Rectangle 59"/>
          <p:cNvSpPr>
            <a:spLocks noChangeArrowheads="1"/>
          </p:cNvSpPr>
          <p:nvPr/>
        </p:nvSpPr>
        <p:spPr bwMode="auto">
          <a:xfrm>
            <a:off x="565212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5560</a:t>
            </a:r>
            <a:endParaRPr lang="en-US" altLang="ja-JP" sz="1400" b="1" dirty="0">
              <a:latin typeface="+mn-ea"/>
            </a:endParaRPr>
          </a:p>
        </p:txBody>
      </p:sp>
      <p:sp>
        <p:nvSpPr>
          <p:cNvPr id="10" name="Text Box 20"/>
          <p:cNvSpPr txBox="1">
            <a:spLocks noChangeArrowheads="1"/>
          </p:cNvSpPr>
          <p:nvPr/>
        </p:nvSpPr>
        <p:spPr bwMode="auto">
          <a:xfrm>
            <a:off x="3418993" y="5043081"/>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70C0"/>
                </a:solidFill>
                <a:latin typeface="+mn-ea"/>
              </a:rPr>
              <a:t>20MHz </a:t>
            </a:r>
            <a:r>
              <a:rPr kumimoji="1" lang="en-US" altLang="ja-JP" b="1" dirty="0" smtClean="0">
                <a:solidFill>
                  <a:srgbClr val="0070C0"/>
                </a:solidFill>
                <a:latin typeface="+mn-ea"/>
              </a:rPr>
              <a:t>channels</a:t>
            </a:r>
            <a:endParaRPr kumimoji="1" lang="ja-JP" altLang="en-US" b="1" dirty="0">
              <a:solidFill>
                <a:srgbClr val="0070C0"/>
              </a:solidFill>
              <a:latin typeface="+mn-ea"/>
            </a:endParaRPr>
          </a:p>
        </p:txBody>
      </p:sp>
      <p:cxnSp>
        <p:nvCxnSpPr>
          <p:cNvPr id="105" name="直線矢印コネクタ 104"/>
          <p:cNvCxnSpPr/>
          <p:nvPr/>
        </p:nvCxnSpPr>
        <p:spPr bwMode="auto">
          <a:xfrm flipH="1">
            <a:off x="3167844" y="5265204"/>
            <a:ext cx="288032"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矢印コネクタ 155"/>
          <p:cNvCxnSpPr/>
          <p:nvPr/>
        </p:nvCxnSpPr>
        <p:spPr bwMode="auto">
          <a:xfrm>
            <a:off x="4535996" y="5265204"/>
            <a:ext cx="252028"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 Box 21"/>
          <p:cNvSpPr txBox="1">
            <a:spLocks noChangeArrowheads="1"/>
          </p:cNvSpPr>
          <p:nvPr/>
        </p:nvSpPr>
        <p:spPr bwMode="auto">
          <a:xfrm>
            <a:off x="3418993" y="5331113"/>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FF0000"/>
                </a:solidFill>
                <a:latin typeface="+mn-ea"/>
              </a:rPr>
              <a:t>40MHz </a:t>
            </a:r>
            <a:r>
              <a:rPr kumimoji="1" lang="en-US" altLang="ja-JP" b="1" dirty="0" smtClean="0">
                <a:solidFill>
                  <a:srgbClr val="FF0000"/>
                </a:solidFill>
                <a:latin typeface="+mn-ea"/>
              </a:rPr>
              <a:t>channels</a:t>
            </a:r>
            <a:endParaRPr kumimoji="1" lang="ja-JP" altLang="en-US" b="1" dirty="0">
              <a:solidFill>
                <a:srgbClr val="FF0000"/>
              </a:solidFill>
              <a:latin typeface="+mn-ea"/>
            </a:endParaRPr>
          </a:p>
        </p:txBody>
      </p:sp>
      <p:cxnSp>
        <p:nvCxnSpPr>
          <p:cNvPr id="157" name="直線矢印コネクタ 156"/>
          <p:cNvCxnSpPr/>
          <p:nvPr/>
        </p:nvCxnSpPr>
        <p:spPr bwMode="auto">
          <a:xfrm flipH="1">
            <a:off x="3191446" y="5553236"/>
            <a:ext cx="372442" cy="184456"/>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線矢印コネクタ 157"/>
          <p:cNvCxnSpPr/>
          <p:nvPr/>
        </p:nvCxnSpPr>
        <p:spPr bwMode="auto">
          <a:xfrm>
            <a:off x="4499992" y="5553236"/>
            <a:ext cx="296648" cy="204697"/>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Text Box 22"/>
          <p:cNvSpPr txBox="1">
            <a:spLocks noChangeArrowheads="1"/>
          </p:cNvSpPr>
          <p:nvPr/>
        </p:nvSpPr>
        <p:spPr bwMode="auto">
          <a:xfrm>
            <a:off x="3418993" y="5619145"/>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B050"/>
                </a:solidFill>
                <a:latin typeface="+mn-ea"/>
              </a:rPr>
              <a:t>80MHz </a:t>
            </a:r>
            <a:r>
              <a:rPr kumimoji="1" lang="en-US" altLang="ja-JP" b="1" dirty="0" smtClean="0">
                <a:solidFill>
                  <a:srgbClr val="00B050"/>
                </a:solidFill>
                <a:latin typeface="+mn-ea"/>
              </a:rPr>
              <a:t>channels</a:t>
            </a:r>
            <a:endParaRPr kumimoji="1" lang="ja-JP" altLang="en-US" b="1" dirty="0">
              <a:solidFill>
                <a:srgbClr val="00B050"/>
              </a:solidFill>
              <a:latin typeface="+mn-ea"/>
            </a:endParaRPr>
          </a:p>
        </p:txBody>
      </p:sp>
      <p:cxnSp>
        <p:nvCxnSpPr>
          <p:cNvPr id="166" name="直線矢印コネクタ 165"/>
          <p:cNvCxnSpPr/>
          <p:nvPr/>
        </p:nvCxnSpPr>
        <p:spPr bwMode="auto">
          <a:xfrm flipH="1">
            <a:off x="3203848" y="5793937"/>
            <a:ext cx="324036" cy="185430"/>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直線矢印コネクタ 166"/>
          <p:cNvCxnSpPr/>
          <p:nvPr/>
        </p:nvCxnSpPr>
        <p:spPr bwMode="auto">
          <a:xfrm>
            <a:off x="4548398" y="5829941"/>
            <a:ext cx="242095" cy="123416"/>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 name="グループ化 6"/>
          <p:cNvGrpSpPr/>
          <p:nvPr/>
        </p:nvGrpSpPr>
        <p:grpSpPr>
          <a:xfrm>
            <a:off x="696972" y="5665113"/>
            <a:ext cx="2566482" cy="554380"/>
            <a:chOff x="1236030" y="5451718"/>
            <a:chExt cx="2063428" cy="353547"/>
          </a:xfrm>
        </p:grpSpPr>
        <p:sp>
          <p:nvSpPr>
            <p:cNvPr id="72" name="Freeform 85"/>
            <p:cNvSpPr>
              <a:spLocks/>
            </p:cNvSpPr>
            <p:nvPr/>
          </p:nvSpPr>
          <p:spPr bwMode="auto">
            <a:xfrm>
              <a:off x="1236030"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74" name="Freeform 87"/>
            <p:cNvSpPr>
              <a:spLocks/>
            </p:cNvSpPr>
            <p:nvPr/>
          </p:nvSpPr>
          <p:spPr bwMode="auto">
            <a:xfrm>
              <a:off x="1763688"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5" name="Freeform 85"/>
            <p:cNvSpPr>
              <a:spLocks/>
            </p:cNvSpPr>
            <p:nvPr/>
          </p:nvSpPr>
          <p:spPr bwMode="auto">
            <a:xfrm>
              <a:off x="2267744"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6" name="Freeform 87"/>
            <p:cNvSpPr>
              <a:spLocks/>
            </p:cNvSpPr>
            <p:nvPr/>
          </p:nvSpPr>
          <p:spPr bwMode="auto">
            <a:xfrm>
              <a:off x="2795402"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90" name="Freeform 103"/>
          <p:cNvSpPr>
            <a:spLocks/>
          </p:cNvSpPr>
          <p:nvPr/>
        </p:nvSpPr>
        <p:spPr bwMode="auto">
          <a:xfrm>
            <a:off x="719381" y="5942303"/>
            <a:ext cx="1260832" cy="27157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17" name="Freeform 103"/>
          <p:cNvSpPr>
            <a:spLocks/>
          </p:cNvSpPr>
          <p:nvPr/>
        </p:nvSpPr>
        <p:spPr bwMode="auto">
          <a:xfrm>
            <a:off x="1980213" y="5931383"/>
            <a:ext cx="1283241" cy="29460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28" name="Freeform 103"/>
          <p:cNvSpPr>
            <a:spLocks/>
          </p:cNvSpPr>
          <p:nvPr/>
        </p:nvSpPr>
        <p:spPr bwMode="auto">
          <a:xfrm>
            <a:off x="4764231" y="5942303"/>
            <a:ext cx="1259329" cy="271439"/>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39" name="Freeform 103"/>
          <p:cNvSpPr>
            <a:spLocks/>
          </p:cNvSpPr>
          <p:nvPr/>
        </p:nvSpPr>
        <p:spPr bwMode="auto">
          <a:xfrm>
            <a:off x="6048164" y="5922002"/>
            <a:ext cx="1306016" cy="291740"/>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82" name="Freeform 103"/>
          <p:cNvSpPr>
            <a:spLocks/>
          </p:cNvSpPr>
          <p:nvPr/>
        </p:nvSpPr>
        <p:spPr bwMode="auto">
          <a:xfrm>
            <a:off x="719572" y="6081969"/>
            <a:ext cx="2556284" cy="144016"/>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3" name="Freeform 103"/>
          <p:cNvSpPr>
            <a:spLocks/>
          </p:cNvSpPr>
          <p:nvPr/>
        </p:nvSpPr>
        <p:spPr bwMode="auto">
          <a:xfrm>
            <a:off x="4752020" y="6078022"/>
            <a:ext cx="2625824" cy="147963"/>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4" name="Text Box 22"/>
          <p:cNvSpPr txBox="1">
            <a:spLocks noChangeArrowheads="1"/>
          </p:cNvSpPr>
          <p:nvPr/>
        </p:nvSpPr>
        <p:spPr bwMode="auto">
          <a:xfrm>
            <a:off x="3342049" y="5876978"/>
            <a:ext cx="1361270"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smtClean="0">
                <a:solidFill>
                  <a:srgbClr val="FF0066"/>
                </a:solidFill>
                <a:latin typeface="+mn-ea"/>
              </a:rPr>
              <a:t>160MHz channels</a:t>
            </a:r>
            <a:endParaRPr kumimoji="1" lang="ja-JP" altLang="en-US" b="1" dirty="0">
              <a:solidFill>
                <a:srgbClr val="FF0066"/>
              </a:solidFill>
              <a:latin typeface="+mn-ea"/>
            </a:endParaRPr>
          </a:p>
        </p:txBody>
      </p:sp>
      <p:cxnSp>
        <p:nvCxnSpPr>
          <p:cNvPr id="85" name="直線矢印コネクタ 84"/>
          <p:cNvCxnSpPr/>
          <p:nvPr/>
        </p:nvCxnSpPr>
        <p:spPr bwMode="auto">
          <a:xfrm flipH="1">
            <a:off x="3239852" y="6091963"/>
            <a:ext cx="262978" cy="113422"/>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4529670" y="6081969"/>
            <a:ext cx="242095" cy="123416"/>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WLAN deployment</a:t>
            </a:r>
            <a:endParaRPr kumimoji="1" lang="ja-JP" altLang="en-US" dirty="0"/>
          </a:p>
        </p:txBody>
      </p:sp>
      <p:sp>
        <p:nvSpPr>
          <p:cNvPr id="3" name="コンテンツ プレースホルダー 2"/>
          <p:cNvSpPr>
            <a:spLocks noGrp="1"/>
          </p:cNvSpPr>
          <p:nvPr>
            <p:ph idx="1"/>
          </p:nvPr>
        </p:nvSpPr>
        <p:spPr>
          <a:xfrm>
            <a:off x="179512" y="1340768"/>
            <a:ext cx="8784976" cy="2520280"/>
          </a:xfrm>
        </p:spPr>
        <p:txBody>
          <a:bodyPr/>
          <a:lstStyle/>
          <a:p>
            <a:r>
              <a:rPr lang="en-US" altLang="ja-JP" dirty="0" smtClean="0"/>
              <a:t>An example of deployment scenario - home networks in an apartment</a:t>
            </a:r>
          </a:p>
          <a:p>
            <a:pPr lvl="1"/>
            <a:r>
              <a:rPr lang="en-US" altLang="ja-JP" dirty="0" smtClean="0"/>
              <a:t>There will be 802.11a, 802.11n and 802.11ac BSS and devices coexisting on the same channel in the same location.</a:t>
            </a:r>
          </a:p>
          <a:p>
            <a:pPr lvl="1"/>
            <a:r>
              <a:rPr lang="en-US" altLang="ja-JP" dirty="0" smtClean="0"/>
              <a:t>Even in a BSS, there may be some kinds of client devices</a:t>
            </a:r>
          </a:p>
          <a:p>
            <a:pPr lvl="2"/>
            <a:r>
              <a:rPr lang="en-US" altLang="ja-JP" dirty="0" smtClean="0"/>
              <a:t>E.g., There may be a hand set or a tablet PC with 802.11a interface associated to a 802.11ac AP.</a:t>
            </a:r>
          </a:p>
        </p:txBody>
      </p:sp>
      <p:sp>
        <p:nvSpPr>
          <p:cNvPr id="4" name="日付プレースホルダー 3"/>
          <p:cNvSpPr>
            <a:spLocks noGrp="1"/>
          </p:cNvSpPr>
          <p:nvPr>
            <p:ph type="dt" sz="half" idx="10"/>
          </p:nvPr>
        </p:nvSpPr>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6</a:t>
            </a:fld>
            <a:endParaRPr lang="en-US" altLang="ja-JP"/>
          </a:p>
        </p:txBody>
      </p:sp>
      <p:pic>
        <p:nvPicPr>
          <p:cNvPr id="9" name="図 8" descr="1.jpg"/>
          <p:cNvPicPr>
            <a:picLocks noChangeAspect="1"/>
          </p:cNvPicPr>
          <p:nvPr/>
        </p:nvPicPr>
        <p:blipFill>
          <a:blip r:embed="rId2" cstate="print"/>
          <a:stretch>
            <a:fillRect/>
          </a:stretch>
        </p:blipFill>
        <p:spPr>
          <a:xfrm>
            <a:off x="1771962" y="3915586"/>
            <a:ext cx="5356322" cy="2213714"/>
          </a:xfrm>
          <a:prstGeom prst="rect">
            <a:avLst/>
          </a:prstGeom>
        </p:spPr>
      </p:pic>
      <p:sp>
        <p:nvSpPr>
          <p:cNvPr id="8" name="正方形/長方形 7"/>
          <p:cNvSpPr/>
          <p:nvPr/>
        </p:nvSpPr>
        <p:spPr>
          <a:xfrm>
            <a:off x="107504" y="6129300"/>
            <a:ext cx="8964488" cy="307777"/>
          </a:xfrm>
          <a:prstGeom prst="rect">
            <a:avLst/>
          </a:prstGeom>
        </p:spPr>
        <p:txBody>
          <a:bodyPr wrap="square">
            <a:spAutoFit/>
          </a:bodyPr>
          <a:lstStyle/>
          <a:p>
            <a:pPr marL="0" lvl="1" algn="ctr"/>
            <a:r>
              <a:rPr lang="en-US" altLang="ja-JP" sz="1400" dirty="0" smtClean="0"/>
              <a:t>Note: This is not a unique situation of the home networks Similar situation may be seen in other places such as hotspots.</a:t>
            </a:r>
          </a:p>
        </p:txBody>
      </p:sp>
    </p:spTree>
    <p:extLst>
      <p:ext uri="{BB962C8B-B14F-4D97-AF65-F5344CB8AC3E}">
        <p14:creationId xmlns:p14="http://schemas.microsoft.com/office/powerpoint/2010/main" val="395095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平行四辺形 47"/>
          <p:cNvSpPr/>
          <p:nvPr/>
        </p:nvSpPr>
        <p:spPr bwMode="auto">
          <a:xfrm flipV="1">
            <a:off x="4170972" y="5375312"/>
            <a:ext cx="869080" cy="376994"/>
          </a:xfrm>
          <a:prstGeom prst="parallelogram">
            <a:avLst>
              <a:gd name="adj" fmla="val 101223"/>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0" name="平行四辺形 49"/>
          <p:cNvSpPr/>
          <p:nvPr/>
        </p:nvSpPr>
        <p:spPr bwMode="auto">
          <a:xfrm flipV="1">
            <a:off x="5544108" y="5500278"/>
            <a:ext cx="1044116" cy="232978"/>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平行四辺形 51"/>
          <p:cNvSpPr/>
          <p:nvPr/>
        </p:nvSpPr>
        <p:spPr bwMode="auto">
          <a:xfrm flipV="1">
            <a:off x="7056276" y="5392266"/>
            <a:ext cx="864096" cy="340990"/>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3" name="平行四辺形 52"/>
          <p:cNvSpPr/>
          <p:nvPr/>
        </p:nvSpPr>
        <p:spPr bwMode="auto">
          <a:xfrm flipV="1">
            <a:off x="7659433" y="5409220"/>
            <a:ext cx="936104" cy="324036"/>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431540" y="656692"/>
            <a:ext cx="8280920" cy="1159024"/>
          </a:xfrm>
        </p:spPr>
        <p:txBody>
          <a:bodyPr/>
          <a:lstStyle/>
          <a:p>
            <a:r>
              <a:rPr lang="en-US" altLang="ja-JP" dirty="0" smtClean="0"/>
              <a:t>For the better use of space, time and frequency resources</a:t>
            </a:r>
            <a:endParaRPr kumimoji="1" lang="ja-JP" altLang="en-US" dirty="0"/>
          </a:p>
        </p:txBody>
      </p:sp>
      <p:sp>
        <p:nvSpPr>
          <p:cNvPr id="3" name="コンテンツ プレースホルダー 2"/>
          <p:cNvSpPr>
            <a:spLocks noGrp="1"/>
          </p:cNvSpPr>
          <p:nvPr>
            <p:ph idx="1"/>
          </p:nvPr>
        </p:nvSpPr>
        <p:spPr>
          <a:xfrm>
            <a:off x="179512" y="1736812"/>
            <a:ext cx="8784976" cy="1980220"/>
          </a:xfrm>
        </p:spPr>
        <p:txBody>
          <a:bodyPr/>
          <a:lstStyle/>
          <a:p>
            <a:r>
              <a:rPr lang="en-US" altLang="ja-JP" sz="2000" dirty="0" smtClean="0"/>
              <a:t>For simplicity, let us assume that an 802.11a, an 802.11n and an 802.11ac BSSs are operating on the same channel and in the same location.</a:t>
            </a:r>
          </a:p>
          <a:p>
            <a:r>
              <a:rPr lang="en-US" altLang="ja-JP" sz="2000" dirty="0" smtClean="0"/>
              <a:t>Those client devices have different capabilities, such as channel bandwidth and the number of supported antennas.</a:t>
            </a:r>
          </a:p>
          <a:p>
            <a:r>
              <a:rPr lang="en-US" altLang="ja-JP" sz="2000" dirty="0" smtClean="0"/>
              <a:t>There may be unused frequency, the secondary channels, and/or spatial resources.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7</a:t>
            </a:fld>
            <a:endParaRPr lang="en-US" altLang="ja-JP"/>
          </a:p>
        </p:txBody>
      </p:sp>
      <p:grpSp>
        <p:nvGrpSpPr>
          <p:cNvPr id="17" name="グループ化 16"/>
          <p:cNvGrpSpPr/>
          <p:nvPr/>
        </p:nvGrpSpPr>
        <p:grpSpPr>
          <a:xfrm>
            <a:off x="4113822" y="3753036"/>
            <a:ext cx="4490626" cy="1594385"/>
            <a:chOff x="1511660" y="4612177"/>
            <a:chExt cx="6120680" cy="1625135"/>
          </a:xfrm>
        </p:grpSpPr>
        <p:cxnSp>
          <p:nvCxnSpPr>
            <p:cNvPr id="8" name="直線矢印コネクタ 7"/>
            <p:cNvCxnSpPr/>
            <p:nvPr/>
          </p:nvCxnSpPr>
          <p:spPr bwMode="auto">
            <a:xfrm flipV="1">
              <a:off x="1511660" y="4612177"/>
              <a:ext cx="0" cy="1625135"/>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p:cNvCxnSpPr/>
            <p:nvPr/>
          </p:nvCxnSpPr>
          <p:spPr bwMode="auto">
            <a:xfrm>
              <a:off x="1511660" y="6237312"/>
              <a:ext cx="612068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 name="テキスト ボックス 11"/>
          <p:cNvSpPr txBox="1"/>
          <p:nvPr/>
        </p:nvSpPr>
        <p:spPr>
          <a:xfrm>
            <a:off x="3591404" y="3681028"/>
            <a:ext cx="548548" cy="307777"/>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13" name="テキスト ボックス 12"/>
          <p:cNvSpPr txBox="1"/>
          <p:nvPr/>
        </p:nvSpPr>
        <p:spPr>
          <a:xfrm>
            <a:off x="8280412" y="5013176"/>
            <a:ext cx="522900" cy="307777"/>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16" name="テキスト ボックス 15"/>
          <p:cNvSpPr txBox="1"/>
          <p:nvPr/>
        </p:nvSpPr>
        <p:spPr>
          <a:xfrm>
            <a:off x="3735538" y="3772778"/>
            <a:ext cx="364202" cy="1600438"/>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56</a:t>
            </a:r>
          </a:p>
          <a:p>
            <a:pPr algn="r"/>
            <a:r>
              <a:rPr kumimoji="1" lang="en-US" altLang="ja-JP" sz="1400" b="1" dirty="0" smtClean="0"/>
              <a:t>52</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20" name="直線コネクタ 19"/>
          <p:cNvCxnSpPr/>
          <p:nvPr/>
        </p:nvCxnSpPr>
        <p:spPr bwMode="auto">
          <a:xfrm>
            <a:off x="4122310" y="5131395"/>
            <a:ext cx="412209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4105150" y="4915371"/>
            <a:ext cx="413925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4130982" y="4699347"/>
            <a:ext cx="4113426"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113822" y="4483323"/>
            <a:ext cx="416659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4139654" y="4267299"/>
            <a:ext cx="4104754"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4122494" y="4051275"/>
            <a:ext cx="415791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角丸四角形 14"/>
          <p:cNvSpPr/>
          <p:nvPr/>
        </p:nvSpPr>
        <p:spPr bwMode="auto">
          <a:xfrm>
            <a:off x="4122310" y="5131395"/>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8" name="角丸四角形 17"/>
          <p:cNvSpPr/>
          <p:nvPr/>
        </p:nvSpPr>
        <p:spPr bwMode="auto">
          <a:xfrm>
            <a:off x="4734378" y="44833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3" name="角丸四角形 32"/>
          <p:cNvSpPr/>
          <p:nvPr/>
        </p:nvSpPr>
        <p:spPr bwMode="auto">
          <a:xfrm>
            <a:off x="5337958" y="4897369"/>
            <a:ext cx="854222"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4" name="角丸四角形 33"/>
          <p:cNvSpPr/>
          <p:nvPr/>
        </p:nvSpPr>
        <p:spPr bwMode="auto">
          <a:xfrm>
            <a:off x="6336196" y="4501325"/>
            <a:ext cx="521698" cy="828092"/>
          </a:xfrm>
          <a:prstGeom prst="roundRect">
            <a:avLst>
              <a:gd name="adj" fmla="val 9992"/>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5" name="角丸四角形 34"/>
          <p:cNvSpPr/>
          <p:nvPr/>
        </p:nvSpPr>
        <p:spPr bwMode="auto">
          <a:xfrm>
            <a:off x="4123090" y="4483322"/>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角丸四角形 35"/>
          <p:cNvSpPr/>
          <p:nvPr/>
        </p:nvSpPr>
        <p:spPr bwMode="auto">
          <a:xfrm>
            <a:off x="5328084" y="4483322"/>
            <a:ext cx="830287"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角丸四角形 36"/>
          <p:cNvSpPr/>
          <p:nvPr/>
        </p:nvSpPr>
        <p:spPr bwMode="auto">
          <a:xfrm>
            <a:off x="6984268" y="5139436"/>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8" name="角丸四角形 37"/>
          <p:cNvSpPr/>
          <p:nvPr/>
        </p:nvSpPr>
        <p:spPr bwMode="auto">
          <a:xfrm>
            <a:off x="6985048" y="4491363"/>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角丸四角形 38"/>
          <p:cNvSpPr/>
          <p:nvPr/>
        </p:nvSpPr>
        <p:spPr bwMode="auto">
          <a:xfrm>
            <a:off x="7596336" y="4897370"/>
            <a:ext cx="675165"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0" name="角丸四角形 39"/>
          <p:cNvSpPr/>
          <p:nvPr/>
        </p:nvSpPr>
        <p:spPr bwMode="auto">
          <a:xfrm>
            <a:off x="7623429" y="4483323"/>
            <a:ext cx="612068"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1" name="直線矢印コネクタ 40"/>
          <p:cNvCxnSpPr/>
          <p:nvPr/>
        </p:nvCxnSpPr>
        <p:spPr bwMode="auto">
          <a:xfrm>
            <a:off x="4103842" y="5335544"/>
            <a:ext cx="559010" cy="505724"/>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テキスト ボックス 41"/>
          <p:cNvSpPr txBox="1"/>
          <p:nvPr/>
        </p:nvSpPr>
        <p:spPr>
          <a:xfrm>
            <a:off x="3753782" y="5419427"/>
            <a:ext cx="633507" cy="307777"/>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43" name="角丸四角形 42"/>
          <p:cNvSpPr/>
          <p:nvPr/>
        </p:nvSpPr>
        <p:spPr bwMode="auto">
          <a:xfrm>
            <a:off x="4886778" y="46357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4" name="角丸四角形 43"/>
          <p:cNvSpPr/>
          <p:nvPr/>
        </p:nvSpPr>
        <p:spPr bwMode="auto">
          <a:xfrm>
            <a:off x="5490358" y="5049769"/>
            <a:ext cx="84583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5" name="角丸四角形 44"/>
          <p:cNvSpPr/>
          <p:nvPr/>
        </p:nvSpPr>
        <p:spPr bwMode="auto">
          <a:xfrm>
            <a:off x="5039178" y="47881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6" name="角丸四角形 45"/>
          <p:cNvSpPr/>
          <p:nvPr/>
        </p:nvSpPr>
        <p:spPr bwMode="auto">
          <a:xfrm>
            <a:off x="6435720" y="4653136"/>
            <a:ext cx="49418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7" name="角丸四角形 46"/>
          <p:cNvSpPr/>
          <p:nvPr/>
        </p:nvSpPr>
        <p:spPr bwMode="auto">
          <a:xfrm>
            <a:off x="6578595" y="47960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4" name="テキスト ボックス 53"/>
          <p:cNvSpPr txBox="1"/>
          <p:nvPr/>
        </p:nvSpPr>
        <p:spPr>
          <a:xfrm rot="16200000">
            <a:off x="3074297" y="4329433"/>
            <a:ext cx="998928" cy="307777"/>
          </a:xfrm>
          <a:prstGeom prst="rect">
            <a:avLst/>
          </a:prstGeom>
          <a:noFill/>
        </p:spPr>
        <p:txBody>
          <a:bodyPr wrap="none" rtlCol="0">
            <a:spAutoFit/>
          </a:bodyPr>
          <a:lstStyle/>
          <a:p>
            <a:r>
              <a:rPr kumimoji="1" lang="en-US" altLang="ja-JP" sz="1400" b="1" dirty="0" smtClean="0"/>
              <a:t>Frequency</a:t>
            </a:r>
            <a:endParaRPr kumimoji="1" lang="ja-JP" altLang="en-US" sz="1400" b="1" dirty="0"/>
          </a:p>
        </p:txBody>
      </p:sp>
      <p:sp>
        <p:nvSpPr>
          <p:cNvPr id="140" name="角丸四角形 139"/>
          <p:cNvSpPr/>
          <p:nvPr/>
        </p:nvSpPr>
        <p:spPr bwMode="auto">
          <a:xfrm>
            <a:off x="683568" y="5985284"/>
            <a:ext cx="7704856" cy="396044"/>
          </a:xfrm>
          <a:prstGeom prst="roundRect">
            <a:avLst>
              <a:gd name="adj" fmla="val 50000"/>
            </a:avLst>
          </a:prstGeom>
          <a:solidFill>
            <a:srgbClr val="FFC000"/>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There will be some ways to utilize those unused resources</a:t>
            </a:r>
            <a:endParaRPr kumimoji="0" lang="ja-JP" altLang="en-US" sz="2000" b="1" i="0" u="none" strike="noStrike" cap="none" normalizeH="0" baseline="0" dirty="0" smtClean="0">
              <a:ln>
                <a:noFill/>
              </a:ln>
              <a:solidFill>
                <a:schemeClr val="tx1"/>
              </a:solidFill>
              <a:effectLst/>
            </a:endParaRPr>
          </a:p>
        </p:txBody>
      </p:sp>
      <p:sp>
        <p:nvSpPr>
          <p:cNvPr id="102" name="角丸四角形 101"/>
          <p:cNvSpPr/>
          <p:nvPr/>
        </p:nvSpPr>
        <p:spPr bwMode="auto">
          <a:xfrm>
            <a:off x="5191578" y="49405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730995" y="49484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1" name="円/楕円 60"/>
          <p:cNvSpPr/>
          <p:nvPr/>
        </p:nvSpPr>
        <p:spPr bwMode="auto">
          <a:xfrm>
            <a:off x="25152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楕円 61"/>
          <p:cNvSpPr/>
          <p:nvPr/>
        </p:nvSpPr>
        <p:spPr bwMode="auto">
          <a:xfrm>
            <a:off x="647564"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円/楕円 62"/>
          <p:cNvSpPr/>
          <p:nvPr/>
        </p:nvSpPr>
        <p:spPr bwMode="auto">
          <a:xfrm>
            <a:off x="97160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4" name="角丸四角形 63"/>
          <p:cNvSpPr/>
          <p:nvPr/>
        </p:nvSpPr>
        <p:spPr bwMode="auto">
          <a:xfrm>
            <a:off x="104360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5" name="角丸四角形 64"/>
          <p:cNvSpPr/>
          <p:nvPr/>
        </p:nvSpPr>
        <p:spPr bwMode="auto">
          <a:xfrm>
            <a:off x="158366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6" name="角丸四角形 65"/>
          <p:cNvSpPr/>
          <p:nvPr/>
        </p:nvSpPr>
        <p:spPr bwMode="auto">
          <a:xfrm>
            <a:off x="212372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67" name="直線コネクタ 66"/>
          <p:cNvCxnSpPr>
            <a:stCxn id="64" idx="2"/>
            <a:endCxn id="61" idx="2"/>
          </p:cNvCxnSpPr>
          <p:nvPr/>
        </p:nvCxnSpPr>
        <p:spPr bwMode="auto">
          <a:xfrm flipH="1">
            <a:off x="251520" y="4077072"/>
            <a:ext cx="1008112"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a:stCxn id="65" idx="2"/>
            <a:endCxn id="62" idx="2"/>
          </p:cNvCxnSpPr>
          <p:nvPr/>
        </p:nvCxnSpPr>
        <p:spPr bwMode="auto">
          <a:xfrm flipH="1">
            <a:off x="647564" y="4077072"/>
            <a:ext cx="1152128"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a:stCxn id="66" idx="2"/>
            <a:endCxn id="73" idx="2"/>
          </p:cNvCxnSpPr>
          <p:nvPr/>
        </p:nvCxnSpPr>
        <p:spPr bwMode="auto">
          <a:xfrm flipH="1">
            <a:off x="1079612" y="4077072"/>
            <a:ext cx="1260140" cy="900100"/>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a:stCxn id="64" idx="2"/>
          </p:cNvCxnSpPr>
          <p:nvPr/>
        </p:nvCxnSpPr>
        <p:spPr bwMode="auto">
          <a:xfrm>
            <a:off x="1259632" y="4077072"/>
            <a:ext cx="1404156" cy="1000317"/>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p:cNvCxnSpPr>
            <a:stCxn id="65" idx="2"/>
          </p:cNvCxnSpPr>
          <p:nvPr/>
        </p:nvCxnSpPr>
        <p:spPr bwMode="auto">
          <a:xfrm>
            <a:off x="1799692" y="4077072"/>
            <a:ext cx="1260140" cy="97210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a:stCxn id="66" idx="2"/>
            <a:endCxn id="63" idx="6"/>
          </p:cNvCxnSpPr>
          <p:nvPr/>
        </p:nvCxnSpPr>
        <p:spPr bwMode="auto">
          <a:xfrm>
            <a:off x="2339752" y="4077072"/>
            <a:ext cx="1044116"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角丸四角形 72"/>
          <p:cNvSpPr/>
          <p:nvPr/>
        </p:nvSpPr>
        <p:spPr bwMode="auto">
          <a:xfrm>
            <a:off x="827584"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4" name="角丸四角形 73"/>
          <p:cNvSpPr/>
          <p:nvPr/>
        </p:nvSpPr>
        <p:spPr bwMode="auto">
          <a:xfrm>
            <a:off x="1511660"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11n</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5" name="角丸四角形 74"/>
          <p:cNvSpPr/>
          <p:nvPr/>
        </p:nvSpPr>
        <p:spPr bwMode="auto">
          <a:xfrm>
            <a:off x="2123728"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11ac</a:t>
            </a:r>
            <a:endParaRPr kumimoji="0" lang="ja-JP" altLang="en-US" sz="1200" b="1" i="0" u="none" strike="noStrike" cap="none" normalizeH="0" baseline="0" dirty="0" smtClean="0">
              <a:ln>
                <a:noFill/>
              </a:ln>
              <a:solidFill>
                <a:schemeClr val="tx1"/>
              </a:solidFill>
              <a:effectLst/>
              <a:latin typeface="Times New Roman" pitchFamily="18" charset="0"/>
            </a:endParaRPr>
          </a:p>
        </p:txBody>
      </p:sp>
      <p:cxnSp>
        <p:nvCxnSpPr>
          <p:cNvPr id="76" name="直線コネクタ 75"/>
          <p:cNvCxnSpPr/>
          <p:nvPr/>
        </p:nvCxnSpPr>
        <p:spPr bwMode="auto">
          <a:xfrm>
            <a:off x="111561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コネクタ 76"/>
          <p:cNvCxnSpPr/>
          <p:nvPr/>
        </p:nvCxnSpPr>
        <p:spPr bwMode="auto">
          <a:xfrm>
            <a:off x="176368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a:off x="187170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143965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165567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197971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コネクタ 81"/>
          <p:cNvCxnSpPr/>
          <p:nvPr/>
        </p:nvCxnSpPr>
        <p:spPr bwMode="auto">
          <a:xfrm>
            <a:off x="230374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a:off x="241176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コネクタ 83"/>
          <p:cNvCxnSpPr/>
          <p:nvPr/>
        </p:nvCxnSpPr>
        <p:spPr bwMode="auto">
          <a:xfrm>
            <a:off x="219573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コネクタ 84"/>
          <p:cNvCxnSpPr/>
          <p:nvPr/>
        </p:nvCxnSpPr>
        <p:spPr bwMode="auto">
          <a:xfrm>
            <a:off x="251977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テキスト ボックス 90"/>
          <p:cNvSpPr txBox="1"/>
          <p:nvPr/>
        </p:nvSpPr>
        <p:spPr>
          <a:xfrm>
            <a:off x="431540" y="3861048"/>
            <a:ext cx="494046" cy="307777"/>
          </a:xfrm>
          <a:prstGeom prst="rect">
            <a:avLst/>
          </a:prstGeom>
          <a:noFill/>
        </p:spPr>
        <p:txBody>
          <a:bodyPr wrap="none" rtlCol="0">
            <a:spAutoFit/>
          </a:bodyPr>
          <a:lstStyle/>
          <a:p>
            <a:r>
              <a:rPr kumimoji="1" lang="en-US" altLang="ja-JP" sz="1400" b="1" dirty="0" smtClean="0"/>
              <a:t>APs</a:t>
            </a:r>
            <a:endParaRPr kumimoji="1" lang="ja-JP" altLang="en-US" sz="1400" b="1" dirty="0"/>
          </a:p>
        </p:txBody>
      </p:sp>
      <p:sp>
        <p:nvSpPr>
          <p:cNvPr id="92" name="テキスト ボックス 91"/>
          <p:cNvSpPr txBox="1"/>
          <p:nvPr/>
        </p:nvSpPr>
        <p:spPr>
          <a:xfrm>
            <a:off x="251520" y="4381363"/>
            <a:ext cx="591316" cy="307777"/>
          </a:xfrm>
          <a:prstGeom prst="rect">
            <a:avLst/>
          </a:prstGeom>
          <a:noFill/>
        </p:spPr>
        <p:txBody>
          <a:bodyPr wrap="none" rtlCol="0">
            <a:spAutoFit/>
          </a:bodyPr>
          <a:lstStyle/>
          <a:p>
            <a:r>
              <a:rPr kumimoji="1" lang="en-US" altLang="ja-JP" sz="1400" b="1" dirty="0" smtClean="0"/>
              <a:t>STAs</a:t>
            </a:r>
            <a:endParaRPr kumimoji="1" lang="ja-JP" altLang="en-US" sz="1400" b="1" dirty="0"/>
          </a:p>
        </p:txBody>
      </p:sp>
      <p:sp>
        <p:nvSpPr>
          <p:cNvPr id="97" name="角丸四角形吹き出し 96"/>
          <p:cNvSpPr/>
          <p:nvPr/>
        </p:nvSpPr>
        <p:spPr bwMode="auto">
          <a:xfrm>
            <a:off x="179512" y="5301208"/>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20MHz,</a:t>
            </a:r>
            <a:r>
              <a:rPr kumimoji="0" lang="en-US" altLang="ja-JP" sz="1200" b="1" i="0" u="none" strike="noStrike" cap="none" normalizeH="0" dirty="0" smtClean="0">
                <a:ln>
                  <a:noFill/>
                </a:ln>
                <a:solidFill>
                  <a:schemeClr val="tx1"/>
                </a:solidFill>
                <a:effectLst/>
                <a:latin typeface="Times New Roman" pitchFamily="18" charset="0"/>
              </a:rPr>
              <a:t> 1SS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99" name="角丸四角形吹き出し 98"/>
          <p:cNvSpPr/>
          <p:nvPr/>
        </p:nvSpPr>
        <p:spPr bwMode="auto">
          <a:xfrm>
            <a:off x="1115616" y="5337212"/>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4</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2SS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101" name="角丸四角形吹き出し 100"/>
          <p:cNvSpPr/>
          <p:nvPr/>
        </p:nvSpPr>
        <p:spPr bwMode="auto">
          <a:xfrm>
            <a:off x="2339752" y="5337212"/>
            <a:ext cx="756084" cy="468052"/>
          </a:xfrm>
          <a:prstGeom prst="wedgeRoundRectCallout">
            <a:avLst>
              <a:gd name="adj1" fmla="val -38884"/>
              <a:gd name="adj2" fmla="val -124116"/>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8</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4SS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8015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928484" cy="690972"/>
          </a:xfrm>
        </p:spPr>
        <p:txBody>
          <a:bodyPr/>
          <a:lstStyle/>
          <a:p>
            <a:r>
              <a:rPr kumimoji="1" lang="en-US" altLang="ja-JP" dirty="0" smtClean="0"/>
              <a:t>Ideas to improve frequency and spatial resources </a:t>
            </a:r>
            <a:endParaRPr kumimoji="1" lang="ja-JP" altLang="en-US" dirty="0"/>
          </a:p>
        </p:txBody>
      </p:sp>
      <p:sp>
        <p:nvSpPr>
          <p:cNvPr id="3" name="コンテンツ プレースホルダー 2"/>
          <p:cNvSpPr>
            <a:spLocks noGrp="1"/>
          </p:cNvSpPr>
          <p:nvPr>
            <p:ph idx="1"/>
          </p:nvPr>
        </p:nvSpPr>
        <p:spPr>
          <a:xfrm>
            <a:off x="359532" y="1412776"/>
            <a:ext cx="8424936" cy="4968552"/>
          </a:xfrm>
        </p:spPr>
        <p:txBody>
          <a:bodyPr/>
          <a:lstStyle/>
          <a:p>
            <a:r>
              <a:rPr kumimoji="1" lang="en-US" altLang="ja-JP" dirty="0" smtClean="0"/>
              <a:t>Frequency domain extension</a:t>
            </a:r>
          </a:p>
          <a:p>
            <a:pPr lvl="1"/>
            <a:r>
              <a:rPr lang="en-US" altLang="ja-JP" dirty="0" smtClean="0"/>
              <a:t>Multi-channel operation</a:t>
            </a:r>
          </a:p>
          <a:p>
            <a:pPr lvl="2"/>
            <a:r>
              <a:rPr lang="en-US" altLang="ja-JP" dirty="0" smtClean="0"/>
              <a:t>20MHz or 40MHz based flexible channel assignment including non-contiguous operations</a:t>
            </a:r>
          </a:p>
          <a:p>
            <a:pPr lvl="2"/>
            <a:r>
              <a:rPr lang="en-US" altLang="ja-JP" dirty="0" smtClean="0"/>
              <a:t>OFDMA like approach</a:t>
            </a:r>
          </a:p>
          <a:p>
            <a:pPr lvl="1"/>
            <a:r>
              <a:rPr lang="en-US" altLang="ja-JP" dirty="0" smtClean="0"/>
              <a:t>Flexible channel use across BSSs</a:t>
            </a:r>
          </a:p>
          <a:p>
            <a:pPr lvl="2"/>
            <a:r>
              <a:rPr lang="en-US" altLang="ja-JP" dirty="0" smtClean="0"/>
              <a:t>Enhance frequency utilization by exchanging information between APs</a:t>
            </a:r>
            <a:endParaRPr lang="en-US" altLang="ja-JP" dirty="0"/>
          </a:p>
          <a:p>
            <a:r>
              <a:rPr kumimoji="1" lang="en-US" altLang="ja-JP" dirty="0" smtClean="0"/>
              <a:t>Spatial domain extension</a:t>
            </a:r>
          </a:p>
          <a:p>
            <a:pPr lvl="1"/>
            <a:r>
              <a:rPr lang="en-US" altLang="ja-JP" dirty="0" smtClean="0"/>
              <a:t>Uplink MU-MIMO</a:t>
            </a:r>
          </a:p>
          <a:p>
            <a:pPr lvl="2"/>
            <a:r>
              <a:rPr lang="en-US" altLang="ja-JP" dirty="0" smtClean="0"/>
              <a:t>Extend 802.11ac DL MU-MIMO</a:t>
            </a:r>
          </a:p>
          <a:p>
            <a:pPr lvl="1"/>
            <a:r>
              <a:rPr lang="en-US" altLang="ja-JP" dirty="0" smtClean="0"/>
              <a:t>Spatial multiplexing across BSSs</a:t>
            </a:r>
          </a:p>
          <a:p>
            <a:pPr lvl="2"/>
            <a:r>
              <a:rPr lang="en-US" altLang="ja-JP" dirty="0" smtClean="0"/>
              <a:t>Extend </a:t>
            </a:r>
            <a:r>
              <a:rPr lang="en-US" altLang="ja-JP" dirty="0" err="1" smtClean="0"/>
              <a:t>beamforming</a:t>
            </a:r>
            <a:r>
              <a:rPr lang="en-US" altLang="ja-JP" dirty="0" smtClean="0"/>
              <a:t> function of MU-MIMO to enhance system capacity across BSSs exchanging information between APs</a:t>
            </a:r>
          </a:p>
          <a:p>
            <a:pPr lvl="2"/>
            <a:endParaRPr lang="en-US" altLang="ja-JP" dirty="0" smtClean="0"/>
          </a:p>
          <a:p>
            <a:pPr lvl="2"/>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8</a:t>
            </a:fld>
            <a:endParaRPr lang="en-US" altLang="ja-JP"/>
          </a:p>
        </p:txBody>
      </p:sp>
    </p:spTree>
    <p:extLst>
      <p:ext uri="{BB962C8B-B14F-4D97-AF65-F5344CB8AC3E}">
        <p14:creationId xmlns:p14="http://schemas.microsoft.com/office/powerpoint/2010/main" val="356669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16" y="685800"/>
            <a:ext cx="8712968" cy="1015008"/>
          </a:xfrm>
        </p:spPr>
        <p:txBody>
          <a:bodyPr/>
          <a:lstStyle/>
          <a:p>
            <a:r>
              <a:rPr kumimoji="1" lang="en-US" altLang="ja-JP" dirty="0" smtClean="0"/>
              <a:t>An example of frequency and spatial domain extension across BSSs </a:t>
            </a:r>
            <a:endParaRPr kumimoji="1" lang="ja-JP" altLang="en-US" dirty="0"/>
          </a:p>
        </p:txBody>
      </p:sp>
      <p:sp>
        <p:nvSpPr>
          <p:cNvPr id="4" name="日付プレースホルダー 3"/>
          <p:cNvSpPr>
            <a:spLocks noGrp="1"/>
          </p:cNvSpPr>
          <p:nvPr>
            <p:ph type="dt" sz="half" idx="10"/>
          </p:nvPr>
        </p:nvSpPr>
        <p:spPr>
          <a:xfrm>
            <a:off x="696913" y="332656"/>
            <a:ext cx="1066800" cy="274637"/>
          </a:xfrm>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a:xfrm>
            <a:off x="8124192" y="6475413"/>
            <a:ext cx="466725" cy="182562"/>
          </a:xfrm>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a:xfrm>
            <a:off x="4391980" y="6475413"/>
            <a:ext cx="530225" cy="182562"/>
          </a:xfrm>
        </p:spPr>
        <p:txBody>
          <a:bodyPr/>
          <a:lstStyle/>
          <a:p>
            <a:r>
              <a:rPr lang="en-US" altLang="ja-JP" smtClean="0"/>
              <a:t>Slide </a:t>
            </a:r>
            <a:fld id="{51B0D033-1D73-4061-974D-778495950F39}" type="slidenum">
              <a:rPr lang="en-US" altLang="ja-JP" smtClean="0"/>
              <a:pPr/>
              <a:t>9</a:t>
            </a:fld>
            <a:endParaRPr lang="en-US" altLang="ja-JP"/>
          </a:p>
        </p:txBody>
      </p:sp>
      <p:grpSp>
        <p:nvGrpSpPr>
          <p:cNvPr id="44" name="グループ化 16"/>
          <p:cNvGrpSpPr/>
          <p:nvPr/>
        </p:nvGrpSpPr>
        <p:grpSpPr>
          <a:xfrm>
            <a:off x="5077395" y="4634334"/>
            <a:ext cx="3492000" cy="1078308"/>
            <a:chOff x="1511660" y="5279983"/>
            <a:chExt cx="3492000" cy="957330"/>
          </a:xfrm>
        </p:grpSpPr>
        <p:cxnSp>
          <p:nvCxnSpPr>
            <p:cNvPr id="53" name="直線矢印コネクタ 52"/>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5" name="テキスト ボックス 44"/>
          <p:cNvSpPr txBox="1"/>
          <p:nvPr/>
        </p:nvSpPr>
        <p:spPr>
          <a:xfrm>
            <a:off x="4535996" y="4473116"/>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46" name="テキスト ボックス 45"/>
          <p:cNvSpPr txBox="1"/>
          <p:nvPr/>
        </p:nvSpPr>
        <p:spPr>
          <a:xfrm>
            <a:off x="8549600" y="5579891"/>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47" name="テキスト ボックス 46"/>
          <p:cNvSpPr txBox="1"/>
          <p:nvPr/>
        </p:nvSpPr>
        <p:spPr>
          <a:xfrm>
            <a:off x="4699111" y="4634333"/>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48" name="直線コネクタ 47"/>
          <p:cNvCxnSpPr/>
          <p:nvPr/>
        </p:nvCxnSpPr>
        <p:spPr bwMode="auto">
          <a:xfrm>
            <a:off x="5085883" y="551190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p:cNvCxnSpPr/>
          <p:nvPr/>
        </p:nvCxnSpPr>
        <p:spPr bwMode="auto">
          <a:xfrm>
            <a:off x="5068723" y="531115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p:nvPr/>
        </p:nvCxnSpPr>
        <p:spPr bwMode="auto">
          <a:xfrm>
            <a:off x="5094555" y="5110416"/>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コネクタ 50"/>
          <p:cNvCxnSpPr/>
          <p:nvPr/>
        </p:nvCxnSpPr>
        <p:spPr bwMode="auto">
          <a:xfrm>
            <a:off x="5077395" y="4909675"/>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角丸四角形 54"/>
          <p:cNvSpPr/>
          <p:nvPr/>
        </p:nvSpPr>
        <p:spPr bwMode="auto">
          <a:xfrm>
            <a:off x="5085883" y="5511899"/>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6" name="角丸四角形 55"/>
          <p:cNvSpPr/>
          <p:nvPr/>
        </p:nvSpPr>
        <p:spPr bwMode="auto">
          <a:xfrm>
            <a:off x="5985983" y="4909674"/>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7" name="角丸四角形 56"/>
          <p:cNvSpPr/>
          <p:nvPr/>
        </p:nvSpPr>
        <p:spPr bwMode="auto">
          <a:xfrm>
            <a:off x="6805587" y="5294429"/>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8" name="角丸四角形 57"/>
          <p:cNvSpPr/>
          <p:nvPr/>
        </p:nvSpPr>
        <p:spPr bwMode="auto">
          <a:xfrm>
            <a:off x="5086663" y="4909674"/>
            <a:ext cx="818824" cy="569661"/>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角丸四角形 58"/>
          <p:cNvSpPr/>
          <p:nvPr/>
        </p:nvSpPr>
        <p:spPr bwMode="auto">
          <a:xfrm>
            <a:off x="6816263" y="4909674"/>
            <a:ext cx="1289804" cy="384756"/>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78" name="直線矢印コネクタ 77"/>
          <p:cNvCxnSpPr/>
          <p:nvPr/>
        </p:nvCxnSpPr>
        <p:spPr bwMode="auto">
          <a:xfrm>
            <a:off x="5073438" y="5702684"/>
            <a:ext cx="533866" cy="460006"/>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テキスト ボックス 79"/>
          <p:cNvSpPr txBox="1"/>
          <p:nvPr/>
        </p:nvSpPr>
        <p:spPr>
          <a:xfrm>
            <a:off x="5004048" y="6095324"/>
            <a:ext cx="633507" cy="286004"/>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95" name="角丸四角形 94"/>
          <p:cNvSpPr/>
          <p:nvPr/>
        </p:nvSpPr>
        <p:spPr bwMode="auto">
          <a:xfrm>
            <a:off x="6069476" y="5049180"/>
            <a:ext cx="711592" cy="774086"/>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6" name="角丸四角形 95"/>
          <p:cNvSpPr/>
          <p:nvPr/>
        </p:nvSpPr>
        <p:spPr bwMode="auto">
          <a:xfrm>
            <a:off x="6925084" y="5461846"/>
            <a:ext cx="129180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7" name="角丸四角形 96"/>
          <p:cNvSpPr/>
          <p:nvPr/>
        </p:nvSpPr>
        <p:spPr bwMode="auto">
          <a:xfrm>
            <a:off x="6210001" y="5229200"/>
            <a:ext cx="711592" cy="782470"/>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1" name="角丸四角形 80"/>
          <p:cNvSpPr/>
          <p:nvPr/>
        </p:nvSpPr>
        <p:spPr bwMode="auto">
          <a:xfrm>
            <a:off x="5205958" y="5640653"/>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8" name="角丸四角形 97"/>
          <p:cNvSpPr/>
          <p:nvPr/>
        </p:nvSpPr>
        <p:spPr bwMode="auto">
          <a:xfrm>
            <a:off x="5346483" y="5804928"/>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9" name="角丸四角形 98"/>
          <p:cNvSpPr/>
          <p:nvPr/>
        </p:nvSpPr>
        <p:spPr bwMode="auto">
          <a:xfrm>
            <a:off x="6314901" y="5403970"/>
            <a:ext cx="711592" cy="782470"/>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1" name="角丸四角形 100"/>
          <p:cNvSpPr/>
          <p:nvPr/>
        </p:nvSpPr>
        <p:spPr bwMode="auto">
          <a:xfrm>
            <a:off x="7105104" y="55962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2" name="角丸四角形 101"/>
          <p:cNvSpPr/>
          <p:nvPr/>
        </p:nvSpPr>
        <p:spPr bwMode="auto">
          <a:xfrm>
            <a:off x="7249120" y="57486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5" name="角丸四角形 84"/>
          <p:cNvSpPr/>
          <p:nvPr/>
        </p:nvSpPr>
        <p:spPr bwMode="auto">
          <a:xfrm>
            <a:off x="6812736" y="4926300"/>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4" name="角丸四角形 93"/>
          <p:cNvSpPr/>
          <p:nvPr/>
        </p:nvSpPr>
        <p:spPr bwMode="auto">
          <a:xfrm>
            <a:off x="6920892" y="503431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5" name="角丸四角形 124"/>
          <p:cNvSpPr/>
          <p:nvPr/>
        </p:nvSpPr>
        <p:spPr bwMode="auto">
          <a:xfrm>
            <a:off x="5120548" y="4926300"/>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6" name="角丸四角形 125"/>
          <p:cNvSpPr/>
          <p:nvPr/>
        </p:nvSpPr>
        <p:spPr bwMode="auto">
          <a:xfrm>
            <a:off x="5201044" y="5064922"/>
            <a:ext cx="868432"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7" name="角丸四角形 126"/>
          <p:cNvSpPr/>
          <p:nvPr/>
        </p:nvSpPr>
        <p:spPr bwMode="auto">
          <a:xfrm>
            <a:off x="5328084" y="5223806"/>
            <a:ext cx="838003"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130" name="直線コネクタ 129"/>
          <p:cNvCxnSpPr/>
          <p:nvPr/>
        </p:nvCxnSpPr>
        <p:spPr bwMode="auto">
          <a:xfrm>
            <a:off x="576013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コネクタ 130"/>
          <p:cNvCxnSpPr/>
          <p:nvPr/>
        </p:nvCxnSpPr>
        <p:spPr bwMode="auto">
          <a:xfrm>
            <a:off x="586814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コネクタ 131"/>
          <p:cNvCxnSpPr/>
          <p:nvPr/>
        </p:nvCxnSpPr>
        <p:spPr bwMode="auto">
          <a:xfrm>
            <a:off x="565212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コネクタ 132"/>
          <p:cNvCxnSpPr/>
          <p:nvPr/>
        </p:nvCxnSpPr>
        <p:spPr bwMode="auto">
          <a:xfrm>
            <a:off x="597615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コネクタ 133"/>
          <p:cNvCxnSpPr/>
          <p:nvPr/>
        </p:nvCxnSpPr>
        <p:spPr bwMode="auto">
          <a:xfrm>
            <a:off x="738031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コネクタ 134"/>
          <p:cNvCxnSpPr/>
          <p:nvPr/>
        </p:nvCxnSpPr>
        <p:spPr bwMode="auto">
          <a:xfrm>
            <a:off x="748832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コネクタ 135"/>
          <p:cNvCxnSpPr/>
          <p:nvPr/>
        </p:nvCxnSpPr>
        <p:spPr bwMode="auto">
          <a:xfrm>
            <a:off x="727230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直線コネクタ 136"/>
          <p:cNvCxnSpPr/>
          <p:nvPr/>
        </p:nvCxnSpPr>
        <p:spPr bwMode="auto">
          <a:xfrm>
            <a:off x="759633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線コネクタ 138"/>
          <p:cNvCxnSpPr>
            <a:endCxn id="123" idx="2"/>
          </p:cNvCxnSpPr>
          <p:nvPr/>
        </p:nvCxnSpPr>
        <p:spPr bwMode="auto">
          <a:xfrm flipH="1">
            <a:off x="4752020" y="2096853"/>
            <a:ext cx="1116124"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コネクタ 140"/>
          <p:cNvCxnSpPr>
            <a:stCxn id="128" idx="2"/>
            <a:endCxn id="123" idx="6"/>
          </p:cNvCxnSpPr>
          <p:nvPr/>
        </p:nvCxnSpPr>
        <p:spPr bwMode="auto">
          <a:xfrm>
            <a:off x="5832140" y="2096853"/>
            <a:ext cx="1764196"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角丸四角形 127"/>
          <p:cNvSpPr/>
          <p:nvPr/>
        </p:nvSpPr>
        <p:spPr bwMode="auto">
          <a:xfrm>
            <a:off x="5580112" y="1808821"/>
            <a:ext cx="504056" cy="28803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sp>
        <p:nvSpPr>
          <p:cNvPr id="123" name="円/楕円 122"/>
          <p:cNvSpPr/>
          <p:nvPr/>
        </p:nvSpPr>
        <p:spPr bwMode="auto">
          <a:xfrm>
            <a:off x="4752020" y="2708920"/>
            <a:ext cx="2844316" cy="324036"/>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4" name="円/楕円 123"/>
          <p:cNvSpPr/>
          <p:nvPr/>
        </p:nvSpPr>
        <p:spPr bwMode="auto">
          <a:xfrm>
            <a:off x="6048164" y="2708920"/>
            <a:ext cx="2844316" cy="324036"/>
          </a:xfrm>
          <a:prstGeom prst="ellipse">
            <a:avLst/>
          </a:prstGeom>
          <a:solidFill>
            <a:srgbClr val="FF6600">
              <a:alpha val="50000"/>
            </a:srgb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7" name="直線コネクタ 146"/>
          <p:cNvCxnSpPr>
            <a:stCxn id="129" idx="2"/>
            <a:endCxn id="124" idx="2"/>
          </p:cNvCxnSpPr>
          <p:nvPr/>
        </p:nvCxnSpPr>
        <p:spPr bwMode="auto">
          <a:xfrm flipH="1">
            <a:off x="6048164" y="2096852"/>
            <a:ext cx="1404156"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角丸四角形 128"/>
          <p:cNvSpPr/>
          <p:nvPr/>
        </p:nvSpPr>
        <p:spPr bwMode="auto">
          <a:xfrm>
            <a:off x="7200292" y="1808820"/>
            <a:ext cx="504056" cy="288032"/>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cxnSp>
        <p:nvCxnSpPr>
          <p:cNvPr id="150" name="直線コネクタ 149"/>
          <p:cNvCxnSpPr>
            <a:stCxn id="129" idx="2"/>
            <a:endCxn id="124" idx="6"/>
          </p:cNvCxnSpPr>
          <p:nvPr/>
        </p:nvCxnSpPr>
        <p:spPr bwMode="auto">
          <a:xfrm>
            <a:off x="7452320" y="2096852"/>
            <a:ext cx="1440160"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直線矢印コネクタ 153"/>
          <p:cNvCxnSpPr/>
          <p:nvPr/>
        </p:nvCxnSpPr>
        <p:spPr bwMode="auto">
          <a:xfrm>
            <a:off x="6120172" y="1952836"/>
            <a:ext cx="1044116" cy="0"/>
          </a:xfrm>
          <a:prstGeom prst="straightConnector1">
            <a:avLst/>
          </a:prstGeom>
          <a:solidFill>
            <a:schemeClr val="accent1"/>
          </a:solidFill>
          <a:ln w="38100" cap="flat" cmpd="sng" algn="ctr">
            <a:solidFill>
              <a:schemeClr val="accent2"/>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角丸四角形 159"/>
          <p:cNvSpPr/>
          <p:nvPr/>
        </p:nvSpPr>
        <p:spPr bwMode="auto">
          <a:xfrm>
            <a:off x="7524328" y="2672916"/>
            <a:ext cx="538175" cy="252028"/>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1" name="角丸四角形 160"/>
          <p:cNvSpPr/>
          <p:nvPr/>
        </p:nvSpPr>
        <p:spPr bwMode="auto">
          <a:xfrm>
            <a:off x="8244408" y="2672916"/>
            <a:ext cx="396044"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2" name="角丸四角形 161"/>
          <p:cNvSpPr/>
          <p:nvPr/>
        </p:nvSpPr>
        <p:spPr bwMode="auto">
          <a:xfrm>
            <a:off x="6948264" y="2816932"/>
            <a:ext cx="468052"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5" name="角丸四角形 164"/>
          <p:cNvSpPr/>
          <p:nvPr/>
        </p:nvSpPr>
        <p:spPr bwMode="auto">
          <a:xfrm>
            <a:off x="5004048" y="2708920"/>
            <a:ext cx="432048"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6" name="角丸四角形 165"/>
          <p:cNvSpPr/>
          <p:nvPr/>
        </p:nvSpPr>
        <p:spPr bwMode="auto">
          <a:xfrm>
            <a:off x="5580112" y="2780928"/>
            <a:ext cx="540060" cy="216024"/>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7" name="角丸四角形 166"/>
          <p:cNvSpPr/>
          <p:nvPr/>
        </p:nvSpPr>
        <p:spPr bwMode="auto">
          <a:xfrm>
            <a:off x="6264188" y="2672916"/>
            <a:ext cx="360040" cy="216023"/>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grpSp>
        <p:nvGrpSpPr>
          <p:cNvPr id="65" name="グループ化 16"/>
          <p:cNvGrpSpPr/>
          <p:nvPr/>
        </p:nvGrpSpPr>
        <p:grpSpPr>
          <a:xfrm>
            <a:off x="5120548" y="3302186"/>
            <a:ext cx="3492000" cy="1078308"/>
            <a:chOff x="1511660" y="5279983"/>
            <a:chExt cx="3492000" cy="957330"/>
          </a:xfrm>
        </p:grpSpPr>
        <p:cxnSp>
          <p:nvCxnSpPr>
            <p:cNvPr id="66" name="直線矢印コネクタ 65"/>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8" name="テキスト ボックス 67"/>
          <p:cNvSpPr txBox="1"/>
          <p:nvPr/>
        </p:nvSpPr>
        <p:spPr>
          <a:xfrm>
            <a:off x="4579149" y="3140968"/>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69" name="テキスト ボックス 68"/>
          <p:cNvSpPr txBox="1"/>
          <p:nvPr/>
        </p:nvSpPr>
        <p:spPr>
          <a:xfrm>
            <a:off x="8592753" y="4247743"/>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70" name="テキスト ボックス 69"/>
          <p:cNvSpPr txBox="1"/>
          <p:nvPr/>
        </p:nvSpPr>
        <p:spPr>
          <a:xfrm>
            <a:off x="4742264" y="3302185"/>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71" name="直線コネクタ 70"/>
          <p:cNvCxnSpPr/>
          <p:nvPr/>
        </p:nvCxnSpPr>
        <p:spPr bwMode="auto">
          <a:xfrm>
            <a:off x="5129036" y="4179752"/>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p:nvPr/>
        </p:nvCxnSpPr>
        <p:spPr bwMode="auto">
          <a:xfrm>
            <a:off x="5111876" y="397901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コネクタ 72"/>
          <p:cNvCxnSpPr/>
          <p:nvPr/>
        </p:nvCxnSpPr>
        <p:spPr bwMode="auto">
          <a:xfrm>
            <a:off x="5137708" y="377826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コネクタ 73"/>
          <p:cNvCxnSpPr/>
          <p:nvPr/>
        </p:nvCxnSpPr>
        <p:spPr bwMode="auto">
          <a:xfrm>
            <a:off x="5120548" y="3577527"/>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角丸四角形 74"/>
          <p:cNvSpPr/>
          <p:nvPr/>
        </p:nvSpPr>
        <p:spPr bwMode="auto">
          <a:xfrm>
            <a:off x="5129036" y="4179751"/>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6" name="角丸四角形 75"/>
          <p:cNvSpPr/>
          <p:nvPr/>
        </p:nvSpPr>
        <p:spPr bwMode="auto">
          <a:xfrm>
            <a:off x="6029136" y="3577526"/>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7" name="角丸四角形 76"/>
          <p:cNvSpPr/>
          <p:nvPr/>
        </p:nvSpPr>
        <p:spPr bwMode="auto">
          <a:xfrm>
            <a:off x="6848740" y="3962281"/>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855889" y="359415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5" name="角丸四角形 104"/>
          <p:cNvSpPr/>
          <p:nvPr/>
        </p:nvSpPr>
        <p:spPr bwMode="auto">
          <a:xfrm>
            <a:off x="5163701" y="3594152"/>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8" name="コンテンツ プレースホルダー 2"/>
          <p:cNvSpPr txBox="1">
            <a:spLocks/>
          </p:cNvSpPr>
          <p:nvPr/>
        </p:nvSpPr>
        <p:spPr bwMode="auto">
          <a:xfrm>
            <a:off x="179511" y="1754814"/>
            <a:ext cx="4673911" cy="448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273050" indent="-273050" eaLnBrk="1" hangingPunct="1">
              <a:spcBef>
                <a:spcPct val="20000"/>
              </a:spcBef>
              <a:buFontTx/>
              <a:buChar char="•"/>
              <a:defRPr/>
            </a:pPr>
            <a:r>
              <a:rPr kumimoji="1" lang="en-US" altLang="ja-JP" sz="2400" b="1" kern="0" dirty="0" smtClean="0"/>
              <a:t>AP collaboration</a:t>
            </a:r>
          </a:p>
          <a:p>
            <a:pPr eaLnBrk="1" hangingPunct="1">
              <a:spcBef>
                <a:spcPct val="20000"/>
              </a:spcBef>
              <a:defRPr/>
            </a:pPr>
            <a:endParaRPr kumimoji="1" lang="en-US" altLang="ja-JP" sz="2400" b="1" dirty="0" smtClean="0"/>
          </a:p>
          <a:p>
            <a:pPr eaLnBrk="1" hangingPunct="1">
              <a:spcBef>
                <a:spcPct val="20000"/>
              </a:spcBef>
              <a:defRPr/>
            </a:pPr>
            <a:endParaRPr kumimoji="1" lang="en-US" altLang="ja-JP" sz="2400" b="1" dirty="0" smtClean="0"/>
          </a:p>
          <a:p>
            <a:pPr marL="273050" indent="-273050" eaLnBrk="1" hangingPunct="1">
              <a:spcBef>
                <a:spcPct val="20000"/>
              </a:spcBef>
              <a:buFontTx/>
              <a:buChar char="•"/>
              <a:defRPr/>
            </a:pPr>
            <a:r>
              <a:rPr kumimoji="1" lang="en-US" altLang="ja-JP" sz="2400" b="1" kern="0" dirty="0"/>
              <a:t>Frequency domain extension</a:t>
            </a:r>
            <a:endParaRPr kumimoji="1" lang="en-US" altLang="ja-JP" sz="2400" b="1" dirty="0"/>
          </a:p>
          <a:p>
            <a:pPr eaLnBrk="1" hangingPunct="1">
              <a:spcBef>
                <a:spcPct val="20000"/>
              </a:spcBef>
              <a:defRPr/>
            </a:pPr>
            <a:endParaRPr kumimoji="1" lang="en-US" altLang="ja-JP" sz="2400" b="1" kern="0" dirty="0" smtClean="0"/>
          </a:p>
          <a:p>
            <a:pPr eaLnBrk="1" hangingPunct="1">
              <a:spcBef>
                <a:spcPct val="20000"/>
              </a:spcBef>
              <a:defRPr/>
            </a:pPr>
            <a:endParaRPr kumimoji="1" lang="en-US" altLang="ja-JP" sz="2400" b="1" kern="0" dirty="0"/>
          </a:p>
          <a:p>
            <a:pPr marL="273050" indent="-273050" eaLnBrk="1" hangingPunct="1">
              <a:spcBef>
                <a:spcPct val="20000"/>
              </a:spcBef>
              <a:buFontTx/>
              <a:buChar char="•"/>
              <a:defRPr/>
            </a:pPr>
            <a:r>
              <a:rPr kumimoji="1" lang="en-US" altLang="ja-JP" sz="2400" b="1" kern="0" dirty="0" smtClean="0"/>
              <a:t>Frequency + Spatial </a:t>
            </a:r>
            <a:r>
              <a:rPr kumimoji="1" lang="en-US" altLang="ja-JP" sz="2400" b="1" kern="0" dirty="0"/>
              <a:t>domain </a:t>
            </a:r>
            <a:r>
              <a:rPr kumimoji="1" lang="en-US" altLang="ja-JP" sz="2400" b="1" kern="0" dirty="0" smtClean="0"/>
              <a:t>extension</a:t>
            </a:r>
            <a:endParaRPr kumimoji="1" lang="en-US" altLang="ja-JP" sz="2400" b="1" kern="0" dirty="0"/>
          </a:p>
        </p:txBody>
      </p:sp>
    </p:spTree>
    <p:extLst>
      <p:ext uri="{BB962C8B-B14F-4D97-AF65-F5344CB8AC3E}">
        <p14:creationId xmlns:p14="http://schemas.microsoft.com/office/powerpoint/2010/main" val="2946218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10993</TotalTime>
  <Words>989</Words>
  <Application>Microsoft Office PowerPoint</Application>
  <PresentationFormat>画面に合わせる (4:3)</PresentationFormat>
  <Paragraphs>240</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Microsoft Word 97-2003 文書</vt:lpstr>
      <vt:lpstr>The better spectrum utilization for the future WLAN standardization</vt:lpstr>
      <vt:lpstr>Abstract</vt:lpstr>
      <vt:lpstr>Background#1: Changes in the use case of WLAN</vt:lpstr>
      <vt:lpstr>Background#2: Wireless LAN Evolution</vt:lpstr>
      <vt:lpstr>The channelization in 5GHz bands</vt:lpstr>
      <vt:lpstr>WLAN deployment</vt:lpstr>
      <vt:lpstr>For the better use of space, time and frequency resources</vt:lpstr>
      <vt:lpstr>Ideas to improve frequency and spatial resources </vt:lpstr>
      <vt:lpstr>An example of frequency and spatial domain extension across BSSs </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Interference management mechanism for OBSS environment</dc:title>
  <dc:creator>Yasuhiko Inoue</dc:creator>
  <cp:lastModifiedBy>Yasuhiko Inoue</cp:lastModifiedBy>
  <cp:revision>328</cp:revision>
  <cp:lastPrinted>2011-10-27T09:25:56Z</cp:lastPrinted>
  <dcterms:created xsi:type="dcterms:W3CDTF">2011-05-26T05:58:52Z</dcterms:created>
  <dcterms:modified xsi:type="dcterms:W3CDTF">2011-11-08T14:09:34Z</dcterms:modified>
</cp:coreProperties>
</file>