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5"/>
  </p:notesMasterIdLst>
  <p:handoutMasterIdLst>
    <p:handoutMasterId r:id="rId56"/>
  </p:handoutMasterIdLst>
  <p:sldIdLst>
    <p:sldId id="269" r:id="rId2"/>
    <p:sldId id="345" r:id="rId3"/>
    <p:sldId id="303" r:id="rId4"/>
    <p:sldId id="357" r:id="rId5"/>
    <p:sldId id="358" r:id="rId6"/>
    <p:sldId id="361" r:id="rId7"/>
    <p:sldId id="362" r:id="rId8"/>
    <p:sldId id="302" r:id="rId9"/>
    <p:sldId id="321" r:id="rId10"/>
    <p:sldId id="301" r:id="rId11"/>
    <p:sldId id="329" r:id="rId12"/>
    <p:sldId id="309" r:id="rId13"/>
    <p:sldId id="379" r:id="rId14"/>
    <p:sldId id="311" r:id="rId15"/>
    <p:sldId id="380" r:id="rId16"/>
    <p:sldId id="381" r:id="rId17"/>
    <p:sldId id="334" r:id="rId18"/>
    <p:sldId id="333" r:id="rId19"/>
    <p:sldId id="347" r:id="rId20"/>
    <p:sldId id="348" r:id="rId21"/>
    <p:sldId id="335" r:id="rId22"/>
    <p:sldId id="336" r:id="rId23"/>
    <p:sldId id="306" r:id="rId24"/>
    <p:sldId id="337" r:id="rId25"/>
    <p:sldId id="338" r:id="rId26"/>
    <p:sldId id="339" r:id="rId27"/>
    <p:sldId id="340" r:id="rId28"/>
    <p:sldId id="341" r:id="rId29"/>
    <p:sldId id="342" r:id="rId30"/>
    <p:sldId id="365" r:id="rId31"/>
    <p:sldId id="364" r:id="rId32"/>
    <p:sldId id="363" r:id="rId33"/>
    <p:sldId id="372" r:id="rId34"/>
    <p:sldId id="373" r:id="rId35"/>
    <p:sldId id="375" r:id="rId36"/>
    <p:sldId id="376" r:id="rId37"/>
    <p:sldId id="382" r:id="rId38"/>
    <p:sldId id="374" r:id="rId39"/>
    <p:sldId id="360" r:id="rId40"/>
    <p:sldId id="377" r:id="rId41"/>
    <p:sldId id="359" r:id="rId42"/>
    <p:sldId id="328" r:id="rId43"/>
    <p:sldId id="322" r:id="rId44"/>
    <p:sldId id="323" r:id="rId45"/>
    <p:sldId id="324" r:id="rId46"/>
    <p:sldId id="325" r:id="rId47"/>
    <p:sldId id="326" r:id="rId48"/>
    <p:sldId id="327" r:id="rId49"/>
    <p:sldId id="366" r:id="rId50"/>
    <p:sldId id="368" r:id="rId51"/>
    <p:sldId id="369" r:id="rId52"/>
    <p:sldId id="370" r:id="rId53"/>
    <p:sldId id="371" r:id="rId54"/>
  </p:sldIdLst>
  <p:sldSz cx="9144000" cy="6858000" type="screen4x3"/>
  <p:notesSz cx="7099300" cy="102346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-65" charset="0"/>
        <a:ea typeface="ＭＳ Ｐゴシック" pitchFamily="-65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-65" charset="0"/>
        <a:ea typeface="ＭＳ Ｐゴシック" pitchFamily="-65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-65" charset="0"/>
        <a:ea typeface="ＭＳ Ｐゴシック" pitchFamily="-65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-65" charset="0"/>
        <a:ea typeface="ＭＳ Ｐゴシック" pitchFamily="-65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-65" charset="0"/>
        <a:ea typeface="ＭＳ Ｐゴシック" pitchFamily="-65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-65" charset="0"/>
        <a:ea typeface="ＭＳ Ｐゴシック" pitchFamily="-65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-65" charset="0"/>
        <a:ea typeface="ＭＳ Ｐゴシック" pitchFamily="-65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-65" charset="0"/>
        <a:ea typeface="ＭＳ Ｐゴシック" pitchFamily="-65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-65" charset="0"/>
        <a:ea typeface="ＭＳ Ｐゴシック" pitchFamily="-65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4567" autoAdjust="0"/>
    <p:restoredTop sz="86444" autoAdjust="0"/>
  </p:normalViewPr>
  <p:slideViewPr>
    <p:cSldViewPr>
      <p:cViewPr>
        <p:scale>
          <a:sx n="87" d="100"/>
          <a:sy n="87" d="100"/>
        </p:scale>
        <p:origin x="-1158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46" y="567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9666"/>
    </p:cViewPr>
  </p:sorterViewPr>
  <p:notesViewPr>
    <p:cSldViewPr>
      <p:cViewPr varScale="1">
        <p:scale>
          <a:sx n="48" d="100"/>
          <a:sy n="48" d="100"/>
        </p:scale>
        <p:origin x="-2676" y="-96"/>
      </p:cViewPr>
      <p:guideLst>
        <p:guide orient="horz" pos="3224"/>
        <p:guide pos="2236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26196" y="199841"/>
            <a:ext cx="2361224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97858">
              <a:defRPr sz="1500" b="1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doc.: IEEE 802.19-09/xxxxr0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11880" y="199841"/>
            <a:ext cx="870431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97858">
              <a:defRPr sz="1500" b="1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April 2009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290588" y="9905482"/>
            <a:ext cx="217809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97858">
              <a:defRPr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11939" y="9905482"/>
            <a:ext cx="51776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97858">
              <a:defRPr/>
            </a:lvl1pPr>
          </a:lstStyle>
          <a:p>
            <a:pPr>
              <a:defRPr/>
            </a:pPr>
            <a:r>
              <a:rPr lang="en-US" altLang="ja-JP"/>
              <a:t>Page </a:t>
            </a:r>
            <a:fld id="{3B50A7B1-F885-41A3-BA2A-F0C1299C4E7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710256" y="427172"/>
            <a:ext cx="567879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7749" tIns="48875" rIns="97749" bIns="48875" anchor="ctr"/>
          <a:lstStyle/>
          <a:p>
            <a:pPr>
              <a:defRPr/>
            </a:pPr>
            <a:endParaRPr lang="en-US">
              <a:latin typeface="Times New Roman" pitchFamily="18" charset="0"/>
              <a:ea typeface="+mn-ea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710256" y="9905481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97858">
              <a:defRPr/>
            </a:pPr>
            <a:r>
              <a:rPr lang="en-CA" dirty="0" smtClean="0">
                <a:latin typeface="Times New Roman" pitchFamily="18" charset="0"/>
                <a:ea typeface="+mn-ea"/>
              </a:rPr>
              <a:t>Submission</a:t>
            </a:r>
            <a:endParaRPr lang="en-US" dirty="0">
              <a:latin typeface="Times New Roman" pitchFamily="18" charset="0"/>
              <a:ea typeface="+mn-ea"/>
            </a:endParaRP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710256" y="9893226"/>
            <a:ext cx="583644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7749" tIns="48875" rIns="97749" bIns="48875" anchor="ctr"/>
          <a:lstStyle/>
          <a:p>
            <a:pPr>
              <a:defRPr/>
            </a:pPr>
            <a:endParaRPr lang="en-US">
              <a:latin typeface="Times New Roman" pitchFamily="18" charset="0"/>
              <a:ea typeface="+mn-ea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176327" y="112306"/>
            <a:ext cx="2254976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97858">
              <a:defRPr sz="1500" b="1" dirty="0" smtClean="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r>
              <a:rPr lang="en-US" dirty="0" smtClean="0"/>
              <a:t>doc.: IEEE 802.11-1408-r11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69622" y="112306"/>
            <a:ext cx="1378904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97858">
              <a:defRPr sz="1500" b="1" dirty="0" smtClean="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October 25, 2011</a:t>
            </a:r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00125" y="773113"/>
            <a:ext cx="5099050" cy="38258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5923" y="4861704"/>
            <a:ext cx="5207454" cy="46061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0125" tIns="49215" rIns="100125" bIns="492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759482" y="9908983"/>
            <a:ext cx="267182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88747" lvl="4" algn="r" defTabSz="997858">
              <a:defRPr>
                <a:latin typeface="Times New Roman" pitchFamily="18" charset="0"/>
                <a:ea typeface="+mn-ea"/>
              </a:defRPr>
            </a:lvl5pPr>
          </a:lstStyle>
          <a:p>
            <a:pPr lvl="4"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306558" y="9908983"/>
            <a:ext cx="51776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97858">
              <a:defRPr/>
            </a:lvl1pPr>
          </a:lstStyle>
          <a:p>
            <a:pPr>
              <a:defRPr/>
            </a:pPr>
            <a:r>
              <a:rPr lang="en-US" altLang="ja-JP"/>
              <a:t>Page </a:t>
            </a:r>
            <a:fld id="{448928F9-FA9C-4026-9183-38FA09FD77A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41136" y="9908982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CA" dirty="0" smtClean="0">
                <a:latin typeface="Times New Roman" pitchFamily="18" charset="0"/>
                <a:ea typeface="+mn-ea"/>
              </a:rPr>
              <a:t>Submission</a:t>
            </a:r>
            <a:endParaRPr lang="en-US" dirty="0">
              <a:latin typeface="Times New Roman" pitchFamily="18" charset="0"/>
              <a:ea typeface="+mn-ea"/>
            </a:endParaRP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41136" y="9907232"/>
            <a:ext cx="5617029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7749" tIns="48875" rIns="97749" bIns="48875" anchor="ctr"/>
          <a:lstStyle/>
          <a:p>
            <a:pPr>
              <a:defRPr/>
            </a:pPr>
            <a:endParaRPr lang="en-US">
              <a:latin typeface="Times New Roman" pitchFamily="18" charset="0"/>
              <a:ea typeface="+mn-ea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63122" y="327382"/>
            <a:ext cx="577305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7749" tIns="48875" rIns="97749" bIns="48875" anchor="ctr"/>
          <a:lstStyle/>
          <a:p>
            <a:pPr>
              <a:defRPr/>
            </a:pPr>
            <a:endParaRPr lang="en-US">
              <a:latin typeface="Times New Roman" pitchFamily="18" charset="0"/>
              <a:ea typeface="+mn-ea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ＭＳ Ｐゴシック" charset="-128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70079" y="112306"/>
            <a:ext cx="2361224" cy="230832"/>
          </a:xfrm>
        </p:spPr>
        <p:txBody>
          <a:bodyPr/>
          <a:lstStyle/>
          <a:p>
            <a:pPr>
              <a:defRPr/>
            </a:pPr>
            <a:r>
              <a:rPr lang="en-US" altLang="ja-JP">
                <a:latin typeface="Times New Roman" pitchFamily="-65" charset="0"/>
              </a:rPr>
              <a:t>doc.: IEEE 802.19-09/xxxxr0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69622" y="112306"/>
            <a:ext cx="870431" cy="230832"/>
          </a:xfrm>
        </p:spPr>
        <p:txBody>
          <a:bodyPr/>
          <a:lstStyle/>
          <a:p>
            <a:pPr>
              <a:defRPr/>
            </a:pPr>
            <a:r>
              <a:rPr lang="en-US" altLang="ja-JP">
                <a:latin typeface="Times New Roman" pitchFamily="-65" charset="0"/>
              </a:rPr>
              <a:t>April 2009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altLang="ja-JP" smtClean="0">
                <a:latin typeface="Times New Roman" pitchFamily="-65" charset="0"/>
              </a:rPr>
              <a:t>Rich Kennedy, Research In Motion</a:t>
            </a:r>
          </a:p>
        </p:txBody>
      </p:sp>
      <p:sp>
        <p:nvSpPr>
          <p:cNvPr id="614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409150" y="9908983"/>
            <a:ext cx="415177" cy="184666"/>
          </a:xfrm>
          <a:noFill/>
        </p:spPr>
        <p:txBody>
          <a:bodyPr/>
          <a:lstStyle/>
          <a:p>
            <a:r>
              <a:rPr lang="en-US" altLang="ja-JP" smtClean="0"/>
              <a:t>Page </a:t>
            </a:r>
            <a:fld id="{DE2F3C66-9A81-4BE3-8A5A-D6A2CE2B489F}" type="slidenum">
              <a:rPr lang="en-US" altLang="ja-JP" smtClean="0"/>
              <a:pPr/>
              <a:t>1</a:t>
            </a:fld>
            <a:endParaRPr lang="en-US" altLang="ja-JP" smtClean="0"/>
          </a:p>
        </p:txBody>
      </p:sp>
      <p:sp>
        <p:nvSpPr>
          <p:cNvPr id="61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0125" y="773113"/>
            <a:ext cx="5099050" cy="3825875"/>
          </a:xfrm>
          <a:ln/>
        </p:spPr>
      </p:sp>
      <p:sp>
        <p:nvSpPr>
          <p:cNvPr id="61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kumimoji="0" lang="ja-JP" altLang="en-US" smtClean="0">
              <a:latin typeface="Times New Roman" pitchFamily="-65" charset="0"/>
              <a:ea typeface="ＭＳ Ｐゴシック" pitchFamily="-65" charset="-128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670439" y="9908983"/>
            <a:ext cx="153888" cy="184666"/>
          </a:xfrm>
          <a:noFill/>
        </p:spPr>
        <p:txBody>
          <a:bodyPr/>
          <a:lstStyle/>
          <a:p>
            <a:fld id="{4FC12AFA-4DB2-46C4-8D07-C2D3BCAA20ED}" type="slidenum">
              <a:rPr lang="en-US"/>
              <a:pPr/>
              <a:t>51</a:t>
            </a:fld>
            <a:endParaRPr lang="en-US"/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670439" y="9908983"/>
            <a:ext cx="153888" cy="184666"/>
          </a:xfrm>
          <a:noFill/>
        </p:spPr>
        <p:txBody>
          <a:bodyPr/>
          <a:lstStyle/>
          <a:p>
            <a:fld id="{9AA22935-A3F5-4E8B-80D6-44BAC1F92E6E}" type="slidenum">
              <a:rPr lang="en-US"/>
              <a:pPr/>
              <a:t>52</a:t>
            </a:fld>
            <a:endParaRPr lang="en-US"/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670439" y="9908983"/>
            <a:ext cx="153888" cy="184666"/>
          </a:xfrm>
          <a:noFill/>
        </p:spPr>
        <p:txBody>
          <a:bodyPr/>
          <a:lstStyle/>
          <a:p>
            <a:fld id="{073AB97F-EDE9-43B7-A471-C4B9461621DC}" type="slidenum">
              <a:rPr lang="en-US"/>
              <a:pPr/>
              <a:t>53</a:t>
            </a:fld>
            <a:endParaRPr lang="en-US"/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802.11-1408-r0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October 25, 2011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Rich Kennedy, Research In Motion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Page </a:t>
            </a:r>
            <a:fld id="{448928F9-FA9C-4026-9183-38FA09FD77AF}" type="slidenum">
              <a:rPr lang="en-US" altLang="ja-JP" smtClean="0"/>
              <a:pPr>
                <a:defRPr/>
              </a:pPr>
              <a:t>34</a:t>
            </a:fld>
            <a:endParaRPr lang="en-US" altLang="ja-JP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doc.: IEEE 802.15-&lt;doc#&gt;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xfrm>
            <a:off x="669622" y="112306"/>
            <a:ext cx="1163780" cy="230832"/>
          </a:xfrm>
          <a:ln/>
        </p:spPr>
        <p:txBody>
          <a:bodyPr/>
          <a:lstStyle/>
          <a:p>
            <a:r>
              <a:rPr lang="en-US"/>
              <a:t>&lt;month year&gt;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554188" y="9908983"/>
            <a:ext cx="1877116" cy="184666"/>
          </a:xfrm>
          <a:ln/>
        </p:spPr>
        <p:txBody>
          <a:bodyPr/>
          <a:lstStyle/>
          <a:p>
            <a:pPr lvl="4"/>
            <a:r>
              <a:rPr lang="en-US"/>
              <a:t>&lt;author&gt;, &lt;company&gt;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32206" y="9908983"/>
            <a:ext cx="492121" cy="184666"/>
          </a:xfrm>
          <a:ln/>
        </p:spPr>
        <p:txBody>
          <a:bodyPr/>
          <a:lstStyle/>
          <a:p>
            <a:r>
              <a:rPr lang="en-US"/>
              <a:t>Page </a:t>
            </a:r>
            <a:fld id="{D58D3E74-2908-45D6-85BE-73F579D8A265}" type="slidenum">
              <a:rPr lang="en-US"/>
              <a:pPr/>
              <a:t>43</a:t>
            </a:fld>
            <a:endParaRPr lang="en-US"/>
          </a:p>
        </p:txBody>
      </p:sp>
      <p:sp>
        <p:nvSpPr>
          <p:cNvPr id="46082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003300" y="776288"/>
            <a:ext cx="5095875" cy="38227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47550" y="4861705"/>
            <a:ext cx="5204203" cy="46043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7407" tIns="48704" rIns="97407" bIns="48704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doc.: IEEE 802.15-&lt;doc#&gt;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xfrm>
            <a:off x="669622" y="112306"/>
            <a:ext cx="1163780" cy="230832"/>
          </a:xfrm>
          <a:ln/>
        </p:spPr>
        <p:txBody>
          <a:bodyPr/>
          <a:lstStyle/>
          <a:p>
            <a:r>
              <a:rPr lang="en-US"/>
              <a:t>&lt;month year&gt;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554188" y="9908983"/>
            <a:ext cx="1877116" cy="184666"/>
          </a:xfrm>
          <a:ln/>
        </p:spPr>
        <p:txBody>
          <a:bodyPr/>
          <a:lstStyle/>
          <a:p>
            <a:pPr lvl="4"/>
            <a:r>
              <a:rPr lang="en-US"/>
              <a:t>&lt;author&gt;, &lt;company&gt;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32206" y="9908983"/>
            <a:ext cx="492121" cy="184666"/>
          </a:xfrm>
          <a:ln/>
        </p:spPr>
        <p:txBody>
          <a:bodyPr/>
          <a:lstStyle/>
          <a:p>
            <a:r>
              <a:rPr lang="en-US"/>
              <a:t>Page </a:t>
            </a:r>
            <a:fld id="{2A5F40F8-1BC0-493D-99A1-A2A9C79931C8}" type="slidenum">
              <a:rPr lang="en-US"/>
              <a:pPr/>
              <a:t>44</a:t>
            </a:fld>
            <a:endParaRPr lang="en-US"/>
          </a:p>
        </p:txBody>
      </p:sp>
      <p:sp>
        <p:nvSpPr>
          <p:cNvPr id="48130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003300" y="776288"/>
            <a:ext cx="5095875" cy="38227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47550" y="4861705"/>
            <a:ext cx="5204203" cy="46043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7407" tIns="48704" rIns="97407" bIns="48704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doc.: IEEE 802.15-&lt;doc#&gt;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xfrm>
            <a:off x="669622" y="112306"/>
            <a:ext cx="1163780" cy="230832"/>
          </a:xfrm>
          <a:ln/>
        </p:spPr>
        <p:txBody>
          <a:bodyPr/>
          <a:lstStyle/>
          <a:p>
            <a:r>
              <a:rPr lang="en-US"/>
              <a:t>&lt;month year&gt;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554188" y="9908983"/>
            <a:ext cx="1877116" cy="184666"/>
          </a:xfrm>
          <a:ln/>
        </p:spPr>
        <p:txBody>
          <a:bodyPr/>
          <a:lstStyle/>
          <a:p>
            <a:pPr lvl="4"/>
            <a:r>
              <a:rPr lang="en-US"/>
              <a:t>&lt;author&gt;, &lt;company&gt;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32206" y="9908983"/>
            <a:ext cx="492121" cy="184666"/>
          </a:xfrm>
          <a:ln/>
        </p:spPr>
        <p:txBody>
          <a:bodyPr/>
          <a:lstStyle/>
          <a:p>
            <a:r>
              <a:rPr lang="en-US"/>
              <a:t>Page </a:t>
            </a:r>
            <a:fld id="{01CD7D4E-F9FE-4105-8B42-6A9F6528F18B}" type="slidenum">
              <a:rPr lang="en-US"/>
              <a:pPr/>
              <a:t>45</a:t>
            </a:fld>
            <a:endParaRPr lang="en-US"/>
          </a:p>
        </p:txBody>
      </p:sp>
      <p:sp>
        <p:nvSpPr>
          <p:cNvPr id="50178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003300" y="776288"/>
            <a:ext cx="5095875" cy="38227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47550" y="4861705"/>
            <a:ext cx="5204203" cy="46043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7407" tIns="48704" rIns="97407" bIns="48704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doc.: IEEE 802.15-&lt;doc#&gt;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xfrm>
            <a:off x="669622" y="112306"/>
            <a:ext cx="1163780" cy="230832"/>
          </a:xfrm>
          <a:ln/>
        </p:spPr>
        <p:txBody>
          <a:bodyPr/>
          <a:lstStyle/>
          <a:p>
            <a:r>
              <a:rPr lang="en-US"/>
              <a:t>&lt;month year&gt;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554188" y="9908983"/>
            <a:ext cx="1877116" cy="184666"/>
          </a:xfrm>
          <a:ln/>
        </p:spPr>
        <p:txBody>
          <a:bodyPr/>
          <a:lstStyle/>
          <a:p>
            <a:pPr lvl="4"/>
            <a:r>
              <a:rPr lang="en-US"/>
              <a:t>&lt;author&gt;, &lt;company&gt;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32206" y="9908983"/>
            <a:ext cx="492121" cy="184666"/>
          </a:xfrm>
          <a:ln/>
        </p:spPr>
        <p:txBody>
          <a:bodyPr/>
          <a:lstStyle/>
          <a:p>
            <a:r>
              <a:rPr lang="en-US"/>
              <a:t>Page </a:t>
            </a:r>
            <a:fld id="{9296AAB9-FBF4-4B8C-9D9F-6FA442AD88BB}" type="slidenum">
              <a:rPr lang="en-US"/>
              <a:pPr/>
              <a:t>46</a:t>
            </a:fld>
            <a:endParaRPr lang="en-US"/>
          </a:p>
        </p:txBody>
      </p:sp>
      <p:sp>
        <p:nvSpPr>
          <p:cNvPr id="52226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003300" y="776288"/>
            <a:ext cx="5095875" cy="38227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47550" y="4861705"/>
            <a:ext cx="5204203" cy="46043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7407" tIns="48704" rIns="97407" bIns="48704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doc.: IEEE 802.15-&lt;doc#&gt;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xfrm>
            <a:off x="669622" y="112306"/>
            <a:ext cx="1163780" cy="230832"/>
          </a:xfrm>
          <a:ln/>
        </p:spPr>
        <p:txBody>
          <a:bodyPr/>
          <a:lstStyle/>
          <a:p>
            <a:r>
              <a:rPr lang="en-US"/>
              <a:t>&lt;month year&gt;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554188" y="9908983"/>
            <a:ext cx="1877116" cy="184666"/>
          </a:xfrm>
          <a:ln/>
        </p:spPr>
        <p:txBody>
          <a:bodyPr/>
          <a:lstStyle/>
          <a:p>
            <a:pPr lvl="4"/>
            <a:r>
              <a:rPr lang="en-US"/>
              <a:t>&lt;author&gt;, &lt;company&gt;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32206" y="9908983"/>
            <a:ext cx="492121" cy="184666"/>
          </a:xfrm>
          <a:ln/>
        </p:spPr>
        <p:txBody>
          <a:bodyPr/>
          <a:lstStyle/>
          <a:p>
            <a:r>
              <a:rPr lang="en-US"/>
              <a:t>Page </a:t>
            </a:r>
            <a:fld id="{3DC7EFF1-572A-457C-A787-997B019BDDA7}" type="slidenum">
              <a:rPr lang="en-US"/>
              <a:pPr/>
              <a:t>47</a:t>
            </a:fld>
            <a:endParaRPr lang="en-US"/>
          </a:p>
        </p:txBody>
      </p:sp>
      <p:sp>
        <p:nvSpPr>
          <p:cNvPr id="54274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003300" y="776288"/>
            <a:ext cx="5095875" cy="38227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47550" y="4861705"/>
            <a:ext cx="5204203" cy="46043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7407" tIns="48704" rIns="97407" bIns="48704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doc.: IEEE 802.15-&lt;doc#&gt;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xfrm>
            <a:off x="669622" y="112306"/>
            <a:ext cx="1163780" cy="230832"/>
          </a:xfrm>
          <a:ln/>
        </p:spPr>
        <p:txBody>
          <a:bodyPr/>
          <a:lstStyle/>
          <a:p>
            <a:r>
              <a:rPr lang="en-US"/>
              <a:t>&lt;month year&gt;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554188" y="9908983"/>
            <a:ext cx="1877116" cy="184666"/>
          </a:xfrm>
          <a:ln/>
        </p:spPr>
        <p:txBody>
          <a:bodyPr/>
          <a:lstStyle/>
          <a:p>
            <a:pPr lvl="4"/>
            <a:r>
              <a:rPr lang="en-US"/>
              <a:t>&lt;author&gt;, &lt;company&gt;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32206" y="9908983"/>
            <a:ext cx="492121" cy="184666"/>
          </a:xfrm>
          <a:ln/>
        </p:spPr>
        <p:txBody>
          <a:bodyPr/>
          <a:lstStyle/>
          <a:p>
            <a:r>
              <a:rPr lang="en-US"/>
              <a:t>Page </a:t>
            </a:r>
            <a:fld id="{A485C9E8-026B-450F-8573-35C0B9D2C758}" type="slidenum">
              <a:rPr lang="en-US"/>
              <a:pPr/>
              <a:t>48</a:t>
            </a:fld>
            <a:endParaRPr lang="en-US"/>
          </a:p>
        </p:txBody>
      </p:sp>
      <p:sp>
        <p:nvSpPr>
          <p:cNvPr id="56322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003300" y="776288"/>
            <a:ext cx="5095875" cy="38227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47550" y="4861705"/>
            <a:ext cx="5204203" cy="46043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7407" tIns="48704" rIns="97407" bIns="48704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670439" y="9908983"/>
            <a:ext cx="153888" cy="184666"/>
          </a:xfrm>
          <a:noFill/>
        </p:spPr>
        <p:txBody>
          <a:bodyPr/>
          <a:lstStyle/>
          <a:p>
            <a:fld id="{3D6FC1D3-2441-42EA-8DC5-AAF0855EEC86}" type="slidenum">
              <a:rPr lang="en-US"/>
              <a:pPr/>
              <a:t>50</a:t>
            </a:fld>
            <a:endParaRPr lang="en-US"/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75920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dirty="0" smtClean="0"/>
              <a:t>November 1, 2011</a:t>
            </a:r>
            <a:endParaRPr lang="en-US" altLang="ja-JP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Hiroshi Mano , ATRD Root,Lab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81A15865-7CFF-44F9-B81A-26EBC14B72A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75920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dirty="0" smtClean="0"/>
              <a:t>November 1, 2011</a:t>
            </a:r>
            <a:endParaRPr lang="en-US" altLang="ja-JP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Hiroshi Mano , ATRD Root,Lab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9A41C9FF-428F-4A49-ADD0-84D872BBA7D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75920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dirty="0" smtClean="0"/>
              <a:t>November 1, 2011</a:t>
            </a:r>
            <a:endParaRPr lang="en-US" altLang="ja-JP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Hiroshi Mano , ATRD Root,Lab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0A73CC2F-B557-44EA-BC6D-DBEB1A5BF55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314462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dirty="0" smtClean="0"/>
              <a:t>May 15, 2012</a:t>
            </a:r>
            <a:endParaRPr lang="en-US" altLang="ja-JP" dirty="0" smtClean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Hiroshi Mano , ATRD Root,Lab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A0E9736F-34C7-4D92-95A5-7DB6353CE55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75920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dirty="0" smtClean="0"/>
              <a:t>November 1, 2011</a:t>
            </a:r>
            <a:endParaRPr lang="en-US" altLang="ja-JP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Hiroshi Mano , ATRD Root,Lab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56305E9B-66C5-4B3D-ADEA-476958C13C1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75920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dirty="0" smtClean="0"/>
              <a:t>November 1, 2011</a:t>
            </a:r>
            <a:endParaRPr lang="en-US" altLang="ja-JP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Hiroshi Mano , ATRD Root,Lab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D444DBE2-331F-4B51-9437-E5C223C4823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75920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dirty="0" smtClean="0"/>
              <a:t>November 1, 2011</a:t>
            </a:r>
            <a:endParaRPr lang="en-US" altLang="ja-JP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Hiroshi Mano , ATRD Root,Lab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51E3F839-9B8C-4684-A34B-490A82A348C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Oct/Nov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Hiroshi Mano , ATRD Root,Lab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937E8C7A-A6F6-41AE-9AF9-8965624AE15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75920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dirty="0" smtClean="0"/>
              <a:t>November 1, 2011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Hiroshi Mano , ATRD Root,Lab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9389016A-55A8-41F3-A301-F0C788D1E75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75920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dirty="0" smtClean="0"/>
              <a:t>November 1, 2011</a:t>
            </a:r>
            <a:endParaRPr lang="en-US" altLang="ja-JP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Hiroshi Mano , ATRD Root,Lab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2EE351E9-5561-4C62-8E9D-432F9D8810F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75920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dirty="0" smtClean="0"/>
              <a:t>November 1, 2011</a:t>
            </a:r>
            <a:endParaRPr lang="en-US" altLang="ja-JP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Hiroshi Mano , ATRD Root,Lab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81013F18-279C-43D9-A1F6-39635F429CB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Click to edit Master text styles</a:t>
            </a:r>
          </a:p>
          <a:p>
            <a:pPr lvl="1"/>
            <a:r>
              <a:rPr lang="en-US" altLang="ja-JP" smtClean="0"/>
              <a:t>Second level</a:t>
            </a:r>
          </a:p>
          <a:p>
            <a:pPr lvl="2"/>
            <a:r>
              <a:rPr lang="en-US" altLang="ja-JP" smtClean="0"/>
              <a:t>Third level</a:t>
            </a:r>
          </a:p>
          <a:p>
            <a:pPr lvl="3"/>
            <a:r>
              <a:rPr lang="en-US" altLang="ja-JP" smtClean="0"/>
              <a:t>Fourth level</a:t>
            </a:r>
          </a:p>
          <a:p>
            <a:pPr lvl="4"/>
            <a:r>
              <a:rPr lang="en-US" altLang="ja-JP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7592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ja-JP" dirty="0" smtClean="0"/>
              <a:t>November 1, 2011</a:t>
            </a:r>
            <a:endParaRPr lang="en-US" altLang="ja-JP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 altLang="ja-JP"/>
              <a:t>Hiroshi Mano , ATRD Root,Lab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B2E7F192-D81A-4BD8-992D-9332D6F26BE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072863" y="332601"/>
            <a:ext cx="237263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altLang="ja-JP" sz="1800" b="1" dirty="0"/>
              <a:t>doc.: </a:t>
            </a:r>
            <a:r>
              <a:rPr lang="en-US" altLang="ja-JP" sz="1800" b="1" dirty="0" smtClean="0"/>
              <a:t>11-11-1408r13</a:t>
            </a:r>
            <a:endParaRPr lang="en-US" altLang="ja-JP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pitchFamily="18" charset="0"/>
              <a:ea typeface="+mn-ea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CA" dirty="0" smtClean="0">
                <a:latin typeface="Times New Roman" pitchFamily="18" charset="0"/>
                <a:ea typeface="+mn-ea"/>
              </a:rPr>
              <a:t>Submission</a:t>
            </a:r>
            <a:endParaRPr lang="en-US" dirty="0">
              <a:latin typeface="Times New Roman" pitchFamily="18" charset="0"/>
              <a:ea typeface="+mn-ea"/>
            </a:endParaRP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pitchFamily="18" charset="0"/>
              <a:ea typeface="+mn-ea"/>
            </a:endParaRPr>
          </a:p>
        </p:txBody>
      </p:sp>
      <p:sp>
        <p:nvSpPr>
          <p:cNvPr id="11" name="テキスト ボックス 10"/>
          <p:cNvSpPr txBox="1"/>
          <p:nvPr userDrawn="1"/>
        </p:nvSpPr>
        <p:spPr>
          <a:xfrm>
            <a:off x="-1808163" y="1539875"/>
            <a:ext cx="184150" cy="27622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8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-128"/>
          <a:cs typeface="ＭＳ Ｐゴシック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314462" cy="276999"/>
          </a:xfrm>
          <a:noFill/>
        </p:spPr>
        <p:txBody>
          <a:bodyPr/>
          <a:lstStyle/>
          <a:p>
            <a:r>
              <a:rPr lang="en-US" altLang="ja-JP" dirty="0" smtClean="0"/>
              <a:t>May 15, 2012</a:t>
            </a:r>
            <a:endParaRPr lang="en-US" altLang="ja-JP" dirty="0" smtClean="0"/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931030" y="6475413"/>
            <a:ext cx="2612895" cy="184666"/>
          </a:xfrm>
          <a:noFill/>
        </p:spPr>
        <p:txBody>
          <a:bodyPr/>
          <a:lstStyle/>
          <a:p>
            <a:r>
              <a:rPr lang="en-US" altLang="ja-JP" dirty="0" smtClean="0"/>
              <a:t>René Struik (Struik Security Consultancy)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ja-JP" smtClean="0"/>
              <a:t>Slide </a:t>
            </a:r>
            <a:fld id="{60BD0153-3F2F-4281-AC7F-5CDE13707436}" type="slidenum">
              <a:rPr lang="en-US" altLang="ja-JP" smtClean="0"/>
              <a:pPr/>
              <a:t>1</a:t>
            </a:fld>
            <a:endParaRPr lang="en-US" altLang="ja-JP" smtClean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38200"/>
            <a:ext cx="7772400" cy="1066800"/>
          </a:xfrm>
        </p:spPr>
        <p:txBody>
          <a:bodyPr/>
          <a:lstStyle/>
          <a:p>
            <a:r>
              <a:rPr lang="en-US" altLang="ja-JP" sz="2100" dirty="0" smtClean="0">
                <a:ea typeface="ＭＳ Ｐゴシック" pitchFamily="-65" charset="-128"/>
              </a:rPr>
              <a:t>IEEE 802.11 </a:t>
            </a:r>
            <a:r>
              <a:rPr lang="en-US" altLang="ja-JP" sz="2100" dirty="0" err="1" smtClean="0">
                <a:ea typeface="ＭＳ Ｐゴシック" pitchFamily="-65" charset="-128"/>
              </a:rPr>
              <a:t>TGai</a:t>
            </a:r>
            <a:r>
              <a:rPr lang="en-US" altLang="ja-JP" sz="2100" dirty="0" smtClean="0">
                <a:ea typeface="ＭＳ Ｐゴシック" pitchFamily="-65" charset="-128"/>
              </a:rPr>
              <a:t/>
            </a:r>
            <a:br>
              <a:rPr lang="en-US" altLang="ja-JP" sz="2100" dirty="0" smtClean="0">
                <a:ea typeface="ＭＳ Ｐゴシック" pitchFamily="-65" charset="-128"/>
              </a:rPr>
            </a:br>
            <a:r>
              <a:rPr lang="en-US" altLang="ja-JP" sz="2100" dirty="0" smtClean="0">
                <a:ea typeface="ＭＳ Ｐゴシック" pitchFamily="-65" charset="-128"/>
                <a:sym typeface="Symbol" pitchFamily="18" charset="2"/>
              </a:rPr>
              <a:t></a:t>
            </a:r>
            <a:r>
              <a:rPr lang="en-US" altLang="ja-JP" sz="2100" dirty="0" smtClean="0">
                <a:ea typeface="ＭＳ Ｐゴシック" pitchFamily="-65" charset="-128"/>
              </a:rPr>
              <a:t/>
            </a:r>
            <a:br>
              <a:rPr lang="en-US" altLang="ja-JP" sz="2100" dirty="0" smtClean="0">
                <a:ea typeface="ＭＳ Ｐゴシック" pitchFamily="-65" charset="-128"/>
              </a:rPr>
            </a:br>
            <a:r>
              <a:rPr lang="en-US" altLang="ja-JP" sz="2100" dirty="0" smtClean="0">
                <a:ea typeface="ＭＳ Ｐゴシック" pitchFamily="-65" charset="-128"/>
              </a:rPr>
              <a:t>Some Notes and Thoughts on </a:t>
            </a:r>
            <a:r>
              <a:rPr lang="en-US" altLang="ja-JP" sz="2100" dirty="0" err="1" smtClean="0">
                <a:ea typeface="ＭＳ Ｐゴシック" pitchFamily="-65" charset="-128"/>
              </a:rPr>
              <a:t>TGai</a:t>
            </a:r>
            <a:r>
              <a:rPr lang="en-US" altLang="ja-JP" sz="2100" dirty="0" smtClean="0">
                <a:ea typeface="ＭＳ Ｐゴシック" pitchFamily="-65" charset="-128"/>
              </a:rPr>
              <a:t> Security Properties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762000" y="2286000"/>
            <a:ext cx="7772400" cy="381000"/>
          </a:xfrm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altLang="ja-JP" sz="2000" dirty="0" smtClean="0">
                <a:ea typeface="ＭＳ Ｐゴシック" pitchFamily="-65" charset="-128"/>
              </a:rPr>
              <a:t>Date:</a:t>
            </a:r>
            <a:r>
              <a:rPr lang="en-US" altLang="ja-JP" sz="2000" b="0" dirty="0" smtClean="0">
                <a:ea typeface="ＭＳ Ｐゴシック" pitchFamily="-65" charset="-128"/>
              </a:rPr>
              <a:t> </a:t>
            </a:r>
            <a:r>
              <a:rPr lang="en-US" altLang="ja-JP" sz="2000" b="0" dirty="0" smtClean="0">
                <a:ea typeface="ＭＳ Ｐゴシック" pitchFamily="-65" charset="-128"/>
              </a:rPr>
              <a:t>2012-05-15</a:t>
            </a:r>
            <a:endParaRPr lang="en-US" altLang="ja-JP" sz="2000" b="0" dirty="0" smtClean="0">
              <a:ea typeface="ＭＳ Ｐゴシック" pitchFamily="-65" charset="-128"/>
            </a:endParaRPr>
          </a:p>
        </p:txBody>
      </p:sp>
      <p:sp>
        <p:nvSpPr>
          <p:cNvPr id="3079" name="Rectangle 12"/>
          <p:cNvSpPr>
            <a:spLocks noChangeArrowheads="1"/>
          </p:cNvSpPr>
          <p:nvPr/>
        </p:nvSpPr>
        <p:spPr bwMode="auto">
          <a:xfrm>
            <a:off x="533400" y="26670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altLang="ja-JP" sz="2000" b="1" dirty="0"/>
              <a:t>Authors:</a:t>
            </a:r>
            <a:endParaRPr lang="en-US" altLang="ja-JP" sz="2000" dirty="0"/>
          </a:p>
        </p:txBody>
      </p:sp>
      <p:graphicFrame>
        <p:nvGraphicFramePr>
          <p:cNvPr id="9" name="Group 80"/>
          <p:cNvGraphicFramePr>
            <a:graphicFrameLocks noGrp="1"/>
          </p:cNvGraphicFramePr>
          <p:nvPr/>
        </p:nvGraphicFramePr>
        <p:xfrm>
          <a:off x="533400" y="3429000"/>
          <a:ext cx="8077200" cy="955676"/>
        </p:xfrm>
        <a:graphic>
          <a:graphicData uri="http://schemas.openxmlformats.org/drawingml/2006/table">
            <a:tbl>
              <a:tblPr/>
              <a:tblGrid>
                <a:gridCol w="1143000"/>
                <a:gridCol w="1600200"/>
                <a:gridCol w="1600200"/>
                <a:gridCol w="2057400"/>
                <a:gridCol w="1676400"/>
              </a:tblGrid>
              <a:tr h="328613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ＭＳ Ｐゴシック" pitchFamily="-65" charset="-128"/>
                          <a:cs typeface="Times New Roman" pitchFamily="-65" charset="0"/>
                        </a:rPr>
                        <a:t>Name</a:t>
                      </a:r>
                      <a:endParaRPr kumimoji="1" lang="ja-JP" altLang="ja-JP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ＭＳ 明朝" pitchFamily="-65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ＭＳ Ｐゴシック" pitchFamily="-65" charset="-128"/>
                          <a:cs typeface="Times New Roman" pitchFamily="-65" charset="0"/>
                        </a:rPr>
                        <a:t>Company</a:t>
                      </a:r>
                      <a:endParaRPr kumimoji="1" lang="ja-JP" altLang="ja-JP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ＭＳ 明朝" pitchFamily="-65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ＭＳ Ｐゴシック" pitchFamily="-65" charset="-128"/>
                          <a:cs typeface="Times New Roman" pitchFamily="-65" charset="0"/>
                        </a:rPr>
                        <a:t>Address</a:t>
                      </a:r>
                      <a:endParaRPr kumimoji="1" lang="ja-JP" altLang="ja-JP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ＭＳ 明朝" pitchFamily="-65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ＭＳ Ｐゴシック" pitchFamily="-65" charset="-128"/>
                          <a:cs typeface="Times New Roman" pitchFamily="-65" charset="0"/>
                        </a:rPr>
                        <a:t>Phone</a:t>
                      </a:r>
                      <a:endParaRPr kumimoji="1" lang="ja-JP" altLang="ja-JP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ＭＳ 明朝" pitchFamily="-65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ＭＳ Ｐゴシック" pitchFamily="-65" charset="-128"/>
                          <a:cs typeface="Times New Roman" pitchFamily="-65" charset="0"/>
                        </a:rPr>
                        <a:t>email</a:t>
                      </a:r>
                      <a:endParaRPr kumimoji="1" lang="ja-JP" altLang="ja-JP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ＭＳ 明朝" pitchFamily="-65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27063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ＭＳ Ｐゴシック" pitchFamily="-65" charset="-128"/>
                          <a:cs typeface="Times New Roman" pitchFamily="-65" charset="0"/>
                        </a:rPr>
                        <a:t>René Struik</a:t>
                      </a:r>
                      <a:endParaRPr kumimoji="1" lang="ja-JP" altLang="ja-JP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ＭＳ 明朝" pitchFamily="-65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ＭＳ Ｐゴシック" pitchFamily="-65" charset="-128"/>
                          <a:cs typeface="Times New Roman" pitchFamily="-65" charset="0"/>
                        </a:rPr>
                        <a:t>Struik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ＭＳ Ｐゴシック" pitchFamily="-65" charset="-128"/>
                          <a:cs typeface="Times New Roman" pitchFamily="-65" charset="0"/>
                        </a:rPr>
                        <a:t>Security 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ＭＳ Ｐゴシック" pitchFamily="-65" charset="-128"/>
                          <a:cs typeface="Times New Roman" pitchFamily="-65" charset="0"/>
                        </a:rPr>
                        <a:t>Consultancy</a:t>
                      </a:r>
                      <a:endParaRPr kumimoji="1" lang="ja-JP" altLang="ja-JP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ＭＳ 明朝" pitchFamily="-65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ＭＳ Ｐゴシック" pitchFamily="-65" charset="-128"/>
                          <a:cs typeface="Times New Roman" pitchFamily="-65" charset="0"/>
                        </a:rPr>
                        <a:t>Toronto ON, </a:t>
                      </a:r>
                      <a:r>
                        <a:rPr kumimoji="1" lang="en-US" altLang="ja-JP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ＭＳ Ｐゴシック" pitchFamily="-65" charset="-128"/>
                          <a:cs typeface="Times New Roman" pitchFamily="-65" charset="0"/>
                        </a:rPr>
                        <a:t> </a:t>
                      </a:r>
                      <a:r>
                        <a:rPr kumimoji="1" lang="en-US" altLang="ja-JP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ＭＳ Ｐゴシック" pitchFamily="-65" charset="-128"/>
                          <a:cs typeface="Times New Roman" pitchFamily="-65" charset="0"/>
                        </a:rPr>
                        <a:t>Canada</a:t>
                      </a:r>
                      <a:endParaRPr kumimoji="1" lang="ja-JP" altLang="ja-JP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ＭＳ 明朝" pitchFamily="-65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ＭＳ Ｐゴシック" pitchFamily="-65" charset="-128"/>
                          <a:cs typeface="Times New Roman" pitchFamily="-65" charset="0"/>
                        </a:rPr>
                        <a:t>USA:  +1 (415) 690-7363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ＭＳ Ｐゴシック" pitchFamily="-65" charset="-128"/>
                          <a:cs typeface="Times New Roman" pitchFamily="-65" charset="0"/>
                        </a:rPr>
                        <a:t>Toronto:  +1 (647) 867-5658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ＭＳ Ｐゴシック" pitchFamily="-65" charset="-128"/>
                          <a:cs typeface="Times New Roman" pitchFamily="-65" charset="0"/>
                        </a:rPr>
                        <a:t>Skype: rstruik</a:t>
                      </a:r>
                      <a:endParaRPr kumimoji="1" lang="ja-JP" altLang="ja-JP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ＭＳ 明朝" pitchFamily="-65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ＭＳ Ｐゴシック" pitchFamily="-65" charset="-128"/>
                          <a:cs typeface="Times New Roman" pitchFamily="-65" charset="0"/>
                        </a:rPr>
                        <a:t>rstruik.ext@gmail.com</a:t>
                      </a:r>
                      <a:endParaRPr kumimoji="1" lang="ja-JP" altLang="ja-JP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ＭＳ 明朝" pitchFamily="-65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314462" cy="276999"/>
          </a:xfrm>
          <a:noFill/>
        </p:spPr>
        <p:txBody>
          <a:bodyPr/>
          <a:lstStyle/>
          <a:p>
            <a:r>
              <a:rPr lang="en-US" dirty="0" smtClean="0"/>
              <a:t>May 15, 2012</a:t>
            </a:r>
            <a:endParaRPr lang="en-US" dirty="0" smtClean="0"/>
          </a:p>
        </p:txBody>
      </p:sp>
      <p:sp>
        <p:nvSpPr>
          <p:cNvPr id="409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5892558" y="6475413"/>
            <a:ext cx="2651367" cy="184666"/>
          </a:xfrm>
          <a:noFill/>
        </p:spPr>
        <p:txBody>
          <a:bodyPr/>
          <a:lstStyle/>
          <a:p>
            <a:r>
              <a:rPr lang="en-US" dirty="0" smtClean="0"/>
              <a:t>Ren</a:t>
            </a:r>
            <a:r>
              <a:rPr lang="en-US" dirty="0" smtClean="0">
                <a:cs typeface="Times New Roman" pitchFamily="-65" charset="0"/>
              </a:rPr>
              <a:t>é Struik (Struik Security Consultancy)</a:t>
            </a:r>
            <a:endParaRPr lang="en-US" dirty="0" smtClean="0"/>
          </a:p>
        </p:txBody>
      </p:sp>
      <p:sp>
        <p:nvSpPr>
          <p:cNvPr id="410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8BA9A93A-9D9A-468F-BFB2-6F515685EE43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4101" name="Text Box 2"/>
          <p:cNvSpPr txBox="1">
            <a:spLocks noChangeArrowheads="1"/>
          </p:cNvSpPr>
          <p:nvPr/>
        </p:nvSpPr>
        <p:spPr bwMode="auto">
          <a:xfrm>
            <a:off x="1511571" y="533400"/>
            <a:ext cx="6266908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/>
            <a:r>
              <a:rPr lang="en-US" sz="2400" b="1" dirty="0"/>
              <a:t>Peer-to-Peer, </a:t>
            </a:r>
            <a:r>
              <a:rPr lang="en-US" sz="2400" b="1" dirty="0" smtClean="0"/>
              <a:t>or with </a:t>
            </a:r>
            <a:r>
              <a:rPr lang="en-US" sz="2400" b="1" dirty="0"/>
              <a:t>Involvement Third Party</a:t>
            </a:r>
          </a:p>
        </p:txBody>
      </p:sp>
      <p:grpSp>
        <p:nvGrpSpPr>
          <p:cNvPr id="68" name="Group 67"/>
          <p:cNvGrpSpPr/>
          <p:nvPr/>
        </p:nvGrpSpPr>
        <p:grpSpPr>
          <a:xfrm>
            <a:off x="533400" y="1524001"/>
            <a:ext cx="2701938" cy="581394"/>
            <a:chOff x="533400" y="1524001"/>
            <a:chExt cx="2701938" cy="581394"/>
          </a:xfrm>
        </p:grpSpPr>
        <p:grpSp>
          <p:nvGrpSpPr>
            <p:cNvPr id="4154" name="Group 112"/>
            <p:cNvGrpSpPr>
              <a:grpSpLocks/>
            </p:cNvGrpSpPr>
            <p:nvPr/>
          </p:nvGrpSpPr>
          <p:grpSpPr bwMode="auto">
            <a:xfrm>
              <a:off x="762042" y="1524001"/>
              <a:ext cx="457284" cy="304395"/>
              <a:chOff x="3733800" y="990600"/>
              <a:chExt cx="457200" cy="304800"/>
            </a:xfrm>
          </p:grpSpPr>
          <p:sp>
            <p:nvSpPr>
              <p:cNvPr id="4161" name="Rectangle 7"/>
              <p:cNvSpPr>
                <a:spLocks noChangeArrowheads="1"/>
              </p:cNvSpPr>
              <p:nvPr/>
            </p:nvSpPr>
            <p:spPr bwMode="auto">
              <a:xfrm>
                <a:off x="3733800" y="990600"/>
                <a:ext cx="457200" cy="304800"/>
              </a:xfrm>
              <a:prstGeom prst="rect">
                <a:avLst/>
              </a:prstGeom>
              <a:solidFill>
                <a:srgbClr val="FFC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4162" name="Text Box 8"/>
              <p:cNvSpPr txBox="1">
                <a:spLocks noChangeArrowheads="1"/>
              </p:cNvSpPr>
              <p:nvPr/>
            </p:nvSpPr>
            <p:spPr bwMode="auto">
              <a:xfrm>
                <a:off x="3801270" y="990600"/>
                <a:ext cx="295274" cy="2769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 eaLnBrk="1" hangingPunct="1"/>
                <a:r>
                  <a:rPr lang="en-US" dirty="0"/>
                  <a:t>A</a:t>
                </a:r>
              </a:p>
            </p:txBody>
          </p:sp>
        </p:grpSp>
        <p:grpSp>
          <p:nvGrpSpPr>
            <p:cNvPr id="4155" name="Group 113"/>
            <p:cNvGrpSpPr>
              <a:grpSpLocks/>
            </p:cNvGrpSpPr>
            <p:nvPr/>
          </p:nvGrpSpPr>
          <p:grpSpPr bwMode="auto">
            <a:xfrm>
              <a:off x="2591177" y="1524001"/>
              <a:ext cx="457284" cy="304395"/>
              <a:chOff x="5562600" y="990600"/>
              <a:chExt cx="457200" cy="304800"/>
            </a:xfrm>
          </p:grpSpPr>
          <p:sp>
            <p:nvSpPr>
              <p:cNvPr id="4159" name="Rectangle 11"/>
              <p:cNvSpPr>
                <a:spLocks noChangeArrowheads="1"/>
              </p:cNvSpPr>
              <p:nvPr/>
            </p:nvSpPr>
            <p:spPr bwMode="auto">
              <a:xfrm>
                <a:off x="5562600" y="990600"/>
                <a:ext cx="457200" cy="304800"/>
              </a:xfrm>
              <a:prstGeom prst="rect">
                <a:avLst/>
              </a:prstGeom>
              <a:solidFill>
                <a:srgbClr val="00B0F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4160" name="Text Box 12"/>
              <p:cNvSpPr txBox="1">
                <a:spLocks noChangeArrowheads="1"/>
              </p:cNvSpPr>
              <p:nvPr/>
            </p:nvSpPr>
            <p:spPr bwMode="auto">
              <a:xfrm>
                <a:off x="5634078" y="990600"/>
                <a:ext cx="287258" cy="2769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 eaLnBrk="1" hangingPunct="1"/>
                <a:r>
                  <a:rPr lang="en-US"/>
                  <a:t>B</a:t>
                </a:r>
              </a:p>
            </p:txBody>
          </p:sp>
        </p:grpSp>
        <p:cxnSp>
          <p:nvCxnSpPr>
            <p:cNvPr id="4156" name="Straight Connector 115"/>
            <p:cNvCxnSpPr>
              <a:cxnSpLocks noChangeShapeType="1"/>
            </p:cNvCxnSpPr>
            <p:nvPr/>
          </p:nvCxnSpPr>
          <p:spPr bwMode="auto">
            <a:xfrm>
              <a:off x="1295540" y="1676198"/>
              <a:ext cx="1219423" cy="0"/>
            </a:xfrm>
            <a:prstGeom prst="line">
              <a:avLst/>
            </a:prstGeom>
            <a:noFill/>
            <a:ln w="12700" algn="ctr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</p:cxnSp>
        <p:sp>
          <p:nvSpPr>
            <p:cNvPr id="4157" name="TextBox 140"/>
            <p:cNvSpPr txBox="1">
              <a:spLocks noChangeArrowheads="1"/>
            </p:cNvSpPr>
            <p:nvPr/>
          </p:nvSpPr>
          <p:spPr bwMode="auto">
            <a:xfrm>
              <a:off x="533400" y="1828396"/>
              <a:ext cx="875561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CA" dirty="0"/>
                <a:t>(</a:t>
              </a:r>
              <a:r>
                <a:rPr lang="en-CA" i="1" dirty="0"/>
                <a:t>A</a:t>
              </a:r>
              <a:r>
                <a:rPr lang="en-CA" dirty="0"/>
                <a:t>,</a:t>
              </a:r>
              <a:r>
                <a:rPr lang="en-CA" i="1" dirty="0"/>
                <a:t> B</a:t>
              </a:r>
              <a:r>
                <a:rPr lang="en-CA" dirty="0"/>
                <a:t>,</a:t>
              </a:r>
              <a:r>
                <a:rPr lang="en-CA" i="1" dirty="0"/>
                <a:t> </a:t>
              </a:r>
              <a:r>
                <a:rPr lang="en-CA" i="1" dirty="0">
                  <a:solidFill>
                    <a:srgbClr val="FF0000"/>
                  </a:solidFill>
                </a:rPr>
                <a:t>K</a:t>
              </a:r>
              <a:r>
                <a:rPr lang="en-GB" baseline="-25000" dirty="0">
                  <a:solidFill>
                    <a:srgbClr val="FF0000"/>
                  </a:solidFill>
                </a:rPr>
                <a:t>AB</a:t>
              </a:r>
              <a:r>
                <a:rPr lang="en-GB" dirty="0"/>
                <a:t>)</a:t>
              </a:r>
              <a:endParaRPr lang="en-CA" i="1" dirty="0"/>
            </a:p>
          </p:txBody>
        </p:sp>
        <p:sp>
          <p:nvSpPr>
            <p:cNvPr id="4158" name="TextBox 147"/>
            <p:cNvSpPr txBox="1">
              <a:spLocks noChangeArrowheads="1"/>
            </p:cNvSpPr>
            <p:nvPr/>
          </p:nvSpPr>
          <p:spPr bwMode="auto">
            <a:xfrm>
              <a:off x="2362535" y="1828395"/>
              <a:ext cx="872803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CA" dirty="0"/>
                <a:t>(</a:t>
              </a:r>
              <a:r>
                <a:rPr lang="en-CA" i="1" dirty="0"/>
                <a:t>B</a:t>
              </a:r>
              <a:r>
                <a:rPr lang="en-CA" dirty="0"/>
                <a:t>,</a:t>
              </a:r>
              <a:r>
                <a:rPr lang="en-CA" i="1" dirty="0"/>
                <a:t> A</a:t>
              </a:r>
              <a:r>
                <a:rPr lang="en-CA" dirty="0"/>
                <a:t>,</a:t>
              </a:r>
              <a:r>
                <a:rPr lang="en-CA" i="1" dirty="0"/>
                <a:t> </a:t>
              </a:r>
              <a:r>
                <a:rPr lang="en-CA" i="1" dirty="0">
                  <a:solidFill>
                    <a:srgbClr val="FF0000"/>
                  </a:solidFill>
                </a:rPr>
                <a:t>K</a:t>
              </a:r>
              <a:r>
                <a:rPr lang="en-GB" baseline="-25000" dirty="0">
                  <a:solidFill>
                    <a:srgbClr val="FF0000"/>
                  </a:solidFill>
                </a:rPr>
                <a:t>AB</a:t>
              </a:r>
              <a:r>
                <a:rPr lang="en-GB" dirty="0"/>
                <a:t>)</a:t>
              </a:r>
              <a:endParaRPr lang="en-CA" dirty="0"/>
            </a:p>
          </p:txBody>
        </p:sp>
      </p:grpSp>
      <p:grpSp>
        <p:nvGrpSpPr>
          <p:cNvPr id="4103" name="Group 185"/>
          <p:cNvGrpSpPr>
            <a:grpSpLocks/>
          </p:cNvGrpSpPr>
          <p:nvPr/>
        </p:nvGrpSpPr>
        <p:grpSpPr bwMode="auto">
          <a:xfrm>
            <a:off x="4572000" y="1143000"/>
            <a:ext cx="2835544" cy="1800344"/>
            <a:chOff x="4267200" y="1143000"/>
            <a:chExt cx="2836084" cy="1801118"/>
          </a:xfrm>
        </p:grpSpPr>
        <p:grpSp>
          <p:nvGrpSpPr>
            <p:cNvPr id="4138" name="Group 118"/>
            <p:cNvGrpSpPr>
              <a:grpSpLocks/>
            </p:cNvGrpSpPr>
            <p:nvPr/>
          </p:nvGrpSpPr>
          <p:grpSpPr bwMode="auto">
            <a:xfrm>
              <a:off x="4495800" y="2362200"/>
              <a:ext cx="457200" cy="304800"/>
              <a:chOff x="3733800" y="990600"/>
              <a:chExt cx="457200" cy="304800"/>
            </a:xfrm>
          </p:grpSpPr>
          <p:sp>
            <p:nvSpPr>
              <p:cNvPr id="4152" name="Rectangle 7"/>
              <p:cNvSpPr>
                <a:spLocks noChangeArrowheads="1"/>
              </p:cNvSpPr>
              <p:nvPr/>
            </p:nvSpPr>
            <p:spPr bwMode="auto">
              <a:xfrm>
                <a:off x="3733800" y="990600"/>
                <a:ext cx="457200" cy="304800"/>
              </a:xfrm>
              <a:prstGeom prst="rect">
                <a:avLst/>
              </a:prstGeom>
              <a:solidFill>
                <a:srgbClr val="FFC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4153" name="Text Box 8"/>
              <p:cNvSpPr txBox="1">
                <a:spLocks noChangeArrowheads="1"/>
              </p:cNvSpPr>
              <p:nvPr/>
            </p:nvSpPr>
            <p:spPr bwMode="auto">
              <a:xfrm>
                <a:off x="3801270" y="990600"/>
                <a:ext cx="295274" cy="2769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 eaLnBrk="1" hangingPunct="1"/>
                <a:r>
                  <a:rPr lang="en-US"/>
                  <a:t>A</a:t>
                </a:r>
              </a:p>
            </p:txBody>
          </p:sp>
        </p:grpSp>
        <p:grpSp>
          <p:nvGrpSpPr>
            <p:cNvPr id="4139" name="Group 121"/>
            <p:cNvGrpSpPr>
              <a:grpSpLocks/>
            </p:cNvGrpSpPr>
            <p:nvPr/>
          </p:nvGrpSpPr>
          <p:grpSpPr bwMode="auto">
            <a:xfrm>
              <a:off x="6324600" y="2362200"/>
              <a:ext cx="457200" cy="304800"/>
              <a:chOff x="5562600" y="990600"/>
              <a:chExt cx="457200" cy="304800"/>
            </a:xfrm>
          </p:grpSpPr>
          <p:sp>
            <p:nvSpPr>
              <p:cNvPr id="4150" name="Rectangle 11"/>
              <p:cNvSpPr>
                <a:spLocks noChangeArrowheads="1"/>
              </p:cNvSpPr>
              <p:nvPr/>
            </p:nvSpPr>
            <p:spPr bwMode="auto">
              <a:xfrm>
                <a:off x="5562600" y="990600"/>
                <a:ext cx="457200" cy="304800"/>
              </a:xfrm>
              <a:prstGeom prst="rect">
                <a:avLst/>
              </a:prstGeom>
              <a:solidFill>
                <a:srgbClr val="00B0F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4151" name="Text Box 12"/>
              <p:cNvSpPr txBox="1">
                <a:spLocks noChangeArrowheads="1"/>
              </p:cNvSpPr>
              <p:nvPr/>
            </p:nvSpPr>
            <p:spPr bwMode="auto">
              <a:xfrm>
                <a:off x="5634078" y="990600"/>
                <a:ext cx="287258" cy="2769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 eaLnBrk="1" hangingPunct="1"/>
                <a:r>
                  <a:rPr lang="en-US"/>
                  <a:t>B</a:t>
                </a:r>
              </a:p>
            </p:txBody>
          </p:sp>
        </p:grpSp>
        <p:cxnSp>
          <p:nvCxnSpPr>
            <p:cNvPr id="4140" name="Straight Connector 124"/>
            <p:cNvCxnSpPr>
              <a:cxnSpLocks noChangeShapeType="1"/>
            </p:cNvCxnSpPr>
            <p:nvPr/>
          </p:nvCxnSpPr>
          <p:spPr bwMode="auto">
            <a:xfrm>
              <a:off x="5029200" y="2514600"/>
              <a:ext cx="1219200" cy="0"/>
            </a:xfrm>
            <a:prstGeom prst="line">
              <a:avLst/>
            </a:prstGeom>
            <a:noFill/>
            <a:ln w="12700" algn="ctr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</p:cxnSp>
        <p:grpSp>
          <p:nvGrpSpPr>
            <p:cNvPr id="4141" name="Group 125"/>
            <p:cNvGrpSpPr>
              <a:grpSpLocks/>
            </p:cNvGrpSpPr>
            <p:nvPr/>
          </p:nvGrpSpPr>
          <p:grpSpPr bwMode="auto">
            <a:xfrm>
              <a:off x="5371785" y="1371600"/>
              <a:ext cx="508474" cy="304800"/>
              <a:chOff x="5524185" y="990600"/>
              <a:chExt cx="508474" cy="304800"/>
            </a:xfrm>
          </p:grpSpPr>
          <p:sp>
            <p:nvSpPr>
              <p:cNvPr id="4148" name="Rectangle 11"/>
              <p:cNvSpPr>
                <a:spLocks noChangeArrowheads="1"/>
              </p:cNvSpPr>
              <p:nvPr/>
            </p:nvSpPr>
            <p:spPr bwMode="auto">
              <a:xfrm>
                <a:off x="5562600" y="990600"/>
                <a:ext cx="457200" cy="304800"/>
              </a:xfrm>
              <a:prstGeom prst="rect">
                <a:avLst/>
              </a:prstGeom>
              <a:solidFill>
                <a:srgbClr val="92D05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4149" name="Text Box 12"/>
              <p:cNvSpPr txBox="1">
                <a:spLocks noChangeArrowheads="1"/>
              </p:cNvSpPr>
              <p:nvPr/>
            </p:nvSpPr>
            <p:spPr bwMode="auto">
              <a:xfrm>
                <a:off x="5524185" y="990600"/>
                <a:ext cx="508474" cy="2769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1" hangingPunct="1"/>
                <a:r>
                  <a:rPr lang="en-US"/>
                  <a:t>KDC</a:t>
                </a:r>
              </a:p>
            </p:txBody>
          </p:sp>
        </p:grpSp>
        <p:cxnSp>
          <p:nvCxnSpPr>
            <p:cNvPr id="4142" name="Straight Connector 129"/>
            <p:cNvCxnSpPr>
              <a:cxnSpLocks noChangeShapeType="1"/>
            </p:cNvCxnSpPr>
            <p:nvPr/>
          </p:nvCxnSpPr>
          <p:spPr bwMode="auto">
            <a:xfrm flipH="1" flipV="1">
              <a:off x="6019800" y="1752600"/>
              <a:ext cx="457200" cy="457200"/>
            </a:xfrm>
            <a:prstGeom prst="line">
              <a:avLst/>
            </a:prstGeom>
            <a:noFill/>
            <a:ln w="12700" algn="ctr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</p:cxnSp>
        <p:sp>
          <p:nvSpPr>
            <p:cNvPr id="4143" name="Rectangle 145"/>
            <p:cNvSpPr>
              <a:spLocks noChangeArrowheads="1"/>
            </p:cNvSpPr>
            <p:nvPr/>
          </p:nvSpPr>
          <p:spPr bwMode="auto">
            <a:xfrm>
              <a:off x="5943600" y="1219200"/>
              <a:ext cx="184731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en-GB" i="1" baseline="-25000"/>
            </a:p>
            <a:p>
              <a:endParaRPr lang="en-CA" i="1"/>
            </a:p>
          </p:txBody>
        </p:sp>
        <p:sp>
          <p:nvSpPr>
            <p:cNvPr id="4144" name="TextBox 148"/>
            <p:cNvSpPr txBox="1">
              <a:spLocks noChangeArrowheads="1"/>
            </p:cNvSpPr>
            <p:nvPr/>
          </p:nvSpPr>
          <p:spPr bwMode="auto">
            <a:xfrm>
              <a:off x="4495800" y="1143000"/>
              <a:ext cx="845585" cy="2771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CA" dirty="0"/>
                <a:t>(</a:t>
              </a:r>
              <a:r>
                <a:rPr lang="en-CA" i="1" dirty="0"/>
                <a:t>T</a:t>
              </a:r>
              <a:r>
                <a:rPr lang="en-CA" dirty="0"/>
                <a:t>,</a:t>
              </a:r>
              <a:r>
                <a:rPr lang="en-CA" i="1" dirty="0"/>
                <a:t> A</a:t>
              </a:r>
              <a:r>
                <a:rPr lang="en-CA" dirty="0"/>
                <a:t>,</a:t>
              </a:r>
              <a:r>
                <a:rPr lang="en-CA" i="1" dirty="0"/>
                <a:t> </a:t>
              </a:r>
              <a:r>
                <a:rPr lang="en-CA" i="1" dirty="0">
                  <a:solidFill>
                    <a:srgbClr val="FF0000"/>
                  </a:solidFill>
                </a:rPr>
                <a:t>K</a:t>
              </a:r>
              <a:r>
                <a:rPr lang="en-GB" baseline="-25000" dirty="0">
                  <a:solidFill>
                    <a:srgbClr val="FF0000"/>
                  </a:solidFill>
                </a:rPr>
                <a:t>AT</a:t>
              </a:r>
              <a:r>
                <a:rPr lang="en-GB" dirty="0"/>
                <a:t>)</a:t>
              </a:r>
              <a:endParaRPr lang="en-CA" i="1" dirty="0"/>
            </a:p>
          </p:txBody>
        </p:sp>
        <p:sp>
          <p:nvSpPr>
            <p:cNvPr id="4145" name="Rectangle 149"/>
            <p:cNvSpPr>
              <a:spLocks noChangeArrowheads="1"/>
            </p:cNvSpPr>
            <p:nvPr/>
          </p:nvSpPr>
          <p:spPr bwMode="auto">
            <a:xfrm>
              <a:off x="4267200" y="2667000"/>
              <a:ext cx="848343" cy="2771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CA" dirty="0"/>
                <a:t>(</a:t>
              </a:r>
              <a:r>
                <a:rPr lang="en-CA" i="1" dirty="0"/>
                <a:t>A</a:t>
              </a:r>
              <a:r>
                <a:rPr lang="en-CA" dirty="0"/>
                <a:t>,</a:t>
              </a:r>
              <a:r>
                <a:rPr lang="en-CA" i="1" dirty="0"/>
                <a:t> T</a:t>
              </a:r>
              <a:r>
                <a:rPr lang="en-CA" dirty="0"/>
                <a:t>,</a:t>
              </a:r>
              <a:r>
                <a:rPr lang="en-CA" i="1" dirty="0"/>
                <a:t> </a:t>
              </a:r>
              <a:r>
                <a:rPr lang="en-CA" i="1" dirty="0">
                  <a:solidFill>
                    <a:srgbClr val="FF0000"/>
                  </a:solidFill>
                </a:rPr>
                <a:t>K</a:t>
              </a:r>
              <a:r>
                <a:rPr lang="en-GB" baseline="-25000" dirty="0">
                  <a:solidFill>
                    <a:srgbClr val="FF0000"/>
                  </a:solidFill>
                </a:rPr>
                <a:t>AT</a:t>
              </a:r>
              <a:r>
                <a:rPr lang="en-GB" dirty="0"/>
                <a:t>)</a:t>
              </a:r>
              <a:endParaRPr lang="en-CA" i="1" dirty="0"/>
            </a:p>
          </p:txBody>
        </p:sp>
        <p:sp>
          <p:nvSpPr>
            <p:cNvPr id="4146" name="Rectangle 150"/>
            <p:cNvSpPr>
              <a:spLocks noChangeArrowheads="1"/>
            </p:cNvSpPr>
            <p:nvPr/>
          </p:nvSpPr>
          <p:spPr bwMode="auto">
            <a:xfrm>
              <a:off x="6248400" y="2667000"/>
              <a:ext cx="854884" cy="2771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CA" dirty="0"/>
                <a:t>(</a:t>
              </a:r>
              <a:r>
                <a:rPr lang="en-CA" i="1" dirty="0"/>
                <a:t>B</a:t>
              </a:r>
              <a:r>
                <a:rPr lang="en-CA" dirty="0"/>
                <a:t>,</a:t>
              </a:r>
              <a:r>
                <a:rPr lang="en-CA" i="1" dirty="0"/>
                <a:t> T</a:t>
              </a:r>
              <a:r>
                <a:rPr lang="en-CA" dirty="0"/>
                <a:t>,</a:t>
              </a:r>
              <a:r>
                <a:rPr lang="en-CA" i="1" dirty="0"/>
                <a:t> </a:t>
              </a:r>
              <a:r>
                <a:rPr lang="en-CA" i="1" dirty="0">
                  <a:solidFill>
                    <a:srgbClr val="FF0000"/>
                  </a:solidFill>
                </a:rPr>
                <a:t>K</a:t>
              </a:r>
              <a:r>
                <a:rPr lang="en-GB" baseline="-25000" dirty="0">
                  <a:solidFill>
                    <a:srgbClr val="FF0000"/>
                  </a:solidFill>
                </a:rPr>
                <a:t>BT</a:t>
              </a:r>
              <a:r>
                <a:rPr lang="en-GB" dirty="0"/>
                <a:t>)</a:t>
              </a:r>
              <a:endParaRPr lang="en-CA" i="1" dirty="0"/>
            </a:p>
          </p:txBody>
        </p:sp>
        <p:sp>
          <p:nvSpPr>
            <p:cNvPr id="4147" name="TextBox 151"/>
            <p:cNvSpPr txBox="1">
              <a:spLocks noChangeArrowheads="1"/>
            </p:cNvSpPr>
            <p:nvPr/>
          </p:nvSpPr>
          <p:spPr bwMode="auto">
            <a:xfrm>
              <a:off x="4495800" y="1371600"/>
              <a:ext cx="854884" cy="2771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CA" dirty="0"/>
                <a:t>(</a:t>
              </a:r>
              <a:r>
                <a:rPr lang="en-CA" i="1" dirty="0"/>
                <a:t>T</a:t>
              </a:r>
              <a:r>
                <a:rPr lang="en-CA" dirty="0"/>
                <a:t>,</a:t>
              </a:r>
              <a:r>
                <a:rPr lang="en-CA" i="1" dirty="0"/>
                <a:t> B</a:t>
              </a:r>
              <a:r>
                <a:rPr lang="en-CA" dirty="0"/>
                <a:t>,</a:t>
              </a:r>
              <a:r>
                <a:rPr lang="en-CA" i="1" dirty="0"/>
                <a:t> </a:t>
              </a:r>
              <a:r>
                <a:rPr lang="en-CA" i="1" dirty="0">
                  <a:solidFill>
                    <a:srgbClr val="FF0000"/>
                  </a:solidFill>
                </a:rPr>
                <a:t>K</a:t>
              </a:r>
              <a:r>
                <a:rPr lang="en-GB" baseline="-25000" dirty="0">
                  <a:solidFill>
                    <a:srgbClr val="FF0000"/>
                  </a:solidFill>
                </a:rPr>
                <a:t>BT</a:t>
              </a:r>
              <a:r>
                <a:rPr lang="en-GB" dirty="0"/>
                <a:t>)</a:t>
              </a:r>
              <a:endParaRPr lang="en-CA" i="1" dirty="0"/>
            </a:p>
          </p:txBody>
        </p:sp>
      </p:grpSp>
      <p:sp>
        <p:nvSpPr>
          <p:cNvPr id="4119" name="Text Box 57"/>
          <p:cNvSpPr txBox="1">
            <a:spLocks noChangeArrowheads="1"/>
          </p:cNvSpPr>
          <p:nvPr/>
        </p:nvSpPr>
        <p:spPr bwMode="auto">
          <a:xfrm>
            <a:off x="285069" y="3352800"/>
            <a:ext cx="2274662" cy="30777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 sz="1400" b="1" dirty="0" smtClean="0"/>
              <a:t>Public-Key </a:t>
            </a:r>
            <a:r>
              <a:rPr lang="en-US" sz="1400" b="1" dirty="0"/>
              <a:t>Key Agreement</a:t>
            </a:r>
          </a:p>
        </p:txBody>
      </p:sp>
      <p:sp>
        <p:nvSpPr>
          <p:cNvPr id="4120" name="Text Box 57"/>
          <p:cNvSpPr txBox="1">
            <a:spLocks noChangeArrowheads="1"/>
          </p:cNvSpPr>
          <p:nvPr/>
        </p:nvSpPr>
        <p:spPr bwMode="auto">
          <a:xfrm>
            <a:off x="238136" y="1066800"/>
            <a:ext cx="2624116" cy="30777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 sz="1400" b="1" dirty="0" smtClean="0"/>
              <a:t>Symmetric-Key </a:t>
            </a:r>
            <a:r>
              <a:rPr lang="en-US" sz="1400" b="1" dirty="0"/>
              <a:t>Key Agreement</a:t>
            </a:r>
          </a:p>
        </p:txBody>
      </p:sp>
      <p:grpSp>
        <p:nvGrpSpPr>
          <p:cNvPr id="69" name="Group 35"/>
          <p:cNvGrpSpPr/>
          <p:nvPr/>
        </p:nvGrpSpPr>
        <p:grpSpPr>
          <a:xfrm>
            <a:off x="609600" y="4800600"/>
            <a:ext cx="2710029" cy="581799"/>
            <a:chOff x="533400" y="4267200"/>
            <a:chExt cx="2710029" cy="581799"/>
          </a:xfrm>
        </p:grpSpPr>
        <p:grpSp>
          <p:nvGrpSpPr>
            <p:cNvPr id="70" name="Group 153"/>
            <p:cNvGrpSpPr>
              <a:grpSpLocks/>
            </p:cNvGrpSpPr>
            <p:nvPr/>
          </p:nvGrpSpPr>
          <p:grpSpPr bwMode="auto">
            <a:xfrm>
              <a:off x="533400" y="4267200"/>
              <a:ext cx="2514600" cy="581799"/>
              <a:chOff x="533400" y="1524000"/>
              <a:chExt cx="2514600" cy="582574"/>
            </a:xfrm>
          </p:grpSpPr>
          <p:grpSp>
            <p:nvGrpSpPr>
              <p:cNvPr id="72" name="Group 112"/>
              <p:cNvGrpSpPr>
                <a:grpSpLocks/>
              </p:cNvGrpSpPr>
              <p:nvPr/>
            </p:nvGrpSpPr>
            <p:grpSpPr bwMode="auto">
              <a:xfrm>
                <a:off x="762000" y="1524000"/>
                <a:ext cx="457200" cy="304800"/>
                <a:chOff x="3733800" y="990600"/>
                <a:chExt cx="457200" cy="304800"/>
              </a:xfrm>
            </p:grpSpPr>
            <p:sp>
              <p:nvSpPr>
                <p:cNvPr id="79" name="Rectangle 7"/>
                <p:cNvSpPr>
                  <a:spLocks noChangeArrowheads="1"/>
                </p:cNvSpPr>
                <p:nvPr/>
              </p:nvSpPr>
              <p:spPr bwMode="auto">
                <a:xfrm>
                  <a:off x="3733800" y="990600"/>
                  <a:ext cx="457200" cy="304800"/>
                </a:xfrm>
                <a:prstGeom prst="rect">
                  <a:avLst/>
                </a:prstGeom>
                <a:solidFill>
                  <a:srgbClr val="FFC00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CA"/>
                </a:p>
              </p:txBody>
            </p:sp>
            <p:sp>
              <p:nvSpPr>
                <p:cNvPr id="80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3801270" y="990600"/>
                  <a:ext cx="295274" cy="27699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algn="ctr" eaLnBrk="1" hangingPunct="1"/>
                  <a:r>
                    <a:rPr lang="en-US"/>
                    <a:t>A</a:t>
                  </a:r>
                </a:p>
              </p:txBody>
            </p:sp>
          </p:grpSp>
          <p:grpSp>
            <p:nvGrpSpPr>
              <p:cNvPr id="73" name="Group 113"/>
              <p:cNvGrpSpPr>
                <a:grpSpLocks/>
              </p:cNvGrpSpPr>
              <p:nvPr/>
            </p:nvGrpSpPr>
            <p:grpSpPr bwMode="auto">
              <a:xfrm>
                <a:off x="2590800" y="1524000"/>
                <a:ext cx="457200" cy="304800"/>
                <a:chOff x="5562600" y="990600"/>
                <a:chExt cx="457200" cy="304800"/>
              </a:xfrm>
            </p:grpSpPr>
            <p:sp>
              <p:nvSpPr>
                <p:cNvPr id="77" name="Rectangle 11"/>
                <p:cNvSpPr>
                  <a:spLocks noChangeArrowheads="1"/>
                </p:cNvSpPr>
                <p:nvPr/>
              </p:nvSpPr>
              <p:spPr bwMode="auto">
                <a:xfrm>
                  <a:off x="5562600" y="990600"/>
                  <a:ext cx="457200" cy="304800"/>
                </a:xfrm>
                <a:prstGeom prst="rect">
                  <a:avLst/>
                </a:prstGeom>
                <a:solidFill>
                  <a:srgbClr val="00B0F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CA"/>
                </a:p>
              </p:txBody>
            </p:sp>
            <p:sp>
              <p:nvSpPr>
                <p:cNvPr id="78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5634078" y="990600"/>
                  <a:ext cx="287258" cy="27699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algn="ctr" eaLnBrk="1" hangingPunct="1"/>
                  <a:r>
                    <a:rPr lang="en-US"/>
                    <a:t>B</a:t>
                  </a:r>
                </a:p>
              </p:txBody>
            </p:sp>
          </p:grpSp>
          <p:cxnSp>
            <p:nvCxnSpPr>
              <p:cNvPr id="74" name="Straight Connector 156"/>
              <p:cNvCxnSpPr>
                <a:cxnSpLocks noChangeShapeType="1"/>
              </p:cNvCxnSpPr>
              <p:nvPr/>
            </p:nvCxnSpPr>
            <p:spPr bwMode="auto">
              <a:xfrm>
                <a:off x="1295400" y="1676400"/>
                <a:ext cx="1219200" cy="0"/>
              </a:xfrm>
              <a:prstGeom prst="line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 type="triangle" w="med" len="med"/>
                <a:tailEnd type="triangle" w="med" len="med"/>
              </a:ln>
            </p:spPr>
          </p:cxnSp>
          <p:sp>
            <p:nvSpPr>
              <p:cNvPr id="75" name="TextBox 74"/>
              <p:cNvSpPr txBox="1"/>
              <p:nvPr/>
            </p:nvSpPr>
            <p:spPr>
              <a:xfrm>
                <a:off x="533400" y="1829206"/>
                <a:ext cx="817853" cy="277368"/>
              </a:xfrm>
              <a:prstGeom prst="rect">
                <a:avLst/>
              </a:prstGeom>
              <a:noFill/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en-CA" dirty="0"/>
                  <a:t>(A: </a:t>
                </a:r>
                <a:r>
                  <a:rPr lang="en-CA" i="1" dirty="0">
                    <a:solidFill>
                      <a:srgbClr val="FF0000"/>
                    </a:solidFill>
                  </a:rPr>
                  <a:t>a</a:t>
                </a:r>
                <a:r>
                  <a:rPr lang="en-CA" i="1" dirty="0"/>
                  <a:t>, </a:t>
                </a:r>
                <a:r>
                  <a:rPr lang="en-CA" i="1" dirty="0">
                    <a:solidFill>
                      <a:schemeClr val="accent2">
                        <a:lumMod val="75000"/>
                      </a:schemeClr>
                    </a:solidFill>
                  </a:rPr>
                  <a:t>Q</a:t>
                </a:r>
                <a:r>
                  <a:rPr lang="en-CA" baseline="-25000" dirty="0">
                    <a:solidFill>
                      <a:schemeClr val="accent2">
                        <a:lumMod val="75000"/>
                      </a:schemeClr>
                    </a:solidFill>
                  </a:rPr>
                  <a:t>A</a:t>
                </a:r>
                <a:r>
                  <a:rPr lang="en-CA" dirty="0"/>
                  <a:t>)</a:t>
                </a:r>
                <a:endParaRPr lang="en-CA" i="1" dirty="0"/>
              </a:p>
            </p:txBody>
          </p:sp>
          <p:sp>
            <p:nvSpPr>
              <p:cNvPr id="76" name="TextBox 158"/>
              <p:cNvSpPr txBox="1">
                <a:spLocks noChangeArrowheads="1"/>
              </p:cNvSpPr>
              <p:nvPr/>
            </p:nvSpPr>
            <p:spPr bwMode="auto">
              <a:xfrm>
                <a:off x="2362200" y="1828800"/>
                <a:ext cx="184731" cy="2769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endParaRPr lang="en-CA" i="1"/>
              </a:p>
            </p:txBody>
          </p:sp>
        </p:grpSp>
        <p:sp>
          <p:nvSpPr>
            <p:cNvPr id="71" name="TextBox 70"/>
            <p:cNvSpPr txBox="1"/>
            <p:nvPr/>
          </p:nvSpPr>
          <p:spPr>
            <a:xfrm>
              <a:off x="2438400" y="4572000"/>
              <a:ext cx="805029" cy="276999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CA" dirty="0"/>
                <a:t>(B: </a:t>
              </a:r>
              <a:r>
                <a:rPr lang="en-CA" i="1" dirty="0">
                  <a:solidFill>
                    <a:srgbClr val="FF0000"/>
                  </a:solidFill>
                </a:rPr>
                <a:t>b</a:t>
              </a:r>
              <a:r>
                <a:rPr lang="en-CA" i="1" dirty="0"/>
                <a:t>, </a:t>
              </a:r>
              <a:r>
                <a:rPr lang="en-CA" i="1" dirty="0">
                  <a:solidFill>
                    <a:schemeClr val="accent2">
                      <a:lumMod val="75000"/>
                    </a:schemeClr>
                  </a:solidFill>
                </a:rPr>
                <a:t>Q</a:t>
              </a:r>
              <a:r>
                <a:rPr lang="en-CA" baseline="-25000" dirty="0">
                  <a:solidFill>
                    <a:schemeClr val="accent2">
                      <a:lumMod val="75000"/>
                    </a:schemeClr>
                  </a:solidFill>
                </a:rPr>
                <a:t>B</a:t>
              </a:r>
              <a:r>
                <a:rPr lang="en-CA" dirty="0"/>
                <a:t>)</a:t>
              </a:r>
              <a:endParaRPr lang="en-CA" i="1" dirty="0"/>
            </a:p>
          </p:txBody>
        </p:sp>
      </p:grpSp>
      <p:grpSp>
        <p:nvGrpSpPr>
          <p:cNvPr id="81" name="Group 47"/>
          <p:cNvGrpSpPr/>
          <p:nvPr/>
        </p:nvGrpSpPr>
        <p:grpSpPr>
          <a:xfrm>
            <a:off x="4414838" y="4205288"/>
            <a:ext cx="4270735" cy="2232025"/>
            <a:chOff x="4338638" y="3671888"/>
            <a:chExt cx="4270735" cy="2232025"/>
          </a:xfrm>
        </p:grpSpPr>
        <p:grpSp>
          <p:nvGrpSpPr>
            <p:cNvPr id="82" name="Group 164"/>
            <p:cNvGrpSpPr>
              <a:grpSpLocks/>
            </p:cNvGrpSpPr>
            <p:nvPr/>
          </p:nvGrpSpPr>
          <p:grpSpPr bwMode="auto">
            <a:xfrm>
              <a:off x="4838700" y="4953000"/>
              <a:ext cx="457200" cy="304800"/>
              <a:chOff x="3733800" y="990600"/>
              <a:chExt cx="457200" cy="304800"/>
            </a:xfrm>
          </p:grpSpPr>
          <p:sp>
            <p:nvSpPr>
              <p:cNvPr id="101" name="Rectangle 7"/>
              <p:cNvSpPr>
                <a:spLocks noChangeArrowheads="1"/>
              </p:cNvSpPr>
              <p:nvPr/>
            </p:nvSpPr>
            <p:spPr bwMode="auto">
              <a:xfrm>
                <a:off x="3733800" y="990600"/>
                <a:ext cx="457200" cy="304800"/>
              </a:xfrm>
              <a:prstGeom prst="rect">
                <a:avLst/>
              </a:prstGeom>
              <a:solidFill>
                <a:srgbClr val="FFC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102" name="Text Box 8"/>
              <p:cNvSpPr txBox="1">
                <a:spLocks noChangeArrowheads="1"/>
              </p:cNvSpPr>
              <p:nvPr/>
            </p:nvSpPr>
            <p:spPr bwMode="auto">
              <a:xfrm>
                <a:off x="3801270" y="990600"/>
                <a:ext cx="295274" cy="2769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 eaLnBrk="1" hangingPunct="1"/>
                <a:r>
                  <a:rPr lang="en-US"/>
                  <a:t>A</a:t>
                </a:r>
              </a:p>
            </p:txBody>
          </p:sp>
        </p:grpSp>
        <p:grpSp>
          <p:nvGrpSpPr>
            <p:cNvPr id="83" name="Group 167"/>
            <p:cNvGrpSpPr>
              <a:grpSpLocks/>
            </p:cNvGrpSpPr>
            <p:nvPr/>
          </p:nvGrpSpPr>
          <p:grpSpPr bwMode="auto">
            <a:xfrm>
              <a:off x="6667500" y="4953000"/>
              <a:ext cx="457200" cy="304800"/>
              <a:chOff x="5562600" y="990600"/>
              <a:chExt cx="457200" cy="304800"/>
            </a:xfrm>
          </p:grpSpPr>
          <p:sp>
            <p:nvSpPr>
              <p:cNvPr id="99" name="Rectangle 11"/>
              <p:cNvSpPr>
                <a:spLocks noChangeArrowheads="1"/>
              </p:cNvSpPr>
              <p:nvPr/>
            </p:nvSpPr>
            <p:spPr bwMode="auto">
              <a:xfrm>
                <a:off x="5562600" y="990600"/>
                <a:ext cx="457200" cy="304800"/>
              </a:xfrm>
              <a:prstGeom prst="rect">
                <a:avLst/>
              </a:prstGeom>
              <a:solidFill>
                <a:srgbClr val="00B0F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100" name="Text Box 12"/>
              <p:cNvSpPr txBox="1">
                <a:spLocks noChangeArrowheads="1"/>
              </p:cNvSpPr>
              <p:nvPr/>
            </p:nvSpPr>
            <p:spPr bwMode="auto">
              <a:xfrm>
                <a:off x="5634078" y="990600"/>
                <a:ext cx="287258" cy="2769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 eaLnBrk="1" hangingPunct="1"/>
                <a:r>
                  <a:rPr lang="en-US"/>
                  <a:t>B</a:t>
                </a:r>
              </a:p>
            </p:txBody>
          </p:sp>
        </p:grpSp>
        <p:cxnSp>
          <p:nvCxnSpPr>
            <p:cNvPr id="84" name="Straight Connector 170"/>
            <p:cNvCxnSpPr>
              <a:cxnSpLocks noChangeShapeType="1"/>
            </p:cNvCxnSpPr>
            <p:nvPr/>
          </p:nvCxnSpPr>
          <p:spPr bwMode="auto">
            <a:xfrm>
              <a:off x="5372100" y="5105400"/>
              <a:ext cx="1219200" cy="0"/>
            </a:xfrm>
            <a:prstGeom prst="line">
              <a:avLst/>
            </a:prstGeom>
            <a:noFill/>
            <a:ln w="12700" algn="ctr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</p:cxnSp>
        <p:grpSp>
          <p:nvGrpSpPr>
            <p:cNvPr id="85" name="Group 171"/>
            <p:cNvGrpSpPr>
              <a:grpSpLocks/>
            </p:cNvGrpSpPr>
            <p:nvPr/>
          </p:nvGrpSpPr>
          <p:grpSpPr bwMode="auto">
            <a:xfrm>
              <a:off x="5715000" y="3962400"/>
              <a:ext cx="508000" cy="304800"/>
              <a:chOff x="5524185" y="990600"/>
              <a:chExt cx="508473" cy="304800"/>
            </a:xfrm>
          </p:grpSpPr>
          <p:sp>
            <p:nvSpPr>
              <p:cNvPr id="97" name="Rectangle 11"/>
              <p:cNvSpPr>
                <a:spLocks noChangeArrowheads="1"/>
              </p:cNvSpPr>
              <p:nvPr/>
            </p:nvSpPr>
            <p:spPr bwMode="auto">
              <a:xfrm>
                <a:off x="5562600" y="990600"/>
                <a:ext cx="457200" cy="304800"/>
              </a:xfrm>
              <a:prstGeom prst="rect">
                <a:avLst/>
              </a:prstGeom>
              <a:solidFill>
                <a:srgbClr val="92D05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98" name="Text Box 12"/>
              <p:cNvSpPr txBox="1">
                <a:spLocks noChangeArrowheads="1"/>
              </p:cNvSpPr>
              <p:nvPr/>
            </p:nvSpPr>
            <p:spPr bwMode="auto">
              <a:xfrm>
                <a:off x="5524185" y="990600"/>
                <a:ext cx="508473" cy="2769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1" hangingPunct="1"/>
                <a:r>
                  <a:rPr lang="en-US"/>
                  <a:t>KDC</a:t>
                </a:r>
              </a:p>
            </p:txBody>
          </p:sp>
        </p:grpSp>
        <p:cxnSp>
          <p:nvCxnSpPr>
            <p:cNvPr id="86" name="Straight Connector 174"/>
            <p:cNvCxnSpPr>
              <a:cxnSpLocks noChangeShapeType="1"/>
            </p:cNvCxnSpPr>
            <p:nvPr/>
          </p:nvCxnSpPr>
          <p:spPr bwMode="auto">
            <a:xfrm flipH="1" flipV="1">
              <a:off x="6362700" y="4343400"/>
              <a:ext cx="457200" cy="457200"/>
            </a:xfrm>
            <a:prstGeom prst="line">
              <a:avLst/>
            </a:prstGeom>
            <a:noFill/>
            <a:ln w="12700" algn="ctr">
              <a:solidFill>
                <a:schemeClr val="tx1"/>
              </a:solidFill>
              <a:prstDash val="dash"/>
              <a:round/>
              <a:headEnd type="triangle" w="med" len="med"/>
              <a:tailEnd type="triangle" w="med" len="med"/>
            </a:ln>
          </p:spPr>
        </p:cxnSp>
        <p:sp>
          <p:nvSpPr>
            <p:cNvPr id="87" name="Rectangle 175"/>
            <p:cNvSpPr>
              <a:spLocks noChangeArrowheads="1"/>
            </p:cNvSpPr>
            <p:nvPr/>
          </p:nvSpPr>
          <p:spPr bwMode="auto">
            <a:xfrm>
              <a:off x="6286500" y="3810000"/>
              <a:ext cx="185738" cy="4000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en-GB" i="1" baseline="-25000"/>
            </a:p>
            <a:p>
              <a:endParaRPr lang="en-CA" i="1"/>
            </a:p>
          </p:txBody>
        </p:sp>
        <p:sp>
          <p:nvSpPr>
            <p:cNvPr id="88" name="TextBox 176"/>
            <p:cNvSpPr txBox="1">
              <a:spLocks noChangeArrowheads="1"/>
            </p:cNvSpPr>
            <p:nvPr/>
          </p:nvSpPr>
          <p:spPr bwMode="auto">
            <a:xfrm>
              <a:off x="4648200" y="3810000"/>
              <a:ext cx="1075936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CA" i="1" dirty="0" err="1"/>
                <a:t>Cert</a:t>
              </a:r>
              <a:r>
                <a:rPr lang="en-CA" baseline="-25000" dirty="0" err="1"/>
                <a:t>CA</a:t>
              </a:r>
              <a:r>
                <a:rPr lang="en-CA" dirty="0"/>
                <a:t>(A,</a:t>
              </a:r>
              <a:r>
                <a:rPr lang="en-CA" i="1" dirty="0"/>
                <a:t> </a:t>
              </a:r>
              <a:r>
                <a:rPr lang="en-CA" i="1" dirty="0">
                  <a:solidFill>
                    <a:srgbClr val="0070C0"/>
                  </a:solidFill>
                </a:rPr>
                <a:t>Q</a:t>
              </a:r>
              <a:r>
                <a:rPr lang="en-GB" baseline="-25000" dirty="0">
                  <a:solidFill>
                    <a:srgbClr val="0070C0"/>
                  </a:solidFill>
                </a:rPr>
                <a:t>A</a:t>
              </a:r>
              <a:r>
                <a:rPr lang="en-GB" dirty="0"/>
                <a:t>)</a:t>
              </a:r>
              <a:endParaRPr lang="en-CA" i="1" dirty="0"/>
            </a:p>
          </p:txBody>
        </p:sp>
        <p:sp>
          <p:nvSpPr>
            <p:cNvPr id="89" name="Rectangle 88"/>
            <p:cNvSpPr/>
            <p:nvPr/>
          </p:nvSpPr>
          <p:spPr>
            <a:xfrm>
              <a:off x="4648200" y="4038600"/>
              <a:ext cx="1101584" cy="120032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CA" i="1" dirty="0" err="1"/>
                <a:t>Cert</a:t>
              </a:r>
              <a:r>
                <a:rPr lang="en-CA" baseline="-25000" dirty="0" err="1"/>
                <a:t>CA</a:t>
              </a:r>
              <a:r>
                <a:rPr lang="en-CA" dirty="0"/>
                <a:t>(B,</a:t>
              </a:r>
              <a:r>
                <a:rPr lang="en-CA" i="1" dirty="0"/>
                <a:t> </a:t>
              </a:r>
              <a:r>
                <a:rPr lang="en-CA" i="1" dirty="0">
                  <a:solidFill>
                    <a:srgbClr val="0070C0"/>
                  </a:solidFill>
                </a:rPr>
                <a:t>Q</a:t>
              </a:r>
              <a:r>
                <a:rPr lang="en-GB" baseline="-25000" dirty="0">
                  <a:solidFill>
                    <a:srgbClr val="0070C0"/>
                  </a:solidFill>
                </a:rPr>
                <a:t>B</a:t>
              </a:r>
              <a:r>
                <a:rPr lang="en-GB" dirty="0"/>
                <a:t>)</a:t>
              </a:r>
              <a:r>
                <a:rPr lang="en-GB" i="1" dirty="0">
                  <a:solidFill>
                    <a:schemeClr val="accent1">
                      <a:lumMod val="50000"/>
                    </a:schemeClr>
                  </a:solidFill>
                </a:rPr>
                <a:t> </a:t>
              </a:r>
            </a:p>
            <a:p>
              <a:pPr>
                <a:defRPr/>
              </a:pPr>
              <a:r>
                <a:rPr lang="en-GB" i="1" dirty="0">
                  <a:solidFill>
                    <a:schemeClr val="accent1">
                      <a:lumMod val="50000"/>
                    </a:schemeClr>
                  </a:solidFill>
                </a:rPr>
                <a:t>Q</a:t>
              </a:r>
              <a:r>
                <a:rPr lang="en-GB" baseline="-25000" dirty="0">
                  <a:solidFill>
                    <a:schemeClr val="accent1">
                      <a:lumMod val="50000"/>
                    </a:schemeClr>
                  </a:solidFill>
                </a:rPr>
                <a:t>CA</a:t>
              </a:r>
              <a:endParaRPr lang="en-CA" dirty="0"/>
            </a:p>
            <a:p>
              <a:pPr>
                <a:defRPr/>
              </a:pPr>
              <a:endParaRPr lang="en-GB" dirty="0"/>
            </a:p>
            <a:p>
              <a:pPr>
                <a:defRPr/>
              </a:pPr>
              <a:endParaRPr lang="en-GB" dirty="0"/>
            </a:p>
            <a:p>
              <a:pPr>
                <a:defRPr/>
              </a:pPr>
              <a:endParaRPr lang="en-GB" dirty="0"/>
            </a:p>
            <a:p>
              <a:pPr>
                <a:defRPr/>
              </a:pPr>
              <a:endParaRPr lang="en-CA" i="1" dirty="0"/>
            </a:p>
          </p:txBody>
        </p:sp>
        <p:sp>
          <p:nvSpPr>
            <p:cNvPr id="90" name="Rectangle 89"/>
            <p:cNvSpPr/>
            <p:nvPr/>
          </p:nvSpPr>
          <p:spPr>
            <a:xfrm>
              <a:off x="4343400" y="5257800"/>
              <a:ext cx="1394934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CA" i="1" dirty="0"/>
                <a:t>A</a:t>
              </a:r>
              <a:r>
                <a:rPr lang="en-CA" dirty="0"/>
                <a:t>:</a:t>
              </a:r>
              <a:r>
                <a:rPr lang="en-CA" i="1" dirty="0"/>
                <a:t> </a:t>
              </a:r>
              <a:r>
                <a:rPr lang="en-CA" i="1" dirty="0">
                  <a:solidFill>
                    <a:srgbClr val="FF0000"/>
                  </a:solidFill>
                </a:rPr>
                <a:t>a</a:t>
              </a:r>
              <a:r>
                <a:rPr lang="en-CA" i="1" dirty="0"/>
                <a:t>, </a:t>
              </a:r>
              <a:r>
                <a:rPr lang="en-CA" i="1" dirty="0" err="1"/>
                <a:t>Cert</a:t>
              </a:r>
              <a:r>
                <a:rPr lang="en-CA" baseline="-25000" dirty="0" err="1"/>
                <a:t>CA</a:t>
              </a:r>
              <a:r>
                <a:rPr lang="en-CA" dirty="0"/>
                <a:t>(A,</a:t>
              </a:r>
              <a:r>
                <a:rPr lang="en-CA" i="1" dirty="0"/>
                <a:t> </a:t>
              </a:r>
              <a:r>
                <a:rPr lang="en-CA" i="1" dirty="0">
                  <a:solidFill>
                    <a:srgbClr val="0070C0"/>
                  </a:solidFill>
                </a:rPr>
                <a:t>Q</a:t>
              </a:r>
              <a:r>
                <a:rPr lang="en-GB" baseline="-25000" dirty="0">
                  <a:solidFill>
                    <a:srgbClr val="0070C0"/>
                  </a:solidFill>
                </a:rPr>
                <a:t>A</a:t>
              </a:r>
              <a:r>
                <a:rPr lang="en-GB" dirty="0"/>
                <a:t>)</a:t>
              </a:r>
            </a:p>
            <a:p>
              <a:pPr>
                <a:defRPr/>
              </a:pPr>
              <a:r>
                <a:rPr lang="en-GB" i="1" dirty="0"/>
                <a:t>     </a:t>
              </a:r>
              <a:r>
                <a:rPr lang="en-GB" i="1" dirty="0">
                  <a:solidFill>
                    <a:schemeClr val="accent1">
                      <a:lumMod val="50000"/>
                    </a:schemeClr>
                  </a:solidFill>
                </a:rPr>
                <a:t>Q</a:t>
              </a:r>
              <a:r>
                <a:rPr lang="en-GB" baseline="-25000" dirty="0">
                  <a:solidFill>
                    <a:schemeClr val="accent1">
                      <a:lumMod val="50000"/>
                    </a:schemeClr>
                  </a:solidFill>
                </a:rPr>
                <a:t>CA</a:t>
              </a:r>
              <a:endParaRPr lang="en-CA" dirty="0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  <p:sp>
          <p:nvSpPr>
            <p:cNvPr id="91" name="Rectangle 90"/>
            <p:cNvSpPr/>
            <p:nvPr/>
          </p:nvSpPr>
          <p:spPr>
            <a:xfrm>
              <a:off x="6477000" y="5257800"/>
              <a:ext cx="1406525" cy="64611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CA" i="1" dirty="0"/>
                <a:t>B</a:t>
              </a:r>
              <a:r>
                <a:rPr lang="en-CA" dirty="0"/>
                <a:t>:</a:t>
              </a:r>
              <a:r>
                <a:rPr lang="en-CA" dirty="0">
                  <a:solidFill>
                    <a:srgbClr val="FF0000"/>
                  </a:solidFill>
                </a:rPr>
                <a:t> </a:t>
              </a:r>
              <a:r>
                <a:rPr lang="en-CA" i="1" dirty="0">
                  <a:solidFill>
                    <a:srgbClr val="FF0000"/>
                  </a:solidFill>
                </a:rPr>
                <a:t>b</a:t>
              </a:r>
              <a:r>
                <a:rPr lang="en-CA" dirty="0"/>
                <a:t>,</a:t>
              </a:r>
              <a:r>
                <a:rPr lang="en-CA" i="1" dirty="0"/>
                <a:t> </a:t>
              </a:r>
              <a:r>
                <a:rPr lang="en-CA" i="1" dirty="0" err="1"/>
                <a:t>Cert</a:t>
              </a:r>
              <a:r>
                <a:rPr lang="en-CA" baseline="-25000" dirty="0" err="1"/>
                <a:t>CA</a:t>
              </a:r>
              <a:r>
                <a:rPr lang="en-CA" dirty="0"/>
                <a:t>(</a:t>
              </a:r>
              <a:r>
                <a:rPr lang="en-CA" i="1" dirty="0"/>
                <a:t>B</a:t>
              </a:r>
              <a:r>
                <a:rPr lang="en-CA" dirty="0"/>
                <a:t>,</a:t>
              </a:r>
              <a:r>
                <a:rPr lang="en-CA" i="1" dirty="0"/>
                <a:t> </a:t>
              </a:r>
              <a:r>
                <a:rPr lang="en-CA" i="1" dirty="0">
                  <a:solidFill>
                    <a:srgbClr val="0070C0"/>
                  </a:solidFill>
                </a:rPr>
                <a:t>Q</a:t>
              </a:r>
              <a:r>
                <a:rPr lang="en-GB" i="1" baseline="-25000" dirty="0">
                  <a:solidFill>
                    <a:srgbClr val="0070C0"/>
                  </a:solidFill>
                </a:rPr>
                <a:t>B</a:t>
              </a:r>
              <a:r>
                <a:rPr lang="en-GB" dirty="0"/>
                <a:t>)</a:t>
              </a:r>
              <a:r>
                <a:rPr lang="en-GB" i="1" dirty="0"/>
                <a:t> </a:t>
              </a:r>
            </a:p>
            <a:p>
              <a:pPr>
                <a:defRPr/>
              </a:pPr>
              <a:r>
                <a:rPr lang="en-GB" i="1" dirty="0"/>
                <a:t>    </a:t>
              </a:r>
              <a:r>
                <a:rPr lang="en-GB" i="1" dirty="0">
                  <a:solidFill>
                    <a:schemeClr val="accent1">
                      <a:lumMod val="50000"/>
                    </a:schemeClr>
                  </a:solidFill>
                </a:rPr>
                <a:t>Q</a:t>
              </a:r>
              <a:r>
                <a:rPr lang="en-GB" baseline="-25000" dirty="0">
                  <a:solidFill>
                    <a:schemeClr val="accent1">
                      <a:lumMod val="50000"/>
                    </a:schemeClr>
                  </a:solidFill>
                </a:rPr>
                <a:t>CA</a:t>
              </a:r>
              <a:endParaRPr lang="en-GB" dirty="0">
                <a:solidFill>
                  <a:schemeClr val="accent1">
                    <a:lumMod val="50000"/>
                  </a:schemeClr>
                </a:solidFill>
              </a:endParaRPr>
            </a:p>
            <a:p>
              <a:pPr>
                <a:defRPr/>
              </a:pPr>
              <a:endParaRPr lang="en-CA" i="1" dirty="0"/>
            </a:p>
          </p:txBody>
        </p:sp>
        <p:sp>
          <p:nvSpPr>
            <p:cNvPr id="92" name="Rectangle 182"/>
            <p:cNvSpPr>
              <a:spLocks noChangeArrowheads="1"/>
            </p:cNvSpPr>
            <p:nvPr/>
          </p:nvSpPr>
          <p:spPr bwMode="auto">
            <a:xfrm>
              <a:off x="4338638" y="3671888"/>
              <a:ext cx="223837" cy="276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GB" i="1"/>
                <a:t> </a:t>
              </a:r>
              <a:endParaRPr lang="en-CA"/>
            </a:p>
          </p:txBody>
        </p:sp>
        <p:sp>
          <p:nvSpPr>
            <p:cNvPr id="93" name="Rectangle 92"/>
            <p:cNvSpPr/>
            <p:nvPr/>
          </p:nvSpPr>
          <p:spPr>
            <a:xfrm>
              <a:off x="7620000" y="4267200"/>
              <a:ext cx="989373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CA" dirty="0"/>
                <a:t>(CA: </a:t>
              </a:r>
              <a:r>
                <a:rPr lang="en-CA" i="1" dirty="0">
                  <a:solidFill>
                    <a:srgbClr val="FF0000"/>
                  </a:solidFill>
                </a:rPr>
                <a:t>d</a:t>
              </a:r>
              <a:r>
                <a:rPr lang="en-CA" i="1" dirty="0"/>
                <a:t>, </a:t>
              </a:r>
              <a:r>
                <a:rPr lang="en-CA" i="1" dirty="0">
                  <a:solidFill>
                    <a:schemeClr val="accent1">
                      <a:lumMod val="50000"/>
                    </a:schemeClr>
                  </a:solidFill>
                </a:rPr>
                <a:t>Q</a:t>
              </a:r>
              <a:r>
                <a:rPr lang="en-CA" baseline="-25000" dirty="0">
                  <a:solidFill>
                    <a:schemeClr val="accent1">
                      <a:lumMod val="50000"/>
                    </a:schemeClr>
                  </a:solidFill>
                </a:rPr>
                <a:t>CA</a:t>
              </a:r>
              <a:r>
                <a:rPr lang="en-CA" dirty="0"/>
                <a:t>)</a:t>
              </a:r>
              <a:endParaRPr lang="en-CA" i="1" dirty="0"/>
            </a:p>
          </p:txBody>
        </p:sp>
        <p:grpSp>
          <p:nvGrpSpPr>
            <p:cNvPr id="94" name="Group 6"/>
            <p:cNvGrpSpPr>
              <a:grpSpLocks/>
            </p:cNvGrpSpPr>
            <p:nvPr/>
          </p:nvGrpSpPr>
          <p:grpSpPr bwMode="auto">
            <a:xfrm>
              <a:off x="7772400" y="3962400"/>
              <a:ext cx="474663" cy="304800"/>
              <a:chOff x="816" y="912"/>
              <a:chExt cx="299" cy="192"/>
            </a:xfrm>
          </p:grpSpPr>
          <p:sp>
            <p:nvSpPr>
              <p:cNvPr id="95" name="Rectangle 7"/>
              <p:cNvSpPr>
                <a:spLocks noChangeArrowheads="1"/>
              </p:cNvSpPr>
              <p:nvPr/>
            </p:nvSpPr>
            <p:spPr bwMode="auto">
              <a:xfrm>
                <a:off x="816" y="912"/>
                <a:ext cx="288" cy="192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CA"/>
              </a:p>
            </p:txBody>
          </p:sp>
          <p:sp>
            <p:nvSpPr>
              <p:cNvPr id="96" name="Text Box 8"/>
              <p:cNvSpPr txBox="1">
                <a:spLocks noChangeArrowheads="1"/>
              </p:cNvSpPr>
              <p:nvPr/>
            </p:nvSpPr>
            <p:spPr bwMode="auto">
              <a:xfrm>
                <a:off x="864" y="912"/>
                <a:ext cx="251" cy="1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1" hangingPunct="1"/>
                <a:r>
                  <a:rPr lang="en-US"/>
                  <a:t>CA</a:t>
                </a:r>
              </a:p>
            </p:txBody>
          </p:sp>
        </p:grpSp>
      </p:grpSp>
      <p:grpSp>
        <p:nvGrpSpPr>
          <p:cNvPr id="115" name="Group 114"/>
          <p:cNvGrpSpPr/>
          <p:nvPr/>
        </p:nvGrpSpPr>
        <p:grpSpPr>
          <a:xfrm>
            <a:off x="304800" y="2286000"/>
            <a:ext cx="3124200" cy="838200"/>
            <a:chOff x="304800" y="2286000"/>
            <a:chExt cx="3124200" cy="838200"/>
          </a:xfrm>
        </p:grpSpPr>
        <p:grpSp>
          <p:nvGrpSpPr>
            <p:cNvPr id="104" name="Group 103"/>
            <p:cNvGrpSpPr/>
            <p:nvPr/>
          </p:nvGrpSpPr>
          <p:grpSpPr>
            <a:xfrm>
              <a:off x="533400" y="2438400"/>
              <a:ext cx="2701938" cy="581394"/>
              <a:chOff x="533400" y="1524001"/>
              <a:chExt cx="2701938" cy="581394"/>
            </a:xfrm>
          </p:grpSpPr>
          <p:grpSp>
            <p:nvGrpSpPr>
              <p:cNvPr id="105" name="Group 112"/>
              <p:cNvGrpSpPr>
                <a:grpSpLocks/>
              </p:cNvGrpSpPr>
              <p:nvPr/>
            </p:nvGrpSpPr>
            <p:grpSpPr bwMode="auto">
              <a:xfrm>
                <a:off x="762042" y="1524001"/>
                <a:ext cx="457284" cy="304395"/>
                <a:chOff x="3733800" y="990600"/>
                <a:chExt cx="457200" cy="304800"/>
              </a:xfrm>
            </p:grpSpPr>
            <p:sp>
              <p:nvSpPr>
                <p:cNvPr id="112" name="Rectangle 7"/>
                <p:cNvSpPr>
                  <a:spLocks noChangeArrowheads="1"/>
                </p:cNvSpPr>
                <p:nvPr/>
              </p:nvSpPr>
              <p:spPr bwMode="auto">
                <a:xfrm>
                  <a:off x="3733800" y="990600"/>
                  <a:ext cx="457200" cy="304800"/>
                </a:xfrm>
                <a:prstGeom prst="rect">
                  <a:avLst/>
                </a:prstGeom>
                <a:solidFill>
                  <a:srgbClr val="FFC00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CA"/>
                </a:p>
              </p:txBody>
            </p:sp>
            <p:sp>
              <p:nvSpPr>
                <p:cNvPr id="113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3801270" y="990600"/>
                  <a:ext cx="295274" cy="27699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algn="ctr" eaLnBrk="1" hangingPunct="1"/>
                  <a:r>
                    <a:rPr lang="en-US" dirty="0"/>
                    <a:t>A</a:t>
                  </a:r>
                </a:p>
              </p:txBody>
            </p:sp>
          </p:grpSp>
          <p:grpSp>
            <p:nvGrpSpPr>
              <p:cNvPr id="106" name="Group 113"/>
              <p:cNvGrpSpPr>
                <a:grpSpLocks/>
              </p:cNvGrpSpPr>
              <p:nvPr/>
            </p:nvGrpSpPr>
            <p:grpSpPr bwMode="auto">
              <a:xfrm>
                <a:off x="2591177" y="1524001"/>
                <a:ext cx="457284" cy="304395"/>
                <a:chOff x="5562600" y="990600"/>
                <a:chExt cx="457200" cy="304800"/>
              </a:xfrm>
            </p:grpSpPr>
            <p:sp>
              <p:nvSpPr>
                <p:cNvPr id="110" name="Rectangle 11"/>
                <p:cNvSpPr>
                  <a:spLocks noChangeArrowheads="1"/>
                </p:cNvSpPr>
                <p:nvPr/>
              </p:nvSpPr>
              <p:spPr bwMode="auto">
                <a:xfrm>
                  <a:off x="5562600" y="990600"/>
                  <a:ext cx="457200" cy="304800"/>
                </a:xfrm>
                <a:prstGeom prst="rect">
                  <a:avLst/>
                </a:prstGeom>
                <a:solidFill>
                  <a:srgbClr val="00B0F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CA"/>
                </a:p>
              </p:txBody>
            </p:sp>
            <p:sp>
              <p:nvSpPr>
                <p:cNvPr id="111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5634078" y="990600"/>
                  <a:ext cx="287258" cy="27699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algn="ctr" eaLnBrk="1" hangingPunct="1"/>
                  <a:r>
                    <a:rPr lang="en-US"/>
                    <a:t>B</a:t>
                  </a:r>
                </a:p>
              </p:txBody>
            </p:sp>
          </p:grpSp>
          <p:cxnSp>
            <p:nvCxnSpPr>
              <p:cNvPr id="107" name="Straight Connector 115"/>
              <p:cNvCxnSpPr>
                <a:cxnSpLocks noChangeShapeType="1"/>
              </p:cNvCxnSpPr>
              <p:nvPr/>
            </p:nvCxnSpPr>
            <p:spPr bwMode="auto">
              <a:xfrm>
                <a:off x="1295540" y="1676198"/>
                <a:ext cx="1219423" cy="0"/>
              </a:xfrm>
              <a:prstGeom prst="line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 type="triangle" w="med" len="med"/>
                <a:tailEnd type="triangle" w="med" len="med"/>
              </a:ln>
            </p:spPr>
          </p:cxnSp>
          <p:sp>
            <p:nvSpPr>
              <p:cNvPr id="108" name="TextBox 140"/>
              <p:cNvSpPr txBox="1">
                <a:spLocks noChangeArrowheads="1"/>
              </p:cNvSpPr>
              <p:nvPr/>
            </p:nvSpPr>
            <p:spPr bwMode="auto">
              <a:xfrm>
                <a:off x="533400" y="1828396"/>
                <a:ext cx="867545" cy="2769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CA" dirty="0"/>
                  <a:t>(</a:t>
                </a:r>
                <a:r>
                  <a:rPr lang="en-CA" i="1" dirty="0"/>
                  <a:t>A</a:t>
                </a:r>
                <a:r>
                  <a:rPr lang="en-CA" dirty="0"/>
                  <a:t>,</a:t>
                </a:r>
                <a:r>
                  <a:rPr lang="en-CA" i="1" dirty="0"/>
                  <a:t> B</a:t>
                </a:r>
                <a:r>
                  <a:rPr lang="en-CA" dirty="0"/>
                  <a:t>,</a:t>
                </a:r>
                <a:r>
                  <a:rPr lang="en-CA" i="1" dirty="0"/>
                  <a:t> </a:t>
                </a:r>
                <a:r>
                  <a:rPr lang="en-CA" dirty="0" smtClean="0">
                    <a:solidFill>
                      <a:srgbClr val="FF0000"/>
                    </a:solidFill>
                  </a:rPr>
                  <a:t>{</a:t>
                </a:r>
                <a:r>
                  <a:rPr lang="en-CA" i="1" dirty="0" smtClean="0">
                    <a:solidFill>
                      <a:srgbClr val="FF0000"/>
                    </a:solidFill>
                  </a:rPr>
                  <a:t>K</a:t>
                </a:r>
                <a:r>
                  <a:rPr lang="en-GB" b="1" dirty="0" smtClean="0">
                    <a:solidFill>
                      <a:srgbClr val="FF0000"/>
                    </a:solidFill>
                  </a:rPr>
                  <a:t>}</a:t>
                </a:r>
                <a:r>
                  <a:rPr lang="en-GB" dirty="0" smtClean="0"/>
                  <a:t>)</a:t>
                </a:r>
                <a:endParaRPr lang="en-CA" i="1" dirty="0"/>
              </a:p>
            </p:txBody>
          </p:sp>
          <p:sp>
            <p:nvSpPr>
              <p:cNvPr id="109" name="TextBox 147"/>
              <p:cNvSpPr txBox="1">
                <a:spLocks noChangeArrowheads="1"/>
              </p:cNvSpPr>
              <p:nvPr/>
            </p:nvSpPr>
            <p:spPr bwMode="auto">
              <a:xfrm>
                <a:off x="2362535" y="1828395"/>
                <a:ext cx="872803" cy="2769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CA" dirty="0"/>
                  <a:t>(</a:t>
                </a:r>
                <a:r>
                  <a:rPr lang="en-CA" i="1" dirty="0"/>
                  <a:t>B</a:t>
                </a:r>
                <a:r>
                  <a:rPr lang="en-CA" dirty="0"/>
                  <a:t>,</a:t>
                </a:r>
                <a:r>
                  <a:rPr lang="en-CA" i="1" dirty="0"/>
                  <a:t> A</a:t>
                </a:r>
                <a:r>
                  <a:rPr lang="en-CA" dirty="0"/>
                  <a:t>,</a:t>
                </a:r>
                <a:r>
                  <a:rPr lang="en-CA" i="1" dirty="0"/>
                  <a:t> </a:t>
                </a:r>
                <a:r>
                  <a:rPr lang="en-CA" dirty="0" smtClean="0">
                    <a:solidFill>
                      <a:srgbClr val="FF0000"/>
                    </a:solidFill>
                  </a:rPr>
                  <a:t>{</a:t>
                </a:r>
                <a:r>
                  <a:rPr lang="en-CA" i="1" dirty="0" smtClean="0">
                    <a:solidFill>
                      <a:srgbClr val="FF0000"/>
                    </a:solidFill>
                  </a:rPr>
                  <a:t>K</a:t>
                </a:r>
                <a:r>
                  <a:rPr lang="en-GB" b="1" dirty="0" smtClean="0">
                    <a:solidFill>
                      <a:srgbClr val="FF0000"/>
                    </a:solidFill>
                  </a:rPr>
                  <a:t>}</a:t>
                </a:r>
                <a:r>
                  <a:rPr lang="en-GB" dirty="0" smtClean="0"/>
                  <a:t>)</a:t>
                </a:r>
                <a:endParaRPr lang="en-CA" dirty="0"/>
              </a:p>
            </p:txBody>
          </p:sp>
        </p:grpSp>
        <p:sp>
          <p:nvSpPr>
            <p:cNvPr id="114" name="Rounded Rectangle 113"/>
            <p:cNvSpPr/>
            <p:nvPr/>
          </p:nvSpPr>
          <p:spPr bwMode="auto">
            <a:xfrm>
              <a:off x="304800" y="2286000"/>
              <a:ext cx="3124200" cy="838200"/>
            </a:xfrm>
            <a:prstGeom prst="roundRect">
              <a:avLst/>
            </a:prstGeom>
            <a:noFill/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CA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314462" cy="276999"/>
          </a:xfrm>
          <a:noFill/>
        </p:spPr>
        <p:txBody>
          <a:bodyPr/>
          <a:lstStyle/>
          <a:p>
            <a:r>
              <a:rPr lang="en-US" dirty="0" smtClean="0"/>
              <a:t>May 15, 2012</a:t>
            </a:r>
            <a:endParaRPr lang="en-US" dirty="0" smtClean="0"/>
          </a:p>
        </p:txBody>
      </p:sp>
      <p:sp>
        <p:nvSpPr>
          <p:cNvPr id="409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5931030" y="6475413"/>
            <a:ext cx="2612895" cy="184666"/>
          </a:xfrm>
          <a:noFill/>
        </p:spPr>
        <p:txBody>
          <a:bodyPr/>
          <a:lstStyle/>
          <a:p>
            <a:r>
              <a:rPr lang="en-US" dirty="0" smtClean="0"/>
              <a:t>Ren</a:t>
            </a:r>
            <a:r>
              <a:rPr lang="en-US" dirty="0" smtClean="0">
                <a:cs typeface="Times New Roman" pitchFamily="-65" charset="0"/>
              </a:rPr>
              <a:t>é Struik (Struik Security Consultancy)</a:t>
            </a:r>
            <a:endParaRPr lang="en-US" dirty="0" smtClean="0"/>
          </a:p>
        </p:txBody>
      </p:sp>
      <p:sp>
        <p:nvSpPr>
          <p:cNvPr id="410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8BA9A93A-9D9A-468F-BFB2-6F515685EE43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4101" name="Text Box 2"/>
          <p:cNvSpPr txBox="1">
            <a:spLocks noChangeArrowheads="1"/>
          </p:cNvSpPr>
          <p:nvPr/>
        </p:nvSpPr>
        <p:spPr bwMode="auto">
          <a:xfrm>
            <a:off x="2245239" y="533400"/>
            <a:ext cx="4799584" cy="304698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/>
            <a:r>
              <a:rPr lang="en-US" sz="2400" b="1" dirty="0" smtClean="0"/>
              <a:t>Symmetric-Key Key Agreement (1)</a:t>
            </a:r>
          </a:p>
          <a:p>
            <a:pPr algn="ctr"/>
            <a:endParaRPr lang="en-US" sz="2400" b="1" dirty="0"/>
          </a:p>
          <a:p>
            <a:pPr algn="ctr"/>
            <a:endParaRPr lang="en-US" sz="2400" b="1" dirty="0" smtClean="0"/>
          </a:p>
          <a:p>
            <a:pPr algn="ctr"/>
            <a:endParaRPr lang="en-US" sz="2400" b="1" dirty="0"/>
          </a:p>
          <a:p>
            <a:pPr algn="ctr"/>
            <a:endParaRPr lang="en-US" sz="2400" b="1" dirty="0" smtClean="0"/>
          </a:p>
          <a:p>
            <a:pPr algn="ctr"/>
            <a:endParaRPr lang="en-US" sz="2400" b="1" dirty="0"/>
          </a:p>
          <a:p>
            <a:pPr algn="ctr"/>
            <a:endParaRPr lang="en-US" sz="2400" b="1" dirty="0" smtClean="0"/>
          </a:p>
          <a:p>
            <a:pPr algn="ctr"/>
            <a:endParaRPr lang="en-US" sz="2400" b="1" dirty="0"/>
          </a:p>
        </p:txBody>
      </p:sp>
      <p:grpSp>
        <p:nvGrpSpPr>
          <p:cNvPr id="2" name="Group 152"/>
          <p:cNvGrpSpPr>
            <a:grpSpLocks/>
          </p:cNvGrpSpPr>
          <p:nvPr/>
        </p:nvGrpSpPr>
        <p:grpSpPr bwMode="auto">
          <a:xfrm>
            <a:off x="685800" y="3733801"/>
            <a:ext cx="2701938" cy="581394"/>
            <a:chOff x="533400" y="1524000"/>
            <a:chExt cx="2701443" cy="582168"/>
          </a:xfrm>
        </p:grpSpPr>
        <p:grpSp>
          <p:nvGrpSpPr>
            <p:cNvPr id="3" name="Group 112"/>
            <p:cNvGrpSpPr>
              <a:grpSpLocks/>
            </p:cNvGrpSpPr>
            <p:nvPr/>
          </p:nvGrpSpPr>
          <p:grpSpPr bwMode="auto">
            <a:xfrm>
              <a:off x="762000" y="1524000"/>
              <a:ext cx="457200" cy="304800"/>
              <a:chOff x="3733800" y="990600"/>
              <a:chExt cx="457200" cy="304800"/>
            </a:xfrm>
          </p:grpSpPr>
          <p:sp>
            <p:nvSpPr>
              <p:cNvPr id="4161" name="Rectangle 7"/>
              <p:cNvSpPr>
                <a:spLocks noChangeArrowheads="1"/>
              </p:cNvSpPr>
              <p:nvPr/>
            </p:nvSpPr>
            <p:spPr bwMode="auto">
              <a:xfrm>
                <a:off x="3733800" y="990600"/>
                <a:ext cx="457200" cy="304800"/>
              </a:xfrm>
              <a:prstGeom prst="rect">
                <a:avLst/>
              </a:prstGeom>
              <a:solidFill>
                <a:srgbClr val="FFC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4162" name="Text Box 8"/>
              <p:cNvSpPr txBox="1">
                <a:spLocks noChangeArrowheads="1"/>
              </p:cNvSpPr>
              <p:nvPr/>
            </p:nvSpPr>
            <p:spPr bwMode="auto">
              <a:xfrm>
                <a:off x="3801270" y="990600"/>
                <a:ext cx="295274" cy="2769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 eaLnBrk="1" hangingPunct="1"/>
                <a:r>
                  <a:rPr lang="en-US"/>
                  <a:t>A</a:t>
                </a:r>
              </a:p>
            </p:txBody>
          </p:sp>
        </p:grpSp>
        <p:grpSp>
          <p:nvGrpSpPr>
            <p:cNvPr id="4" name="Group 113"/>
            <p:cNvGrpSpPr>
              <a:grpSpLocks/>
            </p:cNvGrpSpPr>
            <p:nvPr/>
          </p:nvGrpSpPr>
          <p:grpSpPr bwMode="auto">
            <a:xfrm>
              <a:off x="2590800" y="1524000"/>
              <a:ext cx="457200" cy="304800"/>
              <a:chOff x="5562600" y="990600"/>
              <a:chExt cx="457200" cy="304800"/>
            </a:xfrm>
          </p:grpSpPr>
          <p:sp>
            <p:nvSpPr>
              <p:cNvPr id="4159" name="Rectangle 11"/>
              <p:cNvSpPr>
                <a:spLocks noChangeArrowheads="1"/>
              </p:cNvSpPr>
              <p:nvPr/>
            </p:nvSpPr>
            <p:spPr bwMode="auto">
              <a:xfrm>
                <a:off x="5562600" y="990600"/>
                <a:ext cx="457200" cy="304800"/>
              </a:xfrm>
              <a:prstGeom prst="rect">
                <a:avLst/>
              </a:prstGeom>
              <a:solidFill>
                <a:srgbClr val="00B0F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4160" name="Text Box 12"/>
              <p:cNvSpPr txBox="1">
                <a:spLocks noChangeArrowheads="1"/>
              </p:cNvSpPr>
              <p:nvPr/>
            </p:nvSpPr>
            <p:spPr bwMode="auto">
              <a:xfrm>
                <a:off x="5634078" y="990600"/>
                <a:ext cx="287258" cy="2769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 eaLnBrk="1" hangingPunct="1"/>
                <a:r>
                  <a:rPr lang="en-US"/>
                  <a:t>B</a:t>
                </a:r>
              </a:p>
            </p:txBody>
          </p:sp>
        </p:grpSp>
        <p:cxnSp>
          <p:nvCxnSpPr>
            <p:cNvPr id="4156" name="Straight Connector 115"/>
            <p:cNvCxnSpPr>
              <a:cxnSpLocks noChangeShapeType="1"/>
            </p:cNvCxnSpPr>
            <p:nvPr/>
          </p:nvCxnSpPr>
          <p:spPr bwMode="auto">
            <a:xfrm>
              <a:off x="1295400" y="1676400"/>
              <a:ext cx="1219200" cy="0"/>
            </a:xfrm>
            <a:prstGeom prst="line">
              <a:avLst/>
            </a:prstGeom>
            <a:noFill/>
            <a:ln w="12700" algn="ctr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</p:cxnSp>
        <p:sp>
          <p:nvSpPr>
            <p:cNvPr id="4157" name="TextBox 140"/>
            <p:cNvSpPr txBox="1">
              <a:spLocks noChangeArrowheads="1"/>
            </p:cNvSpPr>
            <p:nvPr/>
          </p:nvSpPr>
          <p:spPr bwMode="auto">
            <a:xfrm>
              <a:off x="533400" y="1828800"/>
              <a:ext cx="875401" cy="2773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CA" dirty="0"/>
                <a:t>(</a:t>
              </a:r>
              <a:r>
                <a:rPr lang="en-CA" i="1" dirty="0"/>
                <a:t>A</a:t>
              </a:r>
              <a:r>
                <a:rPr lang="en-CA" dirty="0"/>
                <a:t>,</a:t>
              </a:r>
              <a:r>
                <a:rPr lang="en-CA" i="1" dirty="0"/>
                <a:t> B</a:t>
              </a:r>
              <a:r>
                <a:rPr lang="en-CA" dirty="0"/>
                <a:t>,</a:t>
              </a:r>
              <a:r>
                <a:rPr lang="en-CA" i="1" dirty="0"/>
                <a:t> </a:t>
              </a:r>
              <a:r>
                <a:rPr lang="en-CA" i="1" dirty="0">
                  <a:solidFill>
                    <a:srgbClr val="FF0000"/>
                  </a:solidFill>
                </a:rPr>
                <a:t>K</a:t>
              </a:r>
              <a:r>
                <a:rPr lang="en-GB" baseline="-25000" dirty="0">
                  <a:solidFill>
                    <a:srgbClr val="FF0000"/>
                  </a:solidFill>
                </a:rPr>
                <a:t>AB</a:t>
              </a:r>
              <a:r>
                <a:rPr lang="en-GB" dirty="0"/>
                <a:t>)</a:t>
              </a:r>
              <a:endParaRPr lang="en-CA" i="1" dirty="0"/>
            </a:p>
          </p:txBody>
        </p:sp>
        <p:sp>
          <p:nvSpPr>
            <p:cNvPr id="4158" name="TextBox 147"/>
            <p:cNvSpPr txBox="1">
              <a:spLocks noChangeArrowheads="1"/>
            </p:cNvSpPr>
            <p:nvPr/>
          </p:nvSpPr>
          <p:spPr bwMode="auto">
            <a:xfrm>
              <a:off x="2362200" y="1828799"/>
              <a:ext cx="872643" cy="2773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CA" dirty="0"/>
                <a:t>(</a:t>
              </a:r>
              <a:r>
                <a:rPr lang="en-CA" i="1" dirty="0"/>
                <a:t>B</a:t>
              </a:r>
              <a:r>
                <a:rPr lang="en-CA" dirty="0"/>
                <a:t>,</a:t>
              </a:r>
              <a:r>
                <a:rPr lang="en-CA" i="1" dirty="0"/>
                <a:t> A</a:t>
              </a:r>
              <a:r>
                <a:rPr lang="en-CA" dirty="0"/>
                <a:t>,</a:t>
              </a:r>
              <a:r>
                <a:rPr lang="en-CA" i="1" dirty="0"/>
                <a:t> </a:t>
              </a:r>
              <a:r>
                <a:rPr lang="en-CA" i="1" dirty="0">
                  <a:solidFill>
                    <a:srgbClr val="FF0000"/>
                  </a:solidFill>
                </a:rPr>
                <a:t>K</a:t>
              </a:r>
              <a:r>
                <a:rPr lang="en-GB" baseline="-25000" dirty="0">
                  <a:solidFill>
                    <a:srgbClr val="FF0000"/>
                  </a:solidFill>
                </a:rPr>
                <a:t>AB</a:t>
              </a:r>
              <a:r>
                <a:rPr lang="en-GB" dirty="0"/>
                <a:t>)</a:t>
              </a:r>
              <a:endParaRPr lang="en-CA" i="1" dirty="0"/>
            </a:p>
          </p:txBody>
        </p:sp>
      </p:grpSp>
      <p:grpSp>
        <p:nvGrpSpPr>
          <p:cNvPr id="5" name="Group 185"/>
          <p:cNvGrpSpPr>
            <a:grpSpLocks/>
          </p:cNvGrpSpPr>
          <p:nvPr/>
        </p:nvGrpSpPr>
        <p:grpSpPr bwMode="auto">
          <a:xfrm>
            <a:off x="5029200" y="3505200"/>
            <a:ext cx="2835544" cy="1800344"/>
            <a:chOff x="4267200" y="1143000"/>
            <a:chExt cx="2836084" cy="1801118"/>
          </a:xfrm>
        </p:grpSpPr>
        <p:grpSp>
          <p:nvGrpSpPr>
            <p:cNvPr id="6" name="Group 118"/>
            <p:cNvGrpSpPr>
              <a:grpSpLocks/>
            </p:cNvGrpSpPr>
            <p:nvPr/>
          </p:nvGrpSpPr>
          <p:grpSpPr bwMode="auto">
            <a:xfrm>
              <a:off x="4495800" y="2362200"/>
              <a:ext cx="457200" cy="304800"/>
              <a:chOff x="3733800" y="990600"/>
              <a:chExt cx="457200" cy="304800"/>
            </a:xfrm>
          </p:grpSpPr>
          <p:sp>
            <p:nvSpPr>
              <p:cNvPr id="4152" name="Rectangle 7"/>
              <p:cNvSpPr>
                <a:spLocks noChangeArrowheads="1"/>
              </p:cNvSpPr>
              <p:nvPr/>
            </p:nvSpPr>
            <p:spPr bwMode="auto">
              <a:xfrm>
                <a:off x="3733800" y="990600"/>
                <a:ext cx="457200" cy="304800"/>
              </a:xfrm>
              <a:prstGeom prst="rect">
                <a:avLst/>
              </a:prstGeom>
              <a:solidFill>
                <a:srgbClr val="FFC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4153" name="Text Box 8"/>
              <p:cNvSpPr txBox="1">
                <a:spLocks noChangeArrowheads="1"/>
              </p:cNvSpPr>
              <p:nvPr/>
            </p:nvSpPr>
            <p:spPr bwMode="auto">
              <a:xfrm>
                <a:off x="3801270" y="990600"/>
                <a:ext cx="295274" cy="2769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 eaLnBrk="1" hangingPunct="1"/>
                <a:r>
                  <a:rPr lang="en-US"/>
                  <a:t>A</a:t>
                </a:r>
              </a:p>
            </p:txBody>
          </p:sp>
        </p:grpSp>
        <p:grpSp>
          <p:nvGrpSpPr>
            <p:cNvPr id="7" name="Group 121"/>
            <p:cNvGrpSpPr>
              <a:grpSpLocks/>
            </p:cNvGrpSpPr>
            <p:nvPr/>
          </p:nvGrpSpPr>
          <p:grpSpPr bwMode="auto">
            <a:xfrm>
              <a:off x="6324600" y="2362200"/>
              <a:ext cx="457200" cy="304800"/>
              <a:chOff x="5562600" y="990600"/>
              <a:chExt cx="457200" cy="304800"/>
            </a:xfrm>
          </p:grpSpPr>
          <p:sp>
            <p:nvSpPr>
              <p:cNvPr id="4150" name="Rectangle 11"/>
              <p:cNvSpPr>
                <a:spLocks noChangeArrowheads="1"/>
              </p:cNvSpPr>
              <p:nvPr/>
            </p:nvSpPr>
            <p:spPr bwMode="auto">
              <a:xfrm>
                <a:off x="5562600" y="990600"/>
                <a:ext cx="457200" cy="304800"/>
              </a:xfrm>
              <a:prstGeom prst="rect">
                <a:avLst/>
              </a:prstGeom>
              <a:solidFill>
                <a:srgbClr val="00B0F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4151" name="Text Box 12"/>
              <p:cNvSpPr txBox="1">
                <a:spLocks noChangeArrowheads="1"/>
              </p:cNvSpPr>
              <p:nvPr/>
            </p:nvSpPr>
            <p:spPr bwMode="auto">
              <a:xfrm>
                <a:off x="5634078" y="990600"/>
                <a:ext cx="287258" cy="2769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 eaLnBrk="1" hangingPunct="1"/>
                <a:r>
                  <a:rPr lang="en-US"/>
                  <a:t>B</a:t>
                </a:r>
              </a:p>
            </p:txBody>
          </p:sp>
        </p:grpSp>
        <p:cxnSp>
          <p:nvCxnSpPr>
            <p:cNvPr id="4140" name="Straight Connector 124"/>
            <p:cNvCxnSpPr>
              <a:cxnSpLocks noChangeShapeType="1"/>
            </p:cNvCxnSpPr>
            <p:nvPr/>
          </p:nvCxnSpPr>
          <p:spPr bwMode="auto">
            <a:xfrm>
              <a:off x="5029200" y="2514600"/>
              <a:ext cx="1219200" cy="0"/>
            </a:xfrm>
            <a:prstGeom prst="line">
              <a:avLst/>
            </a:prstGeom>
            <a:noFill/>
            <a:ln w="12700" algn="ctr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</p:cxnSp>
        <p:grpSp>
          <p:nvGrpSpPr>
            <p:cNvPr id="8" name="Group 125"/>
            <p:cNvGrpSpPr>
              <a:grpSpLocks/>
            </p:cNvGrpSpPr>
            <p:nvPr/>
          </p:nvGrpSpPr>
          <p:grpSpPr bwMode="auto">
            <a:xfrm>
              <a:off x="5371785" y="1371600"/>
              <a:ext cx="508474" cy="304800"/>
              <a:chOff x="5524185" y="990600"/>
              <a:chExt cx="508474" cy="304800"/>
            </a:xfrm>
          </p:grpSpPr>
          <p:sp>
            <p:nvSpPr>
              <p:cNvPr id="4148" name="Rectangle 11"/>
              <p:cNvSpPr>
                <a:spLocks noChangeArrowheads="1"/>
              </p:cNvSpPr>
              <p:nvPr/>
            </p:nvSpPr>
            <p:spPr bwMode="auto">
              <a:xfrm>
                <a:off x="5562600" y="990600"/>
                <a:ext cx="457200" cy="304800"/>
              </a:xfrm>
              <a:prstGeom prst="rect">
                <a:avLst/>
              </a:prstGeom>
              <a:solidFill>
                <a:srgbClr val="92D05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4149" name="Text Box 12"/>
              <p:cNvSpPr txBox="1">
                <a:spLocks noChangeArrowheads="1"/>
              </p:cNvSpPr>
              <p:nvPr/>
            </p:nvSpPr>
            <p:spPr bwMode="auto">
              <a:xfrm>
                <a:off x="5524185" y="990600"/>
                <a:ext cx="508474" cy="2769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1" hangingPunct="1"/>
                <a:r>
                  <a:rPr lang="en-US"/>
                  <a:t>KDC</a:t>
                </a:r>
              </a:p>
            </p:txBody>
          </p:sp>
        </p:grpSp>
        <p:cxnSp>
          <p:nvCxnSpPr>
            <p:cNvPr id="4142" name="Straight Connector 129"/>
            <p:cNvCxnSpPr>
              <a:cxnSpLocks noChangeShapeType="1"/>
            </p:cNvCxnSpPr>
            <p:nvPr/>
          </p:nvCxnSpPr>
          <p:spPr bwMode="auto">
            <a:xfrm flipH="1" flipV="1">
              <a:off x="6019800" y="1752600"/>
              <a:ext cx="457200" cy="457200"/>
            </a:xfrm>
            <a:prstGeom prst="line">
              <a:avLst/>
            </a:prstGeom>
            <a:noFill/>
            <a:ln w="12700" algn="ctr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</p:cxnSp>
        <p:sp>
          <p:nvSpPr>
            <p:cNvPr id="4143" name="Rectangle 145"/>
            <p:cNvSpPr>
              <a:spLocks noChangeArrowheads="1"/>
            </p:cNvSpPr>
            <p:nvPr/>
          </p:nvSpPr>
          <p:spPr bwMode="auto">
            <a:xfrm>
              <a:off x="5943600" y="1219200"/>
              <a:ext cx="184731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en-GB" i="1" baseline="-25000"/>
            </a:p>
            <a:p>
              <a:endParaRPr lang="en-CA" i="1"/>
            </a:p>
          </p:txBody>
        </p:sp>
        <p:sp>
          <p:nvSpPr>
            <p:cNvPr id="4144" name="TextBox 148"/>
            <p:cNvSpPr txBox="1">
              <a:spLocks noChangeArrowheads="1"/>
            </p:cNvSpPr>
            <p:nvPr/>
          </p:nvSpPr>
          <p:spPr bwMode="auto">
            <a:xfrm>
              <a:off x="4495800" y="1143000"/>
              <a:ext cx="845585" cy="2771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CA" dirty="0"/>
                <a:t>(</a:t>
              </a:r>
              <a:r>
                <a:rPr lang="en-CA" i="1" dirty="0"/>
                <a:t>T</a:t>
              </a:r>
              <a:r>
                <a:rPr lang="en-CA" dirty="0"/>
                <a:t>,</a:t>
              </a:r>
              <a:r>
                <a:rPr lang="en-CA" i="1" dirty="0"/>
                <a:t> A</a:t>
              </a:r>
              <a:r>
                <a:rPr lang="en-CA" dirty="0"/>
                <a:t>,</a:t>
              </a:r>
              <a:r>
                <a:rPr lang="en-CA" i="1" dirty="0"/>
                <a:t> </a:t>
              </a:r>
              <a:r>
                <a:rPr lang="en-CA" i="1" dirty="0">
                  <a:solidFill>
                    <a:srgbClr val="FF0000"/>
                  </a:solidFill>
                </a:rPr>
                <a:t>K</a:t>
              </a:r>
              <a:r>
                <a:rPr lang="en-GB" baseline="-25000" dirty="0">
                  <a:solidFill>
                    <a:srgbClr val="FF0000"/>
                  </a:solidFill>
                </a:rPr>
                <a:t>AT</a:t>
              </a:r>
              <a:r>
                <a:rPr lang="en-GB" dirty="0"/>
                <a:t>)</a:t>
              </a:r>
              <a:endParaRPr lang="en-CA" i="1" dirty="0"/>
            </a:p>
          </p:txBody>
        </p:sp>
        <p:sp>
          <p:nvSpPr>
            <p:cNvPr id="4145" name="Rectangle 149"/>
            <p:cNvSpPr>
              <a:spLocks noChangeArrowheads="1"/>
            </p:cNvSpPr>
            <p:nvPr/>
          </p:nvSpPr>
          <p:spPr bwMode="auto">
            <a:xfrm>
              <a:off x="4267200" y="2667000"/>
              <a:ext cx="848343" cy="2771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CA" dirty="0"/>
                <a:t>(</a:t>
              </a:r>
              <a:r>
                <a:rPr lang="en-CA" i="1" dirty="0"/>
                <a:t>A</a:t>
              </a:r>
              <a:r>
                <a:rPr lang="en-CA" dirty="0"/>
                <a:t>,</a:t>
              </a:r>
              <a:r>
                <a:rPr lang="en-CA" i="1" dirty="0"/>
                <a:t> T</a:t>
              </a:r>
              <a:r>
                <a:rPr lang="en-CA" dirty="0"/>
                <a:t>,</a:t>
              </a:r>
              <a:r>
                <a:rPr lang="en-CA" i="1" dirty="0"/>
                <a:t> </a:t>
              </a:r>
              <a:r>
                <a:rPr lang="en-CA" i="1" dirty="0">
                  <a:solidFill>
                    <a:srgbClr val="FF0000"/>
                  </a:solidFill>
                </a:rPr>
                <a:t>K</a:t>
              </a:r>
              <a:r>
                <a:rPr lang="en-GB" baseline="-25000" dirty="0">
                  <a:solidFill>
                    <a:srgbClr val="FF0000"/>
                  </a:solidFill>
                </a:rPr>
                <a:t>AT</a:t>
              </a:r>
              <a:r>
                <a:rPr lang="en-GB" dirty="0"/>
                <a:t>)</a:t>
              </a:r>
              <a:endParaRPr lang="en-CA" i="1" dirty="0"/>
            </a:p>
          </p:txBody>
        </p:sp>
        <p:sp>
          <p:nvSpPr>
            <p:cNvPr id="4146" name="Rectangle 150"/>
            <p:cNvSpPr>
              <a:spLocks noChangeArrowheads="1"/>
            </p:cNvSpPr>
            <p:nvPr/>
          </p:nvSpPr>
          <p:spPr bwMode="auto">
            <a:xfrm>
              <a:off x="6248400" y="2667000"/>
              <a:ext cx="854884" cy="2771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CA" dirty="0"/>
                <a:t>(</a:t>
              </a:r>
              <a:r>
                <a:rPr lang="en-CA" i="1" dirty="0"/>
                <a:t>B</a:t>
              </a:r>
              <a:r>
                <a:rPr lang="en-CA" dirty="0"/>
                <a:t>,</a:t>
              </a:r>
              <a:r>
                <a:rPr lang="en-CA" i="1" dirty="0"/>
                <a:t> T</a:t>
              </a:r>
              <a:r>
                <a:rPr lang="en-CA" dirty="0"/>
                <a:t>,</a:t>
              </a:r>
              <a:r>
                <a:rPr lang="en-CA" i="1" dirty="0"/>
                <a:t> </a:t>
              </a:r>
              <a:r>
                <a:rPr lang="en-CA" i="1" dirty="0">
                  <a:solidFill>
                    <a:srgbClr val="FF0000"/>
                  </a:solidFill>
                </a:rPr>
                <a:t>K</a:t>
              </a:r>
              <a:r>
                <a:rPr lang="en-GB" baseline="-25000" dirty="0">
                  <a:solidFill>
                    <a:srgbClr val="FF0000"/>
                  </a:solidFill>
                </a:rPr>
                <a:t>BT</a:t>
              </a:r>
              <a:r>
                <a:rPr lang="en-GB" dirty="0"/>
                <a:t>)</a:t>
              </a:r>
              <a:endParaRPr lang="en-CA" i="1" dirty="0"/>
            </a:p>
          </p:txBody>
        </p:sp>
        <p:sp>
          <p:nvSpPr>
            <p:cNvPr id="4147" name="TextBox 151"/>
            <p:cNvSpPr txBox="1">
              <a:spLocks noChangeArrowheads="1"/>
            </p:cNvSpPr>
            <p:nvPr/>
          </p:nvSpPr>
          <p:spPr bwMode="auto">
            <a:xfrm>
              <a:off x="4495800" y="1371600"/>
              <a:ext cx="854884" cy="2771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CA" dirty="0"/>
                <a:t>(</a:t>
              </a:r>
              <a:r>
                <a:rPr lang="en-CA" i="1" dirty="0"/>
                <a:t>T</a:t>
              </a:r>
              <a:r>
                <a:rPr lang="en-CA" dirty="0"/>
                <a:t>,</a:t>
              </a:r>
              <a:r>
                <a:rPr lang="en-CA" i="1" dirty="0"/>
                <a:t> B</a:t>
              </a:r>
              <a:r>
                <a:rPr lang="en-CA" dirty="0"/>
                <a:t>,</a:t>
              </a:r>
              <a:r>
                <a:rPr lang="en-CA" i="1" dirty="0"/>
                <a:t> </a:t>
              </a:r>
              <a:r>
                <a:rPr lang="en-CA" i="1" dirty="0">
                  <a:solidFill>
                    <a:srgbClr val="FF0000"/>
                  </a:solidFill>
                </a:rPr>
                <a:t>K</a:t>
              </a:r>
              <a:r>
                <a:rPr lang="en-GB" baseline="-25000" dirty="0">
                  <a:solidFill>
                    <a:srgbClr val="FF0000"/>
                  </a:solidFill>
                </a:rPr>
                <a:t>BT</a:t>
              </a:r>
              <a:r>
                <a:rPr lang="en-GB" dirty="0"/>
                <a:t>)</a:t>
              </a:r>
              <a:endParaRPr lang="en-CA" i="1" dirty="0"/>
            </a:p>
          </p:txBody>
        </p:sp>
      </p:grpSp>
      <p:sp>
        <p:nvSpPr>
          <p:cNvPr id="67" name="TextBox 66"/>
          <p:cNvSpPr txBox="1"/>
          <p:nvPr/>
        </p:nvSpPr>
        <p:spPr>
          <a:xfrm>
            <a:off x="0" y="1143000"/>
            <a:ext cx="9144000" cy="22098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60000"/>
              </a:lnSpc>
            </a:pPr>
            <a:r>
              <a:rPr lang="en-US" sz="1600" b="1" dirty="0" smtClean="0"/>
              <a:t>Symmetric-Key Key Agreement:</a:t>
            </a:r>
          </a:p>
          <a:p>
            <a:pPr marL="457200" indent="-457200"/>
            <a:r>
              <a:rPr lang="en-US" sz="1600" dirty="0" smtClean="0"/>
              <a:t>Two devices A and B derive a shared key (key agreement) and show that these have computed correctly </a:t>
            </a:r>
          </a:p>
          <a:p>
            <a:pPr marL="457200" indent="-457200"/>
            <a:r>
              <a:rPr lang="en-US" sz="1600" dirty="0" smtClean="0"/>
              <a:t>(key confirmation) in each of the following scenarios:</a:t>
            </a:r>
          </a:p>
          <a:p>
            <a:pPr marL="457200" indent="-457200"/>
            <a:endParaRPr lang="en-US" sz="1600" dirty="0" smtClean="0"/>
          </a:p>
          <a:p>
            <a:pPr marL="457200" indent="-457200"/>
            <a:r>
              <a:rPr lang="en-US" sz="1600" dirty="0" smtClean="0"/>
              <a:t>(a) Both devices do share a secret (master) key beforehand.</a:t>
            </a:r>
          </a:p>
          <a:p>
            <a:pPr marL="457200" indent="-457200"/>
            <a:r>
              <a:rPr lang="en-US" sz="1600" dirty="0" smtClean="0"/>
              <a:t>(b) Both devices do not share a secret key, but each shares a key with a mutually trusted third party.</a:t>
            </a:r>
          </a:p>
          <a:p>
            <a:pPr marL="457200" indent="-457200"/>
            <a:endParaRPr lang="en-US" sz="1600" dirty="0"/>
          </a:p>
          <a:p>
            <a:pPr marL="457200" indent="-457200"/>
            <a:endParaRPr lang="en-US" sz="1600" dirty="0" smtClean="0"/>
          </a:p>
        </p:txBody>
      </p:sp>
      <p:sp>
        <p:nvSpPr>
          <p:cNvPr id="68" name="Text Box 57"/>
          <p:cNvSpPr txBox="1">
            <a:spLocks noChangeArrowheads="1"/>
          </p:cNvSpPr>
          <p:nvPr/>
        </p:nvSpPr>
        <p:spPr bwMode="auto">
          <a:xfrm>
            <a:off x="457200" y="3048000"/>
            <a:ext cx="2890215" cy="30777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 sz="1400" b="1" dirty="0" smtClean="0"/>
              <a:t>(a) Peer-to-Peer Key Establishment</a:t>
            </a:r>
            <a:endParaRPr lang="en-US" sz="1400" b="1" dirty="0"/>
          </a:p>
        </p:txBody>
      </p:sp>
      <p:sp>
        <p:nvSpPr>
          <p:cNvPr id="69" name="Text Box 57"/>
          <p:cNvSpPr txBox="1">
            <a:spLocks noChangeArrowheads="1"/>
          </p:cNvSpPr>
          <p:nvPr/>
        </p:nvSpPr>
        <p:spPr bwMode="auto">
          <a:xfrm>
            <a:off x="4876800" y="3048000"/>
            <a:ext cx="4116768" cy="30777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 sz="1400" b="1" dirty="0" smtClean="0"/>
              <a:t>(b), (c)  Key Establishment with Inline </a:t>
            </a:r>
            <a:r>
              <a:rPr lang="en-US" sz="1400" b="1" dirty="0"/>
              <a:t>T</a:t>
            </a:r>
            <a:r>
              <a:rPr lang="en-US" sz="1400" b="1" dirty="0" smtClean="0"/>
              <a:t>hird </a:t>
            </a:r>
            <a:r>
              <a:rPr lang="en-US" sz="1400" b="1" dirty="0"/>
              <a:t>P</a:t>
            </a:r>
            <a:r>
              <a:rPr lang="en-US" sz="1400" b="1" dirty="0" smtClean="0"/>
              <a:t>arty</a:t>
            </a:r>
            <a:endParaRPr lang="en-US" sz="1400" b="1" dirty="0"/>
          </a:p>
        </p:txBody>
      </p:sp>
      <p:sp>
        <p:nvSpPr>
          <p:cNvPr id="36" name="Text Box 57"/>
          <p:cNvSpPr txBox="1">
            <a:spLocks noChangeArrowheads="1"/>
          </p:cNvSpPr>
          <p:nvPr/>
        </p:nvSpPr>
        <p:spPr bwMode="auto">
          <a:xfrm>
            <a:off x="457200" y="4572000"/>
            <a:ext cx="3490148" cy="30777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r>
              <a:rPr lang="en-US" sz="1400" b="1" dirty="0" smtClean="0"/>
              <a:t>(a’) Peer-to-Peer, with Offline Third Party</a:t>
            </a:r>
            <a:endParaRPr lang="en-US" sz="1400" b="1" dirty="0"/>
          </a:p>
        </p:txBody>
      </p:sp>
      <p:sp>
        <p:nvSpPr>
          <p:cNvPr id="37" name="Rectangle 36"/>
          <p:cNvSpPr/>
          <p:nvPr/>
        </p:nvSpPr>
        <p:spPr>
          <a:xfrm>
            <a:off x="4361045" y="3290501"/>
            <a:ext cx="42191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CA" dirty="0" smtClean="0">
                <a:solidFill>
                  <a:srgbClr val="FF0000"/>
                </a:solidFill>
              </a:rPr>
              <a:t>{</a:t>
            </a:r>
            <a:r>
              <a:rPr lang="en-CA" i="1" dirty="0" smtClean="0">
                <a:solidFill>
                  <a:srgbClr val="FF0000"/>
                </a:solidFill>
              </a:rPr>
              <a:t>K</a:t>
            </a:r>
            <a:r>
              <a:rPr lang="en-GB" b="1" dirty="0" smtClean="0">
                <a:solidFill>
                  <a:srgbClr val="FF0000"/>
                </a:solidFill>
              </a:rPr>
              <a:t>}</a:t>
            </a:r>
            <a:endParaRPr lang="en-CA" dirty="0"/>
          </a:p>
        </p:txBody>
      </p:sp>
      <p:grpSp>
        <p:nvGrpSpPr>
          <p:cNvPr id="38" name="Group 37"/>
          <p:cNvGrpSpPr/>
          <p:nvPr/>
        </p:nvGrpSpPr>
        <p:grpSpPr>
          <a:xfrm>
            <a:off x="457200" y="5105400"/>
            <a:ext cx="3124200" cy="838200"/>
            <a:chOff x="304800" y="2286000"/>
            <a:chExt cx="3124200" cy="838200"/>
          </a:xfrm>
        </p:grpSpPr>
        <p:grpSp>
          <p:nvGrpSpPr>
            <p:cNvPr id="39" name="Group 103"/>
            <p:cNvGrpSpPr/>
            <p:nvPr/>
          </p:nvGrpSpPr>
          <p:grpSpPr>
            <a:xfrm>
              <a:off x="533400" y="2438400"/>
              <a:ext cx="2701938" cy="581394"/>
              <a:chOff x="533400" y="1524001"/>
              <a:chExt cx="2701938" cy="581394"/>
            </a:xfrm>
          </p:grpSpPr>
          <p:grpSp>
            <p:nvGrpSpPr>
              <p:cNvPr id="41" name="Group 112"/>
              <p:cNvGrpSpPr>
                <a:grpSpLocks/>
              </p:cNvGrpSpPr>
              <p:nvPr/>
            </p:nvGrpSpPr>
            <p:grpSpPr bwMode="auto">
              <a:xfrm>
                <a:off x="762042" y="1524001"/>
                <a:ext cx="457284" cy="304395"/>
                <a:chOff x="3733800" y="990600"/>
                <a:chExt cx="457200" cy="304800"/>
              </a:xfrm>
            </p:grpSpPr>
            <p:sp>
              <p:nvSpPr>
                <p:cNvPr id="48" name="Rectangle 7"/>
                <p:cNvSpPr>
                  <a:spLocks noChangeArrowheads="1"/>
                </p:cNvSpPr>
                <p:nvPr/>
              </p:nvSpPr>
              <p:spPr bwMode="auto">
                <a:xfrm>
                  <a:off x="3733800" y="990600"/>
                  <a:ext cx="457200" cy="304800"/>
                </a:xfrm>
                <a:prstGeom prst="rect">
                  <a:avLst/>
                </a:prstGeom>
                <a:solidFill>
                  <a:srgbClr val="FFC00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CA"/>
                </a:p>
              </p:txBody>
            </p:sp>
            <p:sp>
              <p:nvSpPr>
                <p:cNvPr id="49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3801270" y="990600"/>
                  <a:ext cx="295274" cy="27699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algn="ctr" eaLnBrk="1" hangingPunct="1"/>
                  <a:r>
                    <a:rPr lang="en-US" dirty="0"/>
                    <a:t>A</a:t>
                  </a:r>
                </a:p>
              </p:txBody>
            </p:sp>
          </p:grpSp>
          <p:grpSp>
            <p:nvGrpSpPr>
              <p:cNvPr id="42" name="Group 113"/>
              <p:cNvGrpSpPr>
                <a:grpSpLocks/>
              </p:cNvGrpSpPr>
              <p:nvPr/>
            </p:nvGrpSpPr>
            <p:grpSpPr bwMode="auto">
              <a:xfrm>
                <a:off x="2591177" y="1524001"/>
                <a:ext cx="457284" cy="304395"/>
                <a:chOff x="5562600" y="990600"/>
                <a:chExt cx="457200" cy="304800"/>
              </a:xfrm>
            </p:grpSpPr>
            <p:sp>
              <p:nvSpPr>
                <p:cNvPr id="46" name="Rectangle 11"/>
                <p:cNvSpPr>
                  <a:spLocks noChangeArrowheads="1"/>
                </p:cNvSpPr>
                <p:nvPr/>
              </p:nvSpPr>
              <p:spPr bwMode="auto">
                <a:xfrm>
                  <a:off x="5562600" y="990600"/>
                  <a:ext cx="457200" cy="304800"/>
                </a:xfrm>
                <a:prstGeom prst="rect">
                  <a:avLst/>
                </a:prstGeom>
                <a:solidFill>
                  <a:srgbClr val="00B0F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CA"/>
                </a:p>
              </p:txBody>
            </p:sp>
            <p:sp>
              <p:nvSpPr>
                <p:cNvPr id="47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5634078" y="990600"/>
                  <a:ext cx="287258" cy="27699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algn="ctr" eaLnBrk="1" hangingPunct="1"/>
                  <a:r>
                    <a:rPr lang="en-US"/>
                    <a:t>B</a:t>
                  </a:r>
                </a:p>
              </p:txBody>
            </p:sp>
          </p:grpSp>
          <p:cxnSp>
            <p:nvCxnSpPr>
              <p:cNvPr id="43" name="Straight Connector 115"/>
              <p:cNvCxnSpPr>
                <a:cxnSpLocks noChangeShapeType="1"/>
              </p:cNvCxnSpPr>
              <p:nvPr/>
            </p:nvCxnSpPr>
            <p:spPr bwMode="auto">
              <a:xfrm>
                <a:off x="1295540" y="1676198"/>
                <a:ext cx="1219423" cy="0"/>
              </a:xfrm>
              <a:prstGeom prst="line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 type="triangle" w="med" len="med"/>
                <a:tailEnd type="triangle" w="med" len="med"/>
              </a:ln>
            </p:spPr>
          </p:cxnSp>
          <p:sp>
            <p:nvSpPr>
              <p:cNvPr id="44" name="TextBox 140"/>
              <p:cNvSpPr txBox="1">
                <a:spLocks noChangeArrowheads="1"/>
              </p:cNvSpPr>
              <p:nvPr/>
            </p:nvSpPr>
            <p:spPr bwMode="auto">
              <a:xfrm>
                <a:off x="533400" y="1828396"/>
                <a:ext cx="867545" cy="2769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CA" dirty="0"/>
                  <a:t>(</a:t>
                </a:r>
                <a:r>
                  <a:rPr lang="en-CA" i="1" dirty="0"/>
                  <a:t>A</a:t>
                </a:r>
                <a:r>
                  <a:rPr lang="en-CA" dirty="0"/>
                  <a:t>,</a:t>
                </a:r>
                <a:r>
                  <a:rPr lang="en-CA" i="1" dirty="0"/>
                  <a:t> B</a:t>
                </a:r>
                <a:r>
                  <a:rPr lang="en-CA" dirty="0"/>
                  <a:t>,</a:t>
                </a:r>
                <a:r>
                  <a:rPr lang="en-CA" i="1" dirty="0"/>
                  <a:t> </a:t>
                </a:r>
                <a:r>
                  <a:rPr lang="en-CA" dirty="0" smtClean="0">
                    <a:solidFill>
                      <a:srgbClr val="FF0000"/>
                    </a:solidFill>
                  </a:rPr>
                  <a:t>{</a:t>
                </a:r>
                <a:r>
                  <a:rPr lang="en-CA" i="1" dirty="0" smtClean="0">
                    <a:solidFill>
                      <a:srgbClr val="FF0000"/>
                    </a:solidFill>
                  </a:rPr>
                  <a:t>K</a:t>
                </a:r>
                <a:r>
                  <a:rPr lang="en-GB" b="1" dirty="0" smtClean="0">
                    <a:solidFill>
                      <a:srgbClr val="FF0000"/>
                    </a:solidFill>
                  </a:rPr>
                  <a:t>}</a:t>
                </a:r>
                <a:r>
                  <a:rPr lang="en-GB" dirty="0" smtClean="0"/>
                  <a:t>)</a:t>
                </a:r>
                <a:endParaRPr lang="en-CA" i="1" dirty="0"/>
              </a:p>
            </p:txBody>
          </p:sp>
          <p:sp>
            <p:nvSpPr>
              <p:cNvPr id="45" name="TextBox 147"/>
              <p:cNvSpPr txBox="1">
                <a:spLocks noChangeArrowheads="1"/>
              </p:cNvSpPr>
              <p:nvPr/>
            </p:nvSpPr>
            <p:spPr bwMode="auto">
              <a:xfrm>
                <a:off x="2362535" y="1828395"/>
                <a:ext cx="872803" cy="2769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CA" dirty="0"/>
                  <a:t>(</a:t>
                </a:r>
                <a:r>
                  <a:rPr lang="en-CA" i="1" dirty="0"/>
                  <a:t>B</a:t>
                </a:r>
                <a:r>
                  <a:rPr lang="en-CA" dirty="0"/>
                  <a:t>,</a:t>
                </a:r>
                <a:r>
                  <a:rPr lang="en-CA" i="1" dirty="0"/>
                  <a:t> A</a:t>
                </a:r>
                <a:r>
                  <a:rPr lang="en-CA" dirty="0"/>
                  <a:t>,</a:t>
                </a:r>
                <a:r>
                  <a:rPr lang="en-CA" i="1" dirty="0"/>
                  <a:t> </a:t>
                </a:r>
                <a:r>
                  <a:rPr lang="en-CA" dirty="0" smtClean="0">
                    <a:solidFill>
                      <a:srgbClr val="FF0000"/>
                    </a:solidFill>
                  </a:rPr>
                  <a:t>{</a:t>
                </a:r>
                <a:r>
                  <a:rPr lang="en-CA" i="1" dirty="0" smtClean="0">
                    <a:solidFill>
                      <a:srgbClr val="FF0000"/>
                    </a:solidFill>
                  </a:rPr>
                  <a:t>K</a:t>
                </a:r>
                <a:r>
                  <a:rPr lang="en-GB" b="1" dirty="0" smtClean="0">
                    <a:solidFill>
                      <a:srgbClr val="FF0000"/>
                    </a:solidFill>
                  </a:rPr>
                  <a:t>}</a:t>
                </a:r>
                <a:r>
                  <a:rPr lang="en-GB" dirty="0" smtClean="0"/>
                  <a:t>)</a:t>
                </a:r>
                <a:endParaRPr lang="en-CA" dirty="0"/>
              </a:p>
            </p:txBody>
          </p:sp>
        </p:grpSp>
        <p:sp>
          <p:nvSpPr>
            <p:cNvPr id="40" name="Rounded Rectangle 39"/>
            <p:cNvSpPr/>
            <p:nvPr/>
          </p:nvSpPr>
          <p:spPr bwMode="auto">
            <a:xfrm>
              <a:off x="304800" y="2286000"/>
              <a:ext cx="3124200" cy="838200"/>
            </a:xfrm>
            <a:prstGeom prst="roundRect">
              <a:avLst/>
            </a:prstGeom>
            <a:noFill/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CA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sp>
        <p:nvSpPr>
          <p:cNvPr id="50" name="TextBox 49"/>
          <p:cNvSpPr txBox="1"/>
          <p:nvPr/>
        </p:nvSpPr>
        <p:spPr>
          <a:xfrm>
            <a:off x="762000" y="5943600"/>
            <a:ext cx="27149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/>
              <a:t>Key pre-distribution with </a:t>
            </a:r>
            <a:r>
              <a:rPr lang="en-CA" i="1" dirty="0" err="1" smtClean="0"/>
              <a:t>Blundo</a:t>
            </a:r>
            <a:r>
              <a:rPr lang="en-CA" i="1" dirty="0" smtClean="0"/>
              <a:t> scheme</a:t>
            </a:r>
            <a:endParaRPr lang="en-CA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14462" cy="276999"/>
          </a:xfrm>
        </p:spPr>
        <p:txBody>
          <a:bodyPr/>
          <a:lstStyle/>
          <a:p>
            <a:r>
              <a:rPr lang="en-US" dirty="0" smtClean="0"/>
              <a:t>May 15, 2012</a:t>
            </a:r>
            <a:endParaRPr lang="en-US" dirty="0"/>
          </a:p>
        </p:txBody>
      </p:sp>
      <p:sp>
        <p:nvSpPr>
          <p:cNvPr id="2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5892558" y="6475413"/>
            <a:ext cx="2651367" cy="184666"/>
          </a:xfrm>
        </p:spPr>
        <p:txBody>
          <a:bodyPr/>
          <a:lstStyle/>
          <a:p>
            <a:r>
              <a:rPr lang="en-US" dirty="0"/>
              <a:t>Ren</a:t>
            </a:r>
            <a:r>
              <a:rPr lang="en-US" dirty="0">
                <a:cs typeface="Times New Roman" pitchFamily="-65" charset="0"/>
              </a:rPr>
              <a:t>é </a:t>
            </a:r>
            <a:r>
              <a:rPr lang="en-US" dirty="0" smtClean="0">
                <a:cs typeface="Times New Roman" pitchFamily="-65" charset="0"/>
              </a:rPr>
              <a:t>Struik (Struik Security Consultancy)</a:t>
            </a:r>
            <a:endParaRPr lang="en-US" dirty="0"/>
          </a:p>
        </p:txBody>
      </p:sp>
      <p:sp>
        <p:nvSpPr>
          <p:cNvPr id="2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9EED909D-8113-43DE-924F-A421621AFCD2}" type="slidenum">
              <a:rPr lang="en-US"/>
              <a:pPr/>
              <a:t>12</a:t>
            </a:fld>
            <a:endParaRPr lang="en-US"/>
          </a:p>
        </p:txBody>
      </p:sp>
      <p:sp>
        <p:nvSpPr>
          <p:cNvPr id="79874" name="Text Box 2"/>
          <p:cNvSpPr txBox="1">
            <a:spLocks noChangeArrowheads="1"/>
          </p:cNvSpPr>
          <p:nvPr/>
        </p:nvSpPr>
        <p:spPr bwMode="auto">
          <a:xfrm>
            <a:off x="1075573" y="533400"/>
            <a:ext cx="7129388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400" b="1" dirty="0"/>
              <a:t>Symmetric-Key </a:t>
            </a:r>
            <a:r>
              <a:rPr lang="en-US" sz="2400" b="1" dirty="0" smtClean="0"/>
              <a:t>Key Agreement: (a) Peer-to-Peer (1)</a:t>
            </a:r>
            <a:endParaRPr lang="en-US" sz="2400" b="1" dirty="0"/>
          </a:p>
        </p:txBody>
      </p:sp>
      <p:sp>
        <p:nvSpPr>
          <p:cNvPr id="79875" name="Text Box 3"/>
          <p:cNvSpPr txBox="1">
            <a:spLocks noChangeArrowheads="1"/>
          </p:cNvSpPr>
          <p:nvPr/>
        </p:nvSpPr>
        <p:spPr bwMode="auto">
          <a:xfrm>
            <a:off x="1398588" y="995363"/>
            <a:ext cx="290512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GB" sz="2400"/>
          </a:p>
          <a:p>
            <a:pPr>
              <a:buFontTx/>
              <a:buChar char="•"/>
            </a:pPr>
            <a:endParaRPr lang="en-GB" sz="2400"/>
          </a:p>
        </p:txBody>
      </p:sp>
      <p:grpSp>
        <p:nvGrpSpPr>
          <p:cNvPr id="3" name="Group 5"/>
          <p:cNvGrpSpPr>
            <a:grpSpLocks/>
          </p:cNvGrpSpPr>
          <p:nvPr/>
        </p:nvGrpSpPr>
        <p:grpSpPr bwMode="auto">
          <a:xfrm>
            <a:off x="762000" y="1066800"/>
            <a:ext cx="457200" cy="304800"/>
            <a:chOff x="816" y="912"/>
            <a:chExt cx="288" cy="192"/>
          </a:xfrm>
        </p:grpSpPr>
        <p:sp>
          <p:nvSpPr>
            <p:cNvPr id="79878" name="Rectangle 6"/>
            <p:cNvSpPr>
              <a:spLocks noChangeArrowheads="1"/>
            </p:cNvSpPr>
            <p:nvPr/>
          </p:nvSpPr>
          <p:spPr bwMode="auto">
            <a:xfrm>
              <a:off x="816" y="912"/>
              <a:ext cx="288" cy="192"/>
            </a:xfrm>
            <a:prstGeom prst="rect">
              <a:avLst/>
            </a:prstGeom>
            <a:solidFill>
              <a:srgbClr val="FFC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79879" name="Text Box 7"/>
            <p:cNvSpPr txBox="1">
              <a:spLocks noChangeArrowheads="1"/>
            </p:cNvSpPr>
            <p:nvPr/>
          </p:nvSpPr>
          <p:spPr bwMode="auto">
            <a:xfrm>
              <a:off x="864" y="912"/>
              <a:ext cx="175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i="1"/>
                <a:t>A</a:t>
              </a:r>
            </a:p>
          </p:txBody>
        </p:sp>
      </p:grpSp>
      <p:sp>
        <p:nvSpPr>
          <p:cNvPr id="79880" name="Line 8"/>
          <p:cNvSpPr>
            <a:spLocks noChangeShapeType="1"/>
          </p:cNvSpPr>
          <p:nvPr/>
        </p:nvSpPr>
        <p:spPr bwMode="auto">
          <a:xfrm>
            <a:off x="990600" y="1371600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CA"/>
          </a:p>
        </p:txBody>
      </p:sp>
      <p:grpSp>
        <p:nvGrpSpPr>
          <p:cNvPr id="4" name="Group 9"/>
          <p:cNvGrpSpPr>
            <a:grpSpLocks/>
          </p:cNvGrpSpPr>
          <p:nvPr/>
        </p:nvGrpSpPr>
        <p:grpSpPr bwMode="auto">
          <a:xfrm>
            <a:off x="2590800" y="1066800"/>
            <a:ext cx="457200" cy="304800"/>
            <a:chOff x="816" y="912"/>
            <a:chExt cx="288" cy="192"/>
          </a:xfrm>
        </p:grpSpPr>
        <p:sp>
          <p:nvSpPr>
            <p:cNvPr id="79882" name="Rectangle 10"/>
            <p:cNvSpPr>
              <a:spLocks noChangeArrowheads="1"/>
            </p:cNvSpPr>
            <p:nvPr/>
          </p:nvSpPr>
          <p:spPr bwMode="auto">
            <a:xfrm>
              <a:off x="816" y="912"/>
              <a:ext cx="288" cy="192"/>
            </a:xfrm>
            <a:prstGeom prst="rect">
              <a:avLst/>
            </a:prstGeom>
            <a:solidFill>
              <a:srgbClr val="00B0F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79883" name="Text Box 11"/>
            <p:cNvSpPr txBox="1">
              <a:spLocks noChangeArrowheads="1"/>
            </p:cNvSpPr>
            <p:nvPr/>
          </p:nvSpPr>
          <p:spPr bwMode="auto">
            <a:xfrm>
              <a:off x="864" y="912"/>
              <a:ext cx="175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i="1"/>
                <a:t>B</a:t>
              </a:r>
            </a:p>
          </p:txBody>
        </p:sp>
      </p:grpSp>
      <p:sp>
        <p:nvSpPr>
          <p:cNvPr id="79884" name="Line 12"/>
          <p:cNvSpPr>
            <a:spLocks noChangeShapeType="1"/>
          </p:cNvSpPr>
          <p:nvPr/>
        </p:nvSpPr>
        <p:spPr bwMode="auto">
          <a:xfrm>
            <a:off x="2819400" y="1371600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79885" name="Line 13"/>
          <p:cNvSpPr>
            <a:spLocks noChangeShapeType="1"/>
          </p:cNvSpPr>
          <p:nvPr/>
        </p:nvSpPr>
        <p:spPr bwMode="auto">
          <a:xfrm>
            <a:off x="990600" y="1676400"/>
            <a:ext cx="1828800" cy="0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79886" name="Line 14"/>
          <p:cNvSpPr>
            <a:spLocks noChangeShapeType="1"/>
          </p:cNvSpPr>
          <p:nvPr/>
        </p:nvSpPr>
        <p:spPr bwMode="auto">
          <a:xfrm flipH="1">
            <a:off x="990600" y="2009775"/>
            <a:ext cx="1828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79887" name="Line 15"/>
          <p:cNvSpPr>
            <a:spLocks noChangeShapeType="1"/>
          </p:cNvSpPr>
          <p:nvPr/>
        </p:nvSpPr>
        <p:spPr bwMode="auto">
          <a:xfrm>
            <a:off x="990600" y="2338388"/>
            <a:ext cx="1828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79888" name="Text Box 16"/>
          <p:cNvSpPr txBox="1">
            <a:spLocks noChangeArrowheads="1"/>
          </p:cNvSpPr>
          <p:nvPr/>
        </p:nvSpPr>
        <p:spPr bwMode="auto">
          <a:xfrm>
            <a:off x="990600" y="1408113"/>
            <a:ext cx="19050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1" hangingPunct="1"/>
            <a:r>
              <a:rPr lang="en-US" dirty="0"/>
              <a:t>Random </a:t>
            </a:r>
            <a:r>
              <a:rPr lang="en-US" dirty="0" smtClean="0"/>
              <a:t> </a:t>
            </a:r>
            <a:r>
              <a:rPr lang="en-US" i="1" dirty="0" smtClean="0">
                <a:solidFill>
                  <a:schemeClr val="accent2"/>
                </a:solidFill>
              </a:rPr>
              <a:t>X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79889" name="Rectangle 17"/>
          <p:cNvSpPr>
            <a:spLocks noChangeArrowheads="1"/>
          </p:cNvSpPr>
          <p:nvPr/>
        </p:nvSpPr>
        <p:spPr bwMode="auto">
          <a:xfrm>
            <a:off x="1066800" y="1752600"/>
            <a:ext cx="17526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/>
            <a:r>
              <a:rPr lang="en-US" dirty="0"/>
              <a:t>Random </a:t>
            </a:r>
            <a:r>
              <a:rPr lang="en-US" dirty="0" smtClean="0"/>
              <a:t> </a:t>
            </a:r>
            <a:r>
              <a:rPr lang="en-US" i="1" dirty="0" smtClean="0">
                <a:solidFill>
                  <a:schemeClr val="accent2"/>
                </a:solidFill>
              </a:rPr>
              <a:t>Y</a:t>
            </a:r>
            <a:endParaRPr lang="en-US" i="1" dirty="0">
              <a:solidFill>
                <a:schemeClr val="accent2"/>
              </a:solidFill>
            </a:endParaRPr>
          </a:p>
        </p:txBody>
      </p:sp>
      <p:sp>
        <p:nvSpPr>
          <p:cNvPr id="79890" name="Line 18"/>
          <p:cNvSpPr>
            <a:spLocks noChangeShapeType="1"/>
          </p:cNvSpPr>
          <p:nvPr/>
        </p:nvSpPr>
        <p:spPr bwMode="auto">
          <a:xfrm>
            <a:off x="1001713" y="2665413"/>
            <a:ext cx="1828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79891" name="Text Box 19"/>
          <p:cNvSpPr txBox="1">
            <a:spLocks noChangeArrowheads="1"/>
          </p:cNvSpPr>
          <p:nvPr/>
        </p:nvSpPr>
        <p:spPr bwMode="auto">
          <a:xfrm>
            <a:off x="1081088" y="2093913"/>
            <a:ext cx="1585913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/>
            <a:r>
              <a:rPr lang="en-US" dirty="0">
                <a:solidFill>
                  <a:schemeClr val="accent2"/>
                </a:solidFill>
              </a:rPr>
              <a:t>MAC</a:t>
            </a:r>
            <a:r>
              <a:rPr lang="en-US" dirty="0"/>
              <a:t> over messages</a:t>
            </a:r>
          </a:p>
        </p:txBody>
      </p:sp>
      <p:sp>
        <p:nvSpPr>
          <p:cNvPr id="79892" name="Rectangle 20"/>
          <p:cNvSpPr>
            <a:spLocks noChangeArrowheads="1"/>
          </p:cNvSpPr>
          <p:nvPr/>
        </p:nvSpPr>
        <p:spPr bwMode="auto">
          <a:xfrm>
            <a:off x="1143000" y="2438400"/>
            <a:ext cx="145415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 dirty="0">
                <a:solidFill>
                  <a:schemeClr val="accent2"/>
                </a:solidFill>
              </a:rPr>
              <a:t>MAC</a:t>
            </a:r>
            <a:r>
              <a:rPr lang="en-US" dirty="0"/>
              <a:t> over messages</a:t>
            </a:r>
          </a:p>
        </p:txBody>
      </p:sp>
      <p:sp>
        <p:nvSpPr>
          <p:cNvPr id="79893" name="Text Box 21"/>
          <p:cNvSpPr txBox="1">
            <a:spLocks noChangeArrowheads="1"/>
          </p:cNvSpPr>
          <p:nvPr/>
        </p:nvSpPr>
        <p:spPr bwMode="auto">
          <a:xfrm>
            <a:off x="669925" y="3338513"/>
            <a:ext cx="1841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endParaRPr lang="en-US" sz="1600"/>
          </a:p>
        </p:txBody>
      </p:sp>
      <p:sp>
        <p:nvSpPr>
          <p:cNvPr id="79894" name="Text Box 22"/>
          <p:cNvSpPr txBox="1">
            <a:spLocks noChangeArrowheads="1"/>
          </p:cNvSpPr>
          <p:nvPr/>
        </p:nvSpPr>
        <p:spPr bwMode="auto">
          <a:xfrm>
            <a:off x="0" y="2971800"/>
            <a:ext cx="9144000" cy="32932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342900" indent="-342900" eaLnBrk="1" hangingPunct="1"/>
            <a:r>
              <a:rPr lang="en-US" sz="1600" i="1" dirty="0" smtClean="0"/>
              <a:t>Key </a:t>
            </a:r>
            <a:r>
              <a:rPr lang="en-US" sz="1600" i="1" dirty="0"/>
              <a:t>contributions. </a:t>
            </a:r>
            <a:r>
              <a:rPr lang="en-US" sz="1600" dirty="0"/>
              <a:t>Each party randomly generates a random bit string and communicates this</a:t>
            </a:r>
          </a:p>
          <a:p>
            <a:pPr eaLnBrk="1" hangingPunct="1"/>
            <a:r>
              <a:rPr lang="en-US" sz="1600" dirty="0"/>
              <a:t>   random challenge to the other party.</a:t>
            </a:r>
          </a:p>
          <a:p>
            <a:pPr eaLnBrk="1" hangingPunct="1"/>
            <a:r>
              <a:rPr lang="en-US" sz="1600" i="1" dirty="0" smtClean="0"/>
              <a:t>Key </a:t>
            </a:r>
            <a:r>
              <a:rPr lang="en-US" sz="1600" i="1" dirty="0"/>
              <a:t>establishment. </a:t>
            </a:r>
            <a:r>
              <a:rPr lang="en-US" sz="1600" dirty="0"/>
              <a:t>Each party computes the shared key based on the random challenges</a:t>
            </a:r>
          </a:p>
          <a:p>
            <a:pPr eaLnBrk="1" hangingPunct="1"/>
            <a:r>
              <a:rPr lang="en-US" sz="1600" dirty="0"/>
              <a:t>   generated and received and based on their respective identities, and their shared pre-established</a:t>
            </a:r>
          </a:p>
          <a:p>
            <a:pPr eaLnBrk="1" hangingPunct="1"/>
            <a:r>
              <a:rPr lang="en-US" sz="1600" dirty="0"/>
              <a:t>   key. Due to the properties of the secret key generator, either party indeed arrives at the same</a:t>
            </a:r>
          </a:p>
          <a:p>
            <a:pPr eaLnBrk="1" hangingPunct="1"/>
            <a:r>
              <a:rPr lang="en-US" sz="1600" dirty="0"/>
              <a:t>   shared key.</a:t>
            </a:r>
          </a:p>
          <a:p>
            <a:pPr eaLnBrk="1" hangingPunct="1"/>
            <a:r>
              <a:rPr lang="en-US" sz="1600" dirty="0"/>
              <a:t> </a:t>
            </a:r>
            <a:r>
              <a:rPr lang="en-US" sz="1600" i="1" dirty="0"/>
              <a:t>Key authentication. </a:t>
            </a:r>
            <a:r>
              <a:rPr lang="en-US" sz="1600" dirty="0"/>
              <a:t>Each party verifies the authenticity </a:t>
            </a:r>
            <a:r>
              <a:rPr lang="en-US" sz="1600" dirty="0" smtClean="0"/>
              <a:t>of the pre-established </a:t>
            </a:r>
            <a:r>
              <a:rPr lang="en-US" sz="1600" dirty="0"/>
              <a:t>key allegedly shared </a:t>
            </a:r>
          </a:p>
          <a:p>
            <a:pPr eaLnBrk="1" hangingPunct="1"/>
            <a:r>
              <a:rPr lang="en-US" sz="1600" dirty="0"/>
              <a:t>  with the other party, to obtain evidence that the only party that may be capable of computing the</a:t>
            </a:r>
          </a:p>
          <a:p>
            <a:pPr eaLnBrk="1" hangingPunct="1"/>
            <a:r>
              <a:rPr lang="en-US" sz="1600" dirty="0"/>
              <a:t>  shared key is, indeed, its perceived communicating party.</a:t>
            </a:r>
          </a:p>
          <a:p>
            <a:pPr eaLnBrk="1" hangingPunct="1"/>
            <a:r>
              <a:rPr lang="en-US" sz="1600" dirty="0"/>
              <a:t> </a:t>
            </a:r>
            <a:r>
              <a:rPr lang="en-US" sz="1600" i="1" dirty="0"/>
              <a:t>Key confirmation. </a:t>
            </a:r>
            <a:r>
              <a:rPr lang="en-US" sz="1600" dirty="0"/>
              <a:t>Each party communicates a message authentication check value over the</a:t>
            </a:r>
          </a:p>
          <a:p>
            <a:pPr eaLnBrk="1" hangingPunct="1"/>
            <a:r>
              <a:rPr lang="en-US" sz="1600" dirty="0"/>
              <a:t>   strings communicated by the other party, to prove possession of the shared key to the other</a:t>
            </a:r>
          </a:p>
          <a:p>
            <a:pPr eaLnBrk="1" hangingPunct="1"/>
            <a:r>
              <a:rPr lang="en-US" sz="1600" dirty="0"/>
              <a:t>   party. This confirms to each party the true identity of the other party and proofs that that party </a:t>
            </a:r>
          </a:p>
          <a:p>
            <a:pPr eaLnBrk="1" hangingPunct="1"/>
            <a:r>
              <a:rPr lang="en-US" sz="1600" dirty="0"/>
              <a:t>   successfully computed the shared key.</a:t>
            </a:r>
            <a:endParaRPr lang="en-US" sz="2000" dirty="0"/>
          </a:p>
        </p:txBody>
      </p:sp>
      <p:sp>
        <p:nvSpPr>
          <p:cNvPr id="79895" name="Text Box 23"/>
          <p:cNvSpPr txBox="1">
            <a:spLocks noChangeArrowheads="1"/>
          </p:cNvSpPr>
          <p:nvPr/>
        </p:nvSpPr>
        <p:spPr bwMode="auto">
          <a:xfrm>
            <a:off x="4464050" y="1560513"/>
            <a:ext cx="4518025" cy="639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 i="1" dirty="0"/>
              <a:t>Note: </a:t>
            </a:r>
            <a:r>
              <a:rPr lang="en-US" dirty="0"/>
              <a:t>Key Info of the pre-shared keys does not need to be </a:t>
            </a:r>
          </a:p>
          <a:p>
            <a:pPr eaLnBrk="1" hangingPunct="1"/>
            <a:r>
              <a:rPr lang="en-US" dirty="0"/>
              <a:t>communicated, if pre-established between parties. This does, however,</a:t>
            </a:r>
          </a:p>
          <a:p>
            <a:pPr eaLnBrk="1" hangingPunct="1"/>
            <a:r>
              <a:rPr lang="en-US" dirty="0"/>
              <a:t>require storage of status information.</a:t>
            </a:r>
            <a:endParaRPr lang="en-US" i="1" dirty="0"/>
          </a:p>
        </p:txBody>
      </p:sp>
      <p:grpSp>
        <p:nvGrpSpPr>
          <p:cNvPr id="38" name="Group 37"/>
          <p:cNvGrpSpPr/>
          <p:nvPr/>
        </p:nvGrpSpPr>
        <p:grpSpPr>
          <a:xfrm>
            <a:off x="381000" y="1524000"/>
            <a:ext cx="381000" cy="1219200"/>
            <a:chOff x="381000" y="1524000"/>
            <a:chExt cx="381000" cy="1219200"/>
          </a:xfrm>
        </p:grpSpPr>
        <p:sp>
          <p:nvSpPr>
            <p:cNvPr id="29" name="Flowchart: Connector 28"/>
            <p:cNvSpPr/>
            <p:nvPr/>
          </p:nvSpPr>
          <p:spPr bwMode="auto">
            <a:xfrm>
              <a:off x="381000" y="2514600"/>
              <a:ext cx="381000" cy="228600"/>
            </a:xfrm>
            <a:prstGeom prst="flowChartConnector">
              <a:avLst/>
            </a:prstGeom>
            <a:solidFill>
              <a:schemeClr val="bg1">
                <a:lumMod val="6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CA" b="1" dirty="0">
                  <a:latin typeface="Times New Roman" pitchFamily="18" charset="0"/>
                </a:rPr>
                <a:t>3</a:t>
              </a:r>
              <a:endParaRPr kumimoji="0" lang="en-CA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0" name="Flowchart: Connector 29"/>
            <p:cNvSpPr/>
            <p:nvPr/>
          </p:nvSpPr>
          <p:spPr bwMode="auto">
            <a:xfrm>
              <a:off x="381000" y="1905000"/>
              <a:ext cx="381000" cy="228600"/>
            </a:xfrm>
            <a:prstGeom prst="flowChartConnector">
              <a:avLst/>
            </a:prstGeom>
            <a:solidFill>
              <a:schemeClr val="bg1">
                <a:lumMod val="6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CA" b="1" dirty="0">
                  <a:latin typeface="Times New Roman" pitchFamily="18" charset="0"/>
                </a:rPr>
                <a:t>2</a:t>
              </a:r>
              <a:endParaRPr kumimoji="0" lang="en-CA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33" name="Straight Connector 32"/>
            <p:cNvCxnSpPr>
              <a:stCxn id="30" idx="4"/>
              <a:endCxn id="29" idx="0"/>
            </p:cNvCxnSpPr>
            <p:nvPr/>
          </p:nvCxnSpPr>
          <p:spPr bwMode="auto">
            <a:xfrm>
              <a:off x="571500" y="2133600"/>
              <a:ext cx="0" cy="3810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37" name="Flowchart: Connector 36"/>
            <p:cNvSpPr/>
            <p:nvPr/>
          </p:nvSpPr>
          <p:spPr bwMode="auto">
            <a:xfrm>
              <a:off x="381000" y="1524000"/>
              <a:ext cx="381000" cy="228600"/>
            </a:xfrm>
            <a:prstGeom prst="flowChartConnector">
              <a:avLst/>
            </a:prstGeom>
            <a:solidFill>
              <a:schemeClr val="bg1">
                <a:lumMod val="6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CA" sz="1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1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14462" cy="276999"/>
          </a:xfrm>
        </p:spPr>
        <p:txBody>
          <a:bodyPr/>
          <a:lstStyle/>
          <a:p>
            <a:r>
              <a:rPr lang="en-US" dirty="0" smtClean="0"/>
              <a:t>May 15, 2012</a:t>
            </a:r>
            <a:endParaRPr lang="en-US" dirty="0"/>
          </a:p>
        </p:txBody>
      </p:sp>
      <p:sp>
        <p:nvSpPr>
          <p:cNvPr id="2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5892558" y="6475413"/>
            <a:ext cx="2651367" cy="184666"/>
          </a:xfrm>
        </p:spPr>
        <p:txBody>
          <a:bodyPr/>
          <a:lstStyle/>
          <a:p>
            <a:r>
              <a:rPr lang="en-US" dirty="0"/>
              <a:t>Ren</a:t>
            </a:r>
            <a:r>
              <a:rPr lang="en-US" dirty="0">
                <a:cs typeface="Times New Roman" pitchFamily="-65" charset="0"/>
              </a:rPr>
              <a:t>é </a:t>
            </a:r>
            <a:r>
              <a:rPr lang="en-US" dirty="0" smtClean="0">
                <a:cs typeface="Times New Roman" pitchFamily="-65" charset="0"/>
              </a:rPr>
              <a:t>Struik (Struik Security Consultancy)</a:t>
            </a:r>
            <a:endParaRPr lang="en-US" dirty="0"/>
          </a:p>
        </p:txBody>
      </p:sp>
      <p:sp>
        <p:nvSpPr>
          <p:cNvPr id="2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9EED909D-8113-43DE-924F-A421621AFCD2}" type="slidenum">
              <a:rPr lang="en-US"/>
              <a:pPr/>
              <a:t>13</a:t>
            </a:fld>
            <a:endParaRPr lang="en-US"/>
          </a:p>
        </p:txBody>
      </p:sp>
      <p:sp>
        <p:nvSpPr>
          <p:cNvPr id="79874" name="Text Box 2"/>
          <p:cNvSpPr txBox="1">
            <a:spLocks noChangeArrowheads="1"/>
          </p:cNvSpPr>
          <p:nvPr/>
        </p:nvSpPr>
        <p:spPr bwMode="auto">
          <a:xfrm>
            <a:off x="1075573" y="533400"/>
            <a:ext cx="7129388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400" b="1" dirty="0"/>
              <a:t>Symmetric-Key </a:t>
            </a:r>
            <a:r>
              <a:rPr lang="en-US" sz="2400" b="1" dirty="0" smtClean="0"/>
              <a:t>Key Agreement: (a) Peer-to-Peer (1)</a:t>
            </a:r>
            <a:endParaRPr lang="en-US" sz="2400" b="1" dirty="0"/>
          </a:p>
        </p:txBody>
      </p:sp>
      <p:sp>
        <p:nvSpPr>
          <p:cNvPr id="79875" name="Text Box 3"/>
          <p:cNvSpPr txBox="1">
            <a:spLocks noChangeArrowheads="1"/>
          </p:cNvSpPr>
          <p:nvPr/>
        </p:nvSpPr>
        <p:spPr bwMode="auto">
          <a:xfrm>
            <a:off x="1398588" y="995363"/>
            <a:ext cx="290512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GB" sz="2400"/>
          </a:p>
          <a:p>
            <a:pPr>
              <a:buFontTx/>
              <a:buChar char="•"/>
            </a:pPr>
            <a:endParaRPr lang="en-GB" sz="2400"/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762000" y="1066800"/>
            <a:ext cx="457200" cy="304800"/>
            <a:chOff x="816" y="912"/>
            <a:chExt cx="288" cy="192"/>
          </a:xfrm>
        </p:grpSpPr>
        <p:sp>
          <p:nvSpPr>
            <p:cNvPr id="79878" name="Rectangle 6"/>
            <p:cNvSpPr>
              <a:spLocks noChangeArrowheads="1"/>
            </p:cNvSpPr>
            <p:nvPr/>
          </p:nvSpPr>
          <p:spPr bwMode="auto">
            <a:xfrm>
              <a:off x="816" y="912"/>
              <a:ext cx="288" cy="192"/>
            </a:xfrm>
            <a:prstGeom prst="rect">
              <a:avLst/>
            </a:prstGeom>
            <a:solidFill>
              <a:srgbClr val="FFC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79879" name="Text Box 7"/>
            <p:cNvSpPr txBox="1">
              <a:spLocks noChangeArrowheads="1"/>
            </p:cNvSpPr>
            <p:nvPr/>
          </p:nvSpPr>
          <p:spPr bwMode="auto">
            <a:xfrm>
              <a:off x="864" y="912"/>
              <a:ext cx="175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i="1"/>
                <a:t>A</a:t>
              </a:r>
            </a:p>
          </p:txBody>
        </p:sp>
      </p:grpSp>
      <p:sp>
        <p:nvSpPr>
          <p:cNvPr id="79880" name="Line 8"/>
          <p:cNvSpPr>
            <a:spLocks noChangeShapeType="1"/>
          </p:cNvSpPr>
          <p:nvPr/>
        </p:nvSpPr>
        <p:spPr bwMode="auto">
          <a:xfrm>
            <a:off x="990600" y="1371600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CA"/>
          </a:p>
        </p:txBody>
      </p:sp>
      <p:grpSp>
        <p:nvGrpSpPr>
          <p:cNvPr id="3" name="Group 9"/>
          <p:cNvGrpSpPr>
            <a:grpSpLocks/>
          </p:cNvGrpSpPr>
          <p:nvPr/>
        </p:nvGrpSpPr>
        <p:grpSpPr bwMode="auto">
          <a:xfrm>
            <a:off x="2590800" y="1066800"/>
            <a:ext cx="457200" cy="304800"/>
            <a:chOff x="816" y="912"/>
            <a:chExt cx="288" cy="192"/>
          </a:xfrm>
        </p:grpSpPr>
        <p:sp>
          <p:nvSpPr>
            <p:cNvPr id="79882" name="Rectangle 10"/>
            <p:cNvSpPr>
              <a:spLocks noChangeArrowheads="1"/>
            </p:cNvSpPr>
            <p:nvPr/>
          </p:nvSpPr>
          <p:spPr bwMode="auto">
            <a:xfrm>
              <a:off x="816" y="912"/>
              <a:ext cx="288" cy="192"/>
            </a:xfrm>
            <a:prstGeom prst="rect">
              <a:avLst/>
            </a:prstGeom>
            <a:solidFill>
              <a:srgbClr val="00B0F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79883" name="Text Box 11"/>
            <p:cNvSpPr txBox="1">
              <a:spLocks noChangeArrowheads="1"/>
            </p:cNvSpPr>
            <p:nvPr/>
          </p:nvSpPr>
          <p:spPr bwMode="auto">
            <a:xfrm>
              <a:off x="864" y="912"/>
              <a:ext cx="175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i="1"/>
                <a:t>B</a:t>
              </a:r>
            </a:p>
          </p:txBody>
        </p:sp>
      </p:grpSp>
      <p:sp>
        <p:nvSpPr>
          <p:cNvPr id="79884" name="Line 12"/>
          <p:cNvSpPr>
            <a:spLocks noChangeShapeType="1"/>
          </p:cNvSpPr>
          <p:nvPr/>
        </p:nvSpPr>
        <p:spPr bwMode="auto">
          <a:xfrm>
            <a:off x="2819400" y="1371600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79885" name="Line 13"/>
          <p:cNvSpPr>
            <a:spLocks noChangeShapeType="1"/>
          </p:cNvSpPr>
          <p:nvPr/>
        </p:nvSpPr>
        <p:spPr bwMode="auto">
          <a:xfrm>
            <a:off x="990600" y="1676400"/>
            <a:ext cx="1828800" cy="0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79886" name="Line 14"/>
          <p:cNvSpPr>
            <a:spLocks noChangeShapeType="1"/>
          </p:cNvSpPr>
          <p:nvPr/>
        </p:nvSpPr>
        <p:spPr bwMode="auto">
          <a:xfrm flipH="1">
            <a:off x="990600" y="2009775"/>
            <a:ext cx="1828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79887" name="Line 15"/>
          <p:cNvSpPr>
            <a:spLocks noChangeShapeType="1"/>
          </p:cNvSpPr>
          <p:nvPr/>
        </p:nvSpPr>
        <p:spPr bwMode="auto">
          <a:xfrm>
            <a:off x="990600" y="2338388"/>
            <a:ext cx="1828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79888" name="Text Box 16"/>
          <p:cNvSpPr txBox="1">
            <a:spLocks noChangeArrowheads="1"/>
          </p:cNvSpPr>
          <p:nvPr/>
        </p:nvSpPr>
        <p:spPr bwMode="auto">
          <a:xfrm>
            <a:off x="990600" y="1408113"/>
            <a:ext cx="19050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1" hangingPunct="1"/>
            <a:r>
              <a:rPr lang="en-US" dirty="0"/>
              <a:t>Random </a:t>
            </a:r>
            <a:r>
              <a:rPr lang="en-US" dirty="0" smtClean="0"/>
              <a:t> </a:t>
            </a:r>
            <a:r>
              <a:rPr lang="en-US" i="1" dirty="0" smtClean="0">
                <a:solidFill>
                  <a:schemeClr val="accent2"/>
                </a:solidFill>
              </a:rPr>
              <a:t>X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79889" name="Rectangle 17"/>
          <p:cNvSpPr>
            <a:spLocks noChangeArrowheads="1"/>
          </p:cNvSpPr>
          <p:nvPr/>
        </p:nvSpPr>
        <p:spPr bwMode="auto">
          <a:xfrm>
            <a:off x="1066800" y="1752600"/>
            <a:ext cx="17526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/>
            <a:r>
              <a:rPr lang="en-US" dirty="0"/>
              <a:t>Random </a:t>
            </a:r>
            <a:r>
              <a:rPr lang="en-US" dirty="0" smtClean="0"/>
              <a:t> </a:t>
            </a:r>
            <a:r>
              <a:rPr lang="en-US" i="1" dirty="0" smtClean="0">
                <a:solidFill>
                  <a:schemeClr val="accent2"/>
                </a:solidFill>
              </a:rPr>
              <a:t>Y</a:t>
            </a:r>
            <a:endParaRPr lang="en-US" i="1" dirty="0">
              <a:solidFill>
                <a:schemeClr val="accent2"/>
              </a:solidFill>
            </a:endParaRPr>
          </a:p>
        </p:txBody>
      </p:sp>
      <p:sp>
        <p:nvSpPr>
          <p:cNvPr id="79890" name="Line 18"/>
          <p:cNvSpPr>
            <a:spLocks noChangeShapeType="1"/>
          </p:cNvSpPr>
          <p:nvPr/>
        </p:nvSpPr>
        <p:spPr bwMode="auto">
          <a:xfrm>
            <a:off x="1001713" y="2665413"/>
            <a:ext cx="1828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79891" name="Text Box 19"/>
          <p:cNvSpPr txBox="1">
            <a:spLocks noChangeArrowheads="1"/>
          </p:cNvSpPr>
          <p:nvPr/>
        </p:nvSpPr>
        <p:spPr bwMode="auto">
          <a:xfrm>
            <a:off x="1081088" y="2093913"/>
            <a:ext cx="1585913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/>
            <a:r>
              <a:rPr lang="en-US" dirty="0">
                <a:solidFill>
                  <a:schemeClr val="accent2"/>
                </a:solidFill>
              </a:rPr>
              <a:t>MAC</a:t>
            </a:r>
            <a:r>
              <a:rPr lang="en-US" dirty="0"/>
              <a:t> over messages</a:t>
            </a:r>
          </a:p>
        </p:txBody>
      </p:sp>
      <p:sp>
        <p:nvSpPr>
          <p:cNvPr id="79892" name="Rectangle 20"/>
          <p:cNvSpPr>
            <a:spLocks noChangeArrowheads="1"/>
          </p:cNvSpPr>
          <p:nvPr/>
        </p:nvSpPr>
        <p:spPr bwMode="auto">
          <a:xfrm>
            <a:off x="1143000" y="2438400"/>
            <a:ext cx="145415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 dirty="0">
                <a:solidFill>
                  <a:schemeClr val="accent2"/>
                </a:solidFill>
              </a:rPr>
              <a:t>MAC</a:t>
            </a:r>
            <a:r>
              <a:rPr lang="en-US" dirty="0"/>
              <a:t> over messages</a:t>
            </a:r>
          </a:p>
        </p:txBody>
      </p:sp>
      <p:sp>
        <p:nvSpPr>
          <p:cNvPr id="79893" name="Text Box 21"/>
          <p:cNvSpPr txBox="1">
            <a:spLocks noChangeArrowheads="1"/>
          </p:cNvSpPr>
          <p:nvPr/>
        </p:nvSpPr>
        <p:spPr bwMode="auto">
          <a:xfrm>
            <a:off x="669925" y="3338513"/>
            <a:ext cx="1841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endParaRPr lang="en-US" sz="1600"/>
          </a:p>
        </p:txBody>
      </p:sp>
      <p:sp>
        <p:nvSpPr>
          <p:cNvPr id="79894" name="Text Box 22"/>
          <p:cNvSpPr txBox="1">
            <a:spLocks noChangeArrowheads="1"/>
          </p:cNvSpPr>
          <p:nvPr/>
        </p:nvSpPr>
        <p:spPr bwMode="auto">
          <a:xfrm>
            <a:off x="0" y="2971800"/>
            <a:ext cx="9144000" cy="32932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342900" indent="-342900" eaLnBrk="1" hangingPunct="1"/>
            <a:r>
              <a:rPr lang="en-US" sz="1600" i="1" dirty="0" smtClean="0"/>
              <a:t>Key </a:t>
            </a:r>
            <a:r>
              <a:rPr lang="en-US" sz="1600" i="1" dirty="0"/>
              <a:t>contributions. </a:t>
            </a:r>
            <a:r>
              <a:rPr lang="en-US" sz="1600" dirty="0"/>
              <a:t>Each party randomly generates a random bit string and communicates this</a:t>
            </a:r>
          </a:p>
          <a:p>
            <a:pPr eaLnBrk="1" hangingPunct="1"/>
            <a:r>
              <a:rPr lang="en-US" sz="1600" dirty="0"/>
              <a:t>   random challenge to the other party.</a:t>
            </a:r>
          </a:p>
          <a:p>
            <a:pPr eaLnBrk="1" hangingPunct="1"/>
            <a:r>
              <a:rPr lang="en-US" sz="1600" i="1" dirty="0" smtClean="0"/>
              <a:t>Key </a:t>
            </a:r>
            <a:r>
              <a:rPr lang="en-US" sz="1600" i="1" dirty="0"/>
              <a:t>establishment. </a:t>
            </a:r>
            <a:r>
              <a:rPr lang="en-US" sz="1600" dirty="0"/>
              <a:t>Each party computes the shared key based on the random challenges</a:t>
            </a:r>
          </a:p>
          <a:p>
            <a:pPr eaLnBrk="1" hangingPunct="1"/>
            <a:r>
              <a:rPr lang="en-US" sz="1600" dirty="0"/>
              <a:t>   generated and received and based on their respective identities, and their shared pre-established</a:t>
            </a:r>
          </a:p>
          <a:p>
            <a:pPr eaLnBrk="1" hangingPunct="1"/>
            <a:r>
              <a:rPr lang="en-US" sz="1600" dirty="0"/>
              <a:t>   key. Due to the properties of the secret key generator, either party indeed arrives at the same</a:t>
            </a:r>
          </a:p>
          <a:p>
            <a:pPr eaLnBrk="1" hangingPunct="1"/>
            <a:r>
              <a:rPr lang="en-US" sz="1600" dirty="0"/>
              <a:t>   shared key.</a:t>
            </a:r>
          </a:p>
          <a:p>
            <a:pPr eaLnBrk="1" hangingPunct="1"/>
            <a:r>
              <a:rPr lang="en-US" sz="1600" dirty="0"/>
              <a:t> </a:t>
            </a:r>
            <a:r>
              <a:rPr lang="en-US" sz="1600" i="1" dirty="0"/>
              <a:t>Key authentication. </a:t>
            </a:r>
            <a:r>
              <a:rPr lang="en-US" sz="1600" dirty="0"/>
              <a:t>Each party verifies the authenticity </a:t>
            </a:r>
            <a:r>
              <a:rPr lang="en-US" sz="1600" dirty="0" smtClean="0"/>
              <a:t>of the pre-established </a:t>
            </a:r>
            <a:r>
              <a:rPr lang="en-US" sz="1600" dirty="0"/>
              <a:t>key allegedly shared </a:t>
            </a:r>
          </a:p>
          <a:p>
            <a:pPr eaLnBrk="1" hangingPunct="1"/>
            <a:r>
              <a:rPr lang="en-US" sz="1600" dirty="0"/>
              <a:t>  with the other party, to obtain evidence that the only party that may be capable of computing the</a:t>
            </a:r>
          </a:p>
          <a:p>
            <a:pPr eaLnBrk="1" hangingPunct="1"/>
            <a:r>
              <a:rPr lang="en-US" sz="1600" dirty="0"/>
              <a:t>  shared key is, indeed, its perceived communicating party.</a:t>
            </a:r>
          </a:p>
          <a:p>
            <a:pPr eaLnBrk="1" hangingPunct="1"/>
            <a:r>
              <a:rPr lang="en-US" sz="1600" dirty="0"/>
              <a:t> </a:t>
            </a:r>
            <a:r>
              <a:rPr lang="en-US" sz="1600" i="1" dirty="0"/>
              <a:t>Key confirmation. </a:t>
            </a:r>
            <a:r>
              <a:rPr lang="en-US" sz="1600" dirty="0"/>
              <a:t>Each party communicates a message authentication check value over the</a:t>
            </a:r>
          </a:p>
          <a:p>
            <a:pPr eaLnBrk="1" hangingPunct="1"/>
            <a:r>
              <a:rPr lang="en-US" sz="1600" dirty="0"/>
              <a:t>   strings communicated by the other party, to prove possession of the shared key to the other</a:t>
            </a:r>
          </a:p>
          <a:p>
            <a:pPr eaLnBrk="1" hangingPunct="1"/>
            <a:r>
              <a:rPr lang="en-US" sz="1600" dirty="0"/>
              <a:t>   party. This confirms to each party the true identity of the other party and proofs that that party </a:t>
            </a:r>
          </a:p>
          <a:p>
            <a:pPr eaLnBrk="1" hangingPunct="1"/>
            <a:r>
              <a:rPr lang="en-US" sz="1600" dirty="0"/>
              <a:t>   successfully computed the shared key.</a:t>
            </a:r>
            <a:endParaRPr lang="en-US" sz="2000" dirty="0"/>
          </a:p>
        </p:txBody>
      </p:sp>
      <p:sp>
        <p:nvSpPr>
          <p:cNvPr id="79895" name="Text Box 23"/>
          <p:cNvSpPr txBox="1">
            <a:spLocks noChangeArrowheads="1"/>
          </p:cNvSpPr>
          <p:nvPr/>
        </p:nvSpPr>
        <p:spPr bwMode="auto">
          <a:xfrm>
            <a:off x="4464050" y="1560513"/>
            <a:ext cx="4518025" cy="639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 i="1" dirty="0"/>
              <a:t>Note: </a:t>
            </a:r>
            <a:r>
              <a:rPr lang="en-US" dirty="0"/>
              <a:t>Key Info of the pre-shared keys does not need to be </a:t>
            </a:r>
          </a:p>
          <a:p>
            <a:pPr eaLnBrk="1" hangingPunct="1"/>
            <a:r>
              <a:rPr lang="en-US" dirty="0"/>
              <a:t>communicated, if pre-established between parties. This does, however,</a:t>
            </a:r>
          </a:p>
          <a:p>
            <a:pPr eaLnBrk="1" hangingPunct="1"/>
            <a:r>
              <a:rPr lang="en-US" dirty="0"/>
              <a:t>require storage of status information.</a:t>
            </a:r>
            <a:endParaRPr lang="en-US" i="1" dirty="0"/>
          </a:p>
        </p:txBody>
      </p:sp>
      <p:grpSp>
        <p:nvGrpSpPr>
          <p:cNvPr id="4" name="Group 37"/>
          <p:cNvGrpSpPr/>
          <p:nvPr/>
        </p:nvGrpSpPr>
        <p:grpSpPr>
          <a:xfrm>
            <a:off x="381000" y="1524000"/>
            <a:ext cx="381000" cy="1219200"/>
            <a:chOff x="381000" y="1524000"/>
            <a:chExt cx="381000" cy="1219200"/>
          </a:xfrm>
        </p:grpSpPr>
        <p:sp>
          <p:nvSpPr>
            <p:cNvPr id="29" name="Flowchart: Connector 28"/>
            <p:cNvSpPr/>
            <p:nvPr/>
          </p:nvSpPr>
          <p:spPr bwMode="auto">
            <a:xfrm>
              <a:off x="381000" y="2514600"/>
              <a:ext cx="381000" cy="228600"/>
            </a:xfrm>
            <a:prstGeom prst="flowChartConnector">
              <a:avLst/>
            </a:prstGeom>
            <a:solidFill>
              <a:schemeClr val="bg1">
                <a:lumMod val="6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CA" b="1" dirty="0">
                  <a:latin typeface="Times New Roman" pitchFamily="18" charset="0"/>
                </a:rPr>
                <a:t>3</a:t>
              </a:r>
              <a:endParaRPr kumimoji="0" lang="en-CA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0" name="Flowchart: Connector 29"/>
            <p:cNvSpPr/>
            <p:nvPr/>
          </p:nvSpPr>
          <p:spPr bwMode="auto">
            <a:xfrm>
              <a:off x="381000" y="1905000"/>
              <a:ext cx="381000" cy="228600"/>
            </a:xfrm>
            <a:prstGeom prst="flowChartConnector">
              <a:avLst/>
            </a:prstGeom>
            <a:solidFill>
              <a:schemeClr val="bg1">
                <a:lumMod val="6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CA" b="1" dirty="0">
                  <a:latin typeface="Times New Roman" pitchFamily="18" charset="0"/>
                </a:rPr>
                <a:t>2</a:t>
              </a:r>
              <a:endParaRPr kumimoji="0" lang="en-CA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33" name="Straight Connector 32"/>
            <p:cNvCxnSpPr>
              <a:stCxn id="30" idx="4"/>
              <a:endCxn id="29" idx="0"/>
            </p:cNvCxnSpPr>
            <p:nvPr/>
          </p:nvCxnSpPr>
          <p:spPr bwMode="auto">
            <a:xfrm>
              <a:off x="571500" y="2133600"/>
              <a:ext cx="0" cy="3810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37" name="Flowchart: Connector 36"/>
            <p:cNvSpPr/>
            <p:nvPr/>
          </p:nvSpPr>
          <p:spPr bwMode="auto">
            <a:xfrm>
              <a:off x="381000" y="1524000"/>
              <a:ext cx="381000" cy="228600"/>
            </a:xfrm>
            <a:prstGeom prst="flowChartConnector">
              <a:avLst/>
            </a:prstGeom>
            <a:solidFill>
              <a:schemeClr val="bg1">
                <a:lumMod val="6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CA" sz="1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1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14462" cy="276999"/>
          </a:xfrm>
        </p:spPr>
        <p:txBody>
          <a:bodyPr/>
          <a:lstStyle/>
          <a:p>
            <a:r>
              <a:rPr lang="en-US" dirty="0" smtClean="0"/>
              <a:t>May 15, 2012</a:t>
            </a:r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5892558" y="6475413"/>
            <a:ext cx="2651367" cy="184666"/>
          </a:xfrm>
        </p:spPr>
        <p:txBody>
          <a:bodyPr/>
          <a:lstStyle/>
          <a:p>
            <a:r>
              <a:rPr lang="en-US" dirty="0"/>
              <a:t>Ren</a:t>
            </a:r>
            <a:r>
              <a:rPr lang="en-US" dirty="0">
                <a:cs typeface="Times New Roman" pitchFamily="-65" charset="0"/>
              </a:rPr>
              <a:t>é </a:t>
            </a:r>
            <a:r>
              <a:rPr lang="en-US" dirty="0" smtClean="0">
                <a:cs typeface="Times New Roman" pitchFamily="-65" charset="0"/>
              </a:rPr>
              <a:t>Struik (Struik Security Consultancy)</a:t>
            </a:r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052A5737-6E3D-4985-AC7A-69EAC006020A}" type="slidenum">
              <a:rPr lang="en-US"/>
              <a:pPr/>
              <a:t>14</a:t>
            </a:fld>
            <a:endParaRPr lang="en-US"/>
          </a:p>
        </p:txBody>
      </p:sp>
      <p:sp>
        <p:nvSpPr>
          <p:cNvPr id="82946" name="Text Box 2"/>
          <p:cNvSpPr txBox="1">
            <a:spLocks noChangeArrowheads="1"/>
          </p:cNvSpPr>
          <p:nvPr/>
        </p:nvSpPr>
        <p:spPr bwMode="auto">
          <a:xfrm>
            <a:off x="1058108" y="533400"/>
            <a:ext cx="7129388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400" b="1" dirty="0"/>
              <a:t>Symmetric-Key </a:t>
            </a:r>
            <a:r>
              <a:rPr lang="en-US" sz="2400" b="1" dirty="0" smtClean="0"/>
              <a:t>Key Agreement: (a) Peer-to-Peer (2) </a:t>
            </a:r>
            <a:endParaRPr lang="en-US" sz="2400" b="1" dirty="0"/>
          </a:p>
        </p:txBody>
      </p:sp>
      <p:sp>
        <p:nvSpPr>
          <p:cNvPr id="82947" name="Rectangle 3"/>
          <p:cNvSpPr>
            <a:spLocks noChangeArrowheads="1"/>
          </p:cNvSpPr>
          <p:nvPr/>
        </p:nvSpPr>
        <p:spPr bwMode="auto">
          <a:xfrm>
            <a:off x="0" y="1066800"/>
            <a:ext cx="9144000" cy="501675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r>
              <a:rPr lang="en-GB" sz="1600" i="1" dirty="0"/>
              <a:t>Initial Set-up</a:t>
            </a:r>
          </a:p>
          <a:p>
            <a:pPr>
              <a:buFont typeface="Wingdings" pitchFamily="2" charset="2"/>
              <a:buChar char="§"/>
            </a:pPr>
            <a:r>
              <a:rPr lang="en-GB" sz="1600" i="1" dirty="0"/>
              <a:t> </a:t>
            </a:r>
            <a:r>
              <a:rPr lang="en-GB" sz="1600" dirty="0"/>
              <a:t>Publication of system-wide parameters</a:t>
            </a:r>
          </a:p>
          <a:p>
            <a:pPr>
              <a:buFont typeface="Wingdings" pitchFamily="2" charset="2"/>
              <a:buChar char="§"/>
            </a:pPr>
            <a:r>
              <a:rPr lang="en-GB" sz="1600" dirty="0"/>
              <a:t> Publication of challenge domain parameters</a:t>
            </a:r>
          </a:p>
          <a:p>
            <a:pPr>
              <a:buFont typeface="Wingdings" pitchFamily="2" charset="2"/>
              <a:buChar char="§"/>
            </a:pPr>
            <a:r>
              <a:rPr lang="en-GB" sz="1600" dirty="0"/>
              <a:t> Publication of keyed hash function </a:t>
            </a:r>
            <a:r>
              <a:rPr lang="en-GB" sz="1600" i="1" dirty="0" err="1">
                <a:solidFill>
                  <a:schemeClr val="accent2"/>
                </a:solidFill>
              </a:rPr>
              <a:t>h</a:t>
            </a:r>
            <a:r>
              <a:rPr lang="en-GB" sz="1600" i="1" baseline="-25000" dirty="0" err="1">
                <a:solidFill>
                  <a:schemeClr val="accent2"/>
                </a:solidFill>
              </a:rPr>
              <a:t>k</a:t>
            </a:r>
            <a:r>
              <a:rPr lang="en-GB" sz="1600" dirty="0"/>
              <a:t> used</a:t>
            </a:r>
          </a:p>
          <a:p>
            <a:pPr>
              <a:buFont typeface="Wingdings" pitchFamily="2" charset="2"/>
              <a:buChar char="§"/>
            </a:pPr>
            <a:r>
              <a:rPr lang="en-GB" sz="1600" dirty="0"/>
              <a:t> Publication of </a:t>
            </a:r>
            <a:r>
              <a:rPr lang="en-GB" sz="1600" dirty="0" smtClean="0"/>
              <a:t>un-keyed </a:t>
            </a:r>
            <a:r>
              <a:rPr lang="en-GB" sz="1600" dirty="0"/>
              <a:t>hash function </a:t>
            </a:r>
            <a:r>
              <a:rPr lang="en-GB" sz="1600" i="1" dirty="0">
                <a:solidFill>
                  <a:schemeClr val="accent2"/>
                </a:solidFill>
              </a:rPr>
              <a:t>h</a:t>
            </a:r>
            <a:r>
              <a:rPr lang="en-GB" sz="1600" i="1" dirty="0"/>
              <a:t> </a:t>
            </a:r>
            <a:r>
              <a:rPr lang="en-GB" sz="1600" dirty="0"/>
              <a:t>used</a:t>
            </a:r>
            <a:endParaRPr lang="en-GB" sz="1600" i="1" baseline="-25000" dirty="0"/>
          </a:p>
          <a:p>
            <a:endParaRPr lang="en-GB" sz="1600" i="1" dirty="0"/>
          </a:p>
          <a:p>
            <a:r>
              <a:rPr lang="en-GB" sz="1600" i="1" dirty="0"/>
              <a:t>Constraints</a:t>
            </a:r>
          </a:p>
          <a:p>
            <a:pPr>
              <a:buFont typeface="Wingdings" pitchFamily="2" charset="2"/>
              <a:buChar char="§"/>
            </a:pPr>
            <a:r>
              <a:rPr lang="en-GB" sz="1600" i="1" dirty="0"/>
              <a:t> </a:t>
            </a:r>
            <a:r>
              <a:rPr lang="en-GB" sz="1600" i="1" dirty="0">
                <a:solidFill>
                  <a:schemeClr val="accent2"/>
                </a:solidFill>
              </a:rPr>
              <a:t>X</a:t>
            </a:r>
            <a:r>
              <a:rPr lang="en-GB" sz="1600" dirty="0"/>
              <a:t> and </a:t>
            </a:r>
            <a:r>
              <a:rPr lang="en-GB" sz="1600" i="1" dirty="0">
                <a:solidFill>
                  <a:schemeClr val="accent2"/>
                </a:solidFill>
              </a:rPr>
              <a:t>Y</a:t>
            </a:r>
            <a:r>
              <a:rPr lang="en-GB" sz="1600" dirty="0">
                <a:solidFill>
                  <a:schemeClr val="accent2"/>
                </a:solidFill>
              </a:rPr>
              <a:t> </a:t>
            </a:r>
            <a:r>
              <a:rPr lang="en-GB" sz="1600" dirty="0"/>
              <a:t>shall be generated at random (random challenges)</a:t>
            </a:r>
          </a:p>
          <a:p>
            <a:pPr>
              <a:buFont typeface="Wingdings" pitchFamily="2" charset="2"/>
              <a:buChar char="§"/>
            </a:pPr>
            <a:r>
              <a:rPr lang="en-GB" sz="1600" i="1" dirty="0"/>
              <a:t> </a:t>
            </a:r>
            <a:r>
              <a:rPr lang="en-GB" sz="1600" i="1" dirty="0" smtClean="0">
                <a:solidFill>
                  <a:srgbClr val="FF0000"/>
                </a:solidFill>
              </a:rPr>
              <a:t>K</a:t>
            </a:r>
            <a:r>
              <a:rPr lang="en-GB" sz="1600" baseline="-25000" dirty="0" smtClean="0">
                <a:solidFill>
                  <a:srgbClr val="FF0000"/>
                </a:solidFill>
              </a:rPr>
              <a:t>AB</a:t>
            </a:r>
            <a:r>
              <a:rPr lang="en-GB" sz="1600" dirty="0" smtClean="0"/>
              <a:t> </a:t>
            </a:r>
            <a:r>
              <a:rPr lang="en-GB" sz="1600" dirty="0"/>
              <a:t>private to </a:t>
            </a:r>
            <a:r>
              <a:rPr lang="en-GB" sz="1600" dirty="0" smtClean="0"/>
              <a:t>Parties A and </a:t>
            </a:r>
            <a:r>
              <a:rPr lang="en-GB" sz="1600" dirty="0"/>
              <a:t>B</a:t>
            </a:r>
          </a:p>
          <a:p>
            <a:endParaRPr lang="en-GB" sz="1600" i="1" dirty="0"/>
          </a:p>
          <a:p>
            <a:r>
              <a:rPr lang="en-GB" sz="1600" i="1" dirty="0"/>
              <a:t>Security Services</a:t>
            </a:r>
          </a:p>
          <a:p>
            <a:pPr>
              <a:buFont typeface="Wingdings" pitchFamily="2" charset="2"/>
              <a:buChar char="§"/>
            </a:pPr>
            <a:r>
              <a:rPr lang="en-GB" sz="1600" i="1" dirty="0"/>
              <a:t> </a:t>
            </a:r>
            <a:r>
              <a:rPr lang="en-GB" sz="1600" dirty="0"/>
              <a:t>Key agreement between A and B on the shared key </a:t>
            </a:r>
            <a:r>
              <a:rPr lang="en-GB" sz="1600" i="1" dirty="0">
                <a:solidFill>
                  <a:srgbClr val="FF0000"/>
                </a:solidFill>
              </a:rPr>
              <a:t>K</a:t>
            </a:r>
            <a:r>
              <a:rPr lang="en-GB" sz="1600" dirty="0" smtClean="0"/>
              <a:t>=</a:t>
            </a:r>
            <a:r>
              <a:rPr lang="en-GB" sz="1600" i="1" dirty="0" smtClean="0">
                <a:solidFill>
                  <a:schemeClr val="accent2"/>
                </a:solidFill>
              </a:rPr>
              <a:t>h</a:t>
            </a:r>
            <a:r>
              <a:rPr lang="en-GB" sz="1600" dirty="0" smtClean="0"/>
              <a:t>(</a:t>
            </a:r>
            <a:r>
              <a:rPr lang="en-GB" sz="1600" i="1" dirty="0" smtClean="0">
                <a:solidFill>
                  <a:srgbClr val="FF0000"/>
                </a:solidFill>
              </a:rPr>
              <a:t>K</a:t>
            </a:r>
            <a:r>
              <a:rPr lang="en-GB" sz="1600" baseline="-25000" dirty="0" smtClean="0">
                <a:solidFill>
                  <a:srgbClr val="FF0000"/>
                </a:solidFill>
              </a:rPr>
              <a:t>AB</a:t>
            </a:r>
            <a:r>
              <a:rPr lang="en-GB" sz="1600" dirty="0" smtClean="0"/>
              <a:t>, </a:t>
            </a:r>
            <a:r>
              <a:rPr lang="en-GB" sz="1600" i="1" dirty="0" smtClean="0">
                <a:solidFill>
                  <a:schemeClr val="accent2"/>
                </a:solidFill>
              </a:rPr>
              <a:t>X</a:t>
            </a:r>
            <a:r>
              <a:rPr lang="en-GB" sz="1600" dirty="0" smtClean="0"/>
              <a:t>, </a:t>
            </a:r>
            <a:r>
              <a:rPr lang="en-GB" sz="1600" i="1" dirty="0" smtClean="0">
                <a:solidFill>
                  <a:schemeClr val="accent2"/>
                </a:solidFill>
              </a:rPr>
              <a:t>Y</a:t>
            </a:r>
            <a:r>
              <a:rPr lang="en-GB" sz="1600" dirty="0" smtClean="0"/>
              <a:t>, A, B)</a:t>
            </a:r>
            <a:endParaRPr lang="en-GB" sz="1600" dirty="0">
              <a:solidFill>
                <a:srgbClr val="FF0000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en-GB" sz="1600" dirty="0"/>
              <a:t> Mutual entity authentication of A and B</a:t>
            </a:r>
          </a:p>
          <a:p>
            <a:pPr>
              <a:buFont typeface="Wingdings" pitchFamily="2" charset="2"/>
              <a:buChar char="§"/>
            </a:pPr>
            <a:r>
              <a:rPr lang="en-GB" sz="1600" dirty="0"/>
              <a:t> Mutual implicit key authentication between A and B, </a:t>
            </a:r>
            <a:r>
              <a:rPr lang="en-GB" sz="1600" i="1" dirty="0"/>
              <a:t>provided that</a:t>
            </a:r>
            <a:r>
              <a:rPr lang="en-GB" sz="1600" dirty="0"/>
              <a:t> both parties have a </a:t>
            </a:r>
            <a:r>
              <a:rPr lang="en-GB" sz="1600" dirty="0" smtClean="0"/>
              <a:t>non-cryptographic</a:t>
            </a:r>
          </a:p>
          <a:p>
            <a:r>
              <a:rPr lang="en-GB" sz="1600" dirty="0" smtClean="0"/>
              <a:t>   way </a:t>
            </a:r>
            <a:r>
              <a:rPr lang="en-GB" sz="1600" dirty="0"/>
              <a:t>of establishing the identity of the other party (Example: ‘pushing buttons’, </a:t>
            </a:r>
            <a:r>
              <a:rPr lang="en-GB" sz="1600" dirty="0" smtClean="0"/>
              <a:t>where human operator</a:t>
            </a:r>
          </a:p>
          <a:p>
            <a:r>
              <a:rPr lang="en-GB" sz="1600" dirty="0"/>
              <a:t> </a:t>
            </a:r>
            <a:r>
              <a:rPr lang="en-GB" sz="1600" dirty="0" smtClean="0"/>
              <a:t>  </a:t>
            </a:r>
            <a:r>
              <a:rPr lang="en-GB" sz="1600" dirty="0"/>
              <a:t>controls who is executing protocol. The identities are then only known </a:t>
            </a:r>
            <a:r>
              <a:rPr lang="en-GB" sz="1600" dirty="0" smtClean="0"/>
              <a:t>implicitly, since </a:t>
            </a:r>
            <a:r>
              <a:rPr lang="en-GB" sz="1600" dirty="0"/>
              <a:t>the human </a:t>
            </a:r>
            <a:r>
              <a:rPr lang="en-GB" sz="1600" dirty="0" smtClean="0"/>
              <a:t>operator</a:t>
            </a:r>
          </a:p>
          <a:p>
            <a:r>
              <a:rPr lang="en-GB" sz="1600" dirty="0" smtClean="0"/>
              <a:t>   knows </a:t>
            </a:r>
            <a:r>
              <a:rPr lang="en-GB" sz="1600" dirty="0"/>
              <a:t>the devices he wants to securely connect to one another.) </a:t>
            </a:r>
          </a:p>
          <a:p>
            <a:pPr>
              <a:buFont typeface="Wingdings" pitchFamily="2" charset="2"/>
              <a:buChar char="§"/>
            </a:pPr>
            <a:r>
              <a:rPr lang="en-GB" sz="1600" dirty="0"/>
              <a:t> Mutual key confirmation between A and B</a:t>
            </a:r>
          </a:p>
          <a:p>
            <a:pPr>
              <a:buFont typeface="Wingdings" pitchFamily="2" charset="2"/>
              <a:buChar char="§"/>
            </a:pPr>
            <a:r>
              <a:rPr lang="en-GB" sz="1600" dirty="0"/>
              <a:t> </a:t>
            </a:r>
            <a:r>
              <a:rPr lang="en-GB" sz="1600" dirty="0" smtClean="0"/>
              <a:t>No perfect forward </a:t>
            </a:r>
            <a:r>
              <a:rPr lang="en-GB" sz="1600" dirty="0"/>
              <a:t>secrecy (key </a:t>
            </a:r>
            <a:r>
              <a:rPr lang="en-GB" sz="1600" dirty="0" smtClean="0"/>
              <a:t>compromise compromises </a:t>
            </a:r>
            <a:r>
              <a:rPr lang="en-GB" sz="1600" dirty="0"/>
              <a:t>all past and future keys) </a:t>
            </a:r>
          </a:p>
          <a:p>
            <a:pPr>
              <a:buFont typeface="Wingdings" pitchFamily="2" charset="2"/>
              <a:buChar char="§"/>
            </a:pPr>
            <a:r>
              <a:rPr lang="en-GB" sz="1600" dirty="0"/>
              <a:t> No unilateral key control by either party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14462" cy="276999"/>
          </a:xfrm>
        </p:spPr>
        <p:txBody>
          <a:bodyPr/>
          <a:lstStyle/>
          <a:p>
            <a:r>
              <a:rPr lang="en-US" dirty="0" smtClean="0"/>
              <a:t>May 15, 2012</a:t>
            </a:r>
            <a:endParaRPr lang="en-US" dirty="0"/>
          </a:p>
        </p:txBody>
      </p:sp>
      <p:sp>
        <p:nvSpPr>
          <p:cNvPr id="2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5892558" y="6475413"/>
            <a:ext cx="2651367" cy="184666"/>
          </a:xfrm>
        </p:spPr>
        <p:txBody>
          <a:bodyPr/>
          <a:lstStyle/>
          <a:p>
            <a:r>
              <a:rPr lang="en-US" dirty="0"/>
              <a:t>Ren</a:t>
            </a:r>
            <a:r>
              <a:rPr lang="en-US" dirty="0">
                <a:cs typeface="Times New Roman" pitchFamily="-65" charset="0"/>
              </a:rPr>
              <a:t>é </a:t>
            </a:r>
            <a:r>
              <a:rPr lang="en-US" dirty="0" smtClean="0">
                <a:cs typeface="Times New Roman" pitchFamily="-65" charset="0"/>
              </a:rPr>
              <a:t>Struik (Struik Security Consultancy)</a:t>
            </a:r>
            <a:endParaRPr lang="en-US" dirty="0"/>
          </a:p>
        </p:txBody>
      </p:sp>
      <p:sp>
        <p:nvSpPr>
          <p:cNvPr id="2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9EED909D-8113-43DE-924F-A421621AFCD2}" type="slidenum">
              <a:rPr lang="en-US"/>
              <a:pPr/>
              <a:t>15</a:t>
            </a:fld>
            <a:endParaRPr lang="en-US"/>
          </a:p>
        </p:txBody>
      </p:sp>
      <p:sp>
        <p:nvSpPr>
          <p:cNvPr id="79874" name="Text Box 2"/>
          <p:cNvSpPr txBox="1">
            <a:spLocks noChangeArrowheads="1"/>
          </p:cNvSpPr>
          <p:nvPr/>
        </p:nvSpPr>
        <p:spPr bwMode="auto">
          <a:xfrm>
            <a:off x="1075573" y="533400"/>
            <a:ext cx="7129388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400" b="1" dirty="0"/>
              <a:t>Symmetric-Key </a:t>
            </a:r>
            <a:r>
              <a:rPr lang="en-US" sz="2400" b="1" dirty="0" smtClean="0"/>
              <a:t>Key Agreement: (a’) Peer-to-Peer (1)</a:t>
            </a:r>
            <a:endParaRPr lang="en-US" sz="2400" b="1" dirty="0"/>
          </a:p>
        </p:txBody>
      </p:sp>
      <p:sp>
        <p:nvSpPr>
          <p:cNvPr id="79875" name="Text Box 3"/>
          <p:cNvSpPr txBox="1">
            <a:spLocks noChangeArrowheads="1"/>
          </p:cNvSpPr>
          <p:nvPr/>
        </p:nvSpPr>
        <p:spPr bwMode="auto">
          <a:xfrm>
            <a:off x="1398588" y="995363"/>
            <a:ext cx="290512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GB" sz="2400"/>
          </a:p>
          <a:p>
            <a:pPr>
              <a:buFontTx/>
              <a:buChar char="•"/>
            </a:pPr>
            <a:endParaRPr lang="en-GB" sz="2400"/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762000" y="1066800"/>
            <a:ext cx="457200" cy="304800"/>
            <a:chOff x="816" y="912"/>
            <a:chExt cx="288" cy="192"/>
          </a:xfrm>
        </p:grpSpPr>
        <p:sp>
          <p:nvSpPr>
            <p:cNvPr id="79878" name="Rectangle 6"/>
            <p:cNvSpPr>
              <a:spLocks noChangeArrowheads="1"/>
            </p:cNvSpPr>
            <p:nvPr/>
          </p:nvSpPr>
          <p:spPr bwMode="auto">
            <a:xfrm>
              <a:off x="816" y="912"/>
              <a:ext cx="288" cy="192"/>
            </a:xfrm>
            <a:prstGeom prst="rect">
              <a:avLst/>
            </a:prstGeom>
            <a:solidFill>
              <a:srgbClr val="FFC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79879" name="Text Box 7"/>
            <p:cNvSpPr txBox="1">
              <a:spLocks noChangeArrowheads="1"/>
            </p:cNvSpPr>
            <p:nvPr/>
          </p:nvSpPr>
          <p:spPr bwMode="auto">
            <a:xfrm>
              <a:off x="864" y="912"/>
              <a:ext cx="175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i="1"/>
                <a:t>A</a:t>
              </a:r>
            </a:p>
          </p:txBody>
        </p:sp>
      </p:grpSp>
      <p:sp>
        <p:nvSpPr>
          <p:cNvPr id="79880" name="Line 8"/>
          <p:cNvSpPr>
            <a:spLocks noChangeShapeType="1"/>
          </p:cNvSpPr>
          <p:nvPr/>
        </p:nvSpPr>
        <p:spPr bwMode="auto">
          <a:xfrm>
            <a:off x="990600" y="1371600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CA"/>
          </a:p>
        </p:txBody>
      </p:sp>
      <p:grpSp>
        <p:nvGrpSpPr>
          <p:cNvPr id="3" name="Group 9"/>
          <p:cNvGrpSpPr>
            <a:grpSpLocks/>
          </p:cNvGrpSpPr>
          <p:nvPr/>
        </p:nvGrpSpPr>
        <p:grpSpPr bwMode="auto">
          <a:xfrm>
            <a:off x="2590800" y="1066800"/>
            <a:ext cx="457200" cy="304800"/>
            <a:chOff x="816" y="912"/>
            <a:chExt cx="288" cy="192"/>
          </a:xfrm>
        </p:grpSpPr>
        <p:sp>
          <p:nvSpPr>
            <p:cNvPr id="79882" name="Rectangle 10"/>
            <p:cNvSpPr>
              <a:spLocks noChangeArrowheads="1"/>
            </p:cNvSpPr>
            <p:nvPr/>
          </p:nvSpPr>
          <p:spPr bwMode="auto">
            <a:xfrm>
              <a:off x="816" y="912"/>
              <a:ext cx="288" cy="192"/>
            </a:xfrm>
            <a:prstGeom prst="rect">
              <a:avLst/>
            </a:prstGeom>
            <a:solidFill>
              <a:srgbClr val="00B0F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79883" name="Text Box 11"/>
            <p:cNvSpPr txBox="1">
              <a:spLocks noChangeArrowheads="1"/>
            </p:cNvSpPr>
            <p:nvPr/>
          </p:nvSpPr>
          <p:spPr bwMode="auto">
            <a:xfrm>
              <a:off x="864" y="912"/>
              <a:ext cx="175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i="1"/>
                <a:t>B</a:t>
              </a:r>
            </a:p>
          </p:txBody>
        </p:sp>
      </p:grpSp>
      <p:sp>
        <p:nvSpPr>
          <p:cNvPr id="79884" name="Line 12"/>
          <p:cNvSpPr>
            <a:spLocks noChangeShapeType="1"/>
          </p:cNvSpPr>
          <p:nvPr/>
        </p:nvSpPr>
        <p:spPr bwMode="auto">
          <a:xfrm>
            <a:off x="2819400" y="1371600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79885" name="Line 13"/>
          <p:cNvSpPr>
            <a:spLocks noChangeShapeType="1"/>
          </p:cNvSpPr>
          <p:nvPr/>
        </p:nvSpPr>
        <p:spPr bwMode="auto">
          <a:xfrm>
            <a:off x="990600" y="1676400"/>
            <a:ext cx="1828800" cy="0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79886" name="Line 14"/>
          <p:cNvSpPr>
            <a:spLocks noChangeShapeType="1"/>
          </p:cNvSpPr>
          <p:nvPr/>
        </p:nvSpPr>
        <p:spPr bwMode="auto">
          <a:xfrm flipH="1">
            <a:off x="990600" y="2009775"/>
            <a:ext cx="1828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79887" name="Line 15"/>
          <p:cNvSpPr>
            <a:spLocks noChangeShapeType="1"/>
          </p:cNvSpPr>
          <p:nvPr/>
        </p:nvSpPr>
        <p:spPr bwMode="auto">
          <a:xfrm>
            <a:off x="990600" y="2338388"/>
            <a:ext cx="1828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79888" name="Text Box 16"/>
          <p:cNvSpPr txBox="1">
            <a:spLocks noChangeArrowheads="1"/>
          </p:cNvSpPr>
          <p:nvPr/>
        </p:nvSpPr>
        <p:spPr bwMode="auto">
          <a:xfrm>
            <a:off x="990600" y="1408113"/>
            <a:ext cx="19050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1" hangingPunct="1"/>
            <a:r>
              <a:rPr lang="en-US" dirty="0"/>
              <a:t>Random </a:t>
            </a:r>
            <a:r>
              <a:rPr lang="en-US" dirty="0" smtClean="0"/>
              <a:t> </a:t>
            </a:r>
            <a:r>
              <a:rPr lang="en-US" i="1" dirty="0" smtClean="0">
                <a:solidFill>
                  <a:schemeClr val="accent2"/>
                </a:solidFill>
              </a:rPr>
              <a:t>X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79889" name="Rectangle 17"/>
          <p:cNvSpPr>
            <a:spLocks noChangeArrowheads="1"/>
          </p:cNvSpPr>
          <p:nvPr/>
        </p:nvSpPr>
        <p:spPr bwMode="auto">
          <a:xfrm>
            <a:off x="1066800" y="1752600"/>
            <a:ext cx="17526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/>
            <a:r>
              <a:rPr lang="en-US" dirty="0"/>
              <a:t>Random </a:t>
            </a:r>
            <a:r>
              <a:rPr lang="en-US" dirty="0" smtClean="0"/>
              <a:t> </a:t>
            </a:r>
            <a:r>
              <a:rPr lang="en-US" i="1" dirty="0" smtClean="0">
                <a:solidFill>
                  <a:schemeClr val="accent2"/>
                </a:solidFill>
              </a:rPr>
              <a:t>Y</a:t>
            </a:r>
            <a:endParaRPr lang="en-US" i="1" dirty="0">
              <a:solidFill>
                <a:schemeClr val="accent2"/>
              </a:solidFill>
            </a:endParaRPr>
          </a:p>
        </p:txBody>
      </p:sp>
      <p:sp>
        <p:nvSpPr>
          <p:cNvPr id="79890" name="Line 18"/>
          <p:cNvSpPr>
            <a:spLocks noChangeShapeType="1"/>
          </p:cNvSpPr>
          <p:nvPr/>
        </p:nvSpPr>
        <p:spPr bwMode="auto">
          <a:xfrm>
            <a:off x="1001713" y="2665413"/>
            <a:ext cx="1828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79891" name="Text Box 19"/>
          <p:cNvSpPr txBox="1">
            <a:spLocks noChangeArrowheads="1"/>
          </p:cNvSpPr>
          <p:nvPr/>
        </p:nvSpPr>
        <p:spPr bwMode="auto">
          <a:xfrm>
            <a:off x="1081088" y="2093913"/>
            <a:ext cx="1585913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/>
            <a:r>
              <a:rPr lang="en-US" dirty="0">
                <a:solidFill>
                  <a:schemeClr val="accent2"/>
                </a:solidFill>
              </a:rPr>
              <a:t>MAC</a:t>
            </a:r>
            <a:r>
              <a:rPr lang="en-US" dirty="0"/>
              <a:t> over messages</a:t>
            </a:r>
          </a:p>
        </p:txBody>
      </p:sp>
      <p:sp>
        <p:nvSpPr>
          <p:cNvPr id="79892" name="Rectangle 20"/>
          <p:cNvSpPr>
            <a:spLocks noChangeArrowheads="1"/>
          </p:cNvSpPr>
          <p:nvPr/>
        </p:nvSpPr>
        <p:spPr bwMode="auto">
          <a:xfrm>
            <a:off x="1143000" y="2438400"/>
            <a:ext cx="145415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 dirty="0">
                <a:solidFill>
                  <a:schemeClr val="accent2"/>
                </a:solidFill>
              </a:rPr>
              <a:t>MAC</a:t>
            </a:r>
            <a:r>
              <a:rPr lang="en-US" dirty="0"/>
              <a:t> over messages</a:t>
            </a:r>
          </a:p>
        </p:txBody>
      </p:sp>
      <p:sp>
        <p:nvSpPr>
          <p:cNvPr id="79893" name="Text Box 21"/>
          <p:cNvSpPr txBox="1">
            <a:spLocks noChangeArrowheads="1"/>
          </p:cNvSpPr>
          <p:nvPr/>
        </p:nvSpPr>
        <p:spPr bwMode="auto">
          <a:xfrm>
            <a:off x="669925" y="3338513"/>
            <a:ext cx="1841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endParaRPr lang="en-US" sz="1600"/>
          </a:p>
        </p:txBody>
      </p:sp>
      <p:sp>
        <p:nvSpPr>
          <p:cNvPr id="79894" name="Text Box 22"/>
          <p:cNvSpPr txBox="1">
            <a:spLocks noChangeArrowheads="1"/>
          </p:cNvSpPr>
          <p:nvPr/>
        </p:nvSpPr>
        <p:spPr bwMode="auto">
          <a:xfrm>
            <a:off x="0" y="2971800"/>
            <a:ext cx="9144000" cy="32932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342900" indent="-342900" eaLnBrk="1" hangingPunct="1"/>
            <a:r>
              <a:rPr lang="en-US" sz="1600" i="1" dirty="0" smtClean="0"/>
              <a:t>Key </a:t>
            </a:r>
            <a:r>
              <a:rPr lang="en-US" sz="1600" i="1" dirty="0"/>
              <a:t>contributions. </a:t>
            </a:r>
            <a:r>
              <a:rPr lang="en-US" sz="1600" dirty="0"/>
              <a:t>Each party randomly generates a random bit string and communicates this</a:t>
            </a:r>
          </a:p>
          <a:p>
            <a:pPr eaLnBrk="1" hangingPunct="1"/>
            <a:r>
              <a:rPr lang="en-US" sz="1600" dirty="0"/>
              <a:t>   random challenge to the other party.</a:t>
            </a:r>
          </a:p>
          <a:p>
            <a:pPr eaLnBrk="1" hangingPunct="1"/>
            <a:r>
              <a:rPr lang="en-US" sz="1600" i="1" dirty="0" smtClean="0"/>
              <a:t>Key </a:t>
            </a:r>
            <a:r>
              <a:rPr lang="en-US" sz="1600" i="1" dirty="0"/>
              <a:t>establishment. </a:t>
            </a:r>
            <a:r>
              <a:rPr lang="en-US" sz="1600" dirty="0"/>
              <a:t>Each party computes the shared key based on the random challenges</a:t>
            </a:r>
          </a:p>
          <a:p>
            <a:pPr eaLnBrk="1" hangingPunct="1"/>
            <a:r>
              <a:rPr lang="en-US" sz="1600" dirty="0"/>
              <a:t>   generated and received and based on their respective identities, and </a:t>
            </a:r>
            <a:r>
              <a:rPr lang="en-US" sz="1600" dirty="0" smtClean="0"/>
              <a:t>their </a:t>
            </a:r>
            <a:r>
              <a:rPr lang="en-US" sz="1600" dirty="0"/>
              <a:t>pre-established</a:t>
            </a:r>
          </a:p>
          <a:p>
            <a:pPr eaLnBrk="1" hangingPunct="1"/>
            <a:r>
              <a:rPr lang="en-US" sz="1600" dirty="0"/>
              <a:t>   key. Due to the properties of the secret key generator, either party indeed arrives at the same</a:t>
            </a:r>
          </a:p>
          <a:p>
            <a:pPr eaLnBrk="1" hangingPunct="1"/>
            <a:r>
              <a:rPr lang="en-US" sz="1600" dirty="0"/>
              <a:t>   shared key.</a:t>
            </a:r>
          </a:p>
          <a:p>
            <a:pPr eaLnBrk="1" hangingPunct="1"/>
            <a:r>
              <a:rPr lang="en-US" sz="1600" dirty="0"/>
              <a:t> </a:t>
            </a:r>
            <a:r>
              <a:rPr lang="en-US" sz="1600" i="1" dirty="0"/>
              <a:t>Key authentication. </a:t>
            </a:r>
            <a:r>
              <a:rPr lang="en-US" sz="1600" dirty="0"/>
              <a:t>Each party verifies the authenticity </a:t>
            </a:r>
            <a:r>
              <a:rPr lang="en-US" sz="1600" dirty="0" smtClean="0"/>
              <a:t>of the pre-established </a:t>
            </a:r>
            <a:r>
              <a:rPr lang="en-US" sz="1600" dirty="0"/>
              <a:t>key allegedly shared </a:t>
            </a:r>
          </a:p>
          <a:p>
            <a:pPr eaLnBrk="1" hangingPunct="1"/>
            <a:r>
              <a:rPr lang="en-US" sz="1600" dirty="0"/>
              <a:t>  with the other party, to obtain evidence that the only party that may be capable of computing the</a:t>
            </a:r>
          </a:p>
          <a:p>
            <a:pPr eaLnBrk="1" hangingPunct="1"/>
            <a:r>
              <a:rPr lang="en-US" sz="1600" dirty="0"/>
              <a:t>  shared key is, indeed, its perceived communicating party.</a:t>
            </a:r>
          </a:p>
          <a:p>
            <a:pPr eaLnBrk="1" hangingPunct="1"/>
            <a:r>
              <a:rPr lang="en-US" sz="1600" dirty="0"/>
              <a:t> </a:t>
            </a:r>
            <a:r>
              <a:rPr lang="en-US" sz="1600" i="1" dirty="0"/>
              <a:t>Key confirmation. </a:t>
            </a:r>
            <a:r>
              <a:rPr lang="en-US" sz="1600" dirty="0"/>
              <a:t>Each party communicates a message authentication check value over the</a:t>
            </a:r>
          </a:p>
          <a:p>
            <a:pPr eaLnBrk="1" hangingPunct="1"/>
            <a:r>
              <a:rPr lang="en-US" sz="1600" dirty="0"/>
              <a:t>   strings communicated by the other party, to prove possession of the shared key to the other</a:t>
            </a:r>
          </a:p>
          <a:p>
            <a:pPr eaLnBrk="1" hangingPunct="1"/>
            <a:r>
              <a:rPr lang="en-US" sz="1600" dirty="0"/>
              <a:t>   party. This confirms to each party the true identity of the other party and proofs that that party </a:t>
            </a:r>
          </a:p>
          <a:p>
            <a:pPr eaLnBrk="1" hangingPunct="1"/>
            <a:r>
              <a:rPr lang="en-US" sz="1600" dirty="0"/>
              <a:t>   successfully computed the shared key.</a:t>
            </a:r>
            <a:endParaRPr lang="en-US" sz="2000" dirty="0"/>
          </a:p>
        </p:txBody>
      </p:sp>
      <p:sp>
        <p:nvSpPr>
          <p:cNvPr id="79895" name="Text Box 23"/>
          <p:cNvSpPr txBox="1">
            <a:spLocks noChangeArrowheads="1"/>
          </p:cNvSpPr>
          <p:nvPr/>
        </p:nvSpPr>
        <p:spPr bwMode="auto">
          <a:xfrm>
            <a:off x="4464050" y="1560513"/>
            <a:ext cx="4518025" cy="639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 i="1" dirty="0"/>
              <a:t>Note: </a:t>
            </a:r>
            <a:r>
              <a:rPr lang="en-US" dirty="0"/>
              <a:t>Key Info of the pre-shared keys does not need to be </a:t>
            </a:r>
          </a:p>
          <a:p>
            <a:pPr eaLnBrk="1" hangingPunct="1"/>
            <a:r>
              <a:rPr lang="en-US" dirty="0"/>
              <a:t>communicated, if pre-established between parties. This does, however,</a:t>
            </a:r>
          </a:p>
          <a:p>
            <a:pPr eaLnBrk="1" hangingPunct="1"/>
            <a:r>
              <a:rPr lang="en-US" dirty="0"/>
              <a:t>require storage of status information.</a:t>
            </a:r>
            <a:endParaRPr lang="en-US" i="1" dirty="0"/>
          </a:p>
        </p:txBody>
      </p:sp>
      <p:grpSp>
        <p:nvGrpSpPr>
          <p:cNvPr id="4" name="Group 37"/>
          <p:cNvGrpSpPr/>
          <p:nvPr/>
        </p:nvGrpSpPr>
        <p:grpSpPr>
          <a:xfrm>
            <a:off x="381000" y="1524000"/>
            <a:ext cx="381000" cy="1219200"/>
            <a:chOff x="381000" y="1524000"/>
            <a:chExt cx="381000" cy="1219200"/>
          </a:xfrm>
        </p:grpSpPr>
        <p:sp>
          <p:nvSpPr>
            <p:cNvPr id="29" name="Flowchart: Connector 28"/>
            <p:cNvSpPr/>
            <p:nvPr/>
          </p:nvSpPr>
          <p:spPr bwMode="auto">
            <a:xfrm>
              <a:off x="381000" y="2514600"/>
              <a:ext cx="381000" cy="228600"/>
            </a:xfrm>
            <a:prstGeom prst="flowChartConnector">
              <a:avLst/>
            </a:prstGeom>
            <a:solidFill>
              <a:schemeClr val="bg1">
                <a:lumMod val="6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CA" b="1" dirty="0">
                  <a:latin typeface="Times New Roman" pitchFamily="18" charset="0"/>
                </a:rPr>
                <a:t>3</a:t>
              </a:r>
              <a:endParaRPr kumimoji="0" lang="en-CA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0" name="Flowchart: Connector 29"/>
            <p:cNvSpPr/>
            <p:nvPr/>
          </p:nvSpPr>
          <p:spPr bwMode="auto">
            <a:xfrm>
              <a:off x="381000" y="1905000"/>
              <a:ext cx="381000" cy="228600"/>
            </a:xfrm>
            <a:prstGeom prst="flowChartConnector">
              <a:avLst/>
            </a:prstGeom>
            <a:solidFill>
              <a:schemeClr val="bg1">
                <a:lumMod val="6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CA" b="1" dirty="0">
                  <a:latin typeface="Times New Roman" pitchFamily="18" charset="0"/>
                </a:rPr>
                <a:t>2</a:t>
              </a:r>
              <a:endParaRPr kumimoji="0" lang="en-CA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33" name="Straight Connector 32"/>
            <p:cNvCxnSpPr>
              <a:stCxn id="30" idx="4"/>
              <a:endCxn id="29" idx="0"/>
            </p:cNvCxnSpPr>
            <p:nvPr/>
          </p:nvCxnSpPr>
          <p:spPr bwMode="auto">
            <a:xfrm>
              <a:off x="571500" y="2133600"/>
              <a:ext cx="0" cy="3810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37" name="Flowchart: Connector 36"/>
            <p:cNvSpPr/>
            <p:nvPr/>
          </p:nvSpPr>
          <p:spPr bwMode="auto">
            <a:xfrm>
              <a:off x="381000" y="1524000"/>
              <a:ext cx="381000" cy="228600"/>
            </a:xfrm>
            <a:prstGeom prst="flowChartConnector">
              <a:avLst/>
            </a:prstGeom>
            <a:solidFill>
              <a:schemeClr val="bg1">
                <a:lumMod val="6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CA" sz="1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1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14462" cy="276999"/>
          </a:xfrm>
        </p:spPr>
        <p:txBody>
          <a:bodyPr/>
          <a:lstStyle/>
          <a:p>
            <a:r>
              <a:rPr lang="en-US" dirty="0" smtClean="0"/>
              <a:t>May 15, 2012</a:t>
            </a:r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5892558" y="6475413"/>
            <a:ext cx="2651367" cy="184666"/>
          </a:xfrm>
        </p:spPr>
        <p:txBody>
          <a:bodyPr/>
          <a:lstStyle/>
          <a:p>
            <a:r>
              <a:rPr lang="en-US" dirty="0"/>
              <a:t>Ren</a:t>
            </a:r>
            <a:r>
              <a:rPr lang="en-US" dirty="0">
                <a:cs typeface="Times New Roman" pitchFamily="-65" charset="0"/>
              </a:rPr>
              <a:t>é </a:t>
            </a:r>
            <a:r>
              <a:rPr lang="en-US" dirty="0" smtClean="0">
                <a:cs typeface="Times New Roman" pitchFamily="-65" charset="0"/>
              </a:rPr>
              <a:t>Struik (Struik Security Consultancy)</a:t>
            </a:r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052A5737-6E3D-4985-AC7A-69EAC006020A}" type="slidenum">
              <a:rPr lang="en-US"/>
              <a:pPr/>
              <a:t>16</a:t>
            </a:fld>
            <a:endParaRPr lang="en-US"/>
          </a:p>
        </p:txBody>
      </p:sp>
      <p:sp>
        <p:nvSpPr>
          <p:cNvPr id="82946" name="Text Box 2"/>
          <p:cNvSpPr txBox="1">
            <a:spLocks noChangeArrowheads="1"/>
          </p:cNvSpPr>
          <p:nvPr/>
        </p:nvSpPr>
        <p:spPr bwMode="auto">
          <a:xfrm>
            <a:off x="1058108" y="533400"/>
            <a:ext cx="7129388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400" b="1" dirty="0"/>
              <a:t>Symmetric-Key </a:t>
            </a:r>
            <a:r>
              <a:rPr lang="en-US" sz="2400" b="1" dirty="0" smtClean="0"/>
              <a:t>Key Agreement: (a) Peer-to-Peer (2) </a:t>
            </a:r>
            <a:endParaRPr lang="en-US" sz="2400" b="1" dirty="0"/>
          </a:p>
        </p:txBody>
      </p:sp>
      <p:sp>
        <p:nvSpPr>
          <p:cNvPr id="82947" name="Rectangle 3"/>
          <p:cNvSpPr>
            <a:spLocks noChangeArrowheads="1"/>
          </p:cNvSpPr>
          <p:nvPr/>
        </p:nvSpPr>
        <p:spPr bwMode="auto">
          <a:xfrm>
            <a:off x="0" y="1066800"/>
            <a:ext cx="9144000" cy="501675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r>
              <a:rPr lang="en-GB" sz="1600" i="1" dirty="0"/>
              <a:t>Initial Set-up</a:t>
            </a:r>
          </a:p>
          <a:p>
            <a:pPr>
              <a:buFont typeface="Wingdings" pitchFamily="2" charset="2"/>
              <a:buChar char="§"/>
            </a:pPr>
            <a:r>
              <a:rPr lang="en-GB" sz="1600" i="1" dirty="0"/>
              <a:t> </a:t>
            </a:r>
            <a:r>
              <a:rPr lang="en-GB" sz="1600" dirty="0"/>
              <a:t>Publication of system-wide parameters</a:t>
            </a:r>
          </a:p>
          <a:p>
            <a:pPr>
              <a:buFont typeface="Wingdings" pitchFamily="2" charset="2"/>
              <a:buChar char="§"/>
            </a:pPr>
            <a:r>
              <a:rPr lang="en-GB" sz="1600" dirty="0"/>
              <a:t> Publication of challenge domain parameters</a:t>
            </a:r>
          </a:p>
          <a:p>
            <a:pPr>
              <a:buFont typeface="Wingdings" pitchFamily="2" charset="2"/>
              <a:buChar char="§"/>
            </a:pPr>
            <a:r>
              <a:rPr lang="en-GB" sz="1600" dirty="0"/>
              <a:t> Publication of keyed hash function </a:t>
            </a:r>
            <a:r>
              <a:rPr lang="en-GB" sz="1600" i="1" dirty="0" err="1">
                <a:solidFill>
                  <a:schemeClr val="accent2"/>
                </a:solidFill>
              </a:rPr>
              <a:t>h</a:t>
            </a:r>
            <a:r>
              <a:rPr lang="en-GB" sz="1600" i="1" baseline="-25000" dirty="0" err="1">
                <a:solidFill>
                  <a:schemeClr val="accent2"/>
                </a:solidFill>
              </a:rPr>
              <a:t>k</a:t>
            </a:r>
            <a:r>
              <a:rPr lang="en-GB" sz="1600" dirty="0"/>
              <a:t> used</a:t>
            </a:r>
          </a:p>
          <a:p>
            <a:pPr>
              <a:buFont typeface="Wingdings" pitchFamily="2" charset="2"/>
              <a:buChar char="§"/>
            </a:pPr>
            <a:r>
              <a:rPr lang="en-GB" sz="1600" dirty="0"/>
              <a:t> Publication of </a:t>
            </a:r>
            <a:r>
              <a:rPr lang="en-GB" sz="1600" dirty="0" smtClean="0"/>
              <a:t>un-keyed </a:t>
            </a:r>
            <a:r>
              <a:rPr lang="en-GB" sz="1600" dirty="0"/>
              <a:t>hash function </a:t>
            </a:r>
            <a:r>
              <a:rPr lang="en-GB" sz="1600" i="1" dirty="0">
                <a:solidFill>
                  <a:schemeClr val="accent2"/>
                </a:solidFill>
              </a:rPr>
              <a:t>h</a:t>
            </a:r>
            <a:r>
              <a:rPr lang="en-GB" sz="1600" i="1" dirty="0"/>
              <a:t> </a:t>
            </a:r>
            <a:r>
              <a:rPr lang="en-GB" sz="1600" dirty="0"/>
              <a:t>used</a:t>
            </a:r>
            <a:endParaRPr lang="en-GB" sz="1600" i="1" baseline="-25000" dirty="0"/>
          </a:p>
          <a:p>
            <a:endParaRPr lang="en-GB" sz="1600" i="1" dirty="0"/>
          </a:p>
          <a:p>
            <a:r>
              <a:rPr lang="en-GB" sz="1600" i="1" dirty="0"/>
              <a:t>Constraints</a:t>
            </a:r>
          </a:p>
          <a:p>
            <a:pPr>
              <a:buFont typeface="Wingdings" pitchFamily="2" charset="2"/>
              <a:buChar char="§"/>
            </a:pPr>
            <a:r>
              <a:rPr lang="en-GB" sz="1600" i="1" dirty="0"/>
              <a:t> </a:t>
            </a:r>
            <a:r>
              <a:rPr lang="en-GB" sz="1600" i="1" dirty="0">
                <a:solidFill>
                  <a:schemeClr val="accent2"/>
                </a:solidFill>
              </a:rPr>
              <a:t>X</a:t>
            </a:r>
            <a:r>
              <a:rPr lang="en-GB" sz="1600" dirty="0"/>
              <a:t> and </a:t>
            </a:r>
            <a:r>
              <a:rPr lang="en-GB" sz="1600" i="1" dirty="0">
                <a:solidFill>
                  <a:schemeClr val="accent2"/>
                </a:solidFill>
              </a:rPr>
              <a:t>Y</a:t>
            </a:r>
            <a:r>
              <a:rPr lang="en-GB" sz="1600" dirty="0">
                <a:solidFill>
                  <a:schemeClr val="accent2"/>
                </a:solidFill>
              </a:rPr>
              <a:t> </a:t>
            </a:r>
            <a:r>
              <a:rPr lang="en-GB" sz="1600" dirty="0"/>
              <a:t>shall be generated at random (random challenges)</a:t>
            </a:r>
          </a:p>
          <a:p>
            <a:pPr>
              <a:buFont typeface="Wingdings" pitchFamily="2" charset="2"/>
              <a:buChar char="§"/>
            </a:pPr>
            <a:r>
              <a:rPr lang="en-GB" sz="1600" i="1" dirty="0"/>
              <a:t> </a:t>
            </a:r>
            <a:r>
              <a:rPr lang="en-GB" sz="1600" i="1" dirty="0" smtClean="0">
                <a:solidFill>
                  <a:srgbClr val="FF0000"/>
                </a:solidFill>
              </a:rPr>
              <a:t>K</a:t>
            </a:r>
            <a:r>
              <a:rPr lang="en-GB" sz="1600" baseline="-25000" dirty="0" smtClean="0">
                <a:solidFill>
                  <a:srgbClr val="FF0000"/>
                </a:solidFill>
              </a:rPr>
              <a:t>AB</a:t>
            </a:r>
            <a:r>
              <a:rPr lang="en-GB" sz="1600" dirty="0" smtClean="0"/>
              <a:t> </a:t>
            </a:r>
            <a:r>
              <a:rPr lang="en-GB" sz="1600" dirty="0"/>
              <a:t>private to </a:t>
            </a:r>
            <a:r>
              <a:rPr lang="en-GB" sz="1600" dirty="0" smtClean="0"/>
              <a:t>Parties A and B, </a:t>
            </a:r>
            <a:r>
              <a:rPr lang="en-GB" sz="1600" i="1" dirty="0" smtClean="0">
                <a:solidFill>
                  <a:srgbClr val="C00000"/>
                </a:solidFill>
              </a:rPr>
              <a:t>uniquely derived from pre-distributed keying material (</a:t>
            </a:r>
            <a:r>
              <a:rPr lang="en-GB" sz="1600" i="1" dirty="0" err="1" smtClean="0">
                <a:solidFill>
                  <a:srgbClr val="C00000"/>
                </a:solidFill>
              </a:rPr>
              <a:t>Blundo</a:t>
            </a:r>
            <a:r>
              <a:rPr lang="en-GB" sz="1600" i="1" dirty="0" smtClean="0">
                <a:solidFill>
                  <a:srgbClr val="C00000"/>
                </a:solidFill>
              </a:rPr>
              <a:t> scheme)</a:t>
            </a:r>
            <a:endParaRPr lang="en-GB" sz="1600" dirty="0"/>
          </a:p>
          <a:p>
            <a:endParaRPr lang="en-GB" sz="1600" i="1" dirty="0"/>
          </a:p>
          <a:p>
            <a:r>
              <a:rPr lang="en-GB" sz="1600" i="1" dirty="0"/>
              <a:t>Security Services</a:t>
            </a:r>
          </a:p>
          <a:p>
            <a:pPr>
              <a:buFont typeface="Wingdings" pitchFamily="2" charset="2"/>
              <a:buChar char="§"/>
            </a:pPr>
            <a:r>
              <a:rPr lang="en-GB" sz="1600" i="1" dirty="0"/>
              <a:t> </a:t>
            </a:r>
            <a:r>
              <a:rPr lang="en-GB" sz="1600" dirty="0"/>
              <a:t>Key agreement between A and B on the shared key </a:t>
            </a:r>
            <a:r>
              <a:rPr lang="en-GB" sz="1600" i="1" dirty="0">
                <a:solidFill>
                  <a:srgbClr val="FF0000"/>
                </a:solidFill>
              </a:rPr>
              <a:t>K</a:t>
            </a:r>
            <a:r>
              <a:rPr lang="en-GB" sz="1600" dirty="0" smtClean="0"/>
              <a:t>=</a:t>
            </a:r>
            <a:r>
              <a:rPr lang="en-GB" sz="1600" i="1" dirty="0" smtClean="0">
                <a:solidFill>
                  <a:schemeClr val="accent2"/>
                </a:solidFill>
              </a:rPr>
              <a:t>h</a:t>
            </a:r>
            <a:r>
              <a:rPr lang="en-GB" sz="1600" dirty="0" smtClean="0"/>
              <a:t>(</a:t>
            </a:r>
            <a:r>
              <a:rPr lang="en-GB" sz="1600" i="1" dirty="0" smtClean="0">
                <a:solidFill>
                  <a:srgbClr val="FF0000"/>
                </a:solidFill>
              </a:rPr>
              <a:t>K</a:t>
            </a:r>
            <a:r>
              <a:rPr lang="en-GB" sz="1600" baseline="-25000" dirty="0" smtClean="0">
                <a:solidFill>
                  <a:srgbClr val="FF0000"/>
                </a:solidFill>
              </a:rPr>
              <a:t>AB</a:t>
            </a:r>
            <a:r>
              <a:rPr lang="en-GB" sz="1600" dirty="0" smtClean="0"/>
              <a:t>, </a:t>
            </a:r>
            <a:r>
              <a:rPr lang="en-GB" sz="1600" i="1" dirty="0" smtClean="0">
                <a:solidFill>
                  <a:schemeClr val="accent2"/>
                </a:solidFill>
              </a:rPr>
              <a:t>X</a:t>
            </a:r>
            <a:r>
              <a:rPr lang="en-GB" sz="1600" dirty="0" smtClean="0"/>
              <a:t>, </a:t>
            </a:r>
            <a:r>
              <a:rPr lang="en-GB" sz="1600" i="1" dirty="0" smtClean="0">
                <a:solidFill>
                  <a:schemeClr val="accent2"/>
                </a:solidFill>
              </a:rPr>
              <a:t>Y</a:t>
            </a:r>
            <a:r>
              <a:rPr lang="en-GB" sz="1600" dirty="0" smtClean="0"/>
              <a:t>, A, B)</a:t>
            </a:r>
            <a:endParaRPr lang="en-GB" sz="1600" dirty="0">
              <a:solidFill>
                <a:srgbClr val="FF0000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en-GB" sz="1600" dirty="0"/>
              <a:t> Mutual entity authentication of A and B</a:t>
            </a:r>
          </a:p>
          <a:p>
            <a:pPr>
              <a:buFont typeface="Wingdings" pitchFamily="2" charset="2"/>
              <a:buChar char="§"/>
            </a:pPr>
            <a:r>
              <a:rPr lang="en-GB" sz="1600" dirty="0"/>
              <a:t> Mutual implicit key authentication between A and B, </a:t>
            </a:r>
            <a:r>
              <a:rPr lang="en-GB" sz="1600" i="1" dirty="0"/>
              <a:t>provided that</a:t>
            </a:r>
            <a:r>
              <a:rPr lang="en-GB" sz="1600" dirty="0"/>
              <a:t> both parties have a </a:t>
            </a:r>
            <a:r>
              <a:rPr lang="en-GB" sz="1600" dirty="0" smtClean="0"/>
              <a:t>non-cryptographic</a:t>
            </a:r>
          </a:p>
          <a:p>
            <a:r>
              <a:rPr lang="en-GB" sz="1600" dirty="0" smtClean="0"/>
              <a:t>   way </a:t>
            </a:r>
            <a:r>
              <a:rPr lang="en-GB" sz="1600" dirty="0"/>
              <a:t>of establishing the identity of the other party (Example: ‘pushing buttons’, </a:t>
            </a:r>
            <a:r>
              <a:rPr lang="en-GB" sz="1600" dirty="0" smtClean="0"/>
              <a:t>where human operator</a:t>
            </a:r>
          </a:p>
          <a:p>
            <a:r>
              <a:rPr lang="en-GB" sz="1600" dirty="0"/>
              <a:t> </a:t>
            </a:r>
            <a:r>
              <a:rPr lang="en-GB" sz="1600" dirty="0" smtClean="0"/>
              <a:t>  </a:t>
            </a:r>
            <a:r>
              <a:rPr lang="en-GB" sz="1600" dirty="0"/>
              <a:t>controls who is executing protocol. The identities are then only known </a:t>
            </a:r>
            <a:r>
              <a:rPr lang="en-GB" sz="1600" dirty="0" smtClean="0"/>
              <a:t>implicitly, since </a:t>
            </a:r>
            <a:r>
              <a:rPr lang="en-GB" sz="1600" dirty="0"/>
              <a:t>the human </a:t>
            </a:r>
            <a:r>
              <a:rPr lang="en-GB" sz="1600" dirty="0" smtClean="0"/>
              <a:t>operator</a:t>
            </a:r>
          </a:p>
          <a:p>
            <a:r>
              <a:rPr lang="en-GB" sz="1600" dirty="0" smtClean="0"/>
              <a:t>   knows </a:t>
            </a:r>
            <a:r>
              <a:rPr lang="en-GB" sz="1600" dirty="0"/>
              <a:t>the devices he wants to securely connect to one another.) </a:t>
            </a:r>
          </a:p>
          <a:p>
            <a:pPr>
              <a:buFont typeface="Wingdings" pitchFamily="2" charset="2"/>
              <a:buChar char="§"/>
            </a:pPr>
            <a:r>
              <a:rPr lang="en-GB" sz="1600" dirty="0"/>
              <a:t> Mutual key confirmation between A and B</a:t>
            </a:r>
          </a:p>
          <a:p>
            <a:pPr>
              <a:buFont typeface="Wingdings" pitchFamily="2" charset="2"/>
              <a:buChar char="§"/>
            </a:pPr>
            <a:r>
              <a:rPr lang="en-GB" sz="1600" dirty="0"/>
              <a:t> </a:t>
            </a:r>
            <a:r>
              <a:rPr lang="en-GB" sz="1600" dirty="0" smtClean="0"/>
              <a:t>No perfect forward </a:t>
            </a:r>
            <a:r>
              <a:rPr lang="en-GB" sz="1600" dirty="0"/>
              <a:t>secrecy (key </a:t>
            </a:r>
            <a:r>
              <a:rPr lang="en-GB" sz="1600" dirty="0" smtClean="0"/>
              <a:t>compromise compromises </a:t>
            </a:r>
            <a:r>
              <a:rPr lang="en-GB" sz="1600" dirty="0"/>
              <a:t>all past and future keys) </a:t>
            </a:r>
          </a:p>
          <a:p>
            <a:pPr>
              <a:buFont typeface="Wingdings" pitchFamily="2" charset="2"/>
              <a:buChar char="§"/>
            </a:pPr>
            <a:r>
              <a:rPr lang="en-GB" sz="1600" dirty="0"/>
              <a:t> No unilateral key control by either party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14462" cy="276999"/>
          </a:xfrm>
        </p:spPr>
        <p:txBody>
          <a:bodyPr/>
          <a:lstStyle/>
          <a:p>
            <a:r>
              <a:rPr lang="en-US" dirty="0" smtClean="0"/>
              <a:t>May 15, 2012</a:t>
            </a:r>
            <a:endParaRPr lang="en-US" dirty="0"/>
          </a:p>
        </p:txBody>
      </p:sp>
      <p:sp>
        <p:nvSpPr>
          <p:cNvPr id="2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5892558" y="6475413"/>
            <a:ext cx="2651367" cy="184666"/>
          </a:xfrm>
        </p:spPr>
        <p:txBody>
          <a:bodyPr/>
          <a:lstStyle/>
          <a:p>
            <a:r>
              <a:rPr lang="en-US" dirty="0"/>
              <a:t>Ren</a:t>
            </a:r>
            <a:r>
              <a:rPr lang="en-US" dirty="0">
                <a:cs typeface="Times New Roman" pitchFamily="-65" charset="0"/>
              </a:rPr>
              <a:t>é </a:t>
            </a:r>
            <a:r>
              <a:rPr lang="en-US" dirty="0" smtClean="0">
                <a:cs typeface="Times New Roman" pitchFamily="-65" charset="0"/>
              </a:rPr>
              <a:t>Struik (Struik Security Consultancy)</a:t>
            </a:r>
            <a:endParaRPr lang="en-US" dirty="0"/>
          </a:p>
        </p:txBody>
      </p:sp>
      <p:sp>
        <p:nvSpPr>
          <p:cNvPr id="2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9EED909D-8113-43DE-924F-A421621AFCD2}" type="slidenum">
              <a:rPr lang="en-US"/>
              <a:pPr/>
              <a:t>17</a:t>
            </a:fld>
            <a:endParaRPr lang="en-US"/>
          </a:p>
        </p:txBody>
      </p:sp>
      <p:sp>
        <p:nvSpPr>
          <p:cNvPr id="79874" name="Text Box 2"/>
          <p:cNvSpPr txBox="1">
            <a:spLocks noChangeArrowheads="1"/>
          </p:cNvSpPr>
          <p:nvPr/>
        </p:nvSpPr>
        <p:spPr bwMode="auto">
          <a:xfrm>
            <a:off x="915599" y="533400"/>
            <a:ext cx="7449347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400" b="1" dirty="0"/>
              <a:t>Symmetric-Key </a:t>
            </a:r>
            <a:r>
              <a:rPr lang="en-US" sz="2400" b="1" dirty="0" smtClean="0"/>
              <a:t>Key Agreement: (b) Inline 3</a:t>
            </a:r>
            <a:r>
              <a:rPr lang="en-US" sz="2400" b="1" baseline="30000" dirty="0" smtClean="0"/>
              <a:t>rd</a:t>
            </a:r>
            <a:r>
              <a:rPr lang="en-US" sz="2400" b="1" dirty="0" smtClean="0"/>
              <a:t> Party (1)</a:t>
            </a:r>
            <a:endParaRPr lang="en-US" sz="2400" b="1" dirty="0"/>
          </a:p>
        </p:txBody>
      </p:sp>
      <p:sp>
        <p:nvSpPr>
          <p:cNvPr id="79893" name="Text Box 21"/>
          <p:cNvSpPr txBox="1">
            <a:spLocks noChangeArrowheads="1"/>
          </p:cNvSpPr>
          <p:nvPr/>
        </p:nvSpPr>
        <p:spPr bwMode="auto">
          <a:xfrm>
            <a:off x="669925" y="3338513"/>
            <a:ext cx="1841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endParaRPr lang="en-US" sz="1600"/>
          </a:p>
        </p:txBody>
      </p:sp>
      <p:sp>
        <p:nvSpPr>
          <p:cNvPr id="79894" name="Text Box 22"/>
          <p:cNvSpPr txBox="1">
            <a:spLocks noChangeArrowheads="1"/>
          </p:cNvSpPr>
          <p:nvPr/>
        </p:nvSpPr>
        <p:spPr bwMode="auto">
          <a:xfrm>
            <a:off x="0" y="2971800"/>
            <a:ext cx="9144000" cy="32932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342900" indent="-342900" eaLnBrk="1" hangingPunct="1"/>
            <a:r>
              <a:rPr lang="en-US" sz="1600" i="1" dirty="0" smtClean="0"/>
              <a:t>Key </a:t>
            </a:r>
            <a:r>
              <a:rPr lang="en-US" sz="1600" i="1" dirty="0"/>
              <a:t>contributions. </a:t>
            </a:r>
            <a:r>
              <a:rPr lang="en-US" sz="1600" dirty="0"/>
              <a:t>Each party randomly generates a random bit string and communicates this</a:t>
            </a:r>
          </a:p>
          <a:p>
            <a:pPr eaLnBrk="1" hangingPunct="1"/>
            <a:r>
              <a:rPr lang="en-US" sz="1600" dirty="0"/>
              <a:t>   random challenge to the other party.</a:t>
            </a:r>
          </a:p>
          <a:p>
            <a:pPr eaLnBrk="1" hangingPunct="1"/>
            <a:r>
              <a:rPr lang="en-US" sz="1600" i="1" dirty="0" smtClean="0"/>
              <a:t>Key </a:t>
            </a:r>
            <a:r>
              <a:rPr lang="en-US" sz="1600" i="1" dirty="0"/>
              <a:t>establishment. </a:t>
            </a:r>
            <a:r>
              <a:rPr lang="en-US" sz="1600" dirty="0"/>
              <a:t>Each party computes the shared key based on the random challenges</a:t>
            </a:r>
          </a:p>
          <a:p>
            <a:pPr eaLnBrk="1" hangingPunct="1"/>
            <a:r>
              <a:rPr lang="en-US" sz="1600" dirty="0"/>
              <a:t>   generated and received and based on their respective identities, and </a:t>
            </a:r>
            <a:r>
              <a:rPr lang="en-US" sz="1600" dirty="0" smtClean="0"/>
              <a:t>a session key distributed by the</a:t>
            </a:r>
            <a:endParaRPr lang="en-US" sz="1600" dirty="0"/>
          </a:p>
          <a:p>
            <a:pPr eaLnBrk="1" hangingPunct="1"/>
            <a:r>
              <a:rPr lang="en-US" sz="1600" dirty="0"/>
              <a:t>   </a:t>
            </a:r>
            <a:r>
              <a:rPr lang="en-US" sz="1600" dirty="0" smtClean="0"/>
              <a:t>third party. </a:t>
            </a:r>
            <a:r>
              <a:rPr lang="en-US" sz="1600" dirty="0"/>
              <a:t>Due to the properties of the secret key generator, either party indeed arrives at the same</a:t>
            </a:r>
          </a:p>
          <a:p>
            <a:pPr eaLnBrk="1" hangingPunct="1"/>
            <a:r>
              <a:rPr lang="en-US" sz="1600" dirty="0"/>
              <a:t>   shared key.</a:t>
            </a:r>
          </a:p>
          <a:p>
            <a:pPr eaLnBrk="1" hangingPunct="1"/>
            <a:r>
              <a:rPr lang="en-US" sz="1600" dirty="0"/>
              <a:t> </a:t>
            </a:r>
            <a:r>
              <a:rPr lang="en-US" sz="1600" i="1" dirty="0"/>
              <a:t>Key authentication. </a:t>
            </a:r>
            <a:r>
              <a:rPr lang="en-US" sz="1600" dirty="0"/>
              <a:t>Each party verifies the authenticity </a:t>
            </a:r>
            <a:r>
              <a:rPr lang="en-US" sz="1600" dirty="0" smtClean="0"/>
              <a:t>of the pre-established </a:t>
            </a:r>
            <a:r>
              <a:rPr lang="en-US" sz="1600" dirty="0"/>
              <a:t>key allegedly shared </a:t>
            </a:r>
          </a:p>
          <a:p>
            <a:pPr eaLnBrk="1" hangingPunct="1"/>
            <a:r>
              <a:rPr lang="en-US" sz="1600" dirty="0"/>
              <a:t>  with the other party, to obtain evidence that the only party that may be capable of computing the</a:t>
            </a:r>
          </a:p>
          <a:p>
            <a:pPr eaLnBrk="1" hangingPunct="1"/>
            <a:r>
              <a:rPr lang="en-US" sz="1600" dirty="0"/>
              <a:t>  shared key is, indeed, its perceived communicating party.</a:t>
            </a:r>
          </a:p>
          <a:p>
            <a:pPr eaLnBrk="1" hangingPunct="1"/>
            <a:r>
              <a:rPr lang="en-US" sz="1600" dirty="0"/>
              <a:t> </a:t>
            </a:r>
            <a:r>
              <a:rPr lang="en-US" sz="1600" i="1" dirty="0"/>
              <a:t>Key confirmation. </a:t>
            </a:r>
            <a:r>
              <a:rPr lang="en-US" sz="1600" dirty="0"/>
              <a:t>Each party communicates a message authentication check value over the</a:t>
            </a:r>
          </a:p>
          <a:p>
            <a:pPr eaLnBrk="1" hangingPunct="1"/>
            <a:r>
              <a:rPr lang="en-US" sz="1600" dirty="0"/>
              <a:t>   strings communicated by the other party, to prove possession of the shared key to the other</a:t>
            </a:r>
          </a:p>
          <a:p>
            <a:pPr eaLnBrk="1" hangingPunct="1"/>
            <a:r>
              <a:rPr lang="en-US" sz="1600" dirty="0"/>
              <a:t>   party. This confirms to each party the true identity of the other party and proofs that that party </a:t>
            </a:r>
          </a:p>
          <a:p>
            <a:pPr eaLnBrk="1" hangingPunct="1"/>
            <a:r>
              <a:rPr lang="en-US" sz="1600" dirty="0"/>
              <a:t>   successfully computed the shared key.</a:t>
            </a:r>
            <a:endParaRPr lang="en-US" sz="2000" dirty="0"/>
          </a:p>
        </p:txBody>
      </p:sp>
      <p:grpSp>
        <p:nvGrpSpPr>
          <p:cNvPr id="51" name="Group 50"/>
          <p:cNvGrpSpPr/>
          <p:nvPr/>
        </p:nvGrpSpPr>
        <p:grpSpPr>
          <a:xfrm>
            <a:off x="381000" y="995363"/>
            <a:ext cx="4800600" cy="1900237"/>
            <a:chOff x="381000" y="995363"/>
            <a:chExt cx="4800600" cy="1900237"/>
          </a:xfrm>
        </p:grpSpPr>
        <p:sp>
          <p:nvSpPr>
            <p:cNvPr id="79875" name="Text Box 3"/>
            <p:cNvSpPr txBox="1">
              <a:spLocks noChangeArrowheads="1"/>
            </p:cNvSpPr>
            <p:nvPr/>
          </p:nvSpPr>
          <p:spPr bwMode="auto">
            <a:xfrm>
              <a:off x="1398588" y="995363"/>
              <a:ext cx="290512" cy="8223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endParaRPr lang="en-GB" sz="2400"/>
            </a:p>
            <a:p>
              <a:pPr>
                <a:buFontTx/>
                <a:buChar char="•"/>
              </a:pPr>
              <a:endParaRPr lang="en-GB" sz="2400"/>
            </a:p>
          </p:txBody>
        </p:sp>
        <p:grpSp>
          <p:nvGrpSpPr>
            <p:cNvPr id="3" name="Group 5"/>
            <p:cNvGrpSpPr>
              <a:grpSpLocks/>
            </p:cNvGrpSpPr>
            <p:nvPr/>
          </p:nvGrpSpPr>
          <p:grpSpPr bwMode="auto">
            <a:xfrm>
              <a:off x="762000" y="1066800"/>
              <a:ext cx="457200" cy="304800"/>
              <a:chOff x="816" y="912"/>
              <a:chExt cx="288" cy="192"/>
            </a:xfrm>
          </p:grpSpPr>
          <p:sp>
            <p:nvSpPr>
              <p:cNvPr id="79878" name="Rectangle 6"/>
              <p:cNvSpPr>
                <a:spLocks noChangeArrowheads="1"/>
              </p:cNvSpPr>
              <p:nvPr/>
            </p:nvSpPr>
            <p:spPr bwMode="auto">
              <a:xfrm>
                <a:off x="816" y="912"/>
                <a:ext cx="288" cy="192"/>
              </a:xfrm>
              <a:prstGeom prst="rect">
                <a:avLst/>
              </a:prstGeom>
              <a:solidFill>
                <a:srgbClr val="FFC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79879" name="Text Box 7"/>
              <p:cNvSpPr txBox="1">
                <a:spLocks noChangeArrowheads="1"/>
              </p:cNvSpPr>
              <p:nvPr/>
            </p:nvSpPr>
            <p:spPr bwMode="auto">
              <a:xfrm>
                <a:off x="864" y="912"/>
                <a:ext cx="175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eaLnBrk="1" hangingPunct="1"/>
                <a:r>
                  <a:rPr lang="en-US" i="1"/>
                  <a:t>A</a:t>
                </a:r>
              </a:p>
            </p:txBody>
          </p:sp>
        </p:grpSp>
        <p:sp>
          <p:nvSpPr>
            <p:cNvPr id="79880" name="Line 8"/>
            <p:cNvSpPr>
              <a:spLocks noChangeShapeType="1"/>
            </p:cNvSpPr>
            <p:nvPr/>
          </p:nvSpPr>
          <p:spPr bwMode="auto">
            <a:xfrm>
              <a:off x="990600" y="1371600"/>
              <a:ext cx="0" cy="1524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CA"/>
            </a:p>
          </p:txBody>
        </p:sp>
        <p:grpSp>
          <p:nvGrpSpPr>
            <p:cNvPr id="4" name="Group 9"/>
            <p:cNvGrpSpPr>
              <a:grpSpLocks/>
            </p:cNvGrpSpPr>
            <p:nvPr/>
          </p:nvGrpSpPr>
          <p:grpSpPr bwMode="auto">
            <a:xfrm>
              <a:off x="2590800" y="1066800"/>
              <a:ext cx="457200" cy="304800"/>
              <a:chOff x="816" y="912"/>
              <a:chExt cx="288" cy="192"/>
            </a:xfrm>
          </p:grpSpPr>
          <p:sp>
            <p:nvSpPr>
              <p:cNvPr id="79882" name="Rectangle 10"/>
              <p:cNvSpPr>
                <a:spLocks noChangeArrowheads="1"/>
              </p:cNvSpPr>
              <p:nvPr/>
            </p:nvSpPr>
            <p:spPr bwMode="auto">
              <a:xfrm>
                <a:off x="816" y="912"/>
                <a:ext cx="288" cy="192"/>
              </a:xfrm>
              <a:prstGeom prst="rect">
                <a:avLst/>
              </a:prstGeom>
              <a:solidFill>
                <a:srgbClr val="00B0F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79883" name="Text Box 11"/>
              <p:cNvSpPr txBox="1">
                <a:spLocks noChangeArrowheads="1"/>
              </p:cNvSpPr>
              <p:nvPr/>
            </p:nvSpPr>
            <p:spPr bwMode="auto">
              <a:xfrm>
                <a:off x="864" y="912"/>
                <a:ext cx="175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eaLnBrk="1" hangingPunct="1"/>
                <a:r>
                  <a:rPr lang="en-US" i="1"/>
                  <a:t>B</a:t>
                </a:r>
              </a:p>
            </p:txBody>
          </p:sp>
        </p:grpSp>
        <p:sp>
          <p:nvSpPr>
            <p:cNvPr id="79884" name="Line 12"/>
            <p:cNvSpPr>
              <a:spLocks noChangeShapeType="1"/>
            </p:cNvSpPr>
            <p:nvPr/>
          </p:nvSpPr>
          <p:spPr bwMode="auto">
            <a:xfrm>
              <a:off x="2819400" y="1371600"/>
              <a:ext cx="0" cy="1524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CA"/>
            </a:p>
          </p:txBody>
        </p:sp>
        <p:sp>
          <p:nvSpPr>
            <p:cNvPr id="79885" name="Line 13"/>
            <p:cNvSpPr>
              <a:spLocks noChangeShapeType="1"/>
            </p:cNvSpPr>
            <p:nvPr/>
          </p:nvSpPr>
          <p:spPr bwMode="auto">
            <a:xfrm>
              <a:off x="990600" y="1676400"/>
              <a:ext cx="1828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CA"/>
            </a:p>
          </p:txBody>
        </p:sp>
        <p:sp>
          <p:nvSpPr>
            <p:cNvPr id="79886" name="Line 14"/>
            <p:cNvSpPr>
              <a:spLocks noChangeShapeType="1"/>
            </p:cNvSpPr>
            <p:nvPr/>
          </p:nvSpPr>
          <p:spPr bwMode="auto">
            <a:xfrm flipH="1">
              <a:off x="990600" y="2133600"/>
              <a:ext cx="1828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CA"/>
            </a:p>
          </p:txBody>
        </p:sp>
        <p:sp>
          <p:nvSpPr>
            <p:cNvPr id="79887" name="Line 15"/>
            <p:cNvSpPr>
              <a:spLocks noChangeShapeType="1"/>
            </p:cNvSpPr>
            <p:nvPr/>
          </p:nvSpPr>
          <p:spPr bwMode="auto">
            <a:xfrm>
              <a:off x="990600" y="2514600"/>
              <a:ext cx="1828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  <a:effectLst/>
          </p:spPr>
          <p:txBody>
            <a:bodyPr/>
            <a:lstStyle/>
            <a:p>
              <a:endParaRPr lang="en-CA"/>
            </a:p>
          </p:txBody>
        </p:sp>
        <p:sp>
          <p:nvSpPr>
            <p:cNvPr id="79888" name="Text Box 16"/>
            <p:cNvSpPr txBox="1">
              <a:spLocks noChangeArrowheads="1"/>
            </p:cNvSpPr>
            <p:nvPr/>
          </p:nvSpPr>
          <p:spPr bwMode="auto">
            <a:xfrm>
              <a:off x="990600" y="1408113"/>
              <a:ext cx="1905000" cy="276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 eaLnBrk="1" hangingPunct="1"/>
              <a:r>
                <a:rPr lang="en-US" dirty="0"/>
                <a:t>Random </a:t>
              </a:r>
              <a:r>
                <a:rPr lang="en-US" i="1" dirty="0" smtClean="0">
                  <a:solidFill>
                    <a:schemeClr val="accent2"/>
                  </a:solidFill>
                </a:rPr>
                <a:t>X</a:t>
              </a:r>
              <a:endParaRPr lang="en-US" dirty="0">
                <a:solidFill>
                  <a:schemeClr val="accent2"/>
                </a:solidFill>
              </a:endParaRPr>
            </a:p>
          </p:txBody>
        </p:sp>
        <p:sp>
          <p:nvSpPr>
            <p:cNvPr id="79889" name="Rectangle 17"/>
            <p:cNvSpPr>
              <a:spLocks noChangeArrowheads="1"/>
            </p:cNvSpPr>
            <p:nvPr/>
          </p:nvSpPr>
          <p:spPr bwMode="auto">
            <a:xfrm>
              <a:off x="1066800" y="1828800"/>
              <a:ext cx="1752600" cy="2746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1" hangingPunct="1"/>
              <a:r>
                <a:rPr lang="en-US" dirty="0"/>
                <a:t>Random </a:t>
              </a:r>
              <a:r>
                <a:rPr lang="en-US" i="1" dirty="0" smtClean="0">
                  <a:solidFill>
                    <a:schemeClr val="accent2"/>
                  </a:solidFill>
                </a:rPr>
                <a:t>Y</a:t>
              </a:r>
              <a:r>
                <a:rPr lang="en-US" dirty="0" smtClean="0">
                  <a:solidFill>
                    <a:schemeClr val="accent2"/>
                  </a:solidFill>
                </a:rPr>
                <a:t>, </a:t>
              </a:r>
              <a:r>
                <a:rPr lang="en-US" dirty="0" smtClean="0"/>
                <a:t>[</a:t>
              </a:r>
              <a:r>
                <a:rPr lang="en-US" i="1" dirty="0" smtClean="0">
                  <a:solidFill>
                    <a:srgbClr val="FF0000"/>
                  </a:solidFill>
                </a:rPr>
                <a:t>k</a:t>
              </a:r>
              <a:r>
                <a:rPr lang="en-US" dirty="0" smtClean="0"/>
                <a:t>]</a:t>
              </a:r>
              <a:r>
                <a:rPr lang="en-US" baseline="-25000" dirty="0" smtClean="0"/>
                <a:t>AT</a:t>
              </a:r>
              <a:endParaRPr lang="en-US" i="1" dirty="0"/>
            </a:p>
          </p:txBody>
        </p:sp>
        <p:sp>
          <p:nvSpPr>
            <p:cNvPr id="79890" name="Line 18"/>
            <p:cNvSpPr>
              <a:spLocks noChangeShapeType="1"/>
            </p:cNvSpPr>
            <p:nvPr/>
          </p:nvSpPr>
          <p:spPr bwMode="auto">
            <a:xfrm>
              <a:off x="990600" y="2895600"/>
              <a:ext cx="1828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CA"/>
            </a:p>
          </p:txBody>
        </p:sp>
        <p:sp>
          <p:nvSpPr>
            <p:cNvPr id="79891" name="Text Box 19"/>
            <p:cNvSpPr txBox="1">
              <a:spLocks noChangeArrowheads="1"/>
            </p:cNvSpPr>
            <p:nvPr/>
          </p:nvSpPr>
          <p:spPr bwMode="auto">
            <a:xfrm>
              <a:off x="1066800" y="2209800"/>
              <a:ext cx="1585913" cy="2746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1" hangingPunct="1"/>
              <a:r>
                <a:rPr lang="en-US" dirty="0">
                  <a:solidFill>
                    <a:schemeClr val="accent2"/>
                  </a:solidFill>
                </a:rPr>
                <a:t>MAC</a:t>
              </a:r>
              <a:r>
                <a:rPr lang="en-US" dirty="0"/>
                <a:t> over messages</a:t>
              </a:r>
            </a:p>
          </p:txBody>
        </p:sp>
        <p:sp>
          <p:nvSpPr>
            <p:cNvPr id="79892" name="Rectangle 20"/>
            <p:cNvSpPr>
              <a:spLocks noChangeArrowheads="1"/>
            </p:cNvSpPr>
            <p:nvPr/>
          </p:nvSpPr>
          <p:spPr bwMode="auto">
            <a:xfrm>
              <a:off x="1143000" y="2590800"/>
              <a:ext cx="1454150" cy="2746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dirty="0">
                  <a:solidFill>
                    <a:schemeClr val="accent2"/>
                  </a:solidFill>
                </a:rPr>
                <a:t>MAC</a:t>
              </a:r>
              <a:r>
                <a:rPr lang="en-US" dirty="0"/>
                <a:t> over messages</a:t>
              </a:r>
            </a:p>
          </p:txBody>
        </p:sp>
        <p:grpSp>
          <p:nvGrpSpPr>
            <p:cNvPr id="27" name="Group 9"/>
            <p:cNvGrpSpPr>
              <a:grpSpLocks/>
            </p:cNvGrpSpPr>
            <p:nvPr/>
          </p:nvGrpSpPr>
          <p:grpSpPr bwMode="auto">
            <a:xfrm>
              <a:off x="4419601" y="1066800"/>
              <a:ext cx="576263" cy="304800"/>
              <a:chOff x="816" y="912"/>
              <a:chExt cx="363" cy="192"/>
            </a:xfrm>
          </p:grpSpPr>
          <p:sp>
            <p:nvSpPr>
              <p:cNvPr id="28" name="Rectangle 10"/>
              <p:cNvSpPr>
                <a:spLocks noChangeArrowheads="1"/>
              </p:cNvSpPr>
              <p:nvPr/>
            </p:nvSpPr>
            <p:spPr bwMode="auto">
              <a:xfrm>
                <a:off x="816" y="912"/>
                <a:ext cx="288" cy="192"/>
              </a:xfrm>
              <a:prstGeom prst="rect">
                <a:avLst/>
              </a:prstGeom>
              <a:solidFill>
                <a:srgbClr val="92D05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29" name="Text Box 11"/>
              <p:cNvSpPr txBox="1">
                <a:spLocks noChangeArrowheads="1"/>
              </p:cNvSpPr>
              <p:nvPr/>
            </p:nvSpPr>
            <p:spPr bwMode="auto">
              <a:xfrm>
                <a:off x="816" y="912"/>
                <a:ext cx="363" cy="1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eaLnBrk="1" hangingPunct="1"/>
                <a:r>
                  <a:rPr lang="en-US" i="1" dirty="0" smtClean="0"/>
                  <a:t>KDC</a:t>
                </a:r>
                <a:endParaRPr lang="en-US" i="1" dirty="0"/>
              </a:p>
            </p:txBody>
          </p:sp>
        </p:grpSp>
        <p:sp>
          <p:nvSpPr>
            <p:cNvPr id="30" name="Line 12"/>
            <p:cNvSpPr>
              <a:spLocks noChangeShapeType="1"/>
            </p:cNvSpPr>
            <p:nvPr/>
          </p:nvSpPr>
          <p:spPr bwMode="auto">
            <a:xfrm>
              <a:off x="4648200" y="1371600"/>
              <a:ext cx="0" cy="1524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CA"/>
            </a:p>
          </p:txBody>
        </p:sp>
        <p:sp>
          <p:nvSpPr>
            <p:cNvPr id="31" name="Text Box 16"/>
            <p:cNvSpPr txBox="1">
              <a:spLocks noChangeArrowheads="1"/>
            </p:cNvSpPr>
            <p:nvPr/>
          </p:nvSpPr>
          <p:spPr bwMode="auto">
            <a:xfrm>
              <a:off x="2819400" y="1447800"/>
              <a:ext cx="1905000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 eaLnBrk="1" hangingPunct="1"/>
              <a:r>
                <a:rPr lang="en-US" dirty="0"/>
                <a:t>Random </a:t>
              </a:r>
              <a:r>
                <a:rPr lang="en-US" i="1" dirty="0" smtClean="0">
                  <a:solidFill>
                    <a:schemeClr val="accent2"/>
                  </a:solidFill>
                </a:rPr>
                <a:t>X, </a:t>
              </a:r>
              <a:r>
                <a:rPr lang="en-US" dirty="0" smtClean="0"/>
                <a:t>Random </a:t>
              </a:r>
              <a:r>
                <a:rPr lang="en-US" i="1" dirty="0" smtClean="0">
                  <a:solidFill>
                    <a:schemeClr val="accent2"/>
                  </a:solidFill>
                </a:rPr>
                <a:t>Y</a:t>
              </a:r>
            </a:p>
          </p:txBody>
        </p:sp>
        <p:sp>
          <p:nvSpPr>
            <p:cNvPr id="33" name="Line 15"/>
            <p:cNvSpPr>
              <a:spLocks noChangeShapeType="1"/>
            </p:cNvSpPr>
            <p:nvPr/>
          </p:nvSpPr>
          <p:spPr bwMode="auto">
            <a:xfrm>
              <a:off x="2819400" y="1752600"/>
              <a:ext cx="1828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none" w="med" len="med"/>
              <a:tailEnd type="triangle" w="med" len="med"/>
            </a:ln>
            <a:effectLst/>
          </p:spPr>
          <p:txBody>
            <a:bodyPr/>
            <a:lstStyle/>
            <a:p>
              <a:endParaRPr lang="en-CA"/>
            </a:p>
          </p:txBody>
        </p:sp>
        <p:sp>
          <p:nvSpPr>
            <p:cNvPr id="34" name="Line 15"/>
            <p:cNvSpPr>
              <a:spLocks noChangeShapeType="1"/>
            </p:cNvSpPr>
            <p:nvPr/>
          </p:nvSpPr>
          <p:spPr bwMode="auto">
            <a:xfrm>
              <a:off x="2819400" y="2057400"/>
              <a:ext cx="1828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none" w="med" len="med"/>
            </a:ln>
            <a:effectLst/>
          </p:spPr>
          <p:txBody>
            <a:bodyPr/>
            <a:lstStyle/>
            <a:p>
              <a:endParaRPr lang="en-CA"/>
            </a:p>
          </p:txBody>
        </p:sp>
        <p:sp>
          <p:nvSpPr>
            <p:cNvPr id="35" name="Text Box 16"/>
            <p:cNvSpPr txBox="1">
              <a:spLocks noChangeArrowheads="1"/>
            </p:cNvSpPr>
            <p:nvPr/>
          </p:nvSpPr>
          <p:spPr bwMode="auto">
            <a:xfrm>
              <a:off x="2819400" y="1752600"/>
              <a:ext cx="1905000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 eaLnBrk="1" hangingPunct="1"/>
              <a:r>
                <a:rPr lang="en-US" dirty="0" smtClean="0"/>
                <a:t>Wrapped keys [</a:t>
              </a:r>
              <a:r>
                <a:rPr lang="en-US" i="1" dirty="0" smtClean="0">
                  <a:solidFill>
                    <a:srgbClr val="FF0000"/>
                  </a:solidFill>
                </a:rPr>
                <a:t>k</a:t>
              </a:r>
              <a:r>
                <a:rPr lang="en-US" dirty="0" smtClean="0"/>
                <a:t>]</a:t>
              </a:r>
              <a:r>
                <a:rPr lang="en-US" baseline="-25000" dirty="0" smtClean="0"/>
                <a:t>AT</a:t>
              </a:r>
              <a:r>
                <a:rPr lang="en-US" dirty="0" smtClean="0"/>
                <a:t> ,[</a:t>
              </a:r>
              <a:r>
                <a:rPr lang="en-US" i="1" dirty="0" smtClean="0">
                  <a:solidFill>
                    <a:srgbClr val="FF0000"/>
                  </a:solidFill>
                </a:rPr>
                <a:t>k</a:t>
              </a:r>
              <a:r>
                <a:rPr lang="en-US" dirty="0" smtClean="0"/>
                <a:t>]</a:t>
              </a:r>
              <a:r>
                <a:rPr lang="en-US" baseline="-25000" dirty="0" smtClean="0"/>
                <a:t>BT</a:t>
              </a:r>
              <a:endParaRPr lang="en-US" i="1" dirty="0" smtClean="0">
                <a:solidFill>
                  <a:schemeClr val="accent2"/>
                </a:solidFill>
              </a:endParaRPr>
            </a:p>
          </p:txBody>
        </p:sp>
        <p:cxnSp>
          <p:nvCxnSpPr>
            <p:cNvPr id="42" name="Straight Connector 41"/>
            <p:cNvCxnSpPr>
              <a:endCxn id="40" idx="4"/>
            </p:cNvCxnSpPr>
            <p:nvPr/>
          </p:nvCxnSpPr>
          <p:spPr bwMode="auto">
            <a:xfrm>
              <a:off x="495300" y="1524000"/>
              <a:ext cx="0" cy="2286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44" name="Flowchart: Connector 43"/>
            <p:cNvSpPr/>
            <p:nvPr/>
          </p:nvSpPr>
          <p:spPr bwMode="auto">
            <a:xfrm>
              <a:off x="381000" y="1524000"/>
              <a:ext cx="381000" cy="228600"/>
            </a:xfrm>
            <a:prstGeom prst="flowChartConnector">
              <a:avLst/>
            </a:prstGeom>
            <a:solidFill>
              <a:schemeClr val="bg1">
                <a:lumMod val="6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CA" sz="1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1</a:t>
              </a:r>
            </a:p>
          </p:txBody>
        </p:sp>
        <p:sp>
          <p:nvSpPr>
            <p:cNvPr id="45" name="Flowchart: Connector 44"/>
            <p:cNvSpPr/>
            <p:nvPr/>
          </p:nvSpPr>
          <p:spPr bwMode="auto">
            <a:xfrm>
              <a:off x="381000" y="2514600"/>
              <a:ext cx="381000" cy="228600"/>
            </a:xfrm>
            <a:prstGeom prst="flowChartConnector">
              <a:avLst/>
            </a:prstGeom>
            <a:solidFill>
              <a:schemeClr val="bg1">
                <a:lumMod val="6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CA" b="1" dirty="0">
                  <a:latin typeface="Times New Roman" pitchFamily="18" charset="0"/>
                </a:rPr>
                <a:t>3</a:t>
              </a:r>
              <a:endParaRPr kumimoji="0" lang="en-CA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46" name="Flowchart: Connector 45"/>
            <p:cNvSpPr/>
            <p:nvPr/>
          </p:nvSpPr>
          <p:spPr bwMode="auto">
            <a:xfrm>
              <a:off x="381000" y="1905000"/>
              <a:ext cx="381000" cy="228600"/>
            </a:xfrm>
            <a:prstGeom prst="flowChartConnector">
              <a:avLst/>
            </a:prstGeom>
            <a:solidFill>
              <a:schemeClr val="bg1">
                <a:lumMod val="6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CA" b="1" dirty="0">
                  <a:latin typeface="Times New Roman" pitchFamily="18" charset="0"/>
                </a:rPr>
                <a:t>2</a:t>
              </a:r>
              <a:endParaRPr kumimoji="0" lang="en-CA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47" name="Straight Connector 46"/>
            <p:cNvCxnSpPr>
              <a:stCxn id="46" idx="4"/>
              <a:endCxn id="45" idx="0"/>
            </p:cNvCxnSpPr>
            <p:nvPr/>
          </p:nvCxnSpPr>
          <p:spPr bwMode="auto">
            <a:xfrm>
              <a:off x="571500" y="2133600"/>
              <a:ext cx="0" cy="3810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48" name="Straight Connector 47"/>
            <p:cNvCxnSpPr/>
            <p:nvPr/>
          </p:nvCxnSpPr>
          <p:spPr bwMode="auto">
            <a:xfrm>
              <a:off x="4914900" y="1600200"/>
              <a:ext cx="0" cy="2286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49" name="Flowchart: Connector 48"/>
            <p:cNvSpPr/>
            <p:nvPr/>
          </p:nvSpPr>
          <p:spPr bwMode="auto">
            <a:xfrm>
              <a:off x="4800600" y="1600200"/>
              <a:ext cx="381000" cy="228600"/>
            </a:xfrm>
            <a:prstGeom prst="flowChartConnector">
              <a:avLst/>
            </a:prstGeom>
            <a:solidFill>
              <a:schemeClr val="bg1">
                <a:lumMod val="6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CA" sz="1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1</a:t>
              </a:r>
            </a:p>
          </p:txBody>
        </p:sp>
        <p:sp>
          <p:nvSpPr>
            <p:cNvPr id="50" name="Flowchart: Connector 49"/>
            <p:cNvSpPr/>
            <p:nvPr/>
          </p:nvSpPr>
          <p:spPr bwMode="auto">
            <a:xfrm>
              <a:off x="4800600" y="1981200"/>
              <a:ext cx="381000" cy="228600"/>
            </a:xfrm>
            <a:prstGeom prst="flowChartConnector">
              <a:avLst/>
            </a:prstGeom>
            <a:solidFill>
              <a:schemeClr val="bg1">
                <a:lumMod val="6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CA" b="1" dirty="0">
                  <a:latin typeface="Times New Roman" pitchFamily="18" charset="0"/>
                </a:rPr>
                <a:t>2</a:t>
              </a:r>
              <a:endParaRPr kumimoji="0" lang="en-CA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14462" cy="276999"/>
          </a:xfrm>
        </p:spPr>
        <p:txBody>
          <a:bodyPr/>
          <a:lstStyle/>
          <a:p>
            <a:r>
              <a:rPr lang="en-US" dirty="0" smtClean="0"/>
              <a:t>May 15, 2012</a:t>
            </a:r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5892558" y="6475413"/>
            <a:ext cx="2651367" cy="184666"/>
          </a:xfrm>
        </p:spPr>
        <p:txBody>
          <a:bodyPr/>
          <a:lstStyle/>
          <a:p>
            <a:r>
              <a:rPr lang="en-US" dirty="0"/>
              <a:t>Ren</a:t>
            </a:r>
            <a:r>
              <a:rPr lang="en-US" dirty="0">
                <a:cs typeface="Times New Roman" pitchFamily="-65" charset="0"/>
              </a:rPr>
              <a:t>é </a:t>
            </a:r>
            <a:r>
              <a:rPr lang="en-US" dirty="0" smtClean="0">
                <a:cs typeface="Times New Roman" pitchFamily="-65" charset="0"/>
              </a:rPr>
              <a:t>Struik (Struik Security Consultancy)</a:t>
            </a:r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052A5737-6E3D-4985-AC7A-69EAC006020A}" type="slidenum">
              <a:rPr lang="en-US"/>
              <a:pPr/>
              <a:t>18</a:t>
            </a:fld>
            <a:endParaRPr lang="en-US"/>
          </a:p>
        </p:txBody>
      </p:sp>
      <p:sp>
        <p:nvSpPr>
          <p:cNvPr id="82946" name="Text Box 2"/>
          <p:cNvSpPr txBox="1">
            <a:spLocks noChangeArrowheads="1"/>
          </p:cNvSpPr>
          <p:nvPr/>
        </p:nvSpPr>
        <p:spPr bwMode="auto">
          <a:xfrm>
            <a:off x="859658" y="533400"/>
            <a:ext cx="7526291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400" b="1" dirty="0"/>
              <a:t>Symmetric-Key </a:t>
            </a:r>
            <a:r>
              <a:rPr lang="en-US" sz="2400" b="1" dirty="0" smtClean="0"/>
              <a:t>Key Agreement: (b) Inline 3</a:t>
            </a:r>
            <a:r>
              <a:rPr lang="en-US" sz="2400" b="1" baseline="30000" dirty="0" smtClean="0"/>
              <a:t>rd</a:t>
            </a:r>
            <a:r>
              <a:rPr lang="en-US" sz="2400" b="1" dirty="0" smtClean="0"/>
              <a:t> Party (2) </a:t>
            </a:r>
            <a:endParaRPr lang="en-US" sz="2400" b="1" dirty="0"/>
          </a:p>
        </p:txBody>
      </p:sp>
      <p:sp>
        <p:nvSpPr>
          <p:cNvPr id="82947" name="Rectangle 3"/>
          <p:cNvSpPr>
            <a:spLocks noChangeArrowheads="1"/>
          </p:cNvSpPr>
          <p:nvPr/>
        </p:nvSpPr>
        <p:spPr bwMode="auto">
          <a:xfrm>
            <a:off x="0" y="1066800"/>
            <a:ext cx="9144000" cy="5509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r>
              <a:rPr lang="en-GB" sz="1600" i="1" dirty="0"/>
              <a:t>Initial Set-up</a:t>
            </a:r>
          </a:p>
          <a:p>
            <a:pPr>
              <a:buFont typeface="Wingdings" pitchFamily="2" charset="2"/>
              <a:buChar char="§"/>
            </a:pPr>
            <a:r>
              <a:rPr lang="en-GB" sz="1600" i="1" dirty="0"/>
              <a:t> </a:t>
            </a:r>
            <a:r>
              <a:rPr lang="en-GB" sz="1600" dirty="0"/>
              <a:t>Publication of system-wide parameters</a:t>
            </a:r>
          </a:p>
          <a:p>
            <a:pPr>
              <a:buFont typeface="Wingdings" pitchFamily="2" charset="2"/>
              <a:buChar char="§"/>
            </a:pPr>
            <a:r>
              <a:rPr lang="en-GB" sz="1600" dirty="0"/>
              <a:t> Publication of challenge domain parameters</a:t>
            </a:r>
          </a:p>
          <a:p>
            <a:pPr>
              <a:buFont typeface="Wingdings" pitchFamily="2" charset="2"/>
              <a:buChar char="§"/>
            </a:pPr>
            <a:r>
              <a:rPr lang="en-GB" sz="1600" dirty="0"/>
              <a:t> Publication of keyed hash function </a:t>
            </a:r>
            <a:r>
              <a:rPr lang="en-GB" sz="1600" i="1" dirty="0" err="1">
                <a:solidFill>
                  <a:schemeClr val="accent2"/>
                </a:solidFill>
              </a:rPr>
              <a:t>h</a:t>
            </a:r>
            <a:r>
              <a:rPr lang="en-GB" sz="1600" i="1" baseline="-25000" dirty="0" err="1">
                <a:solidFill>
                  <a:schemeClr val="accent2"/>
                </a:solidFill>
              </a:rPr>
              <a:t>k</a:t>
            </a:r>
            <a:r>
              <a:rPr lang="en-GB" sz="1600" dirty="0"/>
              <a:t> used</a:t>
            </a:r>
          </a:p>
          <a:p>
            <a:pPr>
              <a:buFont typeface="Wingdings" pitchFamily="2" charset="2"/>
              <a:buChar char="§"/>
            </a:pPr>
            <a:r>
              <a:rPr lang="en-GB" sz="1600" dirty="0"/>
              <a:t> Publication of </a:t>
            </a:r>
            <a:r>
              <a:rPr lang="en-GB" sz="1600" dirty="0" smtClean="0"/>
              <a:t>un-keyed </a:t>
            </a:r>
            <a:r>
              <a:rPr lang="en-GB" sz="1600" dirty="0"/>
              <a:t>hash function </a:t>
            </a:r>
            <a:r>
              <a:rPr lang="en-GB" sz="1600" i="1" dirty="0">
                <a:solidFill>
                  <a:schemeClr val="accent2"/>
                </a:solidFill>
              </a:rPr>
              <a:t>h</a:t>
            </a:r>
            <a:r>
              <a:rPr lang="en-GB" sz="1600" i="1" dirty="0"/>
              <a:t> </a:t>
            </a:r>
            <a:r>
              <a:rPr lang="en-GB" sz="1600" dirty="0"/>
              <a:t>used</a:t>
            </a:r>
            <a:endParaRPr lang="en-GB" sz="1600" i="1" baseline="-25000" dirty="0"/>
          </a:p>
          <a:p>
            <a:endParaRPr lang="en-GB" sz="1600" i="1" dirty="0"/>
          </a:p>
          <a:p>
            <a:r>
              <a:rPr lang="en-GB" sz="1600" i="1" dirty="0"/>
              <a:t>Constraints</a:t>
            </a:r>
          </a:p>
          <a:p>
            <a:pPr>
              <a:buFont typeface="Wingdings" pitchFamily="2" charset="2"/>
              <a:buChar char="§"/>
            </a:pPr>
            <a:r>
              <a:rPr lang="en-GB" sz="1600" i="1" dirty="0"/>
              <a:t> </a:t>
            </a:r>
            <a:r>
              <a:rPr lang="en-GB" sz="1600" i="1" dirty="0">
                <a:solidFill>
                  <a:schemeClr val="accent2"/>
                </a:solidFill>
              </a:rPr>
              <a:t>X</a:t>
            </a:r>
            <a:r>
              <a:rPr lang="en-GB" sz="1600" dirty="0"/>
              <a:t> and </a:t>
            </a:r>
            <a:r>
              <a:rPr lang="en-GB" sz="1600" i="1" dirty="0">
                <a:solidFill>
                  <a:schemeClr val="accent2"/>
                </a:solidFill>
              </a:rPr>
              <a:t>Y</a:t>
            </a:r>
            <a:r>
              <a:rPr lang="en-GB" sz="1600" dirty="0">
                <a:solidFill>
                  <a:schemeClr val="accent2"/>
                </a:solidFill>
              </a:rPr>
              <a:t> </a:t>
            </a:r>
            <a:r>
              <a:rPr lang="en-GB" sz="1600" dirty="0"/>
              <a:t>shall be generated at random (random challenges)</a:t>
            </a:r>
          </a:p>
          <a:p>
            <a:pPr>
              <a:buFont typeface="Wingdings" pitchFamily="2" charset="2"/>
              <a:buChar char="§"/>
            </a:pPr>
            <a:r>
              <a:rPr lang="en-GB" sz="1600" i="1" dirty="0"/>
              <a:t> </a:t>
            </a:r>
            <a:r>
              <a:rPr lang="en-GB" sz="1600" i="1" dirty="0" smtClean="0">
                <a:solidFill>
                  <a:srgbClr val="FF0000"/>
                </a:solidFill>
              </a:rPr>
              <a:t>K</a:t>
            </a:r>
            <a:r>
              <a:rPr lang="en-GB" sz="1600" baseline="-25000" dirty="0" smtClean="0">
                <a:solidFill>
                  <a:srgbClr val="FF0000"/>
                </a:solidFill>
              </a:rPr>
              <a:t>AT</a:t>
            </a:r>
            <a:r>
              <a:rPr lang="en-GB" sz="1600" dirty="0" smtClean="0"/>
              <a:t> </a:t>
            </a:r>
            <a:r>
              <a:rPr lang="en-GB" sz="1600" dirty="0"/>
              <a:t>private to </a:t>
            </a:r>
            <a:r>
              <a:rPr lang="en-GB" sz="1600" dirty="0" smtClean="0"/>
              <a:t>Parties A</a:t>
            </a:r>
            <a:r>
              <a:rPr lang="en-GB" sz="1600" dirty="0"/>
              <a:t> </a:t>
            </a:r>
            <a:r>
              <a:rPr lang="en-GB" sz="1600" dirty="0" smtClean="0"/>
              <a:t>and KDC</a:t>
            </a:r>
            <a:r>
              <a:rPr lang="en-GB" sz="1600" dirty="0"/>
              <a:t>;</a:t>
            </a:r>
            <a:r>
              <a:rPr lang="en-GB" sz="1600" dirty="0" smtClean="0"/>
              <a:t> </a:t>
            </a:r>
            <a:r>
              <a:rPr lang="en-GB" sz="1600" i="1" dirty="0" smtClean="0">
                <a:solidFill>
                  <a:srgbClr val="FF0000"/>
                </a:solidFill>
              </a:rPr>
              <a:t>K</a:t>
            </a:r>
            <a:r>
              <a:rPr lang="en-GB" sz="1600" baseline="-25000" dirty="0">
                <a:solidFill>
                  <a:srgbClr val="FF0000"/>
                </a:solidFill>
              </a:rPr>
              <a:t>B</a:t>
            </a:r>
            <a:r>
              <a:rPr lang="en-GB" sz="1600" baseline="-25000" dirty="0" smtClean="0">
                <a:solidFill>
                  <a:srgbClr val="FF0000"/>
                </a:solidFill>
              </a:rPr>
              <a:t>T</a:t>
            </a:r>
            <a:r>
              <a:rPr lang="en-GB" sz="1600" dirty="0" smtClean="0"/>
              <a:t> private to Parties B and KDC</a:t>
            </a:r>
          </a:p>
          <a:p>
            <a:pPr>
              <a:buFont typeface="Wingdings" pitchFamily="2" charset="2"/>
              <a:buChar char="§"/>
            </a:pPr>
            <a:r>
              <a:rPr lang="en-GB" sz="1600" dirty="0" smtClean="0"/>
              <a:t> </a:t>
            </a:r>
            <a:r>
              <a:rPr lang="en-GB" sz="1600" i="1" dirty="0" smtClean="0">
                <a:solidFill>
                  <a:srgbClr val="FF0000"/>
                </a:solidFill>
              </a:rPr>
              <a:t>k</a:t>
            </a:r>
            <a:r>
              <a:rPr lang="en-GB" sz="1600" dirty="0" smtClean="0">
                <a:solidFill>
                  <a:srgbClr val="FF0000"/>
                </a:solidFill>
              </a:rPr>
              <a:t> </a:t>
            </a:r>
            <a:r>
              <a:rPr lang="en-GB" sz="1600" dirty="0" smtClean="0"/>
              <a:t>private to Parties A, B, and KDC. </a:t>
            </a:r>
            <a:endParaRPr lang="en-GB" sz="1600" dirty="0"/>
          </a:p>
          <a:p>
            <a:endParaRPr lang="en-GB" sz="1600" i="1" dirty="0"/>
          </a:p>
          <a:p>
            <a:r>
              <a:rPr lang="en-GB" sz="1600" i="1" dirty="0"/>
              <a:t>Security Services</a:t>
            </a:r>
          </a:p>
          <a:p>
            <a:pPr>
              <a:buFont typeface="Wingdings" pitchFamily="2" charset="2"/>
              <a:buChar char="§"/>
            </a:pPr>
            <a:r>
              <a:rPr lang="en-GB" sz="1600" i="1" dirty="0"/>
              <a:t> </a:t>
            </a:r>
            <a:r>
              <a:rPr lang="en-GB" sz="1600" dirty="0" smtClean="0"/>
              <a:t>Key transport from KDC to A and B of the key </a:t>
            </a:r>
            <a:r>
              <a:rPr lang="en-GB" sz="1600" i="1" dirty="0" smtClean="0">
                <a:solidFill>
                  <a:srgbClr val="FF0000"/>
                </a:solidFill>
              </a:rPr>
              <a:t>k</a:t>
            </a:r>
            <a:r>
              <a:rPr lang="en-GB" sz="1600" dirty="0" smtClean="0"/>
              <a:t>, based on key wrap using </a:t>
            </a:r>
            <a:r>
              <a:rPr lang="en-GB" sz="1600" i="1" dirty="0" smtClean="0">
                <a:solidFill>
                  <a:srgbClr val="FF0000"/>
                </a:solidFill>
              </a:rPr>
              <a:t>K</a:t>
            </a:r>
            <a:r>
              <a:rPr lang="en-GB" sz="1600" baseline="-25000" dirty="0" smtClean="0">
                <a:solidFill>
                  <a:srgbClr val="FF0000"/>
                </a:solidFill>
              </a:rPr>
              <a:t>AT</a:t>
            </a:r>
            <a:r>
              <a:rPr lang="en-GB" sz="1600" dirty="0" smtClean="0"/>
              <a:t>, resp. </a:t>
            </a:r>
            <a:r>
              <a:rPr lang="en-GB" sz="1600" i="1" dirty="0" smtClean="0">
                <a:solidFill>
                  <a:srgbClr val="FF0000"/>
                </a:solidFill>
              </a:rPr>
              <a:t>K</a:t>
            </a:r>
            <a:r>
              <a:rPr lang="en-GB" sz="1600" baseline="-25000" dirty="0" smtClean="0">
                <a:solidFill>
                  <a:srgbClr val="FF0000"/>
                </a:solidFill>
              </a:rPr>
              <a:t>BT</a:t>
            </a:r>
            <a:endParaRPr lang="en-GB" sz="1600" dirty="0" smtClean="0"/>
          </a:p>
          <a:p>
            <a:pPr>
              <a:buFont typeface="Wingdings" pitchFamily="2" charset="2"/>
              <a:buChar char="§"/>
            </a:pPr>
            <a:r>
              <a:rPr lang="en-GB" sz="1600" dirty="0" smtClean="0"/>
              <a:t> Key </a:t>
            </a:r>
            <a:r>
              <a:rPr lang="en-GB" sz="1600" dirty="0"/>
              <a:t>agreement between A and B on the shared key </a:t>
            </a:r>
            <a:r>
              <a:rPr lang="en-GB" sz="1600" i="1" dirty="0">
                <a:solidFill>
                  <a:srgbClr val="FF0000"/>
                </a:solidFill>
              </a:rPr>
              <a:t>K</a:t>
            </a:r>
            <a:r>
              <a:rPr lang="en-GB" sz="1600" i="1" dirty="0" smtClean="0">
                <a:solidFill>
                  <a:srgbClr val="FF0000"/>
                </a:solidFill>
              </a:rPr>
              <a:t> </a:t>
            </a:r>
            <a:r>
              <a:rPr lang="en-GB" sz="1600" dirty="0" smtClean="0"/>
              <a:t>=</a:t>
            </a:r>
            <a:r>
              <a:rPr lang="en-GB" sz="1600" i="1" dirty="0" smtClean="0">
                <a:solidFill>
                  <a:schemeClr val="accent2"/>
                </a:solidFill>
              </a:rPr>
              <a:t>h</a:t>
            </a:r>
            <a:r>
              <a:rPr lang="en-GB" sz="1600" dirty="0" smtClean="0"/>
              <a:t>(</a:t>
            </a:r>
            <a:r>
              <a:rPr lang="en-GB" sz="1600" i="1" dirty="0" smtClean="0">
                <a:solidFill>
                  <a:srgbClr val="FF0000"/>
                </a:solidFill>
              </a:rPr>
              <a:t>k</a:t>
            </a:r>
            <a:r>
              <a:rPr lang="en-GB" sz="1600" dirty="0" smtClean="0"/>
              <a:t>, </a:t>
            </a:r>
            <a:r>
              <a:rPr lang="en-GB" sz="1600" i="1" dirty="0" smtClean="0">
                <a:solidFill>
                  <a:schemeClr val="accent2"/>
                </a:solidFill>
              </a:rPr>
              <a:t>X</a:t>
            </a:r>
            <a:r>
              <a:rPr lang="en-GB" sz="1600" dirty="0" smtClean="0"/>
              <a:t>, </a:t>
            </a:r>
            <a:r>
              <a:rPr lang="en-GB" sz="1600" i="1" dirty="0" smtClean="0">
                <a:solidFill>
                  <a:schemeClr val="accent2"/>
                </a:solidFill>
              </a:rPr>
              <a:t>Y</a:t>
            </a:r>
            <a:r>
              <a:rPr lang="en-GB" sz="1600" dirty="0" smtClean="0"/>
              <a:t>, A, B)</a:t>
            </a:r>
          </a:p>
          <a:p>
            <a:pPr>
              <a:buFont typeface="Wingdings" pitchFamily="2" charset="2"/>
              <a:buChar char="§"/>
            </a:pPr>
            <a:r>
              <a:rPr lang="en-GB" sz="1600" dirty="0" smtClean="0"/>
              <a:t> Mutual </a:t>
            </a:r>
            <a:r>
              <a:rPr lang="en-GB" sz="1600" dirty="0"/>
              <a:t>entity authentication of A and B</a:t>
            </a:r>
          </a:p>
          <a:p>
            <a:pPr>
              <a:buFont typeface="Wingdings" pitchFamily="2" charset="2"/>
              <a:buChar char="§"/>
            </a:pPr>
            <a:r>
              <a:rPr lang="en-GB" sz="1600" dirty="0"/>
              <a:t> Mutual implicit key authentication between A and B, </a:t>
            </a:r>
            <a:r>
              <a:rPr lang="en-GB" sz="1600" i="1" dirty="0"/>
              <a:t>provided that</a:t>
            </a:r>
            <a:r>
              <a:rPr lang="en-GB" sz="1600" dirty="0"/>
              <a:t> both parties have a </a:t>
            </a:r>
            <a:r>
              <a:rPr lang="en-GB" sz="1600" dirty="0" smtClean="0"/>
              <a:t>non-cryptographic</a:t>
            </a:r>
          </a:p>
          <a:p>
            <a:r>
              <a:rPr lang="en-GB" sz="1600" dirty="0" smtClean="0"/>
              <a:t>   way </a:t>
            </a:r>
            <a:r>
              <a:rPr lang="en-GB" sz="1600" dirty="0"/>
              <a:t>of establishing the identity of the other party (Example: ‘pushing buttons’, </a:t>
            </a:r>
            <a:r>
              <a:rPr lang="en-GB" sz="1600" dirty="0" smtClean="0"/>
              <a:t>where human operator</a:t>
            </a:r>
          </a:p>
          <a:p>
            <a:r>
              <a:rPr lang="en-GB" sz="1600" dirty="0"/>
              <a:t> </a:t>
            </a:r>
            <a:r>
              <a:rPr lang="en-GB" sz="1600" dirty="0" smtClean="0"/>
              <a:t>  </a:t>
            </a:r>
            <a:r>
              <a:rPr lang="en-GB" sz="1600" dirty="0"/>
              <a:t>controls who is executing protocol. The identities are then only known </a:t>
            </a:r>
            <a:r>
              <a:rPr lang="en-GB" sz="1600" dirty="0" smtClean="0"/>
              <a:t>implicitly, since </a:t>
            </a:r>
            <a:r>
              <a:rPr lang="en-GB" sz="1600" dirty="0"/>
              <a:t>the human </a:t>
            </a:r>
            <a:r>
              <a:rPr lang="en-GB" sz="1600" dirty="0" smtClean="0"/>
              <a:t>operator </a:t>
            </a:r>
          </a:p>
          <a:p>
            <a:r>
              <a:rPr lang="en-GB" sz="1600" dirty="0" smtClean="0"/>
              <a:t>   knows </a:t>
            </a:r>
            <a:r>
              <a:rPr lang="en-GB" sz="1600" dirty="0"/>
              <a:t>the devices he wants to securely connect to one another.) </a:t>
            </a:r>
          </a:p>
          <a:p>
            <a:pPr>
              <a:buFont typeface="Wingdings" pitchFamily="2" charset="2"/>
              <a:buChar char="§"/>
            </a:pPr>
            <a:r>
              <a:rPr lang="en-GB" sz="1600" dirty="0"/>
              <a:t> Mutual key confirmation between A and B</a:t>
            </a:r>
          </a:p>
          <a:p>
            <a:pPr>
              <a:buFont typeface="Wingdings" pitchFamily="2" charset="2"/>
              <a:buChar char="§"/>
            </a:pPr>
            <a:r>
              <a:rPr lang="en-GB" sz="1600" dirty="0"/>
              <a:t> No perfect forward secrecy (key </a:t>
            </a:r>
            <a:r>
              <a:rPr lang="en-GB" sz="1600" dirty="0" smtClean="0"/>
              <a:t>compromise compromises </a:t>
            </a:r>
            <a:r>
              <a:rPr lang="en-GB" sz="1600" dirty="0"/>
              <a:t>all past and future keys) </a:t>
            </a:r>
          </a:p>
          <a:p>
            <a:pPr>
              <a:buFont typeface="Wingdings" pitchFamily="2" charset="2"/>
              <a:buChar char="§"/>
            </a:pPr>
            <a:r>
              <a:rPr lang="en-GB" sz="1600" dirty="0"/>
              <a:t> No unilateral key control by either </a:t>
            </a:r>
            <a:r>
              <a:rPr lang="en-GB" sz="1600" dirty="0" smtClean="0"/>
              <a:t>party A and B, irrespective of key control by KDC</a:t>
            </a:r>
            <a:endParaRPr lang="en-GB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14462" cy="276999"/>
          </a:xfrm>
        </p:spPr>
        <p:txBody>
          <a:bodyPr/>
          <a:lstStyle/>
          <a:p>
            <a:r>
              <a:rPr lang="en-US" dirty="0" smtClean="0"/>
              <a:t>May 15, 2012</a:t>
            </a:r>
            <a:endParaRPr lang="en-US" dirty="0"/>
          </a:p>
        </p:txBody>
      </p:sp>
      <p:sp>
        <p:nvSpPr>
          <p:cNvPr id="2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5892558" y="6475413"/>
            <a:ext cx="2651367" cy="184666"/>
          </a:xfrm>
        </p:spPr>
        <p:txBody>
          <a:bodyPr/>
          <a:lstStyle/>
          <a:p>
            <a:r>
              <a:rPr lang="en-US" dirty="0"/>
              <a:t>Ren</a:t>
            </a:r>
            <a:r>
              <a:rPr lang="en-US" dirty="0">
                <a:cs typeface="Times New Roman" pitchFamily="-65" charset="0"/>
              </a:rPr>
              <a:t>é </a:t>
            </a:r>
            <a:r>
              <a:rPr lang="en-US" dirty="0" smtClean="0">
                <a:cs typeface="Times New Roman" pitchFamily="-65" charset="0"/>
              </a:rPr>
              <a:t>Struik (Struik Security Consultancy)</a:t>
            </a:r>
            <a:endParaRPr lang="en-US" dirty="0"/>
          </a:p>
        </p:txBody>
      </p:sp>
      <p:sp>
        <p:nvSpPr>
          <p:cNvPr id="2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FFA100AE-CD11-4A34-A7AD-806EE4215E72}" type="slidenum">
              <a:rPr lang="en-US"/>
              <a:pPr/>
              <a:t>19</a:t>
            </a:fld>
            <a:endParaRPr lang="en-US"/>
          </a:p>
        </p:txBody>
      </p:sp>
      <p:sp>
        <p:nvSpPr>
          <p:cNvPr id="75778" name="Text Box 2"/>
          <p:cNvSpPr txBox="1">
            <a:spLocks noChangeArrowheads="1"/>
          </p:cNvSpPr>
          <p:nvPr/>
        </p:nvSpPr>
        <p:spPr bwMode="auto">
          <a:xfrm>
            <a:off x="838613" y="533400"/>
            <a:ext cx="7611251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400" b="1" dirty="0" smtClean="0"/>
              <a:t>Public-Key Key Agreement: (c) with Inline 3</a:t>
            </a:r>
            <a:r>
              <a:rPr lang="en-US" sz="2400" b="1" baseline="30000" dirty="0" smtClean="0"/>
              <a:t>rd</a:t>
            </a:r>
            <a:r>
              <a:rPr lang="en-US" sz="2400" b="1" dirty="0" smtClean="0"/>
              <a:t> Party </a:t>
            </a:r>
            <a:r>
              <a:rPr lang="en-US" sz="2400" b="1" dirty="0"/>
              <a:t>(1)</a:t>
            </a:r>
          </a:p>
        </p:txBody>
      </p:sp>
      <p:sp>
        <p:nvSpPr>
          <p:cNvPr id="75779" name="Text Box 3"/>
          <p:cNvSpPr txBox="1">
            <a:spLocks noChangeArrowheads="1"/>
          </p:cNvSpPr>
          <p:nvPr/>
        </p:nvSpPr>
        <p:spPr bwMode="auto">
          <a:xfrm>
            <a:off x="1398588" y="995363"/>
            <a:ext cx="290512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GB" sz="2400"/>
          </a:p>
          <a:p>
            <a:pPr>
              <a:buFontTx/>
              <a:buChar char="•"/>
            </a:pPr>
            <a:endParaRPr lang="en-GB" sz="2400"/>
          </a:p>
        </p:txBody>
      </p:sp>
      <p:sp>
        <p:nvSpPr>
          <p:cNvPr id="75797" name="Text Box 21"/>
          <p:cNvSpPr txBox="1">
            <a:spLocks noChangeArrowheads="1"/>
          </p:cNvSpPr>
          <p:nvPr/>
        </p:nvSpPr>
        <p:spPr bwMode="auto">
          <a:xfrm>
            <a:off x="669925" y="3338513"/>
            <a:ext cx="1841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endParaRPr lang="en-US" sz="1600"/>
          </a:p>
        </p:txBody>
      </p:sp>
      <p:sp>
        <p:nvSpPr>
          <p:cNvPr id="75798" name="Text Box 22"/>
          <p:cNvSpPr txBox="1">
            <a:spLocks noChangeArrowheads="1"/>
          </p:cNvSpPr>
          <p:nvPr/>
        </p:nvSpPr>
        <p:spPr bwMode="auto">
          <a:xfrm>
            <a:off x="0" y="2971800"/>
            <a:ext cx="9144000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/>
            <a:r>
              <a:rPr lang="en-US" sz="1600" i="1" dirty="0" smtClean="0"/>
              <a:t>Key </a:t>
            </a:r>
            <a:r>
              <a:rPr lang="en-US" sz="1600" i="1" dirty="0"/>
              <a:t>contributions. </a:t>
            </a:r>
            <a:r>
              <a:rPr lang="en-US" sz="1600" dirty="0"/>
              <a:t>Each party randomly generates a short-term (ephemeral) public key pair and</a:t>
            </a:r>
          </a:p>
          <a:p>
            <a:pPr eaLnBrk="1" hangingPunct="1"/>
            <a:r>
              <a:rPr lang="en-US" sz="1600" dirty="0"/>
              <a:t>   communicates this ephemeral public key to the other party (but not the private key).</a:t>
            </a:r>
          </a:p>
          <a:p>
            <a:pPr eaLnBrk="1" hangingPunct="1"/>
            <a:r>
              <a:rPr lang="en-US" sz="1600" i="1" dirty="0" smtClean="0"/>
              <a:t>Key </a:t>
            </a:r>
            <a:r>
              <a:rPr lang="en-US" sz="1600" i="1" dirty="0"/>
              <a:t>establishment. </a:t>
            </a:r>
            <a:r>
              <a:rPr lang="en-US" sz="1600" dirty="0"/>
              <a:t>Each party computes the shared key based on the </a:t>
            </a:r>
            <a:r>
              <a:rPr lang="en-US" sz="1600" dirty="0" smtClean="0"/>
              <a:t>ephemeral</a:t>
            </a:r>
            <a:r>
              <a:rPr lang="en-US" sz="1600" dirty="0"/>
              <a:t> </a:t>
            </a:r>
            <a:r>
              <a:rPr lang="en-US" sz="1600" dirty="0" smtClean="0"/>
              <a:t>elliptic </a:t>
            </a:r>
            <a:r>
              <a:rPr lang="en-US" sz="1600" dirty="0"/>
              <a:t>curve </a:t>
            </a:r>
            <a:r>
              <a:rPr lang="en-US" sz="1600" dirty="0" smtClean="0"/>
              <a:t>point it</a:t>
            </a:r>
          </a:p>
          <a:p>
            <a:pPr eaLnBrk="1" hangingPunct="1"/>
            <a:r>
              <a:rPr lang="en-US" sz="1600" dirty="0" smtClean="0"/>
              <a:t>  </a:t>
            </a:r>
            <a:r>
              <a:rPr lang="en-US" sz="1600" dirty="0"/>
              <a:t>received from the other party and based on the </a:t>
            </a:r>
            <a:r>
              <a:rPr lang="en-US" sz="1600" dirty="0" smtClean="0"/>
              <a:t>ephemeral</a:t>
            </a:r>
            <a:r>
              <a:rPr lang="en-US" sz="1600" dirty="0"/>
              <a:t> </a:t>
            </a:r>
            <a:r>
              <a:rPr lang="en-US" sz="1600" dirty="0" smtClean="0"/>
              <a:t>private key </a:t>
            </a:r>
            <a:r>
              <a:rPr lang="en-US" sz="1600" dirty="0"/>
              <a:t>it generated itself. Due to the </a:t>
            </a:r>
            <a:endParaRPr lang="en-US" sz="1600" dirty="0" smtClean="0"/>
          </a:p>
          <a:p>
            <a:pPr eaLnBrk="1" hangingPunct="1"/>
            <a:r>
              <a:rPr lang="en-US" sz="1600" dirty="0" smtClean="0"/>
              <a:t>  properties </a:t>
            </a:r>
            <a:r>
              <a:rPr lang="en-US" sz="1600" dirty="0"/>
              <a:t>of elliptic curve, either party indeed </a:t>
            </a:r>
            <a:r>
              <a:rPr lang="en-US" sz="1600" dirty="0" smtClean="0"/>
              <a:t>arrives at </a:t>
            </a:r>
            <a:r>
              <a:rPr lang="en-US" sz="1600" dirty="0"/>
              <a:t>the same shared key.</a:t>
            </a:r>
          </a:p>
          <a:p>
            <a:pPr eaLnBrk="1" hangingPunct="1"/>
            <a:r>
              <a:rPr lang="en-US" sz="1600" i="1" dirty="0" smtClean="0"/>
              <a:t>Key authentication. </a:t>
            </a:r>
            <a:r>
              <a:rPr lang="en-US" sz="1600" dirty="0" smtClean="0"/>
              <a:t>Each party verifies the authenticity of the pre-established key allegedly shared </a:t>
            </a:r>
          </a:p>
          <a:p>
            <a:pPr eaLnBrk="1" hangingPunct="1"/>
            <a:r>
              <a:rPr lang="en-US" sz="1600" dirty="0" smtClean="0"/>
              <a:t>  with the other party, to obtain evidence that the only party that may be capable of computing the</a:t>
            </a:r>
          </a:p>
          <a:p>
            <a:pPr eaLnBrk="1" hangingPunct="1"/>
            <a:r>
              <a:rPr lang="en-US" sz="1600" dirty="0" smtClean="0"/>
              <a:t>  shared key is, indeed, its perceived communicating party.</a:t>
            </a:r>
          </a:p>
          <a:p>
            <a:pPr eaLnBrk="1" hangingPunct="1"/>
            <a:r>
              <a:rPr lang="en-US" sz="1600" i="1" dirty="0" smtClean="0"/>
              <a:t>Key </a:t>
            </a:r>
            <a:r>
              <a:rPr lang="en-US" sz="1600" i="1" dirty="0"/>
              <a:t>confirmation. </a:t>
            </a:r>
            <a:r>
              <a:rPr lang="en-US" sz="1600" dirty="0"/>
              <a:t>Each party communicates a message authentication check value over the</a:t>
            </a:r>
          </a:p>
          <a:p>
            <a:pPr eaLnBrk="1" hangingPunct="1"/>
            <a:r>
              <a:rPr lang="en-US" sz="1600" dirty="0"/>
              <a:t>   strings communicated by the other party, to prove possession of the shared key to the other</a:t>
            </a:r>
          </a:p>
          <a:p>
            <a:pPr eaLnBrk="1" hangingPunct="1"/>
            <a:r>
              <a:rPr lang="en-US" sz="1600" dirty="0"/>
              <a:t>   party. This confirms to each party the true identity of the other party and proofs that that party </a:t>
            </a:r>
          </a:p>
          <a:p>
            <a:pPr eaLnBrk="1" hangingPunct="1"/>
            <a:r>
              <a:rPr lang="en-US" sz="1600" dirty="0"/>
              <a:t>   successfully computed the shared key.</a:t>
            </a:r>
            <a:endParaRPr lang="en-US" sz="2000" dirty="0"/>
          </a:p>
        </p:txBody>
      </p:sp>
      <p:grpSp>
        <p:nvGrpSpPr>
          <p:cNvPr id="2" name="Group 66"/>
          <p:cNvGrpSpPr/>
          <p:nvPr/>
        </p:nvGrpSpPr>
        <p:grpSpPr>
          <a:xfrm>
            <a:off x="381000" y="995363"/>
            <a:ext cx="4800600" cy="1900237"/>
            <a:chOff x="381000" y="995363"/>
            <a:chExt cx="4800600" cy="1900237"/>
          </a:xfrm>
        </p:grpSpPr>
        <p:sp>
          <p:nvSpPr>
            <p:cNvPr id="68" name="Text Box 3"/>
            <p:cNvSpPr txBox="1">
              <a:spLocks noChangeArrowheads="1"/>
            </p:cNvSpPr>
            <p:nvPr/>
          </p:nvSpPr>
          <p:spPr bwMode="auto">
            <a:xfrm>
              <a:off x="1398588" y="995363"/>
              <a:ext cx="290512" cy="8223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endParaRPr lang="en-GB" sz="2400"/>
            </a:p>
            <a:p>
              <a:pPr>
                <a:buFontTx/>
                <a:buChar char="•"/>
              </a:pPr>
              <a:endParaRPr lang="en-GB" sz="2400"/>
            </a:p>
          </p:txBody>
        </p:sp>
        <p:grpSp>
          <p:nvGrpSpPr>
            <p:cNvPr id="3" name="Group 5"/>
            <p:cNvGrpSpPr>
              <a:grpSpLocks/>
            </p:cNvGrpSpPr>
            <p:nvPr/>
          </p:nvGrpSpPr>
          <p:grpSpPr bwMode="auto">
            <a:xfrm>
              <a:off x="762000" y="1066800"/>
              <a:ext cx="457200" cy="304800"/>
              <a:chOff x="816" y="912"/>
              <a:chExt cx="288" cy="192"/>
            </a:xfrm>
          </p:grpSpPr>
          <p:sp>
            <p:nvSpPr>
              <p:cNvPr id="99" name="Rectangle 6"/>
              <p:cNvSpPr>
                <a:spLocks noChangeArrowheads="1"/>
              </p:cNvSpPr>
              <p:nvPr/>
            </p:nvSpPr>
            <p:spPr bwMode="auto">
              <a:xfrm>
                <a:off x="816" y="912"/>
                <a:ext cx="288" cy="192"/>
              </a:xfrm>
              <a:prstGeom prst="rect">
                <a:avLst/>
              </a:prstGeom>
              <a:solidFill>
                <a:srgbClr val="FFC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100" name="Text Box 7"/>
              <p:cNvSpPr txBox="1">
                <a:spLocks noChangeArrowheads="1"/>
              </p:cNvSpPr>
              <p:nvPr/>
            </p:nvSpPr>
            <p:spPr bwMode="auto">
              <a:xfrm>
                <a:off x="864" y="912"/>
                <a:ext cx="175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eaLnBrk="1" hangingPunct="1"/>
                <a:r>
                  <a:rPr lang="en-US" i="1"/>
                  <a:t>A</a:t>
                </a:r>
              </a:p>
            </p:txBody>
          </p:sp>
        </p:grpSp>
        <p:sp>
          <p:nvSpPr>
            <p:cNvPr id="70" name="Line 8"/>
            <p:cNvSpPr>
              <a:spLocks noChangeShapeType="1"/>
            </p:cNvSpPr>
            <p:nvPr/>
          </p:nvSpPr>
          <p:spPr bwMode="auto">
            <a:xfrm>
              <a:off x="990600" y="1371600"/>
              <a:ext cx="0" cy="1524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CA"/>
            </a:p>
          </p:txBody>
        </p:sp>
        <p:grpSp>
          <p:nvGrpSpPr>
            <p:cNvPr id="4" name="Group 9"/>
            <p:cNvGrpSpPr>
              <a:grpSpLocks/>
            </p:cNvGrpSpPr>
            <p:nvPr/>
          </p:nvGrpSpPr>
          <p:grpSpPr bwMode="auto">
            <a:xfrm>
              <a:off x="2590800" y="1066800"/>
              <a:ext cx="457200" cy="304800"/>
              <a:chOff x="816" y="912"/>
              <a:chExt cx="288" cy="192"/>
            </a:xfrm>
          </p:grpSpPr>
          <p:sp>
            <p:nvSpPr>
              <p:cNvPr id="97" name="Rectangle 10"/>
              <p:cNvSpPr>
                <a:spLocks noChangeArrowheads="1"/>
              </p:cNvSpPr>
              <p:nvPr/>
            </p:nvSpPr>
            <p:spPr bwMode="auto">
              <a:xfrm>
                <a:off x="816" y="912"/>
                <a:ext cx="288" cy="192"/>
              </a:xfrm>
              <a:prstGeom prst="rect">
                <a:avLst/>
              </a:prstGeom>
              <a:solidFill>
                <a:srgbClr val="00B0F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98" name="Text Box 11"/>
              <p:cNvSpPr txBox="1">
                <a:spLocks noChangeArrowheads="1"/>
              </p:cNvSpPr>
              <p:nvPr/>
            </p:nvSpPr>
            <p:spPr bwMode="auto">
              <a:xfrm>
                <a:off x="864" y="912"/>
                <a:ext cx="175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eaLnBrk="1" hangingPunct="1"/>
                <a:r>
                  <a:rPr lang="en-US" i="1"/>
                  <a:t>B</a:t>
                </a:r>
              </a:p>
            </p:txBody>
          </p:sp>
        </p:grpSp>
        <p:sp>
          <p:nvSpPr>
            <p:cNvPr id="72" name="Line 12"/>
            <p:cNvSpPr>
              <a:spLocks noChangeShapeType="1"/>
            </p:cNvSpPr>
            <p:nvPr/>
          </p:nvSpPr>
          <p:spPr bwMode="auto">
            <a:xfrm>
              <a:off x="2819400" y="1371600"/>
              <a:ext cx="0" cy="1524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CA"/>
            </a:p>
          </p:txBody>
        </p:sp>
        <p:sp>
          <p:nvSpPr>
            <p:cNvPr id="73" name="Line 13"/>
            <p:cNvSpPr>
              <a:spLocks noChangeShapeType="1"/>
            </p:cNvSpPr>
            <p:nvPr/>
          </p:nvSpPr>
          <p:spPr bwMode="auto">
            <a:xfrm>
              <a:off x="990600" y="1676400"/>
              <a:ext cx="1828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CA"/>
            </a:p>
          </p:txBody>
        </p:sp>
        <p:sp>
          <p:nvSpPr>
            <p:cNvPr id="74" name="Line 14"/>
            <p:cNvSpPr>
              <a:spLocks noChangeShapeType="1"/>
            </p:cNvSpPr>
            <p:nvPr/>
          </p:nvSpPr>
          <p:spPr bwMode="auto">
            <a:xfrm flipH="1">
              <a:off x="990600" y="2133600"/>
              <a:ext cx="1828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CA"/>
            </a:p>
          </p:txBody>
        </p:sp>
        <p:sp>
          <p:nvSpPr>
            <p:cNvPr id="75" name="Line 15"/>
            <p:cNvSpPr>
              <a:spLocks noChangeShapeType="1"/>
            </p:cNvSpPr>
            <p:nvPr/>
          </p:nvSpPr>
          <p:spPr bwMode="auto">
            <a:xfrm>
              <a:off x="990600" y="2514600"/>
              <a:ext cx="1828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  <a:effectLst/>
          </p:spPr>
          <p:txBody>
            <a:bodyPr/>
            <a:lstStyle/>
            <a:p>
              <a:endParaRPr lang="en-CA"/>
            </a:p>
          </p:txBody>
        </p:sp>
        <p:sp>
          <p:nvSpPr>
            <p:cNvPr id="76" name="Text Box 16"/>
            <p:cNvSpPr txBox="1">
              <a:spLocks noChangeArrowheads="1"/>
            </p:cNvSpPr>
            <p:nvPr/>
          </p:nvSpPr>
          <p:spPr bwMode="auto">
            <a:xfrm>
              <a:off x="990600" y="1408113"/>
              <a:ext cx="1905000" cy="276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 eaLnBrk="1" hangingPunct="1"/>
              <a:r>
                <a:rPr lang="en-US" dirty="0"/>
                <a:t>Random </a:t>
              </a:r>
              <a:r>
                <a:rPr lang="en-US" i="1" dirty="0" smtClean="0">
                  <a:solidFill>
                    <a:schemeClr val="accent2"/>
                  </a:solidFill>
                </a:rPr>
                <a:t>X</a:t>
              </a:r>
              <a:endParaRPr lang="en-US" dirty="0">
                <a:solidFill>
                  <a:schemeClr val="accent2"/>
                </a:solidFill>
              </a:endParaRPr>
            </a:p>
          </p:txBody>
        </p:sp>
        <p:sp>
          <p:nvSpPr>
            <p:cNvPr id="77" name="Rectangle 17"/>
            <p:cNvSpPr>
              <a:spLocks noChangeArrowheads="1"/>
            </p:cNvSpPr>
            <p:nvPr/>
          </p:nvSpPr>
          <p:spPr bwMode="auto">
            <a:xfrm>
              <a:off x="1066800" y="1828800"/>
              <a:ext cx="1752600" cy="2746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1" hangingPunct="1"/>
              <a:r>
                <a:rPr lang="en-US" dirty="0"/>
                <a:t>Random </a:t>
              </a:r>
              <a:r>
                <a:rPr lang="en-US" i="1" dirty="0" smtClean="0">
                  <a:solidFill>
                    <a:schemeClr val="accent2"/>
                  </a:solidFill>
                </a:rPr>
                <a:t>Y</a:t>
              </a:r>
              <a:r>
                <a:rPr lang="en-US" dirty="0" smtClean="0">
                  <a:solidFill>
                    <a:schemeClr val="accent2"/>
                  </a:solidFill>
                </a:rPr>
                <a:t>, </a:t>
              </a:r>
              <a:r>
                <a:rPr lang="en-US" dirty="0" smtClean="0"/>
                <a:t>[</a:t>
              </a:r>
              <a:r>
                <a:rPr lang="en-US" i="1" dirty="0" smtClean="0">
                  <a:solidFill>
                    <a:srgbClr val="FF0000"/>
                  </a:solidFill>
                </a:rPr>
                <a:t>ka</a:t>
              </a:r>
              <a:r>
                <a:rPr lang="en-US" dirty="0" smtClean="0"/>
                <a:t>]</a:t>
              </a:r>
              <a:r>
                <a:rPr lang="en-US" baseline="-25000" dirty="0" smtClean="0"/>
                <a:t>AT</a:t>
              </a:r>
              <a:endParaRPr lang="en-US" i="1" dirty="0"/>
            </a:p>
          </p:txBody>
        </p:sp>
        <p:sp>
          <p:nvSpPr>
            <p:cNvPr id="78" name="Line 18"/>
            <p:cNvSpPr>
              <a:spLocks noChangeShapeType="1"/>
            </p:cNvSpPr>
            <p:nvPr/>
          </p:nvSpPr>
          <p:spPr bwMode="auto">
            <a:xfrm>
              <a:off x="990600" y="2895600"/>
              <a:ext cx="1828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CA"/>
            </a:p>
          </p:txBody>
        </p:sp>
        <p:sp>
          <p:nvSpPr>
            <p:cNvPr id="79" name="Text Box 19"/>
            <p:cNvSpPr txBox="1">
              <a:spLocks noChangeArrowheads="1"/>
            </p:cNvSpPr>
            <p:nvPr/>
          </p:nvSpPr>
          <p:spPr bwMode="auto">
            <a:xfrm>
              <a:off x="1066800" y="2209800"/>
              <a:ext cx="1585913" cy="2746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1" hangingPunct="1"/>
              <a:r>
                <a:rPr lang="en-US" dirty="0">
                  <a:solidFill>
                    <a:schemeClr val="accent2"/>
                  </a:solidFill>
                </a:rPr>
                <a:t>MAC</a:t>
              </a:r>
              <a:r>
                <a:rPr lang="en-US" dirty="0"/>
                <a:t> over messages</a:t>
              </a:r>
            </a:p>
          </p:txBody>
        </p:sp>
        <p:sp>
          <p:nvSpPr>
            <p:cNvPr id="80" name="Rectangle 20"/>
            <p:cNvSpPr>
              <a:spLocks noChangeArrowheads="1"/>
            </p:cNvSpPr>
            <p:nvPr/>
          </p:nvSpPr>
          <p:spPr bwMode="auto">
            <a:xfrm>
              <a:off x="1143000" y="2590800"/>
              <a:ext cx="1454150" cy="2746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dirty="0">
                  <a:solidFill>
                    <a:schemeClr val="accent2"/>
                  </a:solidFill>
                </a:rPr>
                <a:t>MAC</a:t>
              </a:r>
              <a:r>
                <a:rPr lang="en-US" dirty="0"/>
                <a:t> over messages</a:t>
              </a:r>
            </a:p>
          </p:txBody>
        </p:sp>
        <p:grpSp>
          <p:nvGrpSpPr>
            <p:cNvPr id="5" name="Group 9"/>
            <p:cNvGrpSpPr>
              <a:grpSpLocks/>
            </p:cNvGrpSpPr>
            <p:nvPr/>
          </p:nvGrpSpPr>
          <p:grpSpPr bwMode="auto">
            <a:xfrm>
              <a:off x="4419601" y="1066800"/>
              <a:ext cx="576263" cy="304800"/>
              <a:chOff x="816" y="912"/>
              <a:chExt cx="363" cy="192"/>
            </a:xfrm>
          </p:grpSpPr>
          <p:sp>
            <p:nvSpPr>
              <p:cNvPr id="95" name="Rectangle 10"/>
              <p:cNvSpPr>
                <a:spLocks noChangeArrowheads="1"/>
              </p:cNvSpPr>
              <p:nvPr/>
            </p:nvSpPr>
            <p:spPr bwMode="auto">
              <a:xfrm>
                <a:off x="816" y="912"/>
                <a:ext cx="288" cy="192"/>
              </a:xfrm>
              <a:prstGeom prst="rect">
                <a:avLst/>
              </a:prstGeom>
              <a:solidFill>
                <a:srgbClr val="92D05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96" name="Text Box 11"/>
              <p:cNvSpPr txBox="1">
                <a:spLocks noChangeArrowheads="1"/>
              </p:cNvSpPr>
              <p:nvPr/>
            </p:nvSpPr>
            <p:spPr bwMode="auto">
              <a:xfrm>
                <a:off x="816" y="912"/>
                <a:ext cx="363" cy="1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eaLnBrk="1" hangingPunct="1"/>
                <a:r>
                  <a:rPr lang="en-US" i="1" dirty="0" smtClean="0"/>
                  <a:t>KDC</a:t>
                </a:r>
                <a:endParaRPr lang="en-US" i="1" dirty="0"/>
              </a:p>
            </p:txBody>
          </p:sp>
        </p:grpSp>
        <p:sp>
          <p:nvSpPr>
            <p:cNvPr id="82" name="Line 12"/>
            <p:cNvSpPr>
              <a:spLocks noChangeShapeType="1"/>
            </p:cNvSpPr>
            <p:nvPr/>
          </p:nvSpPr>
          <p:spPr bwMode="auto">
            <a:xfrm>
              <a:off x="4648200" y="1371600"/>
              <a:ext cx="0" cy="1524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CA"/>
            </a:p>
          </p:txBody>
        </p:sp>
        <p:sp>
          <p:nvSpPr>
            <p:cNvPr id="83" name="Text Box 16"/>
            <p:cNvSpPr txBox="1">
              <a:spLocks noChangeArrowheads="1"/>
            </p:cNvSpPr>
            <p:nvPr/>
          </p:nvSpPr>
          <p:spPr bwMode="auto">
            <a:xfrm>
              <a:off x="2819400" y="1447800"/>
              <a:ext cx="1905000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 eaLnBrk="1" hangingPunct="1"/>
              <a:r>
                <a:rPr lang="en-US" dirty="0"/>
                <a:t>Random </a:t>
              </a:r>
              <a:r>
                <a:rPr lang="en-US" i="1" dirty="0" smtClean="0">
                  <a:solidFill>
                    <a:schemeClr val="accent2"/>
                  </a:solidFill>
                </a:rPr>
                <a:t>X, </a:t>
              </a:r>
              <a:r>
                <a:rPr lang="en-US" dirty="0" smtClean="0"/>
                <a:t>Random </a:t>
              </a:r>
              <a:r>
                <a:rPr lang="en-US" i="1" dirty="0" smtClean="0">
                  <a:solidFill>
                    <a:schemeClr val="accent2"/>
                  </a:solidFill>
                </a:rPr>
                <a:t>Y</a:t>
              </a:r>
            </a:p>
          </p:txBody>
        </p:sp>
        <p:sp>
          <p:nvSpPr>
            <p:cNvPr id="84" name="Line 15"/>
            <p:cNvSpPr>
              <a:spLocks noChangeShapeType="1"/>
            </p:cNvSpPr>
            <p:nvPr/>
          </p:nvSpPr>
          <p:spPr bwMode="auto">
            <a:xfrm>
              <a:off x="2819400" y="1752600"/>
              <a:ext cx="1828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none" w="med" len="med"/>
              <a:tailEnd type="triangle" w="med" len="med"/>
            </a:ln>
            <a:effectLst/>
          </p:spPr>
          <p:txBody>
            <a:bodyPr/>
            <a:lstStyle/>
            <a:p>
              <a:endParaRPr lang="en-CA"/>
            </a:p>
          </p:txBody>
        </p:sp>
        <p:sp>
          <p:nvSpPr>
            <p:cNvPr id="85" name="Line 15"/>
            <p:cNvSpPr>
              <a:spLocks noChangeShapeType="1"/>
            </p:cNvSpPr>
            <p:nvPr/>
          </p:nvSpPr>
          <p:spPr bwMode="auto">
            <a:xfrm>
              <a:off x="2819400" y="2057400"/>
              <a:ext cx="1828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none" w="med" len="med"/>
            </a:ln>
            <a:effectLst/>
          </p:spPr>
          <p:txBody>
            <a:bodyPr/>
            <a:lstStyle/>
            <a:p>
              <a:endParaRPr lang="en-CA"/>
            </a:p>
          </p:txBody>
        </p:sp>
        <p:sp>
          <p:nvSpPr>
            <p:cNvPr id="86" name="Text Box 16"/>
            <p:cNvSpPr txBox="1">
              <a:spLocks noChangeArrowheads="1"/>
            </p:cNvSpPr>
            <p:nvPr/>
          </p:nvSpPr>
          <p:spPr bwMode="auto">
            <a:xfrm>
              <a:off x="2743200" y="1752600"/>
              <a:ext cx="1981200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 eaLnBrk="1" hangingPunct="1"/>
              <a:r>
                <a:rPr lang="en-US" dirty="0" smtClean="0"/>
                <a:t>Wrapped keys [</a:t>
              </a:r>
              <a:r>
                <a:rPr lang="en-US" i="1" dirty="0" smtClean="0">
                  <a:solidFill>
                    <a:srgbClr val="FF0000"/>
                  </a:solidFill>
                </a:rPr>
                <a:t>ka</a:t>
              </a:r>
              <a:r>
                <a:rPr lang="en-US" dirty="0" smtClean="0"/>
                <a:t>]</a:t>
              </a:r>
              <a:r>
                <a:rPr lang="en-US" baseline="-25000" dirty="0" smtClean="0"/>
                <a:t>AT</a:t>
              </a:r>
              <a:r>
                <a:rPr lang="en-US" dirty="0" smtClean="0"/>
                <a:t> ,[</a:t>
              </a:r>
              <a:r>
                <a:rPr lang="en-US" i="1" dirty="0" smtClean="0">
                  <a:solidFill>
                    <a:srgbClr val="FF0000"/>
                  </a:solidFill>
                </a:rPr>
                <a:t>ka</a:t>
              </a:r>
              <a:r>
                <a:rPr lang="en-US" dirty="0" smtClean="0"/>
                <a:t>]</a:t>
              </a:r>
              <a:r>
                <a:rPr lang="en-US" baseline="-25000" dirty="0" smtClean="0"/>
                <a:t>BT</a:t>
              </a:r>
              <a:endParaRPr lang="en-US" i="1" dirty="0" smtClean="0">
                <a:solidFill>
                  <a:schemeClr val="accent2"/>
                </a:solidFill>
              </a:endParaRPr>
            </a:p>
          </p:txBody>
        </p:sp>
        <p:cxnSp>
          <p:nvCxnSpPr>
            <p:cNvPr id="87" name="Straight Connector 86"/>
            <p:cNvCxnSpPr/>
            <p:nvPr/>
          </p:nvCxnSpPr>
          <p:spPr bwMode="auto">
            <a:xfrm>
              <a:off x="495300" y="1524000"/>
              <a:ext cx="0" cy="2286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88" name="Flowchart: Connector 87"/>
            <p:cNvSpPr/>
            <p:nvPr/>
          </p:nvSpPr>
          <p:spPr bwMode="auto">
            <a:xfrm>
              <a:off x="381000" y="1524000"/>
              <a:ext cx="381000" cy="228600"/>
            </a:xfrm>
            <a:prstGeom prst="flowChartConnector">
              <a:avLst/>
            </a:prstGeom>
            <a:solidFill>
              <a:schemeClr val="bg1">
                <a:lumMod val="6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CA" sz="1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1</a:t>
              </a:r>
            </a:p>
          </p:txBody>
        </p:sp>
        <p:sp>
          <p:nvSpPr>
            <p:cNvPr id="89" name="Flowchart: Connector 88"/>
            <p:cNvSpPr/>
            <p:nvPr/>
          </p:nvSpPr>
          <p:spPr bwMode="auto">
            <a:xfrm>
              <a:off x="381000" y="2514600"/>
              <a:ext cx="381000" cy="228600"/>
            </a:xfrm>
            <a:prstGeom prst="flowChartConnector">
              <a:avLst/>
            </a:prstGeom>
            <a:solidFill>
              <a:schemeClr val="bg1">
                <a:lumMod val="6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CA" b="1" dirty="0">
                  <a:latin typeface="Times New Roman" pitchFamily="18" charset="0"/>
                </a:rPr>
                <a:t>3</a:t>
              </a:r>
              <a:endParaRPr kumimoji="0" lang="en-CA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90" name="Flowchart: Connector 89"/>
            <p:cNvSpPr/>
            <p:nvPr/>
          </p:nvSpPr>
          <p:spPr bwMode="auto">
            <a:xfrm>
              <a:off x="381000" y="1905000"/>
              <a:ext cx="381000" cy="228600"/>
            </a:xfrm>
            <a:prstGeom prst="flowChartConnector">
              <a:avLst/>
            </a:prstGeom>
            <a:solidFill>
              <a:schemeClr val="bg1">
                <a:lumMod val="6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CA" b="1" dirty="0">
                  <a:latin typeface="Times New Roman" pitchFamily="18" charset="0"/>
                </a:rPr>
                <a:t>2</a:t>
              </a:r>
              <a:endParaRPr kumimoji="0" lang="en-CA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91" name="Straight Connector 90"/>
            <p:cNvCxnSpPr>
              <a:stCxn id="90" idx="4"/>
              <a:endCxn id="89" idx="0"/>
            </p:cNvCxnSpPr>
            <p:nvPr/>
          </p:nvCxnSpPr>
          <p:spPr bwMode="auto">
            <a:xfrm>
              <a:off x="571500" y="2133600"/>
              <a:ext cx="0" cy="3810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92" name="Straight Connector 91"/>
            <p:cNvCxnSpPr/>
            <p:nvPr/>
          </p:nvCxnSpPr>
          <p:spPr bwMode="auto">
            <a:xfrm>
              <a:off x="4914900" y="1600200"/>
              <a:ext cx="0" cy="2286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93" name="Flowchart: Connector 92"/>
            <p:cNvSpPr/>
            <p:nvPr/>
          </p:nvSpPr>
          <p:spPr bwMode="auto">
            <a:xfrm>
              <a:off x="4800600" y="1600200"/>
              <a:ext cx="381000" cy="228600"/>
            </a:xfrm>
            <a:prstGeom prst="flowChartConnector">
              <a:avLst/>
            </a:prstGeom>
            <a:solidFill>
              <a:schemeClr val="bg1">
                <a:lumMod val="6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CA" sz="1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1</a:t>
              </a:r>
            </a:p>
          </p:txBody>
        </p:sp>
        <p:sp>
          <p:nvSpPr>
            <p:cNvPr id="94" name="Flowchart: Connector 93"/>
            <p:cNvSpPr/>
            <p:nvPr/>
          </p:nvSpPr>
          <p:spPr bwMode="auto">
            <a:xfrm>
              <a:off x="4800600" y="1981200"/>
              <a:ext cx="381000" cy="228600"/>
            </a:xfrm>
            <a:prstGeom prst="flowChartConnector">
              <a:avLst/>
            </a:prstGeom>
            <a:solidFill>
              <a:schemeClr val="bg1">
                <a:lumMod val="6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CA" b="1" dirty="0">
                  <a:latin typeface="Times New Roman" pitchFamily="18" charset="0"/>
                </a:rPr>
                <a:t>2</a:t>
              </a:r>
              <a:endParaRPr kumimoji="0" lang="en-CA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14462" cy="276999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May 15, 2012</a:t>
            </a:r>
            <a:endParaRPr lang="en-US" altLang="ja-JP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5931030" y="6475413"/>
            <a:ext cx="2612895" cy="184666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René Struik (Struik Security Consultancy)</a:t>
            </a:r>
            <a:endParaRPr lang="en-US" altLang="ja-JP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9389016A-55A8-41F3-A301-F0C788D1E75C}" type="slidenum">
              <a:rPr lang="en-US" altLang="ja-JP" smtClean="0"/>
              <a:pPr>
                <a:defRPr/>
              </a:pPr>
              <a:t>2</a:t>
            </a:fld>
            <a:endParaRPr lang="en-US" altLang="ja-JP"/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4116680" y="533400"/>
            <a:ext cx="1056701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/>
            <a:r>
              <a:rPr lang="en-US" sz="2400" b="1" dirty="0" smtClean="0"/>
              <a:t>Actors</a:t>
            </a:r>
            <a:endParaRPr lang="en-US" sz="24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0" y="762000"/>
            <a:ext cx="914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600" b="1" dirty="0" smtClean="0">
                <a:sym typeface="Symbol"/>
              </a:rPr>
              <a:t>Actors</a:t>
            </a:r>
          </a:p>
          <a:p>
            <a:endParaRPr lang="en-CA" sz="1600" b="1" dirty="0" smtClean="0">
              <a:sym typeface="Symbol"/>
            </a:endParaRPr>
          </a:p>
          <a:p>
            <a:endParaRPr lang="en-CA" sz="1600" b="1" dirty="0" smtClean="0">
              <a:sym typeface="Symbol"/>
            </a:endParaRPr>
          </a:p>
        </p:txBody>
      </p:sp>
      <p:grpSp>
        <p:nvGrpSpPr>
          <p:cNvPr id="9" name="Group 112"/>
          <p:cNvGrpSpPr>
            <a:grpSpLocks/>
          </p:cNvGrpSpPr>
          <p:nvPr/>
        </p:nvGrpSpPr>
        <p:grpSpPr bwMode="auto">
          <a:xfrm>
            <a:off x="76200" y="1219200"/>
            <a:ext cx="457284" cy="304395"/>
            <a:chOff x="3733800" y="990600"/>
            <a:chExt cx="457200" cy="304800"/>
          </a:xfrm>
        </p:grpSpPr>
        <p:sp>
          <p:nvSpPr>
            <p:cNvPr id="10" name="Rectangle 7"/>
            <p:cNvSpPr>
              <a:spLocks noChangeArrowheads="1"/>
            </p:cNvSpPr>
            <p:nvPr/>
          </p:nvSpPr>
          <p:spPr bwMode="auto">
            <a:xfrm>
              <a:off x="3733800" y="990600"/>
              <a:ext cx="457200" cy="304800"/>
            </a:xfrm>
            <a:prstGeom prst="rect">
              <a:avLst/>
            </a:prstGeom>
            <a:solidFill>
              <a:srgbClr val="FFC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11" name="Text Box 8"/>
            <p:cNvSpPr txBox="1">
              <a:spLocks noChangeArrowheads="1"/>
            </p:cNvSpPr>
            <p:nvPr/>
          </p:nvSpPr>
          <p:spPr bwMode="auto">
            <a:xfrm>
              <a:off x="3801297" y="990600"/>
              <a:ext cx="295220" cy="2773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1" hangingPunct="1"/>
              <a:r>
                <a:rPr lang="en-US" dirty="0"/>
                <a:t>A</a:t>
              </a:r>
            </a:p>
          </p:txBody>
        </p:sp>
      </p:grpSp>
      <p:grpSp>
        <p:nvGrpSpPr>
          <p:cNvPr id="12" name="Group 112"/>
          <p:cNvGrpSpPr>
            <a:grpSpLocks/>
          </p:cNvGrpSpPr>
          <p:nvPr/>
        </p:nvGrpSpPr>
        <p:grpSpPr bwMode="auto">
          <a:xfrm>
            <a:off x="76200" y="1905000"/>
            <a:ext cx="457284" cy="304395"/>
            <a:chOff x="3733800" y="990600"/>
            <a:chExt cx="457200" cy="304800"/>
          </a:xfrm>
        </p:grpSpPr>
        <p:sp>
          <p:nvSpPr>
            <p:cNvPr id="13" name="Rectangle 7"/>
            <p:cNvSpPr>
              <a:spLocks noChangeArrowheads="1"/>
            </p:cNvSpPr>
            <p:nvPr/>
          </p:nvSpPr>
          <p:spPr bwMode="auto">
            <a:xfrm>
              <a:off x="3733800" y="990600"/>
              <a:ext cx="457200" cy="304800"/>
            </a:xfrm>
            <a:prstGeom prst="rect">
              <a:avLst/>
            </a:prstGeom>
            <a:solidFill>
              <a:srgbClr val="00B0F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14" name="Text Box 8"/>
            <p:cNvSpPr txBox="1">
              <a:spLocks noChangeArrowheads="1"/>
            </p:cNvSpPr>
            <p:nvPr/>
          </p:nvSpPr>
          <p:spPr bwMode="auto">
            <a:xfrm>
              <a:off x="3805304" y="990600"/>
              <a:ext cx="287206" cy="2773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1" hangingPunct="1"/>
              <a:r>
                <a:rPr lang="en-US" dirty="0"/>
                <a:t>B</a:t>
              </a:r>
            </a:p>
          </p:txBody>
        </p:sp>
      </p:grpSp>
      <p:grpSp>
        <p:nvGrpSpPr>
          <p:cNvPr id="24" name="Group 23"/>
          <p:cNvGrpSpPr/>
          <p:nvPr/>
        </p:nvGrpSpPr>
        <p:grpSpPr>
          <a:xfrm>
            <a:off x="0" y="2590800"/>
            <a:ext cx="609600" cy="304395"/>
            <a:chOff x="152400" y="2819400"/>
            <a:chExt cx="609600" cy="304395"/>
          </a:xfrm>
        </p:grpSpPr>
        <p:sp>
          <p:nvSpPr>
            <p:cNvPr id="16" name="Rectangle 7"/>
            <p:cNvSpPr>
              <a:spLocks noChangeArrowheads="1"/>
            </p:cNvSpPr>
            <p:nvPr/>
          </p:nvSpPr>
          <p:spPr bwMode="auto">
            <a:xfrm>
              <a:off x="228600" y="2819400"/>
              <a:ext cx="457284" cy="304395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17" name="Text Box 8"/>
            <p:cNvSpPr txBox="1">
              <a:spLocks noChangeArrowheads="1"/>
            </p:cNvSpPr>
            <p:nvPr/>
          </p:nvSpPr>
          <p:spPr bwMode="auto">
            <a:xfrm flipH="1">
              <a:off x="152400" y="2819400"/>
              <a:ext cx="609600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 eaLnBrk="1" hangingPunct="1"/>
              <a:r>
                <a:rPr lang="en-US" dirty="0" smtClean="0"/>
                <a:t>KDC</a:t>
              </a:r>
              <a:endParaRPr lang="en-US" dirty="0"/>
            </a:p>
          </p:txBody>
        </p:sp>
      </p:grpSp>
      <p:grpSp>
        <p:nvGrpSpPr>
          <p:cNvPr id="18" name="Group 112"/>
          <p:cNvGrpSpPr>
            <a:grpSpLocks/>
          </p:cNvGrpSpPr>
          <p:nvPr/>
        </p:nvGrpSpPr>
        <p:grpSpPr bwMode="auto">
          <a:xfrm>
            <a:off x="76200" y="3352800"/>
            <a:ext cx="457284" cy="304395"/>
            <a:chOff x="3733800" y="990600"/>
            <a:chExt cx="457200" cy="304800"/>
          </a:xfrm>
        </p:grpSpPr>
        <p:sp>
          <p:nvSpPr>
            <p:cNvPr id="19" name="Rectangle 7"/>
            <p:cNvSpPr>
              <a:spLocks noChangeArrowheads="1"/>
            </p:cNvSpPr>
            <p:nvPr/>
          </p:nvSpPr>
          <p:spPr bwMode="auto">
            <a:xfrm>
              <a:off x="3733800" y="990600"/>
              <a:ext cx="457200" cy="30480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20" name="Text Box 8"/>
            <p:cNvSpPr txBox="1">
              <a:spLocks noChangeArrowheads="1"/>
            </p:cNvSpPr>
            <p:nvPr/>
          </p:nvSpPr>
          <p:spPr bwMode="auto">
            <a:xfrm>
              <a:off x="3750011" y="990600"/>
              <a:ext cx="397793" cy="2773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1" hangingPunct="1"/>
              <a:r>
                <a:rPr lang="en-US" dirty="0" smtClean="0"/>
                <a:t>CA</a:t>
              </a:r>
              <a:endParaRPr lang="en-US" dirty="0"/>
            </a:p>
          </p:txBody>
        </p:sp>
      </p:grpSp>
      <p:sp>
        <p:nvSpPr>
          <p:cNvPr id="23" name="TextBox 22"/>
          <p:cNvSpPr txBox="1"/>
          <p:nvPr/>
        </p:nvSpPr>
        <p:spPr>
          <a:xfrm>
            <a:off x="685800" y="1143000"/>
            <a:ext cx="82296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600" b="1" dirty="0" smtClean="0"/>
              <a:t>Client </a:t>
            </a:r>
            <a:r>
              <a:rPr lang="en-CA" sz="1600" dirty="0" smtClean="0">
                <a:sym typeface="Symbol"/>
              </a:rPr>
              <a:t> This device may move in and out of networks (that may be alien to it) and may have </a:t>
            </a:r>
          </a:p>
          <a:p>
            <a:r>
              <a:rPr lang="en-CA" sz="1600" dirty="0" smtClean="0">
                <a:sym typeface="Symbol"/>
              </a:rPr>
              <a:t>little network management functionality on board. </a:t>
            </a:r>
            <a:r>
              <a:rPr lang="en-CA" sz="1600" i="1" dirty="0" smtClean="0">
                <a:sym typeface="Symbol"/>
              </a:rPr>
              <a:t>Key words</a:t>
            </a:r>
            <a:r>
              <a:rPr lang="en-CA" sz="1600" dirty="0" smtClean="0">
                <a:sym typeface="Symbol"/>
              </a:rPr>
              <a:t>:</a:t>
            </a:r>
            <a:r>
              <a:rPr lang="en-CA" sz="1600" i="1" dirty="0" smtClean="0">
                <a:sym typeface="Symbol"/>
              </a:rPr>
              <a:t> </a:t>
            </a:r>
            <a:r>
              <a:rPr lang="en-CA" sz="1600" dirty="0" smtClean="0">
                <a:sym typeface="Symbol"/>
              </a:rPr>
              <a:t>nomadic, promiscuous, constrained.</a:t>
            </a:r>
          </a:p>
          <a:p>
            <a:r>
              <a:rPr lang="en-CA" sz="1600" b="1" dirty="0" smtClean="0">
                <a:sym typeface="Symbol"/>
              </a:rPr>
              <a:t>Access point  </a:t>
            </a:r>
            <a:r>
              <a:rPr lang="en-CA" sz="1600" dirty="0" smtClean="0">
                <a:sym typeface="Symbol"/>
              </a:rPr>
              <a:t>This device may be more tied into a relatively stable infrastructure and may</a:t>
            </a:r>
          </a:p>
          <a:p>
            <a:r>
              <a:rPr lang="en-CA" sz="1600" dirty="0" smtClean="0">
                <a:sym typeface="Symbol"/>
              </a:rPr>
              <a:t>have more support for network management functionality or have reliable access hereto (e.g., via </a:t>
            </a:r>
          </a:p>
          <a:p>
            <a:r>
              <a:rPr lang="en-CA" sz="1600" dirty="0" smtClean="0">
                <a:sym typeface="Symbol"/>
              </a:rPr>
              <a:t>a back-end system). </a:t>
            </a:r>
            <a:r>
              <a:rPr lang="en-CA" sz="1600" i="1" dirty="0" smtClean="0">
                <a:sym typeface="Symbol"/>
              </a:rPr>
              <a:t>Key words</a:t>
            </a:r>
            <a:r>
              <a:rPr lang="en-CA" sz="1600" dirty="0" smtClean="0">
                <a:sym typeface="Symbol"/>
              </a:rPr>
              <a:t>: anchor, semi-stable connectivity, access portal.</a:t>
            </a:r>
          </a:p>
          <a:p>
            <a:r>
              <a:rPr lang="en-CA" sz="1600" b="1" dirty="0" smtClean="0">
                <a:sym typeface="Symbol"/>
              </a:rPr>
              <a:t>Server  </a:t>
            </a:r>
            <a:r>
              <a:rPr lang="en-CA" sz="1600" dirty="0" smtClean="0">
                <a:sym typeface="Symbol"/>
              </a:rPr>
              <a:t>This device provides stable infrastructure and network management support, either intra-domain or inter domain (thereby, offering homogeneous or even heterogeneous functionality). </a:t>
            </a:r>
            <a:r>
              <a:rPr lang="en-CA" sz="1600" i="1" dirty="0" smtClean="0">
                <a:sym typeface="Symbol"/>
              </a:rPr>
              <a:t>Key words</a:t>
            </a:r>
            <a:r>
              <a:rPr lang="en-CA" sz="1600" dirty="0" smtClean="0">
                <a:sym typeface="Symbol"/>
              </a:rPr>
              <a:t>: core function, high availability, human-operator support.</a:t>
            </a:r>
          </a:p>
          <a:p>
            <a:r>
              <a:rPr lang="en-CA" sz="1600" b="1" dirty="0" smtClean="0">
                <a:sym typeface="Symbol"/>
              </a:rPr>
              <a:t>CA  </a:t>
            </a:r>
            <a:r>
              <a:rPr lang="en-CA" sz="1600" dirty="0" smtClean="0">
                <a:sym typeface="Symbol"/>
              </a:rPr>
              <a:t>This device vouches for trust credentials, usually in offline way. </a:t>
            </a:r>
            <a:r>
              <a:rPr lang="en-CA" sz="1600" i="1" dirty="0" smtClean="0">
                <a:sym typeface="Symbol"/>
              </a:rPr>
              <a:t>Key words</a:t>
            </a:r>
            <a:r>
              <a:rPr lang="en-CA" sz="1600" dirty="0" smtClean="0">
                <a:sym typeface="Symbol"/>
              </a:rPr>
              <a:t>: trust anchor.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0" y="3733800"/>
            <a:ext cx="9144000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600" b="1" dirty="0" smtClean="0"/>
              <a:t>Initiator/responder model</a:t>
            </a:r>
          </a:p>
          <a:p>
            <a:r>
              <a:rPr lang="en-CA" sz="1600" dirty="0" smtClean="0"/>
              <a:t>All peer-to-peer protocols are role-symmetrical (i.e., the role of initiator/responder roles are interchangeable).</a:t>
            </a:r>
          </a:p>
          <a:p>
            <a:r>
              <a:rPr lang="en-CA" sz="1600" dirty="0" smtClean="0"/>
              <a:t>Protocols involving a third party assume communications with this third party to take place via the access point (since being the device more tied into infrastructure). </a:t>
            </a:r>
            <a:endParaRPr lang="en-CA" sz="1600" b="1" dirty="0" smtClean="0"/>
          </a:p>
          <a:p>
            <a:endParaRPr lang="en-CA" sz="1600" b="1" dirty="0" smtClean="0"/>
          </a:p>
          <a:p>
            <a:r>
              <a:rPr lang="en-CA" sz="1600" b="1" dirty="0" smtClean="0"/>
              <a:t>Cautionary NOTE − On Limitations of Cryptography</a:t>
            </a:r>
          </a:p>
          <a:p>
            <a:pPr>
              <a:buFont typeface="Wingdings" pitchFamily="2" charset="2"/>
              <a:buChar char="§"/>
            </a:pPr>
            <a:r>
              <a:rPr lang="en-CA" sz="1600" dirty="0" smtClean="0"/>
              <a:t> Cryptographic techniques may provide logical assurances as to a device’s identity, where and when</a:t>
            </a:r>
          </a:p>
          <a:p>
            <a:r>
              <a:rPr lang="en-CA" sz="1600" dirty="0" smtClean="0"/>
              <a:t>  communications originated, whom it was intended for, whom this can be read by, etc.</a:t>
            </a:r>
          </a:p>
          <a:p>
            <a:pPr>
              <a:buFont typeface="Wingdings" pitchFamily="2" charset="2"/>
              <a:buChar char="§"/>
            </a:pPr>
            <a:r>
              <a:rPr lang="en-CA" sz="1600" dirty="0" smtClean="0"/>
              <a:t> Cryptographic techniques do, however, only provide </a:t>
            </a:r>
            <a:r>
              <a:rPr lang="en-CA" sz="1600" i="1" dirty="0" smtClean="0"/>
              <a:t>mechanical assurances</a:t>
            </a:r>
            <a:r>
              <a:rPr lang="en-CA" sz="1600" dirty="0" smtClean="0"/>
              <a:t> and can generally not</a:t>
            </a:r>
          </a:p>
          <a:p>
            <a:r>
              <a:rPr lang="en-CA" sz="1600" dirty="0" smtClean="0"/>
              <a:t>   substitute human </a:t>
            </a:r>
            <a:r>
              <a:rPr lang="en-CA" sz="1600" i="1" dirty="0" smtClean="0"/>
              <a:t>authorization </a:t>
            </a:r>
            <a:r>
              <a:rPr lang="en-CA" sz="1600" dirty="0" smtClean="0"/>
              <a:t>decision elements (unless the latter are not important, such as with random,</a:t>
            </a:r>
          </a:p>
          <a:p>
            <a:r>
              <a:rPr lang="en-CA" sz="1600" dirty="0" smtClean="0"/>
              <a:t>   ad-hoc networks).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14462" cy="276999"/>
          </a:xfrm>
        </p:spPr>
        <p:txBody>
          <a:bodyPr/>
          <a:lstStyle/>
          <a:p>
            <a:r>
              <a:rPr lang="en-US" dirty="0" smtClean="0"/>
              <a:t>May 15, 2012</a:t>
            </a:r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5892558" y="6475413"/>
            <a:ext cx="2651367" cy="184666"/>
          </a:xfrm>
        </p:spPr>
        <p:txBody>
          <a:bodyPr/>
          <a:lstStyle/>
          <a:p>
            <a:r>
              <a:rPr lang="en-US" dirty="0"/>
              <a:t>Ren</a:t>
            </a:r>
            <a:r>
              <a:rPr lang="en-US" dirty="0">
                <a:cs typeface="Times New Roman" pitchFamily="-65" charset="0"/>
              </a:rPr>
              <a:t>é </a:t>
            </a:r>
            <a:r>
              <a:rPr lang="en-US" dirty="0" smtClean="0">
                <a:cs typeface="Times New Roman" pitchFamily="-65" charset="0"/>
              </a:rPr>
              <a:t>Struik (Struik Security Consultancy)</a:t>
            </a:r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5ABEACFB-3356-4F55-9E9E-C20090A640E8}" type="slidenum">
              <a:rPr lang="en-US"/>
              <a:pPr/>
              <a:t>20</a:t>
            </a:fld>
            <a:endParaRPr lang="en-US"/>
          </a:p>
        </p:txBody>
      </p:sp>
      <p:sp>
        <p:nvSpPr>
          <p:cNvPr id="81922" name="Text Box 2"/>
          <p:cNvSpPr txBox="1">
            <a:spLocks noChangeArrowheads="1"/>
          </p:cNvSpPr>
          <p:nvPr/>
        </p:nvSpPr>
        <p:spPr bwMode="auto">
          <a:xfrm>
            <a:off x="782677" y="533400"/>
            <a:ext cx="7688195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400" b="1" dirty="0" smtClean="0"/>
              <a:t>Public-Key Key Agreement: (c) with Inline 3</a:t>
            </a:r>
            <a:r>
              <a:rPr lang="en-US" sz="2400" b="1" baseline="30000" dirty="0" smtClean="0"/>
              <a:t>rd</a:t>
            </a:r>
            <a:r>
              <a:rPr lang="en-US" sz="2400" b="1" dirty="0" smtClean="0"/>
              <a:t> Party (2) </a:t>
            </a:r>
            <a:endParaRPr lang="en-US" sz="2400" b="1" dirty="0"/>
          </a:p>
        </p:txBody>
      </p:sp>
      <p:sp>
        <p:nvSpPr>
          <p:cNvPr id="81923" name="Rectangle 3"/>
          <p:cNvSpPr>
            <a:spLocks noChangeArrowheads="1"/>
          </p:cNvSpPr>
          <p:nvPr/>
        </p:nvSpPr>
        <p:spPr bwMode="auto">
          <a:xfrm>
            <a:off x="0" y="1066800"/>
            <a:ext cx="9372600" cy="5509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r>
              <a:rPr lang="en-GB" sz="1600" i="1" dirty="0"/>
              <a:t>Initial Set-up</a:t>
            </a:r>
          </a:p>
          <a:p>
            <a:pPr>
              <a:buFont typeface="Wingdings" pitchFamily="2" charset="2"/>
              <a:buChar char="§"/>
            </a:pPr>
            <a:r>
              <a:rPr lang="en-GB" sz="1600" i="1" dirty="0"/>
              <a:t> </a:t>
            </a:r>
            <a:r>
              <a:rPr lang="en-GB" sz="1600" dirty="0"/>
              <a:t>Publication </a:t>
            </a:r>
            <a:r>
              <a:rPr lang="en-GB" sz="1600" dirty="0" smtClean="0"/>
              <a:t>of </a:t>
            </a:r>
            <a:r>
              <a:rPr lang="en-GB" sz="1600" dirty="0"/>
              <a:t>system-wide parameters</a:t>
            </a:r>
          </a:p>
          <a:p>
            <a:pPr>
              <a:buFont typeface="Wingdings" pitchFamily="2" charset="2"/>
              <a:buChar char="§"/>
            </a:pPr>
            <a:r>
              <a:rPr lang="en-GB" sz="1600" dirty="0"/>
              <a:t> Publication of elliptic curve domain parameters</a:t>
            </a:r>
          </a:p>
          <a:p>
            <a:pPr>
              <a:buFont typeface="Wingdings" pitchFamily="2" charset="2"/>
              <a:buChar char="§"/>
            </a:pPr>
            <a:r>
              <a:rPr lang="en-GB" sz="1600" dirty="0"/>
              <a:t> Publication of </a:t>
            </a:r>
            <a:r>
              <a:rPr lang="en-GB" sz="1600" dirty="0" smtClean="0"/>
              <a:t>key derivation </a:t>
            </a:r>
            <a:r>
              <a:rPr lang="en-GB" sz="1600" dirty="0"/>
              <a:t>function </a:t>
            </a:r>
            <a:r>
              <a:rPr lang="en-GB" sz="1600" i="1" dirty="0" err="1" smtClean="0">
                <a:solidFill>
                  <a:schemeClr val="accent2"/>
                </a:solidFill>
              </a:rPr>
              <a:t>kdf</a:t>
            </a:r>
            <a:r>
              <a:rPr lang="en-GB" sz="1600" dirty="0" smtClean="0">
                <a:solidFill>
                  <a:schemeClr val="accent2"/>
                </a:solidFill>
              </a:rPr>
              <a:t> </a:t>
            </a:r>
            <a:r>
              <a:rPr lang="en-GB" sz="1600" dirty="0" smtClean="0"/>
              <a:t>used</a:t>
            </a:r>
            <a:endParaRPr lang="en-GB" sz="1600" i="1" baseline="-25000" dirty="0"/>
          </a:p>
          <a:p>
            <a:endParaRPr lang="en-GB" sz="1600" i="1" dirty="0"/>
          </a:p>
          <a:p>
            <a:r>
              <a:rPr lang="en-GB" sz="1600" i="1" dirty="0"/>
              <a:t>Constraints</a:t>
            </a:r>
          </a:p>
          <a:p>
            <a:pPr>
              <a:buFont typeface="Wingdings" pitchFamily="2" charset="2"/>
              <a:buChar char="§"/>
            </a:pPr>
            <a:r>
              <a:rPr lang="en-GB" sz="1600" i="1" dirty="0"/>
              <a:t> </a:t>
            </a:r>
            <a:r>
              <a:rPr lang="en-GB" sz="1600" i="1" dirty="0">
                <a:solidFill>
                  <a:srgbClr val="0070C0"/>
                </a:solidFill>
              </a:rPr>
              <a:t>X</a:t>
            </a:r>
            <a:r>
              <a:rPr lang="en-GB" sz="1600" dirty="0">
                <a:solidFill>
                  <a:srgbClr val="0070C0"/>
                </a:solidFill>
              </a:rPr>
              <a:t> </a:t>
            </a:r>
            <a:r>
              <a:rPr lang="en-GB" sz="1600" dirty="0"/>
              <a:t>and </a:t>
            </a:r>
            <a:r>
              <a:rPr lang="en-GB" sz="1600" i="1" dirty="0">
                <a:solidFill>
                  <a:srgbClr val="0070C0"/>
                </a:solidFill>
              </a:rPr>
              <a:t>Y</a:t>
            </a:r>
            <a:r>
              <a:rPr lang="en-GB" sz="1600" dirty="0"/>
              <a:t> shall be generated at random (ephemeral elliptic curve points</a:t>
            </a:r>
            <a:r>
              <a:rPr lang="en-GB" sz="1600" dirty="0" smtClean="0"/>
              <a:t>)</a:t>
            </a:r>
          </a:p>
          <a:p>
            <a:pPr>
              <a:buFont typeface="Wingdings" pitchFamily="2" charset="2"/>
              <a:buChar char="§"/>
            </a:pPr>
            <a:r>
              <a:rPr lang="en-GB" sz="1600" dirty="0" smtClean="0"/>
              <a:t> Short-term private keys </a:t>
            </a:r>
            <a:r>
              <a:rPr lang="en-GB" sz="1600" i="1" dirty="0" smtClean="0">
                <a:solidFill>
                  <a:srgbClr val="FF0000"/>
                </a:solidFill>
              </a:rPr>
              <a:t>x</a:t>
            </a:r>
            <a:r>
              <a:rPr lang="en-GB" sz="1600" i="1" dirty="0" smtClean="0"/>
              <a:t> </a:t>
            </a:r>
            <a:r>
              <a:rPr lang="en-GB" sz="1600" dirty="0" smtClean="0"/>
              <a:t>and </a:t>
            </a:r>
            <a:r>
              <a:rPr lang="en-GB" sz="1600" i="1" dirty="0" smtClean="0">
                <a:solidFill>
                  <a:srgbClr val="FF0000"/>
                </a:solidFill>
              </a:rPr>
              <a:t>y</a:t>
            </a:r>
            <a:r>
              <a:rPr lang="en-GB" sz="1600" dirty="0" smtClean="0"/>
              <a:t> private to Party A, resp. Party B and </a:t>
            </a:r>
            <a:r>
              <a:rPr lang="en-GB" sz="1600" i="1" dirty="0" smtClean="0"/>
              <a:t>valid during execution of protocol</a:t>
            </a:r>
          </a:p>
          <a:p>
            <a:pPr>
              <a:buFont typeface="Wingdings" pitchFamily="2" charset="2"/>
              <a:buChar char="§"/>
            </a:pPr>
            <a:r>
              <a:rPr lang="en-GB" sz="1600" i="1" dirty="0" smtClean="0"/>
              <a:t> </a:t>
            </a:r>
            <a:r>
              <a:rPr lang="en-GB" sz="1600" i="1" dirty="0" smtClean="0">
                <a:solidFill>
                  <a:srgbClr val="FF0000"/>
                </a:solidFill>
              </a:rPr>
              <a:t>K</a:t>
            </a:r>
            <a:r>
              <a:rPr lang="en-GB" sz="1600" baseline="-25000" dirty="0" smtClean="0">
                <a:solidFill>
                  <a:srgbClr val="FF0000"/>
                </a:solidFill>
              </a:rPr>
              <a:t>AT</a:t>
            </a:r>
            <a:r>
              <a:rPr lang="en-GB" sz="1600" dirty="0" smtClean="0"/>
              <a:t> private to Parties A and KDC; </a:t>
            </a:r>
            <a:r>
              <a:rPr lang="en-GB" sz="1600" i="1" dirty="0" smtClean="0">
                <a:solidFill>
                  <a:srgbClr val="FF0000"/>
                </a:solidFill>
              </a:rPr>
              <a:t>K</a:t>
            </a:r>
            <a:r>
              <a:rPr lang="en-GB" sz="1600" baseline="-25000" dirty="0" smtClean="0">
                <a:solidFill>
                  <a:srgbClr val="FF0000"/>
                </a:solidFill>
              </a:rPr>
              <a:t>BT</a:t>
            </a:r>
            <a:r>
              <a:rPr lang="en-GB" sz="1600" dirty="0" smtClean="0"/>
              <a:t> private to Parties B and KDC and </a:t>
            </a:r>
            <a:r>
              <a:rPr lang="en-GB" sz="1600" i="1" dirty="0" smtClean="0"/>
              <a:t>valid during execution of protocol</a:t>
            </a:r>
          </a:p>
          <a:p>
            <a:pPr>
              <a:buFont typeface="Wingdings" pitchFamily="2" charset="2"/>
              <a:buChar char="§"/>
            </a:pPr>
            <a:r>
              <a:rPr lang="en-GB" sz="1600" i="1" dirty="0" smtClean="0"/>
              <a:t> </a:t>
            </a:r>
            <a:r>
              <a:rPr lang="en-GB" sz="1600" i="1" dirty="0" smtClean="0">
                <a:solidFill>
                  <a:srgbClr val="FF0000"/>
                </a:solidFill>
              </a:rPr>
              <a:t>ka</a:t>
            </a:r>
            <a:r>
              <a:rPr lang="en-GB" sz="1600" dirty="0" smtClean="0"/>
              <a:t> private to Parties A, B, and KDC </a:t>
            </a:r>
            <a:r>
              <a:rPr lang="en-GB" sz="1600" i="1" dirty="0" smtClean="0"/>
              <a:t>during execution of the protocol</a:t>
            </a:r>
          </a:p>
          <a:p>
            <a:r>
              <a:rPr lang="en-GB" sz="1600" u="sng" dirty="0" smtClean="0"/>
              <a:t>Note:</a:t>
            </a:r>
            <a:r>
              <a:rPr lang="en-GB" sz="1600" dirty="0" smtClean="0"/>
              <a:t> (</a:t>
            </a:r>
            <a:r>
              <a:rPr lang="en-GB" sz="1600" i="1" dirty="0" smtClean="0">
                <a:solidFill>
                  <a:srgbClr val="FF0000"/>
                </a:solidFill>
              </a:rPr>
              <a:t>x</a:t>
            </a:r>
            <a:r>
              <a:rPr lang="en-GB" sz="1600" i="1" dirty="0" smtClean="0"/>
              <a:t>, </a:t>
            </a:r>
            <a:r>
              <a:rPr lang="en-GB" sz="1600" i="1" dirty="0">
                <a:solidFill>
                  <a:srgbClr val="0070C0"/>
                </a:solidFill>
              </a:rPr>
              <a:t>X</a:t>
            </a:r>
            <a:r>
              <a:rPr lang="en-GB" sz="1600" dirty="0" smtClean="0"/>
              <a:t>) and (</a:t>
            </a:r>
            <a:r>
              <a:rPr lang="en-GB" sz="1600" i="1" dirty="0" smtClean="0">
                <a:solidFill>
                  <a:srgbClr val="FF0000"/>
                </a:solidFill>
              </a:rPr>
              <a:t>y</a:t>
            </a:r>
            <a:r>
              <a:rPr lang="en-GB" sz="1600" i="1" dirty="0" smtClean="0"/>
              <a:t>, </a:t>
            </a:r>
            <a:r>
              <a:rPr lang="en-GB" sz="1600" i="1" dirty="0" smtClean="0">
                <a:solidFill>
                  <a:srgbClr val="0070C0"/>
                </a:solidFill>
              </a:rPr>
              <a:t>Y</a:t>
            </a:r>
            <a:r>
              <a:rPr lang="en-GB" sz="1600" dirty="0" smtClean="0"/>
              <a:t>) are short-term public </a:t>
            </a:r>
            <a:r>
              <a:rPr lang="en-GB" sz="1600" dirty="0"/>
              <a:t>key pairs of A, resp. </a:t>
            </a:r>
            <a:r>
              <a:rPr lang="en-GB" sz="1600" dirty="0" smtClean="0"/>
              <a:t>B</a:t>
            </a:r>
            <a:endParaRPr lang="en-GB" sz="1600" dirty="0"/>
          </a:p>
          <a:p>
            <a:endParaRPr lang="en-GB" sz="1600" i="1" dirty="0"/>
          </a:p>
          <a:p>
            <a:r>
              <a:rPr lang="en-GB" sz="1600" i="1" dirty="0"/>
              <a:t>Security Services</a:t>
            </a:r>
          </a:p>
          <a:p>
            <a:pPr>
              <a:buFont typeface="Wingdings" pitchFamily="2" charset="2"/>
              <a:buChar char="§"/>
            </a:pPr>
            <a:r>
              <a:rPr lang="en-GB" sz="1600" i="1" dirty="0"/>
              <a:t> </a:t>
            </a:r>
            <a:r>
              <a:rPr lang="en-GB" sz="1600" dirty="0" smtClean="0"/>
              <a:t>Key transport from KDC to A and B of the key </a:t>
            </a:r>
            <a:r>
              <a:rPr lang="en-GB" sz="1600" i="1" dirty="0" smtClean="0">
                <a:solidFill>
                  <a:srgbClr val="FF0000"/>
                </a:solidFill>
              </a:rPr>
              <a:t>ka</a:t>
            </a:r>
            <a:r>
              <a:rPr lang="en-GB" sz="1600" dirty="0" smtClean="0"/>
              <a:t>, based on key wrap using </a:t>
            </a:r>
            <a:r>
              <a:rPr lang="en-GB" sz="1600" i="1" dirty="0" smtClean="0">
                <a:solidFill>
                  <a:srgbClr val="FF0000"/>
                </a:solidFill>
              </a:rPr>
              <a:t>K</a:t>
            </a:r>
            <a:r>
              <a:rPr lang="en-GB" sz="1600" baseline="-25000" dirty="0" smtClean="0">
                <a:solidFill>
                  <a:srgbClr val="FF0000"/>
                </a:solidFill>
              </a:rPr>
              <a:t>AT</a:t>
            </a:r>
            <a:r>
              <a:rPr lang="en-GB" sz="1600" dirty="0" smtClean="0"/>
              <a:t>, resp. </a:t>
            </a:r>
            <a:r>
              <a:rPr lang="en-GB" sz="1600" i="1" dirty="0" smtClean="0">
                <a:solidFill>
                  <a:srgbClr val="FF0000"/>
                </a:solidFill>
              </a:rPr>
              <a:t>K</a:t>
            </a:r>
            <a:r>
              <a:rPr lang="en-GB" sz="1600" baseline="-25000" dirty="0" smtClean="0">
                <a:solidFill>
                  <a:srgbClr val="FF0000"/>
                </a:solidFill>
              </a:rPr>
              <a:t>BT</a:t>
            </a:r>
            <a:endParaRPr lang="en-GB" sz="1600" dirty="0" smtClean="0"/>
          </a:p>
          <a:p>
            <a:pPr>
              <a:buFont typeface="Wingdings" pitchFamily="2" charset="2"/>
              <a:buChar char="§"/>
            </a:pPr>
            <a:r>
              <a:rPr lang="en-GB" sz="1600" dirty="0" smtClean="0"/>
              <a:t> Key agreement between A and B on the shared key </a:t>
            </a:r>
            <a:r>
              <a:rPr lang="en-GB" sz="1600" i="1" dirty="0" smtClean="0">
                <a:solidFill>
                  <a:srgbClr val="FF0000"/>
                </a:solidFill>
              </a:rPr>
              <a:t>K</a:t>
            </a:r>
            <a:r>
              <a:rPr lang="en-GB" sz="1600" i="1" dirty="0" smtClean="0"/>
              <a:t>=</a:t>
            </a:r>
            <a:r>
              <a:rPr lang="en-GB" sz="1600" i="1" dirty="0" err="1" smtClean="0"/>
              <a:t>KeyMap</a:t>
            </a:r>
            <a:r>
              <a:rPr lang="en-GB" sz="1600" dirty="0" smtClean="0"/>
              <a:t>(</a:t>
            </a:r>
            <a:r>
              <a:rPr lang="en-GB" sz="1600" i="1" dirty="0" smtClean="0">
                <a:solidFill>
                  <a:srgbClr val="FF0000"/>
                </a:solidFill>
              </a:rPr>
              <a:t>x</a:t>
            </a:r>
            <a:r>
              <a:rPr lang="en-GB" sz="1600" i="1" dirty="0" smtClean="0"/>
              <a:t>, </a:t>
            </a:r>
            <a:r>
              <a:rPr lang="en-GB" sz="1600" i="1" dirty="0" smtClean="0">
                <a:solidFill>
                  <a:srgbClr val="0070C0"/>
                </a:solidFill>
              </a:rPr>
              <a:t>Y</a:t>
            </a:r>
            <a:r>
              <a:rPr lang="en-GB" sz="1600" dirty="0" smtClean="0"/>
              <a:t> )</a:t>
            </a:r>
            <a:r>
              <a:rPr lang="en-GB" sz="1600" i="1" dirty="0" smtClean="0"/>
              <a:t>=</a:t>
            </a:r>
            <a:r>
              <a:rPr lang="en-GB" sz="1600" i="1" dirty="0" err="1" smtClean="0"/>
              <a:t>KeyMap</a:t>
            </a:r>
            <a:r>
              <a:rPr lang="en-GB" sz="1600" dirty="0" smtClean="0"/>
              <a:t>(</a:t>
            </a:r>
            <a:r>
              <a:rPr lang="en-GB" sz="1600" i="1" dirty="0" smtClean="0">
                <a:solidFill>
                  <a:srgbClr val="FF0000"/>
                </a:solidFill>
              </a:rPr>
              <a:t>y</a:t>
            </a:r>
            <a:r>
              <a:rPr lang="en-GB" sz="1600" i="1" dirty="0" smtClean="0"/>
              <a:t>, </a:t>
            </a:r>
            <a:r>
              <a:rPr lang="en-GB" sz="1600" i="1" dirty="0" smtClean="0">
                <a:solidFill>
                  <a:srgbClr val="0070C0"/>
                </a:solidFill>
              </a:rPr>
              <a:t>X</a:t>
            </a:r>
            <a:r>
              <a:rPr lang="en-GB" sz="1600" dirty="0" smtClean="0"/>
              <a:t> ) and </a:t>
            </a:r>
            <a:r>
              <a:rPr lang="en-GB" sz="1600" i="1" dirty="0" smtClean="0">
                <a:solidFill>
                  <a:srgbClr val="FF0000"/>
                </a:solidFill>
              </a:rPr>
              <a:t>K</a:t>
            </a:r>
            <a:r>
              <a:rPr lang="en-GB" sz="1600" baseline="-25000" dirty="0" smtClean="0">
                <a:solidFill>
                  <a:srgbClr val="FF0000"/>
                </a:solidFill>
              </a:rPr>
              <a:t>s</a:t>
            </a:r>
            <a:r>
              <a:rPr lang="en-GB" sz="1600" i="1" dirty="0" smtClean="0"/>
              <a:t>=</a:t>
            </a:r>
            <a:r>
              <a:rPr lang="en-GB" sz="1600" i="1" dirty="0" err="1" smtClean="0">
                <a:solidFill>
                  <a:schemeClr val="accent6"/>
                </a:solidFill>
              </a:rPr>
              <a:t>kdf</a:t>
            </a:r>
            <a:r>
              <a:rPr lang="en-GB" sz="1600" dirty="0" smtClean="0"/>
              <a:t>(</a:t>
            </a:r>
            <a:r>
              <a:rPr lang="en-GB" sz="1600" i="1" dirty="0" err="1" smtClean="0">
                <a:solidFill>
                  <a:srgbClr val="FF0000"/>
                </a:solidFill>
              </a:rPr>
              <a:t>K</a:t>
            </a:r>
            <a:r>
              <a:rPr lang="en-GB" sz="1600" dirty="0" err="1" smtClean="0"/>
              <a:t>,</a:t>
            </a:r>
            <a:r>
              <a:rPr lang="en-GB" sz="1600" i="1" dirty="0" err="1" smtClean="0">
                <a:solidFill>
                  <a:srgbClr val="FF0000"/>
                </a:solidFill>
              </a:rPr>
              <a:t>ka</a:t>
            </a:r>
            <a:r>
              <a:rPr lang="en-GB" sz="1600" i="1" dirty="0" err="1" smtClean="0"/>
              <a:t>,</a:t>
            </a:r>
            <a:r>
              <a:rPr lang="en-GB" sz="1600" dirty="0" err="1" smtClean="0"/>
              <a:t>A</a:t>
            </a:r>
            <a:r>
              <a:rPr lang="en-GB" sz="1600" i="1" dirty="0" err="1" smtClean="0"/>
              <a:t>,</a:t>
            </a:r>
            <a:r>
              <a:rPr lang="en-GB" sz="1600" dirty="0" err="1" smtClean="0"/>
              <a:t>B</a:t>
            </a:r>
            <a:r>
              <a:rPr lang="en-GB" sz="1600" dirty="0" smtClean="0"/>
              <a:t>)</a:t>
            </a:r>
          </a:p>
          <a:p>
            <a:pPr>
              <a:buFont typeface="Wingdings" pitchFamily="2" charset="2"/>
              <a:buChar char="§"/>
            </a:pPr>
            <a:r>
              <a:rPr lang="en-GB" sz="1600" dirty="0" smtClean="0"/>
              <a:t> </a:t>
            </a:r>
            <a:r>
              <a:rPr lang="en-GB" sz="1600" dirty="0"/>
              <a:t>Mutual entity authentication of A and B</a:t>
            </a:r>
          </a:p>
          <a:p>
            <a:pPr>
              <a:buFont typeface="Wingdings" pitchFamily="2" charset="2"/>
              <a:buChar char="§"/>
            </a:pPr>
            <a:r>
              <a:rPr lang="en-GB" sz="1600" dirty="0"/>
              <a:t> </a:t>
            </a:r>
            <a:r>
              <a:rPr lang="en-GB" sz="1600" dirty="0" smtClean="0"/>
              <a:t>Mutual implicit key authentication between A and B, </a:t>
            </a:r>
            <a:r>
              <a:rPr lang="en-GB" sz="1600" i="1" dirty="0" smtClean="0"/>
              <a:t>provided that</a:t>
            </a:r>
            <a:r>
              <a:rPr lang="en-GB" sz="1600" dirty="0" smtClean="0"/>
              <a:t> both parties have a non-cryptographic</a:t>
            </a:r>
          </a:p>
          <a:p>
            <a:r>
              <a:rPr lang="en-GB" sz="1600" dirty="0" smtClean="0"/>
              <a:t>   way of establishing the identity of the other party (and rely on the KDC to disclose </a:t>
            </a:r>
            <a:r>
              <a:rPr lang="en-GB" sz="1600" i="1" dirty="0" smtClean="0">
                <a:solidFill>
                  <a:srgbClr val="FF0000"/>
                </a:solidFill>
              </a:rPr>
              <a:t>ka</a:t>
            </a:r>
            <a:r>
              <a:rPr lang="en-GB" sz="1600" dirty="0" smtClean="0"/>
              <a:t> to A and B only)</a:t>
            </a:r>
          </a:p>
          <a:p>
            <a:pPr>
              <a:buFont typeface="Wingdings" pitchFamily="2" charset="2"/>
              <a:buChar char="§"/>
            </a:pPr>
            <a:r>
              <a:rPr lang="en-GB" sz="1600" dirty="0" smtClean="0"/>
              <a:t> Mutual </a:t>
            </a:r>
            <a:r>
              <a:rPr lang="en-GB" sz="1600" dirty="0"/>
              <a:t>key confirmation between A and B</a:t>
            </a:r>
          </a:p>
          <a:p>
            <a:pPr>
              <a:buFont typeface="Wingdings" pitchFamily="2" charset="2"/>
              <a:buChar char="§"/>
            </a:pPr>
            <a:r>
              <a:rPr lang="en-GB" sz="1600" dirty="0"/>
              <a:t> Perfect forward </a:t>
            </a:r>
            <a:r>
              <a:rPr lang="en-GB" sz="1600" dirty="0" smtClean="0"/>
              <a:t>secrecy</a:t>
            </a:r>
            <a:endParaRPr lang="en-GB" sz="1600" dirty="0"/>
          </a:p>
          <a:p>
            <a:pPr>
              <a:buFont typeface="Wingdings" pitchFamily="2" charset="2"/>
              <a:buChar char="§"/>
            </a:pPr>
            <a:r>
              <a:rPr lang="en-GB" sz="1600" dirty="0"/>
              <a:t> No unilateral key control by either </a:t>
            </a:r>
            <a:r>
              <a:rPr lang="en-GB" sz="1600" dirty="0" smtClean="0"/>
              <a:t>party, irrespective of key control by KDC</a:t>
            </a:r>
          </a:p>
          <a:p>
            <a:pPr>
              <a:buFont typeface="Wingdings" pitchFamily="2" charset="2"/>
              <a:buChar char="§"/>
            </a:pPr>
            <a:r>
              <a:rPr lang="en-GB" sz="1600" dirty="0"/>
              <a:t> </a:t>
            </a:r>
            <a:r>
              <a:rPr lang="en-GB" sz="1600" dirty="0" smtClean="0"/>
              <a:t>Esoteric properties: unknown key-share resilience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314462" cy="276999"/>
          </a:xfrm>
          <a:noFill/>
        </p:spPr>
        <p:txBody>
          <a:bodyPr/>
          <a:lstStyle/>
          <a:p>
            <a:r>
              <a:rPr lang="en-US" dirty="0" smtClean="0"/>
              <a:t>May 15, 2012</a:t>
            </a:r>
            <a:endParaRPr lang="en-US" dirty="0" smtClean="0"/>
          </a:p>
        </p:txBody>
      </p:sp>
      <p:sp>
        <p:nvSpPr>
          <p:cNvPr id="409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5892558" y="6475413"/>
            <a:ext cx="2651367" cy="184666"/>
          </a:xfrm>
          <a:noFill/>
        </p:spPr>
        <p:txBody>
          <a:bodyPr/>
          <a:lstStyle/>
          <a:p>
            <a:r>
              <a:rPr lang="en-US" dirty="0" smtClean="0"/>
              <a:t>Ren</a:t>
            </a:r>
            <a:r>
              <a:rPr lang="en-US" dirty="0" smtClean="0">
                <a:cs typeface="Times New Roman" pitchFamily="-65" charset="0"/>
              </a:rPr>
              <a:t>é Struik (Struik Security Consultancy)</a:t>
            </a:r>
            <a:endParaRPr lang="en-US" dirty="0" smtClean="0"/>
          </a:p>
        </p:txBody>
      </p:sp>
      <p:sp>
        <p:nvSpPr>
          <p:cNvPr id="410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8BA9A93A-9D9A-468F-BFB2-6F515685EE43}" type="slidenum">
              <a:rPr lang="en-US" smtClean="0"/>
              <a:pPr/>
              <a:t>21</a:t>
            </a:fld>
            <a:endParaRPr lang="en-US" smtClean="0"/>
          </a:p>
        </p:txBody>
      </p:sp>
      <p:sp>
        <p:nvSpPr>
          <p:cNvPr id="4101" name="Text Box 2"/>
          <p:cNvSpPr txBox="1">
            <a:spLocks noChangeArrowheads="1"/>
          </p:cNvSpPr>
          <p:nvPr/>
        </p:nvSpPr>
        <p:spPr bwMode="auto">
          <a:xfrm>
            <a:off x="2544199" y="533400"/>
            <a:ext cx="4201664" cy="304698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/>
            <a:r>
              <a:rPr lang="en-US" sz="2400" b="1" dirty="0" smtClean="0"/>
              <a:t>Public-Key Key Agreement (1)</a:t>
            </a:r>
          </a:p>
          <a:p>
            <a:pPr algn="ctr"/>
            <a:endParaRPr lang="en-US" sz="2400" b="1" dirty="0"/>
          </a:p>
          <a:p>
            <a:pPr algn="ctr"/>
            <a:endParaRPr lang="en-US" sz="2400" b="1" dirty="0" smtClean="0"/>
          </a:p>
          <a:p>
            <a:pPr algn="ctr"/>
            <a:endParaRPr lang="en-US" sz="2400" b="1" dirty="0"/>
          </a:p>
          <a:p>
            <a:pPr algn="ctr"/>
            <a:endParaRPr lang="en-US" sz="2400" b="1" dirty="0" smtClean="0"/>
          </a:p>
          <a:p>
            <a:pPr algn="ctr"/>
            <a:endParaRPr lang="en-US" sz="2400" b="1" dirty="0"/>
          </a:p>
          <a:p>
            <a:pPr algn="ctr"/>
            <a:endParaRPr lang="en-US" sz="2400" b="1" dirty="0" smtClean="0"/>
          </a:p>
          <a:p>
            <a:pPr algn="ctr"/>
            <a:endParaRPr lang="en-US" sz="2400" b="1" dirty="0"/>
          </a:p>
        </p:txBody>
      </p:sp>
      <p:sp>
        <p:nvSpPr>
          <p:cNvPr id="67" name="TextBox 66"/>
          <p:cNvSpPr txBox="1"/>
          <p:nvPr/>
        </p:nvSpPr>
        <p:spPr>
          <a:xfrm>
            <a:off x="0" y="1143000"/>
            <a:ext cx="9144000" cy="319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60000"/>
              </a:lnSpc>
            </a:pPr>
            <a:r>
              <a:rPr lang="en-US" sz="1600" b="1" dirty="0" smtClean="0"/>
              <a:t>Public-Key Key Agreement:</a:t>
            </a:r>
          </a:p>
          <a:p>
            <a:pPr marL="457200" indent="-457200"/>
            <a:r>
              <a:rPr lang="en-US" sz="1600" dirty="0" smtClean="0"/>
              <a:t>Two devices A and B derive a shared key (key agreement) and show that these have computed correctly</a:t>
            </a:r>
          </a:p>
          <a:p>
            <a:pPr marL="457200" indent="-457200"/>
            <a:r>
              <a:rPr lang="en-US" sz="1600" dirty="0" smtClean="0"/>
              <a:t>(key confirmation) in each of the following scenarios:</a:t>
            </a:r>
          </a:p>
          <a:p>
            <a:pPr marL="457200" indent="-457200"/>
            <a:endParaRPr lang="en-US" sz="1600" dirty="0" smtClean="0"/>
          </a:p>
          <a:p>
            <a:pPr marL="457200" indent="-457200">
              <a:buAutoNum type="alphaLcParenBoth"/>
            </a:pPr>
            <a:r>
              <a:rPr lang="en-US" sz="1600" dirty="0" smtClean="0"/>
              <a:t>Both devices do have (access to) a certificate of their public key, issued by a mutually trusted third party (certificate authority).</a:t>
            </a:r>
          </a:p>
          <a:p>
            <a:pPr marL="457200" indent="-457200">
              <a:buFontTx/>
              <a:buAutoNum type="alphaLcParenBoth" startAt="2"/>
            </a:pPr>
            <a:r>
              <a:rPr lang="en-US" sz="1600" dirty="0" smtClean="0"/>
              <a:t>Both devices do not have (access to) a certificate of their public key.</a:t>
            </a:r>
          </a:p>
          <a:p>
            <a:pPr marL="457200" indent="-457200">
              <a:buFontTx/>
              <a:buAutoNum type="alphaLcParenBoth" startAt="2"/>
            </a:pPr>
            <a:r>
              <a:rPr lang="en-US" sz="1600" dirty="0" smtClean="0"/>
              <a:t>Both devices do have access do share a </a:t>
            </a:r>
            <a:r>
              <a:rPr lang="en-US" sz="1600" b="1" i="1" dirty="0" smtClean="0"/>
              <a:t>weak</a:t>
            </a:r>
            <a:r>
              <a:rPr lang="en-US" sz="1600" dirty="0" smtClean="0"/>
              <a:t> secret key.</a:t>
            </a:r>
          </a:p>
          <a:p>
            <a:pPr marL="457200" indent="-457200">
              <a:buFontTx/>
              <a:buAutoNum type="alphaLcParenBoth" startAt="2"/>
            </a:pPr>
            <a:r>
              <a:rPr lang="en-US" sz="1600" dirty="0" smtClean="0"/>
              <a:t>Both devices do have (access to) a certificate of their public key, but cannot verify each others certificate.</a:t>
            </a:r>
          </a:p>
          <a:p>
            <a:pPr marL="457200" indent="-457200">
              <a:buFontTx/>
              <a:buAutoNum type="alphaLcParenBoth" startAt="2"/>
            </a:pPr>
            <a:endParaRPr lang="en-US" sz="1600" dirty="0" smtClean="0"/>
          </a:p>
          <a:p>
            <a:pPr marL="457200" indent="-457200"/>
            <a:endParaRPr lang="en-US" sz="1600" dirty="0" smtClean="0"/>
          </a:p>
        </p:txBody>
      </p:sp>
      <p:grpSp>
        <p:nvGrpSpPr>
          <p:cNvPr id="2" name="Group 35"/>
          <p:cNvGrpSpPr/>
          <p:nvPr/>
        </p:nvGrpSpPr>
        <p:grpSpPr>
          <a:xfrm>
            <a:off x="609600" y="4800600"/>
            <a:ext cx="2710029" cy="581799"/>
            <a:chOff x="533400" y="4267200"/>
            <a:chExt cx="2710029" cy="581799"/>
          </a:xfrm>
        </p:grpSpPr>
        <p:grpSp>
          <p:nvGrpSpPr>
            <p:cNvPr id="3" name="Group 153"/>
            <p:cNvGrpSpPr>
              <a:grpSpLocks/>
            </p:cNvGrpSpPr>
            <p:nvPr/>
          </p:nvGrpSpPr>
          <p:grpSpPr bwMode="auto">
            <a:xfrm>
              <a:off x="533400" y="4267200"/>
              <a:ext cx="2514600" cy="581799"/>
              <a:chOff x="533400" y="1524000"/>
              <a:chExt cx="2514600" cy="582574"/>
            </a:xfrm>
          </p:grpSpPr>
          <p:grpSp>
            <p:nvGrpSpPr>
              <p:cNvPr id="4" name="Group 112"/>
              <p:cNvGrpSpPr>
                <a:grpSpLocks/>
              </p:cNvGrpSpPr>
              <p:nvPr/>
            </p:nvGrpSpPr>
            <p:grpSpPr bwMode="auto">
              <a:xfrm>
                <a:off x="762000" y="1524000"/>
                <a:ext cx="457200" cy="304800"/>
                <a:chOff x="3733800" y="990600"/>
                <a:chExt cx="457200" cy="304800"/>
              </a:xfrm>
            </p:grpSpPr>
            <p:sp>
              <p:nvSpPr>
                <p:cNvPr id="46" name="Rectangle 7"/>
                <p:cNvSpPr>
                  <a:spLocks noChangeArrowheads="1"/>
                </p:cNvSpPr>
                <p:nvPr/>
              </p:nvSpPr>
              <p:spPr bwMode="auto">
                <a:xfrm>
                  <a:off x="3733800" y="990600"/>
                  <a:ext cx="457200" cy="304800"/>
                </a:xfrm>
                <a:prstGeom prst="rect">
                  <a:avLst/>
                </a:prstGeom>
                <a:solidFill>
                  <a:srgbClr val="FFC00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CA"/>
                </a:p>
              </p:txBody>
            </p:sp>
            <p:sp>
              <p:nvSpPr>
                <p:cNvPr id="47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3801270" y="990600"/>
                  <a:ext cx="295274" cy="27699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algn="ctr" eaLnBrk="1" hangingPunct="1"/>
                  <a:r>
                    <a:rPr lang="en-US"/>
                    <a:t>A</a:t>
                  </a:r>
                </a:p>
              </p:txBody>
            </p:sp>
          </p:grpSp>
          <p:grpSp>
            <p:nvGrpSpPr>
              <p:cNvPr id="5" name="Group 113"/>
              <p:cNvGrpSpPr>
                <a:grpSpLocks/>
              </p:cNvGrpSpPr>
              <p:nvPr/>
            </p:nvGrpSpPr>
            <p:grpSpPr bwMode="auto">
              <a:xfrm>
                <a:off x="2590800" y="1524000"/>
                <a:ext cx="457200" cy="304800"/>
                <a:chOff x="5562600" y="990600"/>
                <a:chExt cx="457200" cy="304800"/>
              </a:xfrm>
            </p:grpSpPr>
            <p:sp>
              <p:nvSpPr>
                <p:cNvPr id="44" name="Rectangle 11"/>
                <p:cNvSpPr>
                  <a:spLocks noChangeArrowheads="1"/>
                </p:cNvSpPr>
                <p:nvPr/>
              </p:nvSpPr>
              <p:spPr bwMode="auto">
                <a:xfrm>
                  <a:off x="5562600" y="990600"/>
                  <a:ext cx="457200" cy="304800"/>
                </a:xfrm>
                <a:prstGeom prst="rect">
                  <a:avLst/>
                </a:prstGeom>
                <a:solidFill>
                  <a:srgbClr val="00B0F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CA"/>
                </a:p>
              </p:txBody>
            </p:sp>
            <p:sp>
              <p:nvSpPr>
                <p:cNvPr id="45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5634078" y="990600"/>
                  <a:ext cx="287258" cy="27699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algn="ctr" eaLnBrk="1" hangingPunct="1"/>
                  <a:r>
                    <a:rPr lang="en-US"/>
                    <a:t>B</a:t>
                  </a:r>
                </a:p>
              </p:txBody>
            </p:sp>
          </p:grpSp>
          <p:cxnSp>
            <p:nvCxnSpPr>
              <p:cNvPr id="41" name="Straight Connector 156"/>
              <p:cNvCxnSpPr>
                <a:cxnSpLocks noChangeShapeType="1"/>
              </p:cNvCxnSpPr>
              <p:nvPr/>
            </p:nvCxnSpPr>
            <p:spPr bwMode="auto">
              <a:xfrm>
                <a:off x="1295400" y="1676400"/>
                <a:ext cx="1219200" cy="0"/>
              </a:xfrm>
              <a:prstGeom prst="line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 type="triangle" w="med" len="med"/>
                <a:tailEnd type="triangle" w="med" len="med"/>
              </a:ln>
            </p:spPr>
          </p:cxnSp>
          <p:sp>
            <p:nvSpPr>
              <p:cNvPr id="42" name="TextBox 41"/>
              <p:cNvSpPr txBox="1"/>
              <p:nvPr/>
            </p:nvSpPr>
            <p:spPr>
              <a:xfrm>
                <a:off x="533400" y="1829206"/>
                <a:ext cx="817853" cy="277368"/>
              </a:xfrm>
              <a:prstGeom prst="rect">
                <a:avLst/>
              </a:prstGeom>
              <a:noFill/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en-CA" dirty="0"/>
                  <a:t>(A: </a:t>
                </a:r>
                <a:r>
                  <a:rPr lang="en-CA" i="1" dirty="0">
                    <a:solidFill>
                      <a:srgbClr val="FF0000"/>
                    </a:solidFill>
                  </a:rPr>
                  <a:t>a</a:t>
                </a:r>
                <a:r>
                  <a:rPr lang="en-CA" i="1" dirty="0"/>
                  <a:t>, </a:t>
                </a:r>
                <a:r>
                  <a:rPr lang="en-CA" i="1" dirty="0">
                    <a:solidFill>
                      <a:schemeClr val="accent2">
                        <a:lumMod val="75000"/>
                      </a:schemeClr>
                    </a:solidFill>
                  </a:rPr>
                  <a:t>Q</a:t>
                </a:r>
                <a:r>
                  <a:rPr lang="en-CA" baseline="-25000" dirty="0">
                    <a:solidFill>
                      <a:schemeClr val="accent2">
                        <a:lumMod val="75000"/>
                      </a:schemeClr>
                    </a:solidFill>
                  </a:rPr>
                  <a:t>A</a:t>
                </a:r>
                <a:r>
                  <a:rPr lang="en-CA" dirty="0"/>
                  <a:t>)</a:t>
                </a:r>
                <a:endParaRPr lang="en-CA" i="1" dirty="0"/>
              </a:p>
            </p:txBody>
          </p:sp>
          <p:sp>
            <p:nvSpPr>
              <p:cNvPr id="43" name="TextBox 158"/>
              <p:cNvSpPr txBox="1">
                <a:spLocks noChangeArrowheads="1"/>
              </p:cNvSpPr>
              <p:nvPr/>
            </p:nvSpPr>
            <p:spPr bwMode="auto">
              <a:xfrm>
                <a:off x="2362200" y="1828800"/>
                <a:ext cx="184731" cy="2769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endParaRPr lang="en-CA" i="1"/>
              </a:p>
            </p:txBody>
          </p:sp>
        </p:grpSp>
        <p:sp>
          <p:nvSpPr>
            <p:cNvPr id="38" name="TextBox 37"/>
            <p:cNvSpPr txBox="1"/>
            <p:nvPr/>
          </p:nvSpPr>
          <p:spPr>
            <a:xfrm>
              <a:off x="2438400" y="4572000"/>
              <a:ext cx="805029" cy="276999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CA" dirty="0"/>
                <a:t>(B: </a:t>
              </a:r>
              <a:r>
                <a:rPr lang="en-CA" i="1" dirty="0">
                  <a:solidFill>
                    <a:srgbClr val="FF0000"/>
                  </a:solidFill>
                </a:rPr>
                <a:t>b</a:t>
              </a:r>
              <a:r>
                <a:rPr lang="en-CA" i="1" dirty="0"/>
                <a:t>, </a:t>
              </a:r>
              <a:r>
                <a:rPr lang="en-CA" i="1" dirty="0">
                  <a:solidFill>
                    <a:schemeClr val="accent2">
                      <a:lumMod val="75000"/>
                    </a:schemeClr>
                  </a:solidFill>
                </a:rPr>
                <a:t>Q</a:t>
              </a:r>
              <a:r>
                <a:rPr lang="en-CA" baseline="-25000" dirty="0">
                  <a:solidFill>
                    <a:schemeClr val="accent2">
                      <a:lumMod val="75000"/>
                    </a:schemeClr>
                  </a:solidFill>
                </a:rPr>
                <a:t>B</a:t>
              </a:r>
              <a:r>
                <a:rPr lang="en-CA" dirty="0"/>
                <a:t>)</a:t>
              </a:r>
              <a:endParaRPr lang="en-CA" i="1" dirty="0"/>
            </a:p>
          </p:txBody>
        </p:sp>
      </p:grpSp>
      <p:grpSp>
        <p:nvGrpSpPr>
          <p:cNvPr id="6" name="Group 47"/>
          <p:cNvGrpSpPr/>
          <p:nvPr/>
        </p:nvGrpSpPr>
        <p:grpSpPr>
          <a:xfrm>
            <a:off x="4414838" y="4205288"/>
            <a:ext cx="4270735" cy="2232025"/>
            <a:chOff x="4338638" y="3671888"/>
            <a:chExt cx="4270735" cy="2232025"/>
          </a:xfrm>
        </p:grpSpPr>
        <p:grpSp>
          <p:nvGrpSpPr>
            <p:cNvPr id="7" name="Group 164"/>
            <p:cNvGrpSpPr>
              <a:grpSpLocks/>
            </p:cNvGrpSpPr>
            <p:nvPr/>
          </p:nvGrpSpPr>
          <p:grpSpPr bwMode="auto">
            <a:xfrm>
              <a:off x="4838700" y="4953000"/>
              <a:ext cx="457200" cy="304800"/>
              <a:chOff x="3733800" y="990600"/>
              <a:chExt cx="457200" cy="304800"/>
            </a:xfrm>
          </p:grpSpPr>
          <p:sp>
            <p:nvSpPr>
              <p:cNvPr id="71" name="Rectangle 7"/>
              <p:cNvSpPr>
                <a:spLocks noChangeArrowheads="1"/>
              </p:cNvSpPr>
              <p:nvPr/>
            </p:nvSpPr>
            <p:spPr bwMode="auto">
              <a:xfrm>
                <a:off x="3733800" y="990600"/>
                <a:ext cx="457200" cy="304800"/>
              </a:xfrm>
              <a:prstGeom prst="rect">
                <a:avLst/>
              </a:prstGeom>
              <a:solidFill>
                <a:srgbClr val="FFC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72" name="Text Box 8"/>
              <p:cNvSpPr txBox="1">
                <a:spLocks noChangeArrowheads="1"/>
              </p:cNvSpPr>
              <p:nvPr/>
            </p:nvSpPr>
            <p:spPr bwMode="auto">
              <a:xfrm>
                <a:off x="3801270" y="990600"/>
                <a:ext cx="295274" cy="2769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 eaLnBrk="1" hangingPunct="1"/>
                <a:r>
                  <a:rPr lang="en-US"/>
                  <a:t>A</a:t>
                </a:r>
              </a:p>
            </p:txBody>
          </p:sp>
        </p:grpSp>
        <p:grpSp>
          <p:nvGrpSpPr>
            <p:cNvPr id="8" name="Group 167"/>
            <p:cNvGrpSpPr>
              <a:grpSpLocks/>
            </p:cNvGrpSpPr>
            <p:nvPr/>
          </p:nvGrpSpPr>
          <p:grpSpPr bwMode="auto">
            <a:xfrm>
              <a:off x="6667500" y="4953000"/>
              <a:ext cx="457200" cy="304800"/>
              <a:chOff x="5562600" y="990600"/>
              <a:chExt cx="457200" cy="304800"/>
            </a:xfrm>
          </p:grpSpPr>
          <p:sp>
            <p:nvSpPr>
              <p:cNvPr id="66" name="Rectangle 11"/>
              <p:cNvSpPr>
                <a:spLocks noChangeArrowheads="1"/>
              </p:cNvSpPr>
              <p:nvPr/>
            </p:nvSpPr>
            <p:spPr bwMode="auto">
              <a:xfrm>
                <a:off x="5562600" y="990600"/>
                <a:ext cx="457200" cy="304800"/>
              </a:xfrm>
              <a:prstGeom prst="rect">
                <a:avLst/>
              </a:prstGeom>
              <a:solidFill>
                <a:srgbClr val="00B0F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70" name="Text Box 12"/>
              <p:cNvSpPr txBox="1">
                <a:spLocks noChangeArrowheads="1"/>
              </p:cNvSpPr>
              <p:nvPr/>
            </p:nvSpPr>
            <p:spPr bwMode="auto">
              <a:xfrm>
                <a:off x="5634078" y="990600"/>
                <a:ext cx="287258" cy="2769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 eaLnBrk="1" hangingPunct="1"/>
                <a:r>
                  <a:rPr lang="en-US"/>
                  <a:t>B</a:t>
                </a:r>
              </a:p>
            </p:txBody>
          </p:sp>
        </p:grpSp>
        <p:cxnSp>
          <p:nvCxnSpPr>
            <p:cNvPr id="51" name="Straight Connector 170"/>
            <p:cNvCxnSpPr>
              <a:cxnSpLocks noChangeShapeType="1"/>
            </p:cNvCxnSpPr>
            <p:nvPr/>
          </p:nvCxnSpPr>
          <p:spPr bwMode="auto">
            <a:xfrm>
              <a:off x="5372100" y="5105400"/>
              <a:ext cx="1219200" cy="0"/>
            </a:xfrm>
            <a:prstGeom prst="line">
              <a:avLst/>
            </a:prstGeom>
            <a:noFill/>
            <a:ln w="12700" algn="ctr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</p:cxnSp>
        <p:grpSp>
          <p:nvGrpSpPr>
            <p:cNvPr id="9" name="Group 171"/>
            <p:cNvGrpSpPr>
              <a:grpSpLocks/>
            </p:cNvGrpSpPr>
            <p:nvPr/>
          </p:nvGrpSpPr>
          <p:grpSpPr bwMode="auto">
            <a:xfrm>
              <a:off x="5715000" y="3962400"/>
              <a:ext cx="508000" cy="304800"/>
              <a:chOff x="5524185" y="990600"/>
              <a:chExt cx="508473" cy="304800"/>
            </a:xfrm>
          </p:grpSpPr>
          <p:sp>
            <p:nvSpPr>
              <p:cNvPr id="64" name="Rectangle 11"/>
              <p:cNvSpPr>
                <a:spLocks noChangeArrowheads="1"/>
              </p:cNvSpPr>
              <p:nvPr/>
            </p:nvSpPr>
            <p:spPr bwMode="auto">
              <a:xfrm>
                <a:off x="5562600" y="990600"/>
                <a:ext cx="457200" cy="304800"/>
              </a:xfrm>
              <a:prstGeom prst="rect">
                <a:avLst/>
              </a:prstGeom>
              <a:solidFill>
                <a:srgbClr val="92D05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65" name="Text Box 12"/>
              <p:cNvSpPr txBox="1">
                <a:spLocks noChangeArrowheads="1"/>
              </p:cNvSpPr>
              <p:nvPr/>
            </p:nvSpPr>
            <p:spPr bwMode="auto">
              <a:xfrm>
                <a:off x="5524185" y="990600"/>
                <a:ext cx="508473" cy="2769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1" hangingPunct="1"/>
                <a:r>
                  <a:rPr lang="en-US"/>
                  <a:t>KDC</a:t>
                </a:r>
              </a:p>
            </p:txBody>
          </p:sp>
        </p:grpSp>
        <p:cxnSp>
          <p:nvCxnSpPr>
            <p:cNvPr id="53" name="Straight Connector 174"/>
            <p:cNvCxnSpPr>
              <a:cxnSpLocks noChangeShapeType="1"/>
            </p:cNvCxnSpPr>
            <p:nvPr/>
          </p:nvCxnSpPr>
          <p:spPr bwMode="auto">
            <a:xfrm flipH="1" flipV="1">
              <a:off x="6362700" y="4343400"/>
              <a:ext cx="457200" cy="457200"/>
            </a:xfrm>
            <a:prstGeom prst="line">
              <a:avLst/>
            </a:prstGeom>
            <a:noFill/>
            <a:ln w="12700" algn="ctr">
              <a:solidFill>
                <a:schemeClr val="tx1"/>
              </a:solidFill>
              <a:prstDash val="dash"/>
              <a:round/>
              <a:headEnd type="triangle" w="med" len="med"/>
              <a:tailEnd type="triangle" w="med" len="med"/>
            </a:ln>
          </p:spPr>
        </p:cxnSp>
        <p:sp>
          <p:nvSpPr>
            <p:cNvPr id="54" name="Rectangle 175"/>
            <p:cNvSpPr>
              <a:spLocks noChangeArrowheads="1"/>
            </p:cNvSpPr>
            <p:nvPr/>
          </p:nvSpPr>
          <p:spPr bwMode="auto">
            <a:xfrm>
              <a:off x="6286500" y="3810000"/>
              <a:ext cx="185738" cy="4000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en-GB" i="1" baseline="-25000"/>
            </a:p>
            <a:p>
              <a:endParaRPr lang="en-CA" i="1"/>
            </a:p>
          </p:txBody>
        </p:sp>
        <p:sp>
          <p:nvSpPr>
            <p:cNvPr id="55" name="TextBox 176"/>
            <p:cNvSpPr txBox="1">
              <a:spLocks noChangeArrowheads="1"/>
            </p:cNvSpPr>
            <p:nvPr/>
          </p:nvSpPr>
          <p:spPr bwMode="auto">
            <a:xfrm>
              <a:off x="4648200" y="3810000"/>
              <a:ext cx="1075936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CA" i="1" dirty="0" err="1"/>
                <a:t>Cert</a:t>
              </a:r>
              <a:r>
                <a:rPr lang="en-CA" baseline="-25000" dirty="0" err="1"/>
                <a:t>CA</a:t>
              </a:r>
              <a:r>
                <a:rPr lang="en-CA" dirty="0"/>
                <a:t>(A,</a:t>
              </a:r>
              <a:r>
                <a:rPr lang="en-CA" i="1" dirty="0"/>
                <a:t> </a:t>
              </a:r>
              <a:r>
                <a:rPr lang="en-CA" i="1" dirty="0">
                  <a:solidFill>
                    <a:srgbClr val="0070C0"/>
                  </a:solidFill>
                </a:rPr>
                <a:t>Q</a:t>
              </a:r>
              <a:r>
                <a:rPr lang="en-GB" baseline="-25000" dirty="0">
                  <a:solidFill>
                    <a:srgbClr val="0070C0"/>
                  </a:solidFill>
                </a:rPr>
                <a:t>A</a:t>
              </a:r>
              <a:r>
                <a:rPr lang="en-GB" dirty="0"/>
                <a:t>)</a:t>
              </a:r>
              <a:endParaRPr lang="en-CA" i="1" dirty="0"/>
            </a:p>
          </p:txBody>
        </p:sp>
        <p:sp>
          <p:nvSpPr>
            <p:cNvPr id="56" name="Rectangle 55"/>
            <p:cNvSpPr/>
            <p:nvPr/>
          </p:nvSpPr>
          <p:spPr>
            <a:xfrm>
              <a:off x="4648200" y="4038600"/>
              <a:ext cx="1101584" cy="120032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CA" i="1" dirty="0" err="1"/>
                <a:t>Cert</a:t>
              </a:r>
              <a:r>
                <a:rPr lang="en-CA" baseline="-25000" dirty="0" err="1"/>
                <a:t>CA</a:t>
              </a:r>
              <a:r>
                <a:rPr lang="en-CA" dirty="0"/>
                <a:t>(B,</a:t>
              </a:r>
              <a:r>
                <a:rPr lang="en-CA" i="1" dirty="0"/>
                <a:t> </a:t>
              </a:r>
              <a:r>
                <a:rPr lang="en-CA" i="1" dirty="0">
                  <a:solidFill>
                    <a:srgbClr val="0070C0"/>
                  </a:solidFill>
                </a:rPr>
                <a:t>Q</a:t>
              </a:r>
              <a:r>
                <a:rPr lang="en-GB" baseline="-25000" dirty="0">
                  <a:solidFill>
                    <a:srgbClr val="0070C0"/>
                  </a:solidFill>
                </a:rPr>
                <a:t>B</a:t>
              </a:r>
              <a:r>
                <a:rPr lang="en-GB" dirty="0"/>
                <a:t>)</a:t>
              </a:r>
              <a:r>
                <a:rPr lang="en-GB" i="1" dirty="0">
                  <a:solidFill>
                    <a:schemeClr val="accent1">
                      <a:lumMod val="50000"/>
                    </a:schemeClr>
                  </a:solidFill>
                </a:rPr>
                <a:t> </a:t>
              </a:r>
            </a:p>
            <a:p>
              <a:pPr>
                <a:defRPr/>
              </a:pPr>
              <a:r>
                <a:rPr lang="en-GB" i="1" dirty="0">
                  <a:solidFill>
                    <a:schemeClr val="accent1">
                      <a:lumMod val="50000"/>
                    </a:schemeClr>
                  </a:solidFill>
                </a:rPr>
                <a:t>Q</a:t>
              </a:r>
              <a:r>
                <a:rPr lang="en-GB" baseline="-25000" dirty="0">
                  <a:solidFill>
                    <a:schemeClr val="accent1">
                      <a:lumMod val="50000"/>
                    </a:schemeClr>
                  </a:solidFill>
                </a:rPr>
                <a:t>CA</a:t>
              </a:r>
              <a:endParaRPr lang="en-CA" dirty="0"/>
            </a:p>
            <a:p>
              <a:pPr>
                <a:defRPr/>
              </a:pPr>
              <a:endParaRPr lang="en-GB" dirty="0"/>
            </a:p>
            <a:p>
              <a:pPr>
                <a:defRPr/>
              </a:pPr>
              <a:endParaRPr lang="en-GB" dirty="0"/>
            </a:p>
            <a:p>
              <a:pPr>
                <a:defRPr/>
              </a:pPr>
              <a:endParaRPr lang="en-GB" dirty="0"/>
            </a:p>
            <a:p>
              <a:pPr>
                <a:defRPr/>
              </a:pPr>
              <a:endParaRPr lang="en-CA" i="1" dirty="0"/>
            </a:p>
          </p:txBody>
        </p:sp>
        <p:sp>
          <p:nvSpPr>
            <p:cNvPr id="57" name="Rectangle 56"/>
            <p:cNvSpPr/>
            <p:nvPr/>
          </p:nvSpPr>
          <p:spPr>
            <a:xfrm>
              <a:off x="4343400" y="5257800"/>
              <a:ext cx="1394934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CA" i="1" dirty="0"/>
                <a:t>A</a:t>
              </a:r>
              <a:r>
                <a:rPr lang="en-CA" dirty="0"/>
                <a:t>:</a:t>
              </a:r>
              <a:r>
                <a:rPr lang="en-CA" i="1" dirty="0"/>
                <a:t> </a:t>
              </a:r>
              <a:r>
                <a:rPr lang="en-CA" i="1" dirty="0">
                  <a:solidFill>
                    <a:srgbClr val="FF0000"/>
                  </a:solidFill>
                </a:rPr>
                <a:t>a</a:t>
              </a:r>
              <a:r>
                <a:rPr lang="en-CA" i="1" dirty="0"/>
                <a:t>, </a:t>
              </a:r>
              <a:r>
                <a:rPr lang="en-CA" i="1" dirty="0" err="1"/>
                <a:t>Cert</a:t>
              </a:r>
              <a:r>
                <a:rPr lang="en-CA" baseline="-25000" dirty="0" err="1"/>
                <a:t>CA</a:t>
              </a:r>
              <a:r>
                <a:rPr lang="en-CA" dirty="0"/>
                <a:t>(A,</a:t>
              </a:r>
              <a:r>
                <a:rPr lang="en-CA" i="1" dirty="0"/>
                <a:t> </a:t>
              </a:r>
              <a:r>
                <a:rPr lang="en-CA" i="1" dirty="0">
                  <a:solidFill>
                    <a:srgbClr val="0070C0"/>
                  </a:solidFill>
                </a:rPr>
                <a:t>Q</a:t>
              </a:r>
              <a:r>
                <a:rPr lang="en-GB" baseline="-25000" dirty="0">
                  <a:solidFill>
                    <a:srgbClr val="0070C0"/>
                  </a:solidFill>
                </a:rPr>
                <a:t>A</a:t>
              </a:r>
              <a:r>
                <a:rPr lang="en-GB" dirty="0"/>
                <a:t>)</a:t>
              </a:r>
            </a:p>
            <a:p>
              <a:pPr>
                <a:defRPr/>
              </a:pPr>
              <a:r>
                <a:rPr lang="en-GB" i="1" dirty="0"/>
                <a:t>     </a:t>
              </a:r>
              <a:r>
                <a:rPr lang="en-GB" i="1" dirty="0">
                  <a:solidFill>
                    <a:schemeClr val="accent1">
                      <a:lumMod val="50000"/>
                    </a:schemeClr>
                  </a:solidFill>
                </a:rPr>
                <a:t>Q</a:t>
              </a:r>
              <a:r>
                <a:rPr lang="en-GB" baseline="-25000" dirty="0">
                  <a:solidFill>
                    <a:schemeClr val="accent1">
                      <a:lumMod val="50000"/>
                    </a:schemeClr>
                  </a:solidFill>
                </a:rPr>
                <a:t>CA</a:t>
              </a:r>
              <a:endParaRPr lang="en-CA" dirty="0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  <p:sp>
          <p:nvSpPr>
            <p:cNvPr id="58" name="Rectangle 57"/>
            <p:cNvSpPr/>
            <p:nvPr/>
          </p:nvSpPr>
          <p:spPr>
            <a:xfrm>
              <a:off x="6477000" y="5257800"/>
              <a:ext cx="1406525" cy="64611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CA" i="1" dirty="0"/>
                <a:t>B</a:t>
              </a:r>
              <a:r>
                <a:rPr lang="en-CA" dirty="0"/>
                <a:t>:</a:t>
              </a:r>
              <a:r>
                <a:rPr lang="en-CA" dirty="0">
                  <a:solidFill>
                    <a:srgbClr val="FF0000"/>
                  </a:solidFill>
                </a:rPr>
                <a:t> </a:t>
              </a:r>
              <a:r>
                <a:rPr lang="en-CA" i="1" dirty="0">
                  <a:solidFill>
                    <a:srgbClr val="FF0000"/>
                  </a:solidFill>
                </a:rPr>
                <a:t>b</a:t>
              </a:r>
              <a:r>
                <a:rPr lang="en-CA" dirty="0"/>
                <a:t>,</a:t>
              </a:r>
              <a:r>
                <a:rPr lang="en-CA" i="1" dirty="0"/>
                <a:t> </a:t>
              </a:r>
              <a:r>
                <a:rPr lang="en-CA" i="1" dirty="0" err="1"/>
                <a:t>Cert</a:t>
              </a:r>
              <a:r>
                <a:rPr lang="en-CA" baseline="-25000" dirty="0" err="1"/>
                <a:t>CA</a:t>
              </a:r>
              <a:r>
                <a:rPr lang="en-CA" dirty="0"/>
                <a:t>(</a:t>
              </a:r>
              <a:r>
                <a:rPr lang="en-CA" i="1" dirty="0"/>
                <a:t>B</a:t>
              </a:r>
              <a:r>
                <a:rPr lang="en-CA" dirty="0"/>
                <a:t>,</a:t>
              </a:r>
              <a:r>
                <a:rPr lang="en-CA" i="1" dirty="0"/>
                <a:t> </a:t>
              </a:r>
              <a:r>
                <a:rPr lang="en-CA" i="1" dirty="0">
                  <a:solidFill>
                    <a:srgbClr val="0070C0"/>
                  </a:solidFill>
                </a:rPr>
                <a:t>Q</a:t>
              </a:r>
              <a:r>
                <a:rPr lang="en-GB" i="1" baseline="-25000" dirty="0">
                  <a:solidFill>
                    <a:srgbClr val="0070C0"/>
                  </a:solidFill>
                </a:rPr>
                <a:t>B</a:t>
              </a:r>
              <a:r>
                <a:rPr lang="en-GB" dirty="0"/>
                <a:t>)</a:t>
              </a:r>
              <a:r>
                <a:rPr lang="en-GB" i="1" dirty="0"/>
                <a:t> </a:t>
              </a:r>
            </a:p>
            <a:p>
              <a:pPr>
                <a:defRPr/>
              </a:pPr>
              <a:r>
                <a:rPr lang="en-GB" i="1" dirty="0"/>
                <a:t>    </a:t>
              </a:r>
              <a:r>
                <a:rPr lang="en-GB" i="1" dirty="0">
                  <a:solidFill>
                    <a:schemeClr val="accent1">
                      <a:lumMod val="50000"/>
                    </a:schemeClr>
                  </a:solidFill>
                </a:rPr>
                <a:t>Q</a:t>
              </a:r>
              <a:r>
                <a:rPr lang="en-GB" baseline="-25000" dirty="0">
                  <a:solidFill>
                    <a:schemeClr val="accent1">
                      <a:lumMod val="50000"/>
                    </a:schemeClr>
                  </a:solidFill>
                </a:rPr>
                <a:t>CA</a:t>
              </a:r>
              <a:endParaRPr lang="en-GB" dirty="0">
                <a:solidFill>
                  <a:schemeClr val="accent1">
                    <a:lumMod val="50000"/>
                  </a:schemeClr>
                </a:solidFill>
              </a:endParaRPr>
            </a:p>
            <a:p>
              <a:pPr>
                <a:defRPr/>
              </a:pPr>
              <a:endParaRPr lang="en-CA" i="1" dirty="0"/>
            </a:p>
          </p:txBody>
        </p:sp>
        <p:sp>
          <p:nvSpPr>
            <p:cNvPr id="59" name="Rectangle 182"/>
            <p:cNvSpPr>
              <a:spLocks noChangeArrowheads="1"/>
            </p:cNvSpPr>
            <p:nvPr/>
          </p:nvSpPr>
          <p:spPr bwMode="auto">
            <a:xfrm>
              <a:off x="4338638" y="3671888"/>
              <a:ext cx="223837" cy="276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GB" i="1"/>
                <a:t> </a:t>
              </a:r>
              <a:endParaRPr lang="en-CA"/>
            </a:p>
          </p:txBody>
        </p:sp>
        <p:sp>
          <p:nvSpPr>
            <p:cNvPr id="60" name="Rectangle 59"/>
            <p:cNvSpPr/>
            <p:nvPr/>
          </p:nvSpPr>
          <p:spPr>
            <a:xfrm>
              <a:off x="7620000" y="4267200"/>
              <a:ext cx="989373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CA" dirty="0"/>
                <a:t>(CA: </a:t>
              </a:r>
              <a:r>
                <a:rPr lang="en-CA" i="1" dirty="0">
                  <a:solidFill>
                    <a:srgbClr val="FF0000"/>
                  </a:solidFill>
                </a:rPr>
                <a:t>d</a:t>
              </a:r>
              <a:r>
                <a:rPr lang="en-CA" i="1" dirty="0"/>
                <a:t>, </a:t>
              </a:r>
              <a:r>
                <a:rPr lang="en-CA" i="1" dirty="0">
                  <a:solidFill>
                    <a:schemeClr val="accent1">
                      <a:lumMod val="50000"/>
                    </a:schemeClr>
                  </a:solidFill>
                </a:rPr>
                <a:t>Q</a:t>
              </a:r>
              <a:r>
                <a:rPr lang="en-CA" baseline="-25000" dirty="0">
                  <a:solidFill>
                    <a:schemeClr val="accent1">
                      <a:lumMod val="50000"/>
                    </a:schemeClr>
                  </a:solidFill>
                </a:rPr>
                <a:t>CA</a:t>
              </a:r>
              <a:r>
                <a:rPr lang="en-CA" dirty="0"/>
                <a:t>)</a:t>
              </a:r>
              <a:endParaRPr lang="en-CA" i="1" dirty="0"/>
            </a:p>
          </p:txBody>
        </p:sp>
        <p:grpSp>
          <p:nvGrpSpPr>
            <p:cNvPr id="10" name="Group 6"/>
            <p:cNvGrpSpPr>
              <a:grpSpLocks/>
            </p:cNvGrpSpPr>
            <p:nvPr/>
          </p:nvGrpSpPr>
          <p:grpSpPr bwMode="auto">
            <a:xfrm>
              <a:off x="7772400" y="3962400"/>
              <a:ext cx="474663" cy="304800"/>
              <a:chOff x="816" y="912"/>
              <a:chExt cx="299" cy="192"/>
            </a:xfrm>
          </p:grpSpPr>
          <p:sp>
            <p:nvSpPr>
              <p:cNvPr id="62" name="Rectangle 7"/>
              <p:cNvSpPr>
                <a:spLocks noChangeArrowheads="1"/>
              </p:cNvSpPr>
              <p:nvPr/>
            </p:nvSpPr>
            <p:spPr bwMode="auto">
              <a:xfrm>
                <a:off x="816" y="912"/>
                <a:ext cx="288" cy="192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CA"/>
              </a:p>
            </p:txBody>
          </p:sp>
          <p:sp>
            <p:nvSpPr>
              <p:cNvPr id="63" name="Text Box 8"/>
              <p:cNvSpPr txBox="1">
                <a:spLocks noChangeArrowheads="1"/>
              </p:cNvSpPr>
              <p:nvPr/>
            </p:nvSpPr>
            <p:spPr bwMode="auto">
              <a:xfrm>
                <a:off x="864" y="912"/>
                <a:ext cx="251" cy="1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1" hangingPunct="1"/>
                <a:r>
                  <a:rPr lang="en-US"/>
                  <a:t>CA</a:t>
                </a:r>
              </a:p>
            </p:txBody>
          </p:sp>
        </p:grpSp>
      </p:grpSp>
      <p:sp>
        <p:nvSpPr>
          <p:cNvPr id="73" name="Text Box 57"/>
          <p:cNvSpPr txBox="1">
            <a:spLocks noChangeArrowheads="1"/>
          </p:cNvSpPr>
          <p:nvPr/>
        </p:nvSpPr>
        <p:spPr bwMode="auto">
          <a:xfrm>
            <a:off x="361269" y="3886200"/>
            <a:ext cx="3486532" cy="30777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 sz="1400" b="1" dirty="0" smtClean="0"/>
              <a:t>(a), (b), (c) Peer-to-Peer Key Establishment</a:t>
            </a:r>
            <a:endParaRPr lang="en-US" sz="1400" b="1" dirty="0"/>
          </a:p>
        </p:txBody>
      </p:sp>
      <p:sp>
        <p:nvSpPr>
          <p:cNvPr id="74" name="Text Box 57"/>
          <p:cNvSpPr txBox="1">
            <a:spLocks noChangeArrowheads="1"/>
          </p:cNvSpPr>
          <p:nvPr/>
        </p:nvSpPr>
        <p:spPr bwMode="auto">
          <a:xfrm>
            <a:off x="4800600" y="3886200"/>
            <a:ext cx="3817007" cy="30777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 sz="1400" b="1" dirty="0" smtClean="0"/>
              <a:t>(d) Key Establishment with Online </a:t>
            </a:r>
            <a:r>
              <a:rPr lang="en-US" sz="1400" b="1" dirty="0"/>
              <a:t>T</a:t>
            </a:r>
            <a:r>
              <a:rPr lang="en-US" sz="1400" b="1" dirty="0" smtClean="0"/>
              <a:t>hird </a:t>
            </a:r>
            <a:r>
              <a:rPr lang="en-US" sz="1400" b="1" dirty="0"/>
              <a:t>P</a:t>
            </a:r>
            <a:r>
              <a:rPr lang="en-US" sz="1400" b="1" dirty="0" smtClean="0"/>
              <a:t>arty</a:t>
            </a:r>
            <a:endParaRPr lang="en-US" sz="1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14462" cy="276999"/>
          </a:xfrm>
        </p:spPr>
        <p:txBody>
          <a:bodyPr/>
          <a:lstStyle/>
          <a:p>
            <a:r>
              <a:rPr lang="en-US" dirty="0" smtClean="0"/>
              <a:t>May 15, 2012</a:t>
            </a:r>
            <a:endParaRPr lang="en-US" dirty="0"/>
          </a:p>
        </p:txBody>
      </p:sp>
      <p:sp>
        <p:nvSpPr>
          <p:cNvPr id="2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5854086" y="6475413"/>
            <a:ext cx="2689839" cy="184666"/>
          </a:xfrm>
        </p:spPr>
        <p:txBody>
          <a:bodyPr/>
          <a:lstStyle/>
          <a:p>
            <a:r>
              <a:rPr lang="en-US" dirty="0"/>
              <a:t>Ren</a:t>
            </a:r>
            <a:r>
              <a:rPr lang="en-US" dirty="0">
                <a:cs typeface="Times New Roman" pitchFamily="-65" charset="0"/>
              </a:rPr>
              <a:t>é </a:t>
            </a:r>
            <a:r>
              <a:rPr lang="en-US" dirty="0" smtClean="0">
                <a:cs typeface="Times New Roman" pitchFamily="-65" charset="0"/>
              </a:rPr>
              <a:t>Struik (Struik Security Consultancy) </a:t>
            </a:r>
            <a:endParaRPr lang="en-US" dirty="0"/>
          </a:p>
        </p:txBody>
      </p:sp>
      <p:sp>
        <p:nvSpPr>
          <p:cNvPr id="2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FFA100AE-CD11-4A34-A7AD-806EE4215E72}" type="slidenum">
              <a:rPr lang="en-US"/>
              <a:pPr/>
              <a:t>22</a:t>
            </a:fld>
            <a:endParaRPr lang="en-US"/>
          </a:p>
        </p:txBody>
      </p:sp>
      <p:sp>
        <p:nvSpPr>
          <p:cNvPr id="75778" name="Text Box 2"/>
          <p:cNvSpPr txBox="1">
            <a:spLocks noChangeArrowheads="1"/>
          </p:cNvSpPr>
          <p:nvPr/>
        </p:nvSpPr>
        <p:spPr bwMode="auto">
          <a:xfrm>
            <a:off x="1146385" y="533400"/>
            <a:ext cx="6995698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400" b="1" dirty="0" smtClean="0"/>
              <a:t>Public-Key Key Agreement: (a) with Certificates </a:t>
            </a:r>
            <a:r>
              <a:rPr lang="en-US" sz="2400" b="1" dirty="0"/>
              <a:t>(1)</a:t>
            </a:r>
          </a:p>
        </p:txBody>
      </p:sp>
      <p:sp>
        <p:nvSpPr>
          <p:cNvPr id="75779" name="Text Box 3"/>
          <p:cNvSpPr txBox="1">
            <a:spLocks noChangeArrowheads="1"/>
          </p:cNvSpPr>
          <p:nvPr/>
        </p:nvSpPr>
        <p:spPr bwMode="auto">
          <a:xfrm>
            <a:off x="1398588" y="995363"/>
            <a:ext cx="290512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GB" sz="2400"/>
          </a:p>
          <a:p>
            <a:pPr>
              <a:buFontTx/>
              <a:buChar char="•"/>
            </a:pPr>
            <a:endParaRPr lang="en-GB" sz="2400"/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762000" y="1066800"/>
            <a:ext cx="2286000" cy="1828800"/>
            <a:chOff x="480" y="816"/>
            <a:chExt cx="1440" cy="1152"/>
          </a:xfrm>
        </p:grpSpPr>
        <p:grpSp>
          <p:nvGrpSpPr>
            <p:cNvPr id="3" name="Group 5"/>
            <p:cNvGrpSpPr>
              <a:grpSpLocks/>
            </p:cNvGrpSpPr>
            <p:nvPr/>
          </p:nvGrpSpPr>
          <p:grpSpPr bwMode="auto">
            <a:xfrm>
              <a:off x="480" y="816"/>
              <a:ext cx="288" cy="192"/>
              <a:chOff x="816" y="912"/>
              <a:chExt cx="288" cy="192"/>
            </a:xfrm>
          </p:grpSpPr>
          <p:sp>
            <p:nvSpPr>
              <p:cNvPr id="75782" name="Rectangle 6"/>
              <p:cNvSpPr>
                <a:spLocks noChangeArrowheads="1"/>
              </p:cNvSpPr>
              <p:nvPr/>
            </p:nvSpPr>
            <p:spPr bwMode="auto">
              <a:xfrm>
                <a:off x="816" y="912"/>
                <a:ext cx="288" cy="192"/>
              </a:xfrm>
              <a:prstGeom prst="rect">
                <a:avLst/>
              </a:prstGeom>
              <a:solidFill>
                <a:srgbClr val="FFC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75783" name="Text Box 7"/>
              <p:cNvSpPr txBox="1">
                <a:spLocks noChangeArrowheads="1"/>
              </p:cNvSpPr>
              <p:nvPr/>
            </p:nvSpPr>
            <p:spPr bwMode="auto">
              <a:xfrm>
                <a:off x="864" y="912"/>
                <a:ext cx="175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eaLnBrk="1" hangingPunct="1"/>
                <a:r>
                  <a:rPr lang="en-US" i="1" dirty="0"/>
                  <a:t>A</a:t>
                </a:r>
              </a:p>
            </p:txBody>
          </p:sp>
        </p:grpSp>
        <p:sp>
          <p:nvSpPr>
            <p:cNvPr id="75784" name="Line 8"/>
            <p:cNvSpPr>
              <a:spLocks noChangeShapeType="1"/>
            </p:cNvSpPr>
            <p:nvPr/>
          </p:nvSpPr>
          <p:spPr bwMode="auto">
            <a:xfrm>
              <a:off x="624" y="1008"/>
              <a:ext cx="0" cy="96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CA"/>
            </a:p>
          </p:txBody>
        </p:sp>
        <p:grpSp>
          <p:nvGrpSpPr>
            <p:cNvPr id="4" name="Group 9"/>
            <p:cNvGrpSpPr>
              <a:grpSpLocks/>
            </p:cNvGrpSpPr>
            <p:nvPr/>
          </p:nvGrpSpPr>
          <p:grpSpPr bwMode="auto">
            <a:xfrm>
              <a:off x="1632" y="816"/>
              <a:ext cx="288" cy="192"/>
              <a:chOff x="816" y="912"/>
              <a:chExt cx="288" cy="192"/>
            </a:xfrm>
          </p:grpSpPr>
          <p:sp>
            <p:nvSpPr>
              <p:cNvPr id="75786" name="Rectangle 10"/>
              <p:cNvSpPr>
                <a:spLocks noChangeArrowheads="1"/>
              </p:cNvSpPr>
              <p:nvPr/>
            </p:nvSpPr>
            <p:spPr bwMode="auto">
              <a:xfrm>
                <a:off x="816" y="912"/>
                <a:ext cx="288" cy="192"/>
              </a:xfrm>
              <a:prstGeom prst="rect">
                <a:avLst/>
              </a:prstGeom>
              <a:solidFill>
                <a:srgbClr val="00B0F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75787" name="Text Box 11"/>
              <p:cNvSpPr txBox="1">
                <a:spLocks noChangeArrowheads="1"/>
              </p:cNvSpPr>
              <p:nvPr/>
            </p:nvSpPr>
            <p:spPr bwMode="auto">
              <a:xfrm>
                <a:off x="864" y="912"/>
                <a:ext cx="175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eaLnBrk="1" hangingPunct="1"/>
                <a:r>
                  <a:rPr lang="en-US" i="1"/>
                  <a:t>B</a:t>
                </a:r>
              </a:p>
            </p:txBody>
          </p:sp>
        </p:grpSp>
        <p:sp>
          <p:nvSpPr>
            <p:cNvPr id="75788" name="Line 12"/>
            <p:cNvSpPr>
              <a:spLocks noChangeShapeType="1"/>
            </p:cNvSpPr>
            <p:nvPr/>
          </p:nvSpPr>
          <p:spPr bwMode="auto">
            <a:xfrm>
              <a:off x="1776" y="1008"/>
              <a:ext cx="0" cy="96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CA"/>
            </a:p>
          </p:txBody>
        </p:sp>
        <p:sp>
          <p:nvSpPr>
            <p:cNvPr id="75789" name="Line 13"/>
            <p:cNvSpPr>
              <a:spLocks noChangeShapeType="1"/>
            </p:cNvSpPr>
            <p:nvPr/>
          </p:nvSpPr>
          <p:spPr bwMode="auto">
            <a:xfrm>
              <a:off x="624" y="1200"/>
              <a:ext cx="115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CA"/>
            </a:p>
          </p:txBody>
        </p:sp>
        <p:sp>
          <p:nvSpPr>
            <p:cNvPr id="75790" name="Line 14"/>
            <p:cNvSpPr>
              <a:spLocks noChangeShapeType="1"/>
            </p:cNvSpPr>
            <p:nvPr/>
          </p:nvSpPr>
          <p:spPr bwMode="auto">
            <a:xfrm flipH="1">
              <a:off x="624" y="1410"/>
              <a:ext cx="115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CA"/>
            </a:p>
          </p:txBody>
        </p:sp>
        <p:sp>
          <p:nvSpPr>
            <p:cNvPr id="75791" name="Line 15"/>
            <p:cNvSpPr>
              <a:spLocks noChangeShapeType="1"/>
            </p:cNvSpPr>
            <p:nvPr/>
          </p:nvSpPr>
          <p:spPr bwMode="auto">
            <a:xfrm>
              <a:off x="624" y="1617"/>
              <a:ext cx="115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  <a:effectLst/>
          </p:spPr>
          <p:txBody>
            <a:bodyPr/>
            <a:lstStyle/>
            <a:p>
              <a:endParaRPr lang="en-CA"/>
            </a:p>
          </p:txBody>
        </p:sp>
        <p:sp>
          <p:nvSpPr>
            <p:cNvPr id="75792" name="Text Box 16"/>
            <p:cNvSpPr txBox="1">
              <a:spLocks noChangeArrowheads="1"/>
            </p:cNvSpPr>
            <p:nvPr/>
          </p:nvSpPr>
          <p:spPr bwMode="auto">
            <a:xfrm>
              <a:off x="576" y="1031"/>
              <a:ext cx="1248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1" hangingPunct="1"/>
              <a:r>
                <a:rPr lang="en-US" dirty="0"/>
                <a:t>Random </a:t>
              </a:r>
              <a:r>
                <a:rPr lang="en-US" i="1" dirty="0">
                  <a:solidFill>
                    <a:srgbClr val="0070C0"/>
                  </a:solidFill>
                </a:rPr>
                <a:t>X</a:t>
              </a:r>
              <a:r>
                <a:rPr lang="en-US" i="1" dirty="0"/>
                <a:t>, Certificate </a:t>
              </a:r>
              <a:r>
                <a:rPr lang="en-US" i="1" dirty="0" smtClean="0">
                  <a:solidFill>
                    <a:srgbClr val="0070C0"/>
                  </a:solidFill>
                </a:rPr>
                <a:t>Q</a:t>
              </a:r>
              <a:r>
                <a:rPr lang="en-US" baseline="-25000" dirty="0" smtClean="0">
                  <a:solidFill>
                    <a:srgbClr val="0070C0"/>
                  </a:solidFill>
                </a:rPr>
                <a:t>A</a:t>
              </a:r>
              <a:endParaRPr lang="en-US" dirty="0">
                <a:solidFill>
                  <a:srgbClr val="0070C0"/>
                </a:solidFill>
              </a:endParaRPr>
            </a:p>
          </p:txBody>
        </p:sp>
        <p:sp>
          <p:nvSpPr>
            <p:cNvPr id="75793" name="Rectangle 17"/>
            <p:cNvSpPr>
              <a:spLocks noChangeArrowheads="1"/>
            </p:cNvSpPr>
            <p:nvPr/>
          </p:nvSpPr>
          <p:spPr bwMode="auto">
            <a:xfrm>
              <a:off x="672" y="1248"/>
              <a:ext cx="1152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eaLnBrk="1" hangingPunct="1"/>
              <a:r>
                <a:rPr lang="en-US" dirty="0"/>
                <a:t>Random </a:t>
              </a:r>
              <a:r>
                <a:rPr lang="en-US" i="1" dirty="0">
                  <a:solidFill>
                    <a:srgbClr val="0070C0"/>
                  </a:solidFill>
                </a:rPr>
                <a:t>Y,</a:t>
              </a:r>
              <a:r>
                <a:rPr lang="en-US" i="1" dirty="0"/>
                <a:t> </a:t>
              </a:r>
              <a:r>
                <a:rPr lang="en-US" i="1" dirty="0" smtClean="0"/>
                <a:t>Certificate </a:t>
              </a:r>
              <a:r>
                <a:rPr lang="en-US" i="1" dirty="0" smtClean="0">
                  <a:solidFill>
                    <a:srgbClr val="0070C0"/>
                  </a:solidFill>
                </a:rPr>
                <a:t>Q</a:t>
              </a:r>
              <a:r>
                <a:rPr lang="en-US" baseline="-25000" dirty="0" smtClean="0">
                  <a:solidFill>
                    <a:srgbClr val="0070C0"/>
                  </a:solidFill>
                </a:rPr>
                <a:t>B</a:t>
              </a:r>
              <a:endParaRPr lang="en-US" baseline="-25000" dirty="0"/>
            </a:p>
          </p:txBody>
        </p:sp>
        <p:sp>
          <p:nvSpPr>
            <p:cNvPr id="75794" name="Line 18"/>
            <p:cNvSpPr>
              <a:spLocks noChangeShapeType="1"/>
            </p:cNvSpPr>
            <p:nvPr/>
          </p:nvSpPr>
          <p:spPr bwMode="auto">
            <a:xfrm>
              <a:off x="631" y="1823"/>
              <a:ext cx="115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CA"/>
            </a:p>
          </p:txBody>
        </p:sp>
        <p:sp>
          <p:nvSpPr>
            <p:cNvPr id="75795" name="Text Box 19"/>
            <p:cNvSpPr txBox="1">
              <a:spLocks noChangeArrowheads="1"/>
            </p:cNvSpPr>
            <p:nvPr/>
          </p:nvSpPr>
          <p:spPr bwMode="auto">
            <a:xfrm>
              <a:off x="681" y="1463"/>
              <a:ext cx="999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1" hangingPunct="1"/>
              <a:r>
                <a:rPr lang="en-US" dirty="0">
                  <a:solidFill>
                    <a:srgbClr val="0070C0"/>
                  </a:solidFill>
                </a:rPr>
                <a:t>MAC</a:t>
              </a:r>
              <a:r>
                <a:rPr lang="en-US" dirty="0"/>
                <a:t> over messages</a:t>
              </a:r>
            </a:p>
          </p:txBody>
        </p:sp>
        <p:sp>
          <p:nvSpPr>
            <p:cNvPr id="75796" name="Rectangle 20"/>
            <p:cNvSpPr>
              <a:spLocks noChangeArrowheads="1"/>
            </p:cNvSpPr>
            <p:nvPr/>
          </p:nvSpPr>
          <p:spPr bwMode="auto">
            <a:xfrm>
              <a:off x="720" y="1680"/>
              <a:ext cx="916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dirty="0">
                  <a:solidFill>
                    <a:srgbClr val="0070C0"/>
                  </a:solidFill>
                </a:rPr>
                <a:t>MAC</a:t>
              </a:r>
              <a:r>
                <a:rPr lang="en-US" dirty="0"/>
                <a:t> over messages</a:t>
              </a:r>
            </a:p>
          </p:txBody>
        </p:sp>
      </p:grpSp>
      <p:sp>
        <p:nvSpPr>
          <p:cNvPr id="75797" name="Text Box 21"/>
          <p:cNvSpPr txBox="1">
            <a:spLocks noChangeArrowheads="1"/>
          </p:cNvSpPr>
          <p:nvPr/>
        </p:nvSpPr>
        <p:spPr bwMode="auto">
          <a:xfrm>
            <a:off x="669925" y="3338513"/>
            <a:ext cx="1841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endParaRPr lang="en-US" sz="1600"/>
          </a:p>
        </p:txBody>
      </p:sp>
      <p:sp>
        <p:nvSpPr>
          <p:cNvPr id="75798" name="Text Box 22"/>
          <p:cNvSpPr txBox="1">
            <a:spLocks noChangeArrowheads="1"/>
          </p:cNvSpPr>
          <p:nvPr/>
        </p:nvSpPr>
        <p:spPr bwMode="auto">
          <a:xfrm>
            <a:off x="0" y="2971800"/>
            <a:ext cx="9144000" cy="327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/>
            <a:r>
              <a:rPr lang="en-US" sz="1600" i="1" dirty="0" smtClean="0"/>
              <a:t>Key </a:t>
            </a:r>
            <a:r>
              <a:rPr lang="en-US" sz="1600" i="1" dirty="0"/>
              <a:t>contributions. </a:t>
            </a:r>
            <a:r>
              <a:rPr lang="en-US" sz="1600" dirty="0"/>
              <a:t>Each party randomly generates a short-term (ephemeral) public key pair and</a:t>
            </a:r>
          </a:p>
          <a:p>
            <a:pPr eaLnBrk="1" hangingPunct="1"/>
            <a:r>
              <a:rPr lang="en-US" sz="1600" dirty="0"/>
              <a:t>   communicates this ephemeral public key to the other party (but not the private key).</a:t>
            </a:r>
          </a:p>
          <a:p>
            <a:pPr eaLnBrk="1" hangingPunct="1"/>
            <a:r>
              <a:rPr lang="en-US" sz="1600" i="1" dirty="0" smtClean="0"/>
              <a:t>Key </a:t>
            </a:r>
            <a:r>
              <a:rPr lang="en-US" sz="1600" i="1" dirty="0"/>
              <a:t>establishment. </a:t>
            </a:r>
            <a:r>
              <a:rPr lang="en-US" sz="1600" dirty="0"/>
              <a:t>Each party computes the shared key based on the static and ephemeral</a:t>
            </a:r>
          </a:p>
          <a:p>
            <a:pPr eaLnBrk="1" hangingPunct="1"/>
            <a:r>
              <a:rPr lang="en-US" sz="1600" dirty="0"/>
              <a:t>  elliptic curve points it received from the other party and based on the static and ephemeral</a:t>
            </a:r>
          </a:p>
          <a:p>
            <a:pPr eaLnBrk="1" hangingPunct="1"/>
            <a:r>
              <a:rPr lang="en-US" sz="1600" dirty="0"/>
              <a:t>  private keys it generated itself. Due to the properties of elliptic curve, either party indeed arrives</a:t>
            </a:r>
          </a:p>
          <a:p>
            <a:pPr eaLnBrk="1" hangingPunct="1"/>
            <a:r>
              <a:rPr lang="en-US" sz="1600" dirty="0"/>
              <a:t>  at the same shared key.</a:t>
            </a:r>
          </a:p>
          <a:p>
            <a:pPr eaLnBrk="1" hangingPunct="1"/>
            <a:r>
              <a:rPr lang="en-US" sz="1600" i="1" dirty="0" smtClean="0"/>
              <a:t>Key </a:t>
            </a:r>
            <a:r>
              <a:rPr lang="en-US" sz="1600" i="1" dirty="0"/>
              <a:t>authentication. </a:t>
            </a:r>
            <a:r>
              <a:rPr lang="en-US" sz="1600" dirty="0"/>
              <a:t>Each party verifies the authenticity of the long-term static key of the other</a:t>
            </a:r>
          </a:p>
          <a:p>
            <a:pPr eaLnBrk="1" hangingPunct="1"/>
            <a:r>
              <a:rPr lang="en-US" sz="1600" dirty="0"/>
              <a:t>  party, to obtain evidence that the only party that may be capable of computing the shared key is,</a:t>
            </a:r>
          </a:p>
          <a:p>
            <a:pPr eaLnBrk="1" hangingPunct="1"/>
            <a:r>
              <a:rPr lang="en-US" sz="1600" dirty="0"/>
              <a:t> indeed, its perceived communicating party.</a:t>
            </a:r>
          </a:p>
          <a:p>
            <a:pPr eaLnBrk="1" hangingPunct="1"/>
            <a:r>
              <a:rPr lang="en-US" sz="1600" i="1" dirty="0" smtClean="0"/>
              <a:t>Key </a:t>
            </a:r>
            <a:r>
              <a:rPr lang="en-US" sz="1600" i="1" dirty="0"/>
              <a:t>confirmation. </a:t>
            </a:r>
            <a:r>
              <a:rPr lang="en-US" sz="1600" dirty="0"/>
              <a:t>Each party communicates a message authentication check value over the</a:t>
            </a:r>
          </a:p>
          <a:p>
            <a:pPr eaLnBrk="1" hangingPunct="1"/>
            <a:r>
              <a:rPr lang="en-US" sz="1600" dirty="0"/>
              <a:t>   strings communicated by the other party, to prove possession of the shared key to the other</a:t>
            </a:r>
          </a:p>
          <a:p>
            <a:pPr eaLnBrk="1" hangingPunct="1"/>
            <a:r>
              <a:rPr lang="en-US" sz="1600" dirty="0"/>
              <a:t>   party. This confirms to each party the true identity of the other party and proofs that that party </a:t>
            </a:r>
          </a:p>
          <a:p>
            <a:pPr eaLnBrk="1" hangingPunct="1"/>
            <a:r>
              <a:rPr lang="en-US" sz="1600" dirty="0"/>
              <a:t>   successfully computed the shared key.</a:t>
            </a:r>
            <a:endParaRPr lang="en-US" sz="2000" dirty="0"/>
          </a:p>
        </p:txBody>
      </p:sp>
      <p:sp>
        <p:nvSpPr>
          <p:cNvPr id="75799" name="Text Box 23"/>
          <p:cNvSpPr txBox="1">
            <a:spLocks noChangeArrowheads="1"/>
          </p:cNvSpPr>
          <p:nvPr/>
        </p:nvSpPr>
        <p:spPr bwMode="auto">
          <a:xfrm>
            <a:off x="4464050" y="1560513"/>
            <a:ext cx="4518025" cy="639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 i="1"/>
              <a:t>Note: </a:t>
            </a:r>
            <a:r>
              <a:rPr lang="en-US"/>
              <a:t>Certificate of the static public keys do not need to be </a:t>
            </a:r>
          </a:p>
          <a:p>
            <a:pPr eaLnBrk="1" hangingPunct="1"/>
            <a:r>
              <a:rPr lang="en-US"/>
              <a:t>communicated, if pre-established between parties. This does, however,</a:t>
            </a:r>
          </a:p>
          <a:p>
            <a:pPr eaLnBrk="1" hangingPunct="1"/>
            <a:r>
              <a:rPr lang="en-US"/>
              <a:t>require storage of status information.</a:t>
            </a:r>
            <a:endParaRPr lang="en-US" i="1"/>
          </a:p>
        </p:txBody>
      </p:sp>
      <p:grpSp>
        <p:nvGrpSpPr>
          <p:cNvPr id="27" name="Group 26"/>
          <p:cNvGrpSpPr/>
          <p:nvPr/>
        </p:nvGrpSpPr>
        <p:grpSpPr>
          <a:xfrm>
            <a:off x="381000" y="1524000"/>
            <a:ext cx="381000" cy="1219200"/>
            <a:chOff x="381000" y="1524000"/>
            <a:chExt cx="381000" cy="1219200"/>
          </a:xfrm>
        </p:grpSpPr>
        <p:sp>
          <p:nvSpPr>
            <p:cNvPr id="28" name="Flowchart: Connector 27"/>
            <p:cNvSpPr/>
            <p:nvPr/>
          </p:nvSpPr>
          <p:spPr bwMode="auto">
            <a:xfrm>
              <a:off x="381000" y="2514600"/>
              <a:ext cx="381000" cy="228600"/>
            </a:xfrm>
            <a:prstGeom prst="flowChartConnector">
              <a:avLst/>
            </a:prstGeom>
            <a:solidFill>
              <a:schemeClr val="bg1">
                <a:lumMod val="6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CA" b="1" dirty="0">
                  <a:latin typeface="Times New Roman" pitchFamily="18" charset="0"/>
                </a:rPr>
                <a:t>3</a:t>
              </a:r>
              <a:endParaRPr kumimoji="0" lang="en-CA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9" name="Flowchart: Connector 28"/>
            <p:cNvSpPr/>
            <p:nvPr/>
          </p:nvSpPr>
          <p:spPr bwMode="auto">
            <a:xfrm>
              <a:off x="381000" y="1905000"/>
              <a:ext cx="381000" cy="228600"/>
            </a:xfrm>
            <a:prstGeom prst="flowChartConnector">
              <a:avLst/>
            </a:prstGeom>
            <a:solidFill>
              <a:schemeClr val="bg1">
                <a:lumMod val="6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CA" b="1" dirty="0">
                  <a:latin typeface="Times New Roman" pitchFamily="18" charset="0"/>
                </a:rPr>
                <a:t>2</a:t>
              </a:r>
              <a:endParaRPr kumimoji="0" lang="en-CA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30" name="Straight Connector 29"/>
            <p:cNvCxnSpPr>
              <a:stCxn id="29" idx="4"/>
              <a:endCxn id="28" idx="0"/>
            </p:cNvCxnSpPr>
            <p:nvPr/>
          </p:nvCxnSpPr>
          <p:spPr bwMode="auto">
            <a:xfrm>
              <a:off x="571500" y="2133600"/>
              <a:ext cx="0" cy="3810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31" name="Flowchart: Connector 30"/>
            <p:cNvSpPr/>
            <p:nvPr/>
          </p:nvSpPr>
          <p:spPr bwMode="auto">
            <a:xfrm>
              <a:off x="381000" y="1524000"/>
              <a:ext cx="381000" cy="228600"/>
            </a:xfrm>
            <a:prstGeom prst="flowChartConnector">
              <a:avLst/>
            </a:prstGeom>
            <a:solidFill>
              <a:schemeClr val="bg1">
                <a:lumMod val="6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CA" sz="1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1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14462" cy="276999"/>
          </a:xfrm>
        </p:spPr>
        <p:txBody>
          <a:bodyPr/>
          <a:lstStyle/>
          <a:p>
            <a:r>
              <a:rPr lang="en-US" dirty="0" smtClean="0"/>
              <a:t>May 15, 2012</a:t>
            </a:r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5931030" y="6475413"/>
            <a:ext cx="2612895" cy="184666"/>
          </a:xfrm>
        </p:spPr>
        <p:txBody>
          <a:bodyPr/>
          <a:lstStyle/>
          <a:p>
            <a:r>
              <a:rPr lang="en-US" dirty="0"/>
              <a:t>Ren</a:t>
            </a:r>
            <a:r>
              <a:rPr lang="en-US" dirty="0">
                <a:cs typeface="Times New Roman" pitchFamily="-65" charset="0"/>
              </a:rPr>
              <a:t>é </a:t>
            </a:r>
            <a:r>
              <a:rPr lang="en-US" dirty="0" smtClean="0">
                <a:cs typeface="Times New Roman" pitchFamily="-65" charset="0"/>
              </a:rPr>
              <a:t>Struik (Struik Security Consultancy)</a:t>
            </a:r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5ABEACFB-3356-4F55-9E9E-C20090A640E8}" type="slidenum">
              <a:rPr lang="en-US"/>
              <a:pPr/>
              <a:t>23</a:t>
            </a:fld>
            <a:endParaRPr lang="en-US"/>
          </a:p>
        </p:txBody>
      </p:sp>
      <p:sp>
        <p:nvSpPr>
          <p:cNvPr id="81922" name="Text Box 2"/>
          <p:cNvSpPr txBox="1">
            <a:spLocks noChangeArrowheads="1"/>
          </p:cNvSpPr>
          <p:nvPr/>
        </p:nvSpPr>
        <p:spPr bwMode="auto">
          <a:xfrm>
            <a:off x="1090451" y="533400"/>
            <a:ext cx="7072642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400" b="1" dirty="0" smtClean="0"/>
              <a:t>Public-Key Key Agreement: (a) with Certificates (2) </a:t>
            </a:r>
            <a:endParaRPr lang="en-US" sz="2400" b="1" dirty="0"/>
          </a:p>
        </p:txBody>
      </p:sp>
      <p:sp>
        <p:nvSpPr>
          <p:cNvPr id="81923" name="Rectangle 3"/>
          <p:cNvSpPr>
            <a:spLocks noChangeArrowheads="1"/>
          </p:cNvSpPr>
          <p:nvPr/>
        </p:nvSpPr>
        <p:spPr bwMode="auto">
          <a:xfrm>
            <a:off x="0" y="1066800"/>
            <a:ext cx="9144000" cy="5509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r>
              <a:rPr lang="en-GB" sz="1600" i="1" dirty="0"/>
              <a:t>Initial Set-up</a:t>
            </a:r>
          </a:p>
          <a:p>
            <a:pPr>
              <a:buFont typeface="Wingdings" pitchFamily="2" charset="2"/>
              <a:buChar char="§"/>
            </a:pPr>
            <a:r>
              <a:rPr lang="en-GB" sz="1600" i="1" dirty="0"/>
              <a:t> </a:t>
            </a:r>
            <a:r>
              <a:rPr lang="en-GB" sz="1600" dirty="0"/>
              <a:t>Publication of system-wide parameters</a:t>
            </a:r>
          </a:p>
          <a:p>
            <a:pPr>
              <a:buFont typeface="Wingdings" pitchFamily="2" charset="2"/>
              <a:buChar char="§"/>
            </a:pPr>
            <a:r>
              <a:rPr lang="en-GB" sz="1600" dirty="0"/>
              <a:t> Publication of elliptic curve domain parameters</a:t>
            </a:r>
          </a:p>
          <a:p>
            <a:pPr>
              <a:buFont typeface="Wingdings" pitchFamily="2" charset="2"/>
              <a:buChar char="§"/>
            </a:pPr>
            <a:r>
              <a:rPr lang="en-GB" sz="1600" dirty="0"/>
              <a:t> Publication of keyed hash function </a:t>
            </a:r>
            <a:r>
              <a:rPr lang="en-GB" sz="1600" i="1" dirty="0" err="1">
                <a:solidFill>
                  <a:schemeClr val="accent2"/>
                </a:solidFill>
              </a:rPr>
              <a:t>h</a:t>
            </a:r>
            <a:r>
              <a:rPr lang="en-GB" sz="1600" i="1" baseline="-25000" dirty="0" err="1">
                <a:solidFill>
                  <a:schemeClr val="accent2"/>
                </a:solidFill>
              </a:rPr>
              <a:t>k</a:t>
            </a:r>
            <a:r>
              <a:rPr lang="en-GB" sz="1600" dirty="0">
                <a:solidFill>
                  <a:schemeClr val="accent2"/>
                </a:solidFill>
              </a:rPr>
              <a:t> </a:t>
            </a:r>
            <a:r>
              <a:rPr lang="en-GB" sz="1600" dirty="0"/>
              <a:t>used</a:t>
            </a:r>
          </a:p>
          <a:p>
            <a:pPr>
              <a:buFont typeface="Wingdings" pitchFamily="2" charset="2"/>
              <a:buChar char="§"/>
            </a:pPr>
            <a:r>
              <a:rPr lang="en-GB" sz="1600" dirty="0"/>
              <a:t> Publication of un-keyed hash function </a:t>
            </a:r>
            <a:r>
              <a:rPr lang="en-GB" sz="1600" i="1" dirty="0">
                <a:solidFill>
                  <a:schemeClr val="accent2"/>
                </a:solidFill>
              </a:rPr>
              <a:t>h</a:t>
            </a:r>
            <a:r>
              <a:rPr lang="en-GB" sz="1600" i="1" dirty="0"/>
              <a:t> </a:t>
            </a:r>
            <a:r>
              <a:rPr lang="en-GB" sz="1600" dirty="0"/>
              <a:t>used</a:t>
            </a:r>
            <a:endParaRPr lang="en-GB" sz="1600" i="1" baseline="-25000" dirty="0"/>
          </a:p>
          <a:p>
            <a:pPr>
              <a:buFont typeface="Wingdings" pitchFamily="2" charset="2"/>
              <a:buChar char="§"/>
            </a:pPr>
            <a:r>
              <a:rPr lang="en-GB" sz="1600" i="1" baseline="-25000" dirty="0"/>
              <a:t> </a:t>
            </a:r>
            <a:r>
              <a:rPr lang="en-GB" sz="1600" dirty="0"/>
              <a:t>Distribution of authentic long-term public keys </a:t>
            </a:r>
            <a:r>
              <a:rPr lang="en-GB" sz="1600" i="1" dirty="0" smtClean="0">
                <a:solidFill>
                  <a:schemeClr val="accent2"/>
                </a:solidFill>
              </a:rPr>
              <a:t>Q</a:t>
            </a:r>
            <a:r>
              <a:rPr lang="en-GB" sz="1600" baseline="-25000" dirty="0" smtClean="0">
                <a:solidFill>
                  <a:schemeClr val="accent2"/>
                </a:solidFill>
              </a:rPr>
              <a:t>A</a:t>
            </a:r>
            <a:r>
              <a:rPr lang="en-GB" sz="1600" dirty="0" smtClean="0"/>
              <a:t> </a:t>
            </a:r>
            <a:r>
              <a:rPr lang="en-GB" sz="1600" dirty="0"/>
              <a:t>and </a:t>
            </a:r>
            <a:r>
              <a:rPr lang="en-GB" sz="1600" i="1" dirty="0" smtClean="0">
                <a:solidFill>
                  <a:schemeClr val="accent2"/>
                </a:solidFill>
              </a:rPr>
              <a:t>Q</a:t>
            </a:r>
            <a:r>
              <a:rPr lang="en-GB" sz="1600" baseline="-25000" dirty="0" smtClean="0">
                <a:solidFill>
                  <a:schemeClr val="accent2"/>
                </a:solidFill>
              </a:rPr>
              <a:t>B</a:t>
            </a:r>
            <a:r>
              <a:rPr lang="en-GB" sz="1600" dirty="0" smtClean="0"/>
              <a:t>, using certificates</a:t>
            </a:r>
            <a:endParaRPr lang="en-GB" sz="1600" baseline="-25000" dirty="0">
              <a:solidFill>
                <a:schemeClr val="accent2"/>
              </a:solidFill>
            </a:endParaRPr>
          </a:p>
          <a:p>
            <a:endParaRPr lang="en-GB" sz="1600" i="1" dirty="0"/>
          </a:p>
          <a:p>
            <a:r>
              <a:rPr lang="en-GB" sz="1600" i="1" dirty="0"/>
              <a:t>Constraints</a:t>
            </a:r>
          </a:p>
          <a:p>
            <a:pPr>
              <a:buFont typeface="Wingdings" pitchFamily="2" charset="2"/>
              <a:buChar char="§"/>
            </a:pPr>
            <a:r>
              <a:rPr lang="en-GB" sz="1600" i="1" dirty="0"/>
              <a:t> </a:t>
            </a:r>
            <a:r>
              <a:rPr lang="en-GB" sz="1600" i="1" dirty="0">
                <a:solidFill>
                  <a:srgbClr val="0070C0"/>
                </a:solidFill>
              </a:rPr>
              <a:t>X</a:t>
            </a:r>
            <a:r>
              <a:rPr lang="en-GB" sz="1600" dirty="0">
                <a:solidFill>
                  <a:srgbClr val="0070C0"/>
                </a:solidFill>
              </a:rPr>
              <a:t> </a:t>
            </a:r>
            <a:r>
              <a:rPr lang="en-GB" sz="1600" dirty="0"/>
              <a:t>and </a:t>
            </a:r>
            <a:r>
              <a:rPr lang="en-GB" sz="1600" i="1" dirty="0">
                <a:solidFill>
                  <a:srgbClr val="0070C0"/>
                </a:solidFill>
              </a:rPr>
              <a:t>Y</a:t>
            </a:r>
            <a:r>
              <a:rPr lang="en-GB" sz="1600" dirty="0"/>
              <a:t> shall be generated at random (ephemeral elliptic curve points)</a:t>
            </a:r>
          </a:p>
          <a:p>
            <a:pPr>
              <a:buFont typeface="Wingdings" pitchFamily="2" charset="2"/>
              <a:buChar char="§"/>
            </a:pPr>
            <a:r>
              <a:rPr lang="en-GB" sz="1600" i="1" dirty="0"/>
              <a:t> </a:t>
            </a:r>
            <a:r>
              <a:rPr lang="en-GB" sz="1600" dirty="0" smtClean="0"/>
              <a:t>Long-term private keys </a:t>
            </a:r>
            <a:r>
              <a:rPr lang="en-GB" sz="1600" i="1" dirty="0" err="1">
                <a:solidFill>
                  <a:srgbClr val="FF0000"/>
                </a:solidFill>
              </a:rPr>
              <a:t>d</a:t>
            </a:r>
            <a:r>
              <a:rPr lang="en-GB" sz="1600" baseline="-25000" dirty="0" err="1" smtClean="0">
                <a:solidFill>
                  <a:srgbClr val="FF0000"/>
                </a:solidFill>
              </a:rPr>
              <a:t>A</a:t>
            </a:r>
            <a:r>
              <a:rPr lang="en-GB" sz="1600" i="1" dirty="0" smtClean="0"/>
              <a:t> </a:t>
            </a:r>
            <a:r>
              <a:rPr lang="en-GB" sz="1600" dirty="0"/>
              <a:t>and </a:t>
            </a:r>
            <a:r>
              <a:rPr lang="en-GB" sz="1600" i="1" dirty="0" smtClean="0">
                <a:solidFill>
                  <a:srgbClr val="FF0000"/>
                </a:solidFill>
              </a:rPr>
              <a:t>d</a:t>
            </a:r>
            <a:r>
              <a:rPr lang="en-GB" sz="1600" baseline="-25000" dirty="0" smtClean="0">
                <a:solidFill>
                  <a:srgbClr val="FF0000"/>
                </a:solidFill>
              </a:rPr>
              <a:t>B</a:t>
            </a:r>
            <a:r>
              <a:rPr lang="en-GB" sz="1600" dirty="0" smtClean="0"/>
              <a:t> </a:t>
            </a:r>
            <a:r>
              <a:rPr lang="en-GB" sz="1600" dirty="0"/>
              <a:t>private to Party A, resp. Party </a:t>
            </a:r>
            <a:r>
              <a:rPr lang="en-GB" sz="1600" dirty="0" smtClean="0"/>
              <a:t>B, and </a:t>
            </a:r>
            <a:r>
              <a:rPr lang="en-GB" sz="1600" i="1" dirty="0" smtClean="0"/>
              <a:t>valid during execution of protocol</a:t>
            </a:r>
          </a:p>
          <a:p>
            <a:pPr>
              <a:buFont typeface="Wingdings" pitchFamily="2" charset="2"/>
              <a:buChar char="§"/>
            </a:pPr>
            <a:r>
              <a:rPr lang="en-GB" sz="1600" dirty="0" smtClean="0"/>
              <a:t> Short-term private keys </a:t>
            </a:r>
            <a:r>
              <a:rPr lang="en-GB" sz="1600" i="1" dirty="0" smtClean="0">
                <a:solidFill>
                  <a:srgbClr val="FF0000"/>
                </a:solidFill>
              </a:rPr>
              <a:t>x</a:t>
            </a:r>
            <a:r>
              <a:rPr lang="en-GB" sz="1600" i="1" dirty="0" smtClean="0"/>
              <a:t> </a:t>
            </a:r>
            <a:r>
              <a:rPr lang="en-GB" sz="1600" dirty="0" smtClean="0"/>
              <a:t>and </a:t>
            </a:r>
            <a:r>
              <a:rPr lang="en-GB" sz="1600" i="1" dirty="0">
                <a:solidFill>
                  <a:srgbClr val="FF0000"/>
                </a:solidFill>
              </a:rPr>
              <a:t>y</a:t>
            </a:r>
            <a:r>
              <a:rPr lang="en-GB" sz="1600" dirty="0" smtClean="0"/>
              <a:t> private to Party A, resp. Party B and </a:t>
            </a:r>
            <a:r>
              <a:rPr lang="en-GB" sz="1600" i="1" dirty="0" smtClean="0"/>
              <a:t>valid during execution of protocol</a:t>
            </a:r>
          </a:p>
          <a:p>
            <a:pPr>
              <a:buFont typeface="Wingdings" pitchFamily="2" charset="2"/>
              <a:buChar char="§"/>
            </a:pPr>
            <a:r>
              <a:rPr lang="en-GB" sz="1600" dirty="0"/>
              <a:t> </a:t>
            </a:r>
            <a:r>
              <a:rPr lang="en-GB" sz="1600" dirty="0" smtClean="0"/>
              <a:t>Each party shall have access to the public key </a:t>
            </a:r>
            <a:r>
              <a:rPr lang="en-GB" sz="1600" i="1" dirty="0" smtClean="0">
                <a:solidFill>
                  <a:schemeClr val="accent2"/>
                </a:solidFill>
              </a:rPr>
              <a:t>Q</a:t>
            </a:r>
            <a:r>
              <a:rPr lang="en-GB" sz="1600" baseline="-25000" dirty="0" smtClean="0">
                <a:solidFill>
                  <a:schemeClr val="accent2"/>
                </a:solidFill>
              </a:rPr>
              <a:t>CA</a:t>
            </a:r>
            <a:r>
              <a:rPr lang="en-GB" sz="1600" baseline="-25000" dirty="0" smtClean="0"/>
              <a:t> </a:t>
            </a:r>
            <a:r>
              <a:rPr lang="en-GB" sz="1600" dirty="0" smtClean="0"/>
              <a:t> used to certify the other party’s long-term key</a:t>
            </a:r>
            <a:endParaRPr lang="en-GB" sz="1600" dirty="0" smtClean="0">
              <a:solidFill>
                <a:schemeClr val="accent2"/>
              </a:solidFill>
            </a:endParaRPr>
          </a:p>
          <a:p>
            <a:r>
              <a:rPr lang="en-GB" sz="1600" u="sng" dirty="0" smtClean="0"/>
              <a:t>Note:</a:t>
            </a:r>
            <a:r>
              <a:rPr lang="en-GB" sz="1600" dirty="0" smtClean="0"/>
              <a:t> (</a:t>
            </a:r>
            <a:r>
              <a:rPr lang="en-GB" sz="1600" i="1" dirty="0" err="1" smtClean="0">
                <a:solidFill>
                  <a:srgbClr val="FF0000"/>
                </a:solidFill>
              </a:rPr>
              <a:t>d</a:t>
            </a:r>
            <a:r>
              <a:rPr lang="en-GB" sz="1600" baseline="-25000" dirty="0" err="1" smtClean="0">
                <a:solidFill>
                  <a:srgbClr val="FF0000"/>
                </a:solidFill>
              </a:rPr>
              <a:t>A</a:t>
            </a:r>
            <a:r>
              <a:rPr lang="en-GB" sz="1600" i="1" dirty="0"/>
              <a:t>, </a:t>
            </a:r>
            <a:r>
              <a:rPr lang="en-GB" sz="1600" i="1" dirty="0" smtClean="0">
                <a:solidFill>
                  <a:srgbClr val="0070C0"/>
                </a:solidFill>
              </a:rPr>
              <a:t>Q</a:t>
            </a:r>
            <a:r>
              <a:rPr lang="en-GB" sz="1600" baseline="-25000" dirty="0" smtClean="0">
                <a:solidFill>
                  <a:srgbClr val="0070C0"/>
                </a:solidFill>
              </a:rPr>
              <a:t>A</a:t>
            </a:r>
            <a:r>
              <a:rPr lang="en-GB" sz="1600" dirty="0" smtClean="0"/>
              <a:t>), (</a:t>
            </a:r>
            <a:r>
              <a:rPr lang="en-GB" sz="1600" i="1" dirty="0">
                <a:solidFill>
                  <a:srgbClr val="FF0000"/>
                </a:solidFill>
              </a:rPr>
              <a:t>x</a:t>
            </a:r>
            <a:r>
              <a:rPr lang="en-GB" sz="1600" i="1" dirty="0" smtClean="0"/>
              <a:t>, </a:t>
            </a:r>
            <a:r>
              <a:rPr lang="en-GB" sz="1600" i="1" dirty="0">
                <a:solidFill>
                  <a:srgbClr val="0070C0"/>
                </a:solidFill>
              </a:rPr>
              <a:t>X</a:t>
            </a:r>
            <a:r>
              <a:rPr lang="en-GB" sz="1600" dirty="0" smtClean="0"/>
              <a:t>) and (</a:t>
            </a:r>
            <a:r>
              <a:rPr lang="en-GB" sz="1600" i="1" dirty="0" smtClean="0">
                <a:solidFill>
                  <a:srgbClr val="FF0000"/>
                </a:solidFill>
              </a:rPr>
              <a:t>d</a:t>
            </a:r>
            <a:r>
              <a:rPr lang="en-GB" sz="1600" baseline="-25000" dirty="0" smtClean="0">
                <a:solidFill>
                  <a:srgbClr val="FF0000"/>
                </a:solidFill>
              </a:rPr>
              <a:t>B</a:t>
            </a:r>
            <a:r>
              <a:rPr lang="en-GB" sz="1600" i="1" dirty="0"/>
              <a:t>, </a:t>
            </a:r>
            <a:r>
              <a:rPr lang="en-GB" sz="1600" i="1" dirty="0" smtClean="0">
                <a:solidFill>
                  <a:srgbClr val="0070C0"/>
                </a:solidFill>
              </a:rPr>
              <a:t>Q</a:t>
            </a:r>
            <a:r>
              <a:rPr lang="en-GB" sz="1600" baseline="-25000" dirty="0" smtClean="0">
                <a:solidFill>
                  <a:srgbClr val="0070C0"/>
                </a:solidFill>
              </a:rPr>
              <a:t>B</a:t>
            </a:r>
            <a:r>
              <a:rPr lang="en-GB" sz="1600" dirty="0"/>
              <a:t>) </a:t>
            </a:r>
            <a:r>
              <a:rPr lang="en-GB" sz="1600" dirty="0" smtClean="0"/>
              <a:t>, (</a:t>
            </a:r>
            <a:r>
              <a:rPr lang="en-GB" sz="1600" i="1" dirty="0" smtClean="0">
                <a:solidFill>
                  <a:srgbClr val="FF0000"/>
                </a:solidFill>
              </a:rPr>
              <a:t>y</a:t>
            </a:r>
            <a:r>
              <a:rPr lang="en-GB" sz="1600" i="1" dirty="0" smtClean="0"/>
              <a:t>, </a:t>
            </a:r>
            <a:r>
              <a:rPr lang="en-GB" sz="1600" i="1" dirty="0" smtClean="0">
                <a:solidFill>
                  <a:srgbClr val="0070C0"/>
                </a:solidFill>
              </a:rPr>
              <a:t>Y</a:t>
            </a:r>
            <a:r>
              <a:rPr lang="en-GB" sz="1600" dirty="0" smtClean="0"/>
              <a:t>) are long-term and short-term public </a:t>
            </a:r>
            <a:r>
              <a:rPr lang="en-GB" sz="1600" dirty="0"/>
              <a:t>key pairs of A, resp. </a:t>
            </a:r>
            <a:r>
              <a:rPr lang="en-GB" sz="1600" dirty="0" smtClean="0"/>
              <a:t>B</a:t>
            </a:r>
            <a:endParaRPr lang="en-GB" sz="1600" dirty="0"/>
          </a:p>
          <a:p>
            <a:endParaRPr lang="en-GB" sz="1600" i="1" dirty="0"/>
          </a:p>
          <a:p>
            <a:r>
              <a:rPr lang="en-GB" sz="1600" i="1" dirty="0"/>
              <a:t>Security Services</a:t>
            </a:r>
          </a:p>
          <a:p>
            <a:pPr>
              <a:buFont typeface="Wingdings" pitchFamily="2" charset="2"/>
              <a:buChar char="§"/>
            </a:pPr>
            <a:r>
              <a:rPr lang="en-GB" sz="1600" i="1" dirty="0"/>
              <a:t> </a:t>
            </a:r>
            <a:r>
              <a:rPr lang="en-GB" sz="1600" dirty="0"/>
              <a:t>Key agreement between A and B on the shared key </a:t>
            </a:r>
            <a:r>
              <a:rPr lang="en-GB" sz="1600" i="1" dirty="0" smtClean="0">
                <a:solidFill>
                  <a:srgbClr val="FF0000"/>
                </a:solidFill>
              </a:rPr>
              <a:t>K</a:t>
            </a:r>
            <a:r>
              <a:rPr lang="en-GB" sz="1600" i="1" dirty="0" smtClean="0"/>
              <a:t>=</a:t>
            </a:r>
            <a:r>
              <a:rPr lang="en-GB" sz="1600" i="1" dirty="0" err="1" smtClean="0"/>
              <a:t>KeyMap</a:t>
            </a:r>
            <a:r>
              <a:rPr lang="en-GB" sz="1600" dirty="0" smtClean="0"/>
              <a:t>(</a:t>
            </a:r>
            <a:r>
              <a:rPr lang="en-GB" sz="1600" i="1" dirty="0" err="1" smtClean="0">
                <a:solidFill>
                  <a:srgbClr val="FF0000"/>
                </a:solidFill>
              </a:rPr>
              <a:t>d</a:t>
            </a:r>
            <a:r>
              <a:rPr lang="en-GB" sz="1600" baseline="-25000" dirty="0" err="1" smtClean="0">
                <a:solidFill>
                  <a:srgbClr val="FF0000"/>
                </a:solidFill>
              </a:rPr>
              <a:t>A</a:t>
            </a:r>
            <a:r>
              <a:rPr lang="en-GB" sz="1600" i="1" dirty="0" smtClean="0"/>
              <a:t>, </a:t>
            </a:r>
            <a:r>
              <a:rPr lang="en-GB" sz="1600" i="1" dirty="0" smtClean="0">
                <a:solidFill>
                  <a:srgbClr val="FF0000"/>
                </a:solidFill>
              </a:rPr>
              <a:t>x</a:t>
            </a:r>
            <a:r>
              <a:rPr lang="en-GB" sz="1600" i="1" dirty="0" smtClean="0"/>
              <a:t>, </a:t>
            </a:r>
            <a:r>
              <a:rPr lang="en-GB" sz="1600" i="1" dirty="0" smtClean="0">
                <a:solidFill>
                  <a:srgbClr val="0070C0"/>
                </a:solidFill>
              </a:rPr>
              <a:t>Q</a:t>
            </a:r>
            <a:r>
              <a:rPr lang="en-GB" sz="1600" baseline="-25000" dirty="0" smtClean="0">
                <a:solidFill>
                  <a:srgbClr val="0070C0"/>
                </a:solidFill>
              </a:rPr>
              <a:t>B</a:t>
            </a:r>
            <a:r>
              <a:rPr lang="en-GB" sz="1600" i="1" dirty="0" smtClean="0"/>
              <a:t>, </a:t>
            </a:r>
            <a:r>
              <a:rPr lang="en-GB" sz="1600" i="1" dirty="0" smtClean="0">
                <a:solidFill>
                  <a:srgbClr val="0070C0"/>
                </a:solidFill>
              </a:rPr>
              <a:t>Y</a:t>
            </a:r>
            <a:r>
              <a:rPr lang="en-GB" sz="1600" dirty="0" smtClean="0"/>
              <a:t> )</a:t>
            </a:r>
            <a:r>
              <a:rPr lang="en-GB" sz="1600" i="1" dirty="0" smtClean="0"/>
              <a:t>=</a:t>
            </a:r>
            <a:r>
              <a:rPr lang="en-GB" sz="1600" i="1" dirty="0" err="1" smtClean="0"/>
              <a:t>KeyMap</a:t>
            </a:r>
            <a:r>
              <a:rPr lang="en-GB" sz="1600" dirty="0" smtClean="0"/>
              <a:t>(</a:t>
            </a:r>
            <a:r>
              <a:rPr lang="en-GB" sz="1600" i="1" dirty="0" smtClean="0">
                <a:solidFill>
                  <a:srgbClr val="FF0000"/>
                </a:solidFill>
              </a:rPr>
              <a:t>d</a:t>
            </a:r>
            <a:r>
              <a:rPr lang="en-GB" sz="1600" baseline="-25000" dirty="0">
                <a:solidFill>
                  <a:srgbClr val="FF0000"/>
                </a:solidFill>
              </a:rPr>
              <a:t>B</a:t>
            </a:r>
            <a:r>
              <a:rPr lang="en-GB" sz="1600" i="1" dirty="0" smtClean="0"/>
              <a:t>, </a:t>
            </a:r>
            <a:r>
              <a:rPr lang="en-GB" sz="1600" i="1" dirty="0">
                <a:solidFill>
                  <a:srgbClr val="FF0000"/>
                </a:solidFill>
              </a:rPr>
              <a:t>y</a:t>
            </a:r>
            <a:r>
              <a:rPr lang="en-GB" sz="1600" i="1" dirty="0" smtClean="0"/>
              <a:t>, </a:t>
            </a:r>
            <a:r>
              <a:rPr lang="en-GB" sz="1600" i="1" dirty="0" smtClean="0">
                <a:solidFill>
                  <a:srgbClr val="0070C0"/>
                </a:solidFill>
              </a:rPr>
              <a:t>Q</a:t>
            </a:r>
            <a:r>
              <a:rPr lang="en-GB" sz="1600" baseline="-25000" dirty="0">
                <a:solidFill>
                  <a:srgbClr val="0070C0"/>
                </a:solidFill>
              </a:rPr>
              <a:t>A</a:t>
            </a:r>
            <a:r>
              <a:rPr lang="en-GB" sz="1600" i="1" dirty="0" smtClean="0"/>
              <a:t>, </a:t>
            </a:r>
            <a:r>
              <a:rPr lang="en-GB" sz="1600" i="1" dirty="0">
                <a:solidFill>
                  <a:srgbClr val="0070C0"/>
                </a:solidFill>
              </a:rPr>
              <a:t>X</a:t>
            </a:r>
            <a:r>
              <a:rPr lang="en-GB" sz="1600" dirty="0" smtClean="0"/>
              <a:t> )</a:t>
            </a:r>
            <a:endParaRPr lang="en-GB" sz="1600" dirty="0"/>
          </a:p>
          <a:p>
            <a:pPr>
              <a:buFont typeface="Wingdings" pitchFamily="2" charset="2"/>
              <a:buChar char="§"/>
            </a:pPr>
            <a:r>
              <a:rPr lang="en-GB" sz="1600" dirty="0"/>
              <a:t> Mutual entity authentication of A and B</a:t>
            </a:r>
          </a:p>
          <a:p>
            <a:pPr>
              <a:buFont typeface="Wingdings" pitchFamily="2" charset="2"/>
              <a:buChar char="§"/>
            </a:pPr>
            <a:r>
              <a:rPr lang="en-GB" sz="1600" dirty="0"/>
              <a:t> Mutual implicit key authentication between A and B</a:t>
            </a:r>
          </a:p>
          <a:p>
            <a:pPr>
              <a:buFont typeface="Wingdings" pitchFamily="2" charset="2"/>
              <a:buChar char="§"/>
            </a:pPr>
            <a:r>
              <a:rPr lang="en-GB" sz="1600" dirty="0"/>
              <a:t> Mutual key confirmation between A and B</a:t>
            </a:r>
          </a:p>
          <a:p>
            <a:pPr>
              <a:buFont typeface="Wingdings" pitchFamily="2" charset="2"/>
              <a:buChar char="§"/>
            </a:pPr>
            <a:r>
              <a:rPr lang="en-GB" sz="1600" dirty="0"/>
              <a:t> Perfect forward </a:t>
            </a:r>
            <a:r>
              <a:rPr lang="en-GB" sz="1600" dirty="0" smtClean="0"/>
              <a:t>secrecy </a:t>
            </a:r>
            <a:endParaRPr lang="en-GB" sz="1600" dirty="0"/>
          </a:p>
          <a:p>
            <a:pPr>
              <a:buFont typeface="Wingdings" pitchFamily="2" charset="2"/>
              <a:buChar char="§"/>
            </a:pPr>
            <a:r>
              <a:rPr lang="en-GB" sz="1600" dirty="0"/>
              <a:t> No unilateral key control by either </a:t>
            </a:r>
            <a:r>
              <a:rPr lang="en-GB" sz="1600" dirty="0" smtClean="0"/>
              <a:t>party</a:t>
            </a:r>
          </a:p>
          <a:p>
            <a:pPr>
              <a:buFont typeface="Wingdings" pitchFamily="2" charset="2"/>
              <a:buChar char="§"/>
            </a:pPr>
            <a:r>
              <a:rPr lang="en-GB" sz="1600" dirty="0"/>
              <a:t> </a:t>
            </a:r>
            <a:r>
              <a:rPr lang="en-GB" sz="1600" dirty="0" smtClean="0"/>
              <a:t>Esoteric properties: unknown key-share resilience, session key retrieval resilience </a:t>
            </a:r>
            <a:endParaRPr lang="en-GB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14462" cy="276999"/>
          </a:xfrm>
        </p:spPr>
        <p:txBody>
          <a:bodyPr/>
          <a:lstStyle/>
          <a:p>
            <a:r>
              <a:rPr lang="en-US" dirty="0" smtClean="0"/>
              <a:t>May 15, 2012</a:t>
            </a:r>
            <a:endParaRPr lang="en-US" dirty="0"/>
          </a:p>
        </p:txBody>
      </p:sp>
      <p:sp>
        <p:nvSpPr>
          <p:cNvPr id="2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5892558" y="6475413"/>
            <a:ext cx="2651367" cy="184666"/>
          </a:xfrm>
        </p:spPr>
        <p:txBody>
          <a:bodyPr/>
          <a:lstStyle/>
          <a:p>
            <a:r>
              <a:rPr lang="en-US" dirty="0"/>
              <a:t>Ren</a:t>
            </a:r>
            <a:r>
              <a:rPr lang="en-US" dirty="0">
                <a:cs typeface="Times New Roman" pitchFamily="-65" charset="0"/>
              </a:rPr>
              <a:t>é </a:t>
            </a:r>
            <a:r>
              <a:rPr lang="en-US" dirty="0" smtClean="0">
                <a:cs typeface="Times New Roman" pitchFamily="-65" charset="0"/>
              </a:rPr>
              <a:t>Struik (Struik Security Consultancy)</a:t>
            </a:r>
            <a:endParaRPr lang="en-US" dirty="0"/>
          </a:p>
        </p:txBody>
      </p:sp>
      <p:sp>
        <p:nvSpPr>
          <p:cNvPr id="2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FFA100AE-CD11-4A34-A7AD-806EE4215E72}" type="slidenum">
              <a:rPr lang="en-US"/>
              <a:pPr/>
              <a:t>24</a:t>
            </a:fld>
            <a:endParaRPr lang="en-US"/>
          </a:p>
        </p:txBody>
      </p:sp>
      <p:sp>
        <p:nvSpPr>
          <p:cNvPr id="75778" name="Text Box 2"/>
          <p:cNvSpPr txBox="1">
            <a:spLocks noChangeArrowheads="1"/>
          </p:cNvSpPr>
          <p:nvPr/>
        </p:nvSpPr>
        <p:spPr bwMode="auto">
          <a:xfrm>
            <a:off x="923570" y="533400"/>
            <a:ext cx="7441332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400" b="1" dirty="0" smtClean="0"/>
              <a:t>Public-Key Key Agreement: (b) without Certificates </a:t>
            </a:r>
            <a:r>
              <a:rPr lang="en-US" sz="2400" b="1" dirty="0"/>
              <a:t>(1)</a:t>
            </a:r>
          </a:p>
        </p:txBody>
      </p:sp>
      <p:sp>
        <p:nvSpPr>
          <p:cNvPr id="75779" name="Text Box 3"/>
          <p:cNvSpPr txBox="1">
            <a:spLocks noChangeArrowheads="1"/>
          </p:cNvSpPr>
          <p:nvPr/>
        </p:nvSpPr>
        <p:spPr bwMode="auto">
          <a:xfrm>
            <a:off x="1398588" y="995363"/>
            <a:ext cx="290512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GB" sz="2400"/>
          </a:p>
          <a:p>
            <a:pPr>
              <a:buFontTx/>
              <a:buChar char="•"/>
            </a:pPr>
            <a:endParaRPr lang="en-GB" sz="2400"/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762000" y="1066800"/>
            <a:ext cx="2286000" cy="1828800"/>
            <a:chOff x="480" y="816"/>
            <a:chExt cx="1440" cy="1152"/>
          </a:xfrm>
        </p:grpSpPr>
        <p:grpSp>
          <p:nvGrpSpPr>
            <p:cNvPr id="3" name="Group 5"/>
            <p:cNvGrpSpPr>
              <a:grpSpLocks/>
            </p:cNvGrpSpPr>
            <p:nvPr/>
          </p:nvGrpSpPr>
          <p:grpSpPr bwMode="auto">
            <a:xfrm>
              <a:off x="480" y="816"/>
              <a:ext cx="288" cy="192"/>
              <a:chOff x="816" y="912"/>
              <a:chExt cx="288" cy="192"/>
            </a:xfrm>
          </p:grpSpPr>
          <p:sp>
            <p:nvSpPr>
              <p:cNvPr id="75782" name="Rectangle 6"/>
              <p:cNvSpPr>
                <a:spLocks noChangeArrowheads="1"/>
              </p:cNvSpPr>
              <p:nvPr/>
            </p:nvSpPr>
            <p:spPr bwMode="auto">
              <a:xfrm>
                <a:off x="816" y="912"/>
                <a:ext cx="288" cy="192"/>
              </a:xfrm>
              <a:prstGeom prst="rect">
                <a:avLst/>
              </a:prstGeom>
              <a:solidFill>
                <a:srgbClr val="FFC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75783" name="Text Box 7"/>
              <p:cNvSpPr txBox="1">
                <a:spLocks noChangeArrowheads="1"/>
              </p:cNvSpPr>
              <p:nvPr/>
            </p:nvSpPr>
            <p:spPr bwMode="auto">
              <a:xfrm>
                <a:off x="864" y="912"/>
                <a:ext cx="175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eaLnBrk="1" hangingPunct="1"/>
                <a:r>
                  <a:rPr lang="en-US" i="1" dirty="0"/>
                  <a:t>A</a:t>
                </a:r>
              </a:p>
            </p:txBody>
          </p:sp>
        </p:grpSp>
        <p:sp>
          <p:nvSpPr>
            <p:cNvPr id="75784" name="Line 8"/>
            <p:cNvSpPr>
              <a:spLocks noChangeShapeType="1"/>
            </p:cNvSpPr>
            <p:nvPr/>
          </p:nvSpPr>
          <p:spPr bwMode="auto">
            <a:xfrm>
              <a:off x="624" y="1008"/>
              <a:ext cx="0" cy="96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CA"/>
            </a:p>
          </p:txBody>
        </p:sp>
        <p:grpSp>
          <p:nvGrpSpPr>
            <p:cNvPr id="4" name="Group 9"/>
            <p:cNvGrpSpPr>
              <a:grpSpLocks/>
            </p:cNvGrpSpPr>
            <p:nvPr/>
          </p:nvGrpSpPr>
          <p:grpSpPr bwMode="auto">
            <a:xfrm>
              <a:off x="1632" y="816"/>
              <a:ext cx="288" cy="192"/>
              <a:chOff x="816" y="912"/>
              <a:chExt cx="288" cy="192"/>
            </a:xfrm>
          </p:grpSpPr>
          <p:sp>
            <p:nvSpPr>
              <p:cNvPr id="75786" name="Rectangle 10"/>
              <p:cNvSpPr>
                <a:spLocks noChangeArrowheads="1"/>
              </p:cNvSpPr>
              <p:nvPr/>
            </p:nvSpPr>
            <p:spPr bwMode="auto">
              <a:xfrm>
                <a:off x="816" y="912"/>
                <a:ext cx="288" cy="192"/>
              </a:xfrm>
              <a:prstGeom prst="rect">
                <a:avLst/>
              </a:prstGeom>
              <a:solidFill>
                <a:srgbClr val="00B0F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75787" name="Text Box 11"/>
              <p:cNvSpPr txBox="1">
                <a:spLocks noChangeArrowheads="1"/>
              </p:cNvSpPr>
              <p:nvPr/>
            </p:nvSpPr>
            <p:spPr bwMode="auto">
              <a:xfrm>
                <a:off x="864" y="912"/>
                <a:ext cx="175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eaLnBrk="1" hangingPunct="1"/>
                <a:r>
                  <a:rPr lang="en-US" i="1"/>
                  <a:t>B</a:t>
                </a:r>
              </a:p>
            </p:txBody>
          </p:sp>
        </p:grpSp>
        <p:sp>
          <p:nvSpPr>
            <p:cNvPr id="75788" name="Line 12"/>
            <p:cNvSpPr>
              <a:spLocks noChangeShapeType="1"/>
            </p:cNvSpPr>
            <p:nvPr/>
          </p:nvSpPr>
          <p:spPr bwMode="auto">
            <a:xfrm>
              <a:off x="1776" y="1008"/>
              <a:ext cx="0" cy="96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CA"/>
            </a:p>
          </p:txBody>
        </p:sp>
        <p:sp>
          <p:nvSpPr>
            <p:cNvPr id="75789" name="Line 13"/>
            <p:cNvSpPr>
              <a:spLocks noChangeShapeType="1"/>
            </p:cNvSpPr>
            <p:nvPr/>
          </p:nvSpPr>
          <p:spPr bwMode="auto">
            <a:xfrm>
              <a:off x="624" y="1200"/>
              <a:ext cx="115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CA"/>
            </a:p>
          </p:txBody>
        </p:sp>
        <p:sp>
          <p:nvSpPr>
            <p:cNvPr id="75790" name="Line 14"/>
            <p:cNvSpPr>
              <a:spLocks noChangeShapeType="1"/>
            </p:cNvSpPr>
            <p:nvPr/>
          </p:nvSpPr>
          <p:spPr bwMode="auto">
            <a:xfrm flipH="1">
              <a:off x="624" y="1410"/>
              <a:ext cx="115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CA"/>
            </a:p>
          </p:txBody>
        </p:sp>
        <p:sp>
          <p:nvSpPr>
            <p:cNvPr id="75791" name="Line 15"/>
            <p:cNvSpPr>
              <a:spLocks noChangeShapeType="1"/>
            </p:cNvSpPr>
            <p:nvPr/>
          </p:nvSpPr>
          <p:spPr bwMode="auto">
            <a:xfrm>
              <a:off x="624" y="1617"/>
              <a:ext cx="115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  <a:effectLst/>
          </p:spPr>
          <p:txBody>
            <a:bodyPr/>
            <a:lstStyle/>
            <a:p>
              <a:endParaRPr lang="en-CA"/>
            </a:p>
          </p:txBody>
        </p:sp>
        <p:sp>
          <p:nvSpPr>
            <p:cNvPr id="75792" name="Text Box 16"/>
            <p:cNvSpPr txBox="1">
              <a:spLocks noChangeArrowheads="1"/>
            </p:cNvSpPr>
            <p:nvPr/>
          </p:nvSpPr>
          <p:spPr bwMode="auto">
            <a:xfrm>
              <a:off x="576" y="1031"/>
              <a:ext cx="1248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1" hangingPunct="1"/>
              <a:r>
                <a:rPr lang="en-US" dirty="0"/>
                <a:t>Random </a:t>
              </a:r>
              <a:r>
                <a:rPr lang="en-US" i="1" dirty="0" smtClean="0">
                  <a:solidFill>
                    <a:srgbClr val="0070C0"/>
                  </a:solidFill>
                </a:rPr>
                <a:t>X</a:t>
              </a:r>
              <a:endParaRPr lang="en-US" dirty="0">
                <a:solidFill>
                  <a:srgbClr val="0070C0"/>
                </a:solidFill>
              </a:endParaRPr>
            </a:p>
          </p:txBody>
        </p:sp>
        <p:sp>
          <p:nvSpPr>
            <p:cNvPr id="75793" name="Rectangle 17"/>
            <p:cNvSpPr>
              <a:spLocks noChangeArrowheads="1"/>
            </p:cNvSpPr>
            <p:nvPr/>
          </p:nvSpPr>
          <p:spPr bwMode="auto">
            <a:xfrm>
              <a:off x="624" y="1248"/>
              <a:ext cx="1152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 eaLnBrk="1" hangingPunct="1"/>
              <a:r>
                <a:rPr lang="en-US" dirty="0"/>
                <a:t>Random </a:t>
              </a:r>
              <a:r>
                <a:rPr lang="en-US" i="1" dirty="0" smtClean="0">
                  <a:solidFill>
                    <a:srgbClr val="0070C0"/>
                  </a:solidFill>
                </a:rPr>
                <a:t>Y</a:t>
              </a:r>
              <a:endParaRPr lang="en-US" baseline="-25000" dirty="0"/>
            </a:p>
          </p:txBody>
        </p:sp>
        <p:sp>
          <p:nvSpPr>
            <p:cNvPr id="75794" name="Line 18"/>
            <p:cNvSpPr>
              <a:spLocks noChangeShapeType="1"/>
            </p:cNvSpPr>
            <p:nvPr/>
          </p:nvSpPr>
          <p:spPr bwMode="auto">
            <a:xfrm>
              <a:off x="631" y="1823"/>
              <a:ext cx="115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CA"/>
            </a:p>
          </p:txBody>
        </p:sp>
        <p:sp>
          <p:nvSpPr>
            <p:cNvPr id="75795" name="Text Box 19"/>
            <p:cNvSpPr txBox="1">
              <a:spLocks noChangeArrowheads="1"/>
            </p:cNvSpPr>
            <p:nvPr/>
          </p:nvSpPr>
          <p:spPr bwMode="auto">
            <a:xfrm>
              <a:off x="681" y="1463"/>
              <a:ext cx="999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1" hangingPunct="1"/>
              <a:r>
                <a:rPr lang="en-US" dirty="0">
                  <a:solidFill>
                    <a:srgbClr val="0070C0"/>
                  </a:solidFill>
                </a:rPr>
                <a:t>MAC</a:t>
              </a:r>
              <a:r>
                <a:rPr lang="en-US" dirty="0"/>
                <a:t> over messages</a:t>
              </a:r>
            </a:p>
          </p:txBody>
        </p:sp>
        <p:sp>
          <p:nvSpPr>
            <p:cNvPr id="75796" name="Rectangle 20"/>
            <p:cNvSpPr>
              <a:spLocks noChangeArrowheads="1"/>
            </p:cNvSpPr>
            <p:nvPr/>
          </p:nvSpPr>
          <p:spPr bwMode="auto">
            <a:xfrm>
              <a:off x="720" y="1680"/>
              <a:ext cx="916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dirty="0">
                  <a:solidFill>
                    <a:srgbClr val="0070C0"/>
                  </a:solidFill>
                </a:rPr>
                <a:t>MAC</a:t>
              </a:r>
              <a:r>
                <a:rPr lang="en-US" dirty="0"/>
                <a:t> over messages</a:t>
              </a:r>
            </a:p>
          </p:txBody>
        </p:sp>
      </p:grpSp>
      <p:sp>
        <p:nvSpPr>
          <p:cNvPr id="75797" name="Text Box 21"/>
          <p:cNvSpPr txBox="1">
            <a:spLocks noChangeArrowheads="1"/>
          </p:cNvSpPr>
          <p:nvPr/>
        </p:nvSpPr>
        <p:spPr bwMode="auto">
          <a:xfrm>
            <a:off x="669925" y="3338513"/>
            <a:ext cx="1841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endParaRPr lang="en-US" sz="1600"/>
          </a:p>
        </p:txBody>
      </p:sp>
      <p:sp>
        <p:nvSpPr>
          <p:cNvPr id="75798" name="Text Box 22"/>
          <p:cNvSpPr txBox="1">
            <a:spLocks noChangeArrowheads="1"/>
          </p:cNvSpPr>
          <p:nvPr/>
        </p:nvSpPr>
        <p:spPr bwMode="auto">
          <a:xfrm>
            <a:off x="0" y="2971800"/>
            <a:ext cx="9144000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/>
            <a:r>
              <a:rPr lang="en-US" sz="1600" i="1" dirty="0" smtClean="0"/>
              <a:t>Key </a:t>
            </a:r>
            <a:r>
              <a:rPr lang="en-US" sz="1600" i="1" dirty="0"/>
              <a:t>contributions. </a:t>
            </a:r>
            <a:r>
              <a:rPr lang="en-US" sz="1600" dirty="0"/>
              <a:t>Each party randomly generates a short-term (ephemeral) public key pair and</a:t>
            </a:r>
          </a:p>
          <a:p>
            <a:pPr eaLnBrk="1" hangingPunct="1"/>
            <a:r>
              <a:rPr lang="en-US" sz="1600" dirty="0"/>
              <a:t>   communicates this ephemeral public key to the other party (but not the private key).</a:t>
            </a:r>
          </a:p>
          <a:p>
            <a:pPr eaLnBrk="1" hangingPunct="1"/>
            <a:r>
              <a:rPr lang="en-US" sz="1600" i="1" dirty="0" smtClean="0"/>
              <a:t>Key </a:t>
            </a:r>
            <a:r>
              <a:rPr lang="en-US" sz="1600" i="1" dirty="0"/>
              <a:t>establishment. </a:t>
            </a:r>
            <a:r>
              <a:rPr lang="en-US" sz="1600" dirty="0"/>
              <a:t>Each party computes the shared key based on </a:t>
            </a:r>
            <a:r>
              <a:rPr lang="en-US" sz="1600" dirty="0" smtClean="0"/>
              <a:t>the ephemeral elliptic </a:t>
            </a:r>
            <a:r>
              <a:rPr lang="en-US" sz="1600" dirty="0"/>
              <a:t>curve </a:t>
            </a:r>
            <a:r>
              <a:rPr lang="en-US" sz="1600" dirty="0" smtClean="0"/>
              <a:t>point </a:t>
            </a:r>
            <a:r>
              <a:rPr lang="en-US" sz="1600" dirty="0"/>
              <a:t>it </a:t>
            </a:r>
            <a:endParaRPr lang="en-US" sz="1600" dirty="0" smtClean="0"/>
          </a:p>
          <a:p>
            <a:pPr eaLnBrk="1" hangingPunct="1"/>
            <a:r>
              <a:rPr lang="en-US" sz="1600" dirty="0"/>
              <a:t> </a:t>
            </a:r>
            <a:r>
              <a:rPr lang="en-US" sz="1600" dirty="0" smtClean="0"/>
              <a:t>  received </a:t>
            </a:r>
            <a:r>
              <a:rPr lang="en-US" sz="1600" dirty="0"/>
              <a:t>from the other party and based on </a:t>
            </a:r>
            <a:r>
              <a:rPr lang="en-US" sz="1600" dirty="0" smtClean="0"/>
              <a:t>the ephemeral private key </a:t>
            </a:r>
            <a:r>
              <a:rPr lang="en-US" sz="1600" dirty="0"/>
              <a:t>it generated itself. Due to the </a:t>
            </a:r>
            <a:endParaRPr lang="en-US" sz="1600" dirty="0" smtClean="0"/>
          </a:p>
          <a:p>
            <a:pPr eaLnBrk="1" hangingPunct="1"/>
            <a:r>
              <a:rPr lang="en-US" sz="1600" dirty="0"/>
              <a:t> </a:t>
            </a:r>
            <a:r>
              <a:rPr lang="en-US" sz="1600" dirty="0" smtClean="0"/>
              <a:t>  properties </a:t>
            </a:r>
            <a:r>
              <a:rPr lang="en-US" sz="1600" dirty="0"/>
              <a:t>of elliptic curve, either party indeed </a:t>
            </a:r>
            <a:r>
              <a:rPr lang="en-US" sz="1600" dirty="0" smtClean="0"/>
              <a:t>arrives at </a:t>
            </a:r>
            <a:r>
              <a:rPr lang="en-US" sz="1600" dirty="0"/>
              <a:t>the same shared key.</a:t>
            </a:r>
          </a:p>
          <a:p>
            <a:pPr eaLnBrk="1" hangingPunct="1"/>
            <a:r>
              <a:rPr lang="en-US" sz="1600" i="1" dirty="0" smtClean="0"/>
              <a:t>Key </a:t>
            </a:r>
            <a:r>
              <a:rPr lang="en-US" sz="1600" i="1" dirty="0"/>
              <a:t>authentication. </a:t>
            </a:r>
            <a:r>
              <a:rPr lang="en-US" sz="1600" dirty="0"/>
              <a:t>Each party verifies the authenticity of the </a:t>
            </a:r>
            <a:r>
              <a:rPr lang="en-US" sz="1600" dirty="0" smtClean="0"/>
              <a:t>short-term </a:t>
            </a:r>
            <a:r>
              <a:rPr lang="en-US" sz="1600" dirty="0"/>
              <a:t>key of the </a:t>
            </a:r>
            <a:r>
              <a:rPr lang="en-US" sz="1600" dirty="0" smtClean="0"/>
              <a:t>other party via non-</a:t>
            </a:r>
          </a:p>
          <a:p>
            <a:pPr eaLnBrk="1" hangingPunct="1"/>
            <a:r>
              <a:rPr lang="en-US" sz="1600" dirty="0"/>
              <a:t> </a:t>
            </a:r>
            <a:r>
              <a:rPr lang="en-US" sz="1600" dirty="0" smtClean="0"/>
              <a:t>  cryptographic means, </a:t>
            </a:r>
            <a:r>
              <a:rPr lang="en-US" sz="1600" dirty="0"/>
              <a:t>to obtain evidence that the only party that may be capable of computing the </a:t>
            </a:r>
            <a:r>
              <a:rPr lang="en-US" sz="1600" dirty="0" smtClean="0"/>
              <a:t>shared</a:t>
            </a:r>
          </a:p>
          <a:p>
            <a:pPr eaLnBrk="1" hangingPunct="1"/>
            <a:r>
              <a:rPr lang="en-US" sz="1600" dirty="0"/>
              <a:t> </a:t>
            </a:r>
            <a:r>
              <a:rPr lang="en-US" sz="1600" dirty="0" smtClean="0"/>
              <a:t>  key is, indeed</a:t>
            </a:r>
            <a:r>
              <a:rPr lang="en-US" sz="1600" dirty="0"/>
              <a:t>, its perceived communicating party.</a:t>
            </a:r>
          </a:p>
          <a:p>
            <a:pPr eaLnBrk="1" hangingPunct="1"/>
            <a:r>
              <a:rPr lang="en-US" sz="1600" i="1" dirty="0" smtClean="0"/>
              <a:t>Key </a:t>
            </a:r>
            <a:r>
              <a:rPr lang="en-US" sz="1600" i="1" dirty="0"/>
              <a:t>confirmation. </a:t>
            </a:r>
            <a:r>
              <a:rPr lang="en-US" sz="1600" dirty="0"/>
              <a:t>Each party communicates a message authentication check value over the</a:t>
            </a:r>
          </a:p>
          <a:p>
            <a:pPr eaLnBrk="1" hangingPunct="1"/>
            <a:r>
              <a:rPr lang="en-US" sz="1600" dirty="0"/>
              <a:t>   strings communicated by the other party, to prove possession of the shared key to the other</a:t>
            </a:r>
          </a:p>
          <a:p>
            <a:pPr eaLnBrk="1" hangingPunct="1"/>
            <a:r>
              <a:rPr lang="en-US" sz="1600" dirty="0"/>
              <a:t>   party. This confirms to each party the true identity of the other party and proofs that that party </a:t>
            </a:r>
          </a:p>
          <a:p>
            <a:pPr eaLnBrk="1" hangingPunct="1"/>
            <a:r>
              <a:rPr lang="en-US" sz="1600" dirty="0"/>
              <a:t>   successfully computed the shared key.</a:t>
            </a:r>
            <a:endParaRPr lang="en-US" sz="2000" dirty="0"/>
          </a:p>
        </p:txBody>
      </p:sp>
      <p:grpSp>
        <p:nvGrpSpPr>
          <p:cNvPr id="5" name="Group 26"/>
          <p:cNvGrpSpPr/>
          <p:nvPr/>
        </p:nvGrpSpPr>
        <p:grpSpPr>
          <a:xfrm>
            <a:off x="381000" y="1524000"/>
            <a:ext cx="381000" cy="1219200"/>
            <a:chOff x="381000" y="1524000"/>
            <a:chExt cx="381000" cy="1219200"/>
          </a:xfrm>
        </p:grpSpPr>
        <p:sp>
          <p:nvSpPr>
            <p:cNvPr id="28" name="Flowchart: Connector 27"/>
            <p:cNvSpPr/>
            <p:nvPr/>
          </p:nvSpPr>
          <p:spPr bwMode="auto">
            <a:xfrm>
              <a:off x="381000" y="2514600"/>
              <a:ext cx="381000" cy="228600"/>
            </a:xfrm>
            <a:prstGeom prst="flowChartConnector">
              <a:avLst/>
            </a:prstGeom>
            <a:solidFill>
              <a:schemeClr val="bg1">
                <a:lumMod val="6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CA" b="1" dirty="0">
                  <a:latin typeface="Times New Roman" pitchFamily="18" charset="0"/>
                </a:rPr>
                <a:t>3</a:t>
              </a:r>
              <a:endParaRPr kumimoji="0" lang="en-CA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9" name="Flowchart: Connector 28"/>
            <p:cNvSpPr/>
            <p:nvPr/>
          </p:nvSpPr>
          <p:spPr bwMode="auto">
            <a:xfrm>
              <a:off x="381000" y="1905000"/>
              <a:ext cx="381000" cy="228600"/>
            </a:xfrm>
            <a:prstGeom prst="flowChartConnector">
              <a:avLst/>
            </a:prstGeom>
            <a:solidFill>
              <a:schemeClr val="bg1">
                <a:lumMod val="6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CA" b="1" dirty="0">
                  <a:latin typeface="Times New Roman" pitchFamily="18" charset="0"/>
                </a:rPr>
                <a:t>2</a:t>
              </a:r>
              <a:endParaRPr kumimoji="0" lang="en-CA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30" name="Straight Connector 29"/>
            <p:cNvCxnSpPr>
              <a:stCxn id="29" idx="4"/>
              <a:endCxn id="28" idx="0"/>
            </p:cNvCxnSpPr>
            <p:nvPr/>
          </p:nvCxnSpPr>
          <p:spPr bwMode="auto">
            <a:xfrm>
              <a:off x="571500" y="2133600"/>
              <a:ext cx="0" cy="3810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31" name="Flowchart: Connector 30"/>
            <p:cNvSpPr/>
            <p:nvPr/>
          </p:nvSpPr>
          <p:spPr bwMode="auto">
            <a:xfrm>
              <a:off x="381000" y="1524000"/>
              <a:ext cx="381000" cy="228600"/>
            </a:xfrm>
            <a:prstGeom prst="flowChartConnector">
              <a:avLst/>
            </a:prstGeom>
            <a:solidFill>
              <a:schemeClr val="bg1">
                <a:lumMod val="6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CA" sz="1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1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14462" cy="276999"/>
          </a:xfrm>
        </p:spPr>
        <p:txBody>
          <a:bodyPr/>
          <a:lstStyle/>
          <a:p>
            <a:r>
              <a:rPr lang="en-US" dirty="0" smtClean="0"/>
              <a:t>May 15, 2012</a:t>
            </a:r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5892558" y="6475413"/>
            <a:ext cx="2651367" cy="184666"/>
          </a:xfrm>
        </p:spPr>
        <p:txBody>
          <a:bodyPr/>
          <a:lstStyle/>
          <a:p>
            <a:r>
              <a:rPr lang="en-US" dirty="0"/>
              <a:t>Ren</a:t>
            </a:r>
            <a:r>
              <a:rPr lang="en-US" dirty="0">
                <a:cs typeface="Times New Roman" pitchFamily="-65" charset="0"/>
              </a:rPr>
              <a:t>é </a:t>
            </a:r>
            <a:r>
              <a:rPr lang="en-US" dirty="0" smtClean="0">
                <a:cs typeface="Times New Roman" pitchFamily="-65" charset="0"/>
              </a:rPr>
              <a:t>Struik (Struik Security Consultancy)</a:t>
            </a:r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5ABEACFB-3356-4F55-9E9E-C20090A640E8}" type="slidenum">
              <a:rPr lang="en-US"/>
              <a:pPr/>
              <a:t>25</a:t>
            </a:fld>
            <a:endParaRPr lang="en-US"/>
          </a:p>
        </p:txBody>
      </p:sp>
      <p:sp>
        <p:nvSpPr>
          <p:cNvPr id="81922" name="Text Box 2"/>
          <p:cNvSpPr txBox="1">
            <a:spLocks noChangeArrowheads="1"/>
          </p:cNvSpPr>
          <p:nvPr/>
        </p:nvSpPr>
        <p:spPr bwMode="auto">
          <a:xfrm>
            <a:off x="867641" y="533400"/>
            <a:ext cx="7518277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400" b="1" dirty="0" smtClean="0"/>
              <a:t>Public-Key Key Agreement: (b) without Certificates (2) </a:t>
            </a:r>
            <a:endParaRPr lang="en-US" sz="2400" b="1" dirty="0"/>
          </a:p>
        </p:txBody>
      </p:sp>
      <p:sp>
        <p:nvSpPr>
          <p:cNvPr id="81923" name="Rectangle 3"/>
          <p:cNvSpPr>
            <a:spLocks noChangeArrowheads="1"/>
          </p:cNvSpPr>
          <p:nvPr/>
        </p:nvSpPr>
        <p:spPr bwMode="auto">
          <a:xfrm>
            <a:off x="0" y="1066800"/>
            <a:ext cx="9144000" cy="5509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r>
              <a:rPr lang="en-GB" sz="1600" i="1" dirty="0"/>
              <a:t>Initial Set-up</a:t>
            </a:r>
          </a:p>
          <a:p>
            <a:pPr>
              <a:buFont typeface="Wingdings" pitchFamily="2" charset="2"/>
              <a:buChar char="§"/>
            </a:pPr>
            <a:r>
              <a:rPr lang="en-GB" sz="1600" i="1" dirty="0"/>
              <a:t> </a:t>
            </a:r>
            <a:r>
              <a:rPr lang="en-GB" sz="1600" dirty="0"/>
              <a:t>Publication of system-wide parameters</a:t>
            </a:r>
          </a:p>
          <a:p>
            <a:pPr>
              <a:buFont typeface="Wingdings" pitchFamily="2" charset="2"/>
              <a:buChar char="§"/>
            </a:pPr>
            <a:r>
              <a:rPr lang="en-GB" sz="1600" dirty="0"/>
              <a:t> Publication of elliptic curve domain parameters</a:t>
            </a:r>
          </a:p>
          <a:p>
            <a:pPr>
              <a:buFont typeface="Wingdings" pitchFamily="2" charset="2"/>
              <a:buChar char="§"/>
            </a:pPr>
            <a:r>
              <a:rPr lang="en-GB" sz="1600" dirty="0"/>
              <a:t> Publication of keyed hash function </a:t>
            </a:r>
            <a:r>
              <a:rPr lang="en-GB" sz="1600" i="1" dirty="0" err="1">
                <a:solidFill>
                  <a:schemeClr val="accent2"/>
                </a:solidFill>
              </a:rPr>
              <a:t>h</a:t>
            </a:r>
            <a:r>
              <a:rPr lang="en-GB" sz="1600" i="1" baseline="-25000" dirty="0" err="1">
                <a:solidFill>
                  <a:schemeClr val="accent2"/>
                </a:solidFill>
              </a:rPr>
              <a:t>k</a:t>
            </a:r>
            <a:r>
              <a:rPr lang="en-GB" sz="1600" dirty="0">
                <a:solidFill>
                  <a:schemeClr val="accent2"/>
                </a:solidFill>
              </a:rPr>
              <a:t> </a:t>
            </a:r>
            <a:r>
              <a:rPr lang="en-GB" sz="1600" dirty="0"/>
              <a:t>used</a:t>
            </a:r>
          </a:p>
          <a:p>
            <a:pPr>
              <a:buFont typeface="Wingdings" pitchFamily="2" charset="2"/>
              <a:buChar char="§"/>
            </a:pPr>
            <a:r>
              <a:rPr lang="en-GB" sz="1600" dirty="0"/>
              <a:t> Publication of un-keyed hash function </a:t>
            </a:r>
            <a:r>
              <a:rPr lang="en-GB" sz="1600" i="1" dirty="0">
                <a:solidFill>
                  <a:schemeClr val="accent2"/>
                </a:solidFill>
              </a:rPr>
              <a:t>h</a:t>
            </a:r>
            <a:r>
              <a:rPr lang="en-GB" sz="1600" i="1" dirty="0"/>
              <a:t> </a:t>
            </a:r>
            <a:r>
              <a:rPr lang="en-GB" sz="1600" dirty="0"/>
              <a:t>used</a:t>
            </a:r>
            <a:endParaRPr lang="en-GB" sz="1600" i="1" baseline="-25000" dirty="0"/>
          </a:p>
          <a:p>
            <a:endParaRPr lang="en-GB" sz="1600" i="1" dirty="0" smtClean="0"/>
          </a:p>
          <a:p>
            <a:r>
              <a:rPr lang="en-GB" sz="1600" i="1" dirty="0" smtClean="0"/>
              <a:t>Constraints</a:t>
            </a:r>
            <a:endParaRPr lang="en-GB" sz="1600" i="1" dirty="0"/>
          </a:p>
          <a:p>
            <a:pPr>
              <a:buFont typeface="Wingdings" pitchFamily="2" charset="2"/>
              <a:buChar char="§"/>
            </a:pPr>
            <a:r>
              <a:rPr lang="en-GB" sz="1600" i="1" dirty="0"/>
              <a:t> </a:t>
            </a:r>
            <a:r>
              <a:rPr lang="en-GB" sz="1600" i="1" dirty="0">
                <a:solidFill>
                  <a:srgbClr val="0070C0"/>
                </a:solidFill>
              </a:rPr>
              <a:t>X</a:t>
            </a:r>
            <a:r>
              <a:rPr lang="en-GB" sz="1600" dirty="0">
                <a:solidFill>
                  <a:srgbClr val="0070C0"/>
                </a:solidFill>
              </a:rPr>
              <a:t> </a:t>
            </a:r>
            <a:r>
              <a:rPr lang="en-GB" sz="1600" dirty="0"/>
              <a:t>and </a:t>
            </a:r>
            <a:r>
              <a:rPr lang="en-GB" sz="1600" i="1" dirty="0">
                <a:solidFill>
                  <a:srgbClr val="0070C0"/>
                </a:solidFill>
              </a:rPr>
              <a:t>Y</a:t>
            </a:r>
            <a:r>
              <a:rPr lang="en-GB" sz="1600" dirty="0"/>
              <a:t> shall be generated at random (ephemeral elliptic curve </a:t>
            </a:r>
            <a:r>
              <a:rPr lang="en-GB" sz="1600" dirty="0" smtClean="0"/>
              <a:t>points)</a:t>
            </a:r>
          </a:p>
          <a:p>
            <a:pPr>
              <a:buFont typeface="Wingdings" pitchFamily="2" charset="2"/>
              <a:buChar char="§"/>
            </a:pPr>
            <a:r>
              <a:rPr lang="en-GB" sz="1600" dirty="0"/>
              <a:t> </a:t>
            </a:r>
            <a:r>
              <a:rPr lang="en-GB" sz="1600" dirty="0" smtClean="0"/>
              <a:t>Short-term private keys </a:t>
            </a:r>
            <a:r>
              <a:rPr lang="en-GB" sz="1600" i="1" dirty="0" smtClean="0">
                <a:solidFill>
                  <a:srgbClr val="FF0000"/>
                </a:solidFill>
              </a:rPr>
              <a:t>x</a:t>
            </a:r>
            <a:r>
              <a:rPr lang="en-GB" sz="1600" i="1" dirty="0" smtClean="0"/>
              <a:t> </a:t>
            </a:r>
            <a:r>
              <a:rPr lang="en-GB" sz="1600" dirty="0" smtClean="0"/>
              <a:t>and </a:t>
            </a:r>
            <a:r>
              <a:rPr lang="en-GB" sz="1600" i="1" dirty="0">
                <a:solidFill>
                  <a:srgbClr val="FF0000"/>
                </a:solidFill>
              </a:rPr>
              <a:t>y</a:t>
            </a:r>
            <a:r>
              <a:rPr lang="en-GB" sz="1600" dirty="0" smtClean="0"/>
              <a:t> private to Party A, resp. Party B and </a:t>
            </a:r>
            <a:r>
              <a:rPr lang="en-GB" sz="1600" i="1" dirty="0" smtClean="0"/>
              <a:t>valid during the system’s lifetime</a:t>
            </a:r>
            <a:endParaRPr lang="en-GB" sz="1600" i="1" dirty="0" smtClean="0">
              <a:solidFill>
                <a:schemeClr val="accent2"/>
              </a:solidFill>
            </a:endParaRPr>
          </a:p>
          <a:p>
            <a:r>
              <a:rPr lang="en-GB" sz="1600" u="sng" dirty="0" smtClean="0"/>
              <a:t>Note:</a:t>
            </a:r>
            <a:r>
              <a:rPr lang="en-GB" sz="1600" dirty="0" smtClean="0"/>
              <a:t> (</a:t>
            </a:r>
            <a:r>
              <a:rPr lang="en-GB" sz="1600" i="1" dirty="0" smtClean="0">
                <a:solidFill>
                  <a:srgbClr val="FF0000"/>
                </a:solidFill>
              </a:rPr>
              <a:t>x</a:t>
            </a:r>
            <a:r>
              <a:rPr lang="en-GB" sz="1600" i="1" dirty="0" smtClean="0"/>
              <a:t>, </a:t>
            </a:r>
            <a:r>
              <a:rPr lang="en-GB" sz="1600" i="1" dirty="0">
                <a:solidFill>
                  <a:srgbClr val="0070C0"/>
                </a:solidFill>
              </a:rPr>
              <a:t>X</a:t>
            </a:r>
            <a:r>
              <a:rPr lang="en-GB" sz="1600" dirty="0" smtClean="0"/>
              <a:t>) and (</a:t>
            </a:r>
            <a:r>
              <a:rPr lang="en-GB" sz="1600" i="1" dirty="0" smtClean="0">
                <a:solidFill>
                  <a:srgbClr val="FF0000"/>
                </a:solidFill>
              </a:rPr>
              <a:t>y</a:t>
            </a:r>
            <a:r>
              <a:rPr lang="en-GB" sz="1600" i="1" dirty="0" smtClean="0"/>
              <a:t>, </a:t>
            </a:r>
            <a:r>
              <a:rPr lang="en-GB" sz="1600" i="1" dirty="0" smtClean="0">
                <a:solidFill>
                  <a:srgbClr val="0070C0"/>
                </a:solidFill>
              </a:rPr>
              <a:t>Y</a:t>
            </a:r>
            <a:r>
              <a:rPr lang="en-GB" sz="1600" dirty="0" smtClean="0"/>
              <a:t>) are short-term public </a:t>
            </a:r>
            <a:r>
              <a:rPr lang="en-GB" sz="1600" dirty="0"/>
              <a:t>key pairs of A, resp. </a:t>
            </a:r>
            <a:r>
              <a:rPr lang="en-GB" sz="1600" dirty="0" smtClean="0"/>
              <a:t>B</a:t>
            </a:r>
            <a:endParaRPr lang="en-GB" sz="1600" dirty="0"/>
          </a:p>
          <a:p>
            <a:endParaRPr lang="en-GB" sz="1600" i="1" dirty="0"/>
          </a:p>
          <a:p>
            <a:r>
              <a:rPr lang="en-GB" sz="1600" i="1" dirty="0"/>
              <a:t>Security Services</a:t>
            </a:r>
          </a:p>
          <a:p>
            <a:pPr>
              <a:buFont typeface="Wingdings" pitchFamily="2" charset="2"/>
              <a:buChar char="§"/>
            </a:pPr>
            <a:r>
              <a:rPr lang="en-GB" sz="1600" i="1" dirty="0"/>
              <a:t> </a:t>
            </a:r>
            <a:r>
              <a:rPr lang="en-GB" sz="1600" dirty="0"/>
              <a:t>Key agreement between A and B on the shared key </a:t>
            </a:r>
            <a:r>
              <a:rPr lang="en-GB" sz="1600" i="1" dirty="0" smtClean="0">
                <a:solidFill>
                  <a:srgbClr val="FF0000"/>
                </a:solidFill>
              </a:rPr>
              <a:t>K</a:t>
            </a:r>
            <a:r>
              <a:rPr lang="en-GB" sz="1600" i="1" dirty="0" smtClean="0"/>
              <a:t>=</a:t>
            </a:r>
            <a:r>
              <a:rPr lang="en-GB" sz="1600" i="1" dirty="0" err="1" smtClean="0"/>
              <a:t>KeyMap</a:t>
            </a:r>
            <a:r>
              <a:rPr lang="en-GB" sz="1600" dirty="0" smtClean="0"/>
              <a:t>(</a:t>
            </a:r>
            <a:r>
              <a:rPr lang="en-GB" sz="1600" i="1" dirty="0" smtClean="0">
                <a:solidFill>
                  <a:srgbClr val="FF0000"/>
                </a:solidFill>
              </a:rPr>
              <a:t>x</a:t>
            </a:r>
            <a:r>
              <a:rPr lang="en-GB" sz="1600" i="1" dirty="0" smtClean="0"/>
              <a:t>, </a:t>
            </a:r>
            <a:r>
              <a:rPr lang="en-GB" sz="1600" i="1" dirty="0" smtClean="0">
                <a:solidFill>
                  <a:srgbClr val="0070C0"/>
                </a:solidFill>
              </a:rPr>
              <a:t>Y</a:t>
            </a:r>
            <a:r>
              <a:rPr lang="en-GB" sz="1600" dirty="0" smtClean="0"/>
              <a:t> )</a:t>
            </a:r>
            <a:r>
              <a:rPr lang="en-GB" sz="1600" i="1" dirty="0" smtClean="0"/>
              <a:t>=</a:t>
            </a:r>
            <a:r>
              <a:rPr lang="en-GB" sz="1600" i="1" dirty="0" err="1" smtClean="0"/>
              <a:t>KeyMap</a:t>
            </a:r>
            <a:r>
              <a:rPr lang="en-GB" sz="1600" dirty="0" smtClean="0"/>
              <a:t>(</a:t>
            </a:r>
            <a:r>
              <a:rPr lang="en-GB" sz="1600" i="1" dirty="0">
                <a:solidFill>
                  <a:srgbClr val="FF0000"/>
                </a:solidFill>
              </a:rPr>
              <a:t>y</a:t>
            </a:r>
            <a:r>
              <a:rPr lang="en-GB" sz="1600" i="1" dirty="0" smtClean="0"/>
              <a:t>, </a:t>
            </a:r>
            <a:r>
              <a:rPr lang="en-GB" sz="1600" i="1" dirty="0">
                <a:solidFill>
                  <a:srgbClr val="0070C0"/>
                </a:solidFill>
              </a:rPr>
              <a:t>X</a:t>
            </a:r>
            <a:r>
              <a:rPr lang="en-GB" sz="1600" dirty="0" smtClean="0"/>
              <a:t> )</a:t>
            </a:r>
            <a:endParaRPr lang="en-GB" sz="1600" dirty="0"/>
          </a:p>
          <a:p>
            <a:pPr>
              <a:buFont typeface="Wingdings" pitchFamily="2" charset="2"/>
              <a:buChar char="§"/>
            </a:pPr>
            <a:r>
              <a:rPr lang="en-GB" sz="1600" dirty="0"/>
              <a:t> Mutual entity authentication of A and B</a:t>
            </a:r>
          </a:p>
          <a:p>
            <a:pPr>
              <a:buFont typeface="Wingdings" pitchFamily="2" charset="2"/>
              <a:buChar char="§"/>
            </a:pPr>
            <a:r>
              <a:rPr lang="en-GB" sz="1600" dirty="0"/>
              <a:t> Mutual implicit key authentication between A and </a:t>
            </a:r>
            <a:r>
              <a:rPr lang="en-GB" sz="1600" dirty="0" smtClean="0"/>
              <a:t>B, </a:t>
            </a:r>
            <a:r>
              <a:rPr lang="en-GB" sz="1600" i="1" dirty="0" smtClean="0"/>
              <a:t>provided that</a:t>
            </a:r>
            <a:r>
              <a:rPr lang="en-GB" sz="1600" dirty="0" smtClean="0"/>
              <a:t> both parties have a non-cryptographic</a:t>
            </a:r>
          </a:p>
          <a:p>
            <a:r>
              <a:rPr lang="en-GB" sz="1600" dirty="0" smtClean="0"/>
              <a:t>   way of establishing the identity of the other party (Example: ‘pushing buttons’, where human operator</a:t>
            </a:r>
          </a:p>
          <a:p>
            <a:r>
              <a:rPr lang="en-GB" sz="1600" dirty="0" smtClean="0"/>
              <a:t>   controls who is executing protocol. The identities are then only known implicitly, since the human operator </a:t>
            </a:r>
          </a:p>
          <a:p>
            <a:r>
              <a:rPr lang="en-GB" sz="1600" dirty="0" smtClean="0"/>
              <a:t>   knows the devices he wants to securely connect to one another.) </a:t>
            </a:r>
            <a:endParaRPr lang="en-GB" sz="1600" dirty="0"/>
          </a:p>
          <a:p>
            <a:pPr>
              <a:buFont typeface="Wingdings" pitchFamily="2" charset="2"/>
              <a:buChar char="§"/>
            </a:pPr>
            <a:r>
              <a:rPr lang="en-GB" sz="1600" dirty="0"/>
              <a:t> Mutual key confirmation between A and B</a:t>
            </a:r>
          </a:p>
          <a:p>
            <a:pPr>
              <a:buFont typeface="Wingdings" pitchFamily="2" charset="2"/>
              <a:buChar char="§"/>
            </a:pPr>
            <a:r>
              <a:rPr lang="en-GB" sz="1600" dirty="0"/>
              <a:t> </a:t>
            </a:r>
            <a:r>
              <a:rPr lang="en-GB" sz="1600" dirty="0" smtClean="0"/>
              <a:t>Perfect forward secrecy</a:t>
            </a:r>
            <a:endParaRPr lang="en-GB" sz="1600" dirty="0"/>
          </a:p>
          <a:p>
            <a:pPr>
              <a:buFont typeface="Wingdings" pitchFamily="2" charset="2"/>
              <a:buChar char="§"/>
            </a:pPr>
            <a:r>
              <a:rPr lang="en-GB" sz="1600" dirty="0"/>
              <a:t> No unilateral key control by either </a:t>
            </a:r>
            <a:r>
              <a:rPr lang="en-GB" sz="1600" dirty="0" smtClean="0"/>
              <a:t>party</a:t>
            </a:r>
          </a:p>
          <a:p>
            <a:pPr>
              <a:buFont typeface="Wingdings" pitchFamily="2" charset="2"/>
              <a:buChar char="§"/>
            </a:pPr>
            <a:r>
              <a:rPr lang="en-GB" sz="1600" dirty="0"/>
              <a:t> </a:t>
            </a:r>
            <a:r>
              <a:rPr lang="en-GB" sz="1600" dirty="0" smtClean="0"/>
              <a:t>Esoteric properties: unknown key-share resilience</a:t>
            </a:r>
            <a:endParaRPr lang="en-GB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14462" cy="276999"/>
          </a:xfrm>
        </p:spPr>
        <p:txBody>
          <a:bodyPr/>
          <a:lstStyle/>
          <a:p>
            <a:r>
              <a:rPr lang="en-US" dirty="0" smtClean="0"/>
              <a:t>May 15, 2012</a:t>
            </a:r>
            <a:endParaRPr lang="en-US" dirty="0"/>
          </a:p>
        </p:txBody>
      </p:sp>
      <p:sp>
        <p:nvSpPr>
          <p:cNvPr id="2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5892558" y="6475413"/>
            <a:ext cx="2651367" cy="184666"/>
          </a:xfrm>
        </p:spPr>
        <p:txBody>
          <a:bodyPr/>
          <a:lstStyle/>
          <a:p>
            <a:r>
              <a:rPr lang="en-US" dirty="0"/>
              <a:t>Ren</a:t>
            </a:r>
            <a:r>
              <a:rPr lang="en-US" dirty="0">
                <a:cs typeface="Times New Roman" pitchFamily="-65" charset="0"/>
              </a:rPr>
              <a:t>é </a:t>
            </a:r>
            <a:r>
              <a:rPr lang="en-US" dirty="0" smtClean="0">
                <a:cs typeface="Times New Roman" pitchFamily="-65" charset="0"/>
              </a:rPr>
              <a:t>Struik (Struik Security Consultancy)</a:t>
            </a:r>
            <a:endParaRPr lang="en-US" dirty="0"/>
          </a:p>
        </p:txBody>
      </p:sp>
      <p:sp>
        <p:nvSpPr>
          <p:cNvPr id="2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FFA100AE-CD11-4A34-A7AD-806EE4215E72}" type="slidenum">
              <a:rPr lang="en-US"/>
              <a:pPr/>
              <a:t>26</a:t>
            </a:fld>
            <a:endParaRPr lang="en-US"/>
          </a:p>
        </p:txBody>
      </p:sp>
      <p:sp>
        <p:nvSpPr>
          <p:cNvPr id="75778" name="Text Box 2"/>
          <p:cNvSpPr txBox="1">
            <a:spLocks noChangeArrowheads="1"/>
          </p:cNvSpPr>
          <p:nvPr/>
        </p:nvSpPr>
        <p:spPr bwMode="auto">
          <a:xfrm>
            <a:off x="775679" y="533400"/>
            <a:ext cx="7737118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400" b="1" dirty="0" smtClean="0"/>
              <a:t>Public-Key Key Agreement: (c) with Shared Password </a:t>
            </a:r>
            <a:r>
              <a:rPr lang="en-US" sz="2400" b="1" dirty="0"/>
              <a:t>(1)</a:t>
            </a:r>
          </a:p>
        </p:txBody>
      </p:sp>
      <p:sp>
        <p:nvSpPr>
          <p:cNvPr id="75779" name="Text Box 3"/>
          <p:cNvSpPr txBox="1">
            <a:spLocks noChangeArrowheads="1"/>
          </p:cNvSpPr>
          <p:nvPr/>
        </p:nvSpPr>
        <p:spPr bwMode="auto">
          <a:xfrm>
            <a:off x="1398588" y="995363"/>
            <a:ext cx="290512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GB" sz="2400"/>
          </a:p>
          <a:p>
            <a:pPr>
              <a:buFontTx/>
              <a:buChar char="•"/>
            </a:pPr>
            <a:endParaRPr lang="en-GB" sz="2400"/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762000" y="1066800"/>
            <a:ext cx="2286000" cy="1828800"/>
            <a:chOff x="480" y="816"/>
            <a:chExt cx="1440" cy="1152"/>
          </a:xfrm>
        </p:grpSpPr>
        <p:grpSp>
          <p:nvGrpSpPr>
            <p:cNvPr id="3" name="Group 5"/>
            <p:cNvGrpSpPr>
              <a:grpSpLocks/>
            </p:cNvGrpSpPr>
            <p:nvPr/>
          </p:nvGrpSpPr>
          <p:grpSpPr bwMode="auto">
            <a:xfrm>
              <a:off x="480" y="816"/>
              <a:ext cx="288" cy="192"/>
              <a:chOff x="816" y="912"/>
              <a:chExt cx="288" cy="192"/>
            </a:xfrm>
          </p:grpSpPr>
          <p:sp>
            <p:nvSpPr>
              <p:cNvPr id="75782" name="Rectangle 6"/>
              <p:cNvSpPr>
                <a:spLocks noChangeArrowheads="1"/>
              </p:cNvSpPr>
              <p:nvPr/>
            </p:nvSpPr>
            <p:spPr bwMode="auto">
              <a:xfrm>
                <a:off x="816" y="912"/>
                <a:ext cx="288" cy="192"/>
              </a:xfrm>
              <a:prstGeom prst="rect">
                <a:avLst/>
              </a:prstGeom>
              <a:solidFill>
                <a:srgbClr val="FFC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75783" name="Text Box 7"/>
              <p:cNvSpPr txBox="1">
                <a:spLocks noChangeArrowheads="1"/>
              </p:cNvSpPr>
              <p:nvPr/>
            </p:nvSpPr>
            <p:spPr bwMode="auto">
              <a:xfrm>
                <a:off x="864" y="912"/>
                <a:ext cx="175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eaLnBrk="1" hangingPunct="1"/>
                <a:r>
                  <a:rPr lang="en-US" i="1" dirty="0"/>
                  <a:t>A</a:t>
                </a:r>
              </a:p>
            </p:txBody>
          </p:sp>
        </p:grpSp>
        <p:sp>
          <p:nvSpPr>
            <p:cNvPr id="75784" name="Line 8"/>
            <p:cNvSpPr>
              <a:spLocks noChangeShapeType="1"/>
            </p:cNvSpPr>
            <p:nvPr/>
          </p:nvSpPr>
          <p:spPr bwMode="auto">
            <a:xfrm>
              <a:off x="624" y="1008"/>
              <a:ext cx="0" cy="96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CA"/>
            </a:p>
          </p:txBody>
        </p:sp>
        <p:grpSp>
          <p:nvGrpSpPr>
            <p:cNvPr id="4" name="Group 9"/>
            <p:cNvGrpSpPr>
              <a:grpSpLocks/>
            </p:cNvGrpSpPr>
            <p:nvPr/>
          </p:nvGrpSpPr>
          <p:grpSpPr bwMode="auto">
            <a:xfrm>
              <a:off x="1632" y="816"/>
              <a:ext cx="288" cy="192"/>
              <a:chOff x="816" y="912"/>
              <a:chExt cx="288" cy="192"/>
            </a:xfrm>
          </p:grpSpPr>
          <p:sp>
            <p:nvSpPr>
              <p:cNvPr id="75786" name="Rectangle 10"/>
              <p:cNvSpPr>
                <a:spLocks noChangeArrowheads="1"/>
              </p:cNvSpPr>
              <p:nvPr/>
            </p:nvSpPr>
            <p:spPr bwMode="auto">
              <a:xfrm>
                <a:off x="816" y="912"/>
                <a:ext cx="288" cy="192"/>
              </a:xfrm>
              <a:prstGeom prst="rect">
                <a:avLst/>
              </a:prstGeom>
              <a:solidFill>
                <a:srgbClr val="00B0F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75787" name="Text Box 11"/>
              <p:cNvSpPr txBox="1">
                <a:spLocks noChangeArrowheads="1"/>
              </p:cNvSpPr>
              <p:nvPr/>
            </p:nvSpPr>
            <p:spPr bwMode="auto">
              <a:xfrm>
                <a:off x="864" y="912"/>
                <a:ext cx="175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eaLnBrk="1" hangingPunct="1"/>
                <a:r>
                  <a:rPr lang="en-US" i="1"/>
                  <a:t>B</a:t>
                </a:r>
              </a:p>
            </p:txBody>
          </p:sp>
        </p:grpSp>
        <p:sp>
          <p:nvSpPr>
            <p:cNvPr id="75788" name="Line 12"/>
            <p:cNvSpPr>
              <a:spLocks noChangeShapeType="1"/>
            </p:cNvSpPr>
            <p:nvPr/>
          </p:nvSpPr>
          <p:spPr bwMode="auto">
            <a:xfrm>
              <a:off x="1776" y="1008"/>
              <a:ext cx="0" cy="96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CA"/>
            </a:p>
          </p:txBody>
        </p:sp>
        <p:sp>
          <p:nvSpPr>
            <p:cNvPr id="75789" name="Line 13"/>
            <p:cNvSpPr>
              <a:spLocks noChangeShapeType="1"/>
            </p:cNvSpPr>
            <p:nvPr/>
          </p:nvSpPr>
          <p:spPr bwMode="auto">
            <a:xfrm>
              <a:off x="624" y="1200"/>
              <a:ext cx="115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CA"/>
            </a:p>
          </p:txBody>
        </p:sp>
        <p:sp>
          <p:nvSpPr>
            <p:cNvPr id="75790" name="Line 14"/>
            <p:cNvSpPr>
              <a:spLocks noChangeShapeType="1"/>
            </p:cNvSpPr>
            <p:nvPr/>
          </p:nvSpPr>
          <p:spPr bwMode="auto">
            <a:xfrm flipH="1">
              <a:off x="624" y="1410"/>
              <a:ext cx="115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CA"/>
            </a:p>
          </p:txBody>
        </p:sp>
        <p:sp>
          <p:nvSpPr>
            <p:cNvPr id="75791" name="Line 15"/>
            <p:cNvSpPr>
              <a:spLocks noChangeShapeType="1"/>
            </p:cNvSpPr>
            <p:nvPr/>
          </p:nvSpPr>
          <p:spPr bwMode="auto">
            <a:xfrm>
              <a:off x="624" y="1617"/>
              <a:ext cx="115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  <a:effectLst/>
          </p:spPr>
          <p:txBody>
            <a:bodyPr/>
            <a:lstStyle/>
            <a:p>
              <a:endParaRPr lang="en-CA"/>
            </a:p>
          </p:txBody>
        </p:sp>
        <p:sp>
          <p:nvSpPr>
            <p:cNvPr id="75792" name="Text Box 16"/>
            <p:cNvSpPr txBox="1">
              <a:spLocks noChangeArrowheads="1"/>
            </p:cNvSpPr>
            <p:nvPr/>
          </p:nvSpPr>
          <p:spPr bwMode="auto">
            <a:xfrm>
              <a:off x="576" y="1031"/>
              <a:ext cx="1248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1" hangingPunct="1"/>
              <a:r>
                <a:rPr lang="en-US" dirty="0"/>
                <a:t>Random </a:t>
              </a:r>
              <a:r>
                <a:rPr lang="en-US" i="1" dirty="0" smtClean="0">
                  <a:solidFill>
                    <a:srgbClr val="0070C0"/>
                  </a:solidFill>
                </a:rPr>
                <a:t>X</a:t>
              </a:r>
              <a:endParaRPr lang="en-US" dirty="0">
                <a:solidFill>
                  <a:srgbClr val="0070C0"/>
                </a:solidFill>
              </a:endParaRPr>
            </a:p>
          </p:txBody>
        </p:sp>
        <p:sp>
          <p:nvSpPr>
            <p:cNvPr id="75793" name="Rectangle 17"/>
            <p:cNvSpPr>
              <a:spLocks noChangeArrowheads="1"/>
            </p:cNvSpPr>
            <p:nvPr/>
          </p:nvSpPr>
          <p:spPr bwMode="auto">
            <a:xfrm>
              <a:off x="624" y="1248"/>
              <a:ext cx="1152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 eaLnBrk="1" hangingPunct="1"/>
              <a:r>
                <a:rPr lang="en-US" dirty="0"/>
                <a:t>Random </a:t>
              </a:r>
              <a:r>
                <a:rPr lang="en-US" i="1" dirty="0" smtClean="0">
                  <a:solidFill>
                    <a:srgbClr val="0070C0"/>
                  </a:solidFill>
                </a:rPr>
                <a:t>Y</a:t>
              </a:r>
              <a:endParaRPr lang="en-US" baseline="-25000" dirty="0"/>
            </a:p>
          </p:txBody>
        </p:sp>
        <p:sp>
          <p:nvSpPr>
            <p:cNvPr id="75794" name="Line 18"/>
            <p:cNvSpPr>
              <a:spLocks noChangeShapeType="1"/>
            </p:cNvSpPr>
            <p:nvPr/>
          </p:nvSpPr>
          <p:spPr bwMode="auto">
            <a:xfrm>
              <a:off x="631" y="1823"/>
              <a:ext cx="115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CA"/>
            </a:p>
          </p:txBody>
        </p:sp>
        <p:sp>
          <p:nvSpPr>
            <p:cNvPr id="75795" name="Text Box 19"/>
            <p:cNvSpPr txBox="1">
              <a:spLocks noChangeArrowheads="1"/>
            </p:cNvSpPr>
            <p:nvPr/>
          </p:nvSpPr>
          <p:spPr bwMode="auto">
            <a:xfrm>
              <a:off x="681" y="1463"/>
              <a:ext cx="999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1" hangingPunct="1"/>
              <a:r>
                <a:rPr lang="en-US" dirty="0">
                  <a:solidFill>
                    <a:srgbClr val="0070C0"/>
                  </a:solidFill>
                </a:rPr>
                <a:t>MAC</a:t>
              </a:r>
              <a:r>
                <a:rPr lang="en-US" dirty="0"/>
                <a:t> over messages</a:t>
              </a:r>
            </a:p>
          </p:txBody>
        </p:sp>
        <p:sp>
          <p:nvSpPr>
            <p:cNvPr id="75796" name="Rectangle 20"/>
            <p:cNvSpPr>
              <a:spLocks noChangeArrowheads="1"/>
            </p:cNvSpPr>
            <p:nvPr/>
          </p:nvSpPr>
          <p:spPr bwMode="auto">
            <a:xfrm>
              <a:off x="720" y="1680"/>
              <a:ext cx="916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dirty="0">
                  <a:solidFill>
                    <a:srgbClr val="0070C0"/>
                  </a:solidFill>
                </a:rPr>
                <a:t>MAC</a:t>
              </a:r>
              <a:r>
                <a:rPr lang="en-US" dirty="0"/>
                <a:t> over messages</a:t>
              </a:r>
            </a:p>
          </p:txBody>
        </p:sp>
      </p:grpSp>
      <p:sp>
        <p:nvSpPr>
          <p:cNvPr id="75797" name="Text Box 21"/>
          <p:cNvSpPr txBox="1">
            <a:spLocks noChangeArrowheads="1"/>
          </p:cNvSpPr>
          <p:nvPr/>
        </p:nvSpPr>
        <p:spPr bwMode="auto">
          <a:xfrm>
            <a:off x="669925" y="3338513"/>
            <a:ext cx="1841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endParaRPr lang="en-US" sz="1600"/>
          </a:p>
        </p:txBody>
      </p:sp>
      <p:sp>
        <p:nvSpPr>
          <p:cNvPr id="75798" name="Text Box 22"/>
          <p:cNvSpPr txBox="1">
            <a:spLocks noChangeArrowheads="1"/>
          </p:cNvSpPr>
          <p:nvPr/>
        </p:nvSpPr>
        <p:spPr bwMode="auto">
          <a:xfrm>
            <a:off x="0" y="2971800"/>
            <a:ext cx="9144000" cy="32932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/>
            <a:r>
              <a:rPr lang="en-US" sz="1600" i="1" dirty="0" smtClean="0"/>
              <a:t>Key </a:t>
            </a:r>
            <a:r>
              <a:rPr lang="en-US" sz="1600" i="1" dirty="0"/>
              <a:t>contributions. </a:t>
            </a:r>
            <a:r>
              <a:rPr lang="en-US" sz="1600" dirty="0"/>
              <a:t>Each party randomly generates a short-term (ephemeral) public key </a:t>
            </a:r>
            <a:r>
              <a:rPr lang="en-US" sz="1600" dirty="0" smtClean="0"/>
              <a:t>pair using shared</a:t>
            </a:r>
          </a:p>
          <a:p>
            <a:pPr eaLnBrk="1" hangingPunct="1"/>
            <a:r>
              <a:rPr lang="en-US" sz="1600" dirty="0"/>
              <a:t> </a:t>
            </a:r>
            <a:r>
              <a:rPr lang="en-US" sz="1600" dirty="0" smtClean="0"/>
              <a:t> password to determine some of elliptic curve domain parameters and communicates </a:t>
            </a:r>
            <a:r>
              <a:rPr lang="en-US" sz="1600" dirty="0"/>
              <a:t>this ephemeral </a:t>
            </a:r>
            <a:r>
              <a:rPr lang="en-US" sz="1600" dirty="0" smtClean="0"/>
              <a:t>public</a:t>
            </a:r>
          </a:p>
          <a:p>
            <a:pPr eaLnBrk="1" hangingPunct="1"/>
            <a:r>
              <a:rPr lang="en-US" sz="1600" dirty="0" smtClean="0"/>
              <a:t>  key </a:t>
            </a:r>
            <a:r>
              <a:rPr lang="en-US" sz="1600" dirty="0"/>
              <a:t>to the other party (but not the private key</a:t>
            </a:r>
            <a:r>
              <a:rPr lang="en-US" sz="1600" dirty="0" smtClean="0"/>
              <a:t>).</a:t>
            </a:r>
            <a:endParaRPr lang="en-US" sz="1600" dirty="0"/>
          </a:p>
          <a:p>
            <a:pPr eaLnBrk="1" hangingPunct="1"/>
            <a:r>
              <a:rPr lang="en-US" sz="1600" i="1" dirty="0" smtClean="0"/>
              <a:t>Key </a:t>
            </a:r>
            <a:r>
              <a:rPr lang="en-US" sz="1600" i="1" dirty="0"/>
              <a:t>establishment. </a:t>
            </a:r>
            <a:r>
              <a:rPr lang="en-US" sz="1600" dirty="0"/>
              <a:t>Each party computes the shared key based on </a:t>
            </a:r>
            <a:r>
              <a:rPr lang="en-US" sz="1600" dirty="0" smtClean="0"/>
              <a:t>the ephemeral elliptic </a:t>
            </a:r>
            <a:r>
              <a:rPr lang="en-US" sz="1600" dirty="0"/>
              <a:t>curve </a:t>
            </a:r>
            <a:r>
              <a:rPr lang="en-US" sz="1600" dirty="0" smtClean="0"/>
              <a:t>point it</a:t>
            </a:r>
          </a:p>
          <a:p>
            <a:pPr eaLnBrk="1" hangingPunct="1"/>
            <a:r>
              <a:rPr lang="en-US" sz="1600" dirty="0"/>
              <a:t> </a:t>
            </a:r>
            <a:r>
              <a:rPr lang="en-US" sz="1600" dirty="0" smtClean="0"/>
              <a:t>  </a:t>
            </a:r>
            <a:r>
              <a:rPr lang="en-US" sz="1600" dirty="0"/>
              <a:t>received from the other party and based on </a:t>
            </a:r>
            <a:r>
              <a:rPr lang="en-US" sz="1600" dirty="0" smtClean="0"/>
              <a:t>the ephemeral private key </a:t>
            </a:r>
            <a:r>
              <a:rPr lang="en-US" sz="1600" dirty="0"/>
              <a:t>it generated itself. Due </a:t>
            </a:r>
            <a:r>
              <a:rPr lang="en-US" sz="1600" dirty="0" smtClean="0"/>
              <a:t>to properties </a:t>
            </a:r>
          </a:p>
          <a:p>
            <a:pPr eaLnBrk="1" hangingPunct="1"/>
            <a:r>
              <a:rPr lang="en-US" sz="1600" dirty="0"/>
              <a:t> </a:t>
            </a:r>
            <a:r>
              <a:rPr lang="en-US" sz="1600" dirty="0" smtClean="0"/>
              <a:t>  of </a:t>
            </a:r>
            <a:r>
              <a:rPr lang="en-US" sz="1600" dirty="0"/>
              <a:t>elliptic </a:t>
            </a:r>
            <a:r>
              <a:rPr lang="en-US" sz="1600" dirty="0" smtClean="0"/>
              <a:t>curve and shared domain parameters, </a:t>
            </a:r>
            <a:r>
              <a:rPr lang="en-US" sz="1600" dirty="0"/>
              <a:t>either party indeed </a:t>
            </a:r>
            <a:r>
              <a:rPr lang="en-US" sz="1600" dirty="0" smtClean="0"/>
              <a:t>arrives at </a:t>
            </a:r>
            <a:r>
              <a:rPr lang="en-US" sz="1600" dirty="0"/>
              <a:t>the same </a:t>
            </a:r>
            <a:r>
              <a:rPr lang="en-US" sz="1600" dirty="0" smtClean="0"/>
              <a:t>shared key</a:t>
            </a:r>
            <a:r>
              <a:rPr lang="en-US" sz="1600" dirty="0"/>
              <a:t>.</a:t>
            </a:r>
          </a:p>
          <a:p>
            <a:pPr eaLnBrk="1" hangingPunct="1"/>
            <a:r>
              <a:rPr lang="en-US" sz="1600" i="1" dirty="0" smtClean="0"/>
              <a:t>Key </a:t>
            </a:r>
            <a:r>
              <a:rPr lang="en-US" sz="1600" i="1" dirty="0"/>
              <a:t>authentication. </a:t>
            </a:r>
            <a:r>
              <a:rPr lang="en-US" sz="1600" dirty="0"/>
              <a:t>Each party verifies the </a:t>
            </a:r>
            <a:r>
              <a:rPr lang="en-US" sz="1600" dirty="0" smtClean="0"/>
              <a:t>authenticity </a:t>
            </a:r>
            <a:r>
              <a:rPr lang="en-US" sz="1600" dirty="0"/>
              <a:t>of </a:t>
            </a:r>
            <a:r>
              <a:rPr lang="en-US" sz="1600" dirty="0" smtClean="0"/>
              <a:t>the password shared with the </a:t>
            </a:r>
            <a:r>
              <a:rPr lang="en-US" sz="1600" dirty="0"/>
              <a:t>other</a:t>
            </a:r>
          </a:p>
          <a:p>
            <a:pPr eaLnBrk="1" hangingPunct="1"/>
            <a:r>
              <a:rPr lang="en-US" sz="1600" dirty="0"/>
              <a:t>  party, to obtain evidence that the only party that may be capable of computing the shared key is,</a:t>
            </a:r>
          </a:p>
          <a:p>
            <a:pPr eaLnBrk="1" hangingPunct="1"/>
            <a:r>
              <a:rPr lang="en-US" sz="1600" dirty="0"/>
              <a:t> </a:t>
            </a:r>
            <a:r>
              <a:rPr lang="en-US" sz="1600" dirty="0" smtClean="0"/>
              <a:t> indeed</a:t>
            </a:r>
            <a:r>
              <a:rPr lang="en-US" sz="1600" dirty="0"/>
              <a:t>, its perceived communicating party.</a:t>
            </a:r>
          </a:p>
          <a:p>
            <a:pPr eaLnBrk="1" hangingPunct="1"/>
            <a:r>
              <a:rPr lang="en-US" sz="1600" i="1" dirty="0" smtClean="0"/>
              <a:t>Key </a:t>
            </a:r>
            <a:r>
              <a:rPr lang="en-US" sz="1600" i="1" dirty="0"/>
              <a:t>confirmation. </a:t>
            </a:r>
            <a:r>
              <a:rPr lang="en-US" sz="1600" dirty="0"/>
              <a:t>Each party communicates a message authentication check value over the</a:t>
            </a:r>
          </a:p>
          <a:p>
            <a:pPr eaLnBrk="1" hangingPunct="1"/>
            <a:r>
              <a:rPr lang="en-US" sz="1600" dirty="0"/>
              <a:t>  </a:t>
            </a:r>
            <a:r>
              <a:rPr lang="en-US" sz="1600" dirty="0" smtClean="0"/>
              <a:t>strings </a:t>
            </a:r>
            <a:r>
              <a:rPr lang="en-US" sz="1600" dirty="0"/>
              <a:t>communicated by the other party, to prove possession of the shared key to the other</a:t>
            </a:r>
          </a:p>
          <a:p>
            <a:pPr eaLnBrk="1" hangingPunct="1"/>
            <a:r>
              <a:rPr lang="en-US" sz="1600" dirty="0"/>
              <a:t>  </a:t>
            </a:r>
            <a:r>
              <a:rPr lang="en-US" sz="1600" dirty="0" smtClean="0"/>
              <a:t>party</a:t>
            </a:r>
            <a:r>
              <a:rPr lang="en-US" sz="1600" dirty="0"/>
              <a:t>. This confirms to each party the true identity of the other party and proofs that that party </a:t>
            </a:r>
          </a:p>
          <a:p>
            <a:pPr eaLnBrk="1" hangingPunct="1"/>
            <a:r>
              <a:rPr lang="en-US" sz="1600" dirty="0"/>
              <a:t>  </a:t>
            </a:r>
            <a:r>
              <a:rPr lang="en-US" sz="1600" dirty="0" smtClean="0"/>
              <a:t>successfully </a:t>
            </a:r>
            <a:r>
              <a:rPr lang="en-US" sz="1600" dirty="0"/>
              <a:t>computed the shared key.</a:t>
            </a:r>
            <a:endParaRPr lang="en-US" sz="2000" dirty="0"/>
          </a:p>
        </p:txBody>
      </p:sp>
      <p:grpSp>
        <p:nvGrpSpPr>
          <p:cNvPr id="5" name="Group 26"/>
          <p:cNvGrpSpPr/>
          <p:nvPr/>
        </p:nvGrpSpPr>
        <p:grpSpPr>
          <a:xfrm>
            <a:off x="381000" y="1524000"/>
            <a:ext cx="381000" cy="1219200"/>
            <a:chOff x="381000" y="1524000"/>
            <a:chExt cx="381000" cy="1219200"/>
          </a:xfrm>
        </p:grpSpPr>
        <p:sp>
          <p:nvSpPr>
            <p:cNvPr id="28" name="Flowchart: Connector 27"/>
            <p:cNvSpPr/>
            <p:nvPr/>
          </p:nvSpPr>
          <p:spPr bwMode="auto">
            <a:xfrm>
              <a:off x="381000" y="2514600"/>
              <a:ext cx="381000" cy="228600"/>
            </a:xfrm>
            <a:prstGeom prst="flowChartConnector">
              <a:avLst/>
            </a:prstGeom>
            <a:solidFill>
              <a:schemeClr val="bg1">
                <a:lumMod val="6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CA" b="1" dirty="0">
                  <a:latin typeface="Times New Roman" pitchFamily="18" charset="0"/>
                </a:rPr>
                <a:t>3</a:t>
              </a:r>
              <a:endParaRPr kumimoji="0" lang="en-CA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9" name="Flowchart: Connector 28"/>
            <p:cNvSpPr/>
            <p:nvPr/>
          </p:nvSpPr>
          <p:spPr bwMode="auto">
            <a:xfrm>
              <a:off x="381000" y="1905000"/>
              <a:ext cx="381000" cy="228600"/>
            </a:xfrm>
            <a:prstGeom prst="flowChartConnector">
              <a:avLst/>
            </a:prstGeom>
            <a:solidFill>
              <a:schemeClr val="bg1">
                <a:lumMod val="6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CA" b="1" dirty="0">
                  <a:latin typeface="Times New Roman" pitchFamily="18" charset="0"/>
                </a:rPr>
                <a:t>2</a:t>
              </a:r>
              <a:endParaRPr kumimoji="0" lang="en-CA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30" name="Straight Connector 29"/>
            <p:cNvCxnSpPr>
              <a:stCxn id="29" idx="4"/>
              <a:endCxn id="28" idx="0"/>
            </p:cNvCxnSpPr>
            <p:nvPr/>
          </p:nvCxnSpPr>
          <p:spPr bwMode="auto">
            <a:xfrm>
              <a:off x="571500" y="2133600"/>
              <a:ext cx="0" cy="3810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31" name="Flowchart: Connector 30"/>
            <p:cNvSpPr/>
            <p:nvPr/>
          </p:nvSpPr>
          <p:spPr bwMode="auto">
            <a:xfrm>
              <a:off x="381000" y="1524000"/>
              <a:ext cx="381000" cy="228600"/>
            </a:xfrm>
            <a:prstGeom prst="flowChartConnector">
              <a:avLst/>
            </a:prstGeom>
            <a:solidFill>
              <a:schemeClr val="bg1">
                <a:lumMod val="6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CA" sz="1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1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14462" cy="276999"/>
          </a:xfrm>
        </p:spPr>
        <p:txBody>
          <a:bodyPr/>
          <a:lstStyle/>
          <a:p>
            <a:r>
              <a:rPr lang="en-US" dirty="0" smtClean="0"/>
              <a:t>May 15, 2012</a:t>
            </a:r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5892558" y="6475413"/>
            <a:ext cx="2651367" cy="184666"/>
          </a:xfrm>
        </p:spPr>
        <p:txBody>
          <a:bodyPr/>
          <a:lstStyle/>
          <a:p>
            <a:r>
              <a:rPr lang="en-US" dirty="0"/>
              <a:t>Ren</a:t>
            </a:r>
            <a:r>
              <a:rPr lang="en-US" dirty="0">
                <a:cs typeface="Times New Roman" pitchFamily="-65" charset="0"/>
              </a:rPr>
              <a:t>é </a:t>
            </a:r>
            <a:r>
              <a:rPr lang="en-US" dirty="0" smtClean="0">
                <a:cs typeface="Times New Roman" pitchFamily="-65" charset="0"/>
              </a:rPr>
              <a:t>Struik (Struik Security Consultancy)</a:t>
            </a:r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5ABEACFB-3356-4F55-9E9E-C20090A640E8}" type="slidenum">
              <a:rPr lang="en-US"/>
              <a:pPr/>
              <a:t>27</a:t>
            </a:fld>
            <a:endParaRPr lang="en-US"/>
          </a:p>
        </p:txBody>
      </p:sp>
      <p:sp>
        <p:nvSpPr>
          <p:cNvPr id="81922" name="Text Box 2"/>
          <p:cNvSpPr txBox="1">
            <a:spLocks noChangeArrowheads="1"/>
          </p:cNvSpPr>
          <p:nvPr/>
        </p:nvSpPr>
        <p:spPr bwMode="auto">
          <a:xfrm>
            <a:off x="702112" y="533400"/>
            <a:ext cx="7849328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400" b="1" dirty="0" smtClean="0"/>
              <a:t>Public-Key Key Agreement: (c) with Shared Password (2) </a:t>
            </a:r>
            <a:endParaRPr lang="en-US" sz="2400" b="1" dirty="0"/>
          </a:p>
        </p:txBody>
      </p:sp>
      <p:sp>
        <p:nvSpPr>
          <p:cNvPr id="81923" name="Rectangle 3"/>
          <p:cNvSpPr>
            <a:spLocks noChangeArrowheads="1"/>
          </p:cNvSpPr>
          <p:nvPr/>
        </p:nvSpPr>
        <p:spPr bwMode="auto">
          <a:xfrm>
            <a:off x="0" y="990600"/>
            <a:ext cx="9144000" cy="5509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r>
              <a:rPr lang="en-GB" sz="1600" i="1" dirty="0"/>
              <a:t>Initial Set-up</a:t>
            </a:r>
          </a:p>
          <a:p>
            <a:pPr>
              <a:buFont typeface="Wingdings" pitchFamily="2" charset="2"/>
              <a:buChar char="§"/>
            </a:pPr>
            <a:r>
              <a:rPr lang="en-GB" sz="1600" i="1" dirty="0"/>
              <a:t> </a:t>
            </a:r>
            <a:r>
              <a:rPr lang="en-GB" sz="1600" dirty="0"/>
              <a:t>Publication of system-wide </a:t>
            </a:r>
            <a:r>
              <a:rPr lang="en-GB" sz="1600" dirty="0" smtClean="0"/>
              <a:t>parameters </a:t>
            </a:r>
            <a:r>
              <a:rPr lang="en-GB" sz="1600" i="1" dirty="0" smtClean="0"/>
              <a:t>dependent on a shared (weak) password</a:t>
            </a:r>
            <a:endParaRPr lang="en-GB" sz="1600" dirty="0"/>
          </a:p>
          <a:p>
            <a:pPr>
              <a:buFont typeface="Wingdings" pitchFamily="2" charset="2"/>
              <a:buChar char="§"/>
            </a:pPr>
            <a:r>
              <a:rPr lang="en-GB" sz="1600" dirty="0"/>
              <a:t> Publication of elliptic curve domain parameters</a:t>
            </a:r>
          </a:p>
          <a:p>
            <a:pPr>
              <a:buFont typeface="Wingdings" pitchFamily="2" charset="2"/>
              <a:buChar char="§"/>
            </a:pPr>
            <a:r>
              <a:rPr lang="en-GB" sz="1600" dirty="0"/>
              <a:t> Publication of keyed hash function </a:t>
            </a:r>
            <a:r>
              <a:rPr lang="en-GB" sz="1600" i="1" dirty="0" err="1">
                <a:solidFill>
                  <a:schemeClr val="accent2"/>
                </a:solidFill>
              </a:rPr>
              <a:t>h</a:t>
            </a:r>
            <a:r>
              <a:rPr lang="en-GB" sz="1600" i="1" baseline="-25000" dirty="0" err="1">
                <a:solidFill>
                  <a:schemeClr val="accent2"/>
                </a:solidFill>
              </a:rPr>
              <a:t>k</a:t>
            </a:r>
            <a:r>
              <a:rPr lang="en-GB" sz="1600" dirty="0">
                <a:solidFill>
                  <a:schemeClr val="accent2"/>
                </a:solidFill>
              </a:rPr>
              <a:t> </a:t>
            </a:r>
            <a:r>
              <a:rPr lang="en-GB" sz="1600" dirty="0"/>
              <a:t>used</a:t>
            </a:r>
          </a:p>
          <a:p>
            <a:pPr>
              <a:buFont typeface="Wingdings" pitchFamily="2" charset="2"/>
              <a:buChar char="§"/>
            </a:pPr>
            <a:r>
              <a:rPr lang="en-GB" sz="1600" dirty="0"/>
              <a:t> Publication of un-keyed hash function </a:t>
            </a:r>
            <a:r>
              <a:rPr lang="en-GB" sz="1600" i="1" dirty="0">
                <a:solidFill>
                  <a:schemeClr val="accent2"/>
                </a:solidFill>
              </a:rPr>
              <a:t>h</a:t>
            </a:r>
            <a:r>
              <a:rPr lang="en-GB" sz="1600" i="1" dirty="0"/>
              <a:t> </a:t>
            </a:r>
            <a:r>
              <a:rPr lang="en-GB" sz="1600" dirty="0"/>
              <a:t>used</a:t>
            </a:r>
            <a:endParaRPr lang="en-GB" sz="1600" i="1" baseline="-25000" dirty="0"/>
          </a:p>
          <a:p>
            <a:endParaRPr lang="en-GB" sz="1600" i="1" dirty="0" smtClean="0"/>
          </a:p>
          <a:p>
            <a:r>
              <a:rPr lang="en-GB" sz="1600" i="1" dirty="0" smtClean="0"/>
              <a:t>Constraints</a:t>
            </a:r>
            <a:endParaRPr lang="en-GB" sz="1600" i="1" dirty="0"/>
          </a:p>
          <a:p>
            <a:pPr>
              <a:buFont typeface="Wingdings" pitchFamily="2" charset="2"/>
              <a:buChar char="§"/>
            </a:pPr>
            <a:r>
              <a:rPr lang="en-GB" sz="1600" i="1" dirty="0"/>
              <a:t> </a:t>
            </a:r>
            <a:r>
              <a:rPr lang="en-GB" sz="1600" i="1" dirty="0">
                <a:solidFill>
                  <a:srgbClr val="0070C0"/>
                </a:solidFill>
              </a:rPr>
              <a:t>X</a:t>
            </a:r>
            <a:r>
              <a:rPr lang="en-GB" sz="1600" dirty="0">
                <a:solidFill>
                  <a:srgbClr val="0070C0"/>
                </a:solidFill>
              </a:rPr>
              <a:t> </a:t>
            </a:r>
            <a:r>
              <a:rPr lang="en-GB" sz="1600" dirty="0"/>
              <a:t>and </a:t>
            </a:r>
            <a:r>
              <a:rPr lang="en-GB" sz="1600" i="1" dirty="0">
                <a:solidFill>
                  <a:srgbClr val="0070C0"/>
                </a:solidFill>
              </a:rPr>
              <a:t>Y</a:t>
            </a:r>
            <a:r>
              <a:rPr lang="en-GB" sz="1600" dirty="0"/>
              <a:t> shall be generated at random (ephemeral elliptic curve </a:t>
            </a:r>
            <a:r>
              <a:rPr lang="en-GB" sz="1600" dirty="0" smtClean="0"/>
              <a:t>points)</a:t>
            </a:r>
          </a:p>
          <a:p>
            <a:pPr>
              <a:buFont typeface="Wingdings" pitchFamily="2" charset="2"/>
              <a:buChar char="§"/>
            </a:pPr>
            <a:r>
              <a:rPr lang="en-GB" sz="1600" dirty="0"/>
              <a:t> </a:t>
            </a:r>
            <a:r>
              <a:rPr lang="en-GB" sz="1600" dirty="0" smtClean="0"/>
              <a:t>Short-term private keys </a:t>
            </a:r>
            <a:r>
              <a:rPr lang="en-GB" sz="1600" i="1" dirty="0" smtClean="0">
                <a:solidFill>
                  <a:srgbClr val="FF0000"/>
                </a:solidFill>
              </a:rPr>
              <a:t>x</a:t>
            </a:r>
            <a:r>
              <a:rPr lang="en-GB" sz="1600" i="1" dirty="0" smtClean="0"/>
              <a:t> </a:t>
            </a:r>
            <a:r>
              <a:rPr lang="en-GB" sz="1600" dirty="0" smtClean="0"/>
              <a:t>and </a:t>
            </a:r>
            <a:r>
              <a:rPr lang="en-GB" sz="1600" i="1" dirty="0">
                <a:solidFill>
                  <a:srgbClr val="FF0000"/>
                </a:solidFill>
              </a:rPr>
              <a:t>y</a:t>
            </a:r>
            <a:r>
              <a:rPr lang="en-GB" sz="1600" dirty="0" smtClean="0"/>
              <a:t> private to Party A, resp. Party B and </a:t>
            </a:r>
            <a:r>
              <a:rPr lang="en-GB" sz="1600" i="1" dirty="0" smtClean="0"/>
              <a:t>valid during the system’s lifetime</a:t>
            </a:r>
            <a:endParaRPr lang="en-GB" sz="1600" i="1" dirty="0" smtClean="0">
              <a:solidFill>
                <a:schemeClr val="accent2"/>
              </a:solidFill>
            </a:endParaRPr>
          </a:p>
          <a:p>
            <a:r>
              <a:rPr lang="en-GB" sz="1600" u="sng" dirty="0" smtClean="0"/>
              <a:t>Note:</a:t>
            </a:r>
            <a:r>
              <a:rPr lang="en-GB" sz="1600" dirty="0" smtClean="0"/>
              <a:t> (</a:t>
            </a:r>
            <a:r>
              <a:rPr lang="en-GB" sz="1600" i="1" dirty="0" smtClean="0">
                <a:solidFill>
                  <a:srgbClr val="FF0000"/>
                </a:solidFill>
              </a:rPr>
              <a:t>x</a:t>
            </a:r>
            <a:r>
              <a:rPr lang="en-GB" sz="1600" i="1" dirty="0" smtClean="0"/>
              <a:t>, </a:t>
            </a:r>
            <a:r>
              <a:rPr lang="en-GB" sz="1600" i="1" dirty="0">
                <a:solidFill>
                  <a:srgbClr val="0070C0"/>
                </a:solidFill>
              </a:rPr>
              <a:t>X</a:t>
            </a:r>
            <a:r>
              <a:rPr lang="en-GB" sz="1600" dirty="0" smtClean="0"/>
              <a:t>) and (</a:t>
            </a:r>
            <a:r>
              <a:rPr lang="en-GB" sz="1600" i="1" dirty="0" smtClean="0">
                <a:solidFill>
                  <a:srgbClr val="FF0000"/>
                </a:solidFill>
              </a:rPr>
              <a:t>y</a:t>
            </a:r>
            <a:r>
              <a:rPr lang="en-GB" sz="1600" i="1" dirty="0" smtClean="0"/>
              <a:t>, </a:t>
            </a:r>
            <a:r>
              <a:rPr lang="en-GB" sz="1600" i="1" dirty="0" smtClean="0">
                <a:solidFill>
                  <a:srgbClr val="0070C0"/>
                </a:solidFill>
              </a:rPr>
              <a:t>Y</a:t>
            </a:r>
            <a:r>
              <a:rPr lang="en-GB" sz="1600" dirty="0" smtClean="0"/>
              <a:t>) are short-term public </a:t>
            </a:r>
            <a:r>
              <a:rPr lang="en-GB" sz="1600" dirty="0"/>
              <a:t>key pairs of A, resp. </a:t>
            </a:r>
            <a:r>
              <a:rPr lang="en-GB" sz="1600" dirty="0" smtClean="0"/>
              <a:t>B</a:t>
            </a:r>
            <a:endParaRPr lang="en-GB" sz="1600" dirty="0"/>
          </a:p>
          <a:p>
            <a:endParaRPr lang="en-GB" sz="1600" i="1" dirty="0"/>
          </a:p>
          <a:p>
            <a:r>
              <a:rPr lang="en-GB" sz="1600" i="1" dirty="0"/>
              <a:t>Security Services</a:t>
            </a:r>
          </a:p>
          <a:p>
            <a:pPr>
              <a:buFont typeface="Wingdings" pitchFamily="2" charset="2"/>
              <a:buChar char="§"/>
            </a:pPr>
            <a:r>
              <a:rPr lang="en-GB" sz="1600" i="1" dirty="0"/>
              <a:t> </a:t>
            </a:r>
            <a:r>
              <a:rPr lang="en-GB" sz="1600" dirty="0"/>
              <a:t>Key agreement between A and B on the shared key </a:t>
            </a:r>
            <a:r>
              <a:rPr lang="en-GB" sz="1600" i="1" dirty="0" smtClean="0">
                <a:solidFill>
                  <a:srgbClr val="FF0000"/>
                </a:solidFill>
              </a:rPr>
              <a:t>K</a:t>
            </a:r>
            <a:r>
              <a:rPr lang="en-GB" sz="1600" i="1" dirty="0" smtClean="0"/>
              <a:t>=</a:t>
            </a:r>
            <a:r>
              <a:rPr lang="en-GB" sz="1600" i="1" dirty="0" err="1" smtClean="0"/>
              <a:t>KeyMap</a:t>
            </a:r>
            <a:r>
              <a:rPr lang="en-GB" sz="1600" dirty="0" smtClean="0"/>
              <a:t>(</a:t>
            </a:r>
            <a:r>
              <a:rPr lang="en-GB" sz="1600" i="1" dirty="0" smtClean="0">
                <a:solidFill>
                  <a:srgbClr val="FF0000"/>
                </a:solidFill>
              </a:rPr>
              <a:t>x</a:t>
            </a:r>
            <a:r>
              <a:rPr lang="en-GB" sz="1600" i="1" dirty="0" smtClean="0"/>
              <a:t>, </a:t>
            </a:r>
            <a:r>
              <a:rPr lang="en-GB" sz="1600" i="1" dirty="0" smtClean="0">
                <a:solidFill>
                  <a:srgbClr val="0070C0"/>
                </a:solidFill>
              </a:rPr>
              <a:t>Y</a:t>
            </a:r>
            <a:r>
              <a:rPr lang="en-GB" sz="1600" dirty="0" smtClean="0"/>
              <a:t> )</a:t>
            </a:r>
            <a:r>
              <a:rPr lang="en-GB" sz="1600" i="1" dirty="0" smtClean="0"/>
              <a:t>=</a:t>
            </a:r>
            <a:r>
              <a:rPr lang="en-GB" sz="1600" i="1" dirty="0" err="1" smtClean="0"/>
              <a:t>KeyMap</a:t>
            </a:r>
            <a:r>
              <a:rPr lang="en-GB" sz="1600" dirty="0" smtClean="0"/>
              <a:t>(</a:t>
            </a:r>
            <a:r>
              <a:rPr lang="en-GB" sz="1600" i="1" dirty="0">
                <a:solidFill>
                  <a:srgbClr val="FF0000"/>
                </a:solidFill>
              </a:rPr>
              <a:t>y</a:t>
            </a:r>
            <a:r>
              <a:rPr lang="en-GB" sz="1600" i="1" dirty="0" smtClean="0"/>
              <a:t>, </a:t>
            </a:r>
            <a:r>
              <a:rPr lang="en-GB" sz="1600" i="1" dirty="0">
                <a:solidFill>
                  <a:srgbClr val="0070C0"/>
                </a:solidFill>
              </a:rPr>
              <a:t>X</a:t>
            </a:r>
            <a:r>
              <a:rPr lang="en-GB" sz="1600" dirty="0" smtClean="0"/>
              <a:t> )</a:t>
            </a:r>
            <a:endParaRPr lang="en-GB" sz="1600" dirty="0"/>
          </a:p>
          <a:p>
            <a:pPr>
              <a:buFont typeface="Wingdings" pitchFamily="2" charset="2"/>
              <a:buChar char="§"/>
            </a:pPr>
            <a:r>
              <a:rPr lang="en-GB" sz="1600" dirty="0"/>
              <a:t> Mutual entity authentication of A and B</a:t>
            </a:r>
          </a:p>
          <a:p>
            <a:pPr>
              <a:buFont typeface="Wingdings" pitchFamily="2" charset="2"/>
              <a:buChar char="§"/>
            </a:pPr>
            <a:r>
              <a:rPr lang="en-GB" sz="1600" dirty="0"/>
              <a:t> Mutual implicit key authentication between A and </a:t>
            </a:r>
            <a:r>
              <a:rPr lang="en-GB" sz="1600" dirty="0" smtClean="0"/>
              <a:t>B, </a:t>
            </a:r>
            <a:r>
              <a:rPr lang="en-GB" sz="1600" i="1" dirty="0" smtClean="0"/>
              <a:t>provided that</a:t>
            </a:r>
            <a:r>
              <a:rPr lang="en-GB" sz="1600" dirty="0" smtClean="0"/>
              <a:t> both parties have a non-cryptographic</a:t>
            </a:r>
          </a:p>
          <a:p>
            <a:r>
              <a:rPr lang="en-GB" sz="1600" dirty="0" smtClean="0"/>
              <a:t>   way of establishing the identity of the party one has shared the password with (e.g., using NFC or key pad).</a:t>
            </a:r>
          </a:p>
          <a:p>
            <a:r>
              <a:rPr lang="en-GB" sz="1600" dirty="0" smtClean="0"/>
              <a:t>  The identities are then only known implicitly, since the human operator knows the devices he wants to </a:t>
            </a:r>
          </a:p>
          <a:p>
            <a:r>
              <a:rPr lang="en-GB" sz="1600" dirty="0"/>
              <a:t> </a:t>
            </a:r>
            <a:r>
              <a:rPr lang="en-GB" sz="1600" dirty="0" smtClean="0"/>
              <a:t> securely connect to one another.) </a:t>
            </a:r>
          </a:p>
          <a:p>
            <a:pPr>
              <a:buFont typeface="Wingdings" pitchFamily="2" charset="2"/>
              <a:buChar char="§"/>
            </a:pPr>
            <a:r>
              <a:rPr lang="en-GB" sz="1600" dirty="0" smtClean="0"/>
              <a:t> </a:t>
            </a:r>
            <a:r>
              <a:rPr lang="en-GB" sz="1600" dirty="0"/>
              <a:t>Mutual key confirmation between A and B</a:t>
            </a:r>
          </a:p>
          <a:p>
            <a:pPr>
              <a:buFont typeface="Wingdings" pitchFamily="2" charset="2"/>
              <a:buChar char="§"/>
            </a:pPr>
            <a:r>
              <a:rPr lang="en-GB" sz="1600" dirty="0"/>
              <a:t> </a:t>
            </a:r>
            <a:r>
              <a:rPr lang="en-GB" sz="1600" dirty="0" smtClean="0"/>
              <a:t>Perfect forward secrecy</a:t>
            </a:r>
            <a:endParaRPr lang="en-GB" sz="1600" dirty="0"/>
          </a:p>
          <a:p>
            <a:pPr>
              <a:buFont typeface="Wingdings" pitchFamily="2" charset="2"/>
              <a:buChar char="§"/>
            </a:pPr>
            <a:r>
              <a:rPr lang="en-GB" sz="1600" dirty="0"/>
              <a:t> No unilateral key control by either </a:t>
            </a:r>
            <a:r>
              <a:rPr lang="en-GB" sz="1600" dirty="0" smtClean="0"/>
              <a:t>party</a:t>
            </a:r>
          </a:p>
          <a:p>
            <a:pPr>
              <a:buFont typeface="Wingdings" pitchFamily="2" charset="2"/>
              <a:buChar char="§"/>
            </a:pPr>
            <a:r>
              <a:rPr lang="en-GB" sz="1600" dirty="0"/>
              <a:t> </a:t>
            </a:r>
            <a:r>
              <a:rPr lang="en-GB" sz="1600" dirty="0" smtClean="0"/>
              <a:t>Esoteric properties: unknown key-share resilience</a:t>
            </a:r>
            <a:endParaRPr lang="en-GB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14462" cy="276999"/>
          </a:xfrm>
        </p:spPr>
        <p:txBody>
          <a:bodyPr/>
          <a:lstStyle/>
          <a:p>
            <a:r>
              <a:rPr lang="en-US" dirty="0" smtClean="0"/>
              <a:t>May 15, 2012</a:t>
            </a:r>
            <a:endParaRPr lang="en-US" dirty="0"/>
          </a:p>
        </p:txBody>
      </p:sp>
      <p:sp>
        <p:nvSpPr>
          <p:cNvPr id="2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5892558" y="6475413"/>
            <a:ext cx="2651367" cy="184666"/>
          </a:xfrm>
        </p:spPr>
        <p:txBody>
          <a:bodyPr/>
          <a:lstStyle/>
          <a:p>
            <a:r>
              <a:rPr lang="en-US" dirty="0"/>
              <a:t>Ren</a:t>
            </a:r>
            <a:r>
              <a:rPr lang="en-US" dirty="0">
                <a:cs typeface="Times New Roman" pitchFamily="-65" charset="0"/>
              </a:rPr>
              <a:t>é </a:t>
            </a:r>
            <a:r>
              <a:rPr lang="en-US" dirty="0" smtClean="0">
                <a:cs typeface="Times New Roman" pitchFamily="-65" charset="0"/>
              </a:rPr>
              <a:t>Struik (Struik Security Consultancy)</a:t>
            </a:r>
            <a:endParaRPr lang="en-US" dirty="0"/>
          </a:p>
        </p:txBody>
      </p:sp>
      <p:sp>
        <p:nvSpPr>
          <p:cNvPr id="2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FFA100AE-CD11-4A34-A7AD-806EE4215E72}" type="slidenum">
              <a:rPr lang="en-US"/>
              <a:pPr/>
              <a:t>28</a:t>
            </a:fld>
            <a:endParaRPr lang="en-US"/>
          </a:p>
        </p:txBody>
      </p:sp>
      <p:sp>
        <p:nvSpPr>
          <p:cNvPr id="75778" name="Text Box 2"/>
          <p:cNvSpPr txBox="1">
            <a:spLocks noChangeArrowheads="1"/>
          </p:cNvSpPr>
          <p:nvPr/>
        </p:nvSpPr>
        <p:spPr bwMode="auto">
          <a:xfrm>
            <a:off x="838613" y="533400"/>
            <a:ext cx="7611251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400" b="1" dirty="0" smtClean="0"/>
              <a:t>Public-Key Key Agreement: (d) with Inline 3</a:t>
            </a:r>
            <a:r>
              <a:rPr lang="en-US" sz="2400" b="1" baseline="30000" dirty="0" smtClean="0"/>
              <a:t>rd</a:t>
            </a:r>
            <a:r>
              <a:rPr lang="en-US" sz="2400" b="1" dirty="0" smtClean="0"/>
              <a:t> Party </a:t>
            </a:r>
            <a:r>
              <a:rPr lang="en-US" sz="2400" b="1" dirty="0"/>
              <a:t>(1)</a:t>
            </a:r>
          </a:p>
        </p:txBody>
      </p:sp>
      <p:sp>
        <p:nvSpPr>
          <p:cNvPr id="75779" name="Text Box 3"/>
          <p:cNvSpPr txBox="1">
            <a:spLocks noChangeArrowheads="1"/>
          </p:cNvSpPr>
          <p:nvPr/>
        </p:nvSpPr>
        <p:spPr bwMode="auto">
          <a:xfrm>
            <a:off x="1398588" y="995363"/>
            <a:ext cx="290512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GB" sz="2400"/>
          </a:p>
          <a:p>
            <a:pPr>
              <a:buFontTx/>
              <a:buChar char="•"/>
            </a:pPr>
            <a:endParaRPr lang="en-GB" sz="2400"/>
          </a:p>
        </p:txBody>
      </p:sp>
      <p:sp>
        <p:nvSpPr>
          <p:cNvPr id="75797" name="Text Box 21"/>
          <p:cNvSpPr txBox="1">
            <a:spLocks noChangeArrowheads="1"/>
          </p:cNvSpPr>
          <p:nvPr/>
        </p:nvSpPr>
        <p:spPr bwMode="auto">
          <a:xfrm>
            <a:off x="669925" y="3338513"/>
            <a:ext cx="1841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endParaRPr lang="en-US" sz="1600"/>
          </a:p>
        </p:txBody>
      </p:sp>
      <p:sp>
        <p:nvSpPr>
          <p:cNvPr id="75798" name="Text Box 22"/>
          <p:cNvSpPr txBox="1">
            <a:spLocks noChangeArrowheads="1"/>
          </p:cNvSpPr>
          <p:nvPr/>
        </p:nvSpPr>
        <p:spPr bwMode="auto">
          <a:xfrm>
            <a:off x="0" y="2971800"/>
            <a:ext cx="9144000" cy="327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/>
            <a:r>
              <a:rPr lang="en-US" sz="1600" i="1" dirty="0" smtClean="0"/>
              <a:t>Key </a:t>
            </a:r>
            <a:r>
              <a:rPr lang="en-US" sz="1600" i="1" dirty="0"/>
              <a:t>contributions. </a:t>
            </a:r>
            <a:r>
              <a:rPr lang="en-US" sz="1600" dirty="0"/>
              <a:t>Each party randomly generates a short-term (ephemeral) public key pair and</a:t>
            </a:r>
          </a:p>
          <a:p>
            <a:pPr eaLnBrk="1" hangingPunct="1"/>
            <a:r>
              <a:rPr lang="en-US" sz="1600" dirty="0"/>
              <a:t>   communicates this ephemeral public key to the other party (but not the private key).</a:t>
            </a:r>
          </a:p>
          <a:p>
            <a:pPr eaLnBrk="1" hangingPunct="1"/>
            <a:r>
              <a:rPr lang="en-US" sz="1600" i="1" dirty="0" smtClean="0"/>
              <a:t>Key </a:t>
            </a:r>
            <a:r>
              <a:rPr lang="en-US" sz="1600" i="1" dirty="0"/>
              <a:t>establishment. </a:t>
            </a:r>
            <a:r>
              <a:rPr lang="en-US" sz="1600" dirty="0"/>
              <a:t>Each party computes the shared key based on the static and ephemeral</a:t>
            </a:r>
          </a:p>
          <a:p>
            <a:pPr eaLnBrk="1" hangingPunct="1"/>
            <a:r>
              <a:rPr lang="en-US" sz="1600" dirty="0"/>
              <a:t>  elliptic curve points it received from the other party and based on the static and ephemeral</a:t>
            </a:r>
          </a:p>
          <a:p>
            <a:pPr eaLnBrk="1" hangingPunct="1"/>
            <a:r>
              <a:rPr lang="en-US" sz="1600" dirty="0"/>
              <a:t>  private keys it generated itself. Due to the properties of elliptic curve, either party indeed arrives</a:t>
            </a:r>
          </a:p>
          <a:p>
            <a:pPr eaLnBrk="1" hangingPunct="1"/>
            <a:r>
              <a:rPr lang="en-US" sz="1600" dirty="0"/>
              <a:t>  at the same shared key.</a:t>
            </a:r>
          </a:p>
          <a:p>
            <a:pPr eaLnBrk="1" hangingPunct="1"/>
            <a:r>
              <a:rPr lang="en-US" sz="1600" i="1" dirty="0" smtClean="0"/>
              <a:t>Key </a:t>
            </a:r>
            <a:r>
              <a:rPr lang="en-US" sz="1600" i="1" dirty="0"/>
              <a:t>authentication. </a:t>
            </a:r>
            <a:r>
              <a:rPr lang="en-US" sz="1600" dirty="0"/>
              <a:t>Each party verifies the authenticity of the long-term static key of the other</a:t>
            </a:r>
          </a:p>
          <a:p>
            <a:pPr eaLnBrk="1" hangingPunct="1"/>
            <a:r>
              <a:rPr lang="en-US" sz="1600" dirty="0"/>
              <a:t>  party, to obtain evidence that the only party that may be capable of computing the shared key is,</a:t>
            </a:r>
          </a:p>
          <a:p>
            <a:pPr eaLnBrk="1" hangingPunct="1"/>
            <a:r>
              <a:rPr lang="en-US" sz="1600" dirty="0"/>
              <a:t> indeed, its perceived communicating party.</a:t>
            </a:r>
          </a:p>
          <a:p>
            <a:pPr eaLnBrk="1" hangingPunct="1"/>
            <a:r>
              <a:rPr lang="en-US" sz="1600" i="1" dirty="0" smtClean="0"/>
              <a:t>Key </a:t>
            </a:r>
            <a:r>
              <a:rPr lang="en-US" sz="1600" i="1" dirty="0"/>
              <a:t>confirmation. </a:t>
            </a:r>
            <a:r>
              <a:rPr lang="en-US" sz="1600" dirty="0"/>
              <a:t>Each party communicates a message authentication check value over the</a:t>
            </a:r>
          </a:p>
          <a:p>
            <a:pPr eaLnBrk="1" hangingPunct="1"/>
            <a:r>
              <a:rPr lang="en-US" sz="1600" dirty="0"/>
              <a:t>   strings communicated by the other party, to prove possession of the shared key to the other</a:t>
            </a:r>
          </a:p>
          <a:p>
            <a:pPr eaLnBrk="1" hangingPunct="1"/>
            <a:r>
              <a:rPr lang="en-US" sz="1600" dirty="0"/>
              <a:t>   party. This confirms to each party the true identity of the other party and proofs that that party </a:t>
            </a:r>
          </a:p>
          <a:p>
            <a:pPr eaLnBrk="1" hangingPunct="1"/>
            <a:r>
              <a:rPr lang="en-US" sz="1600" dirty="0"/>
              <a:t>   successfully computed the shared key.</a:t>
            </a:r>
            <a:endParaRPr lang="en-US" sz="2000" dirty="0"/>
          </a:p>
        </p:txBody>
      </p:sp>
      <p:grpSp>
        <p:nvGrpSpPr>
          <p:cNvPr id="5" name="Group 26"/>
          <p:cNvGrpSpPr/>
          <p:nvPr/>
        </p:nvGrpSpPr>
        <p:grpSpPr>
          <a:xfrm>
            <a:off x="381000" y="1524000"/>
            <a:ext cx="381000" cy="1219200"/>
            <a:chOff x="381000" y="1524000"/>
            <a:chExt cx="381000" cy="1219200"/>
          </a:xfrm>
        </p:grpSpPr>
        <p:sp>
          <p:nvSpPr>
            <p:cNvPr id="28" name="Flowchart: Connector 27"/>
            <p:cNvSpPr/>
            <p:nvPr/>
          </p:nvSpPr>
          <p:spPr bwMode="auto">
            <a:xfrm>
              <a:off x="381000" y="2514600"/>
              <a:ext cx="381000" cy="228600"/>
            </a:xfrm>
            <a:prstGeom prst="flowChartConnector">
              <a:avLst/>
            </a:prstGeom>
            <a:solidFill>
              <a:schemeClr val="bg1">
                <a:lumMod val="6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CA" b="1" dirty="0">
                  <a:latin typeface="Times New Roman" pitchFamily="18" charset="0"/>
                </a:rPr>
                <a:t>3</a:t>
              </a:r>
              <a:endParaRPr kumimoji="0" lang="en-CA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9" name="Flowchart: Connector 28"/>
            <p:cNvSpPr/>
            <p:nvPr/>
          </p:nvSpPr>
          <p:spPr bwMode="auto">
            <a:xfrm>
              <a:off x="381000" y="1905000"/>
              <a:ext cx="381000" cy="228600"/>
            </a:xfrm>
            <a:prstGeom prst="flowChartConnector">
              <a:avLst/>
            </a:prstGeom>
            <a:solidFill>
              <a:schemeClr val="bg1">
                <a:lumMod val="6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CA" b="1" dirty="0">
                  <a:latin typeface="Times New Roman" pitchFamily="18" charset="0"/>
                </a:rPr>
                <a:t>2</a:t>
              </a:r>
              <a:endParaRPr kumimoji="0" lang="en-CA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30" name="Straight Connector 29"/>
            <p:cNvCxnSpPr>
              <a:stCxn id="29" idx="4"/>
              <a:endCxn id="28" idx="0"/>
            </p:cNvCxnSpPr>
            <p:nvPr/>
          </p:nvCxnSpPr>
          <p:spPr bwMode="auto">
            <a:xfrm>
              <a:off x="571500" y="2133600"/>
              <a:ext cx="0" cy="3810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31" name="Flowchart: Connector 30"/>
            <p:cNvSpPr/>
            <p:nvPr/>
          </p:nvSpPr>
          <p:spPr bwMode="auto">
            <a:xfrm>
              <a:off x="381000" y="1524000"/>
              <a:ext cx="381000" cy="228600"/>
            </a:xfrm>
            <a:prstGeom prst="flowChartConnector">
              <a:avLst/>
            </a:prstGeom>
            <a:solidFill>
              <a:schemeClr val="bg1">
                <a:lumMod val="6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CA" sz="1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1</a:t>
              </a:r>
            </a:p>
          </p:txBody>
        </p:sp>
      </p:grpSp>
      <p:grpSp>
        <p:nvGrpSpPr>
          <p:cNvPr id="32" name="Group 31"/>
          <p:cNvGrpSpPr/>
          <p:nvPr/>
        </p:nvGrpSpPr>
        <p:grpSpPr>
          <a:xfrm>
            <a:off x="381000" y="995363"/>
            <a:ext cx="4800600" cy="1900237"/>
            <a:chOff x="381000" y="995363"/>
            <a:chExt cx="4800600" cy="1900237"/>
          </a:xfrm>
        </p:grpSpPr>
        <p:sp>
          <p:nvSpPr>
            <p:cNvPr id="33" name="Text Box 3"/>
            <p:cNvSpPr txBox="1">
              <a:spLocks noChangeArrowheads="1"/>
            </p:cNvSpPr>
            <p:nvPr/>
          </p:nvSpPr>
          <p:spPr bwMode="auto">
            <a:xfrm>
              <a:off x="1398588" y="995363"/>
              <a:ext cx="290512" cy="8223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endParaRPr lang="en-GB" sz="2400"/>
            </a:p>
            <a:p>
              <a:pPr>
                <a:buFontTx/>
                <a:buChar char="•"/>
              </a:pPr>
              <a:endParaRPr lang="en-GB" sz="2400"/>
            </a:p>
          </p:txBody>
        </p:sp>
        <p:grpSp>
          <p:nvGrpSpPr>
            <p:cNvPr id="34" name="Group 5"/>
            <p:cNvGrpSpPr>
              <a:grpSpLocks/>
            </p:cNvGrpSpPr>
            <p:nvPr/>
          </p:nvGrpSpPr>
          <p:grpSpPr bwMode="auto">
            <a:xfrm>
              <a:off x="762000" y="1066800"/>
              <a:ext cx="457200" cy="304800"/>
              <a:chOff x="816" y="912"/>
              <a:chExt cx="288" cy="192"/>
            </a:xfrm>
          </p:grpSpPr>
          <p:sp>
            <p:nvSpPr>
              <p:cNvPr id="64" name="Rectangle 6"/>
              <p:cNvSpPr>
                <a:spLocks noChangeArrowheads="1"/>
              </p:cNvSpPr>
              <p:nvPr/>
            </p:nvSpPr>
            <p:spPr bwMode="auto">
              <a:xfrm>
                <a:off x="816" y="912"/>
                <a:ext cx="288" cy="192"/>
              </a:xfrm>
              <a:prstGeom prst="rect">
                <a:avLst/>
              </a:prstGeom>
              <a:solidFill>
                <a:srgbClr val="FFC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65" name="Text Box 7"/>
              <p:cNvSpPr txBox="1">
                <a:spLocks noChangeArrowheads="1"/>
              </p:cNvSpPr>
              <p:nvPr/>
            </p:nvSpPr>
            <p:spPr bwMode="auto">
              <a:xfrm>
                <a:off x="864" y="912"/>
                <a:ext cx="175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eaLnBrk="1" hangingPunct="1"/>
                <a:r>
                  <a:rPr lang="en-US" i="1"/>
                  <a:t>A</a:t>
                </a:r>
              </a:p>
            </p:txBody>
          </p:sp>
        </p:grpSp>
        <p:sp>
          <p:nvSpPr>
            <p:cNvPr id="35" name="Line 8"/>
            <p:cNvSpPr>
              <a:spLocks noChangeShapeType="1"/>
            </p:cNvSpPr>
            <p:nvPr/>
          </p:nvSpPr>
          <p:spPr bwMode="auto">
            <a:xfrm>
              <a:off x="990600" y="1371600"/>
              <a:ext cx="0" cy="1524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CA"/>
            </a:p>
          </p:txBody>
        </p:sp>
        <p:grpSp>
          <p:nvGrpSpPr>
            <p:cNvPr id="36" name="Group 9"/>
            <p:cNvGrpSpPr>
              <a:grpSpLocks/>
            </p:cNvGrpSpPr>
            <p:nvPr/>
          </p:nvGrpSpPr>
          <p:grpSpPr bwMode="auto">
            <a:xfrm>
              <a:off x="2590800" y="1066800"/>
              <a:ext cx="457200" cy="304800"/>
              <a:chOff x="816" y="912"/>
              <a:chExt cx="288" cy="192"/>
            </a:xfrm>
          </p:grpSpPr>
          <p:sp>
            <p:nvSpPr>
              <p:cNvPr id="62" name="Rectangle 10"/>
              <p:cNvSpPr>
                <a:spLocks noChangeArrowheads="1"/>
              </p:cNvSpPr>
              <p:nvPr/>
            </p:nvSpPr>
            <p:spPr bwMode="auto">
              <a:xfrm>
                <a:off x="816" y="912"/>
                <a:ext cx="288" cy="192"/>
              </a:xfrm>
              <a:prstGeom prst="rect">
                <a:avLst/>
              </a:prstGeom>
              <a:solidFill>
                <a:srgbClr val="00B0F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63" name="Text Box 11"/>
              <p:cNvSpPr txBox="1">
                <a:spLocks noChangeArrowheads="1"/>
              </p:cNvSpPr>
              <p:nvPr/>
            </p:nvSpPr>
            <p:spPr bwMode="auto">
              <a:xfrm>
                <a:off x="864" y="912"/>
                <a:ext cx="175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eaLnBrk="1" hangingPunct="1"/>
                <a:r>
                  <a:rPr lang="en-US" i="1"/>
                  <a:t>B</a:t>
                </a:r>
              </a:p>
            </p:txBody>
          </p:sp>
        </p:grpSp>
        <p:sp>
          <p:nvSpPr>
            <p:cNvPr id="37" name="Line 12"/>
            <p:cNvSpPr>
              <a:spLocks noChangeShapeType="1"/>
            </p:cNvSpPr>
            <p:nvPr/>
          </p:nvSpPr>
          <p:spPr bwMode="auto">
            <a:xfrm>
              <a:off x="2819400" y="1371600"/>
              <a:ext cx="0" cy="1524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CA"/>
            </a:p>
          </p:txBody>
        </p:sp>
        <p:sp>
          <p:nvSpPr>
            <p:cNvPr id="38" name="Line 13"/>
            <p:cNvSpPr>
              <a:spLocks noChangeShapeType="1"/>
            </p:cNvSpPr>
            <p:nvPr/>
          </p:nvSpPr>
          <p:spPr bwMode="auto">
            <a:xfrm>
              <a:off x="990600" y="1676400"/>
              <a:ext cx="1828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CA"/>
            </a:p>
          </p:txBody>
        </p:sp>
        <p:sp>
          <p:nvSpPr>
            <p:cNvPr id="39" name="Line 14"/>
            <p:cNvSpPr>
              <a:spLocks noChangeShapeType="1"/>
            </p:cNvSpPr>
            <p:nvPr/>
          </p:nvSpPr>
          <p:spPr bwMode="auto">
            <a:xfrm flipH="1">
              <a:off x="990600" y="2133600"/>
              <a:ext cx="1828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CA"/>
            </a:p>
          </p:txBody>
        </p:sp>
        <p:sp>
          <p:nvSpPr>
            <p:cNvPr id="40" name="Line 15"/>
            <p:cNvSpPr>
              <a:spLocks noChangeShapeType="1"/>
            </p:cNvSpPr>
            <p:nvPr/>
          </p:nvSpPr>
          <p:spPr bwMode="auto">
            <a:xfrm>
              <a:off x="990600" y="2514600"/>
              <a:ext cx="1828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  <a:effectLst/>
          </p:spPr>
          <p:txBody>
            <a:bodyPr/>
            <a:lstStyle/>
            <a:p>
              <a:endParaRPr lang="en-CA"/>
            </a:p>
          </p:txBody>
        </p:sp>
        <p:sp>
          <p:nvSpPr>
            <p:cNvPr id="41" name="Text Box 16"/>
            <p:cNvSpPr txBox="1">
              <a:spLocks noChangeArrowheads="1"/>
            </p:cNvSpPr>
            <p:nvPr/>
          </p:nvSpPr>
          <p:spPr bwMode="auto">
            <a:xfrm>
              <a:off x="990600" y="1408113"/>
              <a:ext cx="1905000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 eaLnBrk="1" hangingPunct="1"/>
              <a:r>
                <a:rPr lang="en-US" dirty="0"/>
                <a:t>Random </a:t>
              </a:r>
              <a:r>
                <a:rPr lang="en-US" i="1" dirty="0" smtClean="0">
                  <a:solidFill>
                    <a:schemeClr val="accent2"/>
                  </a:solidFill>
                </a:rPr>
                <a:t>X, </a:t>
              </a:r>
              <a:r>
                <a:rPr lang="en-US" i="1" dirty="0" smtClean="0"/>
                <a:t>Certificate </a:t>
              </a:r>
              <a:r>
                <a:rPr lang="en-US" i="1" dirty="0" smtClean="0">
                  <a:solidFill>
                    <a:srgbClr val="0070C0"/>
                  </a:solidFill>
                </a:rPr>
                <a:t>Q</a:t>
              </a:r>
              <a:r>
                <a:rPr lang="en-US" baseline="-25000" dirty="0" smtClean="0">
                  <a:solidFill>
                    <a:srgbClr val="0070C0"/>
                  </a:solidFill>
                </a:rPr>
                <a:t>A</a:t>
              </a:r>
              <a:endParaRPr lang="en-US" dirty="0" smtClean="0">
                <a:solidFill>
                  <a:srgbClr val="0070C0"/>
                </a:solidFill>
              </a:endParaRPr>
            </a:p>
            <a:p>
              <a:pPr algn="ctr" eaLnBrk="1" hangingPunct="1"/>
              <a:endParaRPr lang="en-US" dirty="0">
                <a:solidFill>
                  <a:schemeClr val="accent2"/>
                </a:solidFill>
              </a:endParaRPr>
            </a:p>
          </p:txBody>
        </p:sp>
        <p:sp>
          <p:nvSpPr>
            <p:cNvPr id="42" name="Rectangle 17"/>
            <p:cNvSpPr>
              <a:spLocks noChangeArrowheads="1"/>
            </p:cNvSpPr>
            <p:nvPr/>
          </p:nvSpPr>
          <p:spPr bwMode="auto">
            <a:xfrm>
              <a:off x="990600" y="1828800"/>
              <a:ext cx="1828800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 eaLnBrk="1" hangingPunct="1"/>
              <a:r>
                <a:rPr lang="en-US" dirty="0"/>
                <a:t>Random </a:t>
              </a:r>
              <a:r>
                <a:rPr lang="en-US" i="1" dirty="0" smtClean="0">
                  <a:solidFill>
                    <a:schemeClr val="accent2"/>
                  </a:solidFill>
                </a:rPr>
                <a:t>Y</a:t>
              </a:r>
              <a:r>
                <a:rPr lang="en-US" dirty="0" smtClean="0">
                  <a:solidFill>
                    <a:schemeClr val="accent2"/>
                  </a:solidFill>
                </a:rPr>
                <a:t>, </a:t>
              </a:r>
              <a:r>
                <a:rPr lang="en-US" i="1" dirty="0" smtClean="0"/>
                <a:t>Certificate </a:t>
              </a:r>
              <a:r>
                <a:rPr lang="en-US" i="1" dirty="0" smtClean="0">
                  <a:solidFill>
                    <a:srgbClr val="0070C0"/>
                  </a:solidFill>
                </a:rPr>
                <a:t>Q</a:t>
              </a:r>
              <a:r>
                <a:rPr lang="en-US" baseline="-25000" dirty="0">
                  <a:solidFill>
                    <a:srgbClr val="0070C0"/>
                  </a:solidFill>
                </a:rPr>
                <a:t>B</a:t>
              </a:r>
              <a:endParaRPr lang="en-US" dirty="0" smtClean="0">
                <a:solidFill>
                  <a:srgbClr val="0070C0"/>
                </a:solidFill>
              </a:endParaRPr>
            </a:p>
            <a:p>
              <a:pPr algn="ctr" eaLnBrk="1" hangingPunct="1"/>
              <a:endParaRPr lang="en-US" i="1" dirty="0"/>
            </a:p>
          </p:txBody>
        </p:sp>
        <p:sp>
          <p:nvSpPr>
            <p:cNvPr id="43" name="Line 18"/>
            <p:cNvSpPr>
              <a:spLocks noChangeShapeType="1"/>
            </p:cNvSpPr>
            <p:nvPr/>
          </p:nvSpPr>
          <p:spPr bwMode="auto">
            <a:xfrm>
              <a:off x="990600" y="2895600"/>
              <a:ext cx="1828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CA"/>
            </a:p>
          </p:txBody>
        </p:sp>
        <p:sp>
          <p:nvSpPr>
            <p:cNvPr id="44" name="Text Box 19"/>
            <p:cNvSpPr txBox="1">
              <a:spLocks noChangeArrowheads="1"/>
            </p:cNvSpPr>
            <p:nvPr/>
          </p:nvSpPr>
          <p:spPr bwMode="auto">
            <a:xfrm>
              <a:off x="1066800" y="2209800"/>
              <a:ext cx="1585913" cy="2746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1" hangingPunct="1"/>
              <a:r>
                <a:rPr lang="en-US" dirty="0">
                  <a:solidFill>
                    <a:schemeClr val="accent2"/>
                  </a:solidFill>
                </a:rPr>
                <a:t>MAC</a:t>
              </a:r>
              <a:r>
                <a:rPr lang="en-US" dirty="0"/>
                <a:t> over messages</a:t>
              </a:r>
            </a:p>
          </p:txBody>
        </p:sp>
        <p:sp>
          <p:nvSpPr>
            <p:cNvPr id="45" name="Rectangle 20"/>
            <p:cNvSpPr>
              <a:spLocks noChangeArrowheads="1"/>
            </p:cNvSpPr>
            <p:nvPr/>
          </p:nvSpPr>
          <p:spPr bwMode="auto">
            <a:xfrm>
              <a:off x="1143000" y="2590800"/>
              <a:ext cx="1454150" cy="2746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dirty="0">
                  <a:solidFill>
                    <a:schemeClr val="accent2"/>
                  </a:solidFill>
                </a:rPr>
                <a:t>MAC</a:t>
              </a:r>
              <a:r>
                <a:rPr lang="en-US" dirty="0"/>
                <a:t> over messages</a:t>
              </a:r>
            </a:p>
          </p:txBody>
        </p:sp>
        <p:grpSp>
          <p:nvGrpSpPr>
            <p:cNvPr id="46" name="Group 9"/>
            <p:cNvGrpSpPr>
              <a:grpSpLocks/>
            </p:cNvGrpSpPr>
            <p:nvPr/>
          </p:nvGrpSpPr>
          <p:grpSpPr bwMode="auto">
            <a:xfrm>
              <a:off x="4419601" y="1066800"/>
              <a:ext cx="576263" cy="304800"/>
              <a:chOff x="816" y="912"/>
              <a:chExt cx="363" cy="192"/>
            </a:xfrm>
          </p:grpSpPr>
          <p:sp>
            <p:nvSpPr>
              <p:cNvPr id="60" name="Rectangle 10"/>
              <p:cNvSpPr>
                <a:spLocks noChangeArrowheads="1"/>
              </p:cNvSpPr>
              <p:nvPr/>
            </p:nvSpPr>
            <p:spPr bwMode="auto">
              <a:xfrm>
                <a:off x="816" y="912"/>
                <a:ext cx="288" cy="192"/>
              </a:xfrm>
              <a:prstGeom prst="rect">
                <a:avLst/>
              </a:prstGeom>
              <a:solidFill>
                <a:srgbClr val="92D05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61" name="Text Box 11"/>
              <p:cNvSpPr txBox="1">
                <a:spLocks noChangeArrowheads="1"/>
              </p:cNvSpPr>
              <p:nvPr/>
            </p:nvSpPr>
            <p:spPr bwMode="auto">
              <a:xfrm>
                <a:off x="816" y="912"/>
                <a:ext cx="363" cy="1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eaLnBrk="1" hangingPunct="1"/>
                <a:r>
                  <a:rPr lang="en-US" i="1" dirty="0" smtClean="0"/>
                  <a:t>KDC</a:t>
                </a:r>
                <a:endParaRPr lang="en-US" i="1" dirty="0"/>
              </a:p>
            </p:txBody>
          </p:sp>
        </p:grpSp>
        <p:sp>
          <p:nvSpPr>
            <p:cNvPr id="47" name="Line 12"/>
            <p:cNvSpPr>
              <a:spLocks noChangeShapeType="1"/>
            </p:cNvSpPr>
            <p:nvPr/>
          </p:nvSpPr>
          <p:spPr bwMode="auto">
            <a:xfrm>
              <a:off x="4648200" y="1371600"/>
              <a:ext cx="0" cy="1524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CA"/>
            </a:p>
          </p:txBody>
        </p:sp>
        <p:sp>
          <p:nvSpPr>
            <p:cNvPr id="48" name="Text Box 16"/>
            <p:cNvSpPr txBox="1">
              <a:spLocks noChangeArrowheads="1"/>
            </p:cNvSpPr>
            <p:nvPr/>
          </p:nvSpPr>
          <p:spPr bwMode="auto">
            <a:xfrm>
              <a:off x="2819400" y="1447800"/>
              <a:ext cx="1905000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 eaLnBrk="1" hangingPunct="1"/>
              <a:r>
                <a:rPr lang="en-US" i="1" dirty="0" smtClean="0"/>
                <a:t>Certificate </a:t>
              </a:r>
              <a:r>
                <a:rPr lang="en-US" i="1" dirty="0" smtClean="0">
                  <a:solidFill>
                    <a:srgbClr val="0070C0"/>
                  </a:solidFill>
                </a:rPr>
                <a:t>Q</a:t>
              </a:r>
              <a:r>
                <a:rPr lang="en-US" baseline="-25000" dirty="0" smtClean="0">
                  <a:solidFill>
                    <a:srgbClr val="0070C0"/>
                  </a:solidFill>
                </a:rPr>
                <a:t>A</a:t>
              </a:r>
              <a:r>
                <a:rPr lang="en-US" dirty="0" smtClean="0"/>
                <a:t> (or</a:t>
              </a:r>
              <a:r>
                <a:rPr lang="en-US" dirty="0" smtClean="0">
                  <a:solidFill>
                    <a:srgbClr val="0070C0"/>
                  </a:solidFill>
                </a:rPr>
                <a:t> </a:t>
              </a:r>
              <a:r>
                <a:rPr lang="en-US" i="1" dirty="0" smtClean="0">
                  <a:solidFill>
                    <a:srgbClr val="0070C0"/>
                  </a:solidFill>
                </a:rPr>
                <a:t>Q</a:t>
              </a:r>
              <a:r>
                <a:rPr lang="en-US" baseline="-25000" dirty="0" smtClean="0">
                  <a:solidFill>
                    <a:srgbClr val="0070C0"/>
                  </a:solidFill>
                </a:rPr>
                <a:t>B</a:t>
              </a:r>
              <a:r>
                <a:rPr lang="en-US" dirty="0"/>
                <a:t>)</a:t>
              </a:r>
              <a:endParaRPr lang="en-US" i="1" dirty="0">
                <a:solidFill>
                  <a:srgbClr val="0070C0"/>
                </a:solidFill>
              </a:endParaRPr>
            </a:p>
          </p:txBody>
        </p:sp>
        <p:sp>
          <p:nvSpPr>
            <p:cNvPr id="49" name="Line 15"/>
            <p:cNvSpPr>
              <a:spLocks noChangeShapeType="1"/>
            </p:cNvSpPr>
            <p:nvPr/>
          </p:nvSpPr>
          <p:spPr bwMode="auto">
            <a:xfrm>
              <a:off x="2819400" y="1752600"/>
              <a:ext cx="1828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none" w="med" len="med"/>
              <a:tailEnd type="triangle" w="med" len="med"/>
            </a:ln>
            <a:effectLst/>
          </p:spPr>
          <p:txBody>
            <a:bodyPr/>
            <a:lstStyle/>
            <a:p>
              <a:endParaRPr lang="en-CA"/>
            </a:p>
          </p:txBody>
        </p:sp>
        <p:sp>
          <p:nvSpPr>
            <p:cNvPr id="50" name="Line 15"/>
            <p:cNvSpPr>
              <a:spLocks noChangeShapeType="1"/>
            </p:cNvSpPr>
            <p:nvPr/>
          </p:nvSpPr>
          <p:spPr bwMode="auto">
            <a:xfrm>
              <a:off x="2819400" y="2057400"/>
              <a:ext cx="1828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none" w="med" len="med"/>
            </a:ln>
            <a:effectLst/>
          </p:spPr>
          <p:txBody>
            <a:bodyPr/>
            <a:lstStyle/>
            <a:p>
              <a:endParaRPr lang="en-CA"/>
            </a:p>
          </p:txBody>
        </p:sp>
        <p:sp>
          <p:nvSpPr>
            <p:cNvPr id="51" name="Text Box 16"/>
            <p:cNvSpPr txBox="1">
              <a:spLocks noChangeArrowheads="1"/>
            </p:cNvSpPr>
            <p:nvPr/>
          </p:nvSpPr>
          <p:spPr bwMode="auto">
            <a:xfrm>
              <a:off x="2819400" y="1752600"/>
              <a:ext cx="1905000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 eaLnBrk="1" hangingPunct="1"/>
              <a:endParaRPr lang="en-US" i="1" dirty="0" smtClean="0">
                <a:solidFill>
                  <a:schemeClr val="accent2"/>
                </a:solidFill>
              </a:endParaRPr>
            </a:p>
          </p:txBody>
        </p:sp>
        <p:cxnSp>
          <p:nvCxnSpPr>
            <p:cNvPr id="52" name="Straight Connector 51"/>
            <p:cNvCxnSpPr/>
            <p:nvPr/>
          </p:nvCxnSpPr>
          <p:spPr bwMode="auto">
            <a:xfrm>
              <a:off x="495300" y="1524000"/>
              <a:ext cx="0" cy="2286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53" name="Flowchart: Connector 52"/>
            <p:cNvSpPr/>
            <p:nvPr/>
          </p:nvSpPr>
          <p:spPr bwMode="auto">
            <a:xfrm>
              <a:off x="381000" y="1524000"/>
              <a:ext cx="381000" cy="228600"/>
            </a:xfrm>
            <a:prstGeom prst="flowChartConnector">
              <a:avLst/>
            </a:prstGeom>
            <a:solidFill>
              <a:schemeClr val="bg1">
                <a:lumMod val="6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CA" sz="1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1</a:t>
              </a:r>
            </a:p>
          </p:txBody>
        </p:sp>
        <p:sp>
          <p:nvSpPr>
            <p:cNvPr id="54" name="Flowchart: Connector 53"/>
            <p:cNvSpPr/>
            <p:nvPr/>
          </p:nvSpPr>
          <p:spPr bwMode="auto">
            <a:xfrm>
              <a:off x="381000" y="2514600"/>
              <a:ext cx="381000" cy="228600"/>
            </a:xfrm>
            <a:prstGeom prst="flowChartConnector">
              <a:avLst/>
            </a:prstGeom>
            <a:solidFill>
              <a:schemeClr val="bg1">
                <a:lumMod val="6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CA" b="1" dirty="0">
                  <a:latin typeface="Times New Roman" pitchFamily="18" charset="0"/>
                </a:rPr>
                <a:t>3</a:t>
              </a:r>
              <a:endParaRPr kumimoji="0" lang="en-CA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55" name="Flowchart: Connector 54"/>
            <p:cNvSpPr/>
            <p:nvPr/>
          </p:nvSpPr>
          <p:spPr bwMode="auto">
            <a:xfrm>
              <a:off x="381000" y="1905000"/>
              <a:ext cx="381000" cy="228600"/>
            </a:xfrm>
            <a:prstGeom prst="flowChartConnector">
              <a:avLst/>
            </a:prstGeom>
            <a:solidFill>
              <a:schemeClr val="bg1">
                <a:lumMod val="6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CA" b="1" dirty="0">
                  <a:latin typeface="Times New Roman" pitchFamily="18" charset="0"/>
                </a:rPr>
                <a:t>2</a:t>
              </a:r>
              <a:endParaRPr kumimoji="0" lang="en-CA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56" name="Straight Connector 55"/>
            <p:cNvCxnSpPr>
              <a:stCxn id="55" idx="4"/>
              <a:endCxn id="54" idx="0"/>
            </p:cNvCxnSpPr>
            <p:nvPr/>
          </p:nvCxnSpPr>
          <p:spPr bwMode="auto">
            <a:xfrm>
              <a:off x="571500" y="2133600"/>
              <a:ext cx="0" cy="3810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57" name="Straight Connector 56"/>
            <p:cNvCxnSpPr/>
            <p:nvPr/>
          </p:nvCxnSpPr>
          <p:spPr bwMode="auto">
            <a:xfrm>
              <a:off x="4914900" y="1600200"/>
              <a:ext cx="0" cy="2286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58" name="Flowchart: Connector 57"/>
            <p:cNvSpPr/>
            <p:nvPr/>
          </p:nvSpPr>
          <p:spPr bwMode="auto">
            <a:xfrm>
              <a:off x="4800600" y="1600200"/>
              <a:ext cx="381000" cy="228600"/>
            </a:xfrm>
            <a:prstGeom prst="flowChartConnector">
              <a:avLst/>
            </a:prstGeom>
            <a:solidFill>
              <a:schemeClr val="bg1">
                <a:lumMod val="6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CA" sz="1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1</a:t>
              </a:r>
            </a:p>
          </p:txBody>
        </p:sp>
        <p:sp>
          <p:nvSpPr>
            <p:cNvPr id="59" name="Flowchart: Connector 58"/>
            <p:cNvSpPr/>
            <p:nvPr/>
          </p:nvSpPr>
          <p:spPr bwMode="auto">
            <a:xfrm>
              <a:off x="4800600" y="1981200"/>
              <a:ext cx="381000" cy="228600"/>
            </a:xfrm>
            <a:prstGeom prst="flowChartConnector">
              <a:avLst/>
            </a:prstGeom>
            <a:solidFill>
              <a:schemeClr val="bg1">
                <a:lumMod val="6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CA" b="1" dirty="0">
                  <a:latin typeface="Times New Roman" pitchFamily="18" charset="0"/>
                </a:rPr>
                <a:t>2</a:t>
              </a:r>
              <a:endParaRPr kumimoji="0" lang="en-CA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sp>
        <p:nvSpPr>
          <p:cNvPr id="66" name="Rectangle 65"/>
          <p:cNvSpPr/>
          <p:nvPr/>
        </p:nvSpPr>
        <p:spPr>
          <a:xfrm>
            <a:off x="2743200" y="1828801"/>
            <a:ext cx="2046606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hangingPunct="1"/>
            <a:r>
              <a:rPr lang="en-US" i="1" dirty="0" smtClean="0"/>
              <a:t>Translated cert </a:t>
            </a:r>
            <a:r>
              <a:rPr lang="en-US" i="1" dirty="0" smtClean="0">
                <a:solidFill>
                  <a:srgbClr val="0070C0"/>
                </a:solidFill>
              </a:rPr>
              <a:t>Q</a:t>
            </a:r>
            <a:r>
              <a:rPr lang="en-US" baseline="-25000" dirty="0" smtClean="0">
                <a:solidFill>
                  <a:srgbClr val="0070C0"/>
                </a:solidFill>
              </a:rPr>
              <a:t>A</a:t>
            </a:r>
            <a:r>
              <a:rPr lang="en-US" dirty="0" smtClean="0"/>
              <a:t> (or </a:t>
            </a:r>
            <a:r>
              <a:rPr lang="en-US" i="1" dirty="0" smtClean="0">
                <a:solidFill>
                  <a:srgbClr val="0070C0"/>
                </a:solidFill>
              </a:rPr>
              <a:t>Q</a:t>
            </a:r>
            <a:r>
              <a:rPr lang="en-US" baseline="-25000" dirty="0" smtClean="0">
                <a:solidFill>
                  <a:srgbClr val="0070C0"/>
                </a:solidFill>
              </a:rPr>
              <a:t>B</a:t>
            </a:r>
            <a:r>
              <a:rPr lang="en-US" dirty="0" smtClean="0"/>
              <a:t>)</a:t>
            </a:r>
            <a:endParaRPr lang="en-US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14462" cy="276999"/>
          </a:xfrm>
        </p:spPr>
        <p:txBody>
          <a:bodyPr/>
          <a:lstStyle/>
          <a:p>
            <a:r>
              <a:rPr lang="en-US" dirty="0" smtClean="0"/>
              <a:t>May 15, 2012</a:t>
            </a:r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5892558" y="6475413"/>
            <a:ext cx="2651367" cy="184666"/>
          </a:xfrm>
        </p:spPr>
        <p:txBody>
          <a:bodyPr/>
          <a:lstStyle/>
          <a:p>
            <a:r>
              <a:rPr lang="en-US" dirty="0"/>
              <a:t>Ren</a:t>
            </a:r>
            <a:r>
              <a:rPr lang="en-US" dirty="0">
                <a:cs typeface="Times New Roman" pitchFamily="-65" charset="0"/>
              </a:rPr>
              <a:t>é </a:t>
            </a:r>
            <a:r>
              <a:rPr lang="en-US" dirty="0" smtClean="0">
                <a:cs typeface="Times New Roman" pitchFamily="-65" charset="0"/>
              </a:rPr>
              <a:t>Struik (Struik Security Consultancy)</a:t>
            </a:r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5ABEACFB-3356-4F55-9E9E-C20090A640E8}" type="slidenum">
              <a:rPr lang="en-US"/>
              <a:pPr/>
              <a:t>29</a:t>
            </a:fld>
            <a:endParaRPr lang="en-US"/>
          </a:p>
        </p:txBody>
      </p:sp>
      <p:sp>
        <p:nvSpPr>
          <p:cNvPr id="81922" name="Text Box 2"/>
          <p:cNvSpPr txBox="1">
            <a:spLocks noChangeArrowheads="1"/>
          </p:cNvSpPr>
          <p:nvPr/>
        </p:nvSpPr>
        <p:spPr bwMode="auto">
          <a:xfrm>
            <a:off x="782677" y="533400"/>
            <a:ext cx="7688195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400" b="1" dirty="0" smtClean="0"/>
              <a:t>Public-Key Key Agreement: (d) with Inline 3</a:t>
            </a:r>
            <a:r>
              <a:rPr lang="en-US" sz="2400" b="1" baseline="30000" dirty="0" smtClean="0"/>
              <a:t>rd</a:t>
            </a:r>
            <a:r>
              <a:rPr lang="en-US" sz="2400" b="1" dirty="0" smtClean="0"/>
              <a:t> Party (2) </a:t>
            </a:r>
            <a:endParaRPr lang="en-US" sz="2400" b="1" dirty="0"/>
          </a:p>
        </p:txBody>
      </p:sp>
      <p:sp>
        <p:nvSpPr>
          <p:cNvPr id="81923" name="Rectangle 3"/>
          <p:cNvSpPr>
            <a:spLocks noChangeArrowheads="1"/>
          </p:cNvSpPr>
          <p:nvPr/>
        </p:nvSpPr>
        <p:spPr bwMode="auto">
          <a:xfrm>
            <a:off x="0" y="1066800"/>
            <a:ext cx="9144000" cy="5509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r>
              <a:rPr lang="en-GB" sz="1600" i="1" dirty="0"/>
              <a:t>Initial Set-up</a:t>
            </a:r>
          </a:p>
          <a:p>
            <a:pPr>
              <a:buFont typeface="Wingdings" pitchFamily="2" charset="2"/>
              <a:buChar char="§"/>
            </a:pPr>
            <a:r>
              <a:rPr lang="en-GB" sz="1600" i="1" dirty="0"/>
              <a:t> </a:t>
            </a:r>
            <a:r>
              <a:rPr lang="en-GB" sz="1600" dirty="0"/>
              <a:t>Publication of system-wide parameters</a:t>
            </a:r>
          </a:p>
          <a:p>
            <a:pPr>
              <a:buFont typeface="Wingdings" pitchFamily="2" charset="2"/>
              <a:buChar char="§"/>
            </a:pPr>
            <a:r>
              <a:rPr lang="en-GB" sz="1600" dirty="0"/>
              <a:t> Publication of elliptic curve domain parameters</a:t>
            </a:r>
          </a:p>
          <a:p>
            <a:pPr>
              <a:buFont typeface="Wingdings" pitchFamily="2" charset="2"/>
              <a:buChar char="§"/>
            </a:pPr>
            <a:r>
              <a:rPr lang="en-GB" sz="1600" dirty="0"/>
              <a:t> Publication of keyed hash function </a:t>
            </a:r>
            <a:r>
              <a:rPr lang="en-GB" sz="1600" i="1" dirty="0" err="1">
                <a:solidFill>
                  <a:schemeClr val="accent2"/>
                </a:solidFill>
              </a:rPr>
              <a:t>h</a:t>
            </a:r>
            <a:r>
              <a:rPr lang="en-GB" sz="1600" i="1" baseline="-25000" dirty="0" err="1">
                <a:solidFill>
                  <a:schemeClr val="accent2"/>
                </a:solidFill>
              </a:rPr>
              <a:t>k</a:t>
            </a:r>
            <a:r>
              <a:rPr lang="en-GB" sz="1600" dirty="0">
                <a:solidFill>
                  <a:schemeClr val="accent2"/>
                </a:solidFill>
              </a:rPr>
              <a:t> </a:t>
            </a:r>
            <a:r>
              <a:rPr lang="en-GB" sz="1600" dirty="0"/>
              <a:t>used</a:t>
            </a:r>
          </a:p>
          <a:p>
            <a:pPr>
              <a:buFont typeface="Wingdings" pitchFamily="2" charset="2"/>
              <a:buChar char="§"/>
            </a:pPr>
            <a:r>
              <a:rPr lang="en-GB" sz="1600" dirty="0"/>
              <a:t> Publication of un-keyed hash function </a:t>
            </a:r>
            <a:r>
              <a:rPr lang="en-GB" sz="1600" i="1" dirty="0">
                <a:solidFill>
                  <a:schemeClr val="accent2"/>
                </a:solidFill>
              </a:rPr>
              <a:t>h</a:t>
            </a:r>
            <a:r>
              <a:rPr lang="en-GB" sz="1600" i="1" dirty="0"/>
              <a:t> </a:t>
            </a:r>
            <a:r>
              <a:rPr lang="en-GB" sz="1600" dirty="0"/>
              <a:t>used</a:t>
            </a:r>
            <a:endParaRPr lang="en-GB" sz="1600" i="1" baseline="-25000" dirty="0"/>
          </a:p>
          <a:p>
            <a:pPr>
              <a:buFont typeface="Wingdings" pitchFamily="2" charset="2"/>
              <a:buChar char="§"/>
            </a:pPr>
            <a:r>
              <a:rPr lang="en-GB" sz="1600" i="1" baseline="-25000" dirty="0"/>
              <a:t> </a:t>
            </a:r>
            <a:r>
              <a:rPr lang="en-GB" sz="1600" dirty="0"/>
              <a:t>Distribution of authentic long-term public keys </a:t>
            </a:r>
            <a:r>
              <a:rPr lang="en-GB" sz="1600" i="1" dirty="0" smtClean="0">
                <a:solidFill>
                  <a:schemeClr val="accent2"/>
                </a:solidFill>
              </a:rPr>
              <a:t>Q</a:t>
            </a:r>
            <a:r>
              <a:rPr lang="en-GB" sz="1600" baseline="-25000" dirty="0" smtClean="0">
                <a:solidFill>
                  <a:schemeClr val="accent2"/>
                </a:solidFill>
              </a:rPr>
              <a:t>A</a:t>
            </a:r>
            <a:r>
              <a:rPr lang="en-GB" sz="1600" dirty="0" smtClean="0"/>
              <a:t> </a:t>
            </a:r>
            <a:r>
              <a:rPr lang="en-GB" sz="1600" dirty="0"/>
              <a:t>and </a:t>
            </a:r>
            <a:r>
              <a:rPr lang="en-GB" sz="1600" i="1" dirty="0" smtClean="0">
                <a:solidFill>
                  <a:schemeClr val="accent2"/>
                </a:solidFill>
              </a:rPr>
              <a:t>Q</a:t>
            </a:r>
            <a:r>
              <a:rPr lang="en-GB" sz="1600" baseline="-25000" dirty="0" smtClean="0">
                <a:solidFill>
                  <a:schemeClr val="accent2"/>
                </a:solidFill>
              </a:rPr>
              <a:t>B</a:t>
            </a:r>
            <a:r>
              <a:rPr lang="en-GB" sz="1600" dirty="0" smtClean="0"/>
              <a:t>, using certificates</a:t>
            </a:r>
            <a:endParaRPr lang="en-GB" sz="1600" baseline="-25000" dirty="0">
              <a:solidFill>
                <a:schemeClr val="accent2"/>
              </a:solidFill>
            </a:endParaRPr>
          </a:p>
          <a:p>
            <a:endParaRPr lang="en-GB" sz="1600" i="1" dirty="0"/>
          </a:p>
          <a:p>
            <a:r>
              <a:rPr lang="en-GB" sz="1600" i="1" dirty="0"/>
              <a:t>Constraints</a:t>
            </a:r>
          </a:p>
          <a:p>
            <a:pPr>
              <a:buFont typeface="Wingdings" pitchFamily="2" charset="2"/>
              <a:buChar char="§"/>
            </a:pPr>
            <a:r>
              <a:rPr lang="en-GB" sz="1600" i="1" dirty="0"/>
              <a:t> </a:t>
            </a:r>
            <a:r>
              <a:rPr lang="en-GB" sz="1600" i="1" dirty="0">
                <a:solidFill>
                  <a:srgbClr val="0070C0"/>
                </a:solidFill>
              </a:rPr>
              <a:t>X</a:t>
            </a:r>
            <a:r>
              <a:rPr lang="en-GB" sz="1600" dirty="0">
                <a:solidFill>
                  <a:srgbClr val="0070C0"/>
                </a:solidFill>
              </a:rPr>
              <a:t> </a:t>
            </a:r>
            <a:r>
              <a:rPr lang="en-GB" sz="1600" dirty="0"/>
              <a:t>and </a:t>
            </a:r>
            <a:r>
              <a:rPr lang="en-GB" sz="1600" i="1" dirty="0">
                <a:solidFill>
                  <a:srgbClr val="0070C0"/>
                </a:solidFill>
              </a:rPr>
              <a:t>Y</a:t>
            </a:r>
            <a:r>
              <a:rPr lang="en-GB" sz="1600" dirty="0"/>
              <a:t> shall be generated at random (ephemeral elliptic curve points)</a:t>
            </a:r>
          </a:p>
          <a:p>
            <a:pPr>
              <a:buFont typeface="Wingdings" pitchFamily="2" charset="2"/>
              <a:buChar char="§"/>
            </a:pPr>
            <a:r>
              <a:rPr lang="en-GB" sz="1600" i="1" dirty="0"/>
              <a:t> </a:t>
            </a:r>
            <a:r>
              <a:rPr lang="en-GB" sz="1600" dirty="0" smtClean="0"/>
              <a:t>Long-term private keys </a:t>
            </a:r>
            <a:r>
              <a:rPr lang="en-GB" sz="1600" i="1" dirty="0" err="1">
                <a:solidFill>
                  <a:srgbClr val="FF0000"/>
                </a:solidFill>
              </a:rPr>
              <a:t>d</a:t>
            </a:r>
            <a:r>
              <a:rPr lang="en-GB" sz="1600" baseline="-25000" dirty="0" err="1" smtClean="0">
                <a:solidFill>
                  <a:srgbClr val="FF0000"/>
                </a:solidFill>
              </a:rPr>
              <a:t>A</a:t>
            </a:r>
            <a:r>
              <a:rPr lang="en-GB" sz="1600" i="1" dirty="0" smtClean="0"/>
              <a:t> </a:t>
            </a:r>
            <a:r>
              <a:rPr lang="en-GB" sz="1600" dirty="0"/>
              <a:t>and </a:t>
            </a:r>
            <a:r>
              <a:rPr lang="en-GB" sz="1600" i="1" dirty="0" smtClean="0">
                <a:solidFill>
                  <a:srgbClr val="FF0000"/>
                </a:solidFill>
              </a:rPr>
              <a:t>d</a:t>
            </a:r>
            <a:r>
              <a:rPr lang="en-GB" sz="1600" baseline="-25000" dirty="0" smtClean="0">
                <a:solidFill>
                  <a:srgbClr val="FF0000"/>
                </a:solidFill>
              </a:rPr>
              <a:t>B</a:t>
            </a:r>
            <a:r>
              <a:rPr lang="en-GB" sz="1600" dirty="0" smtClean="0"/>
              <a:t> </a:t>
            </a:r>
            <a:r>
              <a:rPr lang="en-GB" sz="1600" dirty="0"/>
              <a:t>private to Party A, resp. Party </a:t>
            </a:r>
            <a:r>
              <a:rPr lang="en-GB" sz="1600" dirty="0" smtClean="0"/>
              <a:t>B, and </a:t>
            </a:r>
            <a:r>
              <a:rPr lang="en-GB" sz="1600" i="1" dirty="0" smtClean="0"/>
              <a:t>valid during execution of protocol</a:t>
            </a:r>
          </a:p>
          <a:p>
            <a:pPr>
              <a:buFont typeface="Wingdings" pitchFamily="2" charset="2"/>
              <a:buChar char="§"/>
            </a:pPr>
            <a:r>
              <a:rPr lang="en-GB" sz="1600" dirty="0" smtClean="0"/>
              <a:t> Short-term private keys </a:t>
            </a:r>
            <a:r>
              <a:rPr lang="en-GB" sz="1600" i="1" dirty="0" smtClean="0">
                <a:solidFill>
                  <a:srgbClr val="FF0000"/>
                </a:solidFill>
              </a:rPr>
              <a:t>x</a:t>
            </a:r>
            <a:r>
              <a:rPr lang="en-GB" sz="1600" i="1" dirty="0" smtClean="0"/>
              <a:t> </a:t>
            </a:r>
            <a:r>
              <a:rPr lang="en-GB" sz="1600" dirty="0" smtClean="0"/>
              <a:t>and </a:t>
            </a:r>
            <a:r>
              <a:rPr lang="en-GB" sz="1600" i="1" dirty="0">
                <a:solidFill>
                  <a:srgbClr val="FF0000"/>
                </a:solidFill>
              </a:rPr>
              <a:t>y</a:t>
            </a:r>
            <a:r>
              <a:rPr lang="en-GB" sz="1600" dirty="0" smtClean="0"/>
              <a:t> private to Party A, resp. Party B and </a:t>
            </a:r>
            <a:r>
              <a:rPr lang="en-GB" sz="1600" i="1" dirty="0" smtClean="0"/>
              <a:t>valid during execution of protocol</a:t>
            </a:r>
          </a:p>
          <a:p>
            <a:pPr>
              <a:buFont typeface="Wingdings" pitchFamily="2" charset="2"/>
              <a:buChar char="§"/>
            </a:pPr>
            <a:r>
              <a:rPr lang="en-GB" sz="1600" dirty="0"/>
              <a:t> </a:t>
            </a:r>
            <a:r>
              <a:rPr lang="en-GB" sz="1600" dirty="0" smtClean="0"/>
              <a:t>Each party </a:t>
            </a:r>
            <a:r>
              <a:rPr lang="en-GB" sz="1600" i="1" dirty="0" smtClean="0"/>
              <a:t>does not need </a:t>
            </a:r>
            <a:r>
              <a:rPr lang="en-GB" sz="1600" dirty="0" smtClean="0"/>
              <a:t>access to the public key </a:t>
            </a:r>
            <a:r>
              <a:rPr lang="en-GB" sz="1600" i="1" dirty="0" smtClean="0">
                <a:solidFill>
                  <a:schemeClr val="accent2"/>
                </a:solidFill>
              </a:rPr>
              <a:t>Q</a:t>
            </a:r>
            <a:r>
              <a:rPr lang="en-GB" sz="1600" baseline="-25000" dirty="0" smtClean="0">
                <a:solidFill>
                  <a:schemeClr val="accent2"/>
                </a:solidFill>
              </a:rPr>
              <a:t>CA</a:t>
            </a:r>
            <a:r>
              <a:rPr lang="en-GB" sz="1600" baseline="-25000" dirty="0" smtClean="0"/>
              <a:t> </a:t>
            </a:r>
            <a:r>
              <a:rPr lang="en-GB" sz="1600" dirty="0" smtClean="0"/>
              <a:t> used to certify the other party’s long-term key</a:t>
            </a:r>
            <a:endParaRPr lang="en-GB" sz="1600" dirty="0" smtClean="0">
              <a:solidFill>
                <a:schemeClr val="accent2"/>
              </a:solidFill>
            </a:endParaRPr>
          </a:p>
          <a:p>
            <a:r>
              <a:rPr lang="en-GB" sz="1600" u="sng" dirty="0" smtClean="0"/>
              <a:t>Note:</a:t>
            </a:r>
            <a:r>
              <a:rPr lang="en-GB" sz="1600" dirty="0" smtClean="0"/>
              <a:t> (</a:t>
            </a:r>
            <a:r>
              <a:rPr lang="en-GB" sz="1600" i="1" dirty="0" err="1" smtClean="0">
                <a:solidFill>
                  <a:srgbClr val="FF0000"/>
                </a:solidFill>
              </a:rPr>
              <a:t>d</a:t>
            </a:r>
            <a:r>
              <a:rPr lang="en-GB" sz="1600" baseline="-25000" dirty="0" err="1" smtClean="0">
                <a:solidFill>
                  <a:srgbClr val="FF0000"/>
                </a:solidFill>
              </a:rPr>
              <a:t>A</a:t>
            </a:r>
            <a:r>
              <a:rPr lang="en-GB" sz="1600" i="1" dirty="0"/>
              <a:t>, </a:t>
            </a:r>
            <a:r>
              <a:rPr lang="en-GB" sz="1600" i="1" dirty="0" smtClean="0">
                <a:solidFill>
                  <a:srgbClr val="0070C0"/>
                </a:solidFill>
              </a:rPr>
              <a:t>Q</a:t>
            </a:r>
            <a:r>
              <a:rPr lang="en-GB" sz="1600" baseline="-25000" dirty="0" smtClean="0">
                <a:solidFill>
                  <a:srgbClr val="0070C0"/>
                </a:solidFill>
              </a:rPr>
              <a:t>A</a:t>
            </a:r>
            <a:r>
              <a:rPr lang="en-GB" sz="1600" dirty="0" smtClean="0"/>
              <a:t>), (</a:t>
            </a:r>
            <a:r>
              <a:rPr lang="en-GB" sz="1600" i="1" dirty="0">
                <a:solidFill>
                  <a:srgbClr val="FF0000"/>
                </a:solidFill>
              </a:rPr>
              <a:t>x</a:t>
            </a:r>
            <a:r>
              <a:rPr lang="en-GB" sz="1600" i="1" dirty="0" smtClean="0"/>
              <a:t>, </a:t>
            </a:r>
            <a:r>
              <a:rPr lang="en-GB" sz="1600" i="1" dirty="0">
                <a:solidFill>
                  <a:srgbClr val="0070C0"/>
                </a:solidFill>
              </a:rPr>
              <a:t>X</a:t>
            </a:r>
            <a:r>
              <a:rPr lang="en-GB" sz="1600" dirty="0" smtClean="0"/>
              <a:t>) and (</a:t>
            </a:r>
            <a:r>
              <a:rPr lang="en-GB" sz="1600" i="1" dirty="0" smtClean="0">
                <a:solidFill>
                  <a:srgbClr val="FF0000"/>
                </a:solidFill>
              </a:rPr>
              <a:t>d</a:t>
            </a:r>
            <a:r>
              <a:rPr lang="en-GB" sz="1600" baseline="-25000" dirty="0" smtClean="0">
                <a:solidFill>
                  <a:srgbClr val="FF0000"/>
                </a:solidFill>
              </a:rPr>
              <a:t>B</a:t>
            </a:r>
            <a:r>
              <a:rPr lang="en-GB" sz="1600" i="1" dirty="0"/>
              <a:t>, </a:t>
            </a:r>
            <a:r>
              <a:rPr lang="en-GB" sz="1600" i="1" dirty="0" smtClean="0">
                <a:solidFill>
                  <a:srgbClr val="0070C0"/>
                </a:solidFill>
              </a:rPr>
              <a:t>Q</a:t>
            </a:r>
            <a:r>
              <a:rPr lang="en-GB" sz="1600" baseline="-25000" dirty="0" smtClean="0">
                <a:solidFill>
                  <a:srgbClr val="0070C0"/>
                </a:solidFill>
              </a:rPr>
              <a:t>B</a:t>
            </a:r>
            <a:r>
              <a:rPr lang="en-GB" sz="1600" dirty="0"/>
              <a:t>) </a:t>
            </a:r>
            <a:r>
              <a:rPr lang="en-GB" sz="1600" dirty="0" smtClean="0"/>
              <a:t>, (</a:t>
            </a:r>
            <a:r>
              <a:rPr lang="en-GB" sz="1600" i="1" dirty="0" smtClean="0">
                <a:solidFill>
                  <a:srgbClr val="FF0000"/>
                </a:solidFill>
              </a:rPr>
              <a:t>y</a:t>
            </a:r>
            <a:r>
              <a:rPr lang="en-GB" sz="1600" i="1" dirty="0" smtClean="0"/>
              <a:t>, </a:t>
            </a:r>
            <a:r>
              <a:rPr lang="en-GB" sz="1600" i="1" dirty="0" smtClean="0">
                <a:solidFill>
                  <a:srgbClr val="0070C0"/>
                </a:solidFill>
              </a:rPr>
              <a:t>Y</a:t>
            </a:r>
            <a:r>
              <a:rPr lang="en-GB" sz="1600" dirty="0" smtClean="0"/>
              <a:t>) are long-term and short-term public </a:t>
            </a:r>
            <a:r>
              <a:rPr lang="en-GB" sz="1600" dirty="0"/>
              <a:t>key pairs of A, resp. </a:t>
            </a:r>
            <a:r>
              <a:rPr lang="en-GB" sz="1600" dirty="0" smtClean="0"/>
              <a:t>B</a:t>
            </a:r>
            <a:endParaRPr lang="en-GB" sz="1600" dirty="0"/>
          </a:p>
          <a:p>
            <a:endParaRPr lang="en-GB" sz="1600" i="1" dirty="0"/>
          </a:p>
          <a:p>
            <a:r>
              <a:rPr lang="en-GB" sz="1600" i="1" dirty="0"/>
              <a:t>Security Services</a:t>
            </a:r>
          </a:p>
          <a:p>
            <a:pPr>
              <a:buFont typeface="Wingdings" pitchFamily="2" charset="2"/>
              <a:buChar char="§"/>
            </a:pPr>
            <a:r>
              <a:rPr lang="en-GB" sz="1600" i="1" dirty="0"/>
              <a:t> </a:t>
            </a:r>
            <a:r>
              <a:rPr lang="en-GB" sz="1600" dirty="0"/>
              <a:t>Key agreement between A and B on the shared key </a:t>
            </a:r>
            <a:r>
              <a:rPr lang="en-GB" sz="1600" i="1" dirty="0" smtClean="0">
                <a:solidFill>
                  <a:srgbClr val="FF0000"/>
                </a:solidFill>
              </a:rPr>
              <a:t>K</a:t>
            </a:r>
            <a:r>
              <a:rPr lang="en-GB" sz="1600" i="1" dirty="0" smtClean="0"/>
              <a:t>=</a:t>
            </a:r>
            <a:r>
              <a:rPr lang="en-GB" sz="1600" i="1" dirty="0" err="1" smtClean="0"/>
              <a:t>KeyMap</a:t>
            </a:r>
            <a:r>
              <a:rPr lang="en-GB" sz="1600" dirty="0" smtClean="0"/>
              <a:t>(</a:t>
            </a:r>
            <a:r>
              <a:rPr lang="en-GB" sz="1600" i="1" dirty="0" err="1" smtClean="0">
                <a:solidFill>
                  <a:srgbClr val="FF0000"/>
                </a:solidFill>
              </a:rPr>
              <a:t>d</a:t>
            </a:r>
            <a:r>
              <a:rPr lang="en-GB" sz="1600" baseline="-25000" dirty="0" err="1" smtClean="0">
                <a:solidFill>
                  <a:srgbClr val="FF0000"/>
                </a:solidFill>
              </a:rPr>
              <a:t>A</a:t>
            </a:r>
            <a:r>
              <a:rPr lang="en-GB" sz="1600" i="1" dirty="0" smtClean="0"/>
              <a:t>, </a:t>
            </a:r>
            <a:r>
              <a:rPr lang="en-GB" sz="1600" i="1" dirty="0" smtClean="0">
                <a:solidFill>
                  <a:srgbClr val="FF0000"/>
                </a:solidFill>
              </a:rPr>
              <a:t>x</a:t>
            </a:r>
            <a:r>
              <a:rPr lang="en-GB" sz="1600" i="1" dirty="0" smtClean="0"/>
              <a:t>, </a:t>
            </a:r>
            <a:r>
              <a:rPr lang="en-GB" sz="1600" i="1" dirty="0" smtClean="0">
                <a:solidFill>
                  <a:srgbClr val="0070C0"/>
                </a:solidFill>
              </a:rPr>
              <a:t>Q</a:t>
            </a:r>
            <a:r>
              <a:rPr lang="en-GB" sz="1600" baseline="-25000" dirty="0" smtClean="0">
                <a:solidFill>
                  <a:srgbClr val="0070C0"/>
                </a:solidFill>
              </a:rPr>
              <a:t>B</a:t>
            </a:r>
            <a:r>
              <a:rPr lang="en-GB" sz="1600" i="1" dirty="0" smtClean="0"/>
              <a:t>, </a:t>
            </a:r>
            <a:r>
              <a:rPr lang="en-GB" sz="1600" i="1" dirty="0" smtClean="0">
                <a:solidFill>
                  <a:srgbClr val="0070C0"/>
                </a:solidFill>
              </a:rPr>
              <a:t>Y</a:t>
            </a:r>
            <a:r>
              <a:rPr lang="en-GB" sz="1600" dirty="0" smtClean="0"/>
              <a:t> )</a:t>
            </a:r>
            <a:r>
              <a:rPr lang="en-GB" sz="1600" i="1" dirty="0" smtClean="0"/>
              <a:t>=</a:t>
            </a:r>
            <a:r>
              <a:rPr lang="en-GB" sz="1600" i="1" dirty="0" err="1" smtClean="0"/>
              <a:t>KeyMap</a:t>
            </a:r>
            <a:r>
              <a:rPr lang="en-GB" sz="1600" dirty="0" smtClean="0"/>
              <a:t>(</a:t>
            </a:r>
            <a:r>
              <a:rPr lang="en-GB" sz="1600" i="1" dirty="0" smtClean="0">
                <a:solidFill>
                  <a:srgbClr val="FF0000"/>
                </a:solidFill>
              </a:rPr>
              <a:t>d</a:t>
            </a:r>
            <a:r>
              <a:rPr lang="en-GB" sz="1600" baseline="-25000" dirty="0">
                <a:solidFill>
                  <a:srgbClr val="FF0000"/>
                </a:solidFill>
              </a:rPr>
              <a:t>B</a:t>
            </a:r>
            <a:r>
              <a:rPr lang="en-GB" sz="1600" i="1" dirty="0" smtClean="0"/>
              <a:t>, </a:t>
            </a:r>
            <a:r>
              <a:rPr lang="en-GB" sz="1600" i="1" dirty="0">
                <a:solidFill>
                  <a:srgbClr val="FF0000"/>
                </a:solidFill>
              </a:rPr>
              <a:t>y</a:t>
            </a:r>
            <a:r>
              <a:rPr lang="en-GB" sz="1600" i="1" dirty="0" smtClean="0"/>
              <a:t>, </a:t>
            </a:r>
            <a:r>
              <a:rPr lang="en-GB" sz="1600" i="1" dirty="0" smtClean="0">
                <a:solidFill>
                  <a:srgbClr val="0070C0"/>
                </a:solidFill>
              </a:rPr>
              <a:t>Q</a:t>
            </a:r>
            <a:r>
              <a:rPr lang="en-GB" sz="1600" baseline="-25000" dirty="0">
                <a:solidFill>
                  <a:srgbClr val="0070C0"/>
                </a:solidFill>
              </a:rPr>
              <a:t>A</a:t>
            </a:r>
            <a:r>
              <a:rPr lang="en-GB" sz="1600" i="1" dirty="0" smtClean="0"/>
              <a:t>, </a:t>
            </a:r>
            <a:r>
              <a:rPr lang="en-GB" sz="1600" i="1" dirty="0">
                <a:solidFill>
                  <a:srgbClr val="0070C0"/>
                </a:solidFill>
              </a:rPr>
              <a:t>X</a:t>
            </a:r>
            <a:r>
              <a:rPr lang="en-GB" sz="1600" dirty="0" smtClean="0"/>
              <a:t> )</a:t>
            </a:r>
            <a:endParaRPr lang="en-GB" sz="1600" dirty="0"/>
          </a:p>
          <a:p>
            <a:pPr>
              <a:buFont typeface="Wingdings" pitchFamily="2" charset="2"/>
              <a:buChar char="§"/>
            </a:pPr>
            <a:r>
              <a:rPr lang="en-GB" sz="1600" dirty="0"/>
              <a:t> Mutual entity authentication of A and B</a:t>
            </a:r>
          </a:p>
          <a:p>
            <a:pPr>
              <a:buFont typeface="Wingdings" pitchFamily="2" charset="2"/>
              <a:buChar char="§"/>
            </a:pPr>
            <a:r>
              <a:rPr lang="en-GB" sz="1600" dirty="0"/>
              <a:t> Mutual implicit key authentication between A and B</a:t>
            </a:r>
          </a:p>
          <a:p>
            <a:pPr>
              <a:buFont typeface="Wingdings" pitchFamily="2" charset="2"/>
              <a:buChar char="§"/>
            </a:pPr>
            <a:r>
              <a:rPr lang="en-GB" sz="1600" dirty="0"/>
              <a:t> Mutual key confirmation between A and B</a:t>
            </a:r>
          </a:p>
          <a:p>
            <a:pPr>
              <a:buFont typeface="Wingdings" pitchFamily="2" charset="2"/>
              <a:buChar char="§"/>
            </a:pPr>
            <a:r>
              <a:rPr lang="en-GB" sz="1600" dirty="0"/>
              <a:t> Perfect forward </a:t>
            </a:r>
            <a:r>
              <a:rPr lang="en-GB" sz="1600" dirty="0" smtClean="0"/>
              <a:t>secrecy</a:t>
            </a:r>
            <a:endParaRPr lang="en-GB" sz="1600" dirty="0"/>
          </a:p>
          <a:p>
            <a:pPr>
              <a:buFont typeface="Wingdings" pitchFamily="2" charset="2"/>
              <a:buChar char="§"/>
            </a:pPr>
            <a:r>
              <a:rPr lang="en-GB" sz="1600" dirty="0"/>
              <a:t> No unilateral key control by either </a:t>
            </a:r>
            <a:r>
              <a:rPr lang="en-GB" sz="1600" dirty="0" smtClean="0"/>
              <a:t>party</a:t>
            </a:r>
          </a:p>
          <a:p>
            <a:pPr>
              <a:buFont typeface="Wingdings" pitchFamily="2" charset="2"/>
              <a:buChar char="§"/>
            </a:pPr>
            <a:r>
              <a:rPr lang="en-GB" sz="1600" dirty="0"/>
              <a:t> </a:t>
            </a:r>
            <a:r>
              <a:rPr lang="en-GB" sz="1600" dirty="0" smtClean="0"/>
              <a:t>Esoteric properties: unknown key-share resilience, session key retrieval resilience </a:t>
            </a:r>
            <a:endParaRPr lang="en-GB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14462" cy="276999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May 15, 2012</a:t>
            </a:r>
            <a:endParaRPr lang="en-US" altLang="ja-JP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5892558" y="6475413"/>
            <a:ext cx="2651367" cy="184666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René Struik (Struik Security Consultancy)</a:t>
            </a:r>
            <a:endParaRPr lang="en-US" altLang="ja-JP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9389016A-55A8-41F3-A301-F0C788D1E75C}" type="slidenum">
              <a:rPr lang="en-US" altLang="ja-JP" smtClean="0"/>
              <a:pPr>
                <a:defRPr/>
              </a:pPr>
              <a:t>3</a:t>
            </a:fld>
            <a:endParaRPr lang="en-US" altLang="ja-JP"/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2742455" y="533400"/>
            <a:ext cx="3805144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/>
            <a:r>
              <a:rPr lang="en-US" sz="2400" b="1" dirty="0" smtClean="0"/>
              <a:t>Desired Protocol Properties</a:t>
            </a:r>
            <a:endParaRPr lang="en-US" sz="24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0" y="1143000"/>
            <a:ext cx="914400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600" b="1" dirty="0" smtClean="0">
                <a:sym typeface="Symbol"/>
              </a:rPr>
              <a:t>Security-Related</a:t>
            </a:r>
          </a:p>
          <a:p>
            <a:pPr>
              <a:buFont typeface="Wingdings" pitchFamily="2" charset="2"/>
              <a:buChar char="§"/>
            </a:pPr>
            <a:r>
              <a:rPr lang="en-CA" sz="1600" b="1" dirty="0" smtClean="0">
                <a:sym typeface="Symbol"/>
              </a:rPr>
              <a:t> </a:t>
            </a:r>
            <a:r>
              <a:rPr lang="en-CA" sz="1600" dirty="0" smtClean="0">
                <a:sym typeface="Symbol"/>
              </a:rPr>
              <a:t>Parties executing a security protocol should be explicitly aware of its security properties</a:t>
            </a:r>
          </a:p>
          <a:p>
            <a:pPr>
              <a:buFont typeface="Wingdings" pitchFamily="2" charset="2"/>
              <a:buChar char="§"/>
            </a:pPr>
            <a:r>
              <a:rPr lang="en-CA" sz="1600" b="1" dirty="0">
                <a:sym typeface="Symbol"/>
              </a:rPr>
              <a:t> </a:t>
            </a:r>
            <a:r>
              <a:rPr lang="en-CA" sz="1600" dirty="0">
                <a:sym typeface="Symbol"/>
              </a:rPr>
              <a:t>C</a:t>
            </a:r>
            <a:r>
              <a:rPr lang="en-CA" sz="1600" dirty="0" smtClean="0">
                <a:sym typeface="Symbol"/>
              </a:rPr>
              <a:t>ompromise of keys or devices should have limited effect on security of other devices or services</a:t>
            </a:r>
          </a:p>
          <a:p>
            <a:pPr>
              <a:buFont typeface="Wingdings" pitchFamily="2" charset="2"/>
              <a:buChar char="§"/>
            </a:pPr>
            <a:r>
              <a:rPr lang="en-CA" sz="1600" b="1" dirty="0">
                <a:sym typeface="Symbol"/>
              </a:rPr>
              <a:t> </a:t>
            </a:r>
            <a:r>
              <a:rPr lang="en-CA" sz="1600" dirty="0" smtClean="0">
                <a:sym typeface="Symbol"/>
              </a:rPr>
              <a:t>Attacks should not have a serious impact beyond the time interval/space during/in which these take place</a:t>
            </a:r>
          </a:p>
          <a:p>
            <a:pPr>
              <a:buFont typeface="Wingdings" pitchFamily="2" charset="2"/>
              <a:buChar char="§"/>
            </a:pPr>
            <a:r>
              <a:rPr lang="en-CA" sz="1600" dirty="0" smtClean="0">
                <a:sym typeface="Symbol"/>
              </a:rPr>
              <a:t> Security protocols should minimize the impact of network outages, denial of service attacks</a:t>
            </a:r>
          </a:p>
          <a:p>
            <a:endParaRPr lang="en-CA" sz="1600" dirty="0" smtClean="0">
              <a:sym typeface="Symbol"/>
            </a:endParaRPr>
          </a:p>
          <a:p>
            <a:r>
              <a:rPr lang="en-CA" sz="1600" b="1" dirty="0" smtClean="0">
                <a:sym typeface="Symbol"/>
              </a:rPr>
              <a:t>Communication flows</a:t>
            </a:r>
          </a:p>
          <a:p>
            <a:pPr>
              <a:buFont typeface="Wingdings" pitchFamily="2" charset="2"/>
              <a:buChar char="§"/>
            </a:pPr>
            <a:r>
              <a:rPr lang="en-CA" sz="1600" dirty="0" smtClean="0">
                <a:sym typeface="Symbol"/>
              </a:rPr>
              <a:t> Security protocols should allow to be run locally, without third party involvement, if at all possible</a:t>
            </a:r>
          </a:p>
          <a:p>
            <a:pPr>
              <a:buFont typeface="Wingdings" pitchFamily="2" charset="2"/>
              <a:buChar char="§"/>
            </a:pPr>
            <a:r>
              <a:rPr lang="en-CA" sz="1600" dirty="0" smtClean="0">
                <a:sym typeface="Symbol"/>
              </a:rPr>
              <a:t> The number of message exchanges for a joining client device should be reduced</a:t>
            </a:r>
          </a:p>
          <a:p>
            <a:pPr>
              <a:buFont typeface="Wingdings" pitchFamily="2" charset="2"/>
              <a:buChar char="§"/>
            </a:pPr>
            <a:r>
              <a:rPr lang="en-CA" sz="1600" dirty="0" smtClean="0">
                <a:sym typeface="Symbol"/>
              </a:rPr>
              <a:t> Message exchanges should be structured so as to allow parallel execution of protocol steps, if possible</a:t>
            </a:r>
          </a:p>
          <a:p>
            <a:endParaRPr lang="en-CA" sz="1600" dirty="0" smtClean="0">
              <a:sym typeface="Symbol"/>
            </a:endParaRPr>
          </a:p>
          <a:p>
            <a:r>
              <a:rPr lang="en-CA" sz="1600" b="1" dirty="0" smtClean="0">
                <a:sym typeface="Symbol"/>
              </a:rPr>
              <a:t>Computational cost</a:t>
            </a:r>
          </a:p>
          <a:p>
            <a:pPr>
              <a:buFont typeface="Wingdings" pitchFamily="2" charset="2"/>
              <a:buChar char="§"/>
            </a:pPr>
            <a:r>
              <a:rPr lang="en-CA" sz="1600" b="1" dirty="0" smtClean="0">
                <a:sym typeface="Symbol"/>
              </a:rPr>
              <a:t> </a:t>
            </a:r>
            <a:r>
              <a:rPr lang="en-CA" sz="1600" dirty="0" smtClean="0">
                <a:sym typeface="Symbol"/>
              </a:rPr>
              <a:t>Security protocols should not impose an undue computational burden, esp. on joining client devices (An exception here may arise, when recovering from an event seriously impacting availability of the network.)</a:t>
            </a:r>
            <a:endParaRPr lang="en-CA" sz="1600" b="1" dirty="0" smtClean="0">
              <a:sym typeface="Symbol"/>
            </a:endParaRPr>
          </a:p>
          <a:p>
            <a:pPr>
              <a:buFont typeface="Wingdings" pitchFamily="2" charset="2"/>
              <a:buChar char="§"/>
            </a:pPr>
            <a:endParaRPr lang="en-CA" sz="1600" dirty="0" smtClean="0">
              <a:sym typeface="Symbol"/>
            </a:endParaRPr>
          </a:p>
          <a:p>
            <a:r>
              <a:rPr lang="en-CA" sz="1600" b="1" dirty="0" smtClean="0">
                <a:sym typeface="Symbol"/>
              </a:rPr>
              <a:t>Device capabilities</a:t>
            </a:r>
          </a:p>
          <a:p>
            <a:pPr>
              <a:buFont typeface="Wingdings" pitchFamily="2" charset="2"/>
              <a:buChar char="§"/>
            </a:pPr>
            <a:r>
              <a:rPr lang="en-CA" sz="1600" dirty="0" smtClean="0">
                <a:sym typeface="Symbol"/>
              </a:rPr>
              <a:t> Dependency on an accurate time-keeping mechanism should be reduced</a:t>
            </a:r>
          </a:p>
          <a:p>
            <a:pPr>
              <a:buFont typeface="Wingdings" pitchFamily="2" charset="2"/>
              <a:buChar char="§"/>
            </a:pPr>
            <a:r>
              <a:rPr lang="en-CA" sz="1600" dirty="0" smtClean="0">
                <a:sym typeface="Symbol"/>
              </a:rPr>
              <a:t> Computational/time latency trade-offs should be tweaked to benefit those of joining client, if possible</a:t>
            </a:r>
          </a:p>
          <a:p>
            <a:pPr>
              <a:buFont typeface="Wingdings" pitchFamily="2" charset="2"/>
              <a:buChar char="§"/>
            </a:pPr>
            <a:r>
              <a:rPr lang="en-CA" sz="1600" dirty="0" smtClean="0">
                <a:sym typeface="Symbol"/>
              </a:rPr>
              <a:t> Dependency on “homogeneous trust models” should be reduced, without jeopardizing security properties</a:t>
            </a:r>
          </a:p>
          <a:p>
            <a:pPr>
              <a:buFont typeface="Wingdings" pitchFamily="2" charset="2"/>
              <a:buChar char="§"/>
            </a:pPr>
            <a:r>
              <a:rPr lang="en-CA" sz="1600" dirty="0" smtClean="0">
                <a:sym typeface="Symbol"/>
              </a:rPr>
              <a:t> Dependency on on-board trusted platforms and trusted I/O interfaces should be reduced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14462" cy="276999"/>
          </a:xfrm>
        </p:spPr>
        <p:txBody>
          <a:bodyPr/>
          <a:lstStyle/>
          <a:p>
            <a:r>
              <a:rPr lang="en-US" dirty="0" smtClean="0"/>
              <a:t>May 15, 2012</a:t>
            </a:r>
            <a:endParaRPr lang="en-US" dirty="0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5931030" y="6475413"/>
            <a:ext cx="2612895" cy="184666"/>
          </a:xfrm>
        </p:spPr>
        <p:txBody>
          <a:bodyPr/>
          <a:lstStyle/>
          <a:p>
            <a:r>
              <a:rPr lang="en-US" dirty="0"/>
              <a:t>Ren</a:t>
            </a:r>
            <a:r>
              <a:rPr lang="en-US" dirty="0">
                <a:cs typeface="Times New Roman" pitchFamily="-65" charset="0"/>
              </a:rPr>
              <a:t>é </a:t>
            </a:r>
            <a:r>
              <a:rPr lang="en-US" dirty="0" smtClean="0">
                <a:cs typeface="Times New Roman" pitchFamily="-65" charset="0"/>
              </a:rPr>
              <a:t>Struik (Struik Security Consultancy)</a:t>
            </a:r>
            <a:endParaRPr lang="en-US" dirty="0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3274B839-6CFD-4B49-BCA5-60AD5BBC615C}" type="slidenum">
              <a:rPr lang="en-US"/>
              <a:pPr/>
              <a:t>30</a:t>
            </a:fld>
            <a:endParaRPr lang="en-US"/>
          </a:p>
        </p:txBody>
      </p:sp>
      <p:sp>
        <p:nvSpPr>
          <p:cNvPr id="57346" name="Text Box 2"/>
          <p:cNvSpPr txBox="1">
            <a:spLocks noChangeArrowheads="1"/>
          </p:cNvSpPr>
          <p:nvPr/>
        </p:nvSpPr>
        <p:spPr bwMode="auto">
          <a:xfrm>
            <a:off x="1506662" y="3214688"/>
            <a:ext cx="5689378" cy="1323439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000" i="1" dirty="0" smtClean="0"/>
              <a:t>Network Joining – </a:t>
            </a:r>
          </a:p>
          <a:p>
            <a:pPr algn="ctr"/>
            <a:r>
              <a:rPr lang="en-US" sz="2000" i="1" dirty="0" smtClean="0"/>
              <a:t>Peer-to-Peer vs. Third-Party-Assisted Authentication,</a:t>
            </a:r>
          </a:p>
          <a:p>
            <a:pPr algn="ctr"/>
            <a:r>
              <a:rPr lang="en-US" sz="2000" i="1" dirty="0" smtClean="0"/>
              <a:t>Authorization, and Configuration</a:t>
            </a:r>
          </a:p>
          <a:p>
            <a:pPr algn="ctr"/>
            <a:r>
              <a:rPr lang="en-US" sz="2000" i="1" dirty="0" smtClean="0"/>
              <a:t>(with IEEE 802.11 Architecture)</a:t>
            </a:r>
            <a:endParaRPr lang="en-US" sz="20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Cloud 120"/>
          <p:cNvSpPr/>
          <p:nvPr/>
        </p:nvSpPr>
        <p:spPr bwMode="auto">
          <a:xfrm>
            <a:off x="3657600" y="2743200"/>
            <a:ext cx="2743200" cy="3429000"/>
          </a:xfrm>
          <a:prstGeom prst="cloud">
            <a:avLst/>
          </a:prstGeom>
          <a:solidFill>
            <a:schemeClr val="bg1">
              <a:lumMod val="8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14462" cy="276999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May 15, 2012</a:t>
            </a:r>
            <a:endParaRPr lang="en-US" altLang="ja-JP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5931030" y="6475413"/>
            <a:ext cx="2612895" cy="184666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René Struik (Struik Security Consultancy)</a:t>
            </a:r>
            <a:endParaRPr lang="en-US" altLang="ja-JP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9389016A-55A8-41F3-A301-F0C788D1E75C}" type="slidenum">
              <a:rPr lang="en-US" altLang="ja-JP" smtClean="0"/>
              <a:pPr>
                <a:defRPr/>
              </a:pPr>
              <a:t>31</a:t>
            </a:fld>
            <a:endParaRPr lang="en-US" altLang="ja-JP"/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930002" y="533400"/>
            <a:ext cx="7430111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/>
            <a:r>
              <a:rPr lang="en-US" sz="2400" b="1" dirty="0" smtClean="0"/>
              <a:t>Network Joining –  </a:t>
            </a:r>
            <a:r>
              <a:rPr lang="en-US" sz="2400" b="1" i="1" dirty="0" smtClean="0"/>
              <a:t>with</a:t>
            </a:r>
            <a:r>
              <a:rPr lang="en-US" sz="2400" b="1" dirty="0" smtClean="0"/>
              <a:t> Authentication by Third Party</a:t>
            </a:r>
            <a:endParaRPr lang="en-US" sz="2400" b="1" dirty="0"/>
          </a:p>
        </p:txBody>
      </p:sp>
      <p:sp>
        <p:nvSpPr>
          <p:cNvPr id="25" name="TextBox 24"/>
          <p:cNvSpPr txBox="1"/>
          <p:nvPr/>
        </p:nvSpPr>
        <p:spPr>
          <a:xfrm>
            <a:off x="0" y="1102578"/>
            <a:ext cx="9144000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600" b="1" dirty="0" smtClean="0"/>
              <a:t>Device Enrolment Steps:</a:t>
            </a:r>
          </a:p>
          <a:p>
            <a:pPr marL="174625" indent="-174625"/>
            <a:r>
              <a:rPr lang="en-CA" sz="1600" i="1" dirty="0" smtClean="0"/>
              <a:t>Device authentication. </a:t>
            </a:r>
            <a:r>
              <a:rPr lang="en-CA" sz="1600" dirty="0" smtClean="0"/>
              <a:t>Client A and Access Point B authenticate each other and establish a shared key (so as to ensure on-going authenticated communications). </a:t>
            </a:r>
            <a:r>
              <a:rPr lang="en-CA" sz="1600" i="1" dirty="0" smtClean="0"/>
              <a:t>This may involve server KDC as third party.</a:t>
            </a:r>
          </a:p>
          <a:p>
            <a:pPr marL="174625" indent="-174625"/>
            <a:r>
              <a:rPr lang="en-CA" sz="1600" i="1" dirty="0" smtClean="0"/>
              <a:t>Authorization.</a:t>
            </a:r>
            <a:r>
              <a:rPr lang="en-CA" sz="1600" dirty="0" smtClean="0"/>
              <a:t> Access Point B decides on whether/how to authorize device A (if denied, this may result in loss of bandwidth). </a:t>
            </a:r>
            <a:r>
              <a:rPr lang="en-CA" sz="1600" i="1" dirty="0" smtClean="0"/>
              <a:t>Authorization decision may be delegated to server KDC or other 3</a:t>
            </a:r>
            <a:r>
              <a:rPr lang="en-CA" sz="1600" i="1" baseline="30000" dirty="0" smtClean="0"/>
              <a:t>rd</a:t>
            </a:r>
            <a:r>
              <a:rPr lang="en-CA" sz="1600" i="1" dirty="0" smtClean="0"/>
              <a:t>-party device.</a:t>
            </a:r>
          </a:p>
          <a:p>
            <a:pPr marL="174625" indent="-174625"/>
            <a:r>
              <a:rPr lang="en-CA" sz="1600" i="1" dirty="0" smtClean="0"/>
              <a:t>Configuration/</a:t>
            </a:r>
            <a:r>
              <a:rPr lang="en-CA" sz="1600" i="1" dirty="0" err="1" smtClean="0"/>
              <a:t>Parameterization.</a:t>
            </a:r>
            <a:r>
              <a:rPr lang="en-CA" sz="1600" dirty="0" err="1" smtClean="0"/>
              <a:t>Access</a:t>
            </a:r>
            <a:r>
              <a:rPr lang="en-CA" sz="1600" dirty="0" smtClean="0"/>
              <a:t> Point B distributes configuration information to Client A, such as </a:t>
            </a:r>
            <a:r>
              <a:rPr lang="en-CA" sz="1600" dirty="0" smtClean="0">
                <a:sym typeface="Symbol"/>
              </a:rPr>
              <a:t> IP address assignment info;  Bandwidth/usage constraints;  Scheduling info (including on re-authentication policy details). </a:t>
            </a:r>
            <a:r>
              <a:rPr lang="en-CA" sz="1600" i="1" dirty="0" smtClean="0">
                <a:sym typeface="Symbol"/>
              </a:rPr>
              <a:t>This may originate from other network devices, for which it acts as proxy.</a:t>
            </a:r>
            <a:endParaRPr lang="en-CA" sz="1600" i="1" dirty="0" smtClean="0"/>
          </a:p>
          <a:p>
            <a:pPr marL="174625" indent="-174625"/>
            <a:r>
              <a:rPr lang="en-CA" sz="1600" b="1" dirty="0" smtClean="0"/>
              <a:t>Sequential Enrolment vs. Combined Steps</a:t>
            </a:r>
          </a:p>
          <a:p>
            <a:pPr marL="174625" indent="-174625"/>
            <a:endParaRPr lang="en-CA" sz="1600" b="1" dirty="0" smtClean="0"/>
          </a:p>
          <a:p>
            <a:pPr marL="174625" indent="-174625"/>
            <a:endParaRPr lang="en-CA" sz="1600" b="1" dirty="0" smtClean="0"/>
          </a:p>
          <a:p>
            <a:pPr marL="174625" indent="-174625"/>
            <a:endParaRPr lang="en-CA" sz="1600" b="1" dirty="0" smtClean="0"/>
          </a:p>
          <a:p>
            <a:pPr marL="174625" indent="-174625"/>
            <a:endParaRPr lang="en-CA" sz="1600" b="1" dirty="0" smtClean="0"/>
          </a:p>
          <a:p>
            <a:pPr marL="174625" indent="-174625"/>
            <a:endParaRPr lang="en-CA" sz="1600" b="1" dirty="0" smtClean="0"/>
          </a:p>
          <a:p>
            <a:pPr marL="174625" indent="-174625"/>
            <a:endParaRPr lang="en-CA" sz="1600" b="1" dirty="0" smtClean="0"/>
          </a:p>
          <a:p>
            <a:pPr marL="174625" indent="-174625"/>
            <a:endParaRPr lang="en-CA" sz="1600" b="1" dirty="0" smtClean="0"/>
          </a:p>
          <a:p>
            <a:pPr marL="174625" indent="-174625"/>
            <a:endParaRPr lang="en-CA" sz="1600" b="1" dirty="0" smtClean="0"/>
          </a:p>
          <a:p>
            <a:pPr marL="174625" indent="-174625"/>
            <a:endParaRPr lang="en-CA" sz="1600" b="1" u="sng" dirty="0" smtClean="0"/>
          </a:p>
          <a:p>
            <a:pPr marL="174625" indent="-174625"/>
            <a:endParaRPr lang="en-CA" sz="1600" b="1" u="sng" dirty="0" smtClean="0"/>
          </a:p>
          <a:p>
            <a:pPr marL="174625" indent="-174625"/>
            <a:r>
              <a:rPr lang="en-CA" sz="1600" u="sng" dirty="0" smtClean="0"/>
              <a:t>Aggressive scheme:</a:t>
            </a:r>
            <a:r>
              <a:rPr lang="en-CA" sz="1600" dirty="0" smtClean="0"/>
              <a:t> Initiate authorization/configuration processes as soon as (presumed) device identity</a:t>
            </a:r>
          </a:p>
          <a:p>
            <a:pPr marL="174625" indent="-174625"/>
            <a:r>
              <a:rPr lang="en-CA" sz="1600" dirty="0" smtClean="0"/>
              <a:t>becomes available (invisible to Client A). Access Point B can deny bandwidth if authorization negative.</a:t>
            </a:r>
          </a:p>
          <a:p>
            <a:pPr marL="174625" indent="-174625"/>
            <a:r>
              <a:rPr lang="en-CA" sz="1600" u="sng" dirty="0" smtClean="0"/>
              <a:t>Note:</a:t>
            </a:r>
            <a:r>
              <a:rPr lang="en-CA" sz="1600" dirty="0" smtClean="0"/>
              <a:t> Communication of configuration info depends on secure channel with Client A.</a:t>
            </a:r>
            <a:endParaRPr lang="en-CA" sz="1600" u="sng" dirty="0" smtClean="0"/>
          </a:p>
        </p:txBody>
      </p:sp>
      <p:sp>
        <p:nvSpPr>
          <p:cNvPr id="96" name="TextBox 95"/>
          <p:cNvSpPr txBox="1"/>
          <p:nvPr/>
        </p:nvSpPr>
        <p:spPr>
          <a:xfrm>
            <a:off x="5943600" y="4419600"/>
            <a:ext cx="296978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/>
              <a:t>e.g., subscription credentials for WiFi access</a:t>
            </a:r>
            <a:endParaRPr lang="en-CA" dirty="0"/>
          </a:p>
        </p:txBody>
      </p:sp>
      <p:sp>
        <p:nvSpPr>
          <p:cNvPr id="97" name="TextBox 96"/>
          <p:cNvSpPr txBox="1"/>
          <p:nvPr/>
        </p:nvSpPr>
        <p:spPr>
          <a:xfrm>
            <a:off x="5943600" y="3962400"/>
            <a:ext cx="184768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/>
              <a:t>e.g., IP address assignment</a:t>
            </a:r>
            <a:endParaRPr lang="en-CA" dirty="0"/>
          </a:p>
        </p:txBody>
      </p:sp>
      <p:grpSp>
        <p:nvGrpSpPr>
          <p:cNvPr id="6" name="Group 59"/>
          <p:cNvGrpSpPr/>
          <p:nvPr/>
        </p:nvGrpSpPr>
        <p:grpSpPr>
          <a:xfrm>
            <a:off x="228600" y="3505200"/>
            <a:ext cx="5561341" cy="2133600"/>
            <a:chOff x="228600" y="3505200"/>
            <a:chExt cx="5561341" cy="2133600"/>
          </a:xfrm>
        </p:grpSpPr>
        <p:grpSp>
          <p:nvGrpSpPr>
            <p:cNvPr id="7" name="Group 5"/>
            <p:cNvGrpSpPr>
              <a:grpSpLocks/>
            </p:cNvGrpSpPr>
            <p:nvPr/>
          </p:nvGrpSpPr>
          <p:grpSpPr bwMode="auto">
            <a:xfrm>
              <a:off x="228600" y="3505200"/>
              <a:ext cx="457200" cy="304800"/>
              <a:chOff x="816" y="912"/>
              <a:chExt cx="288" cy="192"/>
            </a:xfrm>
          </p:grpSpPr>
          <p:sp>
            <p:nvSpPr>
              <p:cNvPr id="22" name="Rectangle 6"/>
              <p:cNvSpPr>
                <a:spLocks noChangeArrowheads="1"/>
              </p:cNvSpPr>
              <p:nvPr/>
            </p:nvSpPr>
            <p:spPr bwMode="auto">
              <a:xfrm>
                <a:off x="816" y="912"/>
                <a:ext cx="288" cy="192"/>
              </a:xfrm>
              <a:prstGeom prst="rect">
                <a:avLst/>
              </a:prstGeom>
              <a:solidFill>
                <a:srgbClr val="FFC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24" name="Text Box 7"/>
              <p:cNvSpPr txBox="1">
                <a:spLocks noChangeArrowheads="1"/>
              </p:cNvSpPr>
              <p:nvPr/>
            </p:nvSpPr>
            <p:spPr bwMode="auto">
              <a:xfrm>
                <a:off x="864" y="912"/>
                <a:ext cx="175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eaLnBrk="1" hangingPunct="1"/>
                <a:r>
                  <a:rPr lang="en-US" i="1" dirty="0"/>
                  <a:t>A</a:t>
                </a:r>
              </a:p>
            </p:txBody>
          </p:sp>
        </p:grpSp>
        <p:grpSp>
          <p:nvGrpSpPr>
            <p:cNvPr id="8" name="Group 9"/>
            <p:cNvGrpSpPr>
              <a:grpSpLocks/>
            </p:cNvGrpSpPr>
            <p:nvPr/>
          </p:nvGrpSpPr>
          <p:grpSpPr bwMode="auto">
            <a:xfrm>
              <a:off x="2057400" y="3505200"/>
              <a:ext cx="457200" cy="304800"/>
              <a:chOff x="816" y="912"/>
              <a:chExt cx="288" cy="192"/>
            </a:xfrm>
          </p:grpSpPr>
          <p:sp>
            <p:nvSpPr>
              <p:cNvPr id="27" name="Rectangle 10"/>
              <p:cNvSpPr>
                <a:spLocks noChangeArrowheads="1"/>
              </p:cNvSpPr>
              <p:nvPr/>
            </p:nvSpPr>
            <p:spPr bwMode="auto">
              <a:xfrm>
                <a:off x="816" y="912"/>
                <a:ext cx="288" cy="192"/>
              </a:xfrm>
              <a:prstGeom prst="rect">
                <a:avLst/>
              </a:prstGeom>
              <a:solidFill>
                <a:srgbClr val="00B0F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28" name="Text Box 11"/>
              <p:cNvSpPr txBox="1">
                <a:spLocks noChangeArrowheads="1"/>
              </p:cNvSpPr>
              <p:nvPr/>
            </p:nvSpPr>
            <p:spPr bwMode="auto">
              <a:xfrm>
                <a:off x="864" y="912"/>
                <a:ext cx="175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eaLnBrk="1" hangingPunct="1"/>
                <a:r>
                  <a:rPr lang="en-US" i="1"/>
                  <a:t>B</a:t>
                </a:r>
              </a:p>
            </p:txBody>
          </p:sp>
        </p:grpSp>
        <p:sp>
          <p:nvSpPr>
            <p:cNvPr id="29" name="Line 13"/>
            <p:cNvSpPr>
              <a:spLocks noChangeShapeType="1"/>
            </p:cNvSpPr>
            <p:nvPr/>
          </p:nvSpPr>
          <p:spPr bwMode="auto">
            <a:xfrm>
              <a:off x="457200" y="4114800"/>
              <a:ext cx="18288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CA"/>
            </a:p>
          </p:txBody>
        </p:sp>
        <p:grpSp>
          <p:nvGrpSpPr>
            <p:cNvPr id="9" name="Group 9"/>
            <p:cNvGrpSpPr>
              <a:grpSpLocks/>
            </p:cNvGrpSpPr>
            <p:nvPr/>
          </p:nvGrpSpPr>
          <p:grpSpPr bwMode="auto">
            <a:xfrm>
              <a:off x="3886200" y="3505200"/>
              <a:ext cx="576263" cy="304800"/>
              <a:chOff x="816" y="912"/>
              <a:chExt cx="363" cy="192"/>
            </a:xfrm>
          </p:grpSpPr>
          <p:sp>
            <p:nvSpPr>
              <p:cNvPr id="31" name="Rectangle 10"/>
              <p:cNvSpPr>
                <a:spLocks noChangeArrowheads="1"/>
              </p:cNvSpPr>
              <p:nvPr/>
            </p:nvSpPr>
            <p:spPr bwMode="auto">
              <a:xfrm>
                <a:off x="816" y="912"/>
                <a:ext cx="288" cy="192"/>
              </a:xfrm>
              <a:prstGeom prst="rect">
                <a:avLst/>
              </a:prstGeom>
              <a:solidFill>
                <a:srgbClr val="92D05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32" name="Text Box 11"/>
              <p:cNvSpPr txBox="1">
                <a:spLocks noChangeArrowheads="1"/>
              </p:cNvSpPr>
              <p:nvPr/>
            </p:nvSpPr>
            <p:spPr bwMode="auto">
              <a:xfrm>
                <a:off x="816" y="912"/>
                <a:ext cx="363" cy="1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eaLnBrk="1" hangingPunct="1"/>
                <a:r>
                  <a:rPr lang="en-US" i="1" dirty="0" smtClean="0"/>
                  <a:t>KDC</a:t>
                </a:r>
                <a:endParaRPr lang="en-US" i="1" dirty="0"/>
              </a:p>
            </p:txBody>
          </p:sp>
        </p:grpSp>
        <p:sp>
          <p:nvSpPr>
            <p:cNvPr id="33" name="TextBox 32"/>
            <p:cNvSpPr txBox="1"/>
            <p:nvPr/>
          </p:nvSpPr>
          <p:spPr>
            <a:xfrm>
              <a:off x="838200" y="3810000"/>
              <a:ext cx="109517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i="1" dirty="0" smtClean="0"/>
                <a:t>Authentication</a:t>
              </a:r>
              <a:endParaRPr lang="en-CA" i="1" dirty="0"/>
            </a:p>
          </p:txBody>
        </p:sp>
        <p:cxnSp>
          <p:nvCxnSpPr>
            <p:cNvPr id="35" name="Straight Connector 34"/>
            <p:cNvCxnSpPr/>
            <p:nvPr/>
          </p:nvCxnSpPr>
          <p:spPr bwMode="auto">
            <a:xfrm>
              <a:off x="2286000" y="3810000"/>
              <a:ext cx="0" cy="12954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38" name="Straight Connector 37"/>
            <p:cNvCxnSpPr/>
            <p:nvPr/>
          </p:nvCxnSpPr>
          <p:spPr bwMode="auto">
            <a:xfrm>
              <a:off x="2286000" y="4343400"/>
              <a:ext cx="1828800" cy="0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triangle" w="med" len="med"/>
            </a:ln>
            <a:effectLst/>
          </p:spPr>
        </p:cxnSp>
        <p:sp>
          <p:nvSpPr>
            <p:cNvPr id="41" name="TextBox 40"/>
            <p:cNvSpPr txBox="1"/>
            <p:nvPr/>
          </p:nvSpPr>
          <p:spPr>
            <a:xfrm>
              <a:off x="2743200" y="4038600"/>
              <a:ext cx="109517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i="1" dirty="0" smtClean="0"/>
                <a:t>Authentication</a:t>
              </a:r>
              <a:endParaRPr lang="en-CA" i="1" dirty="0"/>
            </a:p>
          </p:txBody>
        </p:sp>
        <p:cxnSp>
          <p:nvCxnSpPr>
            <p:cNvPr id="43" name="Straight Connector 42"/>
            <p:cNvCxnSpPr>
              <a:stCxn id="22" idx="2"/>
            </p:cNvCxnSpPr>
            <p:nvPr/>
          </p:nvCxnSpPr>
          <p:spPr bwMode="auto">
            <a:xfrm>
              <a:off x="457200" y="3810000"/>
              <a:ext cx="0" cy="12954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45" name="Straight Connector 44"/>
            <p:cNvCxnSpPr/>
            <p:nvPr/>
          </p:nvCxnSpPr>
          <p:spPr bwMode="auto">
            <a:xfrm>
              <a:off x="2286000" y="4724400"/>
              <a:ext cx="22860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triangle" w="med" len="med"/>
              <a:tailEnd type="triangle" w="med" len="med"/>
            </a:ln>
            <a:effectLst/>
          </p:spPr>
        </p:cxnSp>
        <p:sp>
          <p:nvSpPr>
            <p:cNvPr id="49" name="TextBox 48"/>
            <p:cNvSpPr txBox="1"/>
            <p:nvPr/>
          </p:nvSpPr>
          <p:spPr>
            <a:xfrm>
              <a:off x="2743200" y="4419600"/>
              <a:ext cx="1075936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i="1" dirty="0" smtClean="0"/>
                <a:t>Authorization/</a:t>
              </a:r>
            </a:p>
            <a:p>
              <a:endParaRPr lang="en-CA" i="1" dirty="0" smtClean="0"/>
            </a:p>
            <a:p>
              <a:r>
                <a:rPr lang="en-CA" i="1" dirty="0" smtClean="0"/>
                <a:t>Configuration</a:t>
              </a:r>
              <a:endParaRPr lang="en-CA" i="1" dirty="0"/>
            </a:p>
          </p:txBody>
        </p:sp>
        <p:grpSp>
          <p:nvGrpSpPr>
            <p:cNvPr id="10" name="Group 9"/>
            <p:cNvGrpSpPr>
              <a:grpSpLocks/>
            </p:cNvGrpSpPr>
            <p:nvPr/>
          </p:nvGrpSpPr>
          <p:grpSpPr bwMode="auto">
            <a:xfrm>
              <a:off x="5029200" y="3962400"/>
              <a:ext cx="760741" cy="304800"/>
              <a:chOff x="816" y="912"/>
              <a:chExt cx="302" cy="192"/>
            </a:xfrm>
          </p:grpSpPr>
          <p:sp>
            <p:nvSpPr>
              <p:cNvPr id="51" name="Rectangle 10"/>
              <p:cNvSpPr>
                <a:spLocks noChangeArrowheads="1"/>
              </p:cNvSpPr>
              <p:nvPr/>
            </p:nvSpPr>
            <p:spPr bwMode="auto">
              <a:xfrm>
                <a:off x="816" y="912"/>
                <a:ext cx="288" cy="192"/>
              </a:xfrm>
              <a:prstGeom prst="rect">
                <a:avLst/>
              </a:prstGeom>
              <a:solidFill>
                <a:srgbClr val="92D05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52" name="Text Box 11"/>
              <p:cNvSpPr txBox="1">
                <a:spLocks noChangeArrowheads="1"/>
              </p:cNvSpPr>
              <p:nvPr/>
            </p:nvSpPr>
            <p:spPr bwMode="auto">
              <a:xfrm>
                <a:off x="816" y="912"/>
                <a:ext cx="302" cy="1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algn="ctr" eaLnBrk="1" hangingPunct="1"/>
                <a:r>
                  <a:rPr lang="en-US" i="1" dirty="0" smtClean="0"/>
                  <a:t>Routing</a:t>
                </a:r>
                <a:endParaRPr lang="en-US" i="1" dirty="0"/>
              </a:p>
            </p:txBody>
          </p:sp>
        </p:grpSp>
        <p:cxnSp>
          <p:nvCxnSpPr>
            <p:cNvPr id="54" name="Straight Connector 53"/>
            <p:cNvCxnSpPr/>
            <p:nvPr/>
          </p:nvCxnSpPr>
          <p:spPr bwMode="auto">
            <a:xfrm>
              <a:off x="4114800" y="3810000"/>
              <a:ext cx="0" cy="129540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71" name="Straight Connector 70"/>
            <p:cNvCxnSpPr/>
            <p:nvPr/>
          </p:nvCxnSpPr>
          <p:spPr bwMode="auto">
            <a:xfrm>
              <a:off x="4572000" y="4572000"/>
              <a:ext cx="4572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72" name="Straight Connector 71"/>
            <p:cNvCxnSpPr/>
            <p:nvPr/>
          </p:nvCxnSpPr>
          <p:spPr bwMode="auto">
            <a:xfrm>
              <a:off x="4572000" y="4114800"/>
              <a:ext cx="4572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grpSp>
          <p:nvGrpSpPr>
            <p:cNvPr id="11" name="Group 9"/>
            <p:cNvGrpSpPr>
              <a:grpSpLocks/>
            </p:cNvGrpSpPr>
            <p:nvPr/>
          </p:nvGrpSpPr>
          <p:grpSpPr bwMode="auto">
            <a:xfrm>
              <a:off x="5029200" y="4419600"/>
              <a:ext cx="760741" cy="304800"/>
              <a:chOff x="816" y="912"/>
              <a:chExt cx="302" cy="192"/>
            </a:xfrm>
          </p:grpSpPr>
          <p:sp>
            <p:nvSpPr>
              <p:cNvPr id="74" name="Rectangle 10"/>
              <p:cNvSpPr>
                <a:spLocks noChangeArrowheads="1"/>
              </p:cNvSpPr>
              <p:nvPr/>
            </p:nvSpPr>
            <p:spPr bwMode="auto">
              <a:xfrm>
                <a:off x="816" y="912"/>
                <a:ext cx="288" cy="192"/>
              </a:xfrm>
              <a:prstGeom prst="rect">
                <a:avLst/>
              </a:prstGeom>
              <a:solidFill>
                <a:srgbClr val="92D05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75" name="Text Box 11"/>
              <p:cNvSpPr txBox="1">
                <a:spLocks noChangeArrowheads="1"/>
              </p:cNvSpPr>
              <p:nvPr/>
            </p:nvSpPr>
            <p:spPr bwMode="auto">
              <a:xfrm>
                <a:off x="816" y="912"/>
                <a:ext cx="302" cy="1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algn="ctr" eaLnBrk="1" hangingPunct="1"/>
                <a:r>
                  <a:rPr lang="en-US" i="1" dirty="0" smtClean="0"/>
                  <a:t>ISP</a:t>
                </a:r>
                <a:endParaRPr lang="en-US" i="1" dirty="0"/>
              </a:p>
            </p:txBody>
          </p:sp>
        </p:grpSp>
        <p:cxnSp>
          <p:nvCxnSpPr>
            <p:cNvPr id="76" name="Straight Connector 75"/>
            <p:cNvCxnSpPr/>
            <p:nvPr/>
          </p:nvCxnSpPr>
          <p:spPr bwMode="auto">
            <a:xfrm>
              <a:off x="4572000" y="5029200"/>
              <a:ext cx="4572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grpSp>
          <p:nvGrpSpPr>
            <p:cNvPr id="12" name="Group 9"/>
            <p:cNvGrpSpPr>
              <a:grpSpLocks/>
            </p:cNvGrpSpPr>
            <p:nvPr/>
          </p:nvGrpSpPr>
          <p:grpSpPr bwMode="auto">
            <a:xfrm>
              <a:off x="5029200" y="4876800"/>
              <a:ext cx="760741" cy="304800"/>
              <a:chOff x="816" y="912"/>
              <a:chExt cx="302" cy="192"/>
            </a:xfrm>
          </p:grpSpPr>
          <p:sp>
            <p:nvSpPr>
              <p:cNvPr id="78" name="Rectangle 10"/>
              <p:cNvSpPr>
                <a:spLocks noChangeArrowheads="1"/>
              </p:cNvSpPr>
              <p:nvPr/>
            </p:nvSpPr>
            <p:spPr bwMode="auto">
              <a:xfrm>
                <a:off x="816" y="912"/>
                <a:ext cx="288" cy="192"/>
              </a:xfrm>
              <a:prstGeom prst="rect">
                <a:avLst/>
              </a:prstGeom>
              <a:solidFill>
                <a:srgbClr val="92D05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79" name="Text Box 11"/>
              <p:cNvSpPr txBox="1">
                <a:spLocks noChangeArrowheads="1"/>
              </p:cNvSpPr>
              <p:nvPr/>
            </p:nvSpPr>
            <p:spPr bwMode="auto">
              <a:xfrm>
                <a:off x="816" y="912"/>
                <a:ext cx="302" cy="1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algn="ctr" eaLnBrk="1" hangingPunct="1"/>
                <a:r>
                  <a:rPr lang="en-US" i="1" dirty="0" smtClean="0"/>
                  <a:t>Gateway</a:t>
                </a:r>
                <a:endParaRPr lang="en-US" i="1" dirty="0"/>
              </a:p>
            </p:txBody>
          </p:sp>
        </p:grpSp>
        <p:cxnSp>
          <p:nvCxnSpPr>
            <p:cNvPr id="81" name="Straight Arrow Connector 80"/>
            <p:cNvCxnSpPr/>
            <p:nvPr/>
          </p:nvCxnSpPr>
          <p:spPr bwMode="auto">
            <a:xfrm flipH="1">
              <a:off x="457200" y="4495800"/>
              <a:ext cx="1828800" cy="0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cxnSp>
          <p:nvCxnSpPr>
            <p:cNvPr id="87" name="Straight Arrow Connector 86"/>
            <p:cNvCxnSpPr/>
            <p:nvPr/>
          </p:nvCxnSpPr>
          <p:spPr bwMode="auto">
            <a:xfrm flipH="1">
              <a:off x="457200" y="4876800"/>
              <a:ext cx="1828800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cxnSp>
          <p:nvCxnSpPr>
            <p:cNvPr id="91" name="Straight Connector 90"/>
            <p:cNvCxnSpPr/>
            <p:nvPr/>
          </p:nvCxnSpPr>
          <p:spPr bwMode="auto">
            <a:xfrm>
              <a:off x="4572000" y="5486400"/>
              <a:ext cx="4572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93" name="Rectangle 10"/>
            <p:cNvSpPr>
              <a:spLocks noChangeArrowheads="1"/>
            </p:cNvSpPr>
            <p:nvPr/>
          </p:nvSpPr>
          <p:spPr bwMode="auto">
            <a:xfrm>
              <a:off x="5029200" y="5334000"/>
              <a:ext cx="725475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prstDash val="dash"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CA"/>
            </a:p>
          </p:txBody>
        </p:sp>
        <p:cxnSp>
          <p:nvCxnSpPr>
            <p:cNvPr id="48" name="Straight Connector 47"/>
            <p:cNvCxnSpPr/>
            <p:nvPr/>
          </p:nvCxnSpPr>
          <p:spPr bwMode="auto">
            <a:xfrm>
              <a:off x="4572000" y="3657600"/>
              <a:ext cx="0" cy="182880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grpSp>
          <p:nvGrpSpPr>
            <p:cNvPr id="13" name="Group 9"/>
            <p:cNvGrpSpPr>
              <a:grpSpLocks/>
            </p:cNvGrpSpPr>
            <p:nvPr/>
          </p:nvGrpSpPr>
          <p:grpSpPr bwMode="auto">
            <a:xfrm>
              <a:off x="5029200" y="3505202"/>
              <a:ext cx="722313" cy="306388"/>
              <a:chOff x="1248" y="912"/>
              <a:chExt cx="455" cy="193"/>
            </a:xfrm>
          </p:grpSpPr>
          <p:sp>
            <p:nvSpPr>
              <p:cNvPr id="55" name="Rectangle 10"/>
              <p:cNvSpPr>
                <a:spLocks noChangeArrowheads="1"/>
              </p:cNvSpPr>
              <p:nvPr/>
            </p:nvSpPr>
            <p:spPr bwMode="auto">
              <a:xfrm>
                <a:off x="1248" y="912"/>
                <a:ext cx="455" cy="193"/>
              </a:xfrm>
              <a:prstGeom prst="rect">
                <a:avLst/>
              </a:prstGeom>
              <a:solidFill>
                <a:srgbClr val="92D05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56" name="Text Box 11"/>
              <p:cNvSpPr txBox="1">
                <a:spLocks noChangeArrowheads="1"/>
              </p:cNvSpPr>
              <p:nvPr/>
            </p:nvSpPr>
            <p:spPr bwMode="auto">
              <a:xfrm>
                <a:off x="1248" y="912"/>
                <a:ext cx="432" cy="1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algn="ctr" eaLnBrk="1" hangingPunct="1"/>
                <a:r>
                  <a:rPr lang="en-US" i="1" dirty="0" smtClean="0"/>
                  <a:t>Author.</a:t>
                </a:r>
                <a:endParaRPr lang="en-US" i="1" dirty="0"/>
              </a:p>
            </p:txBody>
          </p:sp>
        </p:grpSp>
        <p:cxnSp>
          <p:nvCxnSpPr>
            <p:cNvPr id="59" name="Straight Connector 58"/>
            <p:cNvCxnSpPr/>
            <p:nvPr/>
          </p:nvCxnSpPr>
          <p:spPr bwMode="auto">
            <a:xfrm>
              <a:off x="4572000" y="3657600"/>
              <a:ext cx="4572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</p:grpSp>
      <p:sp>
        <p:nvSpPr>
          <p:cNvPr id="61" name="TextBox 60"/>
          <p:cNvSpPr txBox="1"/>
          <p:nvPr/>
        </p:nvSpPr>
        <p:spPr>
          <a:xfrm>
            <a:off x="5943600" y="3505200"/>
            <a:ext cx="308687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/>
              <a:t>e.g., check identity with white list (</a:t>
            </a:r>
            <a:r>
              <a:rPr lang="en-CA" b="1" i="1" dirty="0" smtClean="0">
                <a:solidFill>
                  <a:schemeClr val="accent6"/>
                </a:solidFill>
              </a:rPr>
              <a:t>ID</a:t>
            </a:r>
            <a:r>
              <a:rPr lang="en-CA" b="1" baseline="-25000" dirty="0" smtClean="0">
                <a:solidFill>
                  <a:schemeClr val="accent6"/>
                </a:solidFill>
              </a:rPr>
              <a:t>A</a:t>
            </a:r>
            <a:r>
              <a:rPr lang="en-CA" b="1" dirty="0" smtClean="0">
                <a:solidFill>
                  <a:schemeClr val="accent6"/>
                </a:solidFill>
              </a:rPr>
              <a:t> </a:t>
            </a:r>
            <a:r>
              <a:rPr lang="en-CA" b="1" dirty="0" smtClean="0">
                <a:solidFill>
                  <a:schemeClr val="accent6"/>
                </a:solidFill>
                <a:sym typeface="Symbol"/>
              </a:rPr>
              <a:t> S?</a:t>
            </a:r>
            <a:r>
              <a:rPr lang="en-CA" dirty="0" smtClean="0">
                <a:sym typeface="Symbol"/>
              </a:rPr>
              <a:t>)</a:t>
            </a:r>
            <a:endParaRPr lang="en-CA" dirty="0"/>
          </a:p>
        </p:txBody>
      </p:sp>
      <p:sp>
        <p:nvSpPr>
          <p:cNvPr id="62" name="Flowchart: Magnetic Disk 61"/>
          <p:cNvSpPr/>
          <p:nvPr/>
        </p:nvSpPr>
        <p:spPr bwMode="auto">
          <a:xfrm>
            <a:off x="2895600" y="3429000"/>
            <a:ext cx="533400" cy="381000"/>
          </a:xfrm>
          <a:prstGeom prst="flowChartMagneticDisk">
            <a:avLst/>
          </a:prstGeom>
          <a:solidFill>
            <a:srgbClr val="FF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CA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keys</a:t>
            </a:r>
          </a:p>
        </p:txBody>
      </p:sp>
      <p:sp>
        <p:nvSpPr>
          <p:cNvPr id="57" name="Slide Number Placeholder 3"/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-65" charset="0"/>
                <a:ea typeface="ＭＳ Ｐゴシック" pitchFamily="-65" charset="-128"/>
                <a:cs typeface="+mn-cs"/>
              </a:rPr>
              <a:t>Slide </a:t>
            </a:r>
            <a:fld id="{9389016A-55A8-41F3-A301-F0C788D1E75C}" type="slidenum">
              <a:rPr kumimoji="0" lang="en-US" altLang="ja-JP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-65" charset="0"/>
                <a:ea typeface="ＭＳ Ｐゴシック" pitchFamily="-65" charset="-128"/>
                <a:cs typeface="+mn-cs"/>
              </a:rPr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31</a:t>
            </a:fld>
            <a:endParaRPr kumimoji="0" lang="en-US" altLang="ja-JP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-65" charset="0"/>
              <a:ea typeface="ＭＳ Ｐゴシック" pitchFamily="-65" charset="-128"/>
              <a:cs typeface="+mn-cs"/>
            </a:endParaRPr>
          </a:p>
        </p:txBody>
      </p:sp>
      <p:sp>
        <p:nvSpPr>
          <p:cNvPr id="65" name="Rounded Rectangular Callout 64"/>
          <p:cNvSpPr/>
          <p:nvPr/>
        </p:nvSpPr>
        <p:spPr bwMode="auto">
          <a:xfrm>
            <a:off x="2514600" y="3657600"/>
            <a:ext cx="2209800" cy="381000"/>
          </a:xfrm>
          <a:prstGeom prst="wedgeRoundRectCallout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kumimoji="0" lang="en-CA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B:   Query</a:t>
            </a:r>
            <a:r>
              <a:rPr kumimoji="0" lang="en-CA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</a:t>
            </a:r>
            <a:r>
              <a:rPr lang="en-CA" dirty="0" smtClean="0">
                <a:latin typeface="Times New Roman" pitchFamily="18" charset="0"/>
              </a:rPr>
              <a:t>{</a:t>
            </a:r>
            <a:r>
              <a:rPr kumimoji="0" lang="en-CA" sz="1200" b="1" i="1" u="none" strike="noStrike" cap="none" normalizeH="0" baseline="0" dirty="0" smtClean="0">
                <a:ln>
                  <a:noFill/>
                </a:ln>
                <a:solidFill>
                  <a:schemeClr val="accent2"/>
                </a:solidFill>
                <a:effectLst/>
                <a:latin typeface="Times New Roman" pitchFamily="18" charset="0"/>
              </a:rPr>
              <a:t>ID</a:t>
            </a:r>
            <a:r>
              <a:rPr kumimoji="0" lang="en-CA" sz="1200" b="1" i="0" u="none" strike="noStrike" cap="none" normalizeH="0" baseline="-25000" dirty="0" smtClean="0">
                <a:ln>
                  <a:noFill/>
                </a:ln>
                <a:solidFill>
                  <a:schemeClr val="accent2"/>
                </a:solidFill>
                <a:effectLst/>
                <a:latin typeface="Times New Roman" pitchFamily="18" charset="0"/>
              </a:rPr>
              <a:t>A</a:t>
            </a:r>
            <a:r>
              <a:rPr kumimoji="0" lang="en-CA" sz="1200" b="1" i="0" u="none" strike="noStrike" cap="none" normalizeH="0" dirty="0" smtClean="0">
                <a:ln>
                  <a:noFill/>
                </a:ln>
                <a:solidFill>
                  <a:schemeClr val="accent6"/>
                </a:solidFill>
                <a:effectLst/>
                <a:latin typeface="Times New Roman" pitchFamily="18" charset="0"/>
              </a:rPr>
              <a:t>,</a:t>
            </a:r>
            <a:r>
              <a:rPr lang="en-CA" b="1" i="1" dirty="0" smtClean="0">
                <a:solidFill>
                  <a:schemeClr val="accent6"/>
                </a:solidFill>
                <a:latin typeface="Times New Roman" pitchFamily="18" charset="0"/>
              </a:rPr>
              <a:t> ID</a:t>
            </a:r>
            <a:r>
              <a:rPr lang="en-CA" b="1" baseline="-25000" dirty="0" smtClean="0">
                <a:solidFill>
                  <a:schemeClr val="accent6"/>
                </a:solidFill>
                <a:latin typeface="Times New Roman" pitchFamily="18" charset="0"/>
              </a:rPr>
              <a:t>B</a:t>
            </a:r>
            <a:r>
              <a:rPr lang="en-CA" dirty="0" smtClean="0">
                <a:latin typeface="Times New Roman" pitchFamily="18" charset="0"/>
              </a:rPr>
              <a:t>}</a:t>
            </a:r>
            <a:endParaRPr kumimoji="0" lang="en-CA" sz="120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</a:endParaRPr>
          </a:p>
        </p:txBody>
      </p:sp>
      <p:sp>
        <p:nvSpPr>
          <p:cNvPr id="66" name="Rounded Rectangular Callout 65"/>
          <p:cNvSpPr/>
          <p:nvPr/>
        </p:nvSpPr>
        <p:spPr bwMode="auto">
          <a:xfrm>
            <a:off x="1981200" y="5181600"/>
            <a:ext cx="2209800" cy="457200"/>
          </a:xfrm>
          <a:prstGeom prst="wedgeRoundRectCallout">
            <a:avLst>
              <a:gd name="adj1" fmla="val -28632"/>
              <a:gd name="adj2" fmla="val -230358"/>
              <a:gd name="adj3" fmla="val 16667"/>
            </a:avLst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kumimoji="0" lang="en-CA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Response </a:t>
            </a:r>
            <a:r>
              <a:rPr kumimoji="0" lang="en-CA" sz="1200" i="0" u="none" strike="noStrike" cap="none" normalizeH="0" dirty="0" smtClean="0">
                <a:ln>
                  <a:noFill/>
                </a:ln>
                <a:effectLst/>
                <a:latin typeface="Times New Roman" pitchFamily="18" charset="0"/>
              </a:rPr>
              <a:t>{</a:t>
            </a:r>
            <a:r>
              <a:rPr kumimoji="0" lang="en-CA" sz="1200" b="1" i="1" u="none" strike="noStrike" cap="none" normalizeH="0" dirty="0" smtClean="0">
                <a:ln>
                  <a:noFill/>
                </a:ln>
                <a:solidFill>
                  <a:schemeClr val="accent6"/>
                </a:solidFill>
                <a:effectLst/>
                <a:latin typeface="Times New Roman" pitchFamily="18" charset="0"/>
              </a:rPr>
              <a:t>ID</a:t>
            </a:r>
            <a:r>
              <a:rPr kumimoji="0" lang="en-CA" sz="1200" b="1" u="none" strike="noStrike" cap="none" normalizeH="0" baseline="-25000" dirty="0" smtClean="0">
                <a:ln>
                  <a:noFill/>
                </a:ln>
                <a:solidFill>
                  <a:schemeClr val="accent6"/>
                </a:solidFill>
                <a:effectLst/>
                <a:latin typeface="Times New Roman" pitchFamily="18" charset="0"/>
              </a:rPr>
              <a:t>A</a:t>
            </a:r>
            <a:r>
              <a:rPr kumimoji="0" lang="en-CA" sz="12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, </a:t>
            </a:r>
            <a:r>
              <a:rPr lang="en-CA" b="1" i="1" dirty="0" smtClean="0">
                <a:solidFill>
                  <a:schemeClr val="accent6"/>
                </a:solidFill>
                <a:latin typeface="Times New Roman" pitchFamily="18" charset="0"/>
              </a:rPr>
              <a:t>ID</a:t>
            </a:r>
            <a:r>
              <a:rPr lang="en-CA" b="1" baseline="-25000" dirty="0" smtClean="0">
                <a:solidFill>
                  <a:schemeClr val="accent6"/>
                </a:solidFill>
                <a:latin typeface="Times New Roman" pitchFamily="18" charset="0"/>
              </a:rPr>
              <a:t>B</a:t>
            </a:r>
            <a:r>
              <a:rPr lang="en-CA" b="1" dirty="0" smtClean="0">
                <a:solidFill>
                  <a:schemeClr val="accent6"/>
                </a:solidFill>
                <a:latin typeface="Times New Roman" pitchFamily="18" charset="0"/>
              </a:rPr>
              <a:t>, </a:t>
            </a:r>
            <a:r>
              <a:rPr lang="en-CA" b="1" dirty="0" smtClean="0">
                <a:solidFill>
                  <a:srgbClr val="FF0000"/>
                </a:solidFill>
                <a:latin typeface="Times New Roman" pitchFamily="18" charset="0"/>
              </a:rPr>
              <a:t>wrapped</a:t>
            </a:r>
            <a:r>
              <a:rPr lang="en-CA" dirty="0" smtClean="0">
                <a:latin typeface="Times New Roman" pitchFamily="18" charset="0"/>
              </a:rPr>
              <a:t> </a:t>
            </a:r>
            <a:r>
              <a:rPr lang="en-CA" b="1" dirty="0" smtClean="0">
                <a:solidFill>
                  <a:srgbClr val="FF0000"/>
                </a:solidFill>
                <a:latin typeface="Times New Roman" pitchFamily="18" charset="0"/>
              </a:rPr>
              <a:t>keys </a:t>
            </a:r>
            <a:r>
              <a:rPr lang="en-CA" b="1" dirty="0" smtClean="0">
                <a:solidFill>
                  <a:schemeClr val="accent6"/>
                </a:solidFill>
                <a:latin typeface="Times New Roman" pitchFamily="18" charset="0"/>
              </a:rPr>
              <a:t>A-KDC, B-KDC</a:t>
            </a:r>
            <a:r>
              <a:rPr lang="en-CA" b="1" dirty="0" smtClean="0">
                <a:latin typeface="Times New Roman" pitchFamily="18" charset="0"/>
              </a:rPr>
              <a:t>}</a:t>
            </a:r>
            <a:endParaRPr kumimoji="0" lang="en-CA" sz="1200" b="1" i="0" u="none" strike="noStrike" cap="none" normalizeH="0" baseline="-25000" dirty="0" smtClean="0">
              <a:ln>
                <a:noFill/>
              </a:ln>
              <a:effectLst/>
              <a:latin typeface="Times New Roman" pitchFamily="18" charset="0"/>
            </a:endParaRPr>
          </a:p>
        </p:txBody>
      </p:sp>
      <p:sp>
        <p:nvSpPr>
          <p:cNvPr id="58" name="Explosion 1 57"/>
          <p:cNvSpPr/>
          <p:nvPr/>
        </p:nvSpPr>
        <p:spPr bwMode="auto">
          <a:xfrm>
            <a:off x="6781800" y="762000"/>
            <a:ext cx="2362200" cy="2590800"/>
          </a:xfrm>
          <a:prstGeom prst="irregularSeal1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CA" dirty="0" smtClean="0">
                <a:latin typeface="Times New Roman" pitchFamily="18" charset="0"/>
              </a:rPr>
              <a:t>All nonlocal communications with any (secured) transport protocol frames</a:t>
            </a:r>
            <a:endParaRPr kumimoji="0" lang="en-CA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0" name="Rounded Rectangular Callout 59"/>
          <p:cNvSpPr/>
          <p:nvPr/>
        </p:nvSpPr>
        <p:spPr bwMode="auto">
          <a:xfrm>
            <a:off x="2590800" y="2286000"/>
            <a:ext cx="2286000" cy="990600"/>
          </a:xfrm>
          <a:prstGeom prst="wedgeRoundRectCallout">
            <a:avLst/>
          </a:prstGeom>
          <a:solidFill>
            <a:srgbClr val="FF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CA" dirty="0" smtClean="0">
                <a:latin typeface="Times New Roman" pitchFamily="18" charset="0"/>
              </a:rPr>
              <a:t>Does r</a:t>
            </a:r>
            <a:r>
              <a:rPr kumimoji="0" lang="en-CA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equire</a:t>
            </a:r>
            <a:r>
              <a:rPr kumimoji="0" lang="en-CA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</a:t>
            </a:r>
            <a:r>
              <a:rPr kumimoji="0" lang="en-CA" sz="1200" b="0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online</a:t>
            </a:r>
            <a:r>
              <a:rPr kumimoji="0" lang="en-CA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database with keys. </a:t>
            </a:r>
            <a:r>
              <a:rPr lang="en-CA" baseline="0" dirty="0" smtClean="0">
                <a:latin typeface="Times New Roman" pitchFamily="18" charset="0"/>
              </a:rPr>
              <a:t>Key</a:t>
            </a:r>
            <a:r>
              <a:rPr lang="en-CA" dirty="0" smtClean="0">
                <a:latin typeface="Times New Roman" pitchFamily="18" charset="0"/>
              </a:rPr>
              <a:t> provisioning difficult in heterogeneous trust settings (may only work with lock-in by, e.g., ISP and X-trust)</a:t>
            </a:r>
            <a:endParaRPr kumimoji="0" lang="en-CA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Cloud 59"/>
          <p:cNvSpPr/>
          <p:nvPr/>
        </p:nvSpPr>
        <p:spPr bwMode="auto">
          <a:xfrm>
            <a:off x="3657600" y="2743200"/>
            <a:ext cx="2743200" cy="3429000"/>
          </a:xfrm>
          <a:prstGeom prst="cloud">
            <a:avLst/>
          </a:prstGeom>
          <a:solidFill>
            <a:schemeClr val="bg1">
              <a:lumMod val="8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14462" cy="276999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May 15, 2012</a:t>
            </a:r>
            <a:endParaRPr lang="en-US" altLang="ja-JP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5931030" y="6475413"/>
            <a:ext cx="2612895" cy="184666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René Struik (Struik Security Consultancy)</a:t>
            </a:r>
            <a:endParaRPr lang="en-US" altLang="ja-JP" dirty="0"/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956454" y="533400"/>
            <a:ext cx="7377212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/>
            <a:r>
              <a:rPr lang="en-US" sz="2400" b="1" dirty="0" smtClean="0"/>
              <a:t>Network Joining –  </a:t>
            </a:r>
            <a:r>
              <a:rPr lang="en-US" sz="2400" b="1" i="1" dirty="0" smtClean="0"/>
              <a:t>only</a:t>
            </a:r>
            <a:r>
              <a:rPr lang="en-US" sz="2400" b="1" dirty="0" smtClean="0"/>
              <a:t> Authorization by Third Party</a:t>
            </a:r>
            <a:endParaRPr lang="en-US" sz="2400" b="1" dirty="0"/>
          </a:p>
        </p:txBody>
      </p:sp>
      <p:sp>
        <p:nvSpPr>
          <p:cNvPr id="25" name="TextBox 24"/>
          <p:cNvSpPr txBox="1"/>
          <p:nvPr/>
        </p:nvSpPr>
        <p:spPr>
          <a:xfrm>
            <a:off x="0" y="1102578"/>
            <a:ext cx="9144000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600" b="1" dirty="0" smtClean="0"/>
              <a:t>Device Enrolment Steps:</a:t>
            </a:r>
          </a:p>
          <a:p>
            <a:pPr marL="174625" indent="-174625"/>
            <a:r>
              <a:rPr lang="en-CA" sz="1600" i="1" dirty="0" smtClean="0"/>
              <a:t>Device authentication. </a:t>
            </a:r>
            <a:r>
              <a:rPr lang="en-CA" sz="1600" dirty="0" smtClean="0"/>
              <a:t>Client A and Access Point B authenticate each other and establish a shared key (so as to ensure on-going authenticated communications). </a:t>
            </a:r>
            <a:r>
              <a:rPr lang="en-CA" sz="1600" i="1" dirty="0" smtClean="0"/>
              <a:t>This may involve server KDC as third party.</a:t>
            </a:r>
          </a:p>
          <a:p>
            <a:pPr marL="174625" indent="-174625"/>
            <a:r>
              <a:rPr lang="en-CA" sz="1600" i="1" dirty="0" smtClean="0"/>
              <a:t>Authorization.</a:t>
            </a:r>
            <a:r>
              <a:rPr lang="en-CA" sz="1600" dirty="0" smtClean="0"/>
              <a:t> Access Point B decides on whether/how to authorize device A (if denied, this may result in loss of bandwidth). </a:t>
            </a:r>
            <a:r>
              <a:rPr lang="en-CA" sz="1600" i="1" dirty="0" smtClean="0"/>
              <a:t>Authorization decision may be delegated to server KDC or other 3</a:t>
            </a:r>
            <a:r>
              <a:rPr lang="en-CA" sz="1600" i="1" baseline="30000" dirty="0" smtClean="0"/>
              <a:t>rd</a:t>
            </a:r>
            <a:r>
              <a:rPr lang="en-CA" sz="1600" i="1" dirty="0" smtClean="0"/>
              <a:t>-party device.</a:t>
            </a:r>
          </a:p>
          <a:p>
            <a:pPr marL="174625" indent="-174625"/>
            <a:r>
              <a:rPr lang="en-CA" sz="1600" i="1" dirty="0" smtClean="0"/>
              <a:t>Configuration/</a:t>
            </a:r>
            <a:r>
              <a:rPr lang="en-CA" sz="1600" i="1" dirty="0" err="1" smtClean="0"/>
              <a:t>Parameterization.</a:t>
            </a:r>
            <a:r>
              <a:rPr lang="en-CA" sz="1600" dirty="0" err="1" smtClean="0"/>
              <a:t>Access</a:t>
            </a:r>
            <a:r>
              <a:rPr lang="en-CA" sz="1600" dirty="0" smtClean="0"/>
              <a:t> Point B distributes configuration information to Client A, such as </a:t>
            </a:r>
            <a:r>
              <a:rPr lang="en-CA" sz="1600" dirty="0" smtClean="0">
                <a:sym typeface="Symbol"/>
              </a:rPr>
              <a:t> IP address assignment info;  Bandwidth/usage constraints;  Scheduling info (including on re-authentication policy details). </a:t>
            </a:r>
            <a:r>
              <a:rPr lang="en-CA" sz="1600" i="1" dirty="0" smtClean="0">
                <a:sym typeface="Symbol"/>
              </a:rPr>
              <a:t>This may originate from other network devices, for which it acts as proxy.</a:t>
            </a:r>
            <a:endParaRPr lang="en-CA" sz="1600" i="1" dirty="0" smtClean="0"/>
          </a:p>
          <a:p>
            <a:pPr marL="174625" indent="-174625"/>
            <a:r>
              <a:rPr lang="en-CA" sz="1600" b="1" dirty="0" smtClean="0"/>
              <a:t>Sequential Enrolment vs. Combined Steps</a:t>
            </a:r>
          </a:p>
          <a:p>
            <a:pPr marL="174625" indent="-174625"/>
            <a:endParaRPr lang="en-CA" sz="1600" b="1" dirty="0" smtClean="0"/>
          </a:p>
          <a:p>
            <a:pPr marL="174625" indent="-174625"/>
            <a:endParaRPr lang="en-CA" sz="1600" b="1" dirty="0" smtClean="0"/>
          </a:p>
          <a:p>
            <a:pPr marL="174625" indent="-174625"/>
            <a:endParaRPr lang="en-CA" sz="1600" b="1" dirty="0" smtClean="0"/>
          </a:p>
          <a:p>
            <a:pPr marL="174625" indent="-174625"/>
            <a:endParaRPr lang="en-CA" sz="1600" b="1" dirty="0" smtClean="0"/>
          </a:p>
          <a:p>
            <a:pPr marL="174625" indent="-174625"/>
            <a:endParaRPr lang="en-CA" sz="1600" b="1" dirty="0" smtClean="0"/>
          </a:p>
          <a:p>
            <a:pPr marL="174625" indent="-174625"/>
            <a:endParaRPr lang="en-CA" sz="1600" b="1" dirty="0" smtClean="0"/>
          </a:p>
          <a:p>
            <a:pPr marL="174625" indent="-174625"/>
            <a:endParaRPr lang="en-CA" sz="1600" b="1" dirty="0" smtClean="0"/>
          </a:p>
          <a:p>
            <a:pPr marL="174625" indent="-174625"/>
            <a:endParaRPr lang="en-CA" sz="1600" b="1" dirty="0" smtClean="0"/>
          </a:p>
          <a:p>
            <a:pPr marL="174625" indent="-174625"/>
            <a:endParaRPr lang="en-CA" sz="1600" b="1" u="sng" dirty="0" smtClean="0"/>
          </a:p>
          <a:p>
            <a:pPr marL="174625" indent="-174625"/>
            <a:endParaRPr lang="en-CA" sz="1600" b="1" u="sng" dirty="0" smtClean="0"/>
          </a:p>
          <a:p>
            <a:pPr marL="174625" indent="-174625"/>
            <a:r>
              <a:rPr lang="en-CA" sz="1600" u="sng" dirty="0" smtClean="0"/>
              <a:t>Aggressive scheme:</a:t>
            </a:r>
            <a:r>
              <a:rPr lang="en-CA" sz="1600" dirty="0" smtClean="0"/>
              <a:t> Initiate authorization/configuration processes as soon as (presumed) device identity</a:t>
            </a:r>
          </a:p>
          <a:p>
            <a:pPr marL="174625" indent="-174625"/>
            <a:r>
              <a:rPr lang="en-CA" sz="1600" dirty="0" smtClean="0"/>
              <a:t>becomes available (invisible to Client A). Access Point B can deny bandwidth if authorization negative.</a:t>
            </a:r>
          </a:p>
          <a:p>
            <a:pPr marL="174625" indent="-174625"/>
            <a:r>
              <a:rPr lang="en-CA" sz="1600" u="sng" dirty="0" smtClean="0"/>
              <a:t>Note:</a:t>
            </a:r>
            <a:r>
              <a:rPr lang="en-CA" sz="1600" dirty="0" smtClean="0"/>
              <a:t> Communication of configuration info depends on secure channel with Client A.</a:t>
            </a:r>
            <a:endParaRPr lang="en-CA" sz="1600" u="sng" dirty="0" smtClean="0"/>
          </a:p>
        </p:txBody>
      </p:sp>
      <p:sp>
        <p:nvSpPr>
          <p:cNvPr id="96" name="TextBox 95"/>
          <p:cNvSpPr txBox="1"/>
          <p:nvPr/>
        </p:nvSpPr>
        <p:spPr>
          <a:xfrm>
            <a:off x="5943600" y="4419600"/>
            <a:ext cx="296978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/>
              <a:t>e.g., subscription credentials for WiFi access</a:t>
            </a:r>
            <a:endParaRPr lang="en-CA" dirty="0"/>
          </a:p>
        </p:txBody>
      </p:sp>
      <p:sp>
        <p:nvSpPr>
          <p:cNvPr id="97" name="TextBox 96"/>
          <p:cNvSpPr txBox="1"/>
          <p:nvPr/>
        </p:nvSpPr>
        <p:spPr>
          <a:xfrm>
            <a:off x="5943600" y="3962400"/>
            <a:ext cx="184768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/>
              <a:t>e.g., IP address assignment</a:t>
            </a:r>
            <a:endParaRPr lang="en-CA" dirty="0"/>
          </a:p>
        </p:txBody>
      </p:sp>
      <p:grpSp>
        <p:nvGrpSpPr>
          <p:cNvPr id="6" name="Group 59"/>
          <p:cNvGrpSpPr/>
          <p:nvPr/>
        </p:nvGrpSpPr>
        <p:grpSpPr>
          <a:xfrm>
            <a:off x="228600" y="3124200"/>
            <a:ext cx="5561341" cy="2514600"/>
            <a:chOff x="228600" y="3124200"/>
            <a:chExt cx="5561341" cy="2514600"/>
          </a:xfrm>
        </p:grpSpPr>
        <p:grpSp>
          <p:nvGrpSpPr>
            <p:cNvPr id="7" name="Group 5"/>
            <p:cNvGrpSpPr>
              <a:grpSpLocks/>
            </p:cNvGrpSpPr>
            <p:nvPr/>
          </p:nvGrpSpPr>
          <p:grpSpPr bwMode="auto">
            <a:xfrm>
              <a:off x="228600" y="3505200"/>
              <a:ext cx="457200" cy="304800"/>
              <a:chOff x="816" y="912"/>
              <a:chExt cx="288" cy="192"/>
            </a:xfrm>
          </p:grpSpPr>
          <p:sp>
            <p:nvSpPr>
              <p:cNvPr id="22" name="Rectangle 6"/>
              <p:cNvSpPr>
                <a:spLocks noChangeArrowheads="1"/>
              </p:cNvSpPr>
              <p:nvPr/>
            </p:nvSpPr>
            <p:spPr bwMode="auto">
              <a:xfrm>
                <a:off x="816" y="912"/>
                <a:ext cx="288" cy="192"/>
              </a:xfrm>
              <a:prstGeom prst="rect">
                <a:avLst/>
              </a:prstGeom>
              <a:solidFill>
                <a:srgbClr val="FFC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24" name="Text Box 7"/>
              <p:cNvSpPr txBox="1">
                <a:spLocks noChangeArrowheads="1"/>
              </p:cNvSpPr>
              <p:nvPr/>
            </p:nvSpPr>
            <p:spPr bwMode="auto">
              <a:xfrm>
                <a:off x="864" y="912"/>
                <a:ext cx="175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eaLnBrk="1" hangingPunct="1"/>
                <a:r>
                  <a:rPr lang="en-US" i="1" dirty="0"/>
                  <a:t>A</a:t>
                </a:r>
              </a:p>
            </p:txBody>
          </p:sp>
        </p:grpSp>
        <p:grpSp>
          <p:nvGrpSpPr>
            <p:cNvPr id="8" name="Group 9"/>
            <p:cNvGrpSpPr>
              <a:grpSpLocks/>
            </p:cNvGrpSpPr>
            <p:nvPr/>
          </p:nvGrpSpPr>
          <p:grpSpPr bwMode="auto">
            <a:xfrm>
              <a:off x="2057400" y="3505200"/>
              <a:ext cx="457200" cy="304800"/>
              <a:chOff x="816" y="912"/>
              <a:chExt cx="288" cy="192"/>
            </a:xfrm>
          </p:grpSpPr>
          <p:sp>
            <p:nvSpPr>
              <p:cNvPr id="27" name="Rectangle 10"/>
              <p:cNvSpPr>
                <a:spLocks noChangeArrowheads="1"/>
              </p:cNvSpPr>
              <p:nvPr/>
            </p:nvSpPr>
            <p:spPr bwMode="auto">
              <a:xfrm>
                <a:off x="816" y="912"/>
                <a:ext cx="288" cy="192"/>
              </a:xfrm>
              <a:prstGeom prst="rect">
                <a:avLst/>
              </a:prstGeom>
              <a:solidFill>
                <a:srgbClr val="00B0F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28" name="Text Box 11"/>
              <p:cNvSpPr txBox="1">
                <a:spLocks noChangeArrowheads="1"/>
              </p:cNvSpPr>
              <p:nvPr/>
            </p:nvSpPr>
            <p:spPr bwMode="auto">
              <a:xfrm>
                <a:off x="864" y="912"/>
                <a:ext cx="175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eaLnBrk="1" hangingPunct="1"/>
                <a:r>
                  <a:rPr lang="en-US" i="1"/>
                  <a:t>B</a:t>
                </a:r>
              </a:p>
            </p:txBody>
          </p:sp>
        </p:grpSp>
        <p:sp>
          <p:nvSpPr>
            <p:cNvPr id="29" name="Line 13"/>
            <p:cNvSpPr>
              <a:spLocks noChangeShapeType="1"/>
            </p:cNvSpPr>
            <p:nvPr/>
          </p:nvSpPr>
          <p:spPr bwMode="auto">
            <a:xfrm>
              <a:off x="457200" y="4114800"/>
              <a:ext cx="182880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CA"/>
            </a:p>
          </p:txBody>
        </p:sp>
        <p:grpSp>
          <p:nvGrpSpPr>
            <p:cNvPr id="9" name="Group 9"/>
            <p:cNvGrpSpPr>
              <a:grpSpLocks/>
            </p:cNvGrpSpPr>
            <p:nvPr/>
          </p:nvGrpSpPr>
          <p:grpSpPr bwMode="auto">
            <a:xfrm>
              <a:off x="5029199" y="3124200"/>
              <a:ext cx="704850" cy="304800"/>
              <a:chOff x="1536" y="672"/>
              <a:chExt cx="444" cy="192"/>
            </a:xfrm>
          </p:grpSpPr>
          <p:sp>
            <p:nvSpPr>
              <p:cNvPr id="31" name="Rectangle 10"/>
              <p:cNvSpPr>
                <a:spLocks noChangeArrowheads="1"/>
              </p:cNvSpPr>
              <p:nvPr/>
            </p:nvSpPr>
            <p:spPr bwMode="auto">
              <a:xfrm>
                <a:off x="1536" y="672"/>
                <a:ext cx="444" cy="192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32" name="Text Box 11"/>
              <p:cNvSpPr txBox="1">
                <a:spLocks noChangeArrowheads="1"/>
              </p:cNvSpPr>
              <p:nvPr/>
            </p:nvSpPr>
            <p:spPr bwMode="auto">
              <a:xfrm>
                <a:off x="1584" y="672"/>
                <a:ext cx="363" cy="1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algn="ctr" eaLnBrk="1" hangingPunct="1"/>
                <a:r>
                  <a:rPr lang="en-US" i="1" dirty="0" smtClean="0"/>
                  <a:t>CA</a:t>
                </a:r>
                <a:endParaRPr lang="en-US" i="1" dirty="0"/>
              </a:p>
            </p:txBody>
          </p:sp>
        </p:grpSp>
        <p:sp>
          <p:nvSpPr>
            <p:cNvPr id="33" name="TextBox 32"/>
            <p:cNvSpPr txBox="1"/>
            <p:nvPr/>
          </p:nvSpPr>
          <p:spPr>
            <a:xfrm>
              <a:off x="838200" y="3810000"/>
              <a:ext cx="109517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i="1" dirty="0" smtClean="0"/>
                <a:t>Authentication</a:t>
              </a:r>
              <a:endParaRPr lang="en-CA" i="1" dirty="0"/>
            </a:p>
          </p:txBody>
        </p:sp>
        <p:cxnSp>
          <p:nvCxnSpPr>
            <p:cNvPr id="35" name="Straight Connector 34"/>
            <p:cNvCxnSpPr/>
            <p:nvPr/>
          </p:nvCxnSpPr>
          <p:spPr bwMode="auto">
            <a:xfrm>
              <a:off x="2286000" y="3810000"/>
              <a:ext cx="0" cy="12954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38" name="Straight Connector 37"/>
            <p:cNvCxnSpPr/>
            <p:nvPr/>
          </p:nvCxnSpPr>
          <p:spPr bwMode="auto">
            <a:xfrm>
              <a:off x="2286000" y="4343400"/>
              <a:ext cx="2133600" cy="0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accent2"/>
              </a:solidFill>
              <a:prstDash val="dash"/>
              <a:round/>
              <a:headEnd type="triangle" w="med" len="med"/>
              <a:tailEnd type="triangle" w="med" len="med"/>
            </a:ln>
            <a:effectLst/>
          </p:spPr>
        </p:cxnSp>
        <p:sp>
          <p:nvSpPr>
            <p:cNvPr id="41" name="TextBox 40"/>
            <p:cNvSpPr txBox="1"/>
            <p:nvPr/>
          </p:nvSpPr>
          <p:spPr>
            <a:xfrm>
              <a:off x="2743200" y="4038600"/>
              <a:ext cx="103265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i="1" dirty="0" smtClean="0"/>
                <a:t>Authorization</a:t>
              </a:r>
              <a:endParaRPr lang="en-CA" i="1" dirty="0"/>
            </a:p>
          </p:txBody>
        </p:sp>
        <p:cxnSp>
          <p:nvCxnSpPr>
            <p:cNvPr id="43" name="Straight Connector 42"/>
            <p:cNvCxnSpPr>
              <a:stCxn id="22" idx="2"/>
            </p:cNvCxnSpPr>
            <p:nvPr/>
          </p:nvCxnSpPr>
          <p:spPr bwMode="auto">
            <a:xfrm>
              <a:off x="457200" y="3810000"/>
              <a:ext cx="0" cy="12954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45" name="Straight Connector 44"/>
            <p:cNvCxnSpPr/>
            <p:nvPr/>
          </p:nvCxnSpPr>
          <p:spPr bwMode="auto">
            <a:xfrm>
              <a:off x="2286000" y="4724400"/>
              <a:ext cx="22860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triangle" w="med" len="med"/>
              <a:tailEnd type="triangle" w="med" len="med"/>
            </a:ln>
            <a:effectLst/>
          </p:spPr>
        </p:cxnSp>
        <p:sp>
          <p:nvSpPr>
            <p:cNvPr id="49" name="TextBox 48"/>
            <p:cNvSpPr txBox="1"/>
            <p:nvPr/>
          </p:nvSpPr>
          <p:spPr>
            <a:xfrm>
              <a:off x="2743200" y="4419600"/>
              <a:ext cx="105028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i="1" dirty="0" smtClean="0"/>
                <a:t>Configuration</a:t>
              </a:r>
              <a:endParaRPr lang="en-CA" i="1" dirty="0"/>
            </a:p>
          </p:txBody>
        </p:sp>
        <p:grpSp>
          <p:nvGrpSpPr>
            <p:cNvPr id="10" name="Group 9"/>
            <p:cNvGrpSpPr>
              <a:grpSpLocks/>
            </p:cNvGrpSpPr>
            <p:nvPr/>
          </p:nvGrpSpPr>
          <p:grpSpPr bwMode="auto">
            <a:xfrm>
              <a:off x="5029200" y="3962400"/>
              <a:ext cx="760741" cy="304800"/>
              <a:chOff x="816" y="912"/>
              <a:chExt cx="302" cy="192"/>
            </a:xfrm>
          </p:grpSpPr>
          <p:sp>
            <p:nvSpPr>
              <p:cNvPr id="51" name="Rectangle 10"/>
              <p:cNvSpPr>
                <a:spLocks noChangeArrowheads="1"/>
              </p:cNvSpPr>
              <p:nvPr/>
            </p:nvSpPr>
            <p:spPr bwMode="auto">
              <a:xfrm>
                <a:off x="816" y="912"/>
                <a:ext cx="288" cy="192"/>
              </a:xfrm>
              <a:prstGeom prst="rect">
                <a:avLst/>
              </a:prstGeom>
              <a:solidFill>
                <a:srgbClr val="92D05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52" name="Text Box 11"/>
              <p:cNvSpPr txBox="1">
                <a:spLocks noChangeArrowheads="1"/>
              </p:cNvSpPr>
              <p:nvPr/>
            </p:nvSpPr>
            <p:spPr bwMode="auto">
              <a:xfrm>
                <a:off x="816" y="912"/>
                <a:ext cx="302" cy="1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algn="ctr" eaLnBrk="1" hangingPunct="1"/>
                <a:r>
                  <a:rPr lang="en-US" i="1" dirty="0" smtClean="0"/>
                  <a:t>Routing</a:t>
                </a:r>
                <a:endParaRPr lang="en-US" i="1" dirty="0"/>
              </a:p>
            </p:txBody>
          </p:sp>
        </p:grpSp>
        <p:cxnSp>
          <p:nvCxnSpPr>
            <p:cNvPr id="54" name="Straight Connector 53"/>
            <p:cNvCxnSpPr/>
            <p:nvPr/>
          </p:nvCxnSpPr>
          <p:spPr bwMode="auto">
            <a:xfrm>
              <a:off x="4572000" y="3276600"/>
              <a:ext cx="0" cy="38100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71" name="Straight Connector 70"/>
            <p:cNvCxnSpPr/>
            <p:nvPr/>
          </p:nvCxnSpPr>
          <p:spPr bwMode="auto">
            <a:xfrm>
              <a:off x="4572000" y="4572000"/>
              <a:ext cx="4572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72" name="Straight Connector 71"/>
            <p:cNvCxnSpPr/>
            <p:nvPr/>
          </p:nvCxnSpPr>
          <p:spPr bwMode="auto">
            <a:xfrm>
              <a:off x="4572000" y="4114800"/>
              <a:ext cx="4572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grpSp>
          <p:nvGrpSpPr>
            <p:cNvPr id="11" name="Group 9"/>
            <p:cNvGrpSpPr>
              <a:grpSpLocks/>
            </p:cNvGrpSpPr>
            <p:nvPr/>
          </p:nvGrpSpPr>
          <p:grpSpPr bwMode="auto">
            <a:xfrm>
              <a:off x="5029200" y="4419600"/>
              <a:ext cx="760741" cy="304800"/>
              <a:chOff x="816" y="912"/>
              <a:chExt cx="302" cy="192"/>
            </a:xfrm>
          </p:grpSpPr>
          <p:sp>
            <p:nvSpPr>
              <p:cNvPr id="74" name="Rectangle 10"/>
              <p:cNvSpPr>
                <a:spLocks noChangeArrowheads="1"/>
              </p:cNvSpPr>
              <p:nvPr/>
            </p:nvSpPr>
            <p:spPr bwMode="auto">
              <a:xfrm>
                <a:off x="816" y="912"/>
                <a:ext cx="288" cy="192"/>
              </a:xfrm>
              <a:prstGeom prst="rect">
                <a:avLst/>
              </a:prstGeom>
              <a:solidFill>
                <a:srgbClr val="92D05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75" name="Text Box 11"/>
              <p:cNvSpPr txBox="1">
                <a:spLocks noChangeArrowheads="1"/>
              </p:cNvSpPr>
              <p:nvPr/>
            </p:nvSpPr>
            <p:spPr bwMode="auto">
              <a:xfrm>
                <a:off x="816" y="912"/>
                <a:ext cx="302" cy="1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algn="ctr" eaLnBrk="1" hangingPunct="1"/>
                <a:r>
                  <a:rPr lang="en-US" i="1" dirty="0" smtClean="0"/>
                  <a:t>ISP</a:t>
                </a:r>
                <a:endParaRPr lang="en-US" i="1" dirty="0"/>
              </a:p>
            </p:txBody>
          </p:sp>
        </p:grpSp>
        <p:cxnSp>
          <p:nvCxnSpPr>
            <p:cNvPr id="76" name="Straight Connector 75"/>
            <p:cNvCxnSpPr/>
            <p:nvPr/>
          </p:nvCxnSpPr>
          <p:spPr bwMode="auto">
            <a:xfrm>
              <a:off x="4572000" y="5029200"/>
              <a:ext cx="4572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grpSp>
          <p:nvGrpSpPr>
            <p:cNvPr id="12" name="Group 9"/>
            <p:cNvGrpSpPr>
              <a:grpSpLocks/>
            </p:cNvGrpSpPr>
            <p:nvPr/>
          </p:nvGrpSpPr>
          <p:grpSpPr bwMode="auto">
            <a:xfrm>
              <a:off x="5029200" y="4876800"/>
              <a:ext cx="760741" cy="304800"/>
              <a:chOff x="816" y="912"/>
              <a:chExt cx="302" cy="192"/>
            </a:xfrm>
          </p:grpSpPr>
          <p:sp>
            <p:nvSpPr>
              <p:cNvPr id="78" name="Rectangle 10"/>
              <p:cNvSpPr>
                <a:spLocks noChangeArrowheads="1"/>
              </p:cNvSpPr>
              <p:nvPr/>
            </p:nvSpPr>
            <p:spPr bwMode="auto">
              <a:xfrm>
                <a:off x="816" y="912"/>
                <a:ext cx="288" cy="192"/>
              </a:xfrm>
              <a:prstGeom prst="rect">
                <a:avLst/>
              </a:prstGeom>
              <a:solidFill>
                <a:srgbClr val="92D05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79" name="Text Box 11"/>
              <p:cNvSpPr txBox="1">
                <a:spLocks noChangeArrowheads="1"/>
              </p:cNvSpPr>
              <p:nvPr/>
            </p:nvSpPr>
            <p:spPr bwMode="auto">
              <a:xfrm>
                <a:off x="816" y="912"/>
                <a:ext cx="302" cy="1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algn="ctr" eaLnBrk="1" hangingPunct="1"/>
                <a:r>
                  <a:rPr lang="en-US" i="1" dirty="0" smtClean="0"/>
                  <a:t>Gateway</a:t>
                </a:r>
                <a:endParaRPr lang="en-US" i="1" dirty="0"/>
              </a:p>
            </p:txBody>
          </p:sp>
        </p:grpSp>
        <p:cxnSp>
          <p:nvCxnSpPr>
            <p:cNvPr id="81" name="Straight Arrow Connector 80"/>
            <p:cNvCxnSpPr/>
            <p:nvPr/>
          </p:nvCxnSpPr>
          <p:spPr bwMode="auto">
            <a:xfrm flipH="1">
              <a:off x="457200" y="4495800"/>
              <a:ext cx="1828800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cxnSp>
          <p:nvCxnSpPr>
            <p:cNvPr id="87" name="Straight Arrow Connector 86"/>
            <p:cNvCxnSpPr/>
            <p:nvPr/>
          </p:nvCxnSpPr>
          <p:spPr bwMode="auto">
            <a:xfrm flipH="1">
              <a:off x="457200" y="4876800"/>
              <a:ext cx="1828800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cxnSp>
          <p:nvCxnSpPr>
            <p:cNvPr id="91" name="Straight Connector 90"/>
            <p:cNvCxnSpPr/>
            <p:nvPr/>
          </p:nvCxnSpPr>
          <p:spPr bwMode="auto">
            <a:xfrm>
              <a:off x="4572000" y="5486400"/>
              <a:ext cx="4572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93" name="Rectangle 10"/>
            <p:cNvSpPr>
              <a:spLocks noChangeArrowheads="1"/>
            </p:cNvSpPr>
            <p:nvPr/>
          </p:nvSpPr>
          <p:spPr bwMode="auto">
            <a:xfrm>
              <a:off x="5029200" y="5334000"/>
              <a:ext cx="725475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prstDash val="dash"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CA"/>
            </a:p>
          </p:txBody>
        </p:sp>
        <p:cxnSp>
          <p:nvCxnSpPr>
            <p:cNvPr id="48" name="Straight Connector 47"/>
            <p:cNvCxnSpPr/>
            <p:nvPr/>
          </p:nvCxnSpPr>
          <p:spPr bwMode="auto">
            <a:xfrm>
              <a:off x="4572000" y="3657600"/>
              <a:ext cx="0" cy="182880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grpSp>
          <p:nvGrpSpPr>
            <p:cNvPr id="13" name="Group 9"/>
            <p:cNvGrpSpPr>
              <a:grpSpLocks/>
            </p:cNvGrpSpPr>
            <p:nvPr/>
          </p:nvGrpSpPr>
          <p:grpSpPr bwMode="auto">
            <a:xfrm>
              <a:off x="5029200" y="3505202"/>
              <a:ext cx="722313" cy="306388"/>
              <a:chOff x="1248" y="912"/>
              <a:chExt cx="455" cy="193"/>
            </a:xfrm>
          </p:grpSpPr>
          <p:sp>
            <p:nvSpPr>
              <p:cNvPr id="55" name="Rectangle 10"/>
              <p:cNvSpPr>
                <a:spLocks noChangeArrowheads="1"/>
              </p:cNvSpPr>
              <p:nvPr/>
            </p:nvSpPr>
            <p:spPr bwMode="auto">
              <a:xfrm>
                <a:off x="1248" y="912"/>
                <a:ext cx="455" cy="193"/>
              </a:xfrm>
              <a:prstGeom prst="rect">
                <a:avLst/>
              </a:prstGeom>
              <a:solidFill>
                <a:srgbClr val="92D05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56" name="Text Box 11"/>
              <p:cNvSpPr txBox="1">
                <a:spLocks noChangeArrowheads="1"/>
              </p:cNvSpPr>
              <p:nvPr/>
            </p:nvSpPr>
            <p:spPr bwMode="auto">
              <a:xfrm>
                <a:off x="1248" y="912"/>
                <a:ext cx="432" cy="1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algn="ctr" eaLnBrk="1" hangingPunct="1"/>
                <a:r>
                  <a:rPr lang="en-US" i="1" dirty="0" smtClean="0"/>
                  <a:t>Author.</a:t>
                </a:r>
                <a:endParaRPr lang="en-US" i="1" dirty="0"/>
              </a:p>
            </p:txBody>
          </p:sp>
        </p:grpSp>
        <p:cxnSp>
          <p:nvCxnSpPr>
            <p:cNvPr id="59" name="Straight Connector 58"/>
            <p:cNvCxnSpPr/>
            <p:nvPr/>
          </p:nvCxnSpPr>
          <p:spPr bwMode="auto">
            <a:xfrm>
              <a:off x="4572000" y="3657600"/>
              <a:ext cx="4572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</p:grpSp>
      <p:sp>
        <p:nvSpPr>
          <p:cNvPr id="61" name="TextBox 60"/>
          <p:cNvSpPr txBox="1"/>
          <p:nvPr/>
        </p:nvSpPr>
        <p:spPr>
          <a:xfrm>
            <a:off x="5943600" y="3505200"/>
            <a:ext cx="300511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/>
              <a:t>e.g., check identity with white list (</a:t>
            </a:r>
            <a:r>
              <a:rPr lang="en-CA" b="1" i="1" dirty="0" smtClean="0">
                <a:solidFill>
                  <a:schemeClr val="accent6"/>
                </a:solidFill>
              </a:rPr>
              <a:t>ID</a:t>
            </a:r>
            <a:r>
              <a:rPr lang="en-CA" b="1" baseline="-25000" dirty="0" smtClean="0">
                <a:solidFill>
                  <a:schemeClr val="accent6"/>
                </a:solidFill>
              </a:rPr>
              <a:t>A</a:t>
            </a:r>
            <a:r>
              <a:rPr lang="en-CA" b="1" dirty="0" smtClean="0">
                <a:solidFill>
                  <a:schemeClr val="accent6"/>
                </a:solidFill>
              </a:rPr>
              <a:t> </a:t>
            </a:r>
            <a:r>
              <a:rPr lang="en-CA" b="1" dirty="0" smtClean="0">
                <a:solidFill>
                  <a:schemeClr val="accent6"/>
                </a:solidFill>
                <a:sym typeface="Symbol"/>
              </a:rPr>
              <a:t> S?</a:t>
            </a:r>
            <a:r>
              <a:rPr lang="en-CA" dirty="0" smtClean="0">
                <a:sym typeface="Symbol"/>
              </a:rPr>
              <a:t>)</a:t>
            </a:r>
          </a:p>
          <a:p>
            <a:r>
              <a:rPr lang="en-CA" dirty="0" smtClean="0">
                <a:sym typeface="Symbol"/>
              </a:rPr>
              <a:t>		      </a:t>
            </a:r>
            <a:r>
              <a:rPr lang="en-CA" dirty="0" smtClean="0"/>
              <a:t> (</a:t>
            </a:r>
            <a:r>
              <a:rPr lang="en-CA" b="1" i="1" dirty="0" smtClean="0">
                <a:solidFill>
                  <a:schemeClr val="accent6"/>
                </a:solidFill>
              </a:rPr>
              <a:t>ID</a:t>
            </a:r>
            <a:r>
              <a:rPr lang="en-CA" b="1" baseline="-25000" dirty="0" smtClean="0">
                <a:solidFill>
                  <a:schemeClr val="accent6"/>
                </a:solidFill>
              </a:rPr>
              <a:t>B</a:t>
            </a:r>
            <a:r>
              <a:rPr lang="en-CA" b="1" dirty="0" smtClean="0">
                <a:solidFill>
                  <a:schemeClr val="accent6"/>
                </a:solidFill>
              </a:rPr>
              <a:t> </a:t>
            </a:r>
            <a:r>
              <a:rPr lang="en-CA" b="1" dirty="0" smtClean="0">
                <a:solidFill>
                  <a:schemeClr val="accent6"/>
                </a:solidFill>
                <a:sym typeface="Symbol"/>
              </a:rPr>
              <a:t> Ŝ?</a:t>
            </a:r>
            <a:r>
              <a:rPr lang="en-CA" dirty="0" smtClean="0">
                <a:sym typeface="Symbol"/>
              </a:rPr>
              <a:t>)</a:t>
            </a:r>
            <a:endParaRPr lang="en-CA" dirty="0" smtClean="0"/>
          </a:p>
          <a:p>
            <a:endParaRPr lang="en-CA" dirty="0" smtClean="0">
              <a:sym typeface="Symbol"/>
            </a:endParaRPr>
          </a:p>
          <a:p>
            <a:r>
              <a:rPr lang="en-CA" dirty="0" smtClean="0">
                <a:sym typeface="Symbol"/>
              </a:rPr>
              <a:t>		   </a:t>
            </a:r>
            <a:endParaRPr lang="en-CA" dirty="0"/>
          </a:p>
        </p:txBody>
      </p:sp>
      <p:sp>
        <p:nvSpPr>
          <p:cNvPr id="57" name="Rounded Rectangular Callout 56"/>
          <p:cNvSpPr/>
          <p:nvPr/>
        </p:nvSpPr>
        <p:spPr bwMode="auto">
          <a:xfrm>
            <a:off x="2514600" y="3657600"/>
            <a:ext cx="2209800" cy="381000"/>
          </a:xfrm>
          <a:prstGeom prst="wedgeRoundRectCallout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kumimoji="0" lang="en-CA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B:   Query</a:t>
            </a:r>
            <a:r>
              <a:rPr kumimoji="0" lang="en-CA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</a:t>
            </a:r>
            <a:r>
              <a:rPr kumimoji="0" lang="en-CA" sz="1200" i="0" u="none" strike="noStrike" cap="none" normalizeH="0" dirty="0" smtClean="0">
                <a:ln>
                  <a:noFill/>
                </a:ln>
                <a:effectLst/>
                <a:latin typeface="Times New Roman" pitchFamily="18" charset="0"/>
              </a:rPr>
              <a:t>{</a:t>
            </a:r>
            <a:r>
              <a:rPr kumimoji="0" lang="en-CA" sz="1200" b="1" i="1" u="none" strike="noStrike" cap="none" normalizeH="0" baseline="0" dirty="0" smtClean="0">
                <a:ln>
                  <a:noFill/>
                </a:ln>
                <a:solidFill>
                  <a:schemeClr val="accent6"/>
                </a:solidFill>
                <a:effectLst/>
                <a:latin typeface="Times New Roman" pitchFamily="18" charset="0"/>
              </a:rPr>
              <a:t>ID</a:t>
            </a:r>
            <a:r>
              <a:rPr kumimoji="0" lang="en-CA" sz="1200" b="1" u="none" strike="noStrike" cap="none" normalizeH="0" baseline="-25000" dirty="0" smtClean="0">
                <a:ln>
                  <a:noFill/>
                </a:ln>
                <a:solidFill>
                  <a:schemeClr val="accent6"/>
                </a:solidFill>
                <a:effectLst/>
                <a:latin typeface="Times New Roman" pitchFamily="18" charset="0"/>
              </a:rPr>
              <a:t>A</a:t>
            </a:r>
            <a:r>
              <a:rPr lang="en-CA" b="1" i="1" dirty="0" smtClean="0">
                <a:solidFill>
                  <a:schemeClr val="accent6"/>
                </a:solidFill>
                <a:latin typeface="Times New Roman" pitchFamily="18" charset="0"/>
              </a:rPr>
              <a:t>, ID</a:t>
            </a:r>
            <a:r>
              <a:rPr lang="en-CA" b="1" baseline="-25000" dirty="0" smtClean="0">
                <a:solidFill>
                  <a:schemeClr val="accent6"/>
                </a:solidFill>
                <a:latin typeface="Times New Roman" pitchFamily="18" charset="0"/>
              </a:rPr>
              <a:t>B</a:t>
            </a:r>
            <a:r>
              <a:rPr lang="en-CA" dirty="0" smtClean="0">
                <a:latin typeface="Times New Roman" pitchFamily="18" charset="0"/>
              </a:rPr>
              <a:t>}</a:t>
            </a:r>
            <a:endParaRPr kumimoji="0" lang="en-CA" sz="120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</a:endParaRPr>
          </a:p>
        </p:txBody>
      </p:sp>
      <p:sp>
        <p:nvSpPr>
          <p:cNvPr id="58" name="Rounded Rectangular Callout 57"/>
          <p:cNvSpPr/>
          <p:nvPr/>
        </p:nvSpPr>
        <p:spPr bwMode="auto">
          <a:xfrm>
            <a:off x="2057400" y="4953000"/>
            <a:ext cx="2209800" cy="457200"/>
          </a:xfrm>
          <a:prstGeom prst="wedgeRoundRectCallout">
            <a:avLst>
              <a:gd name="adj1" fmla="val -31096"/>
              <a:gd name="adj2" fmla="val -180358"/>
              <a:gd name="adj3" fmla="val 16667"/>
            </a:avLst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CA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Response {</a:t>
            </a:r>
            <a:r>
              <a:rPr kumimoji="0" lang="en-CA" sz="1200" b="1" i="0" u="none" strike="noStrike" cap="none" normalizeH="0" baseline="0" dirty="0" smtClean="0">
                <a:ln>
                  <a:noFill/>
                </a:ln>
                <a:solidFill>
                  <a:schemeClr val="accent2"/>
                </a:solidFill>
                <a:effectLst/>
                <a:latin typeface="Times New Roman" pitchFamily="18" charset="0"/>
              </a:rPr>
              <a:t>(</a:t>
            </a:r>
            <a:r>
              <a:rPr kumimoji="0" lang="en-CA" sz="1200" b="1" i="1" u="none" strike="noStrike" cap="none" normalizeH="0" baseline="0" dirty="0" smtClean="0">
                <a:ln>
                  <a:noFill/>
                </a:ln>
                <a:solidFill>
                  <a:schemeClr val="accent6"/>
                </a:solidFill>
                <a:effectLst/>
                <a:latin typeface="Times New Roman" pitchFamily="18" charset="0"/>
              </a:rPr>
              <a:t>ID</a:t>
            </a:r>
            <a:r>
              <a:rPr kumimoji="0" lang="en-CA" sz="1200" b="1" u="none" strike="noStrike" cap="none" normalizeH="0" baseline="-25000" dirty="0" smtClean="0">
                <a:ln>
                  <a:noFill/>
                </a:ln>
                <a:solidFill>
                  <a:schemeClr val="accent6"/>
                </a:solidFill>
                <a:effectLst/>
                <a:latin typeface="Times New Roman" pitchFamily="18" charset="0"/>
              </a:rPr>
              <a:t>A</a:t>
            </a:r>
            <a:r>
              <a:rPr kumimoji="0" lang="en-CA" sz="1200" b="1" u="none" strike="noStrike" cap="none" normalizeH="0" dirty="0" smtClean="0">
                <a:ln>
                  <a:noFill/>
                </a:ln>
                <a:solidFill>
                  <a:schemeClr val="accent6"/>
                </a:solidFill>
                <a:effectLst/>
                <a:latin typeface="Times New Roman" pitchFamily="18" charset="0"/>
              </a:rPr>
              <a:t>,</a:t>
            </a:r>
            <a:r>
              <a:rPr kumimoji="0" lang="en-CA" sz="1200" b="1" i="0" u="none" strike="noStrike" cap="none" normalizeH="0" dirty="0" smtClean="0">
                <a:ln>
                  <a:noFill/>
                </a:ln>
                <a:solidFill>
                  <a:schemeClr val="accent6"/>
                </a:solidFill>
                <a:effectLst/>
                <a:latin typeface="Times New Roman" pitchFamily="18" charset="0"/>
              </a:rPr>
              <a:t> </a:t>
            </a:r>
            <a:r>
              <a:rPr kumimoji="0" lang="en-CA" sz="1200" b="1" i="1" u="none" strike="noStrike" cap="none" normalizeH="0" dirty="0" err="1" smtClean="0">
                <a:ln>
                  <a:noFill/>
                </a:ln>
                <a:solidFill>
                  <a:schemeClr val="accent2"/>
                </a:solidFill>
                <a:effectLst/>
                <a:latin typeface="Times New Roman" pitchFamily="18" charset="0"/>
              </a:rPr>
              <a:t>Credentials</a:t>
            </a:r>
            <a:r>
              <a:rPr kumimoji="0" lang="en-CA" sz="1200" b="1" i="0" u="none" strike="noStrike" cap="none" normalizeH="0" baseline="-25000" dirty="0" err="1" smtClean="0">
                <a:ln>
                  <a:noFill/>
                </a:ln>
                <a:solidFill>
                  <a:schemeClr val="accent2"/>
                </a:solidFill>
                <a:effectLst/>
                <a:latin typeface="Times New Roman" pitchFamily="18" charset="0"/>
              </a:rPr>
              <a:t>A</a:t>
            </a:r>
            <a:r>
              <a:rPr kumimoji="0" lang="en-CA" sz="1200" b="1" i="0" u="none" strike="noStrike" cap="none" normalizeH="0" dirty="0" smtClean="0">
                <a:ln>
                  <a:noFill/>
                </a:ln>
                <a:solidFill>
                  <a:schemeClr val="accent2"/>
                </a:solidFill>
                <a:effectLst/>
                <a:latin typeface="Times New Roman" pitchFamily="18" charset="0"/>
              </a:rPr>
              <a:t>),</a:t>
            </a:r>
          </a:p>
          <a:p>
            <a:pPr algn="ctr"/>
            <a:r>
              <a:rPr lang="en-CA" b="1" dirty="0" smtClean="0">
                <a:solidFill>
                  <a:schemeClr val="accent2"/>
                </a:solidFill>
                <a:latin typeface="Times New Roman" pitchFamily="18" charset="0"/>
              </a:rPr>
              <a:t>                  (</a:t>
            </a:r>
            <a:r>
              <a:rPr lang="en-CA" b="1" i="1" dirty="0" smtClean="0">
                <a:solidFill>
                  <a:schemeClr val="accent2"/>
                </a:solidFill>
                <a:latin typeface="Times New Roman" pitchFamily="18" charset="0"/>
              </a:rPr>
              <a:t>ID</a:t>
            </a:r>
            <a:r>
              <a:rPr lang="en-CA" b="1" baseline="-25000" dirty="0" smtClean="0">
                <a:solidFill>
                  <a:schemeClr val="accent2"/>
                </a:solidFill>
                <a:latin typeface="Times New Roman" pitchFamily="18" charset="0"/>
              </a:rPr>
              <a:t>B</a:t>
            </a:r>
            <a:r>
              <a:rPr lang="en-CA" b="1" dirty="0" smtClean="0">
                <a:solidFill>
                  <a:schemeClr val="accent2"/>
                </a:solidFill>
                <a:latin typeface="Times New Roman" pitchFamily="18" charset="0"/>
              </a:rPr>
              <a:t>, </a:t>
            </a:r>
            <a:r>
              <a:rPr lang="en-CA" b="1" i="1" dirty="0" err="1" smtClean="0">
                <a:solidFill>
                  <a:schemeClr val="accent2"/>
                </a:solidFill>
                <a:latin typeface="Times New Roman" pitchFamily="18" charset="0"/>
              </a:rPr>
              <a:t>Credentials</a:t>
            </a:r>
            <a:r>
              <a:rPr lang="en-CA" b="1" baseline="-25000" dirty="0" err="1" smtClean="0">
                <a:solidFill>
                  <a:schemeClr val="accent2"/>
                </a:solidFill>
                <a:latin typeface="Times New Roman" pitchFamily="18" charset="0"/>
              </a:rPr>
              <a:t>B</a:t>
            </a:r>
            <a:r>
              <a:rPr lang="en-CA" b="1" dirty="0" smtClean="0">
                <a:solidFill>
                  <a:schemeClr val="accent2"/>
                </a:solidFill>
                <a:latin typeface="Times New Roman" pitchFamily="18" charset="0"/>
              </a:rPr>
              <a:t>)</a:t>
            </a:r>
            <a:r>
              <a:rPr lang="en-CA" dirty="0" smtClean="0">
                <a:latin typeface="Times New Roman" pitchFamily="18" charset="0"/>
              </a:rPr>
              <a:t>}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CA" baseline="0" dirty="0" smtClean="0">
                <a:latin typeface="Times New Roman" pitchFamily="18" charset="0"/>
              </a:rPr>
              <a:t> </a:t>
            </a:r>
            <a:endParaRPr kumimoji="0" lang="en-CA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38944" y="6475413"/>
            <a:ext cx="636270" cy="182562"/>
          </a:xfrm>
        </p:spPr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9389016A-55A8-41F3-A301-F0C788D1E75C}" type="slidenum">
              <a:rPr lang="en-US" altLang="ja-JP" smtClean="0"/>
              <a:pPr>
                <a:defRPr/>
              </a:pPr>
              <a:t>32</a:t>
            </a:fld>
            <a:endParaRPr lang="en-US" altLang="ja-JP"/>
          </a:p>
        </p:txBody>
      </p:sp>
      <p:cxnSp>
        <p:nvCxnSpPr>
          <p:cNvPr id="62" name="Straight Connector 61"/>
          <p:cNvCxnSpPr/>
          <p:nvPr/>
        </p:nvCxnSpPr>
        <p:spPr bwMode="auto">
          <a:xfrm flipV="1">
            <a:off x="4419600" y="3733800"/>
            <a:ext cx="0" cy="60960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accent6"/>
            </a:solidFill>
            <a:prstDash val="dash"/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64" name="Straight Connector 63"/>
          <p:cNvCxnSpPr/>
          <p:nvPr/>
        </p:nvCxnSpPr>
        <p:spPr bwMode="auto">
          <a:xfrm flipV="1">
            <a:off x="4306253" y="3733802"/>
            <a:ext cx="680084" cy="1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accent6"/>
            </a:solidFill>
            <a:prstDash val="dash"/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68" name="Straight Connector 67"/>
          <p:cNvCxnSpPr/>
          <p:nvPr/>
        </p:nvCxnSpPr>
        <p:spPr bwMode="auto">
          <a:xfrm>
            <a:off x="4480560" y="3276600"/>
            <a:ext cx="54864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sp>
        <p:nvSpPr>
          <p:cNvPr id="65" name="Rounded Rectangular Callout 64"/>
          <p:cNvSpPr/>
          <p:nvPr/>
        </p:nvSpPr>
        <p:spPr bwMode="auto">
          <a:xfrm>
            <a:off x="2590800" y="2514600"/>
            <a:ext cx="2057400" cy="914400"/>
          </a:xfrm>
          <a:prstGeom prst="wedgeRoundRectCallout">
            <a:avLst>
              <a:gd name="adj1" fmla="val 68056"/>
              <a:gd name="adj2" fmla="val 42500"/>
              <a:gd name="adj3" fmla="val 16667"/>
            </a:avLst>
          </a:prstGeom>
          <a:solidFill>
            <a:schemeClr val="accent1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CA" dirty="0" smtClean="0">
                <a:latin typeface="Times New Roman" pitchFamily="18" charset="0"/>
              </a:rPr>
              <a:t>Does require </a:t>
            </a:r>
            <a:r>
              <a:rPr lang="en-CA" i="1" dirty="0" smtClean="0">
                <a:latin typeface="Times New Roman" pitchFamily="18" charset="0"/>
              </a:rPr>
              <a:t>offline</a:t>
            </a:r>
            <a:r>
              <a:rPr kumimoji="0" lang="en-CA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CA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CA" baseline="0" dirty="0" smtClean="0">
                <a:latin typeface="Times New Roman" pitchFamily="18" charset="0"/>
              </a:rPr>
              <a:t>Key</a:t>
            </a:r>
            <a:r>
              <a:rPr lang="en-CA" dirty="0" smtClean="0">
                <a:latin typeface="Times New Roman" pitchFamily="18" charset="0"/>
              </a:rPr>
              <a:t> provisioning easy in heterogeneous trust settings (no lock-in with, e.g., ISP)</a:t>
            </a:r>
            <a:endParaRPr kumimoji="0" lang="en-CA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6" name="Rounded Rectangular Callout 65"/>
          <p:cNvSpPr/>
          <p:nvPr/>
        </p:nvSpPr>
        <p:spPr bwMode="auto">
          <a:xfrm>
            <a:off x="5638800" y="2514600"/>
            <a:ext cx="1143000" cy="609600"/>
          </a:xfrm>
          <a:prstGeom prst="wedgeRoundRectCallout">
            <a:avLst>
              <a:gd name="adj1" fmla="val -41203"/>
              <a:gd name="adj2" fmla="val 73611"/>
              <a:gd name="adj3" fmla="val 16667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pic>
        <p:nvPicPr>
          <p:cNvPr id="18434" name="Picture 2" descr="https://encrypted-tbn3.google.com/images?q=tbn:ANd9GcTHU6ywNQjFEc4fF0Goiyxs0JvBzxNqKN4UhsqWx9hiqmBh-zRY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5000" y="2590800"/>
            <a:ext cx="1050147" cy="473350"/>
          </a:xfrm>
          <a:prstGeom prst="rect">
            <a:avLst/>
          </a:prstGeom>
          <a:noFill/>
        </p:spPr>
      </p:pic>
      <p:sp>
        <p:nvSpPr>
          <p:cNvPr id="67" name="Explosion 1 66"/>
          <p:cNvSpPr/>
          <p:nvPr/>
        </p:nvSpPr>
        <p:spPr bwMode="auto">
          <a:xfrm>
            <a:off x="6781800" y="762000"/>
            <a:ext cx="2362200" cy="2590800"/>
          </a:xfrm>
          <a:prstGeom prst="irregularSeal1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CA" dirty="0" smtClean="0">
                <a:latin typeface="Times New Roman" pitchFamily="18" charset="0"/>
              </a:rPr>
              <a:t>All nonlocal communications with any (secured) transport protocol frames</a:t>
            </a:r>
            <a:endParaRPr kumimoji="0" lang="en-CA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Rectangle 122"/>
          <p:cNvSpPr/>
          <p:nvPr/>
        </p:nvSpPr>
        <p:spPr bwMode="auto">
          <a:xfrm>
            <a:off x="990600" y="3810000"/>
            <a:ext cx="2743200" cy="2362200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4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14462" cy="276999"/>
          </a:xfrm>
        </p:spPr>
        <p:txBody>
          <a:bodyPr/>
          <a:lstStyle/>
          <a:p>
            <a:r>
              <a:rPr lang="en-US" dirty="0" smtClean="0"/>
              <a:t>May 15, 2012</a:t>
            </a:r>
            <a:endParaRPr lang="en-US" dirty="0"/>
          </a:p>
        </p:txBody>
      </p:sp>
      <p:sp>
        <p:nvSpPr>
          <p:cNvPr id="2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5892558" y="6475413"/>
            <a:ext cx="2651367" cy="184666"/>
          </a:xfrm>
        </p:spPr>
        <p:txBody>
          <a:bodyPr/>
          <a:lstStyle/>
          <a:p>
            <a:r>
              <a:rPr lang="en-US" dirty="0"/>
              <a:t>Ren</a:t>
            </a:r>
            <a:r>
              <a:rPr lang="en-US" dirty="0">
                <a:cs typeface="Times New Roman" pitchFamily="-65" charset="0"/>
              </a:rPr>
              <a:t>é </a:t>
            </a:r>
            <a:r>
              <a:rPr lang="en-US" dirty="0" smtClean="0">
                <a:cs typeface="Times New Roman" pitchFamily="-65" charset="0"/>
              </a:rPr>
              <a:t>Struik (Struik Security Consultancy)</a:t>
            </a:r>
            <a:endParaRPr lang="en-US" dirty="0"/>
          </a:p>
        </p:txBody>
      </p:sp>
      <p:sp>
        <p:nvSpPr>
          <p:cNvPr id="2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9EED909D-8113-43DE-924F-A421621AFCD2}" type="slidenum">
              <a:rPr lang="en-US"/>
              <a:pPr/>
              <a:t>33</a:t>
            </a:fld>
            <a:endParaRPr lang="en-US"/>
          </a:p>
        </p:txBody>
      </p:sp>
      <p:sp>
        <p:nvSpPr>
          <p:cNvPr id="79874" name="Text Box 2"/>
          <p:cNvSpPr txBox="1">
            <a:spLocks noChangeArrowheads="1"/>
          </p:cNvSpPr>
          <p:nvPr/>
        </p:nvSpPr>
        <p:spPr bwMode="auto">
          <a:xfrm>
            <a:off x="407517" y="533400"/>
            <a:ext cx="8465524" cy="83099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400" b="1" dirty="0" smtClean="0"/>
              <a:t>Mapping Key Establishment Options to 802.11 Architecture</a:t>
            </a:r>
          </a:p>
          <a:p>
            <a:pPr algn="r"/>
            <a:r>
              <a:rPr lang="en-US" sz="2400" b="1" i="1" dirty="0" smtClean="0"/>
              <a:t>without 3</a:t>
            </a:r>
            <a:r>
              <a:rPr lang="en-US" sz="2400" b="1" i="1" baseline="30000" dirty="0" smtClean="0"/>
              <a:t>rd</a:t>
            </a:r>
            <a:r>
              <a:rPr lang="en-US" sz="2400" b="1" i="1" dirty="0" smtClean="0"/>
              <a:t> Party Authentication</a:t>
            </a:r>
            <a:endParaRPr lang="en-US" sz="2400" b="1" i="1" dirty="0"/>
          </a:p>
        </p:txBody>
      </p:sp>
      <p:sp>
        <p:nvSpPr>
          <p:cNvPr id="79893" name="Text Box 21"/>
          <p:cNvSpPr txBox="1">
            <a:spLocks noChangeArrowheads="1"/>
          </p:cNvSpPr>
          <p:nvPr/>
        </p:nvSpPr>
        <p:spPr bwMode="auto">
          <a:xfrm>
            <a:off x="669925" y="3338513"/>
            <a:ext cx="1841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endParaRPr lang="en-US" sz="1600"/>
          </a:p>
        </p:txBody>
      </p:sp>
      <p:sp>
        <p:nvSpPr>
          <p:cNvPr id="31" name="TextBox 30"/>
          <p:cNvSpPr txBox="1"/>
          <p:nvPr/>
        </p:nvSpPr>
        <p:spPr>
          <a:xfrm>
            <a:off x="3429000" y="2286000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1800" dirty="0" smtClean="0">
                <a:sym typeface="Symbol"/>
              </a:rPr>
              <a:t></a:t>
            </a:r>
            <a:endParaRPr lang="en-CA" sz="1800" dirty="0"/>
          </a:p>
        </p:txBody>
      </p:sp>
      <p:grpSp>
        <p:nvGrpSpPr>
          <p:cNvPr id="93" name="Group 92"/>
          <p:cNvGrpSpPr/>
          <p:nvPr/>
        </p:nvGrpSpPr>
        <p:grpSpPr>
          <a:xfrm>
            <a:off x="0" y="1295400"/>
            <a:ext cx="3567659" cy="1900237"/>
            <a:chOff x="242341" y="1295400"/>
            <a:chExt cx="3567659" cy="1900237"/>
          </a:xfrm>
        </p:grpSpPr>
        <p:grpSp>
          <p:nvGrpSpPr>
            <p:cNvPr id="36" name="Group 35"/>
            <p:cNvGrpSpPr/>
            <p:nvPr/>
          </p:nvGrpSpPr>
          <p:grpSpPr>
            <a:xfrm>
              <a:off x="1524000" y="1295400"/>
              <a:ext cx="2286000" cy="1900237"/>
              <a:chOff x="762000" y="995363"/>
              <a:chExt cx="2286000" cy="1900237"/>
            </a:xfrm>
          </p:grpSpPr>
          <p:grpSp>
            <p:nvGrpSpPr>
              <p:cNvPr id="32" name="Group 31"/>
              <p:cNvGrpSpPr/>
              <p:nvPr/>
            </p:nvGrpSpPr>
            <p:grpSpPr>
              <a:xfrm>
                <a:off x="762000" y="995363"/>
                <a:ext cx="2286000" cy="1900237"/>
                <a:chOff x="762000" y="995363"/>
                <a:chExt cx="2286000" cy="1900237"/>
              </a:xfrm>
            </p:grpSpPr>
            <p:sp>
              <p:nvSpPr>
                <p:cNvPr id="79875" name="Text Box 3"/>
                <p:cNvSpPr txBox="1">
                  <a:spLocks noChangeArrowheads="1"/>
                </p:cNvSpPr>
                <p:nvPr/>
              </p:nvSpPr>
              <p:spPr bwMode="auto">
                <a:xfrm>
                  <a:off x="1398588" y="995363"/>
                  <a:ext cx="290512" cy="82232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endParaRPr lang="en-GB" sz="2400"/>
                </a:p>
                <a:p>
                  <a:pPr>
                    <a:buFontTx/>
                    <a:buChar char="•"/>
                  </a:pPr>
                  <a:endParaRPr lang="en-GB" sz="2400"/>
                </a:p>
              </p:txBody>
            </p:sp>
            <p:grpSp>
              <p:nvGrpSpPr>
                <p:cNvPr id="2" name="Group 5"/>
                <p:cNvGrpSpPr>
                  <a:grpSpLocks/>
                </p:cNvGrpSpPr>
                <p:nvPr/>
              </p:nvGrpSpPr>
              <p:grpSpPr bwMode="auto">
                <a:xfrm>
                  <a:off x="762000" y="1066800"/>
                  <a:ext cx="457200" cy="304800"/>
                  <a:chOff x="816" y="912"/>
                  <a:chExt cx="288" cy="192"/>
                </a:xfrm>
              </p:grpSpPr>
              <p:sp>
                <p:nvSpPr>
                  <p:cNvPr id="79878" name="Rectangle 6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912"/>
                    <a:ext cx="288" cy="192"/>
                  </a:xfrm>
                  <a:prstGeom prst="rect">
                    <a:avLst/>
                  </a:prstGeom>
                  <a:solidFill>
                    <a:srgbClr val="FFC00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CA"/>
                  </a:p>
                </p:txBody>
              </p:sp>
              <p:sp>
                <p:nvSpPr>
                  <p:cNvPr id="79879" name="Text Box 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864" y="912"/>
                    <a:ext cx="175" cy="173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none">
                    <a:spAutoFit/>
                  </a:bodyPr>
                  <a:lstStyle/>
                  <a:p>
                    <a:pPr eaLnBrk="1" hangingPunct="1"/>
                    <a:r>
                      <a:rPr lang="en-US" i="1"/>
                      <a:t>A</a:t>
                    </a:r>
                  </a:p>
                </p:txBody>
              </p:sp>
            </p:grpSp>
            <p:sp>
              <p:nvSpPr>
                <p:cNvPr id="79880" name="Line 8"/>
                <p:cNvSpPr>
                  <a:spLocks noChangeShapeType="1"/>
                </p:cNvSpPr>
                <p:nvPr/>
              </p:nvSpPr>
              <p:spPr bwMode="auto">
                <a:xfrm>
                  <a:off x="990600" y="1371600"/>
                  <a:ext cx="0" cy="152400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grpSp>
              <p:nvGrpSpPr>
                <p:cNvPr id="3" name="Group 9"/>
                <p:cNvGrpSpPr>
                  <a:grpSpLocks/>
                </p:cNvGrpSpPr>
                <p:nvPr/>
              </p:nvGrpSpPr>
              <p:grpSpPr bwMode="auto">
                <a:xfrm>
                  <a:off x="2590800" y="1066800"/>
                  <a:ext cx="457200" cy="304800"/>
                  <a:chOff x="816" y="912"/>
                  <a:chExt cx="288" cy="192"/>
                </a:xfrm>
              </p:grpSpPr>
              <p:sp>
                <p:nvSpPr>
                  <p:cNvPr id="79882" name="Rectangle 10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912"/>
                    <a:ext cx="288" cy="192"/>
                  </a:xfrm>
                  <a:prstGeom prst="rect">
                    <a:avLst/>
                  </a:prstGeom>
                  <a:solidFill>
                    <a:srgbClr val="00B0F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CA"/>
                  </a:p>
                </p:txBody>
              </p:sp>
              <p:sp>
                <p:nvSpPr>
                  <p:cNvPr id="79883" name="Text Box 11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864" y="912"/>
                    <a:ext cx="175" cy="173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none">
                    <a:spAutoFit/>
                  </a:bodyPr>
                  <a:lstStyle/>
                  <a:p>
                    <a:pPr eaLnBrk="1" hangingPunct="1"/>
                    <a:r>
                      <a:rPr lang="en-US" i="1"/>
                      <a:t>B</a:t>
                    </a:r>
                  </a:p>
                </p:txBody>
              </p:sp>
            </p:grpSp>
            <p:sp>
              <p:nvSpPr>
                <p:cNvPr id="79884" name="Line 12"/>
                <p:cNvSpPr>
                  <a:spLocks noChangeShapeType="1"/>
                </p:cNvSpPr>
                <p:nvPr/>
              </p:nvSpPr>
              <p:spPr bwMode="auto">
                <a:xfrm>
                  <a:off x="2819400" y="1371600"/>
                  <a:ext cx="0" cy="152400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79885" name="Line 13"/>
                <p:cNvSpPr>
                  <a:spLocks noChangeShapeType="1"/>
                </p:cNvSpPr>
                <p:nvPr/>
              </p:nvSpPr>
              <p:spPr bwMode="auto">
                <a:xfrm>
                  <a:off x="990600" y="1676400"/>
                  <a:ext cx="1828800" cy="0"/>
                </a:xfrm>
                <a:prstGeom prst="line">
                  <a:avLst/>
                </a:prstGeom>
                <a:noFill/>
                <a:ln w="9525">
                  <a:solidFill>
                    <a:schemeClr val="tx2"/>
                  </a:solidFill>
                  <a:round/>
                  <a:headEnd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79886" name="Line 14"/>
                <p:cNvSpPr>
                  <a:spLocks noChangeShapeType="1"/>
                </p:cNvSpPr>
                <p:nvPr/>
              </p:nvSpPr>
              <p:spPr bwMode="auto">
                <a:xfrm flipH="1">
                  <a:off x="990600" y="2009775"/>
                  <a:ext cx="182880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79887" name="Line 15"/>
                <p:cNvSpPr>
                  <a:spLocks noChangeShapeType="1"/>
                </p:cNvSpPr>
                <p:nvPr/>
              </p:nvSpPr>
              <p:spPr bwMode="auto">
                <a:xfrm>
                  <a:off x="990600" y="2338388"/>
                  <a:ext cx="182880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 type="triangle" w="med" len="med"/>
                  <a:tailEnd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79888" name="Text Box 16"/>
                <p:cNvSpPr txBox="1">
                  <a:spLocks noChangeArrowheads="1"/>
                </p:cNvSpPr>
                <p:nvPr/>
              </p:nvSpPr>
              <p:spPr bwMode="auto">
                <a:xfrm>
                  <a:off x="990600" y="1408113"/>
                  <a:ext cx="1905000" cy="27699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square">
                  <a:spAutoFit/>
                </a:bodyPr>
                <a:lstStyle/>
                <a:p>
                  <a:pPr algn="ctr" eaLnBrk="1" hangingPunct="1"/>
                  <a:r>
                    <a:rPr lang="en-US" dirty="0" smtClean="0"/>
                    <a:t>Random  </a:t>
                  </a:r>
                  <a:r>
                    <a:rPr lang="en-US" i="1" dirty="0" smtClean="0">
                      <a:solidFill>
                        <a:schemeClr val="accent2"/>
                      </a:solidFill>
                    </a:rPr>
                    <a:t>X</a:t>
                  </a:r>
                  <a:endParaRPr lang="en-US" dirty="0">
                    <a:solidFill>
                      <a:schemeClr val="accent2"/>
                    </a:solidFill>
                  </a:endParaRPr>
                </a:p>
              </p:txBody>
            </p:sp>
            <p:sp>
              <p:nvSpPr>
                <p:cNvPr id="79889" name="Rectangle 17"/>
                <p:cNvSpPr>
                  <a:spLocks noChangeArrowheads="1"/>
                </p:cNvSpPr>
                <p:nvPr/>
              </p:nvSpPr>
              <p:spPr bwMode="auto">
                <a:xfrm>
                  <a:off x="1066800" y="1752600"/>
                  <a:ext cx="1752600" cy="27463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 algn="ctr" eaLnBrk="1" hangingPunct="1"/>
                  <a:r>
                    <a:rPr lang="en-US" dirty="0"/>
                    <a:t>Random </a:t>
                  </a:r>
                  <a:r>
                    <a:rPr lang="en-US" dirty="0" smtClean="0"/>
                    <a:t> </a:t>
                  </a:r>
                  <a:r>
                    <a:rPr lang="en-US" i="1" dirty="0" smtClean="0">
                      <a:solidFill>
                        <a:schemeClr val="accent2"/>
                      </a:solidFill>
                    </a:rPr>
                    <a:t>Y</a:t>
                  </a:r>
                  <a:endParaRPr lang="en-US" i="1" dirty="0">
                    <a:solidFill>
                      <a:schemeClr val="accent2"/>
                    </a:solidFill>
                  </a:endParaRPr>
                </a:p>
              </p:txBody>
            </p:sp>
            <p:sp>
              <p:nvSpPr>
                <p:cNvPr id="79890" name="Line 18"/>
                <p:cNvSpPr>
                  <a:spLocks noChangeShapeType="1"/>
                </p:cNvSpPr>
                <p:nvPr/>
              </p:nvSpPr>
              <p:spPr bwMode="auto">
                <a:xfrm>
                  <a:off x="1001713" y="2665413"/>
                  <a:ext cx="182880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79891" name="Text Box 19"/>
                <p:cNvSpPr txBox="1">
                  <a:spLocks noChangeArrowheads="1"/>
                </p:cNvSpPr>
                <p:nvPr/>
              </p:nvSpPr>
              <p:spPr bwMode="auto">
                <a:xfrm>
                  <a:off x="1081088" y="2093913"/>
                  <a:ext cx="1585913" cy="27463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 algn="ctr" eaLnBrk="1" hangingPunct="1"/>
                  <a:r>
                    <a:rPr lang="en-US" dirty="0">
                      <a:solidFill>
                        <a:schemeClr val="accent2"/>
                      </a:solidFill>
                    </a:rPr>
                    <a:t>MAC</a:t>
                  </a:r>
                  <a:r>
                    <a:rPr lang="en-US" dirty="0"/>
                    <a:t> over messages</a:t>
                  </a:r>
                </a:p>
              </p:txBody>
            </p:sp>
            <p:sp>
              <p:nvSpPr>
                <p:cNvPr id="79892" name="Rectangle 20"/>
                <p:cNvSpPr>
                  <a:spLocks noChangeArrowheads="1"/>
                </p:cNvSpPr>
                <p:nvPr/>
              </p:nvSpPr>
              <p:spPr bwMode="auto">
                <a:xfrm>
                  <a:off x="1143000" y="2438400"/>
                  <a:ext cx="1454150" cy="27463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pPr eaLnBrk="1" hangingPunct="1"/>
                  <a:r>
                    <a:rPr lang="en-US" dirty="0">
                      <a:solidFill>
                        <a:schemeClr val="accent2"/>
                      </a:solidFill>
                    </a:rPr>
                    <a:t>MAC</a:t>
                  </a:r>
                  <a:r>
                    <a:rPr lang="en-US" dirty="0"/>
                    <a:t> over messages</a:t>
                  </a:r>
                </a:p>
              </p:txBody>
            </p:sp>
          </p:grpSp>
          <p:sp>
            <p:nvSpPr>
              <p:cNvPr id="34" name="Left Brace 33"/>
              <p:cNvSpPr/>
              <p:nvPr/>
            </p:nvSpPr>
            <p:spPr bwMode="auto">
              <a:xfrm>
                <a:off x="762000" y="1600200"/>
                <a:ext cx="152400" cy="457200"/>
              </a:xfrm>
              <a:prstGeom prst="leftBrace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CA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35" name="Left Brace 34"/>
              <p:cNvSpPr/>
              <p:nvPr/>
            </p:nvSpPr>
            <p:spPr bwMode="auto">
              <a:xfrm>
                <a:off x="762000" y="2286000"/>
                <a:ext cx="152400" cy="457200"/>
              </a:xfrm>
              <a:prstGeom prst="leftBrace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CA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</p:grpSp>
        <p:sp>
          <p:nvSpPr>
            <p:cNvPr id="38" name="TextBox 37"/>
            <p:cNvSpPr txBox="1"/>
            <p:nvPr/>
          </p:nvSpPr>
          <p:spPr>
            <a:xfrm>
              <a:off x="242341" y="1981200"/>
              <a:ext cx="135485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dirty="0" smtClean="0"/>
                <a:t>Key Establishment</a:t>
              </a:r>
              <a:endParaRPr lang="en-CA" dirty="0"/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257331" y="2667000"/>
              <a:ext cx="131157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dirty="0" smtClean="0"/>
                <a:t>Key Confirmation</a:t>
              </a:r>
              <a:endParaRPr lang="en-CA" dirty="0"/>
            </a:p>
          </p:txBody>
        </p:sp>
      </p:grpSp>
      <p:grpSp>
        <p:nvGrpSpPr>
          <p:cNvPr id="92" name="Group 91"/>
          <p:cNvGrpSpPr/>
          <p:nvPr/>
        </p:nvGrpSpPr>
        <p:grpSpPr>
          <a:xfrm>
            <a:off x="3886200" y="1295400"/>
            <a:ext cx="3567659" cy="1900237"/>
            <a:chOff x="4890541" y="1326629"/>
            <a:chExt cx="3567659" cy="1900237"/>
          </a:xfrm>
        </p:grpSpPr>
        <p:grpSp>
          <p:nvGrpSpPr>
            <p:cNvPr id="40" name="Group 39"/>
            <p:cNvGrpSpPr/>
            <p:nvPr/>
          </p:nvGrpSpPr>
          <p:grpSpPr>
            <a:xfrm>
              <a:off x="6172200" y="1326629"/>
              <a:ext cx="2286000" cy="1900237"/>
              <a:chOff x="762000" y="995363"/>
              <a:chExt cx="2286000" cy="1900237"/>
            </a:xfrm>
          </p:grpSpPr>
          <p:grpSp>
            <p:nvGrpSpPr>
              <p:cNvPr id="41" name="Group 31"/>
              <p:cNvGrpSpPr/>
              <p:nvPr/>
            </p:nvGrpSpPr>
            <p:grpSpPr>
              <a:xfrm>
                <a:off x="762000" y="995363"/>
                <a:ext cx="2286000" cy="1900237"/>
                <a:chOff x="762000" y="995363"/>
                <a:chExt cx="2286000" cy="1900237"/>
              </a:xfrm>
            </p:grpSpPr>
            <p:sp>
              <p:nvSpPr>
                <p:cNvPr id="44" name="Text Box 3"/>
                <p:cNvSpPr txBox="1">
                  <a:spLocks noChangeArrowheads="1"/>
                </p:cNvSpPr>
                <p:nvPr/>
              </p:nvSpPr>
              <p:spPr bwMode="auto">
                <a:xfrm>
                  <a:off x="1398588" y="995363"/>
                  <a:ext cx="290512" cy="82232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endParaRPr lang="en-GB" sz="2400"/>
                </a:p>
                <a:p>
                  <a:pPr>
                    <a:buFontTx/>
                    <a:buChar char="•"/>
                  </a:pPr>
                  <a:endParaRPr lang="en-GB" sz="2400"/>
                </a:p>
              </p:txBody>
            </p:sp>
            <p:grpSp>
              <p:nvGrpSpPr>
                <p:cNvPr id="45" name="Group 5"/>
                <p:cNvGrpSpPr>
                  <a:grpSpLocks/>
                </p:cNvGrpSpPr>
                <p:nvPr/>
              </p:nvGrpSpPr>
              <p:grpSpPr bwMode="auto">
                <a:xfrm>
                  <a:off x="762000" y="1066800"/>
                  <a:ext cx="457200" cy="304800"/>
                  <a:chOff x="816" y="912"/>
                  <a:chExt cx="288" cy="192"/>
                </a:xfrm>
              </p:grpSpPr>
              <p:sp>
                <p:nvSpPr>
                  <p:cNvPr id="59" name="Rectangle 6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912"/>
                    <a:ext cx="288" cy="192"/>
                  </a:xfrm>
                  <a:prstGeom prst="rect">
                    <a:avLst/>
                  </a:prstGeom>
                  <a:solidFill>
                    <a:srgbClr val="FFC00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CA"/>
                  </a:p>
                </p:txBody>
              </p:sp>
              <p:sp>
                <p:nvSpPr>
                  <p:cNvPr id="60" name="Text Box 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864" y="912"/>
                    <a:ext cx="175" cy="173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none">
                    <a:spAutoFit/>
                  </a:bodyPr>
                  <a:lstStyle/>
                  <a:p>
                    <a:pPr eaLnBrk="1" hangingPunct="1"/>
                    <a:r>
                      <a:rPr lang="en-US" i="1"/>
                      <a:t>A</a:t>
                    </a:r>
                  </a:p>
                </p:txBody>
              </p:sp>
            </p:grpSp>
            <p:sp>
              <p:nvSpPr>
                <p:cNvPr id="46" name="Line 8"/>
                <p:cNvSpPr>
                  <a:spLocks noChangeShapeType="1"/>
                </p:cNvSpPr>
                <p:nvPr/>
              </p:nvSpPr>
              <p:spPr bwMode="auto">
                <a:xfrm>
                  <a:off x="990600" y="1371600"/>
                  <a:ext cx="0" cy="152400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grpSp>
              <p:nvGrpSpPr>
                <p:cNvPr id="47" name="Group 9"/>
                <p:cNvGrpSpPr>
                  <a:grpSpLocks/>
                </p:cNvGrpSpPr>
                <p:nvPr/>
              </p:nvGrpSpPr>
              <p:grpSpPr bwMode="auto">
                <a:xfrm>
                  <a:off x="2590800" y="1066800"/>
                  <a:ext cx="457200" cy="304800"/>
                  <a:chOff x="816" y="912"/>
                  <a:chExt cx="288" cy="192"/>
                </a:xfrm>
              </p:grpSpPr>
              <p:sp>
                <p:nvSpPr>
                  <p:cNvPr id="57" name="Rectangle 10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912"/>
                    <a:ext cx="288" cy="192"/>
                  </a:xfrm>
                  <a:prstGeom prst="rect">
                    <a:avLst/>
                  </a:prstGeom>
                  <a:solidFill>
                    <a:srgbClr val="00B0F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CA"/>
                  </a:p>
                </p:txBody>
              </p:sp>
              <p:sp>
                <p:nvSpPr>
                  <p:cNvPr id="58" name="Text Box 11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864" y="912"/>
                    <a:ext cx="175" cy="173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none">
                    <a:spAutoFit/>
                  </a:bodyPr>
                  <a:lstStyle/>
                  <a:p>
                    <a:pPr eaLnBrk="1" hangingPunct="1"/>
                    <a:r>
                      <a:rPr lang="en-US" i="1"/>
                      <a:t>B</a:t>
                    </a:r>
                  </a:p>
                </p:txBody>
              </p:sp>
            </p:grpSp>
            <p:sp>
              <p:nvSpPr>
                <p:cNvPr id="48" name="Line 12"/>
                <p:cNvSpPr>
                  <a:spLocks noChangeShapeType="1"/>
                </p:cNvSpPr>
                <p:nvPr/>
              </p:nvSpPr>
              <p:spPr bwMode="auto">
                <a:xfrm>
                  <a:off x="2819400" y="1371600"/>
                  <a:ext cx="0" cy="152400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9" name="Line 13"/>
                <p:cNvSpPr>
                  <a:spLocks noChangeShapeType="1"/>
                </p:cNvSpPr>
                <p:nvPr/>
              </p:nvSpPr>
              <p:spPr bwMode="auto">
                <a:xfrm>
                  <a:off x="990600" y="1676400"/>
                  <a:ext cx="1828800" cy="0"/>
                </a:xfrm>
                <a:prstGeom prst="line">
                  <a:avLst/>
                </a:prstGeom>
                <a:noFill/>
                <a:ln w="9525">
                  <a:solidFill>
                    <a:schemeClr val="tx2"/>
                  </a:solidFill>
                  <a:round/>
                  <a:headEnd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50" name="Line 14"/>
                <p:cNvSpPr>
                  <a:spLocks noChangeShapeType="1"/>
                </p:cNvSpPr>
                <p:nvPr/>
              </p:nvSpPr>
              <p:spPr bwMode="auto">
                <a:xfrm flipH="1">
                  <a:off x="990600" y="2009775"/>
                  <a:ext cx="182880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51" name="Line 15"/>
                <p:cNvSpPr>
                  <a:spLocks noChangeShapeType="1"/>
                </p:cNvSpPr>
                <p:nvPr/>
              </p:nvSpPr>
              <p:spPr bwMode="auto">
                <a:xfrm>
                  <a:off x="990600" y="2338388"/>
                  <a:ext cx="182880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 type="none" w="med" len="med"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52" name="Text Box 16"/>
                <p:cNvSpPr txBox="1">
                  <a:spLocks noChangeArrowheads="1"/>
                </p:cNvSpPr>
                <p:nvPr/>
              </p:nvSpPr>
              <p:spPr bwMode="auto">
                <a:xfrm>
                  <a:off x="990600" y="1408113"/>
                  <a:ext cx="1905000" cy="27699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square">
                  <a:spAutoFit/>
                </a:bodyPr>
                <a:lstStyle/>
                <a:p>
                  <a:pPr algn="ctr" eaLnBrk="1" hangingPunct="1"/>
                  <a:r>
                    <a:rPr lang="en-US" dirty="0"/>
                    <a:t>Random </a:t>
                  </a:r>
                  <a:r>
                    <a:rPr lang="en-US" dirty="0" smtClean="0"/>
                    <a:t> </a:t>
                  </a:r>
                  <a:r>
                    <a:rPr lang="en-US" i="1" dirty="0" smtClean="0">
                      <a:solidFill>
                        <a:schemeClr val="accent2"/>
                      </a:solidFill>
                    </a:rPr>
                    <a:t>X</a:t>
                  </a:r>
                  <a:endParaRPr lang="en-US" dirty="0">
                    <a:solidFill>
                      <a:schemeClr val="accent2"/>
                    </a:solidFill>
                  </a:endParaRPr>
                </a:p>
              </p:txBody>
            </p:sp>
            <p:sp>
              <p:nvSpPr>
                <p:cNvPr id="53" name="Rectangle 17"/>
                <p:cNvSpPr>
                  <a:spLocks noChangeArrowheads="1"/>
                </p:cNvSpPr>
                <p:nvPr/>
              </p:nvSpPr>
              <p:spPr bwMode="auto">
                <a:xfrm>
                  <a:off x="1066800" y="1752600"/>
                  <a:ext cx="1752600" cy="27463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 algn="ctr" eaLnBrk="1" hangingPunct="1"/>
                  <a:r>
                    <a:rPr lang="en-US" dirty="0"/>
                    <a:t>Random </a:t>
                  </a:r>
                  <a:r>
                    <a:rPr lang="en-US" dirty="0" smtClean="0"/>
                    <a:t> </a:t>
                  </a:r>
                  <a:r>
                    <a:rPr lang="en-US" i="1" dirty="0" smtClean="0">
                      <a:solidFill>
                        <a:schemeClr val="accent2"/>
                      </a:solidFill>
                    </a:rPr>
                    <a:t>Y</a:t>
                  </a:r>
                  <a:endParaRPr lang="en-US" i="1" dirty="0">
                    <a:solidFill>
                      <a:schemeClr val="accent2"/>
                    </a:solidFill>
                  </a:endParaRPr>
                </a:p>
              </p:txBody>
            </p:sp>
            <p:sp>
              <p:nvSpPr>
                <p:cNvPr id="54" name="Line 18"/>
                <p:cNvSpPr>
                  <a:spLocks noChangeShapeType="1"/>
                </p:cNvSpPr>
                <p:nvPr/>
              </p:nvSpPr>
              <p:spPr bwMode="auto">
                <a:xfrm>
                  <a:off x="1001713" y="2665413"/>
                  <a:ext cx="182880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 type="triangl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55" name="Text Box 19"/>
                <p:cNvSpPr txBox="1">
                  <a:spLocks noChangeArrowheads="1"/>
                </p:cNvSpPr>
                <p:nvPr/>
              </p:nvSpPr>
              <p:spPr bwMode="auto">
                <a:xfrm>
                  <a:off x="1081088" y="2093913"/>
                  <a:ext cx="1585913" cy="27463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 algn="ctr" eaLnBrk="1" hangingPunct="1"/>
                  <a:r>
                    <a:rPr lang="en-US" dirty="0">
                      <a:solidFill>
                        <a:schemeClr val="accent2"/>
                      </a:solidFill>
                    </a:rPr>
                    <a:t>MAC</a:t>
                  </a:r>
                  <a:r>
                    <a:rPr lang="en-US" dirty="0"/>
                    <a:t> over messages</a:t>
                  </a:r>
                </a:p>
              </p:txBody>
            </p:sp>
            <p:sp>
              <p:nvSpPr>
                <p:cNvPr id="56" name="Rectangle 20"/>
                <p:cNvSpPr>
                  <a:spLocks noChangeArrowheads="1"/>
                </p:cNvSpPr>
                <p:nvPr/>
              </p:nvSpPr>
              <p:spPr bwMode="auto">
                <a:xfrm>
                  <a:off x="1143000" y="2438400"/>
                  <a:ext cx="1454150" cy="27463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pPr eaLnBrk="1" hangingPunct="1"/>
                  <a:r>
                    <a:rPr lang="en-US" dirty="0">
                      <a:solidFill>
                        <a:schemeClr val="accent2"/>
                      </a:solidFill>
                    </a:rPr>
                    <a:t>MAC</a:t>
                  </a:r>
                  <a:r>
                    <a:rPr lang="en-US" dirty="0"/>
                    <a:t> over messages</a:t>
                  </a:r>
                </a:p>
              </p:txBody>
            </p:sp>
          </p:grpSp>
          <p:sp>
            <p:nvSpPr>
              <p:cNvPr id="42" name="Left Brace 41"/>
              <p:cNvSpPr/>
              <p:nvPr/>
            </p:nvSpPr>
            <p:spPr bwMode="auto">
              <a:xfrm>
                <a:off x="762000" y="1600200"/>
                <a:ext cx="152400" cy="457200"/>
              </a:xfrm>
              <a:prstGeom prst="leftBrace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CA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43" name="Left Brace 42"/>
              <p:cNvSpPr/>
              <p:nvPr/>
            </p:nvSpPr>
            <p:spPr bwMode="auto">
              <a:xfrm>
                <a:off x="762000" y="2286000"/>
                <a:ext cx="152400" cy="457200"/>
              </a:xfrm>
              <a:prstGeom prst="leftBrace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CA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</p:grpSp>
        <p:sp>
          <p:nvSpPr>
            <p:cNvPr id="61" name="TextBox 60"/>
            <p:cNvSpPr txBox="1"/>
            <p:nvPr/>
          </p:nvSpPr>
          <p:spPr>
            <a:xfrm>
              <a:off x="4890541" y="2057400"/>
              <a:ext cx="135485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dirty="0" smtClean="0"/>
                <a:t>Key Establishment</a:t>
              </a:r>
              <a:endParaRPr lang="en-CA" dirty="0"/>
            </a:p>
          </p:txBody>
        </p:sp>
        <p:sp>
          <p:nvSpPr>
            <p:cNvPr id="62" name="TextBox 61"/>
            <p:cNvSpPr txBox="1"/>
            <p:nvPr/>
          </p:nvSpPr>
          <p:spPr>
            <a:xfrm>
              <a:off x="4905531" y="2743200"/>
              <a:ext cx="131157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dirty="0" smtClean="0"/>
                <a:t>Key Confirmation</a:t>
              </a:r>
              <a:endParaRPr lang="en-CA" dirty="0"/>
            </a:p>
          </p:txBody>
        </p:sp>
      </p:grpSp>
      <p:sp>
        <p:nvSpPr>
          <p:cNvPr id="66" name="TextBox 65"/>
          <p:cNvSpPr txBox="1"/>
          <p:nvPr/>
        </p:nvSpPr>
        <p:spPr>
          <a:xfrm>
            <a:off x="228600" y="990600"/>
            <a:ext cx="326993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1600" b="1" dirty="0" smtClean="0"/>
              <a:t>Step 1</a:t>
            </a:r>
            <a:r>
              <a:rPr lang="en-CA" sz="1600" dirty="0" smtClean="0"/>
              <a:t>: </a:t>
            </a:r>
            <a:r>
              <a:rPr lang="en-CA" sz="1600" b="1" dirty="0" smtClean="0"/>
              <a:t>Alignment of protocol flows</a:t>
            </a:r>
            <a:endParaRPr lang="en-CA" sz="1600" b="1" dirty="0"/>
          </a:p>
        </p:txBody>
      </p:sp>
      <p:sp>
        <p:nvSpPr>
          <p:cNvPr id="67" name="Rectangle 66"/>
          <p:cNvSpPr/>
          <p:nvPr/>
        </p:nvSpPr>
        <p:spPr>
          <a:xfrm>
            <a:off x="304800" y="3352800"/>
            <a:ext cx="344825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CA" sz="1600" b="1" dirty="0" smtClean="0"/>
              <a:t>Step 2: Mapping to 802.11 Messaging</a:t>
            </a:r>
            <a:endParaRPr lang="en-CA" sz="1600" b="1" dirty="0"/>
          </a:p>
        </p:txBody>
      </p:sp>
      <p:grpSp>
        <p:nvGrpSpPr>
          <p:cNvPr id="94" name="Group 93"/>
          <p:cNvGrpSpPr/>
          <p:nvPr/>
        </p:nvGrpSpPr>
        <p:grpSpPr>
          <a:xfrm>
            <a:off x="3886200" y="4191000"/>
            <a:ext cx="3567659" cy="1900237"/>
            <a:chOff x="4890541" y="1326629"/>
            <a:chExt cx="3567659" cy="1900237"/>
          </a:xfrm>
        </p:grpSpPr>
        <p:grpSp>
          <p:nvGrpSpPr>
            <p:cNvPr id="95" name="Group 39"/>
            <p:cNvGrpSpPr/>
            <p:nvPr/>
          </p:nvGrpSpPr>
          <p:grpSpPr>
            <a:xfrm>
              <a:off x="6172200" y="1326629"/>
              <a:ext cx="2286000" cy="1900237"/>
              <a:chOff x="762000" y="995363"/>
              <a:chExt cx="2286000" cy="1900237"/>
            </a:xfrm>
          </p:grpSpPr>
          <p:grpSp>
            <p:nvGrpSpPr>
              <p:cNvPr id="98" name="Group 31"/>
              <p:cNvGrpSpPr/>
              <p:nvPr/>
            </p:nvGrpSpPr>
            <p:grpSpPr>
              <a:xfrm>
                <a:off x="762000" y="995363"/>
                <a:ext cx="2286000" cy="1900237"/>
                <a:chOff x="762000" y="995363"/>
                <a:chExt cx="2286000" cy="1900237"/>
              </a:xfrm>
            </p:grpSpPr>
            <p:sp>
              <p:nvSpPr>
                <p:cNvPr id="101" name="Text Box 3"/>
                <p:cNvSpPr txBox="1">
                  <a:spLocks noChangeArrowheads="1"/>
                </p:cNvSpPr>
                <p:nvPr/>
              </p:nvSpPr>
              <p:spPr bwMode="auto">
                <a:xfrm>
                  <a:off x="1398588" y="995363"/>
                  <a:ext cx="290512" cy="82232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endParaRPr lang="en-GB" sz="2400"/>
                </a:p>
                <a:p>
                  <a:pPr>
                    <a:buFontTx/>
                    <a:buChar char="•"/>
                  </a:pPr>
                  <a:endParaRPr lang="en-GB" sz="2400"/>
                </a:p>
              </p:txBody>
            </p:sp>
            <p:grpSp>
              <p:nvGrpSpPr>
                <p:cNvPr id="102" name="Group 5"/>
                <p:cNvGrpSpPr>
                  <a:grpSpLocks/>
                </p:cNvGrpSpPr>
                <p:nvPr/>
              </p:nvGrpSpPr>
              <p:grpSpPr bwMode="auto">
                <a:xfrm>
                  <a:off x="762000" y="1066800"/>
                  <a:ext cx="457200" cy="304800"/>
                  <a:chOff x="816" y="912"/>
                  <a:chExt cx="288" cy="192"/>
                </a:xfrm>
              </p:grpSpPr>
              <p:sp>
                <p:nvSpPr>
                  <p:cNvPr id="116" name="Rectangle 6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912"/>
                    <a:ext cx="288" cy="192"/>
                  </a:xfrm>
                  <a:prstGeom prst="rect">
                    <a:avLst/>
                  </a:prstGeom>
                  <a:solidFill>
                    <a:srgbClr val="FFC00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CA"/>
                  </a:p>
                </p:txBody>
              </p:sp>
              <p:sp>
                <p:nvSpPr>
                  <p:cNvPr id="117" name="Text Box 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864" y="912"/>
                    <a:ext cx="175" cy="173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none">
                    <a:spAutoFit/>
                  </a:bodyPr>
                  <a:lstStyle/>
                  <a:p>
                    <a:pPr eaLnBrk="1" hangingPunct="1"/>
                    <a:r>
                      <a:rPr lang="en-US" i="1"/>
                      <a:t>A</a:t>
                    </a:r>
                  </a:p>
                </p:txBody>
              </p:sp>
            </p:grpSp>
            <p:sp>
              <p:nvSpPr>
                <p:cNvPr id="103" name="Line 8"/>
                <p:cNvSpPr>
                  <a:spLocks noChangeShapeType="1"/>
                </p:cNvSpPr>
                <p:nvPr/>
              </p:nvSpPr>
              <p:spPr bwMode="auto">
                <a:xfrm>
                  <a:off x="990600" y="1371600"/>
                  <a:ext cx="0" cy="152400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grpSp>
              <p:nvGrpSpPr>
                <p:cNvPr id="104" name="Group 9"/>
                <p:cNvGrpSpPr>
                  <a:grpSpLocks/>
                </p:cNvGrpSpPr>
                <p:nvPr/>
              </p:nvGrpSpPr>
              <p:grpSpPr bwMode="auto">
                <a:xfrm>
                  <a:off x="2590800" y="1066800"/>
                  <a:ext cx="457200" cy="304800"/>
                  <a:chOff x="816" y="912"/>
                  <a:chExt cx="288" cy="192"/>
                </a:xfrm>
              </p:grpSpPr>
              <p:sp>
                <p:nvSpPr>
                  <p:cNvPr id="114" name="Rectangle 10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912"/>
                    <a:ext cx="288" cy="192"/>
                  </a:xfrm>
                  <a:prstGeom prst="rect">
                    <a:avLst/>
                  </a:prstGeom>
                  <a:solidFill>
                    <a:srgbClr val="00B0F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CA"/>
                  </a:p>
                </p:txBody>
              </p:sp>
              <p:sp>
                <p:nvSpPr>
                  <p:cNvPr id="115" name="Text Box 11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864" y="912"/>
                    <a:ext cx="175" cy="173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none">
                    <a:spAutoFit/>
                  </a:bodyPr>
                  <a:lstStyle/>
                  <a:p>
                    <a:pPr eaLnBrk="1" hangingPunct="1"/>
                    <a:r>
                      <a:rPr lang="en-US" i="1"/>
                      <a:t>B</a:t>
                    </a:r>
                  </a:p>
                </p:txBody>
              </p:sp>
            </p:grpSp>
            <p:sp>
              <p:nvSpPr>
                <p:cNvPr id="105" name="Line 12"/>
                <p:cNvSpPr>
                  <a:spLocks noChangeShapeType="1"/>
                </p:cNvSpPr>
                <p:nvPr/>
              </p:nvSpPr>
              <p:spPr bwMode="auto">
                <a:xfrm>
                  <a:off x="2819400" y="1371600"/>
                  <a:ext cx="0" cy="152400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106" name="Line 13"/>
                <p:cNvSpPr>
                  <a:spLocks noChangeShapeType="1"/>
                </p:cNvSpPr>
                <p:nvPr/>
              </p:nvSpPr>
              <p:spPr bwMode="auto">
                <a:xfrm>
                  <a:off x="990600" y="1676400"/>
                  <a:ext cx="1828800" cy="0"/>
                </a:xfrm>
                <a:prstGeom prst="line">
                  <a:avLst/>
                </a:prstGeom>
                <a:noFill/>
                <a:ln w="9525">
                  <a:solidFill>
                    <a:schemeClr val="tx2"/>
                  </a:solidFill>
                  <a:round/>
                  <a:headEnd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107" name="Line 14"/>
                <p:cNvSpPr>
                  <a:spLocks noChangeShapeType="1"/>
                </p:cNvSpPr>
                <p:nvPr/>
              </p:nvSpPr>
              <p:spPr bwMode="auto">
                <a:xfrm flipH="1">
                  <a:off x="990600" y="2009775"/>
                  <a:ext cx="182880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108" name="Line 15"/>
                <p:cNvSpPr>
                  <a:spLocks noChangeShapeType="1"/>
                </p:cNvSpPr>
                <p:nvPr/>
              </p:nvSpPr>
              <p:spPr bwMode="auto">
                <a:xfrm>
                  <a:off x="990600" y="2338388"/>
                  <a:ext cx="182880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 type="none" w="med" len="med"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109" name="Text Box 16"/>
                <p:cNvSpPr txBox="1">
                  <a:spLocks noChangeArrowheads="1"/>
                </p:cNvSpPr>
                <p:nvPr/>
              </p:nvSpPr>
              <p:spPr bwMode="auto">
                <a:xfrm>
                  <a:off x="990600" y="1408113"/>
                  <a:ext cx="1905000" cy="27699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square">
                  <a:spAutoFit/>
                </a:bodyPr>
                <a:lstStyle/>
                <a:p>
                  <a:pPr algn="ctr" eaLnBrk="1" hangingPunct="1"/>
                  <a:r>
                    <a:rPr lang="en-US" dirty="0" smtClean="0"/>
                    <a:t>Authentication Request</a:t>
                  </a:r>
                  <a:endParaRPr lang="en-US" dirty="0">
                    <a:solidFill>
                      <a:schemeClr val="accent2"/>
                    </a:solidFill>
                  </a:endParaRPr>
                </a:p>
              </p:txBody>
            </p:sp>
            <p:sp>
              <p:nvSpPr>
                <p:cNvPr id="110" name="Rectangle 17"/>
                <p:cNvSpPr>
                  <a:spLocks noChangeArrowheads="1"/>
                </p:cNvSpPr>
                <p:nvPr/>
              </p:nvSpPr>
              <p:spPr bwMode="auto">
                <a:xfrm>
                  <a:off x="1066800" y="1752600"/>
                  <a:ext cx="1752600" cy="27463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 algn="ctr" eaLnBrk="1" hangingPunct="1"/>
                  <a:r>
                    <a:rPr lang="en-US" dirty="0" smtClean="0"/>
                    <a:t>Authentication Response</a:t>
                  </a:r>
                  <a:endParaRPr lang="en-US" i="1" dirty="0">
                    <a:solidFill>
                      <a:schemeClr val="accent2"/>
                    </a:solidFill>
                  </a:endParaRPr>
                </a:p>
              </p:txBody>
            </p:sp>
            <p:sp>
              <p:nvSpPr>
                <p:cNvPr id="111" name="Line 18"/>
                <p:cNvSpPr>
                  <a:spLocks noChangeShapeType="1"/>
                </p:cNvSpPr>
                <p:nvPr/>
              </p:nvSpPr>
              <p:spPr bwMode="auto">
                <a:xfrm>
                  <a:off x="1001713" y="2665413"/>
                  <a:ext cx="182880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 type="triangl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112" name="Text Box 19"/>
                <p:cNvSpPr txBox="1">
                  <a:spLocks noChangeArrowheads="1"/>
                </p:cNvSpPr>
                <p:nvPr/>
              </p:nvSpPr>
              <p:spPr bwMode="auto">
                <a:xfrm>
                  <a:off x="1081088" y="2093913"/>
                  <a:ext cx="1585913" cy="27463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 algn="ctr" eaLnBrk="1" hangingPunct="1"/>
                  <a:r>
                    <a:rPr lang="en-US" dirty="0" smtClean="0"/>
                    <a:t>Association Request</a:t>
                  </a:r>
                  <a:endParaRPr lang="en-US" dirty="0"/>
                </a:p>
              </p:txBody>
            </p:sp>
            <p:sp>
              <p:nvSpPr>
                <p:cNvPr id="113" name="Rectangle 20"/>
                <p:cNvSpPr>
                  <a:spLocks noChangeArrowheads="1"/>
                </p:cNvSpPr>
                <p:nvPr/>
              </p:nvSpPr>
              <p:spPr bwMode="auto">
                <a:xfrm>
                  <a:off x="1143000" y="2438400"/>
                  <a:ext cx="1540806" cy="27699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pPr eaLnBrk="1" hangingPunct="1"/>
                  <a:r>
                    <a:rPr lang="en-US" dirty="0" smtClean="0"/>
                    <a:t>Association Response</a:t>
                  </a:r>
                  <a:endParaRPr lang="en-US" dirty="0"/>
                </a:p>
              </p:txBody>
            </p:sp>
          </p:grpSp>
          <p:sp>
            <p:nvSpPr>
              <p:cNvPr id="99" name="Left Brace 98"/>
              <p:cNvSpPr/>
              <p:nvPr/>
            </p:nvSpPr>
            <p:spPr bwMode="auto">
              <a:xfrm>
                <a:off x="762000" y="1600200"/>
                <a:ext cx="152400" cy="457200"/>
              </a:xfrm>
              <a:prstGeom prst="leftBrace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CA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100" name="Left Brace 99"/>
              <p:cNvSpPr/>
              <p:nvPr/>
            </p:nvSpPr>
            <p:spPr bwMode="auto">
              <a:xfrm>
                <a:off x="762000" y="2286000"/>
                <a:ext cx="152400" cy="457200"/>
              </a:xfrm>
              <a:prstGeom prst="leftBrace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CA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</p:grpSp>
        <p:sp>
          <p:nvSpPr>
            <p:cNvPr id="96" name="TextBox 95"/>
            <p:cNvSpPr txBox="1"/>
            <p:nvPr/>
          </p:nvSpPr>
          <p:spPr>
            <a:xfrm>
              <a:off x="4890541" y="2057400"/>
              <a:ext cx="135485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dirty="0" smtClean="0"/>
                <a:t>Key Establishment</a:t>
              </a:r>
              <a:endParaRPr lang="en-CA" dirty="0"/>
            </a:p>
          </p:txBody>
        </p:sp>
        <p:sp>
          <p:nvSpPr>
            <p:cNvPr id="97" name="TextBox 96"/>
            <p:cNvSpPr txBox="1"/>
            <p:nvPr/>
          </p:nvSpPr>
          <p:spPr>
            <a:xfrm>
              <a:off x="4905531" y="2743200"/>
              <a:ext cx="131157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dirty="0" smtClean="0"/>
                <a:t>Key Confirmation</a:t>
              </a:r>
              <a:endParaRPr lang="en-CA" dirty="0"/>
            </a:p>
          </p:txBody>
        </p:sp>
      </p:grpSp>
      <p:sp>
        <p:nvSpPr>
          <p:cNvPr id="118" name="TextBox 117"/>
          <p:cNvSpPr txBox="1"/>
          <p:nvPr/>
        </p:nvSpPr>
        <p:spPr>
          <a:xfrm>
            <a:off x="6400800" y="3581400"/>
            <a:ext cx="3241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1800" dirty="0" smtClean="0">
                <a:sym typeface="Symbol"/>
              </a:rPr>
              <a:t></a:t>
            </a:r>
            <a:endParaRPr lang="en-CA" sz="1800" dirty="0"/>
          </a:p>
        </p:txBody>
      </p:sp>
      <p:sp>
        <p:nvSpPr>
          <p:cNvPr id="119" name="TextBox 118"/>
          <p:cNvSpPr txBox="1"/>
          <p:nvPr/>
        </p:nvSpPr>
        <p:spPr>
          <a:xfrm>
            <a:off x="3352800" y="5105400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1800" dirty="0" smtClean="0">
                <a:sym typeface="Symbol"/>
              </a:rPr>
              <a:t></a:t>
            </a:r>
            <a:endParaRPr lang="en-CA" sz="1800" dirty="0"/>
          </a:p>
        </p:txBody>
      </p:sp>
      <p:sp>
        <p:nvSpPr>
          <p:cNvPr id="72" name="Text Box 3"/>
          <p:cNvSpPr txBox="1">
            <a:spLocks noChangeArrowheads="1"/>
          </p:cNvSpPr>
          <p:nvPr/>
        </p:nvSpPr>
        <p:spPr bwMode="auto">
          <a:xfrm>
            <a:off x="1855788" y="4191000"/>
            <a:ext cx="290512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GB" sz="2400"/>
          </a:p>
          <a:p>
            <a:pPr>
              <a:buFontTx/>
              <a:buChar char="•"/>
            </a:pPr>
            <a:endParaRPr lang="en-GB" sz="2400"/>
          </a:p>
        </p:txBody>
      </p:sp>
      <p:grpSp>
        <p:nvGrpSpPr>
          <p:cNvPr id="73" name="Group 5"/>
          <p:cNvGrpSpPr>
            <a:grpSpLocks/>
          </p:cNvGrpSpPr>
          <p:nvPr/>
        </p:nvGrpSpPr>
        <p:grpSpPr bwMode="auto">
          <a:xfrm>
            <a:off x="1219200" y="3886200"/>
            <a:ext cx="457200" cy="304800"/>
            <a:chOff x="816" y="912"/>
            <a:chExt cx="288" cy="192"/>
          </a:xfrm>
        </p:grpSpPr>
        <p:sp>
          <p:nvSpPr>
            <p:cNvPr id="87" name="Rectangle 6"/>
            <p:cNvSpPr>
              <a:spLocks noChangeArrowheads="1"/>
            </p:cNvSpPr>
            <p:nvPr/>
          </p:nvSpPr>
          <p:spPr bwMode="auto">
            <a:xfrm>
              <a:off x="816" y="912"/>
              <a:ext cx="288" cy="192"/>
            </a:xfrm>
            <a:prstGeom prst="rect">
              <a:avLst/>
            </a:prstGeom>
            <a:solidFill>
              <a:srgbClr val="FFC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88" name="Text Box 7"/>
            <p:cNvSpPr txBox="1">
              <a:spLocks noChangeArrowheads="1"/>
            </p:cNvSpPr>
            <p:nvPr/>
          </p:nvSpPr>
          <p:spPr bwMode="auto">
            <a:xfrm>
              <a:off x="864" y="912"/>
              <a:ext cx="175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i="1"/>
                <a:t>A</a:t>
              </a:r>
            </a:p>
          </p:txBody>
        </p:sp>
      </p:grpSp>
      <p:sp>
        <p:nvSpPr>
          <p:cNvPr id="74" name="Line 8"/>
          <p:cNvSpPr>
            <a:spLocks noChangeShapeType="1"/>
          </p:cNvSpPr>
          <p:nvPr/>
        </p:nvSpPr>
        <p:spPr bwMode="auto">
          <a:xfrm>
            <a:off x="1447800" y="4191000"/>
            <a:ext cx="0" cy="19002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CA"/>
          </a:p>
        </p:txBody>
      </p:sp>
      <p:grpSp>
        <p:nvGrpSpPr>
          <p:cNvPr id="75" name="Group 9"/>
          <p:cNvGrpSpPr>
            <a:grpSpLocks/>
          </p:cNvGrpSpPr>
          <p:nvPr/>
        </p:nvGrpSpPr>
        <p:grpSpPr bwMode="auto">
          <a:xfrm>
            <a:off x="3048000" y="3886200"/>
            <a:ext cx="457200" cy="304800"/>
            <a:chOff x="816" y="912"/>
            <a:chExt cx="288" cy="192"/>
          </a:xfrm>
        </p:grpSpPr>
        <p:sp>
          <p:nvSpPr>
            <p:cNvPr id="85" name="Rectangle 10"/>
            <p:cNvSpPr>
              <a:spLocks noChangeArrowheads="1"/>
            </p:cNvSpPr>
            <p:nvPr/>
          </p:nvSpPr>
          <p:spPr bwMode="auto">
            <a:xfrm>
              <a:off x="816" y="912"/>
              <a:ext cx="288" cy="192"/>
            </a:xfrm>
            <a:prstGeom prst="rect">
              <a:avLst/>
            </a:prstGeom>
            <a:solidFill>
              <a:srgbClr val="00B0F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86" name="Text Box 11"/>
            <p:cNvSpPr txBox="1">
              <a:spLocks noChangeArrowheads="1"/>
            </p:cNvSpPr>
            <p:nvPr/>
          </p:nvSpPr>
          <p:spPr bwMode="auto">
            <a:xfrm>
              <a:off x="864" y="912"/>
              <a:ext cx="175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i="1"/>
                <a:t>B</a:t>
              </a:r>
            </a:p>
          </p:txBody>
        </p:sp>
      </p:grpSp>
      <p:sp>
        <p:nvSpPr>
          <p:cNvPr id="76" name="Line 12"/>
          <p:cNvSpPr>
            <a:spLocks noChangeShapeType="1"/>
          </p:cNvSpPr>
          <p:nvPr/>
        </p:nvSpPr>
        <p:spPr bwMode="auto">
          <a:xfrm>
            <a:off x="3276600" y="4191000"/>
            <a:ext cx="0" cy="19002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77" name="Line 13"/>
          <p:cNvSpPr>
            <a:spLocks noChangeShapeType="1"/>
          </p:cNvSpPr>
          <p:nvPr/>
        </p:nvSpPr>
        <p:spPr bwMode="auto">
          <a:xfrm>
            <a:off x="1447800" y="4872037"/>
            <a:ext cx="1828800" cy="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78" name="Line 14"/>
          <p:cNvSpPr>
            <a:spLocks noChangeShapeType="1"/>
          </p:cNvSpPr>
          <p:nvPr/>
        </p:nvSpPr>
        <p:spPr bwMode="auto">
          <a:xfrm flipH="1">
            <a:off x="1447800" y="5205412"/>
            <a:ext cx="1828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79" name="Line 15"/>
          <p:cNvSpPr>
            <a:spLocks noChangeShapeType="1"/>
          </p:cNvSpPr>
          <p:nvPr/>
        </p:nvSpPr>
        <p:spPr bwMode="auto">
          <a:xfrm>
            <a:off x="1447800" y="5534025"/>
            <a:ext cx="1828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med" len="med"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80" name="Text Box 16"/>
          <p:cNvSpPr txBox="1">
            <a:spLocks noChangeArrowheads="1"/>
          </p:cNvSpPr>
          <p:nvPr/>
        </p:nvSpPr>
        <p:spPr bwMode="auto">
          <a:xfrm>
            <a:off x="1447800" y="4603750"/>
            <a:ext cx="19050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1" hangingPunct="1"/>
            <a:r>
              <a:rPr lang="en-US" dirty="0" smtClean="0"/>
              <a:t>Authentication Request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81" name="Rectangle 17"/>
          <p:cNvSpPr>
            <a:spLocks noChangeArrowheads="1"/>
          </p:cNvSpPr>
          <p:nvPr/>
        </p:nvSpPr>
        <p:spPr bwMode="auto">
          <a:xfrm>
            <a:off x="1524000" y="4948237"/>
            <a:ext cx="17526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/>
            <a:r>
              <a:rPr lang="en-US" dirty="0" smtClean="0"/>
              <a:t>Authentication Response</a:t>
            </a:r>
            <a:endParaRPr lang="en-US" i="1" dirty="0">
              <a:solidFill>
                <a:schemeClr val="accent2"/>
              </a:solidFill>
            </a:endParaRPr>
          </a:p>
        </p:txBody>
      </p:sp>
      <p:sp>
        <p:nvSpPr>
          <p:cNvPr id="82" name="Line 18"/>
          <p:cNvSpPr>
            <a:spLocks noChangeShapeType="1"/>
          </p:cNvSpPr>
          <p:nvPr/>
        </p:nvSpPr>
        <p:spPr bwMode="auto">
          <a:xfrm>
            <a:off x="1458913" y="5861050"/>
            <a:ext cx="1828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non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83" name="Text Box 19"/>
          <p:cNvSpPr txBox="1">
            <a:spLocks noChangeArrowheads="1"/>
          </p:cNvSpPr>
          <p:nvPr/>
        </p:nvSpPr>
        <p:spPr bwMode="auto">
          <a:xfrm>
            <a:off x="1538288" y="5289550"/>
            <a:ext cx="1585913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/>
            <a:r>
              <a:rPr lang="en-US" dirty="0" smtClean="0"/>
              <a:t>Association Request</a:t>
            </a:r>
            <a:endParaRPr lang="en-US" dirty="0"/>
          </a:p>
        </p:txBody>
      </p:sp>
      <p:sp>
        <p:nvSpPr>
          <p:cNvPr id="84" name="Rectangle 20"/>
          <p:cNvSpPr>
            <a:spLocks noChangeArrowheads="1"/>
          </p:cNvSpPr>
          <p:nvPr/>
        </p:nvSpPr>
        <p:spPr bwMode="auto">
          <a:xfrm>
            <a:off x="1600200" y="5634037"/>
            <a:ext cx="154080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 dirty="0" smtClean="0"/>
              <a:t>Association Response</a:t>
            </a:r>
            <a:endParaRPr lang="en-US" dirty="0"/>
          </a:p>
        </p:txBody>
      </p:sp>
      <p:cxnSp>
        <p:nvCxnSpPr>
          <p:cNvPr id="90" name="Straight Arrow Connector 89"/>
          <p:cNvCxnSpPr/>
          <p:nvPr/>
        </p:nvCxnSpPr>
        <p:spPr bwMode="auto">
          <a:xfrm flipH="1">
            <a:off x="1447800" y="4495800"/>
            <a:ext cx="18288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91" name="TextBox 90"/>
          <p:cNvSpPr txBox="1"/>
          <p:nvPr/>
        </p:nvSpPr>
        <p:spPr>
          <a:xfrm>
            <a:off x="1826422" y="4191000"/>
            <a:ext cx="11038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A" dirty="0" smtClean="0"/>
              <a:t>802.11 Beacon</a:t>
            </a:r>
            <a:endParaRPr lang="en-CA" dirty="0"/>
          </a:p>
        </p:txBody>
      </p:sp>
      <p:sp>
        <p:nvSpPr>
          <p:cNvPr id="120" name="Left Brace 119"/>
          <p:cNvSpPr/>
          <p:nvPr/>
        </p:nvSpPr>
        <p:spPr bwMode="auto">
          <a:xfrm>
            <a:off x="1143000" y="4800600"/>
            <a:ext cx="198119" cy="1143000"/>
          </a:xfrm>
          <a:prstGeom prst="lef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1" name="TextBox 120"/>
          <p:cNvSpPr txBox="1"/>
          <p:nvPr/>
        </p:nvSpPr>
        <p:spPr>
          <a:xfrm>
            <a:off x="0" y="5257800"/>
            <a:ext cx="11272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/>
              <a:t>Key Exchange</a:t>
            </a:r>
            <a:endParaRPr lang="en-CA" dirty="0"/>
          </a:p>
        </p:txBody>
      </p:sp>
      <p:grpSp>
        <p:nvGrpSpPr>
          <p:cNvPr id="127" name="Group 126"/>
          <p:cNvGrpSpPr/>
          <p:nvPr/>
        </p:nvGrpSpPr>
        <p:grpSpPr>
          <a:xfrm>
            <a:off x="7315200" y="2362200"/>
            <a:ext cx="2057400" cy="2062103"/>
            <a:chOff x="7315200" y="2514600"/>
            <a:chExt cx="2057400" cy="2062103"/>
          </a:xfrm>
        </p:grpSpPr>
        <p:sp>
          <p:nvSpPr>
            <p:cNvPr id="126" name="Rectangle 125"/>
            <p:cNvSpPr/>
            <p:nvPr/>
          </p:nvSpPr>
          <p:spPr bwMode="auto">
            <a:xfrm>
              <a:off x="7391400" y="2514600"/>
              <a:ext cx="1752600" cy="1828800"/>
            </a:xfrm>
            <a:prstGeom prst="rect">
              <a:avLst/>
            </a:prstGeom>
            <a:solidFill>
              <a:srgbClr val="FFFF00"/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CA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25" name="TextBox 124"/>
            <p:cNvSpPr txBox="1"/>
            <p:nvPr/>
          </p:nvSpPr>
          <p:spPr>
            <a:xfrm>
              <a:off x="7315200" y="2514600"/>
              <a:ext cx="2057400" cy="206210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CA" sz="1600" u="sng" dirty="0" smtClean="0"/>
                <a:t>Protocols:</a:t>
              </a:r>
            </a:p>
            <a:p>
              <a:pPr>
                <a:buFont typeface="Wingdings" pitchFamily="2" charset="2"/>
                <a:buChar char="§"/>
              </a:pPr>
              <a:r>
                <a:rPr lang="en-CA" sz="1600" dirty="0" smtClean="0"/>
                <a:t> Symmetric key: </a:t>
              </a:r>
            </a:p>
            <a:p>
              <a:r>
                <a:rPr lang="en-CA" sz="1600" dirty="0" smtClean="0"/>
                <a:t>  (a) Pre-shared key</a:t>
              </a:r>
            </a:p>
            <a:p>
              <a:r>
                <a:rPr lang="en-CA" sz="1600" dirty="0" smtClean="0"/>
                <a:t>  </a:t>
              </a:r>
              <a:r>
                <a:rPr lang="en-CA" sz="1600" dirty="0" smtClean="0">
                  <a:solidFill>
                    <a:srgbClr val="C00000"/>
                  </a:solidFill>
                </a:rPr>
                <a:t>(a’) </a:t>
              </a:r>
              <a:r>
                <a:rPr lang="en-CA" sz="1600" dirty="0" err="1" smtClean="0">
                  <a:solidFill>
                    <a:srgbClr val="C00000"/>
                  </a:solidFill>
                </a:rPr>
                <a:t>Blundo</a:t>
              </a:r>
              <a:r>
                <a:rPr lang="en-CA" sz="1600" dirty="0" smtClean="0">
                  <a:solidFill>
                    <a:srgbClr val="C00000"/>
                  </a:solidFill>
                </a:rPr>
                <a:t> scheme</a:t>
              </a:r>
            </a:p>
            <a:p>
              <a:pPr>
                <a:buFont typeface="Wingdings" pitchFamily="2" charset="2"/>
                <a:buChar char="§"/>
              </a:pPr>
              <a:r>
                <a:rPr lang="en-CA" sz="1600" dirty="0" smtClean="0"/>
                <a:t> Public key:</a:t>
              </a:r>
            </a:p>
            <a:p>
              <a:r>
                <a:rPr lang="en-CA" sz="1600" dirty="0" smtClean="0"/>
                <a:t>  (b) No cert, MITM</a:t>
              </a:r>
            </a:p>
            <a:p>
              <a:r>
                <a:rPr lang="en-CA" sz="1600" dirty="0" smtClean="0"/>
                <a:t>  (c) Password</a:t>
              </a:r>
            </a:p>
            <a:p>
              <a:endParaRPr lang="en-CA" sz="1600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Rectangle 78"/>
          <p:cNvSpPr/>
          <p:nvPr/>
        </p:nvSpPr>
        <p:spPr bwMode="auto">
          <a:xfrm>
            <a:off x="1295400" y="3810000"/>
            <a:ext cx="2743200" cy="2362200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4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14462" cy="276999"/>
          </a:xfrm>
        </p:spPr>
        <p:txBody>
          <a:bodyPr/>
          <a:lstStyle/>
          <a:p>
            <a:r>
              <a:rPr lang="en-US" dirty="0" smtClean="0"/>
              <a:t>May 15, 2012</a:t>
            </a:r>
            <a:endParaRPr lang="en-US" dirty="0"/>
          </a:p>
        </p:txBody>
      </p:sp>
      <p:sp>
        <p:nvSpPr>
          <p:cNvPr id="2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9EED909D-8113-43DE-924F-A421621AFCD2}" type="slidenum">
              <a:rPr lang="en-US"/>
              <a:pPr/>
              <a:t>34</a:t>
            </a:fld>
            <a:endParaRPr lang="en-US"/>
          </a:p>
        </p:txBody>
      </p:sp>
      <p:sp>
        <p:nvSpPr>
          <p:cNvPr id="79874" name="Text Box 2"/>
          <p:cNvSpPr txBox="1">
            <a:spLocks noChangeArrowheads="1"/>
          </p:cNvSpPr>
          <p:nvPr/>
        </p:nvSpPr>
        <p:spPr bwMode="auto">
          <a:xfrm>
            <a:off x="535757" y="533400"/>
            <a:ext cx="8209042" cy="83099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400" b="1" dirty="0" smtClean="0"/>
              <a:t>Mapping Key Establishment Options to 802.11 Architecture</a:t>
            </a:r>
          </a:p>
          <a:p>
            <a:pPr algn="r"/>
            <a:r>
              <a:rPr lang="en-US" sz="2400" b="1" i="1" dirty="0" smtClean="0"/>
              <a:t>with 3</a:t>
            </a:r>
            <a:r>
              <a:rPr lang="en-US" sz="2400" b="1" i="1" baseline="30000" dirty="0" smtClean="0"/>
              <a:t>rd</a:t>
            </a:r>
            <a:r>
              <a:rPr lang="en-US" sz="2400" b="1" i="1" dirty="0" smtClean="0"/>
              <a:t> Party Authentication</a:t>
            </a:r>
            <a:endParaRPr lang="en-US" sz="2400" b="1" i="1" dirty="0"/>
          </a:p>
        </p:txBody>
      </p:sp>
      <p:sp>
        <p:nvSpPr>
          <p:cNvPr id="79893" name="Text Box 21"/>
          <p:cNvSpPr txBox="1">
            <a:spLocks noChangeArrowheads="1"/>
          </p:cNvSpPr>
          <p:nvPr/>
        </p:nvSpPr>
        <p:spPr bwMode="auto">
          <a:xfrm>
            <a:off x="669925" y="3338513"/>
            <a:ext cx="1841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endParaRPr lang="en-US" sz="1600"/>
          </a:p>
        </p:txBody>
      </p:sp>
      <p:sp>
        <p:nvSpPr>
          <p:cNvPr id="67" name="Rectangle 66"/>
          <p:cNvSpPr/>
          <p:nvPr/>
        </p:nvSpPr>
        <p:spPr>
          <a:xfrm>
            <a:off x="304800" y="3352800"/>
            <a:ext cx="344825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CA" sz="1600" b="1" dirty="0" smtClean="0"/>
              <a:t>Step 2: Mapping to 802.11 Messaging</a:t>
            </a:r>
            <a:endParaRPr lang="en-CA" sz="1600" b="1" dirty="0"/>
          </a:p>
        </p:txBody>
      </p:sp>
      <p:sp>
        <p:nvSpPr>
          <p:cNvPr id="121" name="TextBox 120"/>
          <p:cNvSpPr txBox="1"/>
          <p:nvPr/>
        </p:nvSpPr>
        <p:spPr>
          <a:xfrm>
            <a:off x="304800" y="5257800"/>
            <a:ext cx="11272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/>
              <a:t>Key Exchange</a:t>
            </a:r>
            <a:endParaRPr lang="en-CA" dirty="0"/>
          </a:p>
        </p:txBody>
      </p:sp>
      <p:sp>
        <p:nvSpPr>
          <p:cNvPr id="160" name="Text Box 3"/>
          <p:cNvSpPr txBox="1">
            <a:spLocks noChangeArrowheads="1"/>
          </p:cNvSpPr>
          <p:nvPr/>
        </p:nvSpPr>
        <p:spPr bwMode="auto">
          <a:xfrm>
            <a:off x="2160588" y="4191000"/>
            <a:ext cx="290512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GB" sz="2400"/>
          </a:p>
          <a:p>
            <a:pPr>
              <a:buFontTx/>
              <a:buChar char="•"/>
            </a:pPr>
            <a:endParaRPr lang="en-GB" sz="2400"/>
          </a:p>
        </p:txBody>
      </p:sp>
      <p:sp>
        <p:nvSpPr>
          <p:cNvPr id="161" name="Text Box 3"/>
          <p:cNvSpPr txBox="1">
            <a:spLocks noChangeArrowheads="1"/>
          </p:cNvSpPr>
          <p:nvPr/>
        </p:nvSpPr>
        <p:spPr bwMode="auto">
          <a:xfrm>
            <a:off x="2160588" y="4191000"/>
            <a:ext cx="290512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GB" sz="2400"/>
          </a:p>
          <a:p>
            <a:pPr>
              <a:buFontTx/>
              <a:buChar char="•"/>
            </a:pPr>
            <a:endParaRPr lang="en-GB" sz="2400"/>
          </a:p>
        </p:txBody>
      </p:sp>
      <p:grpSp>
        <p:nvGrpSpPr>
          <p:cNvPr id="162" name="Group 5"/>
          <p:cNvGrpSpPr>
            <a:grpSpLocks/>
          </p:cNvGrpSpPr>
          <p:nvPr/>
        </p:nvGrpSpPr>
        <p:grpSpPr bwMode="auto">
          <a:xfrm>
            <a:off x="1523999" y="3886201"/>
            <a:ext cx="457200" cy="304800"/>
            <a:chOff x="816" y="912"/>
            <a:chExt cx="288" cy="192"/>
          </a:xfrm>
        </p:grpSpPr>
        <p:sp>
          <p:nvSpPr>
            <p:cNvPr id="184" name="Rectangle 6"/>
            <p:cNvSpPr>
              <a:spLocks noChangeArrowheads="1"/>
            </p:cNvSpPr>
            <p:nvPr/>
          </p:nvSpPr>
          <p:spPr bwMode="auto">
            <a:xfrm>
              <a:off x="816" y="912"/>
              <a:ext cx="288" cy="192"/>
            </a:xfrm>
            <a:prstGeom prst="rect">
              <a:avLst/>
            </a:prstGeom>
            <a:solidFill>
              <a:srgbClr val="FFC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185" name="Text Box 7"/>
            <p:cNvSpPr txBox="1">
              <a:spLocks noChangeArrowheads="1"/>
            </p:cNvSpPr>
            <p:nvPr/>
          </p:nvSpPr>
          <p:spPr bwMode="auto">
            <a:xfrm>
              <a:off x="864" y="912"/>
              <a:ext cx="175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i="1"/>
                <a:t>A</a:t>
              </a:r>
            </a:p>
          </p:txBody>
        </p:sp>
      </p:grpSp>
      <p:sp>
        <p:nvSpPr>
          <p:cNvPr id="163" name="Line 8"/>
          <p:cNvSpPr>
            <a:spLocks noChangeShapeType="1"/>
          </p:cNvSpPr>
          <p:nvPr/>
        </p:nvSpPr>
        <p:spPr bwMode="auto">
          <a:xfrm>
            <a:off x="1752600" y="4191000"/>
            <a:ext cx="0" cy="19002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CA"/>
          </a:p>
        </p:txBody>
      </p:sp>
      <p:grpSp>
        <p:nvGrpSpPr>
          <p:cNvPr id="164" name="Group 9"/>
          <p:cNvGrpSpPr>
            <a:grpSpLocks/>
          </p:cNvGrpSpPr>
          <p:nvPr/>
        </p:nvGrpSpPr>
        <p:grpSpPr bwMode="auto">
          <a:xfrm>
            <a:off x="3352799" y="3886201"/>
            <a:ext cx="457200" cy="304800"/>
            <a:chOff x="816" y="912"/>
            <a:chExt cx="288" cy="192"/>
          </a:xfrm>
        </p:grpSpPr>
        <p:sp>
          <p:nvSpPr>
            <p:cNvPr id="182" name="Rectangle 10"/>
            <p:cNvSpPr>
              <a:spLocks noChangeArrowheads="1"/>
            </p:cNvSpPr>
            <p:nvPr/>
          </p:nvSpPr>
          <p:spPr bwMode="auto">
            <a:xfrm>
              <a:off x="816" y="912"/>
              <a:ext cx="288" cy="192"/>
            </a:xfrm>
            <a:prstGeom prst="rect">
              <a:avLst/>
            </a:prstGeom>
            <a:solidFill>
              <a:srgbClr val="00B0F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183" name="Text Box 11"/>
            <p:cNvSpPr txBox="1">
              <a:spLocks noChangeArrowheads="1"/>
            </p:cNvSpPr>
            <p:nvPr/>
          </p:nvSpPr>
          <p:spPr bwMode="auto">
            <a:xfrm>
              <a:off x="864" y="912"/>
              <a:ext cx="175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i="1" dirty="0"/>
                <a:t>B</a:t>
              </a:r>
            </a:p>
          </p:txBody>
        </p:sp>
      </p:grpSp>
      <p:sp>
        <p:nvSpPr>
          <p:cNvPr id="165" name="Line 12"/>
          <p:cNvSpPr>
            <a:spLocks noChangeShapeType="1"/>
          </p:cNvSpPr>
          <p:nvPr/>
        </p:nvSpPr>
        <p:spPr bwMode="auto">
          <a:xfrm>
            <a:off x="3581400" y="4191000"/>
            <a:ext cx="0" cy="19002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166" name="Line 13"/>
          <p:cNvSpPr>
            <a:spLocks noChangeShapeType="1"/>
          </p:cNvSpPr>
          <p:nvPr/>
        </p:nvSpPr>
        <p:spPr bwMode="auto">
          <a:xfrm>
            <a:off x="1752600" y="4872037"/>
            <a:ext cx="1828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167" name="Line 14"/>
          <p:cNvSpPr>
            <a:spLocks noChangeShapeType="1"/>
          </p:cNvSpPr>
          <p:nvPr/>
        </p:nvSpPr>
        <p:spPr bwMode="auto">
          <a:xfrm flipH="1">
            <a:off x="1752600" y="5329237"/>
            <a:ext cx="1828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168" name="Line 15"/>
          <p:cNvSpPr>
            <a:spLocks noChangeShapeType="1"/>
          </p:cNvSpPr>
          <p:nvPr/>
        </p:nvSpPr>
        <p:spPr bwMode="auto">
          <a:xfrm>
            <a:off x="1752600" y="5710237"/>
            <a:ext cx="1828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med" len="med"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169" name="Text Box 16"/>
          <p:cNvSpPr txBox="1">
            <a:spLocks noChangeArrowheads="1"/>
          </p:cNvSpPr>
          <p:nvPr/>
        </p:nvSpPr>
        <p:spPr bwMode="auto">
          <a:xfrm>
            <a:off x="1752600" y="4603750"/>
            <a:ext cx="19050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1" hangingPunct="1"/>
            <a:r>
              <a:rPr lang="en-US" dirty="0" smtClean="0"/>
              <a:t>Authentication Request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170" name="Rectangle 17"/>
          <p:cNvSpPr>
            <a:spLocks noChangeArrowheads="1"/>
          </p:cNvSpPr>
          <p:nvPr/>
        </p:nvSpPr>
        <p:spPr bwMode="auto">
          <a:xfrm>
            <a:off x="1828800" y="5024437"/>
            <a:ext cx="17526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/>
            <a:r>
              <a:rPr lang="en-US" dirty="0" smtClean="0"/>
              <a:t>Authentication Response</a:t>
            </a:r>
            <a:endParaRPr lang="en-US" i="1" dirty="0"/>
          </a:p>
        </p:txBody>
      </p:sp>
      <p:sp>
        <p:nvSpPr>
          <p:cNvPr id="171" name="Line 18"/>
          <p:cNvSpPr>
            <a:spLocks noChangeShapeType="1"/>
          </p:cNvSpPr>
          <p:nvPr/>
        </p:nvSpPr>
        <p:spPr bwMode="auto">
          <a:xfrm>
            <a:off x="1752600" y="6091237"/>
            <a:ext cx="1828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non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172" name="Text Box 19"/>
          <p:cNvSpPr txBox="1">
            <a:spLocks noChangeArrowheads="1"/>
          </p:cNvSpPr>
          <p:nvPr/>
        </p:nvSpPr>
        <p:spPr bwMode="auto">
          <a:xfrm>
            <a:off x="1828800" y="5405437"/>
            <a:ext cx="1585913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/>
            <a:r>
              <a:rPr lang="en-US" dirty="0" smtClean="0"/>
              <a:t>Association Request</a:t>
            </a:r>
            <a:endParaRPr lang="en-US" dirty="0"/>
          </a:p>
        </p:txBody>
      </p:sp>
      <p:sp>
        <p:nvSpPr>
          <p:cNvPr id="173" name="Rectangle 20"/>
          <p:cNvSpPr>
            <a:spLocks noChangeArrowheads="1"/>
          </p:cNvSpPr>
          <p:nvPr/>
        </p:nvSpPr>
        <p:spPr bwMode="auto">
          <a:xfrm>
            <a:off x="1905000" y="5786437"/>
            <a:ext cx="154080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 dirty="0" smtClean="0"/>
              <a:t>Association Response</a:t>
            </a:r>
            <a:endParaRPr lang="en-US" dirty="0"/>
          </a:p>
        </p:txBody>
      </p:sp>
      <p:grpSp>
        <p:nvGrpSpPr>
          <p:cNvPr id="174" name="Group 9"/>
          <p:cNvGrpSpPr>
            <a:grpSpLocks/>
          </p:cNvGrpSpPr>
          <p:nvPr/>
        </p:nvGrpSpPr>
        <p:grpSpPr bwMode="auto">
          <a:xfrm>
            <a:off x="5181600" y="3886200"/>
            <a:ext cx="576263" cy="304800"/>
            <a:chOff x="816" y="912"/>
            <a:chExt cx="363" cy="192"/>
          </a:xfrm>
        </p:grpSpPr>
        <p:sp>
          <p:nvSpPr>
            <p:cNvPr id="180" name="Rectangle 10"/>
            <p:cNvSpPr>
              <a:spLocks noChangeArrowheads="1"/>
            </p:cNvSpPr>
            <p:nvPr/>
          </p:nvSpPr>
          <p:spPr bwMode="auto">
            <a:xfrm>
              <a:off x="816" y="912"/>
              <a:ext cx="288" cy="192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181" name="Text Box 11"/>
            <p:cNvSpPr txBox="1">
              <a:spLocks noChangeArrowheads="1"/>
            </p:cNvSpPr>
            <p:nvPr/>
          </p:nvSpPr>
          <p:spPr bwMode="auto">
            <a:xfrm>
              <a:off x="816" y="912"/>
              <a:ext cx="363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eaLnBrk="1" hangingPunct="1"/>
              <a:r>
                <a:rPr lang="en-US" i="1" dirty="0" smtClean="0"/>
                <a:t>KDC</a:t>
              </a:r>
              <a:endParaRPr lang="en-US" i="1" dirty="0"/>
            </a:p>
          </p:txBody>
        </p:sp>
      </p:grpSp>
      <p:sp>
        <p:nvSpPr>
          <p:cNvPr id="175" name="Line 12"/>
          <p:cNvSpPr>
            <a:spLocks noChangeShapeType="1"/>
          </p:cNvSpPr>
          <p:nvPr/>
        </p:nvSpPr>
        <p:spPr bwMode="auto">
          <a:xfrm>
            <a:off x="5410200" y="4191000"/>
            <a:ext cx="0" cy="19002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176" name="Text Box 16"/>
          <p:cNvSpPr txBox="1">
            <a:spLocks noChangeArrowheads="1"/>
          </p:cNvSpPr>
          <p:nvPr/>
        </p:nvSpPr>
        <p:spPr bwMode="auto">
          <a:xfrm>
            <a:off x="3581400" y="4643437"/>
            <a:ext cx="19050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1" hangingPunct="1"/>
            <a:r>
              <a:rPr lang="en-US" dirty="0" smtClean="0"/>
              <a:t>Authentication Request</a:t>
            </a:r>
            <a:endParaRPr lang="en-US" i="1" dirty="0" smtClean="0">
              <a:solidFill>
                <a:schemeClr val="accent2"/>
              </a:solidFill>
            </a:endParaRPr>
          </a:p>
        </p:txBody>
      </p:sp>
      <p:sp>
        <p:nvSpPr>
          <p:cNvPr id="177" name="Line 15"/>
          <p:cNvSpPr>
            <a:spLocks noChangeShapeType="1"/>
          </p:cNvSpPr>
          <p:nvPr/>
        </p:nvSpPr>
        <p:spPr bwMode="auto">
          <a:xfrm>
            <a:off x="3581400" y="4948237"/>
            <a:ext cx="1828800" cy="0"/>
          </a:xfrm>
          <a:prstGeom prst="line">
            <a:avLst/>
          </a:prstGeom>
          <a:noFill/>
          <a:ln w="28575">
            <a:solidFill>
              <a:srgbClr val="C00000"/>
            </a:solidFill>
            <a:round/>
            <a:headEnd type="none" w="med" len="med"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178" name="Line 15"/>
          <p:cNvSpPr>
            <a:spLocks noChangeShapeType="1"/>
          </p:cNvSpPr>
          <p:nvPr/>
        </p:nvSpPr>
        <p:spPr bwMode="auto">
          <a:xfrm>
            <a:off x="3581400" y="5253037"/>
            <a:ext cx="1828800" cy="0"/>
          </a:xfrm>
          <a:prstGeom prst="line">
            <a:avLst/>
          </a:prstGeom>
          <a:noFill/>
          <a:ln w="28575">
            <a:solidFill>
              <a:srgbClr val="C00000"/>
            </a:solidFill>
            <a:round/>
            <a:headEnd type="triangle" w="med" len="med"/>
            <a:tailEnd type="non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179" name="Text Box 16"/>
          <p:cNvSpPr txBox="1">
            <a:spLocks noChangeArrowheads="1"/>
          </p:cNvSpPr>
          <p:nvPr/>
        </p:nvSpPr>
        <p:spPr bwMode="auto">
          <a:xfrm>
            <a:off x="3505200" y="4948237"/>
            <a:ext cx="19812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1" hangingPunct="1"/>
            <a:r>
              <a:rPr lang="en-US" dirty="0" smtClean="0"/>
              <a:t>Authentication Response</a:t>
            </a:r>
            <a:endParaRPr lang="en-US" i="1" dirty="0" smtClean="0">
              <a:solidFill>
                <a:schemeClr val="accent2"/>
              </a:solidFill>
            </a:endParaRPr>
          </a:p>
        </p:txBody>
      </p:sp>
      <p:sp>
        <p:nvSpPr>
          <p:cNvPr id="186" name="Left Brace 185"/>
          <p:cNvSpPr/>
          <p:nvPr/>
        </p:nvSpPr>
        <p:spPr bwMode="auto">
          <a:xfrm>
            <a:off x="1447800" y="4800600"/>
            <a:ext cx="198119" cy="1143000"/>
          </a:xfrm>
          <a:prstGeom prst="lef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1200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</a:endParaRPr>
          </a:p>
        </p:txBody>
      </p:sp>
      <p:cxnSp>
        <p:nvCxnSpPr>
          <p:cNvPr id="187" name="Straight Arrow Connector 186"/>
          <p:cNvCxnSpPr/>
          <p:nvPr/>
        </p:nvCxnSpPr>
        <p:spPr bwMode="auto">
          <a:xfrm flipH="1">
            <a:off x="1752600" y="4495800"/>
            <a:ext cx="18288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188" name="TextBox 187"/>
          <p:cNvSpPr txBox="1"/>
          <p:nvPr/>
        </p:nvSpPr>
        <p:spPr>
          <a:xfrm>
            <a:off x="2131222" y="4191000"/>
            <a:ext cx="11038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A" dirty="0" smtClean="0"/>
              <a:t>802.11 Beacon</a:t>
            </a:r>
            <a:endParaRPr lang="en-CA" dirty="0"/>
          </a:p>
        </p:txBody>
      </p:sp>
      <p:sp>
        <p:nvSpPr>
          <p:cNvPr id="66" name="TextBox 65"/>
          <p:cNvSpPr txBox="1"/>
          <p:nvPr/>
        </p:nvSpPr>
        <p:spPr>
          <a:xfrm>
            <a:off x="228600" y="990600"/>
            <a:ext cx="326993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1600" b="1" dirty="0" smtClean="0"/>
              <a:t>Step 1</a:t>
            </a:r>
            <a:r>
              <a:rPr lang="en-CA" sz="1600" dirty="0" smtClean="0"/>
              <a:t>: </a:t>
            </a:r>
            <a:r>
              <a:rPr lang="en-CA" sz="1600" b="1" dirty="0" smtClean="0"/>
              <a:t>Alignment of protocol flows</a:t>
            </a:r>
            <a:endParaRPr lang="en-CA" sz="1600" b="1" dirty="0"/>
          </a:p>
        </p:txBody>
      </p:sp>
      <p:grpSp>
        <p:nvGrpSpPr>
          <p:cNvPr id="78" name="Group 77"/>
          <p:cNvGrpSpPr/>
          <p:nvPr/>
        </p:nvGrpSpPr>
        <p:grpSpPr>
          <a:xfrm>
            <a:off x="242341" y="1219200"/>
            <a:ext cx="6817155" cy="1900237"/>
            <a:chOff x="242341" y="1219200"/>
            <a:chExt cx="6817155" cy="1900237"/>
          </a:xfrm>
        </p:grpSpPr>
        <p:sp>
          <p:nvSpPr>
            <p:cNvPr id="189" name="TextBox 188"/>
            <p:cNvSpPr txBox="1"/>
            <p:nvPr/>
          </p:nvSpPr>
          <p:spPr>
            <a:xfrm>
              <a:off x="5791200" y="1981200"/>
              <a:ext cx="126829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dirty="0" smtClean="0"/>
                <a:t>Key Distribution</a:t>
              </a:r>
              <a:endParaRPr lang="en-CA" dirty="0"/>
            </a:p>
          </p:txBody>
        </p:sp>
        <p:sp>
          <p:nvSpPr>
            <p:cNvPr id="34" name="Left Brace 33"/>
            <p:cNvSpPr/>
            <p:nvPr/>
          </p:nvSpPr>
          <p:spPr bwMode="auto">
            <a:xfrm>
              <a:off x="1524000" y="1900237"/>
              <a:ext cx="152400" cy="457200"/>
            </a:xfrm>
            <a:prstGeom prst="leftBrace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CA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5" name="Left Brace 34"/>
            <p:cNvSpPr/>
            <p:nvPr/>
          </p:nvSpPr>
          <p:spPr bwMode="auto">
            <a:xfrm>
              <a:off x="1524000" y="2586037"/>
              <a:ext cx="152400" cy="457200"/>
            </a:xfrm>
            <a:prstGeom prst="leftBrace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CA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242341" y="1981200"/>
              <a:ext cx="135485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dirty="0" smtClean="0"/>
                <a:t>Key Establishment</a:t>
              </a:r>
              <a:endParaRPr lang="en-CA" dirty="0"/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257331" y="2667000"/>
              <a:ext cx="131157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dirty="0" smtClean="0"/>
                <a:t>Key Confirmation</a:t>
              </a:r>
              <a:endParaRPr lang="en-CA" dirty="0"/>
            </a:p>
          </p:txBody>
        </p:sp>
        <p:grpSp>
          <p:nvGrpSpPr>
            <p:cNvPr id="158" name="Group 157"/>
            <p:cNvGrpSpPr/>
            <p:nvPr/>
          </p:nvGrpSpPr>
          <p:grpSpPr>
            <a:xfrm>
              <a:off x="1524000" y="1219200"/>
              <a:ext cx="4233864" cy="1900237"/>
              <a:chOff x="5029200" y="914400"/>
              <a:chExt cx="4233864" cy="1900237"/>
            </a:xfrm>
          </p:grpSpPr>
          <p:sp>
            <p:nvSpPr>
              <p:cNvPr id="122" name="Text Box 3"/>
              <p:cNvSpPr txBox="1">
                <a:spLocks noChangeArrowheads="1"/>
              </p:cNvSpPr>
              <p:nvPr/>
            </p:nvSpPr>
            <p:spPr bwMode="auto">
              <a:xfrm>
                <a:off x="5665788" y="914400"/>
                <a:ext cx="290512" cy="8223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endParaRPr lang="en-GB" sz="2400"/>
              </a:p>
              <a:p>
                <a:pPr>
                  <a:buFontTx/>
                  <a:buChar char="•"/>
                </a:pPr>
                <a:endParaRPr lang="en-GB" sz="2400"/>
              </a:p>
            </p:txBody>
          </p:sp>
          <p:sp>
            <p:nvSpPr>
              <p:cNvPr id="125" name="Text Box 3"/>
              <p:cNvSpPr txBox="1">
                <a:spLocks noChangeArrowheads="1"/>
              </p:cNvSpPr>
              <p:nvPr/>
            </p:nvSpPr>
            <p:spPr bwMode="auto">
              <a:xfrm>
                <a:off x="5665788" y="914400"/>
                <a:ext cx="290512" cy="8223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endParaRPr lang="en-GB" sz="2400"/>
              </a:p>
              <a:p>
                <a:pPr>
                  <a:buFontTx/>
                  <a:buChar char="•"/>
                </a:pPr>
                <a:endParaRPr lang="en-GB" sz="2400"/>
              </a:p>
            </p:txBody>
          </p:sp>
          <p:grpSp>
            <p:nvGrpSpPr>
              <p:cNvPr id="126" name="Group 5"/>
              <p:cNvGrpSpPr>
                <a:grpSpLocks/>
              </p:cNvGrpSpPr>
              <p:nvPr/>
            </p:nvGrpSpPr>
            <p:grpSpPr bwMode="auto">
              <a:xfrm>
                <a:off x="5029200" y="985837"/>
                <a:ext cx="457200" cy="304800"/>
                <a:chOff x="816" y="912"/>
                <a:chExt cx="288" cy="192"/>
              </a:xfrm>
            </p:grpSpPr>
            <p:sp>
              <p:nvSpPr>
                <p:cNvPr id="156" name="Rectangle 6"/>
                <p:cNvSpPr>
                  <a:spLocks noChangeArrowheads="1"/>
                </p:cNvSpPr>
                <p:nvPr/>
              </p:nvSpPr>
              <p:spPr bwMode="auto">
                <a:xfrm>
                  <a:off x="816" y="912"/>
                  <a:ext cx="288" cy="192"/>
                </a:xfrm>
                <a:prstGeom prst="rect">
                  <a:avLst/>
                </a:prstGeom>
                <a:solidFill>
                  <a:srgbClr val="FFC00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CA"/>
                </a:p>
              </p:txBody>
            </p:sp>
            <p:sp>
              <p:nvSpPr>
                <p:cNvPr id="157" name="Text Box 7"/>
                <p:cNvSpPr txBox="1">
                  <a:spLocks noChangeArrowheads="1"/>
                </p:cNvSpPr>
                <p:nvPr/>
              </p:nvSpPr>
              <p:spPr bwMode="auto">
                <a:xfrm>
                  <a:off x="864" y="912"/>
                  <a:ext cx="175" cy="17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pPr eaLnBrk="1" hangingPunct="1"/>
                  <a:r>
                    <a:rPr lang="en-US" i="1"/>
                    <a:t>A</a:t>
                  </a:r>
                </a:p>
              </p:txBody>
            </p:sp>
          </p:grpSp>
          <p:sp>
            <p:nvSpPr>
              <p:cNvPr id="127" name="Line 8"/>
              <p:cNvSpPr>
                <a:spLocks noChangeShapeType="1"/>
              </p:cNvSpPr>
              <p:nvPr/>
            </p:nvSpPr>
            <p:spPr bwMode="auto">
              <a:xfrm>
                <a:off x="5257800" y="1290637"/>
                <a:ext cx="0" cy="15240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CA"/>
              </a:p>
            </p:txBody>
          </p:sp>
          <p:grpSp>
            <p:nvGrpSpPr>
              <p:cNvPr id="128" name="Group 9"/>
              <p:cNvGrpSpPr>
                <a:grpSpLocks/>
              </p:cNvGrpSpPr>
              <p:nvPr/>
            </p:nvGrpSpPr>
            <p:grpSpPr bwMode="auto">
              <a:xfrm>
                <a:off x="6858000" y="985837"/>
                <a:ext cx="457200" cy="304800"/>
                <a:chOff x="816" y="912"/>
                <a:chExt cx="288" cy="192"/>
              </a:xfrm>
            </p:grpSpPr>
            <p:sp>
              <p:nvSpPr>
                <p:cNvPr id="154" name="Rectangle 10"/>
                <p:cNvSpPr>
                  <a:spLocks noChangeArrowheads="1"/>
                </p:cNvSpPr>
                <p:nvPr/>
              </p:nvSpPr>
              <p:spPr bwMode="auto">
                <a:xfrm>
                  <a:off x="816" y="912"/>
                  <a:ext cx="288" cy="192"/>
                </a:xfrm>
                <a:prstGeom prst="rect">
                  <a:avLst/>
                </a:prstGeom>
                <a:solidFill>
                  <a:srgbClr val="00B0F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CA"/>
                </a:p>
              </p:txBody>
            </p:sp>
            <p:sp>
              <p:nvSpPr>
                <p:cNvPr id="155" name="Text Box 11"/>
                <p:cNvSpPr txBox="1">
                  <a:spLocks noChangeArrowheads="1"/>
                </p:cNvSpPr>
                <p:nvPr/>
              </p:nvSpPr>
              <p:spPr bwMode="auto">
                <a:xfrm>
                  <a:off x="864" y="912"/>
                  <a:ext cx="175" cy="17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pPr eaLnBrk="1" hangingPunct="1"/>
                  <a:r>
                    <a:rPr lang="en-US" i="1"/>
                    <a:t>B</a:t>
                  </a:r>
                </a:p>
              </p:txBody>
            </p:sp>
          </p:grpSp>
          <p:sp>
            <p:nvSpPr>
              <p:cNvPr id="129" name="Line 12"/>
              <p:cNvSpPr>
                <a:spLocks noChangeShapeType="1"/>
              </p:cNvSpPr>
              <p:nvPr/>
            </p:nvSpPr>
            <p:spPr bwMode="auto">
              <a:xfrm>
                <a:off x="7086600" y="1290637"/>
                <a:ext cx="0" cy="15240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130" name="Line 13"/>
              <p:cNvSpPr>
                <a:spLocks noChangeShapeType="1"/>
              </p:cNvSpPr>
              <p:nvPr/>
            </p:nvSpPr>
            <p:spPr bwMode="auto">
              <a:xfrm>
                <a:off x="5257800" y="1595437"/>
                <a:ext cx="1828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131" name="Line 14"/>
              <p:cNvSpPr>
                <a:spLocks noChangeShapeType="1"/>
              </p:cNvSpPr>
              <p:nvPr/>
            </p:nvSpPr>
            <p:spPr bwMode="auto">
              <a:xfrm flipH="1">
                <a:off x="5257800" y="2052637"/>
                <a:ext cx="1828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132" name="Line 15"/>
              <p:cNvSpPr>
                <a:spLocks noChangeShapeType="1"/>
              </p:cNvSpPr>
              <p:nvPr/>
            </p:nvSpPr>
            <p:spPr bwMode="auto">
              <a:xfrm>
                <a:off x="5257800" y="2433637"/>
                <a:ext cx="1828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 type="none" w="med" len="med"/>
                <a:tailEnd type="triangle" w="med" len="med"/>
              </a:ln>
              <a:effectLst/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133" name="Text Box 16"/>
              <p:cNvSpPr txBox="1">
                <a:spLocks noChangeArrowheads="1"/>
              </p:cNvSpPr>
              <p:nvPr/>
            </p:nvSpPr>
            <p:spPr bwMode="auto">
              <a:xfrm>
                <a:off x="5257800" y="1327150"/>
                <a:ext cx="1905000" cy="2762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algn="ctr" eaLnBrk="1" hangingPunct="1"/>
                <a:r>
                  <a:rPr lang="en-US" dirty="0"/>
                  <a:t>Random </a:t>
                </a:r>
                <a:r>
                  <a:rPr lang="en-US" i="1" dirty="0" smtClean="0">
                    <a:solidFill>
                      <a:schemeClr val="accent2"/>
                    </a:solidFill>
                  </a:rPr>
                  <a:t>X</a:t>
                </a:r>
                <a:endParaRPr lang="en-US" dirty="0">
                  <a:solidFill>
                    <a:schemeClr val="accent2"/>
                  </a:solidFill>
                </a:endParaRPr>
              </a:p>
            </p:txBody>
          </p:sp>
          <p:sp>
            <p:nvSpPr>
              <p:cNvPr id="134" name="Rectangle 17"/>
              <p:cNvSpPr>
                <a:spLocks noChangeArrowheads="1"/>
              </p:cNvSpPr>
              <p:nvPr/>
            </p:nvSpPr>
            <p:spPr bwMode="auto">
              <a:xfrm>
                <a:off x="5334000" y="1747837"/>
                <a:ext cx="1752600" cy="27463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eaLnBrk="1" hangingPunct="1"/>
                <a:r>
                  <a:rPr lang="en-US" dirty="0"/>
                  <a:t>Random </a:t>
                </a:r>
                <a:r>
                  <a:rPr lang="en-US" i="1" dirty="0" smtClean="0">
                    <a:solidFill>
                      <a:schemeClr val="accent2"/>
                    </a:solidFill>
                  </a:rPr>
                  <a:t>Y</a:t>
                </a:r>
                <a:r>
                  <a:rPr lang="en-US" dirty="0" smtClean="0">
                    <a:solidFill>
                      <a:schemeClr val="accent2"/>
                    </a:solidFill>
                  </a:rPr>
                  <a:t>, </a:t>
                </a:r>
                <a:r>
                  <a:rPr lang="en-US" dirty="0" smtClean="0"/>
                  <a:t>[</a:t>
                </a:r>
                <a:r>
                  <a:rPr lang="en-US" i="1" dirty="0" smtClean="0">
                    <a:solidFill>
                      <a:srgbClr val="FF0000"/>
                    </a:solidFill>
                  </a:rPr>
                  <a:t>ka</a:t>
                </a:r>
                <a:r>
                  <a:rPr lang="en-US" dirty="0" smtClean="0"/>
                  <a:t>]</a:t>
                </a:r>
                <a:r>
                  <a:rPr lang="en-US" baseline="-25000" dirty="0" smtClean="0"/>
                  <a:t>AT</a:t>
                </a:r>
                <a:endParaRPr lang="en-US" i="1" dirty="0"/>
              </a:p>
            </p:txBody>
          </p:sp>
          <p:sp>
            <p:nvSpPr>
              <p:cNvPr id="135" name="Line 18"/>
              <p:cNvSpPr>
                <a:spLocks noChangeShapeType="1"/>
              </p:cNvSpPr>
              <p:nvPr/>
            </p:nvSpPr>
            <p:spPr bwMode="auto">
              <a:xfrm>
                <a:off x="5257800" y="2814637"/>
                <a:ext cx="1828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 type="triangl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136" name="Text Box 19"/>
              <p:cNvSpPr txBox="1">
                <a:spLocks noChangeArrowheads="1"/>
              </p:cNvSpPr>
              <p:nvPr/>
            </p:nvSpPr>
            <p:spPr bwMode="auto">
              <a:xfrm>
                <a:off x="5334000" y="2128837"/>
                <a:ext cx="1585913" cy="27463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eaLnBrk="1" hangingPunct="1"/>
                <a:r>
                  <a:rPr lang="en-US" dirty="0">
                    <a:solidFill>
                      <a:schemeClr val="accent2"/>
                    </a:solidFill>
                  </a:rPr>
                  <a:t>MAC</a:t>
                </a:r>
                <a:r>
                  <a:rPr lang="en-US" dirty="0"/>
                  <a:t> over messages</a:t>
                </a:r>
              </a:p>
            </p:txBody>
          </p:sp>
          <p:sp>
            <p:nvSpPr>
              <p:cNvPr id="137" name="Rectangle 20"/>
              <p:cNvSpPr>
                <a:spLocks noChangeArrowheads="1"/>
              </p:cNvSpPr>
              <p:nvPr/>
            </p:nvSpPr>
            <p:spPr bwMode="auto">
              <a:xfrm>
                <a:off x="5410200" y="2509837"/>
                <a:ext cx="1454150" cy="27463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eaLnBrk="1" hangingPunct="1"/>
                <a:r>
                  <a:rPr lang="en-US" dirty="0">
                    <a:solidFill>
                      <a:schemeClr val="accent2"/>
                    </a:solidFill>
                  </a:rPr>
                  <a:t>MAC</a:t>
                </a:r>
                <a:r>
                  <a:rPr lang="en-US" dirty="0"/>
                  <a:t> over messages</a:t>
                </a:r>
              </a:p>
            </p:txBody>
          </p:sp>
          <p:grpSp>
            <p:nvGrpSpPr>
              <p:cNvPr id="138" name="Group 9"/>
              <p:cNvGrpSpPr>
                <a:grpSpLocks/>
              </p:cNvGrpSpPr>
              <p:nvPr/>
            </p:nvGrpSpPr>
            <p:grpSpPr bwMode="auto">
              <a:xfrm>
                <a:off x="8686801" y="985837"/>
                <a:ext cx="576263" cy="304800"/>
                <a:chOff x="816" y="912"/>
                <a:chExt cx="363" cy="192"/>
              </a:xfrm>
            </p:grpSpPr>
            <p:sp>
              <p:nvSpPr>
                <p:cNvPr id="152" name="Rectangle 10"/>
                <p:cNvSpPr>
                  <a:spLocks noChangeArrowheads="1"/>
                </p:cNvSpPr>
                <p:nvPr/>
              </p:nvSpPr>
              <p:spPr bwMode="auto">
                <a:xfrm>
                  <a:off x="816" y="912"/>
                  <a:ext cx="288" cy="192"/>
                </a:xfrm>
                <a:prstGeom prst="rect">
                  <a:avLst/>
                </a:prstGeom>
                <a:solidFill>
                  <a:srgbClr val="92D05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CA"/>
                </a:p>
              </p:txBody>
            </p:sp>
            <p:sp>
              <p:nvSpPr>
                <p:cNvPr id="153" name="Text Box 11"/>
                <p:cNvSpPr txBox="1">
                  <a:spLocks noChangeArrowheads="1"/>
                </p:cNvSpPr>
                <p:nvPr/>
              </p:nvSpPr>
              <p:spPr bwMode="auto">
                <a:xfrm>
                  <a:off x="816" y="912"/>
                  <a:ext cx="363" cy="17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square">
                  <a:spAutoFit/>
                </a:bodyPr>
                <a:lstStyle/>
                <a:p>
                  <a:pPr eaLnBrk="1" hangingPunct="1"/>
                  <a:r>
                    <a:rPr lang="en-US" i="1" dirty="0" smtClean="0"/>
                    <a:t>KDC</a:t>
                  </a:r>
                  <a:endParaRPr lang="en-US" i="1" dirty="0"/>
                </a:p>
              </p:txBody>
            </p:sp>
          </p:grpSp>
          <p:sp>
            <p:nvSpPr>
              <p:cNvPr id="139" name="Line 12"/>
              <p:cNvSpPr>
                <a:spLocks noChangeShapeType="1"/>
              </p:cNvSpPr>
              <p:nvPr/>
            </p:nvSpPr>
            <p:spPr bwMode="auto">
              <a:xfrm>
                <a:off x="8915400" y="1290637"/>
                <a:ext cx="0" cy="15240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140" name="Text Box 16"/>
              <p:cNvSpPr txBox="1">
                <a:spLocks noChangeArrowheads="1"/>
              </p:cNvSpPr>
              <p:nvPr/>
            </p:nvSpPr>
            <p:spPr bwMode="auto">
              <a:xfrm>
                <a:off x="7086600" y="1366837"/>
                <a:ext cx="1905000" cy="2769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algn="ctr" eaLnBrk="1" hangingPunct="1"/>
                <a:r>
                  <a:rPr lang="en-US" dirty="0"/>
                  <a:t>Random </a:t>
                </a:r>
                <a:r>
                  <a:rPr lang="en-US" i="1" dirty="0" smtClean="0">
                    <a:solidFill>
                      <a:schemeClr val="accent2"/>
                    </a:solidFill>
                  </a:rPr>
                  <a:t>X, </a:t>
                </a:r>
                <a:r>
                  <a:rPr lang="en-US" dirty="0" smtClean="0"/>
                  <a:t>Random </a:t>
                </a:r>
                <a:r>
                  <a:rPr lang="en-US" i="1" dirty="0" smtClean="0">
                    <a:solidFill>
                      <a:schemeClr val="accent2"/>
                    </a:solidFill>
                  </a:rPr>
                  <a:t>Y</a:t>
                </a:r>
              </a:p>
            </p:txBody>
          </p:sp>
          <p:sp>
            <p:nvSpPr>
              <p:cNvPr id="141" name="Line 15"/>
              <p:cNvSpPr>
                <a:spLocks noChangeShapeType="1"/>
              </p:cNvSpPr>
              <p:nvPr/>
            </p:nvSpPr>
            <p:spPr bwMode="auto">
              <a:xfrm>
                <a:off x="7086600" y="1671637"/>
                <a:ext cx="1828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 type="none" w="med" len="med"/>
                <a:tailEnd type="triangle" w="med" len="med"/>
              </a:ln>
              <a:effectLst/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142" name="Line 15"/>
              <p:cNvSpPr>
                <a:spLocks noChangeShapeType="1"/>
              </p:cNvSpPr>
              <p:nvPr/>
            </p:nvSpPr>
            <p:spPr bwMode="auto">
              <a:xfrm>
                <a:off x="7086600" y="1976437"/>
                <a:ext cx="1828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 type="triangl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143" name="Text Box 16"/>
              <p:cNvSpPr txBox="1">
                <a:spLocks noChangeArrowheads="1"/>
              </p:cNvSpPr>
              <p:nvPr/>
            </p:nvSpPr>
            <p:spPr bwMode="auto">
              <a:xfrm>
                <a:off x="7010400" y="1671637"/>
                <a:ext cx="1981200" cy="2769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algn="ctr" eaLnBrk="1" hangingPunct="1"/>
                <a:r>
                  <a:rPr lang="en-US" dirty="0" smtClean="0"/>
                  <a:t>Wrapped keys [</a:t>
                </a:r>
                <a:r>
                  <a:rPr lang="en-US" i="1" dirty="0" smtClean="0">
                    <a:solidFill>
                      <a:srgbClr val="FF0000"/>
                    </a:solidFill>
                  </a:rPr>
                  <a:t>ka</a:t>
                </a:r>
                <a:r>
                  <a:rPr lang="en-US" dirty="0" smtClean="0"/>
                  <a:t>]</a:t>
                </a:r>
                <a:r>
                  <a:rPr lang="en-US" baseline="-25000" dirty="0" smtClean="0"/>
                  <a:t>AT</a:t>
                </a:r>
                <a:r>
                  <a:rPr lang="en-US" dirty="0" smtClean="0"/>
                  <a:t> ,[</a:t>
                </a:r>
                <a:r>
                  <a:rPr lang="en-US" i="1" dirty="0" smtClean="0">
                    <a:solidFill>
                      <a:srgbClr val="FF0000"/>
                    </a:solidFill>
                  </a:rPr>
                  <a:t>ka</a:t>
                </a:r>
                <a:r>
                  <a:rPr lang="en-US" dirty="0" smtClean="0"/>
                  <a:t>]</a:t>
                </a:r>
                <a:r>
                  <a:rPr lang="en-US" baseline="-25000" dirty="0" smtClean="0"/>
                  <a:t>BT</a:t>
                </a:r>
                <a:endParaRPr lang="en-US" i="1" dirty="0" smtClean="0">
                  <a:solidFill>
                    <a:schemeClr val="accent2"/>
                  </a:solidFill>
                </a:endParaRPr>
              </a:p>
            </p:txBody>
          </p:sp>
        </p:grpSp>
        <p:sp>
          <p:nvSpPr>
            <p:cNvPr id="190" name="Right Brace 189"/>
            <p:cNvSpPr/>
            <p:nvPr/>
          </p:nvSpPr>
          <p:spPr bwMode="auto">
            <a:xfrm>
              <a:off x="5562600" y="1905000"/>
              <a:ext cx="152400" cy="381000"/>
            </a:xfrm>
            <a:prstGeom prst="rightBrace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CA" sz="12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</a:endParaRPr>
            </a:p>
          </p:txBody>
        </p:sp>
      </p:grpSp>
      <p:sp>
        <p:nvSpPr>
          <p:cNvPr id="191" name="TextBox 190"/>
          <p:cNvSpPr txBox="1"/>
          <p:nvPr/>
        </p:nvSpPr>
        <p:spPr>
          <a:xfrm>
            <a:off x="5791200" y="4953000"/>
            <a:ext cx="12682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/>
              <a:t>Key Distribution</a:t>
            </a:r>
            <a:endParaRPr lang="en-CA" dirty="0"/>
          </a:p>
        </p:txBody>
      </p:sp>
      <p:sp>
        <p:nvSpPr>
          <p:cNvPr id="192" name="Right Brace 191"/>
          <p:cNvSpPr/>
          <p:nvPr/>
        </p:nvSpPr>
        <p:spPr bwMode="auto">
          <a:xfrm>
            <a:off x="5562600" y="4876800"/>
            <a:ext cx="152400" cy="381000"/>
          </a:xfrm>
          <a:prstGeom prst="righ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1200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</a:endParaRPr>
          </a:p>
        </p:txBody>
      </p:sp>
      <p:sp>
        <p:nvSpPr>
          <p:cNvPr id="193" name="TextBox 192"/>
          <p:cNvSpPr txBox="1"/>
          <p:nvPr/>
        </p:nvSpPr>
        <p:spPr>
          <a:xfrm>
            <a:off x="4495800" y="3352800"/>
            <a:ext cx="3241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1800" dirty="0" smtClean="0">
                <a:sym typeface="Symbol"/>
              </a:rPr>
              <a:t></a:t>
            </a:r>
            <a:endParaRPr lang="en-CA" sz="1800" dirty="0"/>
          </a:p>
        </p:txBody>
      </p:sp>
      <p:grpSp>
        <p:nvGrpSpPr>
          <p:cNvPr id="196" name="Group 195"/>
          <p:cNvGrpSpPr/>
          <p:nvPr/>
        </p:nvGrpSpPr>
        <p:grpSpPr>
          <a:xfrm>
            <a:off x="7315200" y="2362200"/>
            <a:ext cx="2057400" cy="1828800"/>
            <a:chOff x="7315200" y="2514600"/>
            <a:chExt cx="2057400" cy="1828800"/>
          </a:xfrm>
        </p:grpSpPr>
        <p:sp>
          <p:nvSpPr>
            <p:cNvPr id="197" name="Rectangle 196"/>
            <p:cNvSpPr/>
            <p:nvPr/>
          </p:nvSpPr>
          <p:spPr bwMode="auto">
            <a:xfrm>
              <a:off x="7391400" y="2514600"/>
              <a:ext cx="1752600" cy="1828800"/>
            </a:xfrm>
            <a:prstGeom prst="rect">
              <a:avLst/>
            </a:prstGeom>
            <a:solidFill>
              <a:srgbClr val="FFFF00"/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CA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98" name="TextBox 197"/>
            <p:cNvSpPr txBox="1"/>
            <p:nvPr/>
          </p:nvSpPr>
          <p:spPr>
            <a:xfrm>
              <a:off x="7315200" y="2514600"/>
              <a:ext cx="2057400" cy="15696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CA" sz="1600" u="sng" dirty="0" smtClean="0"/>
                <a:t>Protocols:</a:t>
              </a:r>
            </a:p>
            <a:p>
              <a:pPr>
                <a:buFont typeface="Wingdings" pitchFamily="2" charset="2"/>
                <a:buChar char="§"/>
              </a:pPr>
              <a:r>
                <a:rPr lang="en-CA" sz="1600" dirty="0" smtClean="0"/>
                <a:t> Symmetric key: </a:t>
              </a:r>
            </a:p>
            <a:p>
              <a:r>
                <a:rPr lang="en-CA" sz="1600" dirty="0" smtClean="0"/>
                <a:t>  (b) 3</a:t>
              </a:r>
              <a:r>
                <a:rPr lang="en-CA" sz="1600" baseline="30000" dirty="0" smtClean="0"/>
                <a:t>rd</a:t>
              </a:r>
              <a:r>
                <a:rPr lang="en-CA" sz="1600" dirty="0" smtClean="0"/>
                <a:t> Party</a:t>
              </a:r>
            </a:p>
            <a:p>
              <a:r>
                <a:rPr lang="en-CA" sz="1600" dirty="0" smtClean="0"/>
                <a:t>  (c) 3</a:t>
              </a:r>
              <a:r>
                <a:rPr lang="en-CA" sz="1600" baseline="30000" dirty="0" smtClean="0"/>
                <a:t>rd</a:t>
              </a:r>
              <a:r>
                <a:rPr lang="en-CA" sz="1600" dirty="0" smtClean="0"/>
                <a:t> Party</a:t>
              </a:r>
            </a:p>
            <a:p>
              <a:pPr>
                <a:buFont typeface="Wingdings" pitchFamily="2" charset="2"/>
                <a:buChar char="§"/>
              </a:pPr>
              <a:r>
                <a:rPr lang="en-CA" sz="1600" dirty="0" smtClean="0"/>
                <a:t> Public key:</a:t>
              </a:r>
            </a:p>
            <a:p>
              <a:r>
                <a:rPr lang="en-CA" sz="1600" dirty="0" smtClean="0"/>
                <a:t>  (d) Cert, diff. CA </a:t>
              </a:r>
            </a:p>
          </p:txBody>
        </p:sp>
      </p:grpSp>
      <p:sp>
        <p:nvSpPr>
          <p:cNvPr id="8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5931030" y="6475413"/>
            <a:ext cx="2612895" cy="184666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René Struik (Struik Security Consultancy)</a:t>
            </a:r>
            <a:endParaRPr lang="en-US" altLang="ja-JP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14462" cy="276999"/>
          </a:xfrm>
        </p:spPr>
        <p:txBody>
          <a:bodyPr/>
          <a:lstStyle/>
          <a:p>
            <a:r>
              <a:rPr lang="en-US" dirty="0" smtClean="0"/>
              <a:t>May 15, 2012</a:t>
            </a:r>
            <a:endParaRPr lang="en-US" dirty="0"/>
          </a:p>
        </p:txBody>
      </p:sp>
      <p:sp>
        <p:nvSpPr>
          <p:cNvPr id="79874" name="Text Box 2"/>
          <p:cNvSpPr txBox="1">
            <a:spLocks noChangeArrowheads="1"/>
          </p:cNvSpPr>
          <p:nvPr/>
        </p:nvSpPr>
        <p:spPr bwMode="auto">
          <a:xfrm>
            <a:off x="111604" y="533400"/>
            <a:ext cx="9057351" cy="83099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400" b="1" dirty="0" smtClean="0"/>
              <a:t>Optimized Mappings Key Establishment to 802.11 Architecture</a:t>
            </a:r>
          </a:p>
          <a:p>
            <a:pPr algn="r"/>
            <a:r>
              <a:rPr lang="en-US" sz="2400" b="1" i="1" dirty="0" smtClean="0"/>
              <a:t>With only 3</a:t>
            </a:r>
            <a:r>
              <a:rPr lang="en-US" sz="2400" b="1" i="1" baseline="30000" dirty="0" smtClean="0"/>
              <a:t>rd</a:t>
            </a:r>
            <a:r>
              <a:rPr lang="en-US" sz="2400" b="1" i="1" dirty="0" smtClean="0"/>
              <a:t> Party Authorization, DHCP IP Address Assignment</a:t>
            </a:r>
            <a:endParaRPr lang="en-US" sz="2400" b="1" i="1" dirty="0"/>
          </a:p>
        </p:txBody>
      </p:sp>
      <p:grpSp>
        <p:nvGrpSpPr>
          <p:cNvPr id="213" name="Group 212"/>
          <p:cNvGrpSpPr/>
          <p:nvPr/>
        </p:nvGrpSpPr>
        <p:grpSpPr>
          <a:xfrm>
            <a:off x="228600" y="1543050"/>
            <a:ext cx="8915400" cy="4672786"/>
            <a:chOff x="228600" y="1543050"/>
            <a:chExt cx="8915400" cy="4672786"/>
          </a:xfrm>
        </p:grpSpPr>
        <p:grpSp>
          <p:nvGrpSpPr>
            <p:cNvPr id="122" name="Group 121"/>
            <p:cNvGrpSpPr/>
            <p:nvPr/>
          </p:nvGrpSpPr>
          <p:grpSpPr>
            <a:xfrm>
              <a:off x="228600" y="1543050"/>
              <a:ext cx="8915400" cy="2253436"/>
              <a:chOff x="228600" y="1238250"/>
              <a:chExt cx="8915400" cy="2253436"/>
            </a:xfrm>
          </p:grpSpPr>
          <p:grpSp>
            <p:nvGrpSpPr>
              <p:cNvPr id="124" name="Group 56"/>
              <p:cNvGrpSpPr/>
              <p:nvPr/>
            </p:nvGrpSpPr>
            <p:grpSpPr>
              <a:xfrm>
                <a:off x="1533525" y="1238250"/>
                <a:ext cx="5529263" cy="2253436"/>
                <a:chOff x="152400" y="995363"/>
                <a:chExt cx="5529263" cy="2253436"/>
              </a:xfrm>
            </p:grpSpPr>
            <p:sp>
              <p:nvSpPr>
                <p:cNvPr id="134" name="Text Box 3"/>
                <p:cNvSpPr txBox="1">
                  <a:spLocks noChangeArrowheads="1"/>
                </p:cNvSpPr>
                <p:nvPr/>
              </p:nvSpPr>
              <p:spPr bwMode="auto">
                <a:xfrm>
                  <a:off x="788988" y="995363"/>
                  <a:ext cx="290512" cy="82232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endParaRPr lang="en-GB" sz="2400"/>
                </a:p>
                <a:p>
                  <a:pPr>
                    <a:buFontTx/>
                    <a:buChar char="•"/>
                  </a:pPr>
                  <a:endParaRPr lang="en-GB" sz="2400"/>
                </a:p>
              </p:txBody>
            </p:sp>
            <p:grpSp>
              <p:nvGrpSpPr>
                <p:cNvPr id="135" name="Group 5"/>
                <p:cNvGrpSpPr>
                  <a:grpSpLocks/>
                </p:cNvGrpSpPr>
                <p:nvPr/>
              </p:nvGrpSpPr>
              <p:grpSpPr bwMode="auto">
                <a:xfrm>
                  <a:off x="152400" y="1066800"/>
                  <a:ext cx="457200" cy="304800"/>
                  <a:chOff x="816" y="912"/>
                  <a:chExt cx="288" cy="192"/>
                </a:xfrm>
              </p:grpSpPr>
              <p:sp>
                <p:nvSpPr>
                  <p:cNvPr id="167" name="Rectangle 6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912"/>
                    <a:ext cx="288" cy="192"/>
                  </a:xfrm>
                  <a:prstGeom prst="rect">
                    <a:avLst/>
                  </a:prstGeom>
                  <a:solidFill>
                    <a:srgbClr val="FFC00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CA"/>
                  </a:p>
                </p:txBody>
              </p:sp>
              <p:sp>
                <p:nvSpPr>
                  <p:cNvPr id="168" name="Text Box 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864" y="912"/>
                    <a:ext cx="175" cy="173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none">
                    <a:spAutoFit/>
                  </a:bodyPr>
                  <a:lstStyle/>
                  <a:p>
                    <a:pPr eaLnBrk="1" hangingPunct="1"/>
                    <a:r>
                      <a:rPr lang="en-US" i="1"/>
                      <a:t>A</a:t>
                    </a:r>
                  </a:p>
                </p:txBody>
              </p:sp>
            </p:grpSp>
            <p:sp>
              <p:nvSpPr>
                <p:cNvPr id="136" name="Line 8"/>
                <p:cNvSpPr>
                  <a:spLocks noChangeShapeType="1"/>
                </p:cNvSpPr>
                <p:nvPr/>
              </p:nvSpPr>
              <p:spPr bwMode="auto">
                <a:xfrm>
                  <a:off x="381000" y="1371600"/>
                  <a:ext cx="0" cy="182880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grpSp>
              <p:nvGrpSpPr>
                <p:cNvPr id="137" name="Group 9"/>
                <p:cNvGrpSpPr>
                  <a:grpSpLocks/>
                </p:cNvGrpSpPr>
                <p:nvPr/>
              </p:nvGrpSpPr>
              <p:grpSpPr bwMode="auto">
                <a:xfrm>
                  <a:off x="1981200" y="1066800"/>
                  <a:ext cx="457200" cy="304800"/>
                  <a:chOff x="816" y="912"/>
                  <a:chExt cx="288" cy="192"/>
                </a:xfrm>
              </p:grpSpPr>
              <p:sp>
                <p:nvSpPr>
                  <p:cNvPr id="165" name="Rectangle 10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912"/>
                    <a:ext cx="288" cy="192"/>
                  </a:xfrm>
                  <a:prstGeom prst="rect">
                    <a:avLst/>
                  </a:prstGeom>
                  <a:solidFill>
                    <a:srgbClr val="00B0F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CA"/>
                  </a:p>
                </p:txBody>
              </p:sp>
              <p:sp>
                <p:nvSpPr>
                  <p:cNvPr id="166" name="Text Box 11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864" y="912"/>
                    <a:ext cx="175" cy="173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none">
                    <a:spAutoFit/>
                  </a:bodyPr>
                  <a:lstStyle/>
                  <a:p>
                    <a:pPr eaLnBrk="1" hangingPunct="1"/>
                    <a:r>
                      <a:rPr lang="en-US" i="1"/>
                      <a:t>B</a:t>
                    </a:r>
                  </a:p>
                </p:txBody>
              </p:sp>
            </p:grpSp>
            <p:sp>
              <p:nvSpPr>
                <p:cNvPr id="138" name="Line 12"/>
                <p:cNvSpPr>
                  <a:spLocks noChangeShapeType="1"/>
                </p:cNvSpPr>
                <p:nvPr/>
              </p:nvSpPr>
              <p:spPr bwMode="auto">
                <a:xfrm>
                  <a:off x="2209800" y="1371600"/>
                  <a:ext cx="0" cy="182880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139" name="Line 13"/>
                <p:cNvSpPr>
                  <a:spLocks noChangeShapeType="1"/>
                </p:cNvSpPr>
                <p:nvPr/>
              </p:nvSpPr>
              <p:spPr bwMode="auto">
                <a:xfrm>
                  <a:off x="381000" y="1676400"/>
                  <a:ext cx="182880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140" name="Line 14"/>
                <p:cNvSpPr>
                  <a:spLocks noChangeShapeType="1"/>
                </p:cNvSpPr>
                <p:nvPr/>
              </p:nvSpPr>
              <p:spPr bwMode="auto">
                <a:xfrm flipH="1">
                  <a:off x="381000" y="2133600"/>
                  <a:ext cx="182880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141" name="Line 15"/>
                <p:cNvSpPr>
                  <a:spLocks noChangeShapeType="1"/>
                </p:cNvSpPr>
                <p:nvPr/>
              </p:nvSpPr>
              <p:spPr bwMode="auto">
                <a:xfrm>
                  <a:off x="381000" y="2514600"/>
                  <a:ext cx="182880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 type="none" w="med" len="med"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142" name="Text Box 16"/>
                <p:cNvSpPr txBox="1">
                  <a:spLocks noChangeArrowheads="1"/>
                </p:cNvSpPr>
                <p:nvPr/>
              </p:nvSpPr>
              <p:spPr bwMode="auto">
                <a:xfrm>
                  <a:off x="381000" y="1408113"/>
                  <a:ext cx="1905000" cy="46166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square">
                  <a:spAutoFit/>
                </a:bodyPr>
                <a:lstStyle/>
                <a:p>
                  <a:pPr algn="ctr" eaLnBrk="1" hangingPunct="1"/>
                  <a:r>
                    <a:rPr lang="en-US" dirty="0"/>
                    <a:t>Random </a:t>
                  </a:r>
                  <a:r>
                    <a:rPr lang="en-US" i="1" dirty="0" smtClean="0">
                      <a:solidFill>
                        <a:schemeClr val="accent2"/>
                      </a:solidFill>
                    </a:rPr>
                    <a:t>X</a:t>
                  </a:r>
                  <a:r>
                    <a:rPr lang="en-US" dirty="0" smtClean="0"/>
                    <a:t>, </a:t>
                  </a:r>
                  <a:r>
                    <a:rPr lang="en-US" i="1" dirty="0" err="1" smtClean="0">
                      <a:solidFill>
                        <a:srgbClr val="0070C0"/>
                      </a:solidFill>
                    </a:rPr>
                    <a:t>Id</a:t>
                  </a:r>
                  <a:r>
                    <a:rPr lang="en-US" baseline="-25000" dirty="0" err="1" smtClean="0">
                      <a:solidFill>
                        <a:srgbClr val="0070C0"/>
                      </a:solidFill>
                    </a:rPr>
                    <a:t>A</a:t>
                  </a:r>
                  <a:endParaRPr lang="en-US" dirty="0" smtClean="0">
                    <a:solidFill>
                      <a:srgbClr val="0070C0"/>
                    </a:solidFill>
                  </a:endParaRPr>
                </a:p>
                <a:p>
                  <a:pPr algn="ctr" eaLnBrk="1" hangingPunct="1"/>
                  <a:endParaRPr lang="en-US" dirty="0">
                    <a:solidFill>
                      <a:schemeClr val="accent2"/>
                    </a:solidFill>
                  </a:endParaRPr>
                </a:p>
              </p:txBody>
            </p:sp>
            <p:sp>
              <p:nvSpPr>
                <p:cNvPr id="143" name="Rectangle 17"/>
                <p:cNvSpPr>
                  <a:spLocks noChangeArrowheads="1"/>
                </p:cNvSpPr>
                <p:nvPr/>
              </p:nvSpPr>
              <p:spPr bwMode="auto">
                <a:xfrm>
                  <a:off x="381000" y="1828800"/>
                  <a:ext cx="1828800" cy="46166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square">
                  <a:spAutoFit/>
                </a:bodyPr>
                <a:lstStyle/>
                <a:p>
                  <a:pPr algn="ctr" eaLnBrk="1" hangingPunct="1"/>
                  <a:r>
                    <a:rPr lang="en-US" dirty="0"/>
                    <a:t>Random </a:t>
                  </a:r>
                  <a:r>
                    <a:rPr lang="en-US" i="1" dirty="0" smtClean="0">
                      <a:solidFill>
                        <a:schemeClr val="accent2"/>
                      </a:solidFill>
                    </a:rPr>
                    <a:t>Y</a:t>
                  </a:r>
                  <a:r>
                    <a:rPr lang="en-US" dirty="0" smtClean="0"/>
                    <a:t>,</a:t>
                  </a:r>
                  <a:r>
                    <a:rPr lang="en-US" dirty="0" smtClean="0">
                      <a:solidFill>
                        <a:schemeClr val="accent2"/>
                      </a:solidFill>
                    </a:rPr>
                    <a:t> </a:t>
                  </a:r>
                  <a:r>
                    <a:rPr lang="en-US" i="1" dirty="0" err="1" smtClean="0">
                      <a:solidFill>
                        <a:srgbClr val="0070C0"/>
                      </a:solidFill>
                    </a:rPr>
                    <a:t>Id</a:t>
                  </a:r>
                  <a:r>
                    <a:rPr lang="en-US" baseline="-25000" dirty="0" err="1" smtClean="0">
                      <a:solidFill>
                        <a:srgbClr val="0070C0"/>
                      </a:solidFill>
                    </a:rPr>
                    <a:t>B</a:t>
                  </a:r>
                  <a:endParaRPr lang="en-US" dirty="0" smtClean="0">
                    <a:solidFill>
                      <a:srgbClr val="0070C0"/>
                    </a:solidFill>
                  </a:endParaRPr>
                </a:p>
                <a:p>
                  <a:pPr algn="ctr" eaLnBrk="1" hangingPunct="1"/>
                  <a:endParaRPr lang="en-US" i="1" dirty="0"/>
                </a:p>
              </p:txBody>
            </p:sp>
            <p:sp>
              <p:nvSpPr>
                <p:cNvPr id="144" name="Line 18"/>
                <p:cNvSpPr>
                  <a:spLocks noChangeShapeType="1"/>
                </p:cNvSpPr>
                <p:nvPr/>
              </p:nvSpPr>
              <p:spPr bwMode="auto">
                <a:xfrm>
                  <a:off x="381000" y="2895600"/>
                  <a:ext cx="182880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 type="triangl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145" name="Text Box 19"/>
                <p:cNvSpPr txBox="1">
                  <a:spLocks noChangeArrowheads="1"/>
                </p:cNvSpPr>
                <p:nvPr/>
              </p:nvSpPr>
              <p:spPr bwMode="auto">
                <a:xfrm>
                  <a:off x="457200" y="2209800"/>
                  <a:ext cx="1585913" cy="27463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 algn="ctr" eaLnBrk="1" hangingPunct="1"/>
                  <a:r>
                    <a:rPr lang="en-US" dirty="0">
                      <a:solidFill>
                        <a:schemeClr val="accent2"/>
                      </a:solidFill>
                    </a:rPr>
                    <a:t>MAC</a:t>
                  </a:r>
                  <a:r>
                    <a:rPr lang="en-US" dirty="0"/>
                    <a:t> over messages</a:t>
                  </a:r>
                </a:p>
              </p:txBody>
            </p:sp>
            <p:sp>
              <p:nvSpPr>
                <p:cNvPr id="146" name="Rectangle 20"/>
                <p:cNvSpPr>
                  <a:spLocks noChangeArrowheads="1"/>
                </p:cNvSpPr>
                <p:nvPr/>
              </p:nvSpPr>
              <p:spPr bwMode="auto">
                <a:xfrm>
                  <a:off x="533400" y="2590800"/>
                  <a:ext cx="1625766" cy="27699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pPr eaLnBrk="1" hangingPunct="1"/>
                  <a:r>
                    <a:rPr lang="en-US" dirty="0">
                      <a:solidFill>
                        <a:schemeClr val="accent2"/>
                      </a:solidFill>
                    </a:rPr>
                    <a:t>MAC</a:t>
                  </a:r>
                  <a:r>
                    <a:rPr lang="en-US" dirty="0"/>
                    <a:t> over </a:t>
                  </a:r>
                  <a:r>
                    <a:rPr lang="en-US" dirty="0" smtClean="0"/>
                    <a:t>messages </a:t>
                  </a:r>
                  <a:r>
                    <a:rPr lang="en-US" dirty="0" smtClean="0">
                      <a:solidFill>
                        <a:srgbClr val="7030A0"/>
                      </a:solidFill>
                    </a:rPr>
                    <a:t>&amp;</a:t>
                  </a:r>
                  <a:endParaRPr lang="en-US" dirty="0"/>
                </a:p>
              </p:txBody>
            </p:sp>
            <p:grpSp>
              <p:nvGrpSpPr>
                <p:cNvPr id="147" name="Group 9"/>
                <p:cNvGrpSpPr>
                  <a:grpSpLocks/>
                </p:cNvGrpSpPr>
                <p:nvPr/>
              </p:nvGrpSpPr>
              <p:grpSpPr bwMode="auto">
                <a:xfrm>
                  <a:off x="3810001" y="1066800"/>
                  <a:ext cx="576263" cy="304800"/>
                  <a:chOff x="816" y="912"/>
                  <a:chExt cx="363" cy="192"/>
                </a:xfrm>
              </p:grpSpPr>
              <p:sp>
                <p:nvSpPr>
                  <p:cNvPr id="163" name="Rectangle 10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912"/>
                    <a:ext cx="288" cy="192"/>
                  </a:xfrm>
                  <a:prstGeom prst="rect">
                    <a:avLst/>
                  </a:prstGeom>
                  <a:solidFill>
                    <a:srgbClr val="92D05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CA"/>
                  </a:p>
                </p:txBody>
              </p:sp>
              <p:sp>
                <p:nvSpPr>
                  <p:cNvPr id="164" name="Text Box 11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816" y="912"/>
                    <a:ext cx="363" cy="174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square">
                    <a:spAutoFit/>
                  </a:bodyPr>
                  <a:lstStyle/>
                  <a:p>
                    <a:pPr eaLnBrk="1" hangingPunct="1"/>
                    <a:r>
                      <a:rPr lang="en-US" i="1" dirty="0" smtClean="0"/>
                      <a:t>KDC</a:t>
                    </a:r>
                    <a:endParaRPr lang="en-US" i="1" dirty="0"/>
                  </a:p>
                </p:txBody>
              </p:sp>
            </p:grpSp>
            <p:sp>
              <p:nvSpPr>
                <p:cNvPr id="148" name="Line 12"/>
                <p:cNvSpPr>
                  <a:spLocks noChangeShapeType="1"/>
                </p:cNvSpPr>
                <p:nvPr/>
              </p:nvSpPr>
              <p:spPr bwMode="auto">
                <a:xfrm>
                  <a:off x="4038600" y="1371600"/>
                  <a:ext cx="0" cy="182880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149" name="Text Box 16"/>
                <p:cNvSpPr txBox="1">
                  <a:spLocks noChangeArrowheads="1"/>
                </p:cNvSpPr>
                <p:nvPr/>
              </p:nvSpPr>
              <p:spPr bwMode="auto">
                <a:xfrm>
                  <a:off x="2209800" y="1447800"/>
                  <a:ext cx="1905000" cy="46166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square">
                  <a:spAutoFit/>
                </a:bodyPr>
                <a:lstStyle/>
                <a:p>
                  <a:pPr algn="ctr" eaLnBrk="1" hangingPunct="1"/>
                  <a:r>
                    <a:rPr lang="en-US" i="1" dirty="0" smtClean="0">
                      <a:solidFill>
                        <a:schemeClr val="accent2">
                          <a:lumMod val="75000"/>
                        </a:schemeClr>
                      </a:solidFill>
                    </a:rPr>
                    <a:t>Id</a:t>
                  </a:r>
                  <a:r>
                    <a:rPr lang="en-US" baseline="-25000" dirty="0" smtClean="0">
                      <a:solidFill>
                        <a:schemeClr val="accent2">
                          <a:lumMod val="75000"/>
                        </a:schemeClr>
                      </a:solidFill>
                    </a:rPr>
                    <a:t>A</a:t>
                  </a:r>
                  <a:r>
                    <a:rPr lang="en-US" dirty="0" smtClean="0">
                      <a:solidFill>
                        <a:schemeClr val="accent2">
                          <a:lumMod val="75000"/>
                        </a:schemeClr>
                      </a:solidFill>
                    </a:rPr>
                    <a:t>, </a:t>
                  </a:r>
                  <a:r>
                    <a:rPr lang="en-US" i="1" dirty="0" err="1" smtClean="0">
                      <a:solidFill>
                        <a:schemeClr val="accent2">
                          <a:lumMod val="75000"/>
                        </a:schemeClr>
                      </a:solidFill>
                    </a:rPr>
                    <a:t>Id</a:t>
                  </a:r>
                  <a:r>
                    <a:rPr lang="en-US" baseline="-25000" dirty="0" err="1" smtClean="0">
                      <a:solidFill>
                        <a:schemeClr val="accent2">
                          <a:lumMod val="75000"/>
                        </a:schemeClr>
                      </a:solidFill>
                    </a:rPr>
                    <a:t>B</a:t>
                  </a:r>
                  <a:endParaRPr lang="en-US" i="1" baseline="-25000" dirty="0" smtClean="0">
                    <a:solidFill>
                      <a:schemeClr val="accent2">
                        <a:lumMod val="75000"/>
                      </a:schemeClr>
                    </a:solidFill>
                  </a:endParaRPr>
                </a:p>
                <a:p>
                  <a:pPr algn="ctr" eaLnBrk="1" hangingPunct="1"/>
                  <a:endParaRPr lang="en-US" i="1" dirty="0">
                    <a:solidFill>
                      <a:schemeClr val="accent2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150" name="Line 15"/>
                <p:cNvSpPr>
                  <a:spLocks noChangeShapeType="1"/>
                </p:cNvSpPr>
                <p:nvPr/>
              </p:nvSpPr>
              <p:spPr bwMode="auto">
                <a:xfrm>
                  <a:off x="2209800" y="1752600"/>
                  <a:ext cx="1828800" cy="0"/>
                </a:xfrm>
                <a:prstGeom prst="line">
                  <a:avLst/>
                </a:prstGeom>
                <a:noFill/>
                <a:ln w="9525">
                  <a:solidFill>
                    <a:srgbClr val="C00000"/>
                  </a:solidFill>
                  <a:round/>
                  <a:headEnd type="none" w="med" len="med"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151" name="Line 15"/>
                <p:cNvSpPr>
                  <a:spLocks noChangeShapeType="1"/>
                </p:cNvSpPr>
                <p:nvPr/>
              </p:nvSpPr>
              <p:spPr bwMode="auto">
                <a:xfrm>
                  <a:off x="2209800" y="2847975"/>
                  <a:ext cx="1828800" cy="0"/>
                </a:xfrm>
                <a:prstGeom prst="line">
                  <a:avLst/>
                </a:prstGeom>
                <a:noFill/>
                <a:ln w="9525">
                  <a:solidFill>
                    <a:srgbClr val="C00000"/>
                  </a:solidFill>
                  <a:round/>
                  <a:headEnd type="triangl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152" name="Text Box 16"/>
                <p:cNvSpPr txBox="1">
                  <a:spLocks noChangeArrowheads="1"/>
                </p:cNvSpPr>
                <p:nvPr/>
              </p:nvSpPr>
              <p:spPr bwMode="auto">
                <a:xfrm>
                  <a:off x="2133600" y="2971800"/>
                  <a:ext cx="1905000" cy="27699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square">
                  <a:spAutoFit/>
                </a:bodyPr>
                <a:lstStyle/>
                <a:p>
                  <a:pPr algn="ctr" eaLnBrk="1" hangingPunct="1"/>
                  <a:endParaRPr lang="en-US" i="1" dirty="0" smtClean="0">
                    <a:solidFill>
                      <a:schemeClr val="accent2"/>
                    </a:solidFill>
                  </a:endParaRPr>
                </a:p>
              </p:txBody>
            </p:sp>
            <p:grpSp>
              <p:nvGrpSpPr>
                <p:cNvPr id="153" name="Group 9"/>
                <p:cNvGrpSpPr>
                  <a:grpSpLocks/>
                </p:cNvGrpSpPr>
                <p:nvPr/>
              </p:nvGrpSpPr>
              <p:grpSpPr bwMode="auto">
                <a:xfrm>
                  <a:off x="5105400" y="1066803"/>
                  <a:ext cx="576263" cy="369888"/>
                  <a:chOff x="816" y="912"/>
                  <a:chExt cx="363" cy="233"/>
                </a:xfrm>
              </p:grpSpPr>
              <p:sp>
                <p:nvSpPr>
                  <p:cNvPr id="161" name="Rectangle 10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912"/>
                    <a:ext cx="288" cy="192"/>
                  </a:xfrm>
                  <a:prstGeom prst="rect">
                    <a:avLst/>
                  </a:prstGeom>
                  <a:solidFill>
                    <a:srgbClr val="92D05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CA"/>
                  </a:p>
                </p:txBody>
              </p:sp>
              <p:sp>
                <p:nvSpPr>
                  <p:cNvPr id="162" name="Text Box 11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816" y="912"/>
                    <a:ext cx="363" cy="233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square">
                    <a:spAutoFit/>
                  </a:bodyPr>
                  <a:lstStyle/>
                  <a:p>
                    <a:pPr eaLnBrk="1" hangingPunct="1"/>
                    <a:r>
                      <a:rPr lang="en-US" sz="900" i="1" dirty="0" smtClean="0"/>
                      <a:t>DHCP server</a:t>
                    </a:r>
                    <a:endParaRPr lang="en-US" sz="900" i="1" dirty="0"/>
                  </a:p>
                </p:txBody>
              </p:sp>
            </p:grpSp>
            <p:sp>
              <p:nvSpPr>
                <p:cNvPr id="154" name="Line 12"/>
                <p:cNvSpPr>
                  <a:spLocks noChangeShapeType="1"/>
                </p:cNvSpPr>
                <p:nvPr/>
              </p:nvSpPr>
              <p:spPr bwMode="auto">
                <a:xfrm>
                  <a:off x="5334000" y="1371600"/>
                  <a:ext cx="0" cy="182880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155" name="Rectangle 20"/>
                <p:cNvSpPr>
                  <a:spLocks noChangeArrowheads="1"/>
                </p:cNvSpPr>
                <p:nvPr/>
              </p:nvSpPr>
              <p:spPr bwMode="auto">
                <a:xfrm>
                  <a:off x="2362200" y="2590800"/>
                  <a:ext cx="1548789" cy="46166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square">
                  <a:spAutoFit/>
                </a:bodyPr>
                <a:lstStyle/>
                <a:p>
                  <a:pPr algn="ctr"/>
                  <a:r>
                    <a:rPr lang="en-US" dirty="0" smtClean="0">
                      <a:solidFill>
                        <a:srgbClr val="C00000"/>
                      </a:solidFill>
                    </a:rPr>
                    <a:t>Auth</a:t>
                  </a:r>
                  <a:r>
                    <a:rPr lang="en-US" u="sng" dirty="0" smtClean="0">
                      <a:solidFill>
                        <a:srgbClr val="C00000"/>
                      </a:solidFill>
                    </a:rPr>
                    <a:t>oriz</a:t>
                  </a:r>
                  <a:r>
                    <a:rPr lang="en-US" dirty="0" smtClean="0">
                      <a:solidFill>
                        <a:srgbClr val="C00000"/>
                      </a:solidFill>
                    </a:rPr>
                    <a:t>ation (</a:t>
                  </a:r>
                  <a:r>
                    <a:rPr lang="en-US" i="1" dirty="0" smtClean="0">
                      <a:solidFill>
                        <a:schemeClr val="accent2">
                          <a:lumMod val="75000"/>
                        </a:schemeClr>
                      </a:solidFill>
                    </a:rPr>
                    <a:t>Id</a:t>
                  </a:r>
                  <a:r>
                    <a:rPr lang="en-US" baseline="-25000" dirty="0" smtClean="0">
                      <a:solidFill>
                        <a:schemeClr val="accent2">
                          <a:lumMod val="75000"/>
                        </a:schemeClr>
                      </a:solidFill>
                    </a:rPr>
                    <a:t>A</a:t>
                  </a:r>
                  <a:r>
                    <a:rPr lang="en-US" dirty="0" smtClean="0">
                      <a:solidFill>
                        <a:srgbClr val="C00000"/>
                      </a:solidFill>
                    </a:rPr>
                    <a:t>)</a:t>
                  </a:r>
                </a:p>
                <a:p>
                  <a:pPr algn="ctr"/>
                  <a:r>
                    <a:rPr lang="en-US" dirty="0" smtClean="0">
                      <a:solidFill>
                        <a:srgbClr val="C00000"/>
                      </a:solidFill>
                    </a:rPr>
                    <a:t>Auth</a:t>
                  </a:r>
                  <a:r>
                    <a:rPr lang="en-US" u="sng" dirty="0" smtClean="0">
                      <a:solidFill>
                        <a:srgbClr val="C00000"/>
                      </a:solidFill>
                    </a:rPr>
                    <a:t>oriz</a:t>
                  </a:r>
                  <a:r>
                    <a:rPr lang="en-US" dirty="0" smtClean="0">
                      <a:solidFill>
                        <a:srgbClr val="C00000"/>
                      </a:solidFill>
                    </a:rPr>
                    <a:t>ation (</a:t>
                  </a:r>
                  <a:r>
                    <a:rPr lang="en-US" i="1" dirty="0" err="1" smtClean="0">
                      <a:solidFill>
                        <a:schemeClr val="accent2">
                          <a:lumMod val="75000"/>
                        </a:schemeClr>
                      </a:solidFill>
                    </a:rPr>
                    <a:t>Id</a:t>
                  </a:r>
                  <a:r>
                    <a:rPr lang="en-US" baseline="-25000" dirty="0" err="1" smtClean="0">
                      <a:solidFill>
                        <a:schemeClr val="accent2">
                          <a:lumMod val="75000"/>
                        </a:schemeClr>
                      </a:solidFill>
                    </a:rPr>
                    <a:t>B</a:t>
                  </a:r>
                  <a:r>
                    <a:rPr lang="en-US" dirty="0" smtClean="0">
                      <a:solidFill>
                        <a:srgbClr val="C00000"/>
                      </a:solidFill>
                    </a:rPr>
                    <a:t>)</a:t>
                  </a:r>
                  <a:endParaRPr lang="en-US" i="1" dirty="0" smtClean="0">
                    <a:solidFill>
                      <a:srgbClr val="C00000"/>
                    </a:solidFill>
                  </a:endParaRPr>
                </a:p>
              </p:txBody>
            </p:sp>
            <p:sp>
              <p:nvSpPr>
                <p:cNvPr id="156" name="Line 15"/>
                <p:cNvSpPr>
                  <a:spLocks noChangeShapeType="1"/>
                </p:cNvSpPr>
                <p:nvPr/>
              </p:nvSpPr>
              <p:spPr bwMode="auto">
                <a:xfrm>
                  <a:off x="2209800" y="2085975"/>
                  <a:ext cx="3124200" cy="0"/>
                </a:xfrm>
                <a:prstGeom prst="line">
                  <a:avLst/>
                </a:prstGeom>
                <a:noFill/>
                <a:ln w="9525">
                  <a:solidFill>
                    <a:srgbClr val="7030A0"/>
                  </a:solidFill>
                  <a:round/>
                  <a:headEnd type="none" w="med" len="med"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157" name="Line 15"/>
                <p:cNvSpPr>
                  <a:spLocks noChangeShapeType="1"/>
                </p:cNvSpPr>
                <p:nvPr/>
              </p:nvSpPr>
              <p:spPr bwMode="auto">
                <a:xfrm>
                  <a:off x="2209800" y="2476500"/>
                  <a:ext cx="3124200" cy="0"/>
                </a:xfrm>
                <a:prstGeom prst="line">
                  <a:avLst/>
                </a:prstGeom>
                <a:noFill/>
                <a:ln w="9525">
                  <a:solidFill>
                    <a:srgbClr val="7030A0"/>
                  </a:solidFill>
                  <a:round/>
                  <a:headEnd type="triangl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158" name="Rectangle 157"/>
                <p:cNvSpPr/>
                <p:nvPr/>
              </p:nvSpPr>
              <p:spPr>
                <a:xfrm>
                  <a:off x="2200275" y="1866900"/>
                  <a:ext cx="1828800" cy="230832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 algn="ctr"/>
                  <a:r>
                    <a:rPr lang="en-US" sz="900" dirty="0" smtClean="0">
                      <a:solidFill>
                        <a:srgbClr val="7030A0"/>
                      </a:solidFill>
                    </a:rPr>
                    <a:t>DHCP Discover, w/ Rapid Commit </a:t>
                  </a:r>
                  <a:endParaRPr lang="en-CA" sz="900" dirty="0">
                    <a:solidFill>
                      <a:srgbClr val="7030A0"/>
                    </a:solidFill>
                  </a:endParaRPr>
                </a:p>
              </p:txBody>
            </p:sp>
            <p:sp>
              <p:nvSpPr>
                <p:cNvPr id="159" name="Rectangle 158"/>
                <p:cNvSpPr/>
                <p:nvPr/>
              </p:nvSpPr>
              <p:spPr>
                <a:xfrm>
                  <a:off x="2209800" y="2257425"/>
                  <a:ext cx="1905000" cy="230832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 algn="ctr"/>
                  <a:r>
                    <a:rPr lang="en-US" sz="900" dirty="0" smtClean="0">
                      <a:solidFill>
                        <a:srgbClr val="7030A0"/>
                      </a:solidFill>
                    </a:rPr>
                    <a:t>DHCP ACK, w/ Rapid Commit (IP) </a:t>
                  </a:r>
                  <a:endParaRPr lang="en-CA" sz="900" dirty="0">
                    <a:solidFill>
                      <a:srgbClr val="7030A0"/>
                    </a:solidFill>
                  </a:endParaRPr>
                </a:p>
              </p:txBody>
            </p:sp>
            <p:sp>
              <p:nvSpPr>
                <p:cNvPr id="160" name="Rectangle 159"/>
                <p:cNvSpPr/>
                <p:nvPr/>
              </p:nvSpPr>
              <p:spPr>
                <a:xfrm>
                  <a:off x="295275" y="2957513"/>
                  <a:ext cx="1905000" cy="230832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 algn="ctr"/>
                  <a:r>
                    <a:rPr lang="en-US" sz="900" dirty="0" smtClean="0">
                      <a:solidFill>
                        <a:srgbClr val="7030A0"/>
                      </a:solidFill>
                    </a:rPr>
                    <a:t>DHCP ACK, w/ Rapid Commit (IP) </a:t>
                  </a:r>
                  <a:endParaRPr lang="en-CA" sz="900" dirty="0">
                    <a:solidFill>
                      <a:srgbClr val="7030A0"/>
                    </a:solidFill>
                  </a:endParaRPr>
                </a:p>
              </p:txBody>
            </p:sp>
          </p:grpSp>
          <p:sp>
            <p:nvSpPr>
              <p:cNvPr id="127" name="Left Brace 126"/>
              <p:cNvSpPr/>
              <p:nvPr/>
            </p:nvSpPr>
            <p:spPr bwMode="auto">
              <a:xfrm>
                <a:off x="1524000" y="1900237"/>
                <a:ext cx="152400" cy="457200"/>
              </a:xfrm>
              <a:prstGeom prst="leftBrace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CA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128" name="Left Brace 127"/>
              <p:cNvSpPr/>
              <p:nvPr/>
            </p:nvSpPr>
            <p:spPr bwMode="auto">
              <a:xfrm>
                <a:off x="1533525" y="2686050"/>
                <a:ext cx="152400" cy="457200"/>
              </a:xfrm>
              <a:prstGeom prst="leftBrace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CA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129" name="TextBox 128"/>
              <p:cNvSpPr txBox="1"/>
              <p:nvPr/>
            </p:nvSpPr>
            <p:spPr>
              <a:xfrm>
                <a:off x="242341" y="1981200"/>
                <a:ext cx="135485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CA" dirty="0" smtClean="0"/>
                  <a:t>Key Establishment</a:t>
                </a:r>
                <a:endParaRPr lang="en-CA" dirty="0"/>
              </a:p>
            </p:txBody>
          </p:sp>
          <p:sp>
            <p:nvSpPr>
              <p:cNvPr id="130" name="TextBox 129"/>
              <p:cNvSpPr txBox="1"/>
              <p:nvPr/>
            </p:nvSpPr>
            <p:spPr>
              <a:xfrm>
                <a:off x="228600" y="2743200"/>
                <a:ext cx="131157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CA" dirty="0" smtClean="0"/>
                  <a:t>Key Confirmation</a:t>
                </a:r>
                <a:endParaRPr lang="en-CA" dirty="0"/>
              </a:p>
            </p:txBody>
          </p:sp>
          <p:sp>
            <p:nvSpPr>
              <p:cNvPr id="131" name="TextBox 130"/>
              <p:cNvSpPr txBox="1"/>
              <p:nvPr/>
            </p:nvSpPr>
            <p:spPr>
              <a:xfrm>
                <a:off x="6841767" y="2895600"/>
                <a:ext cx="2302233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r"/>
                <a:r>
                  <a:rPr lang="en-US" dirty="0" smtClean="0"/>
                  <a:t>(</a:t>
                </a:r>
                <a:r>
                  <a:rPr lang="en-US" i="1" dirty="0" smtClean="0"/>
                  <a:t>explicit</a:t>
                </a:r>
                <a:r>
                  <a:rPr lang="en-US" i="1" dirty="0" smtClean="0">
                    <a:solidFill>
                      <a:srgbClr val="C00000"/>
                    </a:solidFill>
                  </a:rPr>
                  <a:t> </a:t>
                </a:r>
                <a:r>
                  <a:rPr lang="en-US" dirty="0" smtClean="0">
                    <a:solidFill>
                      <a:srgbClr val="C00000"/>
                    </a:solidFill>
                  </a:rPr>
                  <a:t>Auth</a:t>
                </a:r>
                <a:r>
                  <a:rPr lang="en-US" u="sng" dirty="0" smtClean="0">
                    <a:solidFill>
                      <a:srgbClr val="C00000"/>
                    </a:solidFill>
                  </a:rPr>
                  <a:t>oriz</a:t>
                </a:r>
                <a:r>
                  <a:rPr lang="en-US" dirty="0" smtClean="0">
                    <a:solidFill>
                      <a:srgbClr val="C00000"/>
                    </a:solidFill>
                  </a:rPr>
                  <a:t>ation {</a:t>
                </a:r>
                <a:r>
                  <a:rPr lang="en-US" i="1" dirty="0" smtClean="0">
                    <a:solidFill>
                      <a:srgbClr val="0070C0"/>
                    </a:solidFill>
                  </a:rPr>
                  <a:t>I</a:t>
                </a:r>
                <a:r>
                  <a:rPr lang="en-US" i="1" dirty="0" smtClean="0">
                    <a:solidFill>
                      <a:schemeClr val="accent2">
                        <a:lumMod val="75000"/>
                      </a:schemeClr>
                    </a:solidFill>
                  </a:rPr>
                  <a:t>d</a:t>
                </a:r>
                <a:r>
                  <a:rPr lang="en-US" baseline="-25000" dirty="0" smtClean="0">
                    <a:solidFill>
                      <a:schemeClr val="accent2">
                        <a:lumMod val="75000"/>
                      </a:schemeClr>
                    </a:solidFill>
                  </a:rPr>
                  <a:t>A</a:t>
                </a:r>
                <a:r>
                  <a:rPr lang="en-US" dirty="0" smtClean="0">
                    <a:solidFill>
                      <a:srgbClr val="C00000"/>
                    </a:solidFill>
                  </a:rPr>
                  <a:t>,</a:t>
                </a:r>
                <a:r>
                  <a:rPr lang="en-US" i="1" dirty="0" smtClean="0">
                    <a:solidFill>
                      <a:srgbClr val="0070C0"/>
                    </a:solidFill>
                  </a:rPr>
                  <a:t> </a:t>
                </a:r>
                <a:r>
                  <a:rPr lang="en-US" i="1" dirty="0" err="1" smtClean="0">
                    <a:solidFill>
                      <a:srgbClr val="0070C0"/>
                    </a:solidFill>
                  </a:rPr>
                  <a:t>I</a:t>
                </a:r>
                <a:r>
                  <a:rPr lang="en-US" i="1" dirty="0" err="1" smtClean="0">
                    <a:solidFill>
                      <a:schemeClr val="accent2">
                        <a:lumMod val="75000"/>
                      </a:schemeClr>
                    </a:solidFill>
                  </a:rPr>
                  <a:t>d</a:t>
                </a:r>
                <a:r>
                  <a:rPr lang="en-US" baseline="-25000" dirty="0" err="1" smtClean="0">
                    <a:solidFill>
                      <a:schemeClr val="accent2">
                        <a:lumMod val="75000"/>
                      </a:schemeClr>
                    </a:solidFill>
                  </a:rPr>
                  <a:t>B</a:t>
                </a:r>
                <a:r>
                  <a:rPr lang="en-US" dirty="0" smtClean="0">
                    <a:solidFill>
                      <a:srgbClr val="C00000"/>
                    </a:solidFill>
                  </a:rPr>
                  <a:t>}</a:t>
                </a:r>
                <a:r>
                  <a:rPr lang="en-US" dirty="0" smtClean="0"/>
                  <a:t>)</a:t>
                </a:r>
                <a:endParaRPr lang="en-CA" dirty="0"/>
              </a:p>
            </p:txBody>
          </p:sp>
          <p:sp>
            <p:nvSpPr>
              <p:cNvPr id="132" name="Right Brace 131"/>
              <p:cNvSpPr/>
              <p:nvPr/>
            </p:nvSpPr>
            <p:spPr bwMode="auto">
              <a:xfrm>
                <a:off x="6781800" y="2286000"/>
                <a:ext cx="152400" cy="381000"/>
              </a:xfrm>
              <a:prstGeom prst="rightBrace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CA" sz="1200" b="0" i="0" u="none" strike="noStrike" cap="none" normalizeH="0" baseline="0" dirty="0" smtClean="0">
                  <a:ln>
                    <a:noFill/>
                  </a:ln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133" name="TextBox 132"/>
              <p:cNvSpPr txBox="1"/>
              <p:nvPr/>
            </p:nvSpPr>
            <p:spPr>
              <a:xfrm>
                <a:off x="6934200" y="2362200"/>
                <a:ext cx="1614353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CA" dirty="0" smtClean="0">
                    <a:solidFill>
                      <a:srgbClr val="7030A0"/>
                    </a:solidFill>
                  </a:rPr>
                  <a:t>IP Address Assignment</a:t>
                </a:r>
                <a:endParaRPr lang="en-CA" dirty="0">
                  <a:solidFill>
                    <a:srgbClr val="7030A0"/>
                  </a:solidFill>
                </a:endParaRPr>
              </a:p>
            </p:txBody>
          </p:sp>
        </p:grpSp>
        <p:grpSp>
          <p:nvGrpSpPr>
            <p:cNvPr id="169" name="Group 168"/>
            <p:cNvGrpSpPr/>
            <p:nvPr/>
          </p:nvGrpSpPr>
          <p:grpSpPr>
            <a:xfrm>
              <a:off x="228600" y="3962400"/>
              <a:ext cx="8915400" cy="2253436"/>
              <a:chOff x="228600" y="1238250"/>
              <a:chExt cx="8915400" cy="2253436"/>
            </a:xfrm>
          </p:grpSpPr>
          <p:grpSp>
            <p:nvGrpSpPr>
              <p:cNvPr id="170" name="Group 56"/>
              <p:cNvGrpSpPr/>
              <p:nvPr/>
            </p:nvGrpSpPr>
            <p:grpSpPr>
              <a:xfrm>
                <a:off x="1524000" y="1238250"/>
                <a:ext cx="5538788" cy="2253436"/>
                <a:chOff x="142875" y="995363"/>
                <a:chExt cx="5538788" cy="2253436"/>
              </a:xfrm>
            </p:grpSpPr>
            <p:sp>
              <p:nvSpPr>
                <p:cNvPr id="178" name="Text Box 3"/>
                <p:cNvSpPr txBox="1">
                  <a:spLocks noChangeArrowheads="1"/>
                </p:cNvSpPr>
                <p:nvPr/>
              </p:nvSpPr>
              <p:spPr bwMode="auto">
                <a:xfrm>
                  <a:off x="788988" y="995363"/>
                  <a:ext cx="290512" cy="82232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endParaRPr lang="en-GB" sz="2400"/>
                </a:p>
                <a:p>
                  <a:pPr>
                    <a:buFontTx/>
                    <a:buChar char="•"/>
                  </a:pPr>
                  <a:endParaRPr lang="en-GB" sz="2400"/>
                </a:p>
              </p:txBody>
            </p:sp>
            <p:grpSp>
              <p:nvGrpSpPr>
                <p:cNvPr id="179" name="Group 5"/>
                <p:cNvGrpSpPr>
                  <a:grpSpLocks/>
                </p:cNvGrpSpPr>
                <p:nvPr/>
              </p:nvGrpSpPr>
              <p:grpSpPr bwMode="auto">
                <a:xfrm>
                  <a:off x="142875" y="1066800"/>
                  <a:ext cx="466725" cy="304800"/>
                  <a:chOff x="810" y="912"/>
                  <a:chExt cx="294" cy="192"/>
                </a:xfrm>
              </p:grpSpPr>
              <p:sp>
                <p:nvSpPr>
                  <p:cNvPr id="211" name="Rectangle 6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912"/>
                    <a:ext cx="288" cy="192"/>
                  </a:xfrm>
                  <a:prstGeom prst="rect">
                    <a:avLst/>
                  </a:prstGeom>
                  <a:solidFill>
                    <a:srgbClr val="FFC00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CA"/>
                  </a:p>
                </p:txBody>
              </p:sp>
              <p:sp>
                <p:nvSpPr>
                  <p:cNvPr id="212" name="Text Box 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810" y="912"/>
                    <a:ext cx="289" cy="174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square">
                    <a:spAutoFit/>
                  </a:bodyPr>
                  <a:lstStyle/>
                  <a:p>
                    <a:pPr algn="ctr" eaLnBrk="1" hangingPunct="1"/>
                    <a:r>
                      <a:rPr lang="en-US" i="1" dirty="0" smtClean="0"/>
                      <a:t>STA</a:t>
                    </a:r>
                    <a:endParaRPr lang="en-US" i="1" dirty="0"/>
                  </a:p>
                </p:txBody>
              </p:sp>
            </p:grpSp>
            <p:sp>
              <p:nvSpPr>
                <p:cNvPr id="180" name="Line 8"/>
                <p:cNvSpPr>
                  <a:spLocks noChangeShapeType="1"/>
                </p:cNvSpPr>
                <p:nvPr/>
              </p:nvSpPr>
              <p:spPr bwMode="auto">
                <a:xfrm>
                  <a:off x="381000" y="1371600"/>
                  <a:ext cx="0" cy="182880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grpSp>
              <p:nvGrpSpPr>
                <p:cNvPr id="181" name="Group 9"/>
                <p:cNvGrpSpPr>
                  <a:grpSpLocks/>
                </p:cNvGrpSpPr>
                <p:nvPr/>
              </p:nvGrpSpPr>
              <p:grpSpPr bwMode="auto">
                <a:xfrm>
                  <a:off x="1971676" y="1066800"/>
                  <a:ext cx="515938" cy="304800"/>
                  <a:chOff x="810" y="912"/>
                  <a:chExt cx="325" cy="192"/>
                </a:xfrm>
              </p:grpSpPr>
              <p:sp>
                <p:nvSpPr>
                  <p:cNvPr id="209" name="Rectangle 10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912"/>
                    <a:ext cx="288" cy="192"/>
                  </a:xfrm>
                  <a:prstGeom prst="rect">
                    <a:avLst/>
                  </a:prstGeom>
                  <a:solidFill>
                    <a:srgbClr val="00B0F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CA"/>
                  </a:p>
                </p:txBody>
              </p:sp>
              <p:sp>
                <p:nvSpPr>
                  <p:cNvPr id="210" name="Text Box 11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810" y="912"/>
                    <a:ext cx="325" cy="174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square">
                    <a:spAutoFit/>
                  </a:bodyPr>
                  <a:lstStyle/>
                  <a:p>
                    <a:pPr algn="ctr" eaLnBrk="1" hangingPunct="1"/>
                    <a:r>
                      <a:rPr lang="en-US" i="1" dirty="0" smtClean="0"/>
                      <a:t>AP</a:t>
                    </a:r>
                    <a:endParaRPr lang="en-US" i="1" dirty="0"/>
                  </a:p>
                </p:txBody>
              </p:sp>
            </p:grpSp>
            <p:sp>
              <p:nvSpPr>
                <p:cNvPr id="182" name="Line 12"/>
                <p:cNvSpPr>
                  <a:spLocks noChangeShapeType="1"/>
                </p:cNvSpPr>
                <p:nvPr/>
              </p:nvSpPr>
              <p:spPr bwMode="auto">
                <a:xfrm>
                  <a:off x="2209800" y="1371600"/>
                  <a:ext cx="0" cy="182880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183" name="Line 13"/>
                <p:cNvSpPr>
                  <a:spLocks noChangeShapeType="1"/>
                </p:cNvSpPr>
                <p:nvPr/>
              </p:nvSpPr>
              <p:spPr bwMode="auto">
                <a:xfrm>
                  <a:off x="381000" y="1676400"/>
                  <a:ext cx="1828800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184" name="Line 14"/>
                <p:cNvSpPr>
                  <a:spLocks noChangeShapeType="1"/>
                </p:cNvSpPr>
                <p:nvPr/>
              </p:nvSpPr>
              <p:spPr bwMode="auto">
                <a:xfrm flipH="1">
                  <a:off x="381000" y="2133600"/>
                  <a:ext cx="1828800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185" name="Line 15"/>
                <p:cNvSpPr>
                  <a:spLocks noChangeShapeType="1"/>
                </p:cNvSpPr>
                <p:nvPr/>
              </p:nvSpPr>
              <p:spPr bwMode="auto">
                <a:xfrm>
                  <a:off x="381000" y="2514600"/>
                  <a:ext cx="1828800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 type="none" w="med" len="med"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186" name="Text Box 16"/>
                <p:cNvSpPr txBox="1">
                  <a:spLocks noChangeArrowheads="1"/>
                </p:cNvSpPr>
                <p:nvPr/>
              </p:nvSpPr>
              <p:spPr bwMode="auto">
                <a:xfrm>
                  <a:off x="381000" y="1408113"/>
                  <a:ext cx="1905000" cy="46166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square">
                  <a:spAutoFit/>
                </a:bodyPr>
                <a:lstStyle/>
                <a:p>
                  <a:pPr algn="ctr" eaLnBrk="1" hangingPunct="1"/>
                  <a:r>
                    <a:rPr lang="en-US" dirty="0" smtClean="0"/>
                    <a:t>Authentication Request</a:t>
                  </a:r>
                  <a:endParaRPr lang="en-US" dirty="0" smtClean="0">
                    <a:solidFill>
                      <a:srgbClr val="0070C0"/>
                    </a:solidFill>
                  </a:endParaRPr>
                </a:p>
                <a:p>
                  <a:pPr algn="ctr" eaLnBrk="1" hangingPunct="1"/>
                  <a:endParaRPr lang="en-US" dirty="0">
                    <a:solidFill>
                      <a:schemeClr val="accent2"/>
                    </a:solidFill>
                  </a:endParaRPr>
                </a:p>
              </p:txBody>
            </p:sp>
            <p:sp>
              <p:nvSpPr>
                <p:cNvPr id="187" name="Rectangle 17"/>
                <p:cNvSpPr>
                  <a:spLocks noChangeArrowheads="1"/>
                </p:cNvSpPr>
                <p:nvPr/>
              </p:nvSpPr>
              <p:spPr bwMode="auto">
                <a:xfrm>
                  <a:off x="381000" y="1828800"/>
                  <a:ext cx="1828800" cy="46166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square">
                  <a:spAutoFit/>
                </a:bodyPr>
                <a:lstStyle/>
                <a:p>
                  <a:pPr algn="ctr" eaLnBrk="1" hangingPunct="1"/>
                  <a:r>
                    <a:rPr lang="en-US" dirty="0" smtClean="0"/>
                    <a:t>Authentication Response</a:t>
                  </a:r>
                  <a:endParaRPr lang="en-US" dirty="0" smtClean="0">
                    <a:solidFill>
                      <a:srgbClr val="0070C0"/>
                    </a:solidFill>
                  </a:endParaRPr>
                </a:p>
                <a:p>
                  <a:pPr algn="ctr" eaLnBrk="1" hangingPunct="1"/>
                  <a:endParaRPr lang="en-US" i="1" dirty="0"/>
                </a:p>
              </p:txBody>
            </p:sp>
            <p:sp>
              <p:nvSpPr>
                <p:cNvPr id="188" name="Line 18"/>
                <p:cNvSpPr>
                  <a:spLocks noChangeShapeType="1"/>
                </p:cNvSpPr>
                <p:nvPr/>
              </p:nvSpPr>
              <p:spPr bwMode="auto">
                <a:xfrm>
                  <a:off x="381000" y="2895600"/>
                  <a:ext cx="1828800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 type="triangl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189" name="Text Box 19"/>
                <p:cNvSpPr txBox="1">
                  <a:spLocks noChangeArrowheads="1"/>
                </p:cNvSpPr>
                <p:nvPr/>
              </p:nvSpPr>
              <p:spPr bwMode="auto">
                <a:xfrm>
                  <a:off x="457200" y="2209800"/>
                  <a:ext cx="1585913" cy="27463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 algn="ctr" eaLnBrk="1" hangingPunct="1"/>
                  <a:r>
                    <a:rPr lang="en-US" dirty="0" smtClean="0">
                      <a:solidFill>
                        <a:schemeClr val="accent2"/>
                      </a:solidFill>
                    </a:rPr>
                    <a:t>Association Request</a:t>
                  </a:r>
                  <a:endParaRPr lang="en-US" dirty="0"/>
                </a:p>
              </p:txBody>
            </p:sp>
            <p:sp>
              <p:nvSpPr>
                <p:cNvPr id="190" name="Rectangle 20"/>
                <p:cNvSpPr>
                  <a:spLocks noChangeArrowheads="1"/>
                </p:cNvSpPr>
                <p:nvPr/>
              </p:nvSpPr>
              <p:spPr bwMode="auto">
                <a:xfrm>
                  <a:off x="533400" y="2590800"/>
                  <a:ext cx="1540806" cy="27699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pPr eaLnBrk="1" hangingPunct="1"/>
                  <a:r>
                    <a:rPr lang="en-US" dirty="0" smtClean="0">
                      <a:solidFill>
                        <a:schemeClr val="accent2"/>
                      </a:solidFill>
                    </a:rPr>
                    <a:t>Association Response</a:t>
                  </a:r>
                  <a:endParaRPr lang="en-US" dirty="0"/>
                </a:p>
              </p:txBody>
            </p:sp>
            <p:grpSp>
              <p:nvGrpSpPr>
                <p:cNvPr id="191" name="Group 9"/>
                <p:cNvGrpSpPr>
                  <a:grpSpLocks/>
                </p:cNvGrpSpPr>
                <p:nvPr/>
              </p:nvGrpSpPr>
              <p:grpSpPr bwMode="auto">
                <a:xfrm>
                  <a:off x="3810000" y="1066800"/>
                  <a:ext cx="457200" cy="304800"/>
                  <a:chOff x="816" y="912"/>
                  <a:chExt cx="288" cy="192"/>
                </a:xfrm>
              </p:grpSpPr>
              <p:sp>
                <p:nvSpPr>
                  <p:cNvPr id="207" name="Rectangle 10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912"/>
                    <a:ext cx="288" cy="192"/>
                  </a:xfrm>
                  <a:prstGeom prst="rect">
                    <a:avLst/>
                  </a:prstGeom>
                  <a:solidFill>
                    <a:srgbClr val="92D05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CA"/>
                  </a:p>
                </p:txBody>
              </p:sp>
              <p:sp>
                <p:nvSpPr>
                  <p:cNvPr id="208" name="Text Box 11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816" y="912"/>
                    <a:ext cx="282" cy="174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square">
                    <a:spAutoFit/>
                  </a:bodyPr>
                  <a:lstStyle/>
                  <a:p>
                    <a:pPr algn="ctr" eaLnBrk="1" hangingPunct="1"/>
                    <a:r>
                      <a:rPr lang="en-US" i="1" dirty="0" smtClean="0"/>
                      <a:t>AS</a:t>
                    </a:r>
                    <a:endParaRPr lang="en-US" i="1" dirty="0"/>
                  </a:p>
                </p:txBody>
              </p:sp>
            </p:grpSp>
            <p:sp>
              <p:nvSpPr>
                <p:cNvPr id="192" name="Line 12"/>
                <p:cNvSpPr>
                  <a:spLocks noChangeShapeType="1"/>
                </p:cNvSpPr>
                <p:nvPr/>
              </p:nvSpPr>
              <p:spPr bwMode="auto">
                <a:xfrm>
                  <a:off x="4038600" y="1371600"/>
                  <a:ext cx="0" cy="182880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193" name="Text Box 16"/>
                <p:cNvSpPr txBox="1">
                  <a:spLocks noChangeArrowheads="1"/>
                </p:cNvSpPr>
                <p:nvPr/>
              </p:nvSpPr>
              <p:spPr bwMode="auto">
                <a:xfrm>
                  <a:off x="2209800" y="1447800"/>
                  <a:ext cx="1905000" cy="27699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square">
                  <a:spAutoFit/>
                </a:bodyPr>
                <a:lstStyle/>
                <a:p>
                  <a:pPr algn="ctr" eaLnBrk="1" hangingPunct="1"/>
                  <a:r>
                    <a:rPr lang="en-US" dirty="0" smtClean="0">
                      <a:solidFill>
                        <a:srgbClr val="C00000"/>
                      </a:solidFill>
                    </a:rPr>
                    <a:t>Auth</a:t>
                  </a:r>
                  <a:r>
                    <a:rPr lang="en-US" u="sng" dirty="0" smtClean="0">
                      <a:solidFill>
                        <a:srgbClr val="C00000"/>
                      </a:solidFill>
                    </a:rPr>
                    <a:t>oriz</a:t>
                  </a:r>
                  <a:r>
                    <a:rPr lang="en-US" dirty="0" smtClean="0">
                      <a:solidFill>
                        <a:srgbClr val="C00000"/>
                      </a:solidFill>
                    </a:rPr>
                    <a:t>ation Request</a:t>
                  </a:r>
                  <a:endParaRPr lang="en-US" dirty="0">
                    <a:solidFill>
                      <a:srgbClr val="C00000"/>
                    </a:solidFill>
                  </a:endParaRPr>
                </a:p>
              </p:txBody>
            </p:sp>
            <p:sp>
              <p:nvSpPr>
                <p:cNvPr id="194" name="Line 15"/>
                <p:cNvSpPr>
                  <a:spLocks noChangeShapeType="1"/>
                </p:cNvSpPr>
                <p:nvPr/>
              </p:nvSpPr>
              <p:spPr bwMode="auto">
                <a:xfrm>
                  <a:off x="2209800" y="1752600"/>
                  <a:ext cx="1828800" cy="0"/>
                </a:xfrm>
                <a:prstGeom prst="line">
                  <a:avLst/>
                </a:prstGeom>
                <a:noFill/>
                <a:ln w="28575">
                  <a:solidFill>
                    <a:srgbClr val="C00000"/>
                  </a:solidFill>
                  <a:round/>
                  <a:headEnd type="none" w="med" len="med"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195" name="Line 15"/>
                <p:cNvSpPr>
                  <a:spLocks noChangeShapeType="1"/>
                </p:cNvSpPr>
                <p:nvPr/>
              </p:nvSpPr>
              <p:spPr bwMode="auto">
                <a:xfrm>
                  <a:off x="2209800" y="2847975"/>
                  <a:ext cx="1828800" cy="0"/>
                </a:xfrm>
                <a:prstGeom prst="line">
                  <a:avLst/>
                </a:prstGeom>
                <a:noFill/>
                <a:ln w="28575">
                  <a:solidFill>
                    <a:srgbClr val="C00000"/>
                  </a:solidFill>
                  <a:round/>
                  <a:headEnd type="triangl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196" name="Text Box 16"/>
                <p:cNvSpPr txBox="1">
                  <a:spLocks noChangeArrowheads="1"/>
                </p:cNvSpPr>
                <p:nvPr/>
              </p:nvSpPr>
              <p:spPr bwMode="auto">
                <a:xfrm>
                  <a:off x="2133600" y="2971800"/>
                  <a:ext cx="1905000" cy="27699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square">
                  <a:spAutoFit/>
                </a:bodyPr>
                <a:lstStyle/>
                <a:p>
                  <a:pPr algn="ctr" eaLnBrk="1" hangingPunct="1"/>
                  <a:endParaRPr lang="en-US" i="1" dirty="0" smtClean="0">
                    <a:solidFill>
                      <a:schemeClr val="accent2"/>
                    </a:solidFill>
                  </a:endParaRPr>
                </a:p>
              </p:txBody>
            </p:sp>
            <p:grpSp>
              <p:nvGrpSpPr>
                <p:cNvPr id="197" name="Group 9"/>
                <p:cNvGrpSpPr>
                  <a:grpSpLocks/>
                </p:cNvGrpSpPr>
                <p:nvPr/>
              </p:nvGrpSpPr>
              <p:grpSpPr bwMode="auto">
                <a:xfrm>
                  <a:off x="5105400" y="1066803"/>
                  <a:ext cx="576263" cy="369888"/>
                  <a:chOff x="816" y="912"/>
                  <a:chExt cx="363" cy="233"/>
                </a:xfrm>
              </p:grpSpPr>
              <p:sp>
                <p:nvSpPr>
                  <p:cNvPr id="205" name="Rectangle 10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912"/>
                    <a:ext cx="288" cy="192"/>
                  </a:xfrm>
                  <a:prstGeom prst="rect">
                    <a:avLst/>
                  </a:prstGeom>
                  <a:solidFill>
                    <a:srgbClr val="92D05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CA"/>
                  </a:p>
                </p:txBody>
              </p:sp>
              <p:sp>
                <p:nvSpPr>
                  <p:cNvPr id="206" name="Text Box 11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816" y="912"/>
                    <a:ext cx="363" cy="233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square">
                    <a:spAutoFit/>
                  </a:bodyPr>
                  <a:lstStyle/>
                  <a:p>
                    <a:pPr eaLnBrk="1" hangingPunct="1"/>
                    <a:r>
                      <a:rPr lang="en-US" sz="900" i="1" dirty="0" smtClean="0"/>
                      <a:t>DHCP server</a:t>
                    </a:r>
                    <a:endParaRPr lang="en-US" sz="900" i="1" dirty="0"/>
                  </a:p>
                </p:txBody>
              </p:sp>
            </p:grpSp>
            <p:sp>
              <p:nvSpPr>
                <p:cNvPr id="198" name="Line 12"/>
                <p:cNvSpPr>
                  <a:spLocks noChangeShapeType="1"/>
                </p:cNvSpPr>
                <p:nvPr/>
              </p:nvSpPr>
              <p:spPr bwMode="auto">
                <a:xfrm>
                  <a:off x="5334000" y="1371600"/>
                  <a:ext cx="0" cy="182880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199" name="Rectangle 20"/>
                <p:cNvSpPr>
                  <a:spLocks noChangeArrowheads="1"/>
                </p:cNvSpPr>
                <p:nvPr/>
              </p:nvSpPr>
              <p:spPr bwMode="auto">
                <a:xfrm>
                  <a:off x="2200276" y="2590800"/>
                  <a:ext cx="1828800" cy="46166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square">
                  <a:spAutoFit/>
                </a:bodyPr>
                <a:lstStyle/>
                <a:p>
                  <a:pPr algn="ctr"/>
                  <a:r>
                    <a:rPr lang="en-US" dirty="0" smtClean="0">
                      <a:solidFill>
                        <a:srgbClr val="C00000"/>
                      </a:solidFill>
                    </a:rPr>
                    <a:t>Auth</a:t>
                  </a:r>
                  <a:r>
                    <a:rPr lang="en-US" u="sng" dirty="0" smtClean="0">
                      <a:solidFill>
                        <a:srgbClr val="C00000"/>
                      </a:solidFill>
                    </a:rPr>
                    <a:t>oriz</a:t>
                  </a:r>
                  <a:r>
                    <a:rPr lang="en-US" dirty="0" smtClean="0">
                      <a:solidFill>
                        <a:srgbClr val="C00000"/>
                      </a:solidFill>
                    </a:rPr>
                    <a:t>ation Response</a:t>
                  </a:r>
                  <a:endParaRPr lang="en-US" i="1" dirty="0" smtClean="0">
                    <a:solidFill>
                      <a:srgbClr val="C00000"/>
                    </a:solidFill>
                  </a:endParaRPr>
                </a:p>
                <a:p>
                  <a:pPr eaLnBrk="1" hangingPunct="1"/>
                  <a:endParaRPr lang="en-US" dirty="0"/>
                </a:p>
              </p:txBody>
            </p:sp>
            <p:sp>
              <p:nvSpPr>
                <p:cNvPr id="200" name="Line 15"/>
                <p:cNvSpPr>
                  <a:spLocks noChangeShapeType="1"/>
                </p:cNvSpPr>
                <p:nvPr/>
              </p:nvSpPr>
              <p:spPr bwMode="auto">
                <a:xfrm>
                  <a:off x="2209800" y="2085975"/>
                  <a:ext cx="3124200" cy="0"/>
                </a:xfrm>
                <a:prstGeom prst="line">
                  <a:avLst/>
                </a:prstGeom>
                <a:noFill/>
                <a:ln w="28575">
                  <a:solidFill>
                    <a:srgbClr val="7030A0"/>
                  </a:solidFill>
                  <a:round/>
                  <a:headEnd type="none" w="med" len="med"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201" name="Line 15"/>
                <p:cNvSpPr>
                  <a:spLocks noChangeShapeType="1"/>
                </p:cNvSpPr>
                <p:nvPr/>
              </p:nvSpPr>
              <p:spPr bwMode="auto">
                <a:xfrm>
                  <a:off x="2209800" y="2476500"/>
                  <a:ext cx="3124200" cy="0"/>
                </a:xfrm>
                <a:prstGeom prst="line">
                  <a:avLst/>
                </a:prstGeom>
                <a:noFill/>
                <a:ln w="28575">
                  <a:solidFill>
                    <a:srgbClr val="7030A0"/>
                  </a:solidFill>
                  <a:round/>
                  <a:headEnd type="triangl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202" name="Rectangle 201"/>
                <p:cNvSpPr/>
                <p:nvPr/>
              </p:nvSpPr>
              <p:spPr>
                <a:xfrm>
                  <a:off x="2200275" y="1866900"/>
                  <a:ext cx="1828800" cy="230832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 algn="ctr"/>
                  <a:r>
                    <a:rPr lang="en-US" sz="900" dirty="0" smtClean="0">
                      <a:solidFill>
                        <a:srgbClr val="7030A0"/>
                      </a:solidFill>
                    </a:rPr>
                    <a:t>DHCP Discover, w/ Rapid Commit </a:t>
                  </a:r>
                  <a:endParaRPr lang="en-CA" sz="900" dirty="0">
                    <a:solidFill>
                      <a:srgbClr val="7030A0"/>
                    </a:solidFill>
                  </a:endParaRPr>
                </a:p>
              </p:txBody>
            </p:sp>
            <p:sp>
              <p:nvSpPr>
                <p:cNvPr id="203" name="Rectangle 202"/>
                <p:cNvSpPr/>
                <p:nvPr/>
              </p:nvSpPr>
              <p:spPr>
                <a:xfrm>
                  <a:off x="2209800" y="2257425"/>
                  <a:ext cx="1905000" cy="230832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 algn="ctr"/>
                  <a:r>
                    <a:rPr lang="en-US" sz="900" dirty="0" smtClean="0">
                      <a:solidFill>
                        <a:srgbClr val="7030A0"/>
                      </a:solidFill>
                    </a:rPr>
                    <a:t>DHCP ACK, w/ Rapid Commit (IP) </a:t>
                  </a:r>
                  <a:endParaRPr lang="en-CA" sz="900" dirty="0">
                    <a:solidFill>
                      <a:srgbClr val="7030A0"/>
                    </a:solidFill>
                  </a:endParaRPr>
                </a:p>
              </p:txBody>
            </p:sp>
            <p:sp>
              <p:nvSpPr>
                <p:cNvPr id="204" name="Rectangle 203"/>
                <p:cNvSpPr/>
                <p:nvPr/>
              </p:nvSpPr>
              <p:spPr>
                <a:xfrm>
                  <a:off x="304800" y="2971800"/>
                  <a:ext cx="1905000" cy="230832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 algn="ctr"/>
                  <a:r>
                    <a:rPr lang="en-US" sz="900" dirty="0" smtClean="0">
                      <a:solidFill>
                        <a:srgbClr val="7030A0"/>
                      </a:solidFill>
                    </a:rPr>
                    <a:t> </a:t>
                  </a:r>
                  <a:endParaRPr lang="en-CA" sz="900" dirty="0">
                    <a:solidFill>
                      <a:srgbClr val="7030A0"/>
                    </a:solidFill>
                  </a:endParaRPr>
                </a:p>
              </p:txBody>
            </p:sp>
          </p:grpSp>
          <p:sp>
            <p:nvSpPr>
              <p:cNvPr id="171" name="Left Brace 170"/>
              <p:cNvSpPr/>
              <p:nvPr/>
            </p:nvSpPr>
            <p:spPr bwMode="auto">
              <a:xfrm>
                <a:off x="1524000" y="1900237"/>
                <a:ext cx="152400" cy="457200"/>
              </a:xfrm>
              <a:prstGeom prst="leftBrace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CA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172" name="Left Brace 171"/>
              <p:cNvSpPr/>
              <p:nvPr/>
            </p:nvSpPr>
            <p:spPr bwMode="auto">
              <a:xfrm>
                <a:off x="1533525" y="2686050"/>
                <a:ext cx="152400" cy="457200"/>
              </a:xfrm>
              <a:prstGeom prst="leftBrace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CA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173" name="TextBox 172"/>
              <p:cNvSpPr txBox="1"/>
              <p:nvPr/>
            </p:nvSpPr>
            <p:spPr>
              <a:xfrm>
                <a:off x="242341" y="1981200"/>
                <a:ext cx="135485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CA" dirty="0" smtClean="0"/>
                  <a:t>Key Establishment</a:t>
                </a:r>
                <a:endParaRPr lang="en-CA" dirty="0"/>
              </a:p>
            </p:txBody>
          </p:sp>
          <p:sp>
            <p:nvSpPr>
              <p:cNvPr id="174" name="TextBox 173"/>
              <p:cNvSpPr txBox="1"/>
              <p:nvPr/>
            </p:nvSpPr>
            <p:spPr>
              <a:xfrm>
                <a:off x="228600" y="2743200"/>
                <a:ext cx="131157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CA" dirty="0" smtClean="0"/>
                  <a:t>Key Confirmation</a:t>
                </a:r>
                <a:endParaRPr lang="en-CA" dirty="0"/>
              </a:p>
            </p:txBody>
          </p:sp>
          <p:sp>
            <p:nvSpPr>
              <p:cNvPr id="175" name="TextBox 174"/>
              <p:cNvSpPr txBox="1"/>
              <p:nvPr/>
            </p:nvSpPr>
            <p:spPr>
              <a:xfrm>
                <a:off x="6845166" y="2895600"/>
                <a:ext cx="229883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r"/>
                <a:r>
                  <a:rPr lang="en-US" dirty="0" smtClean="0"/>
                  <a:t>(</a:t>
                </a:r>
                <a:r>
                  <a:rPr lang="en-US" i="1" dirty="0" smtClean="0"/>
                  <a:t>explicit</a:t>
                </a:r>
                <a:r>
                  <a:rPr lang="en-US" i="1" dirty="0" smtClean="0">
                    <a:solidFill>
                      <a:srgbClr val="C00000"/>
                    </a:solidFill>
                  </a:rPr>
                  <a:t> </a:t>
                </a:r>
                <a:r>
                  <a:rPr lang="en-US" dirty="0" smtClean="0">
                    <a:solidFill>
                      <a:srgbClr val="C00000"/>
                    </a:solidFill>
                  </a:rPr>
                  <a:t>Auth</a:t>
                </a:r>
                <a:r>
                  <a:rPr lang="en-US" u="sng" dirty="0" smtClean="0">
                    <a:solidFill>
                      <a:srgbClr val="C00000"/>
                    </a:solidFill>
                  </a:rPr>
                  <a:t>oriz</a:t>
                </a:r>
                <a:r>
                  <a:rPr lang="en-US" dirty="0" smtClean="0">
                    <a:solidFill>
                      <a:srgbClr val="C00000"/>
                    </a:solidFill>
                  </a:rPr>
                  <a:t>ation {</a:t>
                </a:r>
                <a:r>
                  <a:rPr lang="en-US" i="1" dirty="0" smtClean="0">
                    <a:solidFill>
                      <a:srgbClr val="0070C0"/>
                    </a:solidFill>
                  </a:rPr>
                  <a:t>STA,AP</a:t>
                </a:r>
                <a:r>
                  <a:rPr lang="en-US" dirty="0" smtClean="0">
                    <a:solidFill>
                      <a:srgbClr val="C00000"/>
                    </a:solidFill>
                  </a:rPr>
                  <a:t>}</a:t>
                </a:r>
                <a:r>
                  <a:rPr lang="en-US" dirty="0" smtClean="0"/>
                  <a:t>)</a:t>
                </a:r>
                <a:endParaRPr lang="en-CA" dirty="0"/>
              </a:p>
            </p:txBody>
          </p:sp>
          <p:sp>
            <p:nvSpPr>
              <p:cNvPr id="176" name="Right Brace 175"/>
              <p:cNvSpPr/>
              <p:nvPr/>
            </p:nvSpPr>
            <p:spPr bwMode="auto">
              <a:xfrm>
                <a:off x="6781800" y="2286000"/>
                <a:ext cx="152400" cy="381000"/>
              </a:xfrm>
              <a:prstGeom prst="rightBrace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CA" sz="1200" b="0" i="0" u="none" strike="noStrike" cap="none" normalizeH="0" baseline="0" dirty="0" smtClean="0">
                  <a:ln>
                    <a:noFill/>
                  </a:ln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177" name="TextBox 176"/>
              <p:cNvSpPr txBox="1"/>
              <p:nvPr/>
            </p:nvSpPr>
            <p:spPr>
              <a:xfrm>
                <a:off x="6934200" y="2362200"/>
                <a:ext cx="1614353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CA" dirty="0" smtClean="0">
                    <a:solidFill>
                      <a:srgbClr val="7030A0"/>
                    </a:solidFill>
                  </a:rPr>
                  <a:t>IP Address Assignment</a:t>
                </a:r>
                <a:endParaRPr lang="en-CA" dirty="0">
                  <a:solidFill>
                    <a:srgbClr val="7030A0"/>
                  </a:solidFill>
                </a:endParaRPr>
              </a:p>
            </p:txBody>
          </p:sp>
        </p:grpSp>
      </p:grpSp>
      <p:sp>
        <p:nvSpPr>
          <p:cNvPr id="9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5931030" y="6475413"/>
            <a:ext cx="2612895" cy="184666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René Struik (Struik Security Consultancy)</a:t>
            </a:r>
            <a:endParaRPr lang="en-US" altLang="ja-JP" dirty="0"/>
          </a:p>
        </p:txBody>
      </p:sp>
      <p:sp>
        <p:nvSpPr>
          <p:cNvPr id="94" name="Rectangle 93"/>
          <p:cNvSpPr/>
          <p:nvPr/>
        </p:nvSpPr>
        <p:spPr>
          <a:xfrm>
            <a:off x="1676400" y="2209800"/>
            <a:ext cx="1981200" cy="2286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900" dirty="0" smtClean="0">
                <a:solidFill>
                  <a:srgbClr val="7030A0"/>
                </a:solidFill>
              </a:rPr>
              <a:t>&amp;DHCP Discover, w/ Rapid Commit </a:t>
            </a:r>
            <a:endParaRPr lang="en-CA" sz="900" dirty="0">
              <a:solidFill>
                <a:srgbClr val="7030A0"/>
              </a:solidFill>
            </a:endParaRPr>
          </a:p>
        </p:txBody>
      </p:sp>
      <p:sp>
        <p:nvSpPr>
          <p:cNvPr id="95" name="Rectangle 94"/>
          <p:cNvSpPr/>
          <p:nvPr/>
        </p:nvSpPr>
        <p:spPr>
          <a:xfrm>
            <a:off x="1676400" y="4648200"/>
            <a:ext cx="1981200" cy="2286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900" dirty="0" smtClean="0">
                <a:solidFill>
                  <a:srgbClr val="7030A0"/>
                </a:solidFill>
              </a:rPr>
              <a:t>&amp;DHCP Discover, w/ Rapid Commit </a:t>
            </a:r>
            <a:endParaRPr lang="en-CA" sz="900" dirty="0">
              <a:solidFill>
                <a:srgbClr val="7030A0"/>
              </a:solidFill>
            </a:endParaRPr>
          </a:p>
        </p:txBody>
      </p:sp>
      <p:sp>
        <p:nvSpPr>
          <p:cNvPr id="97" name="Rectangle 96"/>
          <p:cNvSpPr/>
          <p:nvPr/>
        </p:nvSpPr>
        <p:spPr>
          <a:xfrm>
            <a:off x="1752600" y="5867400"/>
            <a:ext cx="1905000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900" dirty="0" smtClean="0">
                <a:solidFill>
                  <a:srgbClr val="7030A0"/>
                </a:solidFill>
              </a:rPr>
              <a:t>DHCP ACK, w/ Rapid Commit (IP) </a:t>
            </a:r>
            <a:endParaRPr lang="en-CA" sz="900" dirty="0">
              <a:solidFill>
                <a:srgbClr val="7030A0"/>
              </a:solidFill>
            </a:endParaRPr>
          </a:p>
        </p:txBody>
      </p:sp>
      <p:sp>
        <p:nvSpPr>
          <p:cNvPr id="98" name="Rectangle 97"/>
          <p:cNvSpPr/>
          <p:nvPr/>
        </p:nvSpPr>
        <p:spPr>
          <a:xfrm>
            <a:off x="685800" y="6248400"/>
            <a:ext cx="807720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dirty="0" smtClean="0"/>
              <a:t>* Authorization support by third party is optional. Device roles are conceptual only; actual role to device mapping implementation-dependent .</a:t>
            </a:r>
            <a:endParaRPr lang="en-CA" sz="1100" dirty="0"/>
          </a:p>
        </p:txBody>
      </p:sp>
      <p:sp>
        <p:nvSpPr>
          <p:cNvPr id="101" name="Rectangle 100"/>
          <p:cNvSpPr/>
          <p:nvPr/>
        </p:nvSpPr>
        <p:spPr>
          <a:xfrm>
            <a:off x="1752600" y="6019800"/>
            <a:ext cx="1828800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900" dirty="0" smtClean="0">
                <a:solidFill>
                  <a:srgbClr val="C00000"/>
                </a:solidFill>
              </a:rPr>
              <a:t>{&amp; Authorization Response </a:t>
            </a:r>
            <a:r>
              <a:rPr lang="en-US" sz="900" dirty="0" smtClean="0">
                <a:solidFill>
                  <a:schemeClr val="accent6"/>
                </a:solidFill>
              </a:rPr>
              <a:t>AP</a:t>
            </a:r>
            <a:r>
              <a:rPr lang="en-US" sz="900" dirty="0" smtClean="0">
                <a:solidFill>
                  <a:srgbClr val="C00000"/>
                </a:solidFill>
              </a:rPr>
              <a:t>}</a:t>
            </a:r>
            <a:endParaRPr lang="en-US" sz="900" i="1" dirty="0" smtClean="0">
              <a:solidFill>
                <a:srgbClr val="C00000"/>
              </a:solidFill>
            </a:endParaRPr>
          </a:p>
        </p:txBody>
      </p:sp>
      <p:sp>
        <p:nvSpPr>
          <p:cNvPr id="102" name="Rectangle 101"/>
          <p:cNvSpPr/>
          <p:nvPr/>
        </p:nvSpPr>
        <p:spPr>
          <a:xfrm>
            <a:off x="1752600" y="3657600"/>
            <a:ext cx="1828800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900" dirty="0" smtClean="0">
                <a:solidFill>
                  <a:srgbClr val="C00000"/>
                </a:solidFill>
              </a:rPr>
              <a:t>{ &amp; Authorization Response </a:t>
            </a:r>
            <a:r>
              <a:rPr lang="en-US" sz="900" i="1" dirty="0" err="1" smtClean="0">
                <a:solidFill>
                  <a:schemeClr val="accent6"/>
                </a:solidFill>
              </a:rPr>
              <a:t>Id</a:t>
            </a:r>
            <a:r>
              <a:rPr lang="en-US" sz="900" baseline="-25000" dirty="0" err="1" smtClean="0">
                <a:solidFill>
                  <a:schemeClr val="accent6"/>
                </a:solidFill>
              </a:rPr>
              <a:t>B</a:t>
            </a:r>
            <a:r>
              <a:rPr lang="en-US" sz="900" dirty="0" smtClean="0">
                <a:solidFill>
                  <a:srgbClr val="C00000"/>
                </a:solidFill>
              </a:rPr>
              <a:t>}</a:t>
            </a:r>
            <a:endParaRPr lang="en-US" sz="900" i="1" dirty="0" smtClean="0">
              <a:solidFill>
                <a:srgbClr val="C00000"/>
              </a:solidFill>
            </a:endParaRPr>
          </a:p>
        </p:txBody>
      </p:sp>
      <p:sp>
        <p:nvSpPr>
          <p:cNvPr id="104" name="TextBox 103"/>
          <p:cNvSpPr txBox="1"/>
          <p:nvPr/>
        </p:nvSpPr>
        <p:spPr>
          <a:xfrm>
            <a:off x="7086600" y="3962400"/>
            <a:ext cx="2057400" cy="600164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r>
              <a:rPr lang="en-CA" sz="1100" dirty="0" smtClean="0"/>
              <a:t>IP address assignment serves as</a:t>
            </a:r>
          </a:p>
          <a:p>
            <a:r>
              <a:rPr lang="en-CA" sz="1100" dirty="0" smtClean="0"/>
              <a:t>illustration only of more general configuration step (cf. Slide 7).</a:t>
            </a:r>
          </a:p>
        </p:txBody>
      </p:sp>
      <p:sp>
        <p:nvSpPr>
          <p:cNvPr id="103" name="Explosion 1 102"/>
          <p:cNvSpPr/>
          <p:nvPr/>
        </p:nvSpPr>
        <p:spPr bwMode="auto">
          <a:xfrm>
            <a:off x="6781800" y="762000"/>
            <a:ext cx="2362200" cy="2590800"/>
          </a:xfrm>
          <a:prstGeom prst="irregularSeal1">
            <a:avLst/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CA" sz="2400" i="1" dirty="0" smtClean="0">
                <a:latin typeface="Times New Roman" pitchFamily="18" charset="0"/>
              </a:rPr>
              <a:t>NEW!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CA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Blundo</a:t>
            </a:r>
            <a:r>
              <a:rPr kumimoji="0" lang="en-CA" b="0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scheme 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CA" i="1" dirty="0" smtClean="0">
                <a:latin typeface="Times New Roman" pitchFamily="18" charset="0"/>
              </a:rPr>
              <a:t>Erases inline third party requirement</a:t>
            </a:r>
            <a:endParaRPr kumimoji="0" lang="en-CA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14462" cy="276999"/>
          </a:xfrm>
        </p:spPr>
        <p:txBody>
          <a:bodyPr/>
          <a:lstStyle/>
          <a:p>
            <a:r>
              <a:rPr lang="en-US" dirty="0" smtClean="0"/>
              <a:t>May 15, 2012</a:t>
            </a:r>
            <a:endParaRPr lang="en-US" dirty="0"/>
          </a:p>
        </p:txBody>
      </p:sp>
      <p:sp>
        <p:nvSpPr>
          <p:cNvPr id="79874" name="Text Box 2"/>
          <p:cNvSpPr txBox="1">
            <a:spLocks noChangeArrowheads="1"/>
          </p:cNvSpPr>
          <p:nvPr/>
        </p:nvSpPr>
        <p:spPr bwMode="auto">
          <a:xfrm>
            <a:off x="171813" y="533400"/>
            <a:ext cx="8936934" cy="83099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400" b="1" dirty="0" smtClean="0"/>
              <a:t>Optimized Mapping Key Establishment to 802.11 Architecture</a:t>
            </a:r>
          </a:p>
          <a:p>
            <a:pPr algn="r"/>
            <a:r>
              <a:rPr lang="en-US" sz="2400" b="1" i="1" dirty="0" smtClean="0"/>
              <a:t>With 3</a:t>
            </a:r>
            <a:r>
              <a:rPr lang="en-US" sz="2400" b="1" i="1" baseline="30000" dirty="0" smtClean="0"/>
              <a:t>rd</a:t>
            </a:r>
            <a:r>
              <a:rPr lang="en-US" sz="2400" b="1" i="1" dirty="0" smtClean="0"/>
              <a:t> Party Authentication and DHCP IP Address Assignment</a:t>
            </a:r>
            <a:endParaRPr lang="en-US" sz="2400" b="1" i="1" dirty="0"/>
          </a:p>
        </p:txBody>
      </p:sp>
      <p:grpSp>
        <p:nvGrpSpPr>
          <p:cNvPr id="92" name="Group 91"/>
          <p:cNvGrpSpPr/>
          <p:nvPr/>
        </p:nvGrpSpPr>
        <p:grpSpPr>
          <a:xfrm>
            <a:off x="228600" y="1447800"/>
            <a:ext cx="8915400" cy="4724402"/>
            <a:chOff x="228600" y="1219199"/>
            <a:chExt cx="8915400" cy="4724402"/>
          </a:xfrm>
        </p:grpSpPr>
        <p:grpSp>
          <p:nvGrpSpPr>
            <p:cNvPr id="93" name="Group 91"/>
            <p:cNvGrpSpPr/>
            <p:nvPr/>
          </p:nvGrpSpPr>
          <p:grpSpPr>
            <a:xfrm>
              <a:off x="1524000" y="1219199"/>
              <a:ext cx="5529263" cy="2286001"/>
              <a:chOff x="152400" y="990600"/>
              <a:chExt cx="5529263" cy="2286001"/>
            </a:xfrm>
          </p:grpSpPr>
          <p:grpSp>
            <p:nvGrpSpPr>
              <p:cNvPr id="225" name="Group 157"/>
              <p:cNvGrpSpPr/>
              <p:nvPr/>
            </p:nvGrpSpPr>
            <p:grpSpPr>
              <a:xfrm>
                <a:off x="152400" y="990600"/>
                <a:ext cx="4233864" cy="2286001"/>
                <a:chOff x="5029200" y="914400"/>
                <a:chExt cx="4233864" cy="2286001"/>
              </a:xfrm>
            </p:grpSpPr>
            <p:sp>
              <p:nvSpPr>
                <p:cNvPr id="235" name="Text Box 3"/>
                <p:cNvSpPr txBox="1">
                  <a:spLocks noChangeArrowheads="1"/>
                </p:cNvSpPr>
                <p:nvPr/>
              </p:nvSpPr>
              <p:spPr bwMode="auto">
                <a:xfrm>
                  <a:off x="5665788" y="914400"/>
                  <a:ext cx="290512" cy="82232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endParaRPr lang="en-GB" sz="2400"/>
                </a:p>
                <a:p>
                  <a:pPr>
                    <a:buFontTx/>
                    <a:buChar char="•"/>
                  </a:pPr>
                  <a:endParaRPr lang="en-GB" sz="2400"/>
                </a:p>
              </p:txBody>
            </p:sp>
            <p:sp>
              <p:nvSpPr>
                <p:cNvPr id="236" name="Text Box 3"/>
                <p:cNvSpPr txBox="1">
                  <a:spLocks noChangeArrowheads="1"/>
                </p:cNvSpPr>
                <p:nvPr/>
              </p:nvSpPr>
              <p:spPr bwMode="auto">
                <a:xfrm>
                  <a:off x="5665788" y="914400"/>
                  <a:ext cx="290512" cy="82232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endParaRPr lang="en-GB" sz="2400"/>
                </a:p>
                <a:p>
                  <a:pPr>
                    <a:buFontTx/>
                    <a:buChar char="•"/>
                  </a:pPr>
                  <a:endParaRPr lang="en-GB" sz="2400"/>
                </a:p>
              </p:txBody>
            </p:sp>
            <p:grpSp>
              <p:nvGrpSpPr>
                <p:cNvPr id="237" name="Group 5"/>
                <p:cNvGrpSpPr>
                  <a:grpSpLocks/>
                </p:cNvGrpSpPr>
                <p:nvPr/>
              </p:nvGrpSpPr>
              <p:grpSpPr bwMode="auto">
                <a:xfrm>
                  <a:off x="5029200" y="985837"/>
                  <a:ext cx="457200" cy="304800"/>
                  <a:chOff x="816" y="912"/>
                  <a:chExt cx="288" cy="192"/>
                </a:xfrm>
              </p:grpSpPr>
              <p:sp>
                <p:nvSpPr>
                  <p:cNvPr id="259" name="Rectangle 6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912"/>
                    <a:ext cx="288" cy="192"/>
                  </a:xfrm>
                  <a:prstGeom prst="rect">
                    <a:avLst/>
                  </a:prstGeom>
                  <a:solidFill>
                    <a:srgbClr val="FFC00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CA"/>
                  </a:p>
                </p:txBody>
              </p:sp>
              <p:sp>
                <p:nvSpPr>
                  <p:cNvPr id="260" name="Text Box 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864" y="912"/>
                    <a:ext cx="175" cy="173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none">
                    <a:spAutoFit/>
                  </a:bodyPr>
                  <a:lstStyle/>
                  <a:p>
                    <a:pPr eaLnBrk="1" hangingPunct="1"/>
                    <a:r>
                      <a:rPr lang="en-US" i="1"/>
                      <a:t>A</a:t>
                    </a:r>
                  </a:p>
                </p:txBody>
              </p:sp>
            </p:grpSp>
            <p:sp>
              <p:nvSpPr>
                <p:cNvPr id="238" name="Line 8"/>
                <p:cNvSpPr>
                  <a:spLocks noChangeShapeType="1"/>
                </p:cNvSpPr>
                <p:nvPr/>
              </p:nvSpPr>
              <p:spPr bwMode="auto">
                <a:xfrm>
                  <a:off x="5257800" y="1290637"/>
                  <a:ext cx="0" cy="1909764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grpSp>
              <p:nvGrpSpPr>
                <p:cNvPr id="239" name="Group 9"/>
                <p:cNvGrpSpPr>
                  <a:grpSpLocks/>
                </p:cNvGrpSpPr>
                <p:nvPr/>
              </p:nvGrpSpPr>
              <p:grpSpPr bwMode="auto">
                <a:xfrm>
                  <a:off x="6858000" y="985837"/>
                  <a:ext cx="457200" cy="304800"/>
                  <a:chOff x="816" y="912"/>
                  <a:chExt cx="288" cy="192"/>
                </a:xfrm>
              </p:grpSpPr>
              <p:sp>
                <p:nvSpPr>
                  <p:cNvPr id="257" name="Rectangle 10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912"/>
                    <a:ext cx="288" cy="192"/>
                  </a:xfrm>
                  <a:prstGeom prst="rect">
                    <a:avLst/>
                  </a:prstGeom>
                  <a:solidFill>
                    <a:srgbClr val="00B0F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CA"/>
                  </a:p>
                </p:txBody>
              </p:sp>
              <p:sp>
                <p:nvSpPr>
                  <p:cNvPr id="258" name="Text Box 11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864" y="912"/>
                    <a:ext cx="175" cy="173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none">
                    <a:spAutoFit/>
                  </a:bodyPr>
                  <a:lstStyle/>
                  <a:p>
                    <a:pPr eaLnBrk="1" hangingPunct="1"/>
                    <a:r>
                      <a:rPr lang="en-US" i="1"/>
                      <a:t>B</a:t>
                    </a:r>
                  </a:p>
                </p:txBody>
              </p:sp>
            </p:grpSp>
            <p:sp>
              <p:nvSpPr>
                <p:cNvPr id="240" name="Line 12"/>
                <p:cNvSpPr>
                  <a:spLocks noChangeShapeType="1"/>
                </p:cNvSpPr>
                <p:nvPr/>
              </p:nvSpPr>
              <p:spPr bwMode="auto">
                <a:xfrm>
                  <a:off x="7086600" y="1290637"/>
                  <a:ext cx="0" cy="1909764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241" name="Line 13"/>
                <p:cNvSpPr>
                  <a:spLocks noChangeShapeType="1"/>
                </p:cNvSpPr>
                <p:nvPr/>
              </p:nvSpPr>
              <p:spPr bwMode="auto">
                <a:xfrm>
                  <a:off x="5257800" y="1595437"/>
                  <a:ext cx="182880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242" name="Line 14"/>
                <p:cNvSpPr>
                  <a:spLocks noChangeShapeType="1"/>
                </p:cNvSpPr>
                <p:nvPr/>
              </p:nvSpPr>
              <p:spPr bwMode="auto">
                <a:xfrm flipH="1">
                  <a:off x="5257800" y="2052637"/>
                  <a:ext cx="182880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243" name="Line 15"/>
                <p:cNvSpPr>
                  <a:spLocks noChangeShapeType="1"/>
                </p:cNvSpPr>
                <p:nvPr/>
              </p:nvSpPr>
              <p:spPr bwMode="auto">
                <a:xfrm>
                  <a:off x="5257800" y="2433637"/>
                  <a:ext cx="182880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 type="none" w="med" len="med"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244" name="Text Box 16"/>
                <p:cNvSpPr txBox="1">
                  <a:spLocks noChangeArrowheads="1"/>
                </p:cNvSpPr>
                <p:nvPr/>
              </p:nvSpPr>
              <p:spPr bwMode="auto">
                <a:xfrm>
                  <a:off x="5257800" y="1327150"/>
                  <a:ext cx="1905000" cy="27622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square">
                  <a:spAutoFit/>
                </a:bodyPr>
                <a:lstStyle/>
                <a:p>
                  <a:pPr algn="ctr" eaLnBrk="1" hangingPunct="1"/>
                  <a:r>
                    <a:rPr lang="en-US" dirty="0"/>
                    <a:t>Random </a:t>
                  </a:r>
                  <a:r>
                    <a:rPr lang="en-US" i="1" dirty="0" smtClean="0">
                      <a:solidFill>
                        <a:schemeClr val="accent2"/>
                      </a:solidFill>
                    </a:rPr>
                    <a:t>X</a:t>
                  </a:r>
                  <a:endParaRPr lang="en-US" dirty="0">
                    <a:solidFill>
                      <a:schemeClr val="accent2"/>
                    </a:solidFill>
                  </a:endParaRPr>
                </a:p>
              </p:txBody>
            </p:sp>
            <p:sp>
              <p:nvSpPr>
                <p:cNvPr id="245" name="Rectangle 17"/>
                <p:cNvSpPr>
                  <a:spLocks noChangeArrowheads="1"/>
                </p:cNvSpPr>
                <p:nvPr/>
              </p:nvSpPr>
              <p:spPr bwMode="auto">
                <a:xfrm>
                  <a:off x="5334000" y="1747837"/>
                  <a:ext cx="1752600" cy="27463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 algn="ctr" eaLnBrk="1" hangingPunct="1"/>
                  <a:r>
                    <a:rPr lang="en-US" dirty="0"/>
                    <a:t>Random </a:t>
                  </a:r>
                  <a:r>
                    <a:rPr lang="en-US" i="1" dirty="0" smtClean="0">
                      <a:solidFill>
                        <a:schemeClr val="accent2"/>
                      </a:solidFill>
                    </a:rPr>
                    <a:t>Y</a:t>
                  </a:r>
                  <a:r>
                    <a:rPr lang="en-US" dirty="0" smtClean="0">
                      <a:solidFill>
                        <a:schemeClr val="accent2"/>
                      </a:solidFill>
                    </a:rPr>
                    <a:t>, </a:t>
                  </a:r>
                  <a:r>
                    <a:rPr lang="en-US" dirty="0" smtClean="0"/>
                    <a:t>[</a:t>
                  </a:r>
                  <a:r>
                    <a:rPr lang="en-US" i="1" dirty="0" smtClean="0">
                      <a:solidFill>
                        <a:srgbClr val="FF0000"/>
                      </a:solidFill>
                    </a:rPr>
                    <a:t>ka</a:t>
                  </a:r>
                  <a:r>
                    <a:rPr lang="en-US" dirty="0" smtClean="0"/>
                    <a:t>]</a:t>
                  </a:r>
                  <a:r>
                    <a:rPr lang="en-US" baseline="-25000" dirty="0" smtClean="0"/>
                    <a:t>AT</a:t>
                  </a:r>
                  <a:endParaRPr lang="en-US" i="1" dirty="0"/>
                </a:p>
              </p:txBody>
            </p:sp>
            <p:sp>
              <p:nvSpPr>
                <p:cNvPr id="246" name="Line 18"/>
                <p:cNvSpPr>
                  <a:spLocks noChangeShapeType="1"/>
                </p:cNvSpPr>
                <p:nvPr/>
              </p:nvSpPr>
              <p:spPr bwMode="auto">
                <a:xfrm>
                  <a:off x="5257800" y="2814637"/>
                  <a:ext cx="182880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 type="triangl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247" name="Text Box 19"/>
                <p:cNvSpPr txBox="1">
                  <a:spLocks noChangeArrowheads="1"/>
                </p:cNvSpPr>
                <p:nvPr/>
              </p:nvSpPr>
              <p:spPr bwMode="auto">
                <a:xfrm>
                  <a:off x="5334000" y="2128837"/>
                  <a:ext cx="1585913" cy="27463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 algn="ctr" eaLnBrk="1" hangingPunct="1"/>
                  <a:r>
                    <a:rPr lang="en-US" dirty="0">
                      <a:solidFill>
                        <a:schemeClr val="accent2"/>
                      </a:solidFill>
                    </a:rPr>
                    <a:t>MAC</a:t>
                  </a:r>
                  <a:r>
                    <a:rPr lang="en-US" dirty="0"/>
                    <a:t> over messages</a:t>
                  </a:r>
                </a:p>
              </p:txBody>
            </p:sp>
            <p:sp>
              <p:nvSpPr>
                <p:cNvPr id="248" name="Rectangle 20"/>
                <p:cNvSpPr>
                  <a:spLocks noChangeArrowheads="1"/>
                </p:cNvSpPr>
                <p:nvPr/>
              </p:nvSpPr>
              <p:spPr bwMode="auto">
                <a:xfrm>
                  <a:off x="5410200" y="2509837"/>
                  <a:ext cx="1625766" cy="27699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pPr eaLnBrk="1" hangingPunct="1"/>
                  <a:r>
                    <a:rPr lang="en-US" dirty="0">
                      <a:solidFill>
                        <a:schemeClr val="accent2"/>
                      </a:solidFill>
                    </a:rPr>
                    <a:t>MAC</a:t>
                  </a:r>
                  <a:r>
                    <a:rPr lang="en-US" dirty="0"/>
                    <a:t> over </a:t>
                  </a:r>
                  <a:r>
                    <a:rPr lang="en-US" dirty="0" smtClean="0"/>
                    <a:t>messages </a:t>
                  </a:r>
                  <a:r>
                    <a:rPr lang="en-US" dirty="0" smtClean="0">
                      <a:solidFill>
                        <a:srgbClr val="7030A0"/>
                      </a:solidFill>
                    </a:rPr>
                    <a:t>&amp;</a:t>
                  </a:r>
                  <a:endParaRPr lang="en-US" dirty="0"/>
                </a:p>
              </p:txBody>
            </p:sp>
            <p:grpSp>
              <p:nvGrpSpPr>
                <p:cNvPr id="249" name="Group 9"/>
                <p:cNvGrpSpPr>
                  <a:grpSpLocks/>
                </p:cNvGrpSpPr>
                <p:nvPr/>
              </p:nvGrpSpPr>
              <p:grpSpPr bwMode="auto">
                <a:xfrm>
                  <a:off x="8686801" y="985837"/>
                  <a:ext cx="576263" cy="304800"/>
                  <a:chOff x="816" y="912"/>
                  <a:chExt cx="363" cy="192"/>
                </a:xfrm>
              </p:grpSpPr>
              <p:sp>
                <p:nvSpPr>
                  <p:cNvPr id="255" name="Rectangle 10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912"/>
                    <a:ext cx="288" cy="192"/>
                  </a:xfrm>
                  <a:prstGeom prst="rect">
                    <a:avLst/>
                  </a:prstGeom>
                  <a:solidFill>
                    <a:srgbClr val="92D05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CA"/>
                  </a:p>
                </p:txBody>
              </p:sp>
              <p:sp>
                <p:nvSpPr>
                  <p:cNvPr id="256" name="Text Box 11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816" y="912"/>
                    <a:ext cx="363" cy="174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square">
                    <a:spAutoFit/>
                  </a:bodyPr>
                  <a:lstStyle/>
                  <a:p>
                    <a:pPr eaLnBrk="1" hangingPunct="1"/>
                    <a:r>
                      <a:rPr lang="en-US" i="1" dirty="0" smtClean="0"/>
                      <a:t>KDC</a:t>
                    </a:r>
                    <a:endParaRPr lang="en-US" i="1" dirty="0"/>
                  </a:p>
                </p:txBody>
              </p:sp>
            </p:grpSp>
            <p:sp>
              <p:nvSpPr>
                <p:cNvPr id="250" name="Line 12"/>
                <p:cNvSpPr>
                  <a:spLocks noChangeShapeType="1"/>
                </p:cNvSpPr>
                <p:nvPr/>
              </p:nvSpPr>
              <p:spPr bwMode="auto">
                <a:xfrm>
                  <a:off x="8915400" y="1290637"/>
                  <a:ext cx="0" cy="1909764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251" name="Text Box 16"/>
                <p:cNvSpPr txBox="1">
                  <a:spLocks noChangeArrowheads="1"/>
                </p:cNvSpPr>
                <p:nvPr/>
              </p:nvSpPr>
              <p:spPr bwMode="auto">
                <a:xfrm>
                  <a:off x="7086600" y="1366837"/>
                  <a:ext cx="1905000" cy="27699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square">
                  <a:spAutoFit/>
                </a:bodyPr>
                <a:lstStyle/>
                <a:p>
                  <a:pPr algn="ctr"/>
                  <a:r>
                    <a:rPr lang="en-US" dirty="0" err="1" smtClean="0"/>
                    <a:t>Rnd</a:t>
                  </a:r>
                  <a:r>
                    <a:rPr lang="en-US" dirty="0" smtClean="0"/>
                    <a:t> </a:t>
                  </a:r>
                  <a:r>
                    <a:rPr lang="en-US" i="1" dirty="0" smtClean="0">
                      <a:solidFill>
                        <a:schemeClr val="accent2"/>
                      </a:solidFill>
                    </a:rPr>
                    <a:t>X</a:t>
                  </a:r>
                  <a:r>
                    <a:rPr lang="en-US" dirty="0" smtClean="0"/>
                    <a:t>,</a:t>
                  </a:r>
                  <a:r>
                    <a:rPr lang="en-US" i="1" dirty="0" smtClean="0">
                      <a:solidFill>
                        <a:schemeClr val="accent2"/>
                      </a:solidFill>
                    </a:rPr>
                    <a:t> </a:t>
                  </a:r>
                  <a:r>
                    <a:rPr lang="en-US" i="1" dirty="0" smtClean="0">
                      <a:solidFill>
                        <a:schemeClr val="accent2">
                          <a:lumMod val="75000"/>
                        </a:schemeClr>
                      </a:solidFill>
                    </a:rPr>
                    <a:t>Id</a:t>
                  </a:r>
                  <a:r>
                    <a:rPr lang="en-US" baseline="-25000" dirty="0" smtClean="0">
                      <a:solidFill>
                        <a:schemeClr val="accent2">
                          <a:lumMod val="75000"/>
                        </a:schemeClr>
                      </a:solidFill>
                    </a:rPr>
                    <a:t>A</a:t>
                  </a:r>
                  <a:r>
                    <a:rPr lang="en-US" dirty="0" smtClean="0"/>
                    <a:t>,</a:t>
                  </a:r>
                  <a:r>
                    <a:rPr lang="en-US" i="1" dirty="0" smtClean="0">
                      <a:solidFill>
                        <a:srgbClr val="C00000"/>
                      </a:solidFill>
                    </a:rPr>
                    <a:t> </a:t>
                  </a:r>
                  <a:r>
                    <a:rPr lang="en-US" dirty="0" err="1" smtClean="0"/>
                    <a:t>Rnd</a:t>
                  </a:r>
                  <a:r>
                    <a:rPr lang="en-US" dirty="0" smtClean="0"/>
                    <a:t> </a:t>
                  </a:r>
                  <a:r>
                    <a:rPr lang="en-US" i="1" dirty="0" smtClean="0">
                      <a:solidFill>
                        <a:schemeClr val="accent2"/>
                      </a:solidFill>
                    </a:rPr>
                    <a:t>Y</a:t>
                  </a:r>
                  <a:r>
                    <a:rPr lang="en-US" dirty="0" smtClean="0"/>
                    <a:t>,</a:t>
                  </a:r>
                  <a:r>
                    <a:rPr lang="en-US" i="1" dirty="0" smtClean="0">
                      <a:solidFill>
                        <a:srgbClr val="C00000"/>
                      </a:solidFill>
                    </a:rPr>
                    <a:t> </a:t>
                  </a:r>
                  <a:r>
                    <a:rPr lang="en-US" i="1" dirty="0" err="1" smtClean="0">
                      <a:solidFill>
                        <a:schemeClr val="accent2">
                          <a:lumMod val="75000"/>
                        </a:schemeClr>
                      </a:solidFill>
                    </a:rPr>
                    <a:t>Id</a:t>
                  </a:r>
                  <a:r>
                    <a:rPr lang="en-US" baseline="-25000" dirty="0" err="1" smtClean="0">
                      <a:solidFill>
                        <a:schemeClr val="accent2">
                          <a:lumMod val="75000"/>
                        </a:schemeClr>
                      </a:solidFill>
                    </a:rPr>
                    <a:t>B</a:t>
                  </a:r>
                  <a:r>
                    <a:rPr lang="en-US" i="1" dirty="0" smtClean="0">
                      <a:solidFill>
                        <a:schemeClr val="accent2"/>
                      </a:solidFill>
                    </a:rPr>
                    <a:t> </a:t>
                  </a:r>
                </a:p>
              </p:txBody>
            </p:sp>
            <p:sp>
              <p:nvSpPr>
                <p:cNvPr id="252" name="Line 15"/>
                <p:cNvSpPr>
                  <a:spLocks noChangeShapeType="1"/>
                </p:cNvSpPr>
                <p:nvPr/>
              </p:nvSpPr>
              <p:spPr bwMode="auto">
                <a:xfrm>
                  <a:off x="7086600" y="1671637"/>
                  <a:ext cx="1828800" cy="0"/>
                </a:xfrm>
                <a:prstGeom prst="line">
                  <a:avLst/>
                </a:prstGeom>
                <a:noFill/>
                <a:ln w="9525">
                  <a:solidFill>
                    <a:srgbClr val="C00000"/>
                  </a:solidFill>
                  <a:round/>
                  <a:headEnd type="none" w="med" len="med"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253" name="Line 15"/>
                <p:cNvSpPr>
                  <a:spLocks noChangeShapeType="1"/>
                </p:cNvSpPr>
                <p:nvPr/>
              </p:nvSpPr>
              <p:spPr bwMode="auto">
                <a:xfrm>
                  <a:off x="7086600" y="2009775"/>
                  <a:ext cx="1828800" cy="0"/>
                </a:xfrm>
                <a:prstGeom prst="line">
                  <a:avLst/>
                </a:prstGeom>
                <a:noFill/>
                <a:ln w="9525">
                  <a:solidFill>
                    <a:srgbClr val="C00000"/>
                  </a:solidFill>
                  <a:round/>
                  <a:headEnd type="triangl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254" name="Text Box 16"/>
                <p:cNvSpPr txBox="1">
                  <a:spLocks noChangeArrowheads="1"/>
                </p:cNvSpPr>
                <p:nvPr/>
              </p:nvSpPr>
              <p:spPr bwMode="auto">
                <a:xfrm>
                  <a:off x="7010400" y="1752600"/>
                  <a:ext cx="1905000" cy="46166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square">
                  <a:spAutoFit/>
                </a:bodyPr>
                <a:lstStyle/>
                <a:p>
                  <a:pPr algn="ctr"/>
                  <a:r>
                    <a:rPr lang="en-US" dirty="0" smtClean="0">
                      <a:solidFill>
                        <a:srgbClr val="C00000"/>
                      </a:solidFill>
                    </a:rPr>
                    <a:t>Wrapped keys</a:t>
                  </a:r>
                  <a:r>
                    <a:rPr lang="en-US" dirty="0" smtClean="0"/>
                    <a:t> [</a:t>
                  </a:r>
                  <a:r>
                    <a:rPr lang="en-US" i="1" dirty="0" smtClean="0">
                      <a:solidFill>
                        <a:srgbClr val="FF0000"/>
                      </a:solidFill>
                    </a:rPr>
                    <a:t>ka</a:t>
                  </a:r>
                  <a:r>
                    <a:rPr lang="en-US" dirty="0" smtClean="0"/>
                    <a:t>]</a:t>
                  </a:r>
                  <a:r>
                    <a:rPr lang="en-US" baseline="-25000" dirty="0" smtClean="0"/>
                    <a:t>AT</a:t>
                  </a:r>
                  <a:r>
                    <a:rPr lang="en-US" dirty="0" smtClean="0"/>
                    <a:t>,[</a:t>
                  </a:r>
                  <a:r>
                    <a:rPr lang="en-US" i="1" dirty="0" smtClean="0">
                      <a:solidFill>
                        <a:srgbClr val="FF0000"/>
                      </a:solidFill>
                    </a:rPr>
                    <a:t>ka</a:t>
                  </a:r>
                  <a:r>
                    <a:rPr lang="en-US" dirty="0" smtClean="0"/>
                    <a:t>]</a:t>
                  </a:r>
                  <a:r>
                    <a:rPr lang="en-US" baseline="-25000" dirty="0" smtClean="0"/>
                    <a:t>BT</a:t>
                  </a:r>
                  <a:r>
                    <a:rPr lang="en-US" dirty="0" smtClean="0">
                      <a:solidFill>
                        <a:srgbClr val="C00000"/>
                      </a:solidFill>
                    </a:rPr>
                    <a:t> </a:t>
                  </a:r>
                  <a:endParaRPr lang="en-US" i="1" dirty="0" smtClean="0">
                    <a:solidFill>
                      <a:srgbClr val="C00000"/>
                    </a:solidFill>
                  </a:endParaRPr>
                </a:p>
                <a:p>
                  <a:pPr algn="ctr" eaLnBrk="1" hangingPunct="1"/>
                  <a:endParaRPr lang="en-US" i="1" dirty="0" smtClean="0">
                    <a:solidFill>
                      <a:schemeClr val="accent2"/>
                    </a:solidFill>
                  </a:endParaRPr>
                </a:p>
              </p:txBody>
            </p:sp>
          </p:grpSp>
          <p:grpSp>
            <p:nvGrpSpPr>
              <p:cNvPr id="226" name="Group 9"/>
              <p:cNvGrpSpPr>
                <a:grpSpLocks/>
              </p:cNvGrpSpPr>
              <p:nvPr/>
            </p:nvGrpSpPr>
            <p:grpSpPr bwMode="auto">
              <a:xfrm>
                <a:off x="5105400" y="1066803"/>
                <a:ext cx="576263" cy="369888"/>
                <a:chOff x="816" y="912"/>
                <a:chExt cx="363" cy="233"/>
              </a:xfrm>
            </p:grpSpPr>
            <p:sp>
              <p:nvSpPr>
                <p:cNvPr id="233" name="Rectangle 10"/>
                <p:cNvSpPr>
                  <a:spLocks noChangeArrowheads="1"/>
                </p:cNvSpPr>
                <p:nvPr/>
              </p:nvSpPr>
              <p:spPr bwMode="auto">
                <a:xfrm>
                  <a:off x="816" y="912"/>
                  <a:ext cx="288" cy="192"/>
                </a:xfrm>
                <a:prstGeom prst="rect">
                  <a:avLst/>
                </a:prstGeom>
                <a:solidFill>
                  <a:srgbClr val="92D05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CA"/>
                </a:p>
              </p:txBody>
            </p:sp>
            <p:sp>
              <p:nvSpPr>
                <p:cNvPr id="234" name="Text Box 11"/>
                <p:cNvSpPr txBox="1">
                  <a:spLocks noChangeArrowheads="1"/>
                </p:cNvSpPr>
                <p:nvPr/>
              </p:nvSpPr>
              <p:spPr bwMode="auto">
                <a:xfrm>
                  <a:off x="816" y="912"/>
                  <a:ext cx="363" cy="23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square">
                  <a:spAutoFit/>
                </a:bodyPr>
                <a:lstStyle/>
                <a:p>
                  <a:pPr eaLnBrk="1" hangingPunct="1"/>
                  <a:r>
                    <a:rPr lang="en-US" sz="900" i="1" dirty="0" smtClean="0"/>
                    <a:t>DHCP server</a:t>
                  </a:r>
                  <a:endParaRPr lang="en-US" sz="900" i="1" dirty="0"/>
                </a:p>
              </p:txBody>
            </p:sp>
          </p:grpSp>
          <p:sp>
            <p:nvSpPr>
              <p:cNvPr id="227" name="Line 12"/>
              <p:cNvSpPr>
                <a:spLocks noChangeShapeType="1"/>
              </p:cNvSpPr>
              <p:nvPr/>
            </p:nvSpPr>
            <p:spPr bwMode="auto">
              <a:xfrm>
                <a:off x="5334000" y="1371600"/>
                <a:ext cx="0" cy="19050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228" name="Rectangle 227"/>
              <p:cNvSpPr/>
              <p:nvPr/>
            </p:nvSpPr>
            <p:spPr>
              <a:xfrm>
                <a:off x="2209800" y="2209800"/>
                <a:ext cx="1828800" cy="2308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sz="900" dirty="0" smtClean="0">
                    <a:solidFill>
                      <a:srgbClr val="7030A0"/>
                    </a:solidFill>
                  </a:rPr>
                  <a:t>DHCP Discover, w/ Rapid Commit </a:t>
                </a:r>
                <a:endParaRPr lang="en-CA" sz="900" dirty="0">
                  <a:solidFill>
                    <a:srgbClr val="7030A0"/>
                  </a:solidFill>
                </a:endParaRPr>
              </a:p>
            </p:txBody>
          </p:sp>
          <p:sp>
            <p:nvSpPr>
              <p:cNvPr id="229" name="Line 15"/>
              <p:cNvSpPr>
                <a:spLocks noChangeShapeType="1"/>
              </p:cNvSpPr>
              <p:nvPr/>
            </p:nvSpPr>
            <p:spPr bwMode="auto">
              <a:xfrm>
                <a:off x="2219325" y="2466975"/>
                <a:ext cx="3124200" cy="0"/>
              </a:xfrm>
              <a:prstGeom prst="line">
                <a:avLst/>
              </a:prstGeom>
              <a:noFill/>
              <a:ln w="9525">
                <a:solidFill>
                  <a:srgbClr val="7030A0"/>
                </a:solidFill>
                <a:round/>
                <a:headEnd type="none" w="med" len="med"/>
                <a:tailEnd type="triangle" w="med" len="med"/>
              </a:ln>
              <a:effectLst/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230" name="Line 15"/>
              <p:cNvSpPr>
                <a:spLocks noChangeShapeType="1"/>
              </p:cNvSpPr>
              <p:nvPr/>
            </p:nvSpPr>
            <p:spPr bwMode="auto">
              <a:xfrm>
                <a:off x="2213043" y="2844119"/>
                <a:ext cx="3124200" cy="0"/>
              </a:xfrm>
              <a:prstGeom prst="line">
                <a:avLst/>
              </a:prstGeom>
              <a:noFill/>
              <a:ln w="9525">
                <a:solidFill>
                  <a:srgbClr val="7030A0"/>
                </a:solidFill>
                <a:round/>
                <a:headEnd type="triangl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231" name="Rectangle 230"/>
              <p:cNvSpPr/>
              <p:nvPr/>
            </p:nvSpPr>
            <p:spPr>
              <a:xfrm>
                <a:off x="2133600" y="2590800"/>
                <a:ext cx="1905000" cy="2308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sz="900" dirty="0" smtClean="0">
                    <a:solidFill>
                      <a:srgbClr val="7030A0"/>
                    </a:solidFill>
                  </a:rPr>
                  <a:t>DHCP ACK, w/ Rapid Commit (IP) </a:t>
                </a:r>
                <a:endParaRPr lang="en-CA" sz="900" dirty="0">
                  <a:solidFill>
                    <a:srgbClr val="7030A0"/>
                  </a:solidFill>
                </a:endParaRPr>
              </a:p>
            </p:txBody>
          </p:sp>
          <p:sp>
            <p:nvSpPr>
              <p:cNvPr id="232" name="Rectangle 231"/>
              <p:cNvSpPr/>
              <p:nvPr/>
            </p:nvSpPr>
            <p:spPr>
              <a:xfrm>
                <a:off x="304800" y="2971800"/>
                <a:ext cx="1905000" cy="2308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sz="900" dirty="0" smtClean="0">
                    <a:solidFill>
                      <a:srgbClr val="7030A0"/>
                    </a:solidFill>
                  </a:rPr>
                  <a:t>DHCP ACK, w/ Rapid Commit (IP) </a:t>
                </a:r>
                <a:endParaRPr lang="en-CA" sz="900" dirty="0">
                  <a:solidFill>
                    <a:srgbClr val="7030A0"/>
                  </a:solidFill>
                </a:endParaRPr>
              </a:p>
            </p:txBody>
          </p:sp>
        </p:grpSp>
        <p:sp>
          <p:nvSpPr>
            <p:cNvPr id="94" name="TextBox 93"/>
            <p:cNvSpPr txBox="1"/>
            <p:nvPr/>
          </p:nvSpPr>
          <p:spPr>
            <a:xfrm>
              <a:off x="6825737" y="2133600"/>
              <a:ext cx="231826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dirty="0" smtClean="0"/>
                <a:t>(</a:t>
              </a:r>
              <a:r>
                <a:rPr lang="en-US" i="1" dirty="0" smtClean="0"/>
                <a:t>implicit</a:t>
              </a:r>
              <a:r>
                <a:rPr lang="en-US" i="1" dirty="0" smtClean="0">
                  <a:solidFill>
                    <a:srgbClr val="C00000"/>
                  </a:solidFill>
                </a:rPr>
                <a:t> </a:t>
              </a:r>
              <a:r>
                <a:rPr lang="en-US" dirty="0" smtClean="0">
                  <a:solidFill>
                    <a:srgbClr val="C00000"/>
                  </a:solidFill>
                </a:rPr>
                <a:t>Auth</a:t>
              </a:r>
              <a:r>
                <a:rPr lang="en-US" u="sng" dirty="0" smtClean="0">
                  <a:solidFill>
                    <a:srgbClr val="C00000"/>
                  </a:solidFill>
                </a:rPr>
                <a:t>ori</a:t>
              </a:r>
              <a:r>
                <a:rPr lang="en-US" dirty="0" smtClean="0">
                  <a:solidFill>
                    <a:srgbClr val="C00000"/>
                  </a:solidFill>
                </a:rPr>
                <a:t>zation {</a:t>
              </a:r>
              <a:r>
                <a:rPr lang="en-US" i="1" dirty="0" smtClean="0">
                  <a:solidFill>
                    <a:srgbClr val="0070C0"/>
                  </a:solidFill>
                </a:rPr>
                <a:t>I</a:t>
              </a:r>
              <a:r>
                <a:rPr lang="en-US" i="1" dirty="0" smtClean="0">
                  <a:solidFill>
                    <a:schemeClr val="accent2">
                      <a:lumMod val="75000"/>
                    </a:schemeClr>
                  </a:solidFill>
                </a:rPr>
                <a:t>d</a:t>
              </a:r>
              <a:r>
                <a:rPr lang="en-US" baseline="-25000" dirty="0" smtClean="0">
                  <a:solidFill>
                    <a:schemeClr val="accent2">
                      <a:lumMod val="75000"/>
                    </a:schemeClr>
                  </a:solidFill>
                </a:rPr>
                <a:t>A</a:t>
              </a:r>
              <a:r>
                <a:rPr lang="en-US" dirty="0" smtClean="0">
                  <a:solidFill>
                    <a:srgbClr val="C00000"/>
                  </a:solidFill>
                </a:rPr>
                <a:t>,</a:t>
              </a:r>
              <a:r>
                <a:rPr lang="en-US" i="1" dirty="0" smtClean="0">
                  <a:solidFill>
                    <a:srgbClr val="0070C0"/>
                  </a:solidFill>
                </a:rPr>
                <a:t> </a:t>
              </a:r>
              <a:r>
                <a:rPr lang="en-US" i="1" dirty="0" err="1" smtClean="0">
                  <a:solidFill>
                    <a:srgbClr val="0070C0"/>
                  </a:solidFill>
                </a:rPr>
                <a:t>I</a:t>
              </a:r>
              <a:r>
                <a:rPr lang="en-US" i="1" dirty="0" err="1" smtClean="0">
                  <a:solidFill>
                    <a:schemeClr val="accent2">
                      <a:lumMod val="75000"/>
                    </a:schemeClr>
                  </a:solidFill>
                </a:rPr>
                <a:t>d</a:t>
              </a:r>
              <a:r>
                <a:rPr lang="en-US" baseline="-25000" dirty="0" err="1" smtClean="0">
                  <a:solidFill>
                    <a:schemeClr val="accent2">
                      <a:lumMod val="75000"/>
                    </a:schemeClr>
                  </a:solidFill>
                </a:rPr>
                <a:t>B</a:t>
              </a:r>
              <a:r>
                <a:rPr lang="en-US" dirty="0" smtClean="0">
                  <a:solidFill>
                    <a:srgbClr val="C00000"/>
                  </a:solidFill>
                </a:rPr>
                <a:t>}</a:t>
              </a:r>
              <a:r>
                <a:rPr lang="en-US" dirty="0" smtClean="0"/>
                <a:t>)</a:t>
              </a:r>
              <a:endParaRPr lang="en-CA" dirty="0"/>
            </a:p>
          </p:txBody>
        </p:sp>
        <p:sp>
          <p:nvSpPr>
            <p:cNvPr id="95" name="Left Brace 94"/>
            <p:cNvSpPr/>
            <p:nvPr/>
          </p:nvSpPr>
          <p:spPr bwMode="auto">
            <a:xfrm>
              <a:off x="1524000" y="1900237"/>
              <a:ext cx="152400" cy="457200"/>
            </a:xfrm>
            <a:prstGeom prst="leftBrace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CA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96" name="Left Brace 95"/>
            <p:cNvSpPr/>
            <p:nvPr/>
          </p:nvSpPr>
          <p:spPr bwMode="auto">
            <a:xfrm>
              <a:off x="1533525" y="2686050"/>
              <a:ext cx="152400" cy="457200"/>
            </a:xfrm>
            <a:prstGeom prst="leftBrace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CA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97" name="TextBox 96"/>
            <p:cNvSpPr txBox="1"/>
            <p:nvPr/>
          </p:nvSpPr>
          <p:spPr>
            <a:xfrm>
              <a:off x="242341" y="1981200"/>
              <a:ext cx="135485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dirty="0" smtClean="0"/>
                <a:t>Key Establishment</a:t>
              </a:r>
              <a:endParaRPr lang="en-CA" dirty="0"/>
            </a:p>
          </p:txBody>
        </p:sp>
        <p:sp>
          <p:nvSpPr>
            <p:cNvPr id="98" name="TextBox 97"/>
            <p:cNvSpPr txBox="1"/>
            <p:nvPr/>
          </p:nvSpPr>
          <p:spPr>
            <a:xfrm>
              <a:off x="228600" y="2743200"/>
              <a:ext cx="131157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dirty="0" smtClean="0"/>
                <a:t>Key Confirmation</a:t>
              </a:r>
              <a:endParaRPr lang="en-CA" dirty="0"/>
            </a:p>
          </p:txBody>
        </p:sp>
        <p:sp>
          <p:nvSpPr>
            <p:cNvPr id="99" name="TextBox 98"/>
            <p:cNvSpPr txBox="1"/>
            <p:nvPr/>
          </p:nvSpPr>
          <p:spPr>
            <a:xfrm>
              <a:off x="6934200" y="1981200"/>
              <a:ext cx="126829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dirty="0" smtClean="0">
                  <a:solidFill>
                    <a:srgbClr val="C00000"/>
                  </a:solidFill>
                </a:rPr>
                <a:t>Key Distribution</a:t>
              </a:r>
              <a:endParaRPr lang="en-CA" dirty="0">
                <a:solidFill>
                  <a:srgbClr val="C00000"/>
                </a:solidFill>
              </a:endParaRPr>
            </a:p>
          </p:txBody>
        </p:sp>
        <p:sp>
          <p:nvSpPr>
            <p:cNvPr id="100" name="Right Brace 99"/>
            <p:cNvSpPr/>
            <p:nvPr/>
          </p:nvSpPr>
          <p:spPr bwMode="auto">
            <a:xfrm>
              <a:off x="6781800" y="1905000"/>
              <a:ext cx="152400" cy="381000"/>
            </a:xfrm>
            <a:prstGeom prst="rightBrace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CA" sz="12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</a:endParaRPr>
            </a:p>
          </p:txBody>
        </p:sp>
        <p:sp>
          <p:nvSpPr>
            <p:cNvPr id="101" name="Right Brace 100"/>
            <p:cNvSpPr/>
            <p:nvPr/>
          </p:nvSpPr>
          <p:spPr bwMode="auto">
            <a:xfrm>
              <a:off x="6781800" y="2743200"/>
              <a:ext cx="152400" cy="381000"/>
            </a:xfrm>
            <a:prstGeom prst="rightBrace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CA" sz="12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</a:endParaRPr>
            </a:p>
          </p:txBody>
        </p:sp>
        <p:sp>
          <p:nvSpPr>
            <p:cNvPr id="102" name="TextBox 101"/>
            <p:cNvSpPr txBox="1"/>
            <p:nvPr/>
          </p:nvSpPr>
          <p:spPr>
            <a:xfrm>
              <a:off x="6934200" y="2819400"/>
              <a:ext cx="161435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dirty="0" smtClean="0">
                  <a:solidFill>
                    <a:srgbClr val="7030A0"/>
                  </a:solidFill>
                </a:rPr>
                <a:t>IP Address Assignment</a:t>
              </a:r>
              <a:endParaRPr lang="en-CA" dirty="0">
                <a:solidFill>
                  <a:srgbClr val="7030A0"/>
                </a:solidFill>
              </a:endParaRPr>
            </a:p>
          </p:txBody>
        </p:sp>
        <p:grpSp>
          <p:nvGrpSpPr>
            <p:cNvPr id="103" name="Group 104"/>
            <p:cNvGrpSpPr/>
            <p:nvPr/>
          </p:nvGrpSpPr>
          <p:grpSpPr>
            <a:xfrm>
              <a:off x="1524000" y="3657600"/>
              <a:ext cx="5529263" cy="2286001"/>
              <a:chOff x="152400" y="990600"/>
              <a:chExt cx="5529263" cy="2286001"/>
            </a:xfrm>
          </p:grpSpPr>
          <p:grpSp>
            <p:nvGrpSpPr>
              <p:cNvPr id="113" name="Group 157"/>
              <p:cNvGrpSpPr/>
              <p:nvPr/>
            </p:nvGrpSpPr>
            <p:grpSpPr>
              <a:xfrm>
                <a:off x="152400" y="990600"/>
                <a:ext cx="4114800" cy="2286001"/>
                <a:chOff x="5029200" y="914400"/>
                <a:chExt cx="4114800" cy="2286001"/>
              </a:xfrm>
            </p:grpSpPr>
            <p:sp>
              <p:nvSpPr>
                <p:cNvPr id="123" name="Text Box 3"/>
                <p:cNvSpPr txBox="1">
                  <a:spLocks noChangeArrowheads="1"/>
                </p:cNvSpPr>
                <p:nvPr/>
              </p:nvSpPr>
              <p:spPr bwMode="auto">
                <a:xfrm>
                  <a:off x="5665788" y="914400"/>
                  <a:ext cx="290512" cy="82232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endParaRPr lang="en-GB" sz="2400"/>
                </a:p>
                <a:p>
                  <a:pPr>
                    <a:buFontTx/>
                    <a:buChar char="•"/>
                  </a:pPr>
                  <a:endParaRPr lang="en-GB" sz="2400"/>
                </a:p>
              </p:txBody>
            </p:sp>
            <p:sp>
              <p:nvSpPr>
                <p:cNvPr id="124" name="Text Box 3"/>
                <p:cNvSpPr txBox="1">
                  <a:spLocks noChangeArrowheads="1"/>
                </p:cNvSpPr>
                <p:nvPr/>
              </p:nvSpPr>
              <p:spPr bwMode="auto">
                <a:xfrm>
                  <a:off x="5665788" y="914400"/>
                  <a:ext cx="290512" cy="82232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endParaRPr lang="en-GB" sz="2400"/>
                </a:p>
                <a:p>
                  <a:pPr>
                    <a:buFontTx/>
                    <a:buChar char="•"/>
                  </a:pPr>
                  <a:endParaRPr lang="en-GB" sz="2400"/>
                </a:p>
              </p:txBody>
            </p:sp>
            <p:grpSp>
              <p:nvGrpSpPr>
                <p:cNvPr id="125" name="Group 5"/>
                <p:cNvGrpSpPr>
                  <a:grpSpLocks/>
                </p:cNvGrpSpPr>
                <p:nvPr/>
              </p:nvGrpSpPr>
              <p:grpSpPr bwMode="auto">
                <a:xfrm>
                  <a:off x="5029200" y="985837"/>
                  <a:ext cx="457200" cy="304800"/>
                  <a:chOff x="816" y="912"/>
                  <a:chExt cx="288" cy="192"/>
                </a:xfrm>
              </p:grpSpPr>
              <p:sp>
                <p:nvSpPr>
                  <p:cNvPr id="223" name="Rectangle 6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912"/>
                    <a:ext cx="288" cy="192"/>
                  </a:xfrm>
                  <a:prstGeom prst="rect">
                    <a:avLst/>
                  </a:prstGeom>
                  <a:solidFill>
                    <a:srgbClr val="FFC00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CA"/>
                  </a:p>
                </p:txBody>
              </p:sp>
              <p:sp>
                <p:nvSpPr>
                  <p:cNvPr id="224" name="Text Box 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816" y="912"/>
                    <a:ext cx="288" cy="174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square">
                    <a:spAutoFit/>
                  </a:bodyPr>
                  <a:lstStyle/>
                  <a:p>
                    <a:pPr algn="ctr" eaLnBrk="1" hangingPunct="1"/>
                    <a:r>
                      <a:rPr lang="en-US" i="1" dirty="0" smtClean="0"/>
                      <a:t>STA</a:t>
                    </a:r>
                    <a:endParaRPr lang="en-US" i="1" dirty="0"/>
                  </a:p>
                </p:txBody>
              </p:sp>
            </p:grpSp>
            <p:sp>
              <p:nvSpPr>
                <p:cNvPr id="126" name="Line 8"/>
                <p:cNvSpPr>
                  <a:spLocks noChangeShapeType="1"/>
                </p:cNvSpPr>
                <p:nvPr/>
              </p:nvSpPr>
              <p:spPr bwMode="auto">
                <a:xfrm>
                  <a:off x="5257800" y="1290637"/>
                  <a:ext cx="0" cy="1909764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grpSp>
              <p:nvGrpSpPr>
                <p:cNvPr id="135" name="Group 9"/>
                <p:cNvGrpSpPr>
                  <a:grpSpLocks/>
                </p:cNvGrpSpPr>
                <p:nvPr/>
              </p:nvGrpSpPr>
              <p:grpSpPr bwMode="auto">
                <a:xfrm>
                  <a:off x="6858000" y="985837"/>
                  <a:ext cx="457200" cy="304800"/>
                  <a:chOff x="816" y="912"/>
                  <a:chExt cx="288" cy="192"/>
                </a:xfrm>
              </p:grpSpPr>
              <p:sp>
                <p:nvSpPr>
                  <p:cNvPr id="221" name="Rectangle 10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912"/>
                    <a:ext cx="288" cy="192"/>
                  </a:xfrm>
                  <a:prstGeom prst="rect">
                    <a:avLst/>
                  </a:prstGeom>
                  <a:solidFill>
                    <a:srgbClr val="00B0F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CA"/>
                  </a:p>
                </p:txBody>
              </p:sp>
              <p:sp>
                <p:nvSpPr>
                  <p:cNvPr id="222" name="Text Box 11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816" y="912"/>
                    <a:ext cx="283" cy="174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square">
                    <a:spAutoFit/>
                  </a:bodyPr>
                  <a:lstStyle/>
                  <a:p>
                    <a:pPr algn="ctr" eaLnBrk="1" hangingPunct="1"/>
                    <a:r>
                      <a:rPr lang="en-US" i="1" dirty="0" smtClean="0"/>
                      <a:t>AP</a:t>
                    </a:r>
                    <a:endParaRPr lang="en-US" i="1" dirty="0"/>
                  </a:p>
                </p:txBody>
              </p:sp>
            </p:grpSp>
            <p:sp>
              <p:nvSpPr>
                <p:cNvPr id="137" name="Line 12"/>
                <p:cNvSpPr>
                  <a:spLocks noChangeShapeType="1"/>
                </p:cNvSpPr>
                <p:nvPr/>
              </p:nvSpPr>
              <p:spPr bwMode="auto">
                <a:xfrm>
                  <a:off x="7086600" y="1290637"/>
                  <a:ext cx="0" cy="1909764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147" name="Line 13"/>
                <p:cNvSpPr>
                  <a:spLocks noChangeShapeType="1"/>
                </p:cNvSpPr>
                <p:nvPr/>
              </p:nvSpPr>
              <p:spPr bwMode="auto">
                <a:xfrm>
                  <a:off x="5257800" y="1595437"/>
                  <a:ext cx="1828800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153" name="Line 14"/>
                <p:cNvSpPr>
                  <a:spLocks noChangeShapeType="1"/>
                </p:cNvSpPr>
                <p:nvPr/>
              </p:nvSpPr>
              <p:spPr bwMode="auto">
                <a:xfrm flipH="1">
                  <a:off x="5257800" y="2052637"/>
                  <a:ext cx="1828800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169" name="Line 15"/>
                <p:cNvSpPr>
                  <a:spLocks noChangeShapeType="1"/>
                </p:cNvSpPr>
                <p:nvPr/>
              </p:nvSpPr>
              <p:spPr bwMode="auto">
                <a:xfrm>
                  <a:off x="5257800" y="2433637"/>
                  <a:ext cx="1828800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 type="none" w="med" len="med"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170" name="Text Box 16"/>
                <p:cNvSpPr txBox="1">
                  <a:spLocks noChangeArrowheads="1"/>
                </p:cNvSpPr>
                <p:nvPr/>
              </p:nvSpPr>
              <p:spPr bwMode="auto">
                <a:xfrm>
                  <a:off x="5257800" y="1295399"/>
                  <a:ext cx="1905000" cy="27622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square">
                  <a:spAutoFit/>
                </a:bodyPr>
                <a:lstStyle/>
                <a:p>
                  <a:pPr algn="ctr" eaLnBrk="1" hangingPunct="1"/>
                  <a:r>
                    <a:rPr lang="en-US" dirty="0" smtClean="0"/>
                    <a:t>Authentication Request</a:t>
                  </a:r>
                  <a:endParaRPr lang="en-US" dirty="0">
                    <a:solidFill>
                      <a:schemeClr val="accent2"/>
                    </a:solidFill>
                  </a:endParaRPr>
                </a:p>
              </p:txBody>
            </p:sp>
            <p:sp>
              <p:nvSpPr>
                <p:cNvPr id="179" name="Rectangle 17"/>
                <p:cNvSpPr>
                  <a:spLocks noChangeArrowheads="1"/>
                </p:cNvSpPr>
                <p:nvPr/>
              </p:nvSpPr>
              <p:spPr bwMode="auto">
                <a:xfrm>
                  <a:off x="5334000" y="1747837"/>
                  <a:ext cx="1752600" cy="27699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 algn="ctr" eaLnBrk="1" hangingPunct="1"/>
                  <a:r>
                    <a:rPr lang="en-US" dirty="0" smtClean="0"/>
                    <a:t>Authentication Response</a:t>
                  </a:r>
                  <a:endParaRPr lang="en-US" i="1" dirty="0"/>
                </a:p>
              </p:txBody>
            </p:sp>
            <p:sp>
              <p:nvSpPr>
                <p:cNvPr id="181" name="Line 18"/>
                <p:cNvSpPr>
                  <a:spLocks noChangeShapeType="1"/>
                </p:cNvSpPr>
                <p:nvPr/>
              </p:nvSpPr>
              <p:spPr bwMode="auto">
                <a:xfrm>
                  <a:off x="5257800" y="2814637"/>
                  <a:ext cx="1828800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 type="triangl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191" name="Text Box 19"/>
                <p:cNvSpPr txBox="1">
                  <a:spLocks noChangeArrowheads="1"/>
                </p:cNvSpPr>
                <p:nvPr/>
              </p:nvSpPr>
              <p:spPr bwMode="auto">
                <a:xfrm>
                  <a:off x="5334000" y="2128837"/>
                  <a:ext cx="1585913" cy="27463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 algn="ctr" eaLnBrk="1" hangingPunct="1"/>
                  <a:r>
                    <a:rPr lang="en-US" dirty="0" smtClean="0">
                      <a:solidFill>
                        <a:schemeClr val="accent2"/>
                      </a:solidFill>
                    </a:rPr>
                    <a:t>Association Request</a:t>
                  </a:r>
                  <a:endParaRPr lang="en-US" dirty="0"/>
                </a:p>
              </p:txBody>
            </p:sp>
            <p:sp>
              <p:nvSpPr>
                <p:cNvPr id="197" name="Rectangle 20"/>
                <p:cNvSpPr>
                  <a:spLocks noChangeArrowheads="1"/>
                </p:cNvSpPr>
                <p:nvPr/>
              </p:nvSpPr>
              <p:spPr bwMode="auto">
                <a:xfrm>
                  <a:off x="5410200" y="2509837"/>
                  <a:ext cx="1540806" cy="27699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pPr eaLnBrk="1" hangingPunct="1"/>
                  <a:r>
                    <a:rPr lang="en-US" dirty="0" smtClean="0">
                      <a:solidFill>
                        <a:schemeClr val="accent2"/>
                      </a:solidFill>
                    </a:rPr>
                    <a:t>Association Response</a:t>
                  </a:r>
                  <a:endParaRPr lang="en-US" dirty="0"/>
                </a:p>
              </p:txBody>
            </p:sp>
            <p:grpSp>
              <p:nvGrpSpPr>
                <p:cNvPr id="213" name="Group 9"/>
                <p:cNvGrpSpPr>
                  <a:grpSpLocks/>
                </p:cNvGrpSpPr>
                <p:nvPr/>
              </p:nvGrpSpPr>
              <p:grpSpPr bwMode="auto">
                <a:xfrm>
                  <a:off x="8686800" y="985837"/>
                  <a:ext cx="457200" cy="304800"/>
                  <a:chOff x="816" y="912"/>
                  <a:chExt cx="288" cy="192"/>
                </a:xfrm>
              </p:grpSpPr>
              <p:sp>
                <p:nvSpPr>
                  <p:cNvPr id="219" name="Rectangle 10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912"/>
                    <a:ext cx="288" cy="192"/>
                  </a:xfrm>
                  <a:prstGeom prst="rect">
                    <a:avLst/>
                  </a:prstGeom>
                  <a:solidFill>
                    <a:srgbClr val="92D05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CA"/>
                  </a:p>
                </p:txBody>
              </p:sp>
              <p:sp>
                <p:nvSpPr>
                  <p:cNvPr id="220" name="Text Box 11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816" y="912"/>
                    <a:ext cx="288" cy="174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square">
                    <a:spAutoFit/>
                  </a:bodyPr>
                  <a:lstStyle/>
                  <a:p>
                    <a:pPr algn="ctr" eaLnBrk="1" hangingPunct="1"/>
                    <a:r>
                      <a:rPr lang="en-US" i="1" dirty="0" smtClean="0"/>
                      <a:t>AS</a:t>
                    </a:r>
                    <a:endParaRPr lang="en-US" i="1" dirty="0"/>
                  </a:p>
                </p:txBody>
              </p:sp>
            </p:grpSp>
            <p:sp>
              <p:nvSpPr>
                <p:cNvPr id="214" name="Line 12"/>
                <p:cNvSpPr>
                  <a:spLocks noChangeShapeType="1"/>
                </p:cNvSpPr>
                <p:nvPr/>
              </p:nvSpPr>
              <p:spPr bwMode="auto">
                <a:xfrm>
                  <a:off x="8915400" y="1290637"/>
                  <a:ext cx="0" cy="1909764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215" name="Text Box 16"/>
                <p:cNvSpPr txBox="1">
                  <a:spLocks noChangeArrowheads="1"/>
                </p:cNvSpPr>
                <p:nvPr/>
              </p:nvSpPr>
              <p:spPr bwMode="auto">
                <a:xfrm>
                  <a:off x="7086600" y="1366837"/>
                  <a:ext cx="1828800" cy="27699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square">
                  <a:spAutoFit/>
                </a:bodyPr>
                <a:lstStyle/>
                <a:p>
                  <a:pPr algn="ctr"/>
                  <a:r>
                    <a:rPr lang="en-US" dirty="0" smtClean="0">
                      <a:solidFill>
                        <a:srgbClr val="C00000"/>
                      </a:solidFill>
                    </a:rPr>
                    <a:t>Authentication Request</a:t>
                  </a:r>
                  <a:endParaRPr lang="en-US" i="1" dirty="0" smtClean="0">
                    <a:solidFill>
                      <a:srgbClr val="C00000"/>
                    </a:solidFill>
                  </a:endParaRPr>
                </a:p>
              </p:txBody>
            </p:sp>
            <p:sp>
              <p:nvSpPr>
                <p:cNvPr id="216" name="Line 15"/>
                <p:cNvSpPr>
                  <a:spLocks noChangeShapeType="1"/>
                </p:cNvSpPr>
                <p:nvPr/>
              </p:nvSpPr>
              <p:spPr bwMode="auto">
                <a:xfrm>
                  <a:off x="7086600" y="1671637"/>
                  <a:ext cx="1828800" cy="0"/>
                </a:xfrm>
                <a:prstGeom prst="line">
                  <a:avLst/>
                </a:prstGeom>
                <a:noFill/>
                <a:ln w="28575">
                  <a:solidFill>
                    <a:srgbClr val="C00000"/>
                  </a:solidFill>
                  <a:round/>
                  <a:headEnd type="none" w="med" len="med"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217" name="Line 15"/>
                <p:cNvSpPr>
                  <a:spLocks noChangeShapeType="1"/>
                </p:cNvSpPr>
                <p:nvPr/>
              </p:nvSpPr>
              <p:spPr bwMode="auto">
                <a:xfrm>
                  <a:off x="7077075" y="2009775"/>
                  <a:ext cx="1828800" cy="0"/>
                </a:xfrm>
                <a:prstGeom prst="line">
                  <a:avLst/>
                </a:prstGeom>
                <a:noFill/>
                <a:ln w="28575">
                  <a:solidFill>
                    <a:srgbClr val="C00000"/>
                  </a:solidFill>
                  <a:round/>
                  <a:headEnd type="triangl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218" name="Text Box 16"/>
                <p:cNvSpPr txBox="1">
                  <a:spLocks noChangeArrowheads="1"/>
                </p:cNvSpPr>
                <p:nvPr/>
              </p:nvSpPr>
              <p:spPr bwMode="auto">
                <a:xfrm>
                  <a:off x="7010400" y="1752600"/>
                  <a:ext cx="1905000" cy="46166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square">
                  <a:spAutoFit/>
                </a:bodyPr>
                <a:lstStyle/>
                <a:p>
                  <a:pPr algn="ctr"/>
                  <a:r>
                    <a:rPr lang="en-US" dirty="0" smtClean="0">
                      <a:solidFill>
                        <a:srgbClr val="C00000"/>
                      </a:solidFill>
                    </a:rPr>
                    <a:t>Authentication Response</a:t>
                  </a:r>
                  <a:endParaRPr lang="en-US" i="1" dirty="0" smtClean="0">
                    <a:solidFill>
                      <a:srgbClr val="C00000"/>
                    </a:solidFill>
                  </a:endParaRPr>
                </a:p>
                <a:p>
                  <a:pPr algn="ctr" eaLnBrk="1" hangingPunct="1"/>
                  <a:endParaRPr lang="en-US" i="1" dirty="0" smtClean="0">
                    <a:solidFill>
                      <a:schemeClr val="accent2"/>
                    </a:solidFill>
                  </a:endParaRPr>
                </a:p>
              </p:txBody>
            </p:sp>
          </p:grpSp>
          <p:grpSp>
            <p:nvGrpSpPr>
              <p:cNvPr id="114" name="Group 9"/>
              <p:cNvGrpSpPr>
                <a:grpSpLocks/>
              </p:cNvGrpSpPr>
              <p:nvPr/>
            </p:nvGrpSpPr>
            <p:grpSpPr bwMode="auto">
              <a:xfrm>
                <a:off x="5105400" y="1066803"/>
                <a:ext cx="576263" cy="369888"/>
                <a:chOff x="816" y="912"/>
                <a:chExt cx="363" cy="233"/>
              </a:xfrm>
            </p:grpSpPr>
            <p:sp>
              <p:nvSpPr>
                <p:cNvPr id="121" name="Rectangle 10"/>
                <p:cNvSpPr>
                  <a:spLocks noChangeArrowheads="1"/>
                </p:cNvSpPr>
                <p:nvPr/>
              </p:nvSpPr>
              <p:spPr bwMode="auto">
                <a:xfrm>
                  <a:off x="816" y="912"/>
                  <a:ext cx="288" cy="192"/>
                </a:xfrm>
                <a:prstGeom prst="rect">
                  <a:avLst/>
                </a:prstGeom>
                <a:solidFill>
                  <a:srgbClr val="92D05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CA"/>
                </a:p>
              </p:txBody>
            </p:sp>
            <p:sp>
              <p:nvSpPr>
                <p:cNvPr id="122" name="Text Box 11"/>
                <p:cNvSpPr txBox="1">
                  <a:spLocks noChangeArrowheads="1"/>
                </p:cNvSpPr>
                <p:nvPr/>
              </p:nvSpPr>
              <p:spPr bwMode="auto">
                <a:xfrm>
                  <a:off x="816" y="912"/>
                  <a:ext cx="363" cy="23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square">
                  <a:spAutoFit/>
                </a:bodyPr>
                <a:lstStyle/>
                <a:p>
                  <a:pPr eaLnBrk="1" hangingPunct="1"/>
                  <a:r>
                    <a:rPr lang="en-US" sz="900" i="1" dirty="0" smtClean="0"/>
                    <a:t>DHCP server</a:t>
                  </a:r>
                  <a:endParaRPr lang="en-US" sz="900" i="1" dirty="0"/>
                </a:p>
              </p:txBody>
            </p:sp>
          </p:grpSp>
          <p:sp>
            <p:nvSpPr>
              <p:cNvPr id="115" name="Line 12"/>
              <p:cNvSpPr>
                <a:spLocks noChangeShapeType="1"/>
              </p:cNvSpPr>
              <p:nvPr/>
            </p:nvSpPr>
            <p:spPr bwMode="auto">
              <a:xfrm>
                <a:off x="5334000" y="1371600"/>
                <a:ext cx="0" cy="19050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116" name="Rectangle 115"/>
              <p:cNvSpPr/>
              <p:nvPr/>
            </p:nvSpPr>
            <p:spPr>
              <a:xfrm>
                <a:off x="2209800" y="2209800"/>
                <a:ext cx="1828800" cy="2308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sz="900" dirty="0" smtClean="0">
                    <a:solidFill>
                      <a:srgbClr val="7030A0"/>
                    </a:solidFill>
                  </a:rPr>
                  <a:t>DHCP Discover, w/ Rapid Commit </a:t>
                </a:r>
                <a:endParaRPr lang="en-CA" sz="900" dirty="0">
                  <a:solidFill>
                    <a:srgbClr val="7030A0"/>
                  </a:solidFill>
                </a:endParaRPr>
              </a:p>
            </p:txBody>
          </p:sp>
          <p:sp>
            <p:nvSpPr>
              <p:cNvPr id="117" name="Line 15"/>
              <p:cNvSpPr>
                <a:spLocks noChangeShapeType="1"/>
              </p:cNvSpPr>
              <p:nvPr/>
            </p:nvSpPr>
            <p:spPr bwMode="auto">
              <a:xfrm>
                <a:off x="2200275" y="2457450"/>
                <a:ext cx="3124200" cy="0"/>
              </a:xfrm>
              <a:prstGeom prst="line">
                <a:avLst/>
              </a:prstGeom>
              <a:noFill/>
              <a:ln w="28575">
                <a:solidFill>
                  <a:srgbClr val="7030A0"/>
                </a:solidFill>
                <a:round/>
                <a:headEnd type="none" w="med" len="med"/>
                <a:tailEnd type="triangle" w="med" len="med"/>
              </a:ln>
              <a:effectLst/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118" name="Line 15"/>
              <p:cNvSpPr>
                <a:spLocks noChangeShapeType="1"/>
              </p:cNvSpPr>
              <p:nvPr/>
            </p:nvSpPr>
            <p:spPr bwMode="auto">
              <a:xfrm>
                <a:off x="2203518" y="2844119"/>
                <a:ext cx="3124200" cy="0"/>
              </a:xfrm>
              <a:prstGeom prst="line">
                <a:avLst/>
              </a:prstGeom>
              <a:noFill/>
              <a:ln w="28575">
                <a:solidFill>
                  <a:srgbClr val="7030A0"/>
                </a:solidFill>
                <a:round/>
                <a:headEnd type="triangl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119" name="Rectangle 118"/>
              <p:cNvSpPr/>
              <p:nvPr/>
            </p:nvSpPr>
            <p:spPr>
              <a:xfrm>
                <a:off x="2133600" y="2590800"/>
                <a:ext cx="1905000" cy="2308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sz="900" dirty="0" smtClean="0">
                    <a:solidFill>
                      <a:srgbClr val="7030A0"/>
                    </a:solidFill>
                  </a:rPr>
                  <a:t>DHCP ACK, w/ Rapid Commit (IP) </a:t>
                </a:r>
                <a:endParaRPr lang="en-CA" sz="900" dirty="0">
                  <a:solidFill>
                    <a:srgbClr val="7030A0"/>
                  </a:solidFill>
                </a:endParaRPr>
              </a:p>
            </p:txBody>
          </p:sp>
          <p:sp>
            <p:nvSpPr>
              <p:cNvPr id="120" name="Rectangle 119"/>
              <p:cNvSpPr/>
              <p:nvPr/>
            </p:nvSpPr>
            <p:spPr>
              <a:xfrm>
                <a:off x="304800" y="2971800"/>
                <a:ext cx="1905000" cy="2308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sz="900" dirty="0" smtClean="0">
                    <a:solidFill>
                      <a:srgbClr val="7030A0"/>
                    </a:solidFill>
                  </a:rPr>
                  <a:t> </a:t>
                </a:r>
                <a:endParaRPr lang="en-CA" sz="900" dirty="0">
                  <a:solidFill>
                    <a:srgbClr val="7030A0"/>
                  </a:solidFill>
                </a:endParaRPr>
              </a:p>
            </p:txBody>
          </p:sp>
        </p:grpSp>
        <p:sp>
          <p:nvSpPr>
            <p:cNvPr id="104" name="TextBox 103"/>
            <p:cNvSpPr txBox="1"/>
            <p:nvPr/>
          </p:nvSpPr>
          <p:spPr>
            <a:xfrm>
              <a:off x="6793420" y="4572000"/>
              <a:ext cx="235058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dirty="0" smtClean="0"/>
                <a:t>(</a:t>
              </a:r>
              <a:r>
                <a:rPr lang="en-US" i="1" dirty="0" smtClean="0"/>
                <a:t>implicit</a:t>
              </a:r>
              <a:r>
                <a:rPr lang="en-US" i="1" dirty="0" smtClean="0">
                  <a:solidFill>
                    <a:srgbClr val="C00000"/>
                  </a:solidFill>
                </a:rPr>
                <a:t> </a:t>
              </a:r>
              <a:r>
                <a:rPr lang="en-US" dirty="0" smtClean="0">
                  <a:solidFill>
                    <a:srgbClr val="C00000"/>
                  </a:solidFill>
                </a:rPr>
                <a:t>Auth</a:t>
              </a:r>
              <a:r>
                <a:rPr lang="en-US" u="sng" dirty="0" smtClean="0">
                  <a:solidFill>
                    <a:srgbClr val="C00000"/>
                  </a:solidFill>
                </a:rPr>
                <a:t>oriz</a:t>
              </a:r>
              <a:r>
                <a:rPr lang="en-US" dirty="0" smtClean="0">
                  <a:solidFill>
                    <a:srgbClr val="C00000"/>
                  </a:solidFill>
                </a:rPr>
                <a:t>ation {</a:t>
              </a:r>
              <a:r>
                <a:rPr lang="en-US" i="1" dirty="0" smtClean="0">
                  <a:solidFill>
                    <a:srgbClr val="0070C0"/>
                  </a:solidFill>
                </a:rPr>
                <a:t>STA,AP</a:t>
              </a:r>
              <a:r>
                <a:rPr lang="en-US" dirty="0" smtClean="0">
                  <a:solidFill>
                    <a:srgbClr val="C00000"/>
                  </a:solidFill>
                </a:rPr>
                <a:t>}</a:t>
              </a:r>
              <a:r>
                <a:rPr lang="en-US" dirty="0" smtClean="0"/>
                <a:t>)</a:t>
              </a:r>
              <a:endParaRPr lang="en-CA" dirty="0"/>
            </a:p>
          </p:txBody>
        </p:sp>
        <p:sp>
          <p:nvSpPr>
            <p:cNvPr id="105" name="Left Brace 104"/>
            <p:cNvSpPr/>
            <p:nvPr/>
          </p:nvSpPr>
          <p:spPr bwMode="auto">
            <a:xfrm>
              <a:off x="1524000" y="4338637"/>
              <a:ext cx="152400" cy="457200"/>
            </a:xfrm>
            <a:prstGeom prst="leftBrace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CA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06" name="Left Brace 105"/>
            <p:cNvSpPr/>
            <p:nvPr/>
          </p:nvSpPr>
          <p:spPr bwMode="auto">
            <a:xfrm>
              <a:off x="1533525" y="5124450"/>
              <a:ext cx="152400" cy="457200"/>
            </a:xfrm>
            <a:prstGeom prst="leftBrace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CA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07" name="TextBox 106"/>
            <p:cNvSpPr txBox="1"/>
            <p:nvPr/>
          </p:nvSpPr>
          <p:spPr>
            <a:xfrm>
              <a:off x="242341" y="4419600"/>
              <a:ext cx="135485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dirty="0" smtClean="0"/>
                <a:t>Key Establishment</a:t>
              </a:r>
              <a:endParaRPr lang="en-CA" dirty="0"/>
            </a:p>
          </p:txBody>
        </p:sp>
        <p:sp>
          <p:nvSpPr>
            <p:cNvPr id="108" name="TextBox 107"/>
            <p:cNvSpPr txBox="1"/>
            <p:nvPr/>
          </p:nvSpPr>
          <p:spPr>
            <a:xfrm>
              <a:off x="228600" y="5181600"/>
              <a:ext cx="131157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dirty="0" smtClean="0"/>
                <a:t>Key Confirmation</a:t>
              </a:r>
              <a:endParaRPr lang="en-CA" dirty="0"/>
            </a:p>
          </p:txBody>
        </p:sp>
        <p:sp>
          <p:nvSpPr>
            <p:cNvPr id="109" name="TextBox 108"/>
            <p:cNvSpPr txBox="1"/>
            <p:nvPr/>
          </p:nvSpPr>
          <p:spPr>
            <a:xfrm>
              <a:off x="6934200" y="4419600"/>
              <a:ext cx="126829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dirty="0" smtClean="0">
                  <a:solidFill>
                    <a:srgbClr val="C00000"/>
                  </a:solidFill>
                </a:rPr>
                <a:t>Key Distribution</a:t>
              </a:r>
              <a:endParaRPr lang="en-CA" dirty="0">
                <a:solidFill>
                  <a:srgbClr val="C00000"/>
                </a:solidFill>
              </a:endParaRPr>
            </a:p>
          </p:txBody>
        </p:sp>
        <p:sp>
          <p:nvSpPr>
            <p:cNvPr id="110" name="Right Brace 109"/>
            <p:cNvSpPr/>
            <p:nvPr/>
          </p:nvSpPr>
          <p:spPr bwMode="auto">
            <a:xfrm>
              <a:off x="6781800" y="4343400"/>
              <a:ext cx="152400" cy="381000"/>
            </a:xfrm>
            <a:prstGeom prst="rightBrace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CA" sz="12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</a:endParaRPr>
            </a:p>
          </p:txBody>
        </p:sp>
        <p:sp>
          <p:nvSpPr>
            <p:cNvPr id="111" name="Right Brace 110"/>
            <p:cNvSpPr/>
            <p:nvPr/>
          </p:nvSpPr>
          <p:spPr bwMode="auto">
            <a:xfrm>
              <a:off x="6781800" y="5181600"/>
              <a:ext cx="152400" cy="381000"/>
            </a:xfrm>
            <a:prstGeom prst="rightBrace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CA" sz="12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</a:endParaRPr>
            </a:p>
          </p:txBody>
        </p:sp>
        <p:sp>
          <p:nvSpPr>
            <p:cNvPr id="112" name="TextBox 111"/>
            <p:cNvSpPr txBox="1"/>
            <p:nvPr/>
          </p:nvSpPr>
          <p:spPr>
            <a:xfrm>
              <a:off x="6934200" y="5257800"/>
              <a:ext cx="161435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dirty="0" smtClean="0">
                  <a:solidFill>
                    <a:srgbClr val="7030A0"/>
                  </a:solidFill>
                </a:rPr>
                <a:t>IP Address Assignment</a:t>
              </a:r>
              <a:endParaRPr lang="en-CA" dirty="0">
                <a:solidFill>
                  <a:srgbClr val="7030A0"/>
                </a:solidFill>
              </a:endParaRPr>
            </a:p>
          </p:txBody>
        </p:sp>
      </p:grpSp>
      <p:sp>
        <p:nvSpPr>
          <p:cNvPr id="127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5931030" y="6475413"/>
            <a:ext cx="2612895" cy="184666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René Struik (Struik Security Consultancy)</a:t>
            </a:r>
            <a:endParaRPr lang="en-US" altLang="ja-JP" dirty="0"/>
          </a:p>
        </p:txBody>
      </p:sp>
      <p:sp>
        <p:nvSpPr>
          <p:cNvPr id="128" name="Rectangle 127"/>
          <p:cNvSpPr/>
          <p:nvPr/>
        </p:nvSpPr>
        <p:spPr>
          <a:xfrm>
            <a:off x="1676400" y="2133600"/>
            <a:ext cx="1981200" cy="2286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900" dirty="0" smtClean="0">
                <a:solidFill>
                  <a:srgbClr val="7030A0"/>
                </a:solidFill>
              </a:rPr>
              <a:t>&amp;DHCP Discover, w/ Rapid Commit </a:t>
            </a:r>
            <a:endParaRPr lang="en-CA" sz="900" dirty="0">
              <a:solidFill>
                <a:srgbClr val="7030A0"/>
              </a:solidFill>
            </a:endParaRPr>
          </a:p>
        </p:txBody>
      </p:sp>
      <p:sp>
        <p:nvSpPr>
          <p:cNvPr id="129" name="Rectangle 128"/>
          <p:cNvSpPr/>
          <p:nvPr/>
        </p:nvSpPr>
        <p:spPr>
          <a:xfrm>
            <a:off x="1676400" y="4572000"/>
            <a:ext cx="1981200" cy="2286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900" dirty="0" smtClean="0">
                <a:solidFill>
                  <a:srgbClr val="7030A0"/>
                </a:solidFill>
              </a:rPr>
              <a:t>&amp;DHCP Discover, w/ Rapid Commit </a:t>
            </a:r>
            <a:endParaRPr lang="en-CA" sz="900" dirty="0">
              <a:solidFill>
                <a:srgbClr val="7030A0"/>
              </a:solidFill>
            </a:endParaRPr>
          </a:p>
        </p:txBody>
      </p:sp>
      <p:sp>
        <p:nvSpPr>
          <p:cNvPr id="130" name="Rectangle 129"/>
          <p:cNvSpPr/>
          <p:nvPr/>
        </p:nvSpPr>
        <p:spPr>
          <a:xfrm>
            <a:off x="1752600" y="5791200"/>
            <a:ext cx="1905000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900" dirty="0" smtClean="0">
                <a:solidFill>
                  <a:srgbClr val="7030A0"/>
                </a:solidFill>
              </a:rPr>
              <a:t>DHCP ACK, w/ Rapid Commit (IP) </a:t>
            </a:r>
            <a:endParaRPr lang="en-CA" sz="900" dirty="0">
              <a:solidFill>
                <a:srgbClr val="7030A0"/>
              </a:solidFill>
            </a:endParaRPr>
          </a:p>
        </p:txBody>
      </p:sp>
      <p:sp>
        <p:nvSpPr>
          <p:cNvPr id="132" name="Rectangle 131"/>
          <p:cNvSpPr/>
          <p:nvPr/>
        </p:nvSpPr>
        <p:spPr>
          <a:xfrm>
            <a:off x="685800" y="6248400"/>
            <a:ext cx="807720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dirty="0" smtClean="0"/>
              <a:t>* Authorization support by third party is optional. Device roles are conceptual only; actual role to device mapping implementation-dependent .</a:t>
            </a:r>
            <a:endParaRPr lang="en-CA" sz="1100" dirty="0"/>
          </a:p>
        </p:txBody>
      </p:sp>
      <p:sp>
        <p:nvSpPr>
          <p:cNvPr id="131" name="TextBox 130"/>
          <p:cNvSpPr txBox="1"/>
          <p:nvPr/>
        </p:nvSpPr>
        <p:spPr>
          <a:xfrm>
            <a:off x="7086600" y="3962400"/>
            <a:ext cx="2057400" cy="600164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r>
              <a:rPr lang="en-CA" sz="1100" dirty="0" smtClean="0"/>
              <a:t>IP address assignment serves as</a:t>
            </a:r>
          </a:p>
          <a:p>
            <a:r>
              <a:rPr lang="en-CA" sz="1100" dirty="0" smtClean="0"/>
              <a:t>illustration only of more general configuration step (cf. Slide 6).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14462" cy="276999"/>
          </a:xfrm>
        </p:spPr>
        <p:txBody>
          <a:bodyPr/>
          <a:lstStyle/>
          <a:p>
            <a:r>
              <a:rPr lang="en-US" dirty="0" smtClean="0"/>
              <a:t>May 15, 2012</a:t>
            </a:r>
            <a:endParaRPr lang="en-US" dirty="0"/>
          </a:p>
        </p:txBody>
      </p:sp>
      <p:sp>
        <p:nvSpPr>
          <p:cNvPr id="79874" name="Text Box 2"/>
          <p:cNvSpPr txBox="1">
            <a:spLocks noChangeArrowheads="1"/>
          </p:cNvSpPr>
          <p:nvPr/>
        </p:nvSpPr>
        <p:spPr bwMode="auto">
          <a:xfrm>
            <a:off x="111604" y="533400"/>
            <a:ext cx="9057351" cy="83099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400" b="1" dirty="0" smtClean="0"/>
              <a:t>Optimized Mappings Key Establishment to 802.11 Architecture</a:t>
            </a:r>
          </a:p>
          <a:p>
            <a:pPr algn="r"/>
            <a:r>
              <a:rPr lang="en-US" sz="2400" b="1" i="1" dirty="0" smtClean="0"/>
              <a:t>With only 3</a:t>
            </a:r>
            <a:r>
              <a:rPr lang="en-US" sz="2400" b="1" i="1" baseline="30000" dirty="0" smtClean="0"/>
              <a:t>rd</a:t>
            </a:r>
            <a:r>
              <a:rPr lang="en-US" sz="2400" b="1" i="1" dirty="0" smtClean="0"/>
              <a:t> Party Authorization, DHCP IP Address Assignment</a:t>
            </a:r>
            <a:endParaRPr lang="en-US" sz="2400" b="1" i="1" dirty="0"/>
          </a:p>
        </p:txBody>
      </p:sp>
      <p:grpSp>
        <p:nvGrpSpPr>
          <p:cNvPr id="2" name="Group 212"/>
          <p:cNvGrpSpPr/>
          <p:nvPr/>
        </p:nvGrpSpPr>
        <p:grpSpPr>
          <a:xfrm>
            <a:off x="228600" y="1543050"/>
            <a:ext cx="8915400" cy="4672786"/>
            <a:chOff x="228600" y="1543050"/>
            <a:chExt cx="8915400" cy="4672786"/>
          </a:xfrm>
        </p:grpSpPr>
        <p:grpSp>
          <p:nvGrpSpPr>
            <p:cNvPr id="3" name="Group 121"/>
            <p:cNvGrpSpPr/>
            <p:nvPr/>
          </p:nvGrpSpPr>
          <p:grpSpPr>
            <a:xfrm>
              <a:off x="228600" y="1543050"/>
              <a:ext cx="8915400" cy="2253436"/>
              <a:chOff x="228600" y="1238250"/>
              <a:chExt cx="8915400" cy="2253436"/>
            </a:xfrm>
          </p:grpSpPr>
          <p:grpSp>
            <p:nvGrpSpPr>
              <p:cNvPr id="4" name="Group 56"/>
              <p:cNvGrpSpPr/>
              <p:nvPr/>
            </p:nvGrpSpPr>
            <p:grpSpPr>
              <a:xfrm>
                <a:off x="1533525" y="1238250"/>
                <a:ext cx="5529263" cy="2253436"/>
                <a:chOff x="152400" y="995363"/>
                <a:chExt cx="5529263" cy="2253436"/>
              </a:xfrm>
            </p:grpSpPr>
            <p:sp>
              <p:nvSpPr>
                <p:cNvPr id="134" name="Text Box 3"/>
                <p:cNvSpPr txBox="1">
                  <a:spLocks noChangeArrowheads="1"/>
                </p:cNvSpPr>
                <p:nvPr/>
              </p:nvSpPr>
              <p:spPr bwMode="auto">
                <a:xfrm>
                  <a:off x="788988" y="995363"/>
                  <a:ext cx="290512" cy="82232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endParaRPr lang="en-GB" sz="2400"/>
                </a:p>
                <a:p>
                  <a:pPr>
                    <a:buFontTx/>
                    <a:buChar char="•"/>
                  </a:pPr>
                  <a:endParaRPr lang="en-GB" sz="2400"/>
                </a:p>
              </p:txBody>
            </p:sp>
            <p:grpSp>
              <p:nvGrpSpPr>
                <p:cNvPr id="5" name="Group 5"/>
                <p:cNvGrpSpPr>
                  <a:grpSpLocks/>
                </p:cNvGrpSpPr>
                <p:nvPr/>
              </p:nvGrpSpPr>
              <p:grpSpPr bwMode="auto">
                <a:xfrm>
                  <a:off x="152400" y="1066800"/>
                  <a:ext cx="457200" cy="304800"/>
                  <a:chOff x="816" y="912"/>
                  <a:chExt cx="288" cy="192"/>
                </a:xfrm>
              </p:grpSpPr>
              <p:sp>
                <p:nvSpPr>
                  <p:cNvPr id="167" name="Rectangle 6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912"/>
                    <a:ext cx="288" cy="192"/>
                  </a:xfrm>
                  <a:prstGeom prst="rect">
                    <a:avLst/>
                  </a:prstGeom>
                  <a:solidFill>
                    <a:srgbClr val="FFC00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CA"/>
                  </a:p>
                </p:txBody>
              </p:sp>
              <p:sp>
                <p:nvSpPr>
                  <p:cNvPr id="168" name="Text Box 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864" y="912"/>
                    <a:ext cx="175" cy="173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none">
                    <a:spAutoFit/>
                  </a:bodyPr>
                  <a:lstStyle/>
                  <a:p>
                    <a:pPr eaLnBrk="1" hangingPunct="1"/>
                    <a:r>
                      <a:rPr lang="en-US" i="1"/>
                      <a:t>A</a:t>
                    </a:r>
                  </a:p>
                </p:txBody>
              </p:sp>
            </p:grpSp>
            <p:sp>
              <p:nvSpPr>
                <p:cNvPr id="136" name="Line 8"/>
                <p:cNvSpPr>
                  <a:spLocks noChangeShapeType="1"/>
                </p:cNvSpPr>
                <p:nvPr/>
              </p:nvSpPr>
              <p:spPr bwMode="auto">
                <a:xfrm>
                  <a:off x="381000" y="1371600"/>
                  <a:ext cx="0" cy="182880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grpSp>
              <p:nvGrpSpPr>
                <p:cNvPr id="6" name="Group 9"/>
                <p:cNvGrpSpPr>
                  <a:grpSpLocks/>
                </p:cNvGrpSpPr>
                <p:nvPr/>
              </p:nvGrpSpPr>
              <p:grpSpPr bwMode="auto">
                <a:xfrm>
                  <a:off x="1981200" y="1066800"/>
                  <a:ext cx="457200" cy="304800"/>
                  <a:chOff x="816" y="912"/>
                  <a:chExt cx="288" cy="192"/>
                </a:xfrm>
              </p:grpSpPr>
              <p:sp>
                <p:nvSpPr>
                  <p:cNvPr id="165" name="Rectangle 10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912"/>
                    <a:ext cx="288" cy="192"/>
                  </a:xfrm>
                  <a:prstGeom prst="rect">
                    <a:avLst/>
                  </a:prstGeom>
                  <a:solidFill>
                    <a:srgbClr val="00B0F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CA"/>
                  </a:p>
                </p:txBody>
              </p:sp>
              <p:sp>
                <p:nvSpPr>
                  <p:cNvPr id="166" name="Text Box 11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864" y="912"/>
                    <a:ext cx="175" cy="173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none">
                    <a:spAutoFit/>
                  </a:bodyPr>
                  <a:lstStyle/>
                  <a:p>
                    <a:pPr eaLnBrk="1" hangingPunct="1"/>
                    <a:r>
                      <a:rPr lang="en-US" i="1"/>
                      <a:t>B</a:t>
                    </a:r>
                  </a:p>
                </p:txBody>
              </p:sp>
            </p:grpSp>
            <p:sp>
              <p:nvSpPr>
                <p:cNvPr id="138" name="Line 12"/>
                <p:cNvSpPr>
                  <a:spLocks noChangeShapeType="1"/>
                </p:cNvSpPr>
                <p:nvPr/>
              </p:nvSpPr>
              <p:spPr bwMode="auto">
                <a:xfrm>
                  <a:off x="2209800" y="1371600"/>
                  <a:ext cx="0" cy="182880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139" name="Line 13"/>
                <p:cNvSpPr>
                  <a:spLocks noChangeShapeType="1"/>
                </p:cNvSpPr>
                <p:nvPr/>
              </p:nvSpPr>
              <p:spPr bwMode="auto">
                <a:xfrm>
                  <a:off x="381000" y="1676400"/>
                  <a:ext cx="182880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140" name="Line 14"/>
                <p:cNvSpPr>
                  <a:spLocks noChangeShapeType="1"/>
                </p:cNvSpPr>
                <p:nvPr/>
              </p:nvSpPr>
              <p:spPr bwMode="auto">
                <a:xfrm flipH="1">
                  <a:off x="381000" y="2133600"/>
                  <a:ext cx="182880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141" name="Line 15"/>
                <p:cNvSpPr>
                  <a:spLocks noChangeShapeType="1"/>
                </p:cNvSpPr>
                <p:nvPr/>
              </p:nvSpPr>
              <p:spPr bwMode="auto">
                <a:xfrm>
                  <a:off x="381000" y="2514600"/>
                  <a:ext cx="182880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 type="none" w="med" len="med"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142" name="Text Box 16"/>
                <p:cNvSpPr txBox="1">
                  <a:spLocks noChangeArrowheads="1"/>
                </p:cNvSpPr>
                <p:nvPr/>
              </p:nvSpPr>
              <p:spPr bwMode="auto">
                <a:xfrm>
                  <a:off x="381000" y="1408113"/>
                  <a:ext cx="1905000" cy="46166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square">
                  <a:spAutoFit/>
                </a:bodyPr>
                <a:lstStyle/>
                <a:p>
                  <a:pPr algn="ctr" eaLnBrk="1" hangingPunct="1"/>
                  <a:r>
                    <a:rPr lang="en-US" dirty="0"/>
                    <a:t>Random </a:t>
                  </a:r>
                  <a:r>
                    <a:rPr lang="en-US" i="1" dirty="0" smtClean="0">
                      <a:solidFill>
                        <a:schemeClr val="accent2"/>
                      </a:solidFill>
                    </a:rPr>
                    <a:t>X</a:t>
                  </a:r>
                  <a:r>
                    <a:rPr lang="en-US" dirty="0" smtClean="0"/>
                    <a:t>, </a:t>
                  </a:r>
                  <a:r>
                    <a:rPr lang="en-US" i="1" dirty="0" smtClean="0"/>
                    <a:t>Certificate </a:t>
                  </a:r>
                  <a:r>
                    <a:rPr lang="en-US" i="1" dirty="0" smtClean="0">
                      <a:solidFill>
                        <a:srgbClr val="0070C0"/>
                      </a:solidFill>
                    </a:rPr>
                    <a:t>Q</a:t>
                  </a:r>
                  <a:r>
                    <a:rPr lang="en-US" baseline="-25000" dirty="0" smtClean="0">
                      <a:solidFill>
                        <a:srgbClr val="0070C0"/>
                      </a:solidFill>
                    </a:rPr>
                    <a:t>A</a:t>
                  </a:r>
                  <a:endParaRPr lang="en-US" dirty="0" smtClean="0">
                    <a:solidFill>
                      <a:srgbClr val="0070C0"/>
                    </a:solidFill>
                  </a:endParaRPr>
                </a:p>
                <a:p>
                  <a:pPr algn="ctr" eaLnBrk="1" hangingPunct="1"/>
                  <a:endParaRPr lang="en-US" dirty="0">
                    <a:solidFill>
                      <a:schemeClr val="accent2"/>
                    </a:solidFill>
                  </a:endParaRPr>
                </a:p>
              </p:txBody>
            </p:sp>
            <p:sp>
              <p:nvSpPr>
                <p:cNvPr id="143" name="Rectangle 17"/>
                <p:cNvSpPr>
                  <a:spLocks noChangeArrowheads="1"/>
                </p:cNvSpPr>
                <p:nvPr/>
              </p:nvSpPr>
              <p:spPr bwMode="auto">
                <a:xfrm>
                  <a:off x="381000" y="1828800"/>
                  <a:ext cx="1828800" cy="46166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square">
                  <a:spAutoFit/>
                </a:bodyPr>
                <a:lstStyle/>
                <a:p>
                  <a:pPr algn="ctr" eaLnBrk="1" hangingPunct="1"/>
                  <a:r>
                    <a:rPr lang="en-US" dirty="0"/>
                    <a:t>Random </a:t>
                  </a:r>
                  <a:r>
                    <a:rPr lang="en-US" i="1" dirty="0" smtClean="0">
                      <a:solidFill>
                        <a:schemeClr val="accent2"/>
                      </a:solidFill>
                    </a:rPr>
                    <a:t>Y</a:t>
                  </a:r>
                  <a:r>
                    <a:rPr lang="en-US" dirty="0" smtClean="0"/>
                    <a:t>,</a:t>
                  </a:r>
                  <a:r>
                    <a:rPr lang="en-US" dirty="0" smtClean="0">
                      <a:solidFill>
                        <a:schemeClr val="accent2"/>
                      </a:solidFill>
                    </a:rPr>
                    <a:t> </a:t>
                  </a:r>
                  <a:r>
                    <a:rPr lang="en-US" i="1" dirty="0" smtClean="0"/>
                    <a:t>Certificate </a:t>
                  </a:r>
                  <a:r>
                    <a:rPr lang="en-US" i="1" dirty="0" smtClean="0">
                      <a:solidFill>
                        <a:srgbClr val="0070C0"/>
                      </a:solidFill>
                    </a:rPr>
                    <a:t>Q</a:t>
                  </a:r>
                  <a:r>
                    <a:rPr lang="en-US" baseline="-25000" dirty="0">
                      <a:solidFill>
                        <a:srgbClr val="0070C0"/>
                      </a:solidFill>
                    </a:rPr>
                    <a:t>B</a:t>
                  </a:r>
                  <a:endParaRPr lang="en-US" dirty="0" smtClean="0">
                    <a:solidFill>
                      <a:srgbClr val="0070C0"/>
                    </a:solidFill>
                  </a:endParaRPr>
                </a:p>
                <a:p>
                  <a:pPr algn="ctr" eaLnBrk="1" hangingPunct="1"/>
                  <a:endParaRPr lang="en-US" i="1" dirty="0"/>
                </a:p>
              </p:txBody>
            </p:sp>
            <p:sp>
              <p:nvSpPr>
                <p:cNvPr id="144" name="Line 18"/>
                <p:cNvSpPr>
                  <a:spLocks noChangeShapeType="1"/>
                </p:cNvSpPr>
                <p:nvPr/>
              </p:nvSpPr>
              <p:spPr bwMode="auto">
                <a:xfrm>
                  <a:off x="381000" y="2895600"/>
                  <a:ext cx="182880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 type="triangl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145" name="Text Box 19"/>
                <p:cNvSpPr txBox="1">
                  <a:spLocks noChangeArrowheads="1"/>
                </p:cNvSpPr>
                <p:nvPr/>
              </p:nvSpPr>
              <p:spPr bwMode="auto">
                <a:xfrm>
                  <a:off x="457200" y="2209800"/>
                  <a:ext cx="1585913" cy="27463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 algn="ctr" eaLnBrk="1" hangingPunct="1"/>
                  <a:r>
                    <a:rPr lang="en-US" dirty="0">
                      <a:solidFill>
                        <a:schemeClr val="accent2"/>
                      </a:solidFill>
                    </a:rPr>
                    <a:t>MAC</a:t>
                  </a:r>
                  <a:r>
                    <a:rPr lang="en-US" dirty="0"/>
                    <a:t> over messages</a:t>
                  </a:r>
                </a:p>
              </p:txBody>
            </p:sp>
            <p:sp>
              <p:nvSpPr>
                <p:cNvPr id="146" name="Rectangle 20"/>
                <p:cNvSpPr>
                  <a:spLocks noChangeArrowheads="1"/>
                </p:cNvSpPr>
                <p:nvPr/>
              </p:nvSpPr>
              <p:spPr bwMode="auto">
                <a:xfrm>
                  <a:off x="533400" y="2590800"/>
                  <a:ext cx="1625766" cy="27699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pPr eaLnBrk="1" hangingPunct="1"/>
                  <a:r>
                    <a:rPr lang="en-US" dirty="0">
                      <a:solidFill>
                        <a:schemeClr val="accent2"/>
                      </a:solidFill>
                    </a:rPr>
                    <a:t>MAC</a:t>
                  </a:r>
                  <a:r>
                    <a:rPr lang="en-US" dirty="0"/>
                    <a:t> over </a:t>
                  </a:r>
                  <a:r>
                    <a:rPr lang="en-US" dirty="0" smtClean="0"/>
                    <a:t>messages </a:t>
                  </a:r>
                  <a:r>
                    <a:rPr lang="en-US" dirty="0" smtClean="0">
                      <a:solidFill>
                        <a:srgbClr val="7030A0"/>
                      </a:solidFill>
                    </a:rPr>
                    <a:t>&amp;</a:t>
                  </a:r>
                  <a:endParaRPr lang="en-US" dirty="0"/>
                </a:p>
              </p:txBody>
            </p:sp>
            <p:grpSp>
              <p:nvGrpSpPr>
                <p:cNvPr id="7" name="Group 9"/>
                <p:cNvGrpSpPr>
                  <a:grpSpLocks/>
                </p:cNvGrpSpPr>
                <p:nvPr/>
              </p:nvGrpSpPr>
              <p:grpSpPr bwMode="auto">
                <a:xfrm>
                  <a:off x="3810001" y="1066800"/>
                  <a:ext cx="576263" cy="304800"/>
                  <a:chOff x="816" y="912"/>
                  <a:chExt cx="363" cy="192"/>
                </a:xfrm>
              </p:grpSpPr>
              <p:sp>
                <p:nvSpPr>
                  <p:cNvPr id="163" name="Rectangle 10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912"/>
                    <a:ext cx="288" cy="192"/>
                  </a:xfrm>
                  <a:prstGeom prst="rect">
                    <a:avLst/>
                  </a:prstGeom>
                  <a:solidFill>
                    <a:srgbClr val="92D05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CA"/>
                  </a:p>
                </p:txBody>
              </p:sp>
              <p:sp>
                <p:nvSpPr>
                  <p:cNvPr id="164" name="Text Box 11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816" y="912"/>
                    <a:ext cx="363" cy="174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square">
                    <a:spAutoFit/>
                  </a:bodyPr>
                  <a:lstStyle/>
                  <a:p>
                    <a:pPr eaLnBrk="1" hangingPunct="1"/>
                    <a:r>
                      <a:rPr lang="en-US" i="1" dirty="0" smtClean="0"/>
                      <a:t>KDC</a:t>
                    </a:r>
                    <a:endParaRPr lang="en-US" i="1" dirty="0"/>
                  </a:p>
                </p:txBody>
              </p:sp>
            </p:grpSp>
            <p:sp>
              <p:nvSpPr>
                <p:cNvPr id="148" name="Line 12"/>
                <p:cNvSpPr>
                  <a:spLocks noChangeShapeType="1"/>
                </p:cNvSpPr>
                <p:nvPr/>
              </p:nvSpPr>
              <p:spPr bwMode="auto">
                <a:xfrm>
                  <a:off x="4038600" y="1371600"/>
                  <a:ext cx="0" cy="182880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149" name="Text Box 16"/>
                <p:cNvSpPr txBox="1">
                  <a:spLocks noChangeArrowheads="1"/>
                </p:cNvSpPr>
                <p:nvPr/>
              </p:nvSpPr>
              <p:spPr bwMode="auto">
                <a:xfrm>
                  <a:off x="2209800" y="1447800"/>
                  <a:ext cx="1905000" cy="46166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square">
                  <a:spAutoFit/>
                </a:bodyPr>
                <a:lstStyle/>
                <a:p>
                  <a:pPr algn="ctr" eaLnBrk="1" hangingPunct="1"/>
                  <a:r>
                    <a:rPr lang="en-US" i="1" dirty="0" smtClean="0">
                      <a:solidFill>
                        <a:schemeClr val="accent2">
                          <a:lumMod val="75000"/>
                        </a:schemeClr>
                      </a:solidFill>
                    </a:rPr>
                    <a:t>Id</a:t>
                  </a:r>
                  <a:r>
                    <a:rPr lang="en-US" baseline="-25000" dirty="0" smtClean="0">
                      <a:solidFill>
                        <a:schemeClr val="accent2">
                          <a:lumMod val="75000"/>
                        </a:schemeClr>
                      </a:solidFill>
                    </a:rPr>
                    <a:t>A</a:t>
                  </a:r>
                  <a:r>
                    <a:rPr lang="en-US" dirty="0" smtClean="0">
                      <a:solidFill>
                        <a:schemeClr val="accent2">
                          <a:lumMod val="75000"/>
                        </a:schemeClr>
                      </a:solidFill>
                    </a:rPr>
                    <a:t>, </a:t>
                  </a:r>
                  <a:r>
                    <a:rPr lang="en-US" i="1" dirty="0" err="1" smtClean="0">
                      <a:solidFill>
                        <a:schemeClr val="accent2">
                          <a:lumMod val="75000"/>
                        </a:schemeClr>
                      </a:solidFill>
                    </a:rPr>
                    <a:t>Id</a:t>
                  </a:r>
                  <a:r>
                    <a:rPr lang="en-US" baseline="-25000" dirty="0" err="1" smtClean="0">
                      <a:solidFill>
                        <a:schemeClr val="accent2">
                          <a:lumMod val="75000"/>
                        </a:schemeClr>
                      </a:solidFill>
                    </a:rPr>
                    <a:t>B</a:t>
                  </a:r>
                  <a:endParaRPr lang="en-US" i="1" baseline="-25000" dirty="0" smtClean="0">
                    <a:solidFill>
                      <a:schemeClr val="accent2">
                        <a:lumMod val="75000"/>
                      </a:schemeClr>
                    </a:solidFill>
                  </a:endParaRPr>
                </a:p>
                <a:p>
                  <a:pPr algn="ctr" eaLnBrk="1" hangingPunct="1"/>
                  <a:endParaRPr lang="en-US" i="1" dirty="0">
                    <a:solidFill>
                      <a:schemeClr val="accent2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150" name="Line 15"/>
                <p:cNvSpPr>
                  <a:spLocks noChangeShapeType="1"/>
                </p:cNvSpPr>
                <p:nvPr/>
              </p:nvSpPr>
              <p:spPr bwMode="auto">
                <a:xfrm>
                  <a:off x="2209800" y="1752600"/>
                  <a:ext cx="1828800" cy="0"/>
                </a:xfrm>
                <a:prstGeom prst="line">
                  <a:avLst/>
                </a:prstGeom>
                <a:noFill/>
                <a:ln w="9525">
                  <a:solidFill>
                    <a:srgbClr val="C00000"/>
                  </a:solidFill>
                  <a:round/>
                  <a:headEnd type="none" w="med" len="med"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151" name="Line 15"/>
                <p:cNvSpPr>
                  <a:spLocks noChangeShapeType="1"/>
                </p:cNvSpPr>
                <p:nvPr/>
              </p:nvSpPr>
              <p:spPr bwMode="auto">
                <a:xfrm>
                  <a:off x="2209800" y="2847975"/>
                  <a:ext cx="1828800" cy="0"/>
                </a:xfrm>
                <a:prstGeom prst="line">
                  <a:avLst/>
                </a:prstGeom>
                <a:noFill/>
                <a:ln w="9525">
                  <a:solidFill>
                    <a:srgbClr val="C00000"/>
                  </a:solidFill>
                  <a:round/>
                  <a:headEnd type="triangl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152" name="Text Box 16"/>
                <p:cNvSpPr txBox="1">
                  <a:spLocks noChangeArrowheads="1"/>
                </p:cNvSpPr>
                <p:nvPr/>
              </p:nvSpPr>
              <p:spPr bwMode="auto">
                <a:xfrm>
                  <a:off x="2133600" y="2971800"/>
                  <a:ext cx="1905000" cy="27699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square">
                  <a:spAutoFit/>
                </a:bodyPr>
                <a:lstStyle/>
                <a:p>
                  <a:pPr algn="ctr" eaLnBrk="1" hangingPunct="1"/>
                  <a:endParaRPr lang="en-US" i="1" dirty="0" smtClean="0">
                    <a:solidFill>
                      <a:schemeClr val="accent2"/>
                    </a:solidFill>
                  </a:endParaRPr>
                </a:p>
              </p:txBody>
            </p:sp>
            <p:grpSp>
              <p:nvGrpSpPr>
                <p:cNvPr id="8" name="Group 9"/>
                <p:cNvGrpSpPr>
                  <a:grpSpLocks/>
                </p:cNvGrpSpPr>
                <p:nvPr/>
              </p:nvGrpSpPr>
              <p:grpSpPr bwMode="auto">
                <a:xfrm>
                  <a:off x="5105400" y="1066803"/>
                  <a:ext cx="576263" cy="369888"/>
                  <a:chOff x="816" y="912"/>
                  <a:chExt cx="363" cy="233"/>
                </a:xfrm>
              </p:grpSpPr>
              <p:sp>
                <p:nvSpPr>
                  <p:cNvPr id="161" name="Rectangle 10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912"/>
                    <a:ext cx="288" cy="192"/>
                  </a:xfrm>
                  <a:prstGeom prst="rect">
                    <a:avLst/>
                  </a:prstGeom>
                  <a:solidFill>
                    <a:srgbClr val="92D05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CA"/>
                  </a:p>
                </p:txBody>
              </p:sp>
              <p:sp>
                <p:nvSpPr>
                  <p:cNvPr id="162" name="Text Box 11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816" y="912"/>
                    <a:ext cx="363" cy="233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square">
                    <a:spAutoFit/>
                  </a:bodyPr>
                  <a:lstStyle/>
                  <a:p>
                    <a:pPr eaLnBrk="1" hangingPunct="1"/>
                    <a:r>
                      <a:rPr lang="en-US" sz="900" i="1" dirty="0" smtClean="0"/>
                      <a:t>DHCP server</a:t>
                    </a:r>
                    <a:endParaRPr lang="en-US" sz="900" i="1" dirty="0"/>
                  </a:p>
                </p:txBody>
              </p:sp>
            </p:grpSp>
            <p:sp>
              <p:nvSpPr>
                <p:cNvPr id="154" name="Line 12"/>
                <p:cNvSpPr>
                  <a:spLocks noChangeShapeType="1"/>
                </p:cNvSpPr>
                <p:nvPr/>
              </p:nvSpPr>
              <p:spPr bwMode="auto">
                <a:xfrm>
                  <a:off x="5334000" y="1371600"/>
                  <a:ext cx="0" cy="182880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155" name="Rectangle 20"/>
                <p:cNvSpPr>
                  <a:spLocks noChangeArrowheads="1"/>
                </p:cNvSpPr>
                <p:nvPr/>
              </p:nvSpPr>
              <p:spPr bwMode="auto">
                <a:xfrm>
                  <a:off x="2362200" y="2590800"/>
                  <a:ext cx="1548789" cy="46166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square">
                  <a:spAutoFit/>
                </a:bodyPr>
                <a:lstStyle/>
                <a:p>
                  <a:pPr algn="ctr"/>
                  <a:r>
                    <a:rPr lang="en-US" dirty="0" smtClean="0">
                      <a:solidFill>
                        <a:srgbClr val="C00000"/>
                      </a:solidFill>
                    </a:rPr>
                    <a:t>Auth</a:t>
                  </a:r>
                  <a:r>
                    <a:rPr lang="en-US" u="sng" dirty="0" smtClean="0">
                      <a:solidFill>
                        <a:srgbClr val="C00000"/>
                      </a:solidFill>
                    </a:rPr>
                    <a:t>oriz</a:t>
                  </a:r>
                  <a:r>
                    <a:rPr lang="en-US" dirty="0" smtClean="0">
                      <a:solidFill>
                        <a:srgbClr val="C00000"/>
                      </a:solidFill>
                    </a:rPr>
                    <a:t>ation (</a:t>
                  </a:r>
                  <a:r>
                    <a:rPr lang="en-US" i="1" dirty="0" smtClean="0">
                      <a:solidFill>
                        <a:schemeClr val="accent2">
                          <a:lumMod val="75000"/>
                        </a:schemeClr>
                      </a:solidFill>
                    </a:rPr>
                    <a:t>Id</a:t>
                  </a:r>
                  <a:r>
                    <a:rPr lang="en-US" baseline="-25000" dirty="0" smtClean="0">
                      <a:solidFill>
                        <a:schemeClr val="accent2">
                          <a:lumMod val="75000"/>
                        </a:schemeClr>
                      </a:solidFill>
                    </a:rPr>
                    <a:t>A</a:t>
                  </a:r>
                  <a:r>
                    <a:rPr lang="en-US" dirty="0" smtClean="0">
                      <a:solidFill>
                        <a:srgbClr val="C00000"/>
                      </a:solidFill>
                    </a:rPr>
                    <a:t>)</a:t>
                  </a:r>
                </a:p>
                <a:p>
                  <a:pPr algn="ctr"/>
                  <a:r>
                    <a:rPr lang="en-US" dirty="0" smtClean="0">
                      <a:solidFill>
                        <a:srgbClr val="C00000"/>
                      </a:solidFill>
                    </a:rPr>
                    <a:t>Auth</a:t>
                  </a:r>
                  <a:r>
                    <a:rPr lang="en-US" u="sng" dirty="0" smtClean="0">
                      <a:solidFill>
                        <a:srgbClr val="C00000"/>
                      </a:solidFill>
                    </a:rPr>
                    <a:t>oriz</a:t>
                  </a:r>
                  <a:r>
                    <a:rPr lang="en-US" dirty="0" smtClean="0">
                      <a:solidFill>
                        <a:srgbClr val="C00000"/>
                      </a:solidFill>
                    </a:rPr>
                    <a:t>ation (</a:t>
                  </a:r>
                  <a:r>
                    <a:rPr lang="en-US" i="1" dirty="0" err="1" smtClean="0">
                      <a:solidFill>
                        <a:schemeClr val="accent2">
                          <a:lumMod val="75000"/>
                        </a:schemeClr>
                      </a:solidFill>
                    </a:rPr>
                    <a:t>Id</a:t>
                  </a:r>
                  <a:r>
                    <a:rPr lang="en-US" baseline="-25000" dirty="0" err="1" smtClean="0">
                      <a:solidFill>
                        <a:schemeClr val="accent2">
                          <a:lumMod val="75000"/>
                        </a:schemeClr>
                      </a:solidFill>
                    </a:rPr>
                    <a:t>B</a:t>
                  </a:r>
                  <a:r>
                    <a:rPr lang="en-US" dirty="0" smtClean="0">
                      <a:solidFill>
                        <a:srgbClr val="C00000"/>
                      </a:solidFill>
                    </a:rPr>
                    <a:t>)</a:t>
                  </a:r>
                  <a:endParaRPr lang="en-US" i="1" dirty="0" smtClean="0">
                    <a:solidFill>
                      <a:srgbClr val="C00000"/>
                    </a:solidFill>
                  </a:endParaRPr>
                </a:p>
              </p:txBody>
            </p:sp>
            <p:sp>
              <p:nvSpPr>
                <p:cNvPr id="156" name="Line 15"/>
                <p:cNvSpPr>
                  <a:spLocks noChangeShapeType="1"/>
                </p:cNvSpPr>
                <p:nvPr/>
              </p:nvSpPr>
              <p:spPr bwMode="auto">
                <a:xfrm>
                  <a:off x="2209800" y="2085975"/>
                  <a:ext cx="3124200" cy="0"/>
                </a:xfrm>
                <a:prstGeom prst="line">
                  <a:avLst/>
                </a:prstGeom>
                <a:noFill/>
                <a:ln w="9525">
                  <a:solidFill>
                    <a:srgbClr val="7030A0"/>
                  </a:solidFill>
                  <a:round/>
                  <a:headEnd type="none" w="med" len="med"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157" name="Line 15"/>
                <p:cNvSpPr>
                  <a:spLocks noChangeShapeType="1"/>
                </p:cNvSpPr>
                <p:nvPr/>
              </p:nvSpPr>
              <p:spPr bwMode="auto">
                <a:xfrm>
                  <a:off x="2209800" y="2476500"/>
                  <a:ext cx="3124200" cy="0"/>
                </a:xfrm>
                <a:prstGeom prst="line">
                  <a:avLst/>
                </a:prstGeom>
                <a:noFill/>
                <a:ln w="9525">
                  <a:solidFill>
                    <a:srgbClr val="7030A0"/>
                  </a:solidFill>
                  <a:round/>
                  <a:headEnd type="triangl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158" name="Rectangle 157"/>
                <p:cNvSpPr/>
                <p:nvPr/>
              </p:nvSpPr>
              <p:spPr>
                <a:xfrm>
                  <a:off x="2200275" y="1866900"/>
                  <a:ext cx="1828800" cy="230832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 algn="ctr"/>
                  <a:r>
                    <a:rPr lang="en-US" sz="900" dirty="0" smtClean="0">
                      <a:solidFill>
                        <a:srgbClr val="7030A0"/>
                      </a:solidFill>
                    </a:rPr>
                    <a:t>DHCP Discover, w/ Rapid Commit </a:t>
                  </a:r>
                  <a:endParaRPr lang="en-CA" sz="900" dirty="0">
                    <a:solidFill>
                      <a:srgbClr val="7030A0"/>
                    </a:solidFill>
                  </a:endParaRPr>
                </a:p>
              </p:txBody>
            </p:sp>
            <p:sp>
              <p:nvSpPr>
                <p:cNvPr id="159" name="Rectangle 158"/>
                <p:cNvSpPr/>
                <p:nvPr/>
              </p:nvSpPr>
              <p:spPr>
                <a:xfrm>
                  <a:off x="2209800" y="2257425"/>
                  <a:ext cx="1905000" cy="230832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 algn="ctr"/>
                  <a:r>
                    <a:rPr lang="en-US" sz="900" dirty="0" smtClean="0">
                      <a:solidFill>
                        <a:srgbClr val="7030A0"/>
                      </a:solidFill>
                    </a:rPr>
                    <a:t>DHCP ACK, w/ Rapid Commit (IP) </a:t>
                  </a:r>
                  <a:endParaRPr lang="en-CA" sz="900" dirty="0">
                    <a:solidFill>
                      <a:srgbClr val="7030A0"/>
                    </a:solidFill>
                  </a:endParaRPr>
                </a:p>
              </p:txBody>
            </p:sp>
            <p:sp>
              <p:nvSpPr>
                <p:cNvPr id="160" name="Rectangle 159"/>
                <p:cNvSpPr/>
                <p:nvPr/>
              </p:nvSpPr>
              <p:spPr>
                <a:xfrm>
                  <a:off x="295275" y="2957513"/>
                  <a:ext cx="1905000" cy="230832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 algn="ctr"/>
                  <a:r>
                    <a:rPr lang="en-US" sz="900" dirty="0" smtClean="0">
                      <a:solidFill>
                        <a:srgbClr val="7030A0"/>
                      </a:solidFill>
                    </a:rPr>
                    <a:t>DHCP ACK, w/ Rapid Commit (IP) </a:t>
                  </a:r>
                  <a:endParaRPr lang="en-CA" sz="900" dirty="0">
                    <a:solidFill>
                      <a:srgbClr val="7030A0"/>
                    </a:solidFill>
                  </a:endParaRPr>
                </a:p>
              </p:txBody>
            </p:sp>
          </p:grpSp>
          <p:sp>
            <p:nvSpPr>
              <p:cNvPr id="127" name="Left Brace 126"/>
              <p:cNvSpPr/>
              <p:nvPr/>
            </p:nvSpPr>
            <p:spPr bwMode="auto">
              <a:xfrm>
                <a:off x="1524000" y="1900237"/>
                <a:ext cx="152400" cy="457200"/>
              </a:xfrm>
              <a:prstGeom prst="leftBrace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CA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128" name="Left Brace 127"/>
              <p:cNvSpPr/>
              <p:nvPr/>
            </p:nvSpPr>
            <p:spPr bwMode="auto">
              <a:xfrm>
                <a:off x="1533525" y="2686050"/>
                <a:ext cx="152400" cy="457200"/>
              </a:xfrm>
              <a:prstGeom prst="leftBrace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CA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129" name="TextBox 128"/>
              <p:cNvSpPr txBox="1"/>
              <p:nvPr/>
            </p:nvSpPr>
            <p:spPr>
              <a:xfrm>
                <a:off x="242341" y="1981200"/>
                <a:ext cx="135485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CA" dirty="0" smtClean="0"/>
                  <a:t>Key Establishment</a:t>
                </a:r>
                <a:endParaRPr lang="en-CA" dirty="0"/>
              </a:p>
            </p:txBody>
          </p:sp>
          <p:sp>
            <p:nvSpPr>
              <p:cNvPr id="130" name="TextBox 129"/>
              <p:cNvSpPr txBox="1"/>
              <p:nvPr/>
            </p:nvSpPr>
            <p:spPr>
              <a:xfrm>
                <a:off x="228600" y="2743200"/>
                <a:ext cx="131157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CA" dirty="0" smtClean="0"/>
                  <a:t>Key Confirmation</a:t>
                </a:r>
                <a:endParaRPr lang="en-CA" dirty="0"/>
              </a:p>
            </p:txBody>
          </p:sp>
          <p:sp>
            <p:nvSpPr>
              <p:cNvPr id="131" name="TextBox 130"/>
              <p:cNvSpPr txBox="1"/>
              <p:nvPr/>
            </p:nvSpPr>
            <p:spPr>
              <a:xfrm>
                <a:off x="6841767" y="2895600"/>
                <a:ext cx="2302233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r"/>
                <a:r>
                  <a:rPr lang="en-US" dirty="0" smtClean="0"/>
                  <a:t>(</a:t>
                </a:r>
                <a:r>
                  <a:rPr lang="en-US" i="1" dirty="0" smtClean="0"/>
                  <a:t>explicit</a:t>
                </a:r>
                <a:r>
                  <a:rPr lang="en-US" i="1" dirty="0" smtClean="0">
                    <a:solidFill>
                      <a:srgbClr val="C00000"/>
                    </a:solidFill>
                  </a:rPr>
                  <a:t> </a:t>
                </a:r>
                <a:r>
                  <a:rPr lang="en-US" dirty="0" smtClean="0">
                    <a:solidFill>
                      <a:srgbClr val="C00000"/>
                    </a:solidFill>
                  </a:rPr>
                  <a:t>Auth</a:t>
                </a:r>
                <a:r>
                  <a:rPr lang="en-US" u="sng" dirty="0" smtClean="0">
                    <a:solidFill>
                      <a:srgbClr val="C00000"/>
                    </a:solidFill>
                  </a:rPr>
                  <a:t>oriz</a:t>
                </a:r>
                <a:r>
                  <a:rPr lang="en-US" dirty="0" smtClean="0">
                    <a:solidFill>
                      <a:srgbClr val="C00000"/>
                    </a:solidFill>
                  </a:rPr>
                  <a:t>ation {</a:t>
                </a:r>
                <a:r>
                  <a:rPr lang="en-US" i="1" dirty="0" smtClean="0">
                    <a:solidFill>
                      <a:srgbClr val="0070C0"/>
                    </a:solidFill>
                  </a:rPr>
                  <a:t>I</a:t>
                </a:r>
                <a:r>
                  <a:rPr lang="en-US" i="1" dirty="0" smtClean="0">
                    <a:solidFill>
                      <a:schemeClr val="accent2">
                        <a:lumMod val="75000"/>
                      </a:schemeClr>
                    </a:solidFill>
                  </a:rPr>
                  <a:t>d</a:t>
                </a:r>
                <a:r>
                  <a:rPr lang="en-US" baseline="-25000" dirty="0" smtClean="0">
                    <a:solidFill>
                      <a:schemeClr val="accent2">
                        <a:lumMod val="75000"/>
                      </a:schemeClr>
                    </a:solidFill>
                  </a:rPr>
                  <a:t>A</a:t>
                </a:r>
                <a:r>
                  <a:rPr lang="en-US" dirty="0" smtClean="0">
                    <a:solidFill>
                      <a:srgbClr val="C00000"/>
                    </a:solidFill>
                  </a:rPr>
                  <a:t>,</a:t>
                </a:r>
                <a:r>
                  <a:rPr lang="en-US" i="1" dirty="0" smtClean="0">
                    <a:solidFill>
                      <a:srgbClr val="0070C0"/>
                    </a:solidFill>
                  </a:rPr>
                  <a:t> </a:t>
                </a:r>
                <a:r>
                  <a:rPr lang="en-US" i="1" dirty="0" err="1" smtClean="0">
                    <a:solidFill>
                      <a:srgbClr val="0070C0"/>
                    </a:solidFill>
                  </a:rPr>
                  <a:t>I</a:t>
                </a:r>
                <a:r>
                  <a:rPr lang="en-US" i="1" dirty="0" err="1" smtClean="0">
                    <a:solidFill>
                      <a:schemeClr val="accent2">
                        <a:lumMod val="75000"/>
                      </a:schemeClr>
                    </a:solidFill>
                  </a:rPr>
                  <a:t>d</a:t>
                </a:r>
                <a:r>
                  <a:rPr lang="en-US" baseline="-25000" dirty="0" err="1" smtClean="0">
                    <a:solidFill>
                      <a:schemeClr val="accent2">
                        <a:lumMod val="75000"/>
                      </a:schemeClr>
                    </a:solidFill>
                  </a:rPr>
                  <a:t>B</a:t>
                </a:r>
                <a:r>
                  <a:rPr lang="en-US" dirty="0" smtClean="0">
                    <a:solidFill>
                      <a:srgbClr val="C00000"/>
                    </a:solidFill>
                  </a:rPr>
                  <a:t>}</a:t>
                </a:r>
                <a:r>
                  <a:rPr lang="en-US" dirty="0" smtClean="0"/>
                  <a:t>)</a:t>
                </a:r>
                <a:endParaRPr lang="en-CA" dirty="0"/>
              </a:p>
            </p:txBody>
          </p:sp>
          <p:sp>
            <p:nvSpPr>
              <p:cNvPr id="132" name="Right Brace 131"/>
              <p:cNvSpPr/>
              <p:nvPr/>
            </p:nvSpPr>
            <p:spPr bwMode="auto">
              <a:xfrm>
                <a:off x="6781800" y="2286000"/>
                <a:ext cx="152400" cy="381000"/>
              </a:xfrm>
              <a:prstGeom prst="rightBrace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CA" sz="1200" b="0" i="0" u="none" strike="noStrike" cap="none" normalizeH="0" baseline="0" dirty="0" smtClean="0">
                  <a:ln>
                    <a:noFill/>
                  </a:ln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133" name="TextBox 132"/>
              <p:cNvSpPr txBox="1"/>
              <p:nvPr/>
            </p:nvSpPr>
            <p:spPr>
              <a:xfrm>
                <a:off x="6934200" y="2362200"/>
                <a:ext cx="1614353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CA" dirty="0" smtClean="0">
                    <a:solidFill>
                      <a:srgbClr val="7030A0"/>
                    </a:solidFill>
                  </a:rPr>
                  <a:t>IP Address Assignment</a:t>
                </a:r>
                <a:endParaRPr lang="en-CA" dirty="0">
                  <a:solidFill>
                    <a:srgbClr val="7030A0"/>
                  </a:solidFill>
                </a:endParaRPr>
              </a:p>
            </p:txBody>
          </p:sp>
        </p:grpSp>
        <p:grpSp>
          <p:nvGrpSpPr>
            <p:cNvPr id="9" name="Group 168"/>
            <p:cNvGrpSpPr/>
            <p:nvPr/>
          </p:nvGrpSpPr>
          <p:grpSpPr>
            <a:xfrm>
              <a:off x="228600" y="3962400"/>
              <a:ext cx="8915400" cy="2253436"/>
              <a:chOff x="228600" y="1238250"/>
              <a:chExt cx="8915400" cy="2253436"/>
            </a:xfrm>
          </p:grpSpPr>
          <p:grpSp>
            <p:nvGrpSpPr>
              <p:cNvPr id="10" name="Group 56"/>
              <p:cNvGrpSpPr/>
              <p:nvPr/>
            </p:nvGrpSpPr>
            <p:grpSpPr>
              <a:xfrm>
                <a:off x="1524000" y="1238250"/>
                <a:ext cx="5538788" cy="2253436"/>
                <a:chOff x="142875" y="995363"/>
                <a:chExt cx="5538788" cy="2253436"/>
              </a:xfrm>
            </p:grpSpPr>
            <p:sp>
              <p:nvSpPr>
                <p:cNvPr id="178" name="Text Box 3"/>
                <p:cNvSpPr txBox="1">
                  <a:spLocks noChangeArrowheads="1"/>
                </p:cNvSpPr>
                <p:nvPr/>
              </p:nvSpPr>
              <p:spPr bwMode="auto">
                <a:xfrm>
                  <a:off x="788988" y="995363"/>
                  <a:ext cx="290512" cy="82232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endParaRPr lang="en-GB" sz="2400"/>
                </a:p>
                <a:p>
                  <a:pPr>
                    <a:buFontTx/>
                    <a:buChar char="•"/>
                  </a:pPr>
                  <a:endParaRPr lang="en-GB" sz="2400"/>
                </a:p>
              </p:txBody>
            </p:sp>
            <p:grpSp>
              <p:nvGrpSpPr>
                <p:cNvPr id="11" name="Group 5"/>
                <p:cNvGrpSpPr>
                  <a:grpSpLocks/>
                </p:cNvGrpSpPr>
                <p:nvPr/>
              </p:nvGrpSpPr>
              <p:grpSpPr bwMode="auto">
                <a:xfrm>
                  <a:off x="142875" y="1066800"/>
                  <a:ext cx="466725" cy="304800"/>
                  <a:chOff x="810" y="912"/>
                  <a:chExt cx="294" cy="192"/>
                </a:xfrm>
              </p:grpSpPr>
              <p:sp>
                <p:nvSpPr>
                  <p:cNvPr id="211" name="Rectangle 6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912"/>
                    <a:ext cx="288" cy="192"/>
                  </a:xfrm>
                  <a:prstGeom prst="rect">
                    <a:avLst/>
                  </a:prstGeom>
                  <a:solidFill>
                    <a:srgbClr val="FFC00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CA"/>
                  </a:p>
                </p:txBody>
              </p:sp>
              <p:sp>
                <p:nvSpPr>
                  <p:cNvPr id="212" name="Text Box 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810" y="912"/>
                    <a:ext cx="289" cy="174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square">
                    <a:spAutoFit/>
                  </a:bodyPr>
                  <a:lstStyle/>
                  <a:p>
                    <a:pPr algn="ctr" eaLnBrk="1" hangingPunct="1"/>
                    <a:r>
                      <a:rPr lang="en-US" i="1" dirty="0" smtClean="0"/>
                      <a:t>STA</a:t>
                    </a:r>
                    <a:endParaRPr lang="en-US" i="1" dirty="0"/>
                  </a:p>
                </p:txBody>
              </p:sp>
            </p:grpSp>
            <p:sp>
              <p:nvSpPr>
                <p:cNvPr id="180" name="Line 8"/>
                <p:cNvSpPr>
                  <a:spLocks noChangeShapeType="1"/>
                </p:cNvSpPr>
                <p:nvPr/>
              </p:nvSpPr>
              <p:spPr bwMode="auto">
                <a:xfrm>
                  <a:off x="381000" y="1371600"/>
                  <a:ext cx="0" cy="182880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grpSp>
              <p:nvGrpSpPr>
                <p:cNvPr id="12" name="Group 9"/>
                <p:cNvGrpSpPr>
                  <a:grpSpLocks/>
                </p:cNvGrpSpPr>
                <p:nvPr/>
              </p:nvGrpSpPr>
              <p:grpSpPr bwMode="auto">
                <a:xfrm>
                  <a:off x="1971676" y="1066800"/>
                  <a:ext cx="515938" cy="304800"/>
                  <a:chOff x="810" y="912"/>
                  <a:chExt cx="325" cy="192"/>
                </a:xfrm>
              </p:grpSpPr>
              <p:sp>
                <p:nvSpPr>
                  <p:cNvPr id="209" name="Rectangle 10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912"/>
                    <a:ext cx="288" cy="192"/>
                  </a:xfrm>
                  <a:prstGeom prst="rect">
                    <a:avLst/>
                  </a:prstGeom>
                  <a:solidFill>
                    <a:srgbClr val="00B0F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CA"/>
                  </a:p>
                </p:txBody>
              </p:sp>
              <p:sp>
                <p:nvSpPr>
                  <p:cNvPr id="210" name="Text Box 11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810" y="912"/>
                    <a:ext cx="325" cy="174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square">
                    <a:spAutoFit/>
                  </a:bodyPr>
                  <a:lstStyle/>
                  <a:p>
                    <a:pPr algn="ctr" eaLnBrk="1" hangingPunct="1"/>
                    <a:r>
                      <a:rPr lang="en-US" i="1" dirty="0" smtClean="0"/>
                      <a:t>AP</a:t>
                    </a:r>
                    <a:endParaRPr lang="en-US" i="1" dirty="0"/>
                  </a:p>
                </p:txBody>
              </p:sp>
            </p:grpSp>
            <p:sp>
              <p:nvSpPr>
                <p:cNvPr id="182" name="Line 12"/>
                <p:cNvSpPr>
                  <a:spLocks noChangeShapeType="1"/>
                </p:cNvSpPr>
                <p:nvPr/>
              </p:nvSpPr>
              <p:spPr bwMode="auto">
                <a:xfrm>
                  <a:off x="2209800" y="1371600"/>
                  <a:ext cx="0" cy="182880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183" name="Line 13"/>
                <p:cNvSpPr>
                  <a:spLocks noChangeShapeType="1"/>
                </p:cNvSpPr>
                <p:nvPr/>
              </p:nvSpPr>
              <p:spPr bwMode="auto">
                <a:xfrm>
                  <a:off x="381000" y="1676400"/>
                  <a:ext cx="1828800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184" name="Line 14"/>
                <p:cNvSpPr>
                  <a:spLocks noChangeShapeType="1"/>
                </p:cNvSpPr>
                <p:nvPr/>
              </p:nvSpPr>
              <p:spPr bwMode="auto">
                <a:xfrm flipH="1">
                  <a:off x="381000" y="2133600"/>
                  <a:ext cx="1828800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185" name="Line 15"/>
                <p:cNvSpPr>
                  <a:spLocks noChangeShapeType="1"/>
                </p:cNvSpPr>
                <p:nvPr/>
              </p:nvSpPr>
              <p:spPr bwMode="auto">
                <a:xfrm>
                  <a:off x="381000" y="2514600"/>
                  <a:ext cx="1828800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 type="none" w="med" len="med"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186" name="Text Box 16"/>
                <p:cNvSpPr txBox="1">
                  <a:spLocks noChangeArrowheads="1"/>
                </p:cNvSpPr>
                <p:nvPr/>
              </p:nvSpPr>
              <p:spPr bwMode="auto">
                <a:xfrm>
                  <a:off x="381000" y="1408113"/>
                  <a:ext cx="1905000" cy="46166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square">
                  <a:spAutoFit/>
                </a:bodyPr>
                <a:lstStyle/>
                <a:p>
                  <a:pPr algn="ctr" eaLnBrk="1" hangingPunct="1"/>
                  <a:r>
                    <a:rPr lang="en-US" dirty="0" smtClean="0"/>
                    <a:t>Authentication Request</a:t>
                  </a:r>
                  <a:endParaRPr lang="en-US" dirty="0" smtClean="0">
                    <a:solidFill>
                      <a:srgbClr val="0070C0"/>
                    </a:solidFill>
                  </a:endParaRPr>
                </a:p>
                <a:p>
                  <a:pPr algn="ctr" eaLnBrk="1" hangingPunct="1"/>
                  <a:endParaRPr lang="en-US" dirty="0">
                    <a:solidFill>
                      <a:schemeClr val="accent2"/>
                    </a:solidFill>
                  </a:endParaRPr>
                </a:p>
              </p:txBody>
            </p:sp>
            <p:sp>
              <p:nvSpPr>
                <p:cNvPr id="187" name="Rectangle 17"/>
                <p:cNvSpPr>
                  <a:spLocks noChangeArrowheads="1"/>
                </p:cNvSpPr>
                <p:nvPr/>
              </p:nvSpPr>
              <p:spPr bwMode="auto">
                <a:xfrm>
                  <a:off x="381000" y="1828800"/>
                  <a:ext cx="1828800" cy="46166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square">
                  <a:spAutoFit/>
                </a:bodyPr>
                <a:lstStyle/>
                <a:p>
                  <a:pPr algn="ctr" eaLnBrk="1" hangingPunct="1"/>
                  <a:r>
                    <a:rPr lang="en-US" dirty="0" smtClean="0"/>
                    <a:t>Authentication Response</a:t>
                  </a:r>
                  <a:endParaRPr lang="en-US" dirty="0" smtClean="0">
                    <a:solidFill>
                      <a:srgbClr val="0070C0"/>
                    </a:solidFill>
                  </a:endParaRPr>
                </a:p>
                <a:p>
                  <a:pPr algn="ctr" eaLnBrk="1" hangingPunct="1"/>
                  <a:endParaRPr lang="en-US" i="1" dirty="0"/>
                </a:p>
              </p:txBody>
            </p:sp>
            <p:sp>
              <p:nvSpPr>
                <p:cNvPr id="188" name="Line 18"/>
                <p:cNvSpPr>
                  <a:spLocks noChangeShapeType="1"/>
                </p:cNvSpPr>
                <p:nvPr/>
              </p:nvSpPr>
              <p:spPr bwMode="auto">
                <a:xfrm>
                  <a:off x="381000" y="2895600"/>
                  <a:ext cx="1828800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 type="triangl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189" name="Text Box 19"/>
                <p:cNvSpPr txBox="1">
                  <a:spLocks noChangeArrowheads="1"/>
                </p:cNvSpPr>
                <p:nvPr/>
              </p:nvSpPr>
              <p:spPr bwMode="auto">
                <a:xfrm>
                  <a:off x="457200" y="2209800"/>
                  <a:ext cx="1585913" cy="27463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 algn="ctr" eaLnBrk="1" hangingPunct="1"/>
                  <a:r>
                    <a:rPr lang="en-US" dirty="0" smtClean="0">
                      <a:solidFill>
                        <a:schemeClr val="accent2"/>
                      </a:solidFill>
                    </a:rPr>
                    <a:t>Association Request</a:t>
                  </a:r>
                  <a:endParaRPr lang="en-US" dirty="0"/>
                </a:p>
              </p:txBody>
            </p:sp>
            <p:sp>
              <p:nvSpPr>
                <p:cNvPr id="190" name="Rectangle 20"/>
                <p:cNvSpPr>
                  <a:spLocks noChangeArrowheads="1"/>
                </p:cNvSpPr>
                <p:nvPr/>
              </p:nvSpPr>
              <p:spPr bwMode="auto">
                <a:xfrm>
                  <a:off x="533400" y="2590800"/>
                  <a:ext cx="1540806" cy="27699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pPr eaLnBrk="1" hangingPunct="1"/>
                  <a:r>
                    <a:rPr lang="en-US" dirty="0" smtClean="0">
                      <a:solidFill>
                        <a:schemeClr val="accent2"/>
                      </a:solidFill>
                    </a:rPr>
                    <a:t>Association Response</a:t>
                  </a:r>
                  <a:endParaRPr lang="en-US" dirty="0"/>
                </a:p>
              </p:txBody>
            </p:sp>
            <p:grpSp>
              <p:nvGrpSpPr>
                <p:cNvPr id="13" name="Group 9"/>
                <p:cNvGrpSpPr>
                  <a:grpSpLocks/>
                </p:cNvGrpSpPr>
                <p:nvPr/>
              </p:nvGrpSpPr>
              <p:grpSpPr bwMode="auto">
                <a:xfrm>
                  <a:off x="3810000" y="1066800"/>
                  <a:ext cx="457200" cy="304800"/>
                  <a:chOff x="816" y="912"/>
                  <a:chExt cx="288" cy="192"/>
                </a:xfrm>
              </p:grpSpPr>
              <p:sp>
                <p:nvSpPr>
                  <p:cNvPr id="207" name="Rectangle 10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912"/>
                    <a:ext cx="288" cy="192"/>
                  </a:xfrm>
                  <a:prstGeom prst="rect">
                    <a:avLst/>
                  </a:prstGeom>
                  <a:solidFill>
                    <a:srgbClr val="92D05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CA"/>
                  </a:p>
                </p:txBody>
              </p:sp>
              <p:sp>
                <p:nvSpPr>
                  <p:cNvPr id="208" name="Text Box 11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816" y="912"/>
                    <a:ext cx="282" cy="174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square">
                    <a:spAutoFit/>
                  </a:bodyPr>
                  <a:lstStyle/>
                  <a:p>
                    <a:pPr algn="ctr" eaLnBrk="1" hangingPunct="1"/>
                    <a:r>
                      <a:rPr lang="en-US" i="1" dirty="0" smtClean="0"/>
                      <a:t>AS</a:t>
                    </a:r>
                    <a:endParaRPr lang="en-US" i="1" dirty="0"/>
                  </a:p>
                </p:txBody>
              </p:sp>
            </p:grpSp>
            <p:sp>
              <p:nvSpPr>
                <p:cNvPr id="192" name="Line 12"/>
                <p:cNvSpPr>
                  <a:spLocks noChangeShapeType="1"/>
                </p:cNvSpPr>
                <p:nvPr/>
              </p:nvSpPr>
              <p:spPr bwMode="auto">
                <a:xfrm>
                  <a:off x="4038600" y="1371600"/>
                  <a:ext cx="0" cy="182880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193" name="Text Box 16"/>
                <p:cNvSpPr txBox="1">
                  <a:spLocks noChangeArrowheads="1"/>
                </p:cNvSpPr>
                <p:nvPr/>
              </p:nvSpPr>
              <p:spPr bwMode="auto">
                <a:xfrm>
                  <a:off x="2209800" y="1447800"/>
                  <a:ext cx="1905000" cy="27699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square">
                  <a:spAutoFit/>
                </a:bodyPr>
                <a:lstStyle/>
                <a:p>
                  <a:pPr algn="ctr" eaLnBrk="1" hangingPunct="1"/>
                  <a:r>
                    <a:rPr lang="en-US" dirty="0" smtClean="0">
                      <a:solidFill>
                        <a:srgbClr val="C00000"/>
                      </a:solidFill>
                    </a:rPr>
                    <a:t>Auth</a:t>
                  </a:r>
                  <a:r>
                    <a:rPr lang="en-US" u="sng" dirty="0" smtClean="0">
                      <a:solidFill>
                        <a:srgbClr val="C00000"/>
                      </a:solidFill>
                    </a:rPr>
                    <a:t>oriz</a:t>
                  </a:r>
                  <a:r>
                    <a:rPr lang="en-US" dirty="0" smtClean="0">
                      <a:solidFill>
                        <a:srgbClr val="C00000"/>
                      </a:solidFill>
                    </a:rPr>
                    <a:t>ation Request</a:t>
                  </a:r>
                  <a:endParaRPr lang="en-US" dirty="0">
                    <a:solidFill>
                      <a:srgbClr val="C00000"/>
                    </a:solidFill>
                  </a:endParaRPr>
                </a:p>
              </p:txBody>
            </p:sp>
            <p:sp>
              <p:nvSpPr>
                <p:cNvPr id="194" name="Line 15"/>
                <p:cNvSpPr>
                  <a:spLocks noChangeShapeType="1"/>
                </p:cNvSpPr>
                <p:nvPr/>
              </p:nvSpPr>
              <p:spPr bwMode="auto">
                <a:xfrm>
                  <a:off x="2209800" y="1752600"/>
                  <a:ext cx="1828800" cy="0"/>
                </a:xfrm>
                <a:prstGeom prst="line">
                  <a:avLst/>
                </a:prstGeom>
                <a:noFill/>
                <a:ln w="28575">
                  <a:solidFill>
                    <a:srgbClr val="C00000"/>
                  </a:solidFill>
                  <a:round/>
                  <a:headEnd type="none" w="med" len="med"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195" name="Line 15"/>
                <p:cNvSpPr>
                  <a:spLocks noChangeShapeType="1"/>
                </p:cNvSpPr>
                <p:nvPr/>
              </p:nvSpPr>
              <p:spPr bwMode="auto">
                <a:xfrm>
                  <a:off x="2209800" y="2847975"/>
                  <a:ext cx="1828800" cy="0"/>
                </a:xfrm>
                <a:prstGeom prst="line">
                  <a:avLst/>
                </a:prstGeom>
                <a:noFill/>
                <a:ln w="28575">
                  <a:solidFill>
                    <a:srgbClr val="C00000"/>
                  </a:solidFill>
                  <a:round/>
                  <a:headEnd type="triangl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196" name="Text Box 16"/>
                <p:cNvSpPr txBox="1">
                  <a:spLocks noChangeArrowheads="1"/>
                </p:cNvSpPr>
                <p:nvPr/>
              </p:nvSpPr>
              <p:spPr bwMode="auto">
                <a:xfrm>
                  <a:off x="2133600" y="2971800"/>
                  <a:ext cx="1905000" cy="27699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square">
                  <a:spAutoFit/>
                </a:bodyPr>
                <a:lstStyle/>
                <a:p>
                  <a:pPr algn="ctr" eaLnBrk="1" hangingPunct="1"/>
                  <a:endParaRPr lang="en-US" i="1" dirty="0" smtClean="0">
                    <a:solidFill>
                      <a:schemeClr val="accent2"/>
                    </a:solidFill>
                  </a:endParaRPr>
                </a:p>
              </p:txBody>
            </p:sp>
            <p:grpSp>
              <p:nvGrpSpPr>
                <p:cNvPr id="14" name="Group 9"/>
                <p:cNvGrpSpPr>
                  <a:grpSpLocks/>
                </p:cNvGrpSpPr>
                <p:nvPr/>
              </p:nvGrpSpPr>
              <p:grpSpPr bwMode="auto">
                <a:xfrm>
                  <a:off x="5105400" y="1066803"/>
                  <a:ext cx="576263" cy="369888"/>
                  <a:chOff x="816" y="912"/>
                  <a:chExt cx="363" cy="233"/>
                </a:xfrm>
              </p:grpSpPr>
              <p:sp>
                <p:nvSpPr>
                  <p:cNvPr id="205" name="Rectangle 10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912"/>
                    <a:ext cx="288" cy="192"/>
                  </a:xfrm>
                  <a:prstGeom prst="rect">
                    <a:avLst/>
                  </a:prstGeom>
                  <a:solidFill>
                    <a:srgbClr val="92D05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CA"/>
                  </a:p>
                </p:txBody>
              </p:sp>
              <p:sp>
                <p:nvSpPr>
                  <p:cNvPr id="206" name="Text Box 11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816" y="912"/>
                    <a:ext cx="363" cy="233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square">
                    <a:spAutoFit/>
                  </a:bodyPr>
                  <a:lstStyle/>
                  <a:p>
                    <a:pPr eaLnBrk="1" hangingPunct="1"/>
                    <a:r>
                      <a:rPr lang="en-US" sz="900" i="1" dirty="0" smtClean="0"/>
                      <a:t>DHCP server</a:t>
                    </a:r>
                    <a:endParaRPr lang="en-US" sz="900" i="1" dirty="0"/>
                  </a:p>
                </p:txBody>
              </p:sp>
            </p:grpSp>
            <p:sp>
              <p:nvSpPr>
                <p:cNvPr id="198" name="Line 12"/>
                <p:cNvSpPr>
                  <a:spLocks noChangeShapeType="1"/>
                </p:cNvSpPr>
                <p:nvPr/>
              </p:nvSpPr>
              <p:spPr bwMode="auto">
                <a:xfrm>
                  <a:off x="5334000" y="1371600"/>
                  <a:ext cx="0" cy="182880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199" name="Rectangle 20"/>
                <p:cNvSpPr>
                  <a:spLocks noChangeArrowheads="1"/>
                </p:cNvSpPr>
                <p:nvPr/>
              </p:nvSpPr>
              <p:spPr bwMode="auto">
                <a:xfrm>
                  <a:off x="2200276" y="2590800"/>
                  <a:ext cx="1828800" cy="46166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square">
                  <a:spAutoFit/>
                </a:bodyPr>
                <a:lstStyle/>
                <a:p>
                  <a:pPr algn="ctr"/>
                  <a:r>
                    <a:rPr lang="en-US" dirty="0" smtClean="0">
                      <a:solidFill>
                        <a:srgbClr val="C00000"/>
                      </a:solidFill>
                    </a:rPr>
                    <a:t>Auth</a:t>
                  </a:r>
                  <a:r>
                    <a:rPr lang="en-US" u="sng" dirty="0" smtClean="0">
                      <a:solidFill>
                        <a:srgbClr val="C00000"/>
                      </a:solidFill>
                    </a:rPr>
                    <a:t>oriz</a:t>
                  </a:r>
                  <a:r>
                    <a:rPr lang="en-US" dirty="0" smtClean="0">
                      <a:solidFill>
                        <a:srgbClr val="C00000"/>
                      </a:solidFill>
                    </a:rPr>
                    <a:t>ation Response</a:t>
                  </a:r>
                  <a:endParaRPr lang="en-US" i="1" dirty="0" smtClean="0">
                    <a:solidFill>
                      <a:srgbClr val="C00000"/>
                    </a:solidFill>
                  </a:endParaRPr>
                </a:p>
                <a:p>
                  <a:pPr eaLnBrk="1" hangingPunct="1"/>
                  <a:endParaRPr lang="en-US" dirty="0"/>
                </a:p>
              </p:txBody>
            </p:sp>
            <p:sp>
              <p:nvSpPr>
                <p:cNvPr id="200" name="Line 15"/>
                <p:cNvSpPr>
                  <a:spLocks noChangeShapeType="1"/>
                </p:cNvSpPr>
                <p:nvPr/>
              </p:nvSpPr>
              <p:spPr bwMode="auto">
                <a:xfrm>
                  <a:off x="2209800" y="2085975"/>
                  <a:ext cx="3124200" cy="0"/>
                </a:xfrm>
                <a:prstGeom prst="line">
                  <a:avLst/>
                </a:prstGeom>
                <a:noFill/>
                <a:ln w="28575">
                  <a:solidFill>
                    <a:srgbClr val="7030A0"/>
                  </a:solidFill>
                  <a:round/>
                  <a:headEnd type="none" w="med" len="med"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201" name="Line 15"/>
                <p:cNvSpPr>
                  <a:spLocks noChangeShapeType="1"/>
                </p:cNvSpPr>
                <p:nvPr/>
              </p:nvSpPr>
              <p:spPr bwMode="auto">
                <a:xfrm>
                  <a:off x="2209800" y="2476500"/>
                  <a:ext cx="3124200" cy="0"/>
                </a:xfrm>
                <a:prstGeom prst="line">
                  <a:avLst/>
                </a:prstGeom>
                <a:noFill/>
                <a:ln w="28575">
                  <a:solidFill>
                    <a:srgbClr val="7030A0"/>
                  </a:solidFill>
                  <a:round/>
                  <a:headEnd type="triangl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202" name="Rectangle 201"/>
                <p:cNvSpPr/>
                <p:nvPr/>
              </p:nvSpPr>
              <p:spPr>
                <a:xfrm>
                  <a:off x="2200275" y="1866900"/>
                  <a:ext cx="1828800" cy="230832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 algn="ctr"/>
                  <a:r>
                    <a:rPr lang="en-US" sz="900" dirty="0" smtClean="0">
                      <a:solidFill>
                        <a:srgbClr val="7030A0"/>
                      </a:solidFill>
                    </a:rPr>
                    <a:t>DHCP Discover, w/ Rapid Commit </a:t>
                  </a:r>
                  <a:endParaRPr lang="en-CA" sz="900" dirty="0">
                    <a:solidFill>
                      <a:srgbClr val="7030A0"/>
                    </a:solidFill>
                  </a:endParaRPr>
                </a:p>
              </p:txBody>
            </p:sp>
            <p:sp>
              <p:nvSpPr>
                <p:cNvPr id="203" name="Rectangle 202"/>
                <p:cNvSpPr/>
                <p:nvPr/>
              </p:nvSpPr>
              <p:spPr>
                <a:xfrm>
                  <a:off x="2209800" y="2257425"/>
                  <a:ext cx="1905000" cy="230832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 algn="ctr"/>
                  <a:r>
                    <a:rPr lang="en-US" sz="900" dirty="0" smtClean="0">
                      <a:solidFill>
                        <a:srgbClr val="7030A0"/>
                      </a:solidFill>
                    </a:rPr>
                    <a:t>DHCP ACK, w/ Rapid Commit (IP) </a:t>
                  </a:r>
                  <a:endParaRPr lang="en-CA" sz="900" dirty="0">
                    <a:solidFill>
                      <a:srgbClr val="7030A0"/>
                    </a:solidFill>
                  </a:endParaRPr>
                </a:p>
              </p:txBody>
            </p:sp>
            <p:sp>
              <p:nvSpPr>
                <p:cNvPr id="204" name="Rectangle 203"/>
                <p:cNvSpPr/>
                <p:nvPr/>
              </p:nvSpPr>
              <p:spPr>
                <a:xfrm>
                  <a:off x="304800" y="2971800"/>
                  <a:ext cx="1905000" cy="230832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 algn="ctr"/>
                  <a:r>
                    <a:rPr lang="en-US" sz="900" dirty="0" smtClean="0">
                      <a:solidFill>
                        <a:srgbClr val="7030A0"/>
                      </a:solidFill>
                    </a:rPr>
                    <a:t> </a:t>
                  </a:r>
                  <a:endParaRPr lang="en-CA" sz="900" dirty="0">
                    <a:solidFill>
                      <a:srgbClr val="7030A0"/>
                    </a:solidFill>
                  </a:endParaRPr>
                </a:p>
              </p:txBody>
            </p:sp>
          </p:grpSp>
          <p:sp>
            <p:nvSpPr>
              <p:cNvPr id="171" name="Left Brace 170"/>
              <p:cNvSpPr/>
              <p:nvPr/>
            </p:nvSpPr>
            <p:spPr bwMode="auto">
              <a:xfrm>
                <a:off x="1524000" y="1900237"/>
                <a:ext cx="152400" cy="457200"/>
              </a:xfrm>
              <a:prstGeom prst="leftBrace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CA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172" name="Left Brace 171"/>
              <p:cNvSpPr/>
              <p:nvPr/>
            </p:nvSpPr>
            <p:spPr bwMode="auto">
              <a:xfrm>
                <a:off x="1533525" y="2686050"/>
                <a:ext cx="152400" cy="457200"/>
              </a:xfrm>
              <a:prstGeom prst="leftBrace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CA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173" name="TextBox 172"/>
              <p:cNvSpPr txBox="1"/>
              <p:nvPr/>
            </p:nvSpPr>
            <p:spPr>
              <a:xfrm>
                <a:off x="242341" y="1981200"/>
                <a:ext cx="135485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CA" dirty="0" smtClean="0"/>
                  <a:t>Key Establishment</a:t>
                </a:r>
                <a:endParaRPr lang="en-CA" dirty="0"/>
              </a:p>
            </p:txBody>
          </p:sp>
          <p:sp>
            <p:nvSpPr>
              <p:cNvPr id="174" name="TextBox 173"/>
              <p:cNvSpPr txBox="1"/>
              <p:nvPr/>
            </p:nvSpPr>
            <p:spPr>
              <a:xfrm>
                <a:off x="228600" y="2743200"/>
                <a:ext cx="131157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CA" dirty="0" smtClean="0"/>
                  <a:t>Key Confirmation</a:t>
                </a:r>
                <a:endParaRPr lang="en-CA" dirty="0"/>
              </a:p>
            </p:txBody>
          </p:sp>
          <p:sp>
            <p:nvSpPr>
              <p:cNvPr id="175" name="TextBox 174"/>
              <p:cNvSpPr txBox="1"/>
              <p:nvPr/>
            </p:nvSpPr>
            <p:spPr>
              <a:xfrm>
                <a:off x="6845166" y="2895600"/>
                <a:ext cx="229883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r"/>
                <a:r>
                  <a:rPr lang="en-US" dirty="0" smtClean="0"/>
                  <a:t>(</a:t>
                </a:r>
                <a:r>
                  <a:rPr lang="en-US" i="1" dirty="0" smtClean="0"/>
                  <a:t>explicit</a:t>
                </a:r>
                <a:r>
                  <a:rPr lang="en-US" i="1" dirty="0" smtClean="0">
                    <a:solidFill>
                      <a:srgbClr val="C00000"/>
                    </a:solidFill>
                  </a:rPr>
                  <a:t> </a:t>
                </a:r>
                <a:r>
                  <a:rPr lang="en-US" dirty="0" smtClean="0">
                    <a:solidFill>
                      <a:srgbClr val="C00000"/>
                    </a:solidFill>
                  </a:rPr>
                  <a:t>Auth</a:t>
                </a:r>
                <a:r>
                  <a:rPr lang="en-US" u="sng" dirty="0" smtClean="0">
                    <a:solidFill>
                      <a:srgbClr val="C00000"/>
                    </a:solidFill>
                  </a:rPr>
                  <a:t>oriz</a:t>
                </a:r>
                <a:r>
                  <a:rPr lang="en-US" dirty="0" smtClean="0">
                    <a:solidFill>
                      <a:srgbClr val="C00000"/>
                    </a:solidFill>
                  </a:rPr>
                  <a:t>ation {</a:t>
                </a:r>
                <a:r>
                  <a:rPr lang="en-US" i="1" dirty="0" smtClean="0">
                    <a:solidFill>
                      <a:srgbClr val="0070C0"/>
                    </a:solidFill>
                  </a:rPr>
                  <a:t>STA,AP</a:t>
                </a:r>
                <a:r>
                  <a:rPr lang="en-US" dirty="0" smtClean="0">
                    <a:solidFill>
                      <a:srgbClr val="C00000"/>
                    </a:solidFill>
                  </a:rPr>
                  <a:t>}</a:t>
                </a:r>
                <a:r>
                  <a:rPr lang="en-US" dirty="0" smtClean="0"/>
                  <a:t>)</a:t>
                </a:r>
                <a:endParaRPr lang="en-CA" dirty="0"/>
              </a:p>
            </p:txBody>
          </p:sp>
          <p:sp>
            <p:nvSpPr>
              <p:cNvPr id="176" name="Right Brace 175"/>
              <p:cNvSpPr/>
              <p:nvPr/>
            </p:nvSpPr>
            <p:spPr bwMode="auto">
              <a:xfrm>
                <a:off x="6781800" y="2286000"/>
                <a:ext cx="152400" cy="381000"/>
              </a:xfrm>
              <a:prstGeom prst="rightBrace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CA" sz="1200" b="0" i="0" u="none" strike="noStrike" cap="none" normalizeH="0" baseline="0" dirty="0" smtClean="0">
                  <a:ln>
                    <a:noFill/>
                  </a:ln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177" name="TextBox 176"/>
              <p:cNvSpPr txBox="1"/>
              <p:nvPr/>
            </p:nvSpPr>
            <p:spPr>
              <a:xfrm>
                <a:off x="6934200" y="2362200"/>
                <a:ext cx="1614353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CA" dirty="0" smtClean="0">
                    <a:solidFill>
                      <a:srgbClr val="7030A0"/>
                    </a:solidFill>
                  </a:rPr>
                  <a:t>IP Address Assignment</a:t>
                </a:r>
                <a:endParaRPr lang="en-CA" dirty="0">
                  <a:solidFill>
                    <a:srgbClr val="7030A0"/>
                  </a:solidFill>
                </a:endParaRPr>
              </a:p>
            </p:txBody>
          </p:sp>
        </p:grpSp>
      </p:grpSp>
      <p:sp>
        <p:nvSpPr>
          <p:cNvPr id="9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5931030" y="6475413"/>
            <a:ext cx="2612895" cy="184666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René Struik (Struik Security Consultancy)</a:t>
            </a:r>
            <a:endParaRPr lang="en-US" altLang="ja-JP" dirty="0"/>
          </a:p>
        </p:txBody>
      </p:sp>
      <p:sp>
        <p:nvSpPr>
          <p:cNvPr id="94" name="Rectangle 93"/>
          <p:cNvSpPr/>
          <p:nvPr/>
        </p:nvSpPr>
        <p:spPr>
          <a:xfrm>
            <a:off x="1676400" y="2209800"/>
            <a:ext cx="1981200" cy="2286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900" dirty="0" smtClean="0">
                <a:solidFill>
                  <a:srgbClr val="7030A0"/>
                </a:solidFill>
              </a:rPr>
              <a:t>&amp;DHCP Discover, w/ Rapid Commit </a:t>
            </a:r>
            <a:endParaRPr lang="en-CA" sz="900" dirty="0">
              <a:solidFill>
                <a:srgbClr val="7030A0"/>
              </a:solidFill>
            </a:endParaRPr>
          </a:p>
        </p:txBody>
      </p:sp>
      <p:sp>
        <p:nvSpPr>
          <p:cNvPr id="95" name="Rectangle 94"/>
          <p:cNvSpPr/>
          <p:nvPr/>
        </p:nvSpPr>
        <p:spPr>
          <a:xfrm>
            <a:off x="1676400" y="4648200"/>
            <a:ext cx="1981200" cy="2286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900" dirty="0" smtClean="0">
                <a:solidFill>
                  <a:srgbClr val="7030A0"/>
                </a:solidFill>
              </a:rPr>
              <a:t>&amp;DHCP Discover, w/ Rapid Commit </a:t>
            </a:r>
            <a:endParaRPr lang="en-CA" sz="900" dirty="0">
              <a:solidFill>
                <a:srgbClr val="7030A0"/>
              </a:solidFill>
            </a:endParaRPr>
          </a:p>
        </p:txBody>
      </p:sp>
      <p:sp>
        <p:nvSpPr>
          <p:cNvPr id="97" name="Rectangle 96"/>
          <p:cNvSpPr/>
          <p:nvPr/>
        </p:nvSpPr>
        <p:spPr>
          <a:xfrm>
            <a:off x="1752600" y="5867400"/>
            <a:ext cx="1905000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900" dirty="0" smtClean="0">
                <a:solidFill>
                  <a:srgbClr val="7030A0"/>
                </a:solidFill>
              </a:rPr>
              <a:t>DHCP ACK, w/ Rapid Commit (IP) </a:t>
            </a:r>
            <a:endParaRPr lang="en-CA" sz="900" dirty="0">
              <a:solidFill>
                <a:srgbClr val="7030A0"/>
              </a:solidFill>
            </a:endParaRPr>
          </a:p>
        </p:txBody>
      </p:sp>
      <p:sp>
        <p:nvSpPr>
          <p:cNvPr id="98" name="Rectangle 97"/>
          <p:cNvSpPr/>
          <p:nvPr/>
        </p:nvSpPr>
        <p:spPr>
          <a:xfrm>
            <a:off x="685800" y="6248400"/>
            <a:ext cx="807720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dirty="0" smtClean="0"/>
              <a:t>* Authorization support by third party is optional. Device roles are conceptual only; actual role to device mapping implementation-dependent .</a:t>
            </a:r>
            <a:endParaRPr lang="en-CA" sz="1100" dirty="0"/>
          </a:p>
        </p:txBody>
      </p:sp>
      <p:sp>
        <p:nvSpPr>
          <p:cNvPr id="101" name="Rectangle 100"/>
          <p:cNvSpPr/>
          <p:nvPr/>
        </p:nvSpPr>
        <p:spPr>
          <a:xfrm>
            <a:off x="1752600" y="6019800"/>
            <a:ext cx="1828800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900" dirty="0" smtClean="0">
                <a:solidFill>
                  <a:srgbClr val="C00000"/>
                </a:solidFill>
              </a:rPr>
              <a:t>{&amp; Authorization Response </a:t>
            </a:r>
            <a:r>
              <a:rPr lang="en-US" sz="900" dirty="0" smtClean="0">
                <a:solidFill>
                  <a:schemeClr val="accent6"/>
                </a:solidFill>
              </a:rPr>
              <a:t>AP</a:t>
            </a:r>
            <a:r>
              <a:rPr lang="en-US" sz="900" dirty="0" smtClean="0">
                <a:solidFill>
                  <a:srgbClr val="C00000"/>
                </a:solidFill>
              </a:rPr>
              <a:t>}</a:t>
            </a:r>
            <a:endParaRPr lang="en-US" sz="900" i="1" dirty="0" smtClean="0">
              <a:solidFill>
                <a:srgbClr val="C00000"/>
              </a:solidFill>
            </a:endParaRPr>
          </a:p>
        </p:txBody>
      </p:sp>
      <p:sp>
        <p:nvSpPr>
          <p:cNvPr id="102" name="Rectangle 101"/>
          <p:cNvSpPr/>
          <p:nvPr/>
        </p:nvSpPr>
        <p:spPr>
          <a:xfrm>
            <a:off x="1752600" y="3657600"/>
            <a:ext cx="1828800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900" dirty="0" smtClean="0">
                <a:solidFill>
                  <a:srgbClr val="C00000"/>
                </a:solidFill>
              </a:rPr>
              <a:t>{ &amp; Authorization Response </a:t>
            </a:r>
            <a:r>
              <a:rPr lang="en-US" sz="900" i="1" dirty="0" err="1" smtClean="0">
                <a:solidFill>
                  <a:schemeClr val="accent6"/>
                </a:solidFill>
              </a:rPr>
              <a:t>Id</a:t>
            </a:r>
            <a:r>
              <a:rPr lang="en-US" sz="900" baseline="-25000" dirty="0" err="1" smtClean="0">
                <a:solidFill>
                  <a:schemeClr val="accent6"/>
                </a:solidFill>
              </a:rPr>
              <a:t>B</a:t>
            </a:r>
            <a:r>
              <a:rPr lang="en-US" sz="900" dirty="0" smtClean="0">
                <a:solidFill>
                  <a:srgbClr val="C00000"/>
                </a:solidFill>
              </a:rPr>
              <a:t>}</a:t>
            </a:r>
            <a:endParaRPr lang="en-US" sz="900" i="1" dirty="0" smtClean="0">
              <a:solidFill>
                <a:srgbClr val="C00000"/>
              </a:solidFill>
            </a:endParaRPr>
          </a:p>
        </p:txBody>
      </p:sp>
      <p:sp>
        <p:nvSpPr>
          <p:cNvPr id="104" name="TextBox 103"/>
          <p:cNvSpPr txBox="1"/>
          <p:nvPr/>
        </p:nvSpPr>
        <p:spPr>
          <a:xfrm>
            <a:off x="7086600" y="3962400"/>
            <a:ext cx="2057400" cy="600164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r>
              <a:rPr lang="en-CA" sz="1100" dirty="0" smtClean="0"/>
              <a:t>IP address assignment serves as</a:t>
            </a:r>
          </a:p>
          <a:p>
            <a:r>
              <a:rPr lang="en-CA" sz="1100" dirty="0" smtClean="0"/>
              <a:t>illustration only of more general configuration step (cf. Slide 7).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14462" cy="276999"/>
          </a:xfrm>
        </p:spPr>
        <p:txBody>
          <a:bodyPr/>
          <a:lstStyle/>
          <a:p>
            <a:r>
              <a:rPr lang="en-US" dirty="0" smtClean="0"/>
              <a:t>May 15, 2012</a:t>
            </a:r>
            <a:endParaRPr lang="en-US" dirty="0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5892558" y="6475413"/>
            <a:ext cx="2651367" cy="184666"/>
          </a:xfrm>
        </p:spPr>
        <p:txBody>
          <a:bodyPr/>
          <a:lstStyle/>
          <a:p>
            <a:r>
              <a:rPr lang="en-US" dirty="0"/>
              <a:t>Ren</a:t>
            </a:r>
            <a:r>
              <a:rPr lang="en-US" dirty="0">
                <a:cs typeface="Times New Roman" pitchFamily="-65" charset="0"/>
              </a:rPr>
              <a:t>é </a:t>
            </a:r>
            <a:r>
              <a:rPr lang="en-US" dirty="0" smtClean="0">
                <a:cs typeface="Times New Roman" pitchFamily="-65" charset="0"/>
              </a:rPr>
              <a:t>Struik (Struik Security Consultancy)</a:t>
            </a:r>
            <a:endParaRPr lang="en-US" dirty="0"/>
          </a:p>
        </p:txBody>
      </p:sp>
      <p:sp>
        <p:nvSpPr>
          <p:cNvPr id="7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37B73C90-F13F-483A-9809-1EFC39A61E18}" type="slidenum">
              <a:rPr lang="en-US"/>
              <a:pPr/>
              <a:t>38</a:t>
            </a:fld>
            <a:endParaRPr lang="en-US"/>
          </a:p>
        </p:txBody>
      </p:sp>
      <p:sp>
        <p:nvSpPr>
          <p:cNvPr id="73730" name="Text Box 2"/>
          <p:cNvSpPr txBox="1">
            <a:spLocks noChangeArrowheads="1"/>
          </p:cNvSpPr>
          <p:nvPr/>
        </p:nvSpPr>
        <p:spPr bwMode="auto">
          <a:xfrm>
            <a:off x="2789238" y="533400"/>
            <a:ext cx="3757612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400" b="1" dirty="0"/>
              <a:t>Key Establishment Options</a:t>
            </a:r>
          </a:p>
        </p:txBody>
      </p:sp>
      <p:sp>
        <p:nvSpPr>
          <p:cNvPr id="73731" name="Text Box 3"/>
          <p:cNvSpPr txBox="1">
            <a:spLocks noChangeArrowheads="1"/>
          </p:cNvSpPr>
          <p:nvPr/>
        </p:nvSpPr>
        <p:spPr bwMode="auto">
          <a:xfrm>
            <a:off x="0" y="838200"/>
            <a:ext cx="9144000" cy="678955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 marL="457200" indent="-457200"/>
            <a:endParaRPr lang="en-US" sz="1600" dirty="0" smtClean="0"/>
          </a:p>
          <a:p>
            <a:pPr marL="457200" indent="-457200"/>
            <a:r>
              <a:rPr lang="en-US" sz="1600" dirty="0" smtClean="0"/>
              <a:t>The following protocol options for key establishment are provided:</a:t>
            </a:r>
          </a:p>
          <a:p>
            <a:pPr marL="457200" indent="-457200">
              <a:lnSpc>
                <a:spcPct val="160000"/>
              </a:lnSpc>
            </a:pPr>
            <a:r>
              <a:rPr lang="en-US" sz="1600" b="1" dirty="0" smtClean="0"/>
              <a:t>Symmetric-Key Key Agreement:</a:t>
            </a:r>
            <a:endParaRPr lang="en-US" sz="1600" b="1" dirty="0"/>
          </a:p>
          <a:p>
            <a:pPr marL="457200" indent="-457200"/>
            <a:r>
              <a:rPr lang="en-US" sz="1600" dirty="0"/>
              <a:t>Two devices A and B derive a shared </a:t>
            </a:r>
            <a:r>
              <a:rPr lang="en-US" sz="1600" dirty="0" smtClean="0"/>
              <a:t>key </a:t>
            </a:r>
            <a:r>
              <a:rPr lang="en-US" sz="1600" dirty="0"/>
              <a:t>(key agreement) and show that </a:t>
            </a:r>
            <a:r>
              <a:rPr lang="en-US" sz="1600" dirty="0" smtClean="0"/>
              <a:t>these have </a:t>
            </a:r>
            <a:r>
              <a:rPr lang="en-US" sz="1600" dirty="0"/>
              <a:t>computed </a:t>
            </a:r>
            <a:r>
              <a:rPr lang="en-US" sz="1600" dirty="0" smtClean="0"/>
              <a:t>correctly </a:t>
            </a:r>
          </a:p>
          <a:p>
            <a:pPr marL="457200" indent="-457200"/>
            <a:r>
              <a:rPr lang="en-US" sz="1600" dirty="0" smtClean="0"/>
              <a:t>(key </a:t>
            </a:r>
            <a:r>
              <a:rPr lang="en-US" sz="1600" dirty="0"/>
              <a:t>confirmation) in each of the following scenarios:</a:t>
            </a:r>
          </a:p>
          <a:p>
            <a:pPr marL="457200" indent="-457200"/>
            <a:endParaRPr lang="en-US" sz="1600" dirty="0" smtClean="0"/>
          </a:p>
          <a:p>
            <a:pPr marL="457200" indent="-457200"/>
            <a:r>
              <a:rPr lang="en-US" sz="1600" dirty="0" smtClean="0"/>
              <a:t>(a) Both </a:t>
            </a:r>
            <a:r>
              <a:rPr lang="en-US" sz="1600" dirty="0"/>
              <a:t>devices do share a secret (master) key beforehand</a:t>
            </a:r>
            <a:r>
              <a:rPr lang="en-US" sz="1600" dirty="0" smtClean="0"/>
              <a:t>. </a:t>
            </a:r>
            <a:r>
              <a:rPr lang="en-US" sz="1600" b="1" dirty="0" smtClean="0">
                <a:solidFill>
                  <a:srgbClr val="C00000"/>
                </a:solidFill>
              </a:rPr>
              <a:t>12/055: </a:t>
            </a:r>
            <a:r>
              <a:rPr lang="en-US" sz="1600" b="1" dirty="0" err="1" smtClean="0">
                <a:solidFill>
                  <a:srgbClr val="C00000"/>
                </a:solidFill>
              </a:rPr>
              <a:t>fils</a:t>
            </a:r>
            <a:r>
              <a:rPr lang="en-US" sz="1600" b="1" dirty="0" smtClean="0">
                <a:solidFill>
                  <a:srgbClr val="C00000"/>
                </a:solidFill>
              </a:rPr>
              <a:t>-</a:t>
            </a:r>
            <a:r>
              <a:rPr lang="en-US" sz="1600" b="1" dirty="0" err="1" smtClean="0">
                <a:solidFill>
                  <a:srgbClr val="C00000"/>
                </a:solidFill>
              </a:rPr>
              <a:t>symm</a:t>
            </a:r>
            <a:r>
              <a:rPr lang="en-US" sz="1600" b="1" dirty="0" smtClean="0">
                <a:solidFill>
                  <a:srgbClr val="C00000"/>
                </a:solidFill>
              </a:rPr>
              <a:t>-key-based-authentication</a:t>
            </a:r>
            <a:endParaRPr lang="en-US" sz="1600" b="1" dirty="0">
              <a:solidFill>
                <a:srgbClr val="C00000"/>
              </a:solidFill>
            </a:endParaRPr>
          </a:p>
          <a:p>
            <a:pPr marL="457200" indent="-457200"/>
            <a:r>
              <a:rPr lang="en-US" sz="1600" dirty="0" smtClean="0"/>
              <a:t>(b) Both </a:t>
            </a:r>
            <a:r>
              <a:rPr lang="en-US" sz="1600" dirty="0"/>
              <a:t>devices do not share a secret </a:t>
            </a:r>
            <a:r>
              <a:rPr lang="en-US" sz="1600" dirty="0" smtClean="0"/>
              <a:t>key, but each shares a key with a mutually trusted third party.</a:t>
            </a:r>
          </a:p>
          <a:p>
            <a:pPr marL="457200" indent="-457200"/>
            <a:r>
              <a:rPr lang="en-US" sz="1600" dirty="0" smtClean="0"/>
              <a:t>(c) Both devices do not have certificates, but each shares a key with a mutually trusted third party.</a:t>
            </a:r>
            <a:endParaRPr lang="en-US" sz="1600" dirty="0"/>
          </a:p>
          <a:p>
            <a:pPr marL="457200" indent="-457200">
              <a:lnSpc>
                <a:spcPct val="160000"/>
              </a:lnSpc>
            </a:pPr>
            <a:r>
              <a:rPr lang="en-US" sz="1600" b="1" dirty="0" smtClean="0"/>
              <a:t>Public-Key Key Agreement:</a:t>
            </a:r>
            <a:endParaRPr lang="en-US" sz="1600" b="1" dirty="0"/>
          </a:p>
          <a:p>
            <a:pPr marL="457200" indent="-457200"/>
            <a:r>
              <a:rPr lang="en-US" sz="1600" dirty="0"/>
              <a:t>Two devices A and B derive a shared </a:t>
            </a:r>
            <a:r>
              <a:rPr lang="en-US" sz="1600" dirty="0" smtClean="0"/>
              <a:t>key </a:t>
            </a:r>
            <a:r>
              <a:rPr lang="en-US" sz="1600" dirty="0"/>
              <a:t>(key agreement) and show that </a:t>
            </a:r>
            <a:r>
              <a:rPr lang="en-US" sz="1600" dirty="0" smtClean="0"/>
              <a:t>these have </a:t>
            </a:r>
            <a:r>
              <a:rPr lang="en-US" sz="1600" dirty="0"/>
              <a:t>computed </a:t>
            </a:r>
            <a:r>
              <a:rPr lang="en-US" sz="1600" dirty="0" smtClean="0"/>
              <a:t>correctly</a:t>
            </a:r>
          </a:p>
          <a:p>
            <a:pPr marL="457200" indent="-457200"/>
            <a:r>
              <a:rPr lang="en-US" sz="1600" dirty="0" smtClean="0"/>
              <a:t>(</a:t>
            </a:r>
            <a:r>
              <a:rPr lang="en-US" sz="1600" dirty="0"/>
              <a:t>key confirmation) in each of the following scenarios:</a:t>
            </a:r>
          </a:p>
          <a:p>
            <a:pPr marL="457200" indent="-457200"/>
            <a:endParaRPr lang="en-US" sz="1600" dirty="0" smtClean="0"/>
          </a:p>
          <a:p>
            <a:pPr marL="457200" indent="-457200">
              <a:buAutoNum type="alphaLcParenBoth"/>
            </a:pPr>
            <a:r>
              <a:rPr lang="en-US" sz="1600" dirty="0" smtClean="0"/>
              <a:t>Both </a:t>
            </a:r>
            <a:r>
              <a:rPr lang="en-US" sz="1600" dirty="0"/>
              <a:t>devices do have (access to) a certificate of their public key, issued by a </a:t>
            </a:r>
            <a:r>
              <a:rPr lang="en-US" sz="1600" dirty="0" smtClean="0"/>
              <a:t>mutually trusted third party </a:t>
            </a:r>
            <a:r>
              <a:rPr lang="en-US" sz="1600" dirty="0"/>
              <a:t>(certificate authority</a:t>
            </a:r>
            <a:r>
              <a:rPr lang="en-US" sz="1600" dirty="0" smtClean="0"/>
              <a:t>). </a:t>
            </a:r>
            <a:r>
              <a:rPr lang="en-US" sz="1600" b="1" dirty="0" smtClean="0">
                <a:solidFill>
                  <a:srgbClr val="C00000"/>
                </a:solidFill>
              </a:rPr>
              <a:t>12/052: </a:t>
            </a:r>
            <a:r>
              <a:rPr lang="en-US" sz="1600" b="1" dirty="0" err="1" smtClean="0">
                <a:solidFill>
                  <a:srgbClr val="C00000"/>
                </a:solidFill>
              </a:rPr>
              <a:t>fils</a:t>
            </a:r>
            <a:r>
              <a:rPr lang="en-US" sz="1600" b="1" dirty="0" smtClean="0">
                <a:solidFill>
                  <a:srgbClr val="C00000"/>
                </a:solidFill>
              </a:rPr>
              <a:t>-authentication-with-certified-public-keys</a:t>
            </a:r>
            <a:endParaRPr lang="en-US" sz="1600" dirty="0">
              <a:solidFill>
                <a:srgbClr val="C00000"/>
              </a:solidFill>
            </a:endParaRPr>
          </a:p>
          <a:p>
            <a:pPr marL="457200" indent="-457200">
              <a:buFontTx/>
              <a:buAutoNum type="alphaLcParenBoth" startAt="2"/>
            </a:pPr>
            <a:r>
              <a:rPr lang="en-US" sz="1600" dirty="0" smtClean="0"/>
              <a:t>Both devices do not have (access to) a certificate of their public key.</a:t>
            </a:r>
          </a:p>
          <a:p>
            <a:pPr marL="457200" indent="-457200">
              <a:buFontTx/>
              <a:buAutoNum type="alphaLcParenBoth" startAt="2"/>
            </a:pPr>
            <a:r>
              <a:rPr lang="en-US" sz="1600" dirty="0" smtClean="0"/>
              <a:t>Both devices do have access do share a </a:t>
            </a:r>
            <a:r>
              <a:rPr lang="en-US" sz="1600" b="1" i="1" dirty="0" smtClean="0"/>
              <a:t>weak</a:t>
            </a:r>
            <a:r>
              <a:rPr lang="en-US" sz="1600" dirty="0" smtClean="0"/>
              <a:t> secret key. </a:t>
            </a:r>
            <a:r>
              <a:rPr lang="en-US" sz="1600" b="1" dirty="0" smtClean="0">
                <a:solidFill>
                  <a:srgbClr val="C00000"/>
                </a:solidFill>
              </a:rPr>
              <a:t>12/054: </a:t>
            </a:r>
            <a:r>
              <a:rPr lang="en-US" sz="1600" b="1" dirty="0" err="1" smtClean="0">
                <a:solidFill>
                  <a:srgbClr val="C00000"/>
                </a:solidFill>
              </a:rPr>
              <a:t>fils</a:t>
            </a:r>
            <a:r>
              <a:rPr lang="en-US" sz="1600" b="1" dirty="0" smtClean="0">
                <a:solidFill>
                  <a:srgbClr val="C00000"/>
                </a:solidFill>
              </a:rPr>
              <a:t>-password-based-authentication</a:t>
            </a:r>
          </a:p>
          <a:p>
            <a:pPr marL="457200" indent="-457200">
              <a:buFontTx/>
              <a:buAutoNum type="alphaLcParenBoth" startAt="2"/>
            </a:pPr>
            <a:r>
              <a:rPr lang="en-US" sz="1600" dirty="0" smtClean="0"/>
              <a:t>Both devices do not have (access to) a certificate of their public key, but cannot verify each others certificate.</a:t>
            </a:r>
            <a:r>
              <a:rPr lang="en-US" sz="1600" b="1" dirty="0" smtClean="0"/>
              <a:t> </a:t>
            </a:r>
            <a:r>
              <a:rPr lang="en-US" sz="1600" b="1" dirty="0" smtClean="0">
                <a:solidFill>
                  <a:srgbClr val="C00000"/>
                </a:solidFill>
              </a:rPr>
              <a:t>12/052: </a:t>
            </a:r>
            <a:r>
              <a:rPr lang="en-US" sz="1600" b="1" dirty="0" err="1" smtClean="0">
                <a:solidFill>
                  <a:srgbClr val="C00000"/>
                </a:solidFill>
              </a:rPr>
              <a:t>fils</a:t>
            </a:r>
            <a:r>
              <a:rPr lang="en-US" sz="1600" b="1" dirty="0" smtClean="0">
                <a:solidFill>
                  <a:srgbClr val="C00000"/>
                </a:solidFill>
              </a:rPr>
              <a:t>-authentication-with-certified-public-keys</a:t>
            </a:r>
            <a:endParaRPr lang="en-US" sz="1600" dirty="0" smtClean="0">
              <a:solidFill>
                <a:srgbClr val="C00000"/>
              </a:solidFill>
            </a:endParaRPr>
          </a:p>
          <a:p>
            <a:pPr marL="457200" indent="-457200">
              <a:buFontTx/>
              <a:buAutoNum type="alphaLcParenBoth" startAt="2"/>
            </a:pPr>
            <a:endParaRPr lang="en-US" sz="1600" dirty="0" smtClean="0"/>
          </a:p>
          <a:p>
            <a:pPr marL="457200" indent="-457200">
              <a:buAutoNum type="alphaLcParenBoth" startAt="2"/>
            </a:pPr>
            <a:endParaRPr lang="en-US" sz="1600" dirty="0"/>
          </a:p>
          <a:p>
            <a:pPr marL="457200" indent="-457200"/>
            <a:endParaRPr lang="en-US" sz="1600" dirty="0"/>
          </a:p>
          <a:p>
            <a:pPr marL="457200" indent="-457200"/>
            <a:endParaRPr lang="en-US" sz="1600" dirty="0"/>
          </a:p>
          <a:p>
            <a:pPr marL="457200" indent="-457200"/>
            <a:endParaRPr lang="en-US" sz="1600" dirty="0"/>
          </a:p>
          <a:p>
            <a:pPr marL="457200" indent="-457200"/>
            <a:endParaRPr lang="en-US" sz="1600" i="1" dirty="0"/>
          </a:p>
        </p:txBody>
      </p:sp>
      <p:sp>
        <p:nvSpPr>
          <p:cNvPr id="73732" name="Text Box 4"/>
          <p:cNvSpPr txBox="1">
            <a:spLocks noChangeArrowheads="1"/>
          </p:cNvSpPr>
          <p:nvPr/>
        </p:nvSpPr>
        <p:spPr bwMode="auto">
          <a:xfrm>
            <a:off x="1263650" y="3886200"/>
            <a:ext cx="290513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GB" sz="2400"/>
          </a:p>
          <a:p>
            <a:pPr>
              <a:buFontTx/>
              <a:buChar char="•"/>
            </a:pPr>
            <a:endParaRPr lang="en-GB" sz="2400"/>
          </a:p>
        </p:txBody>
      </p:sp>
      <p:sp>
        <p:nvSpPr>
          <p:cNvPr id="11" name="Rounded Rectangular Callout 10"/>
          <p:cNvSpPr/>
          <p:nvPr/>
        </p:nvSpPr>
        <p:spPr bwMode="auto">
          <a:xfrm>
            <a:off x="-1219200" y="4343400"/>
            <a:ext cx="45719" cy="45719"/>
          </a:xfrm>
          <a:prstGeom prst="wedgeRoundRectCallou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6" name="Rounded Rectangle 15"/>
          <p:cNvSpPr/>
          <p:nvPr/>
        </p:nvSpPr>
        <p:spPr bwMode="auto">
          <a:xfrm>
            <a:off x="304800" y="5867400"/>
            <a:ext cx="8839200" cy="838200"/>
          </a:xfrm>
          <a:prstGeom prst="roundRect">
            <a:avLst/>
          </a:prstGeom>
          <a:solidFill>
            <a:srgbClr val="00B0F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CA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All public-key schemes: </a:t>
            </a:r>
            <a:r>
              <a:rPr lang="en-CA" dirty="0" smtClean="0">
                <a:latin typeface="Times New Roman" pitchFamily="18" charset="0"/>
              </a:rPr>
              <a:t>prime</a:t>
            </a:r>
            <a:r>
              <a:rPr kumimoji="0" lang="en-CA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curve,</a:t>
            </a:r>
            <a:r>
              <a:rPr kumimoji="0" lang="en-CA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ECDSA-P256-SHA-256, no CRLs/OCSP, etc. (may include short-lived </a:t>
            </a:r>
            <a:r>
              <a:rPr kumimoji="0" lang="en-CA" sz="12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certs</a:t>
            </a:r>
            <a:r>
              <a:rPr kumimoji="0" lang="en-CA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,</a:t>
            </a:r>
            <a:r>
              <a:rPr lang="en-CA" dirty="0" smtClean="0">
                <a:latin typeface="Times New Roman" pitchFamily="18" charset="0"/>
              </a:rPr>
              <a:t> depending on policy)</a:t>
            </a:r>
            <a:endParaRPr kumimoji="0" lang="en-CA" sz="1200" b="0" i="0" u="none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CA" dirty="0" smtClean="0">
                <a:latin typeface="Times New Roman" pitchFamily="18" charset="0"/>
              </a:rPr>
              <a:t>Other features: built-in algorithm agility, including on curve domain parameters (this includes binary vs. prime curves)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CA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NOTE: </a:t>
            </a:r>
            <a:r>
              <a:rPr lang="en-CA" dirty="0" smtClean="0">
                <a:latin typeface="Times New Roman" pitchFamily="18" charset="0"/>
              </a:rPr>
              <a:t>Binary curves may be better suited</a:t>
            </a:r>
            <a:r>
              <a:rPr kumimoji="0" lang="en-CA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; Design choices influenced need for efficiency, low hassle deployment, and IPR considerations</a:t>
            </a:r>
            <a:endParaRPr kumimoji="0" lang="en-CA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9" name="Straight Connector 18"/>
          <p:cNvCxnSpPr/>
          <p:nvPr/>
        </p:nvCxnSpPr>
        <p:spPr bwMode="auto">
          <a:xfrm flipV="1">
            <a:off x="3657600" y="533400"/>
            <a:ext cx="1981200" cy="5334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0" name="Straight Connector 19"/>
          <p:cNvCxnSpPr/>
          <p:nvPr/>
        </p:nvCxnSpPr>
        <p:spPr bwMode="auto">
          <a:xfrm>
            <a:off x="3657600" y="533400"/>
            <a:ext cx="1905000" cy="5334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25" name="TextBox 24"/>
          <p:cNvSpPr txBox="1"/>
          <p:nvPr/>
        </p:nvSpPr>
        <p:spPr>
          <a:xfrm>
            <a:off x="1524000" y="914400"/>
            <a:ext cx="5870197" cy="646331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CA" sz="3600" b="1" dirty="0" smtClean="0">
                <a:solidFill>
                  <a:srgbClr val="FF0000"/>
                </a:solidFill>
              </a:rPr>
              <a:t>Proposed Design Parameters</a:t>
            </a:r>
            <a:endParaRPr lang="en-CA" sz="3600" b="1" dirty="0">
              <a:solidFill>
                <a:srgbClr val="FF0000"/>
              </a:solidFill>
            </a:endParaRPr>
          </a:p>
        </p:txBody>
      </p:sp>
      <p:sp>
        <p:nvSpPr>
          <p:cNvPr id="24" name="Explosion 1 23"/>
          <p:cNvSpPr/>
          <p:nvPr/>
        </p:nvSpPr>
        <p:spPr bwMode="auto">
          <a:xfrm>
            <a:off x="6781800" y="0"/>
            <a:ext cx="2362200" cy="1981200"/>
          </a:xfrm>
          <a:prstGeom prst="irregularSeal1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CA" dirty="0" smtClean="0">
                <a:latin typeface="Times New Roman" pitchFamily="18" charset="0"/>
              </a:rPr>
              <a:t>NOT CAST IN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CA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STONE</a:t>
            </a:r>
            <a:r>
              <a:rPr kumimoji="0" lang="en-CA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– MOST </a:t>
            </a:r>
            <a:r>
              <a:rPr lang="en-CA" dirty="0" smtClean="0">
                <a:latin typeface="Times New Roman" pitchFamily="18" charset="0"/>
              </a:rPr>
              <a:t>“REALISTIC” ASSESSMENT</a:t>
            </a:r>
            <a:endParaRPr kumimoji="0" lang="en-CA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27" name="Straight Connector 26"/>
          <p:cNvCxnSpPr/>
          <p:nvPr/>
        </p:nvCxnSpPr>
        <p:spPr bwMode="auto">
          <a:xfrm>
            <a:off x="381000" y="2895600"/>
            <a:ext cx="78486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accent6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9" name="Straight Connector 28"/>
          <p:cNvCxnSpPr/>
          <p:nvPr/>
        </p:nvCxnSpPr>
        <p:spPr bwMode="auto">
          <a:xfrm>
            <a:off x="381000" y="3124200"/>
            <a:ext cx="78486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30" name="Straight Connector 29"/>
          <p:cNvCxnSpPr/>
          <p:nvPr/>
        </p:nvCxnSpPr>
        <p:spPr bwMode="auto">
          <a:xfrm>
            <a:off x="457200" y="4953000"/>
            <a:ext cx="78486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31" name="Oval 30"/>
          <p:cNvSpPr/>
          <p:nvPr/>
        </p:nvSpPr>
        <p:spPr bwMode="auto">
          <a:xfrm>
            <a:off x="6248400" y="2743200"/>
            <a:ext cx="228600" cy="533400"/>
          </a:xfrm>
          <a:prstGeom prst="ellipse">
            <a:avLst/>
          </a:prstGeom>
          <a:noFill/>
          <a:ln w="28575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33" name="Straight Connector 32"/>
          <p:cNvCxnSpPr>
            <a:stCxn id="31" idx="4"/>
          </p:cNvCxnSpPr>
          <p:nvPr/>
        </p:nvCxnSpPr>
        <p:spPr bwMode="auto">
          <a:xfrm>
            <a:off x="6362700" y="3276600"/>
            <a:ext cx="190500" cy="762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34" name="TextBox 33"/>
          <p:cNvSpPr txBox="1"/>
          <p:nvPr/>
        </p:nvSpPr>
        <p:spPr>
          <a:xfrm>
            <a:off x="6463586" y="3276600"/>
            <a:ext cx="268041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1600" b="1" dirty="0" smtClean="0">
                <a:solidFill>
                  <a:schemeClr val="accent2"/>
                </a:solidFill>
              </a:rPr>
              <a:t>Others do this (e.g., 11/1488)</a:t>
            </a:r>
            <a:endParaRPr lang="en-CA" sz="1600" b="1" dirty="0">
              <a:solidFill>
                <a:schemeClr val="accent2"/>
              </a:solidFill>
            </a:endParaRPr>
          </a:p>
        </p:txBody>
      </p:sp>
      <p:sp>
        <p:nvSpPr>
          <p:cNvPr id="35" name="Oval 34"/>
          <p:cNvSpPr/>
          <p:nvPr/>
        </p:nvSpPr>
        <p:spPr bwMode="auto">
          <a:xfrm>
            <a:off x="7696200" y="4572000"/>
            <a:ext cx="228600" cy="533400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12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37" name="Straight Connector 36"/>
          <p:cNvCxnSpPr>
            <a:stCxn id="35" idx="0"/>
          </p:cNvCxnSpPr>
          <p:nvPr/>
        </p:nvCxnSpPr>
        <p:spPr bwMode="auto">
          <a:xfrm flipH="1" flipV="1">
            <a:off x="7772400" y="4267200"/>
            <a:ext cx="38100" cy="3048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39" name="TextBox 38"/>
          <p:cNvSpPr txBox="1"/>
          <p:nvPr/>
        </p:nvSpPr>
        <p:spPr>
          <a:xfrm>
            <a:off x="7315200" y="3962400"/>
            <a:ext cx="168507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1600" b="1" dirty="0" smtClean="0">
                <a:solidFill>
                  <a:srgbClr val="FF0000"/>
                </a:solidFill>
              </a:rPr>
              <a:t>Suggest not to do</a:t>
            </a:r>
            <a:endParaRPr lang="en-CA" sz="16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14462" cy="276999"/>
          </a:xfrm>
        </p:spPr>
        <p:txBody>
          <a:bodyPr/>
          <a:lstStyle/>
          <a:p>
            <a:r>
              <a:rPr lang="en-US" dirty="0" smtClean="0"/>
              <a:t>May 15, 2012</a:t>
            </a:r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5892558" y="6475413"/>
            <a:ext cx="2651367" cy="184666"/>
          </a:xfrm>
        </p:spPr>
        <p:txBody>
          <a:bodyPr/>
          <a:lstStyle/>
          <a:p>
            <a:r>
              <a:rPr lang="en-US" dirty="0"/>
              <a:t>Ren</a:t>
            </a:r>
            <a:r>
              <a:rPr lang="en-US" dirty="0">
                <a:cs typeface="Times New Roman" pitchFamily="-65" charset="0"/>
              </a:rPr>
              <a:t>é </a:t>
            </a:r>
            <a:r>
              <a:rPr lang="en-US" dirty="0" smtClean="0">
                <a:cs typeface="Times New Roman" pitchFamily="-65" charset="0"/>
              </a:rPr>
              <a:t>Struik (Struik Security Consultancy)</a:t>
            </a:r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5ABEACFB-3356-4F55-9E9E-C20090A640E8}" type="slidenum">
              <a:rPr lang="en-US"/>
              <a:pPr/>
              <a:t>39</a:t>
            </a:fld>
            <a:endParaRPr lang="en-US"/>
          </a:p>
        </p:txBody>
      </p:sp>
      <p:sp>
        <p:nvSpPr>
          <p:cNvPr id="81922" name="Text Box 2"/>
          <p:cNvSpPr txBox="1">
            <a:spLocks noChangeArrowheads="1"/>
          </p:cNvSpPr>
          <p:nvPr/>
        </p:nvSpPr>
        <p:spPr bwMode="auto">
          <a:xfrm>
            <a:off x="3666417" y="533400"/>
            <a:ext cx="1920719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400" b="1" dirty="0" smtClean="0"/>
              <a:t>Summary (1)</a:t>
            </a:r>
            <a:endParaRPr lang="en-US" sz="2400" b="1" dirty="0"/>
          </a:p>
        </p:txBody>
      </p:sp>
      <p:sp>
        <p:nvSpPr>
          <p:cNvPr id="81923" name="Rectangle 3"/>
          <p:cNvSpPr>
            <a:spLocks noChangeArrowheads="1"/>
          </p:cNvSpPr>
          <p:nvPr/>
        </p:nvSpPr>
        <p:spPr bwMode="auto">
          <a:xfrm>
            <a:off x="0" y="838200"/>
            <a:ext cx="9144000" cy="8217634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GB" sz="1600" b="1" dirty="0" smtClean="0"/>
              <a:t>Proposed Schemes</a:t>
            </a:r>
          </a:p>
          <a:p>
            <a:pPr marL="342900" indent="-342900"/>
            <a:r>
              <a:rPr lang="en-GB" sz="1600" dirty="0" smtClean="0"/>
              <a:t>	 11-12-0052-02-00ai-fils-authentication-with-certified-public-keys</a:t>
            </a:r>
          </a:p>
          <a:p>
            <a:pPr marL="342900" indent="-342900"/>
            <a:r>
              <a:rPr lang="en-GB" sz="1600" dirty="0" smtClean="0"/>
              <a:t>	 11-12-0054-01-00ai-fils-password-based-authentication</a:t>
            </a:r>
          </a:p>
          <a:p>
            <a:pPr marL="342900" indent="-342900"/>
            <a:r>
              <a:rPr lang="en-GB" sz="1600" dirty="0" smtClean="0"/>
              <a:t>	 11-12-0055-01-00ai-fils-symm-key-based-authentication</a:t>
            </a:r>
          </a:p>
          <a:p>
            <a:pPr marL="342900" indent="-342900"/>
            <a:endParaRPr lang="en-GB" sz="1600" b="1" dirty="0" smtClean="0"/>
          </a:p>
          <a:p>
            <a:pPr marL="342900" indent="-342900">
              <a:buAutoNum type="arabicPeriod" startAt="2"/>
            </a:pPr>
            <a:r>
              <a:rPr lang="en-GB" sz="1600" b="1" dirty="0" smtClean="0"/>
              <a:t>Implementation with 802.11 Architecture</a:t>
            </a:r>
          </a:p>
          <a:p>
            <a:pPr marL="342900" indent="-342900"/>
            <a:r>
              <a:rPr lang="en-GB" sz="1600" b="1" dirty="0" smtClean="0"/>
              <a:t>	</a:t>
            </a:r>
            <a:r>
              <a:rPr lang="en-GB" sz="1600" dirty="0" smtClean="0"/>
              <a:t>Use authentication request/response and association request/response</a:t>
            </a:r>
          </a:p>
          <a:p>
            <a:pPr marL="342900" indent="-342900"/>
            <a:r>
              <a:rPr lang="en-GB" sz="1600" b="1" dirty="0" smtClean="0"/>
              <a:t>	</a:t>
            </a:r>
            <a:r>
              <a:rPr lang="en-GB" sz="1600" dirty="0" smtClean="0"/>
              <a:t>Use piggy-backing to carry configuration information</a:t>
            </a:r>
            <a:endParaRPr lang="en-GB" sz="1600" b="1" dirty="0" smtClean="0"/>
          </a:p>
          <a:p>
            <a:pPr marL="342900" indent="-342900"/>
            <a:endParaRPr lang="en-GB" sz="1600" b="1" dirty="0" smtClean="0"/>
          </a:p>
          <a:p>
            <a:pPr marL="342900" indent="-342900">
              <a:buAutoNum type="arabicPeriod" startAt="3"/>
            </a:pPr>
            <a:r>
              <a:rPr lang="en-GB" sz="1600" b="1" dirty="0" smtClean="0"/>
              <a:t>Considerations</a:t>
            </a:r>
          </a:p>
          <a:p>
            <a:pPr marL="342900" indent="-342900"/>
            <a:r>
              <a:rPr lang="en-GB" sz="1600" b="1" dirty="0" smtClean="0"/>
              <a:t>	</a:t>
            </a:r>
            <a:r>
              <a:rPr lang="en-GB" sz="1600" dirty="0" smtClean="0"/>
              <a:t>-Standards-compliance:  NIST SP 800-56a, FIPS 180-2, FIPS 186-2, RFC 5480, NIST SP 800-38C</a:t>
            </a:r>
          </a:p>
          <a:p>
            <a:pPr marL="342900" indent="-342900"/>
            <a:r>
              <a:rPr lang="en-GB" sz="1600" dirty="0" smtClean="0"/>
              <a:t>	-Cryptographic scrutiny: all well-studied</a:t>
            </a:r>
          </a:p>
          <a:p>
            <a:pPr marL="342900" indent="-342900"/>
            <a:r>
              <a:rPr lang="en-GB" sz="1600" dirty="0" smtClean="0"/>
              <a:t>	-Exploiting commonalities state machines, protocol flows of all proposed options</a:t>
            </a:r>
          </a:p>
          <a:p>
            <a:pPr marL="342900" indent="-342900"/>
            <a:r>
              <a:rPr lang="en-GB" sz="1600" dirty="0" smtClean="0"/>
              <a:t>	-Works with “backbone” Access Point – Authentication Server approaches for authorization/ (&amp; DHCP)</a:t>
            </a:r>
          </a:p>
          <a:p>
            <a:pPr marL="342900" indent="-342900"/>
            <a:endParaRPr lang="en-GB" sz="1600" dirty="0" smtClean="0"/>
          </a:p>
          <a:p>
            <a:pPr marL="342900" indent="-342900"/>
            <a:r>
              <a:rPr lang="en-GB" sz="1600" b="1" dirty="0" smtClean="0"/>
              <a:t>4.	Room for Further Technical Improvements</a:t>
            </a:r>
            <a:r>
              <a:rPr lang="en-GB" sz="1600" dirty="0" smtClean="0"/>
              <a:t> </a:t>
            </a:r>
          </a:p>
          <a:p>
            <a:pPr marL="342900" indent="-342900"/>
            <a:r>
              <a:rPr lang="en-GB" sz="1600" b="1" dirty="0" smtClean="0"/>
              <a:t>	</a:t>
            </a:r>
            <a:r>
              <a:rPr lang="en-GB" sz="1600" dirty="0" smtClean="0"/>
              <a:t>(a) Use optimized authenticated key agreement scheme:</a:t>
            </a:r>
          </a:p>
          <a:p>
            <a:pPr marL="342900" indent="-342900"/>
            <a:r>
              <a:rPr lang="en-GB" sz="1600" dirty="0" smtClean="0"/>
              <a:t>	      </a:t>
            </a:r>
            <a:r>
              <a:rPr lang="en-GB" sz="1600" i="1" dirty="0" smtClean="0"/>
              <a:t>was: </a:t>
            </a:r>
            <a:r>
              <a:rPr lang="en-GB" sz="1600" dirty="0" smtClean="0"/>
              <a:t>ECC: 1 offline,  1 variable; ECDSA: 1 sign, 2 verify</a:t>
            </a:r>
          </a:p>
          <a:p>
            <a:pPr marL="342900" indent="-342900"/>
            <a:r>
              <a:rPr lang="en-GB" sz="1600" dirty="0" smtClean="0"/>
              <a:t>	      </a:t>
            </a:r>
            <a:r>
              <a:rPr lang="en-GB" sz="1600" i="1" dirty="0" smtClean="0"/>
              <a:t>would be: </a:t>
            </a:r>
            <a:r>
              <a:rPr lang="en-GB" sz="1600" dirty="0" smtClean="0"/>
              <a:t>ECC: 1 offline, 1 ½ online; ECDSA: 1 verify</a:t>
            </a:r>
          </a:p>
          <a:p>
            <a:pPr marL="342900" indent="-342900"/>
            <a:r>
              <a:rPr lang="en-GB" sz="1600" dirty="0" smtClean="0"/>
              <a:t>	(b) Use elliptic curve better suited for hardware/low-energy implementations:</a:t>
            </a:r>
          </a:p>
          <a:p>
            <a:pPr marL="342900" indent="-342900"/>
            <a:r>
              <a:rPr lang="en-GB" sz="1600" dirty="0" smtClean="0"/>
              <a:t>	      </a:t>
            </a:r>
            <a:r>
              <a:rPr lang="en-GB" sz="1600" i="1" dirty="0" smtClean="0"/>
              <a:t>was:</a:t>
            </a:r>
            <a:r>
              <a:rPr lang="en-GB" sz="1600" dirty="0" smtClean="0"/>
              <a:t> prime curve P-256</a:t>
            </a:r>
          </a:p>
          <a:p>
            <a:pPr marL="342900" indent="-342900"/>
            <a:r>
              <a:rPr lang="en-GB" sz="1600" dirty="0" smtClean="0"/>
              <a:t>	      </a:t>
            </a:r>
            <a:r>
              <a:rPr lang="en-GB" sz="1600" i="1" dirty="0" smtClean="0"/>
              <a:t>would be:</a:t>
            </a:r>
            <a:r>
              <a:rPr lang="en-GB" sz="1600" dirty="0" smtClean="0"/>
              <a:t> binary curve K-283</a:t>
            </a:r>
          </a:p>
          <a:p>
            <a:pPr marL="342900" indent="-342900"/>
            <a:r>
              <a:rPr lang="en-GB" sz="1600" dirty="0" smtClean="0"/>
              <a:t>       NOTE: much better implementations than “school book” computations</a:t>
            </a:r>
          </a:p>
          <a:p>
            <a:pPr marL="342900" indent="-342900"/>
            <a:endParaRPr lang="en-GB" sz="1600" dirty="0" smtClean="0"/>
          </a:p>
          <a:p>
            <a:pPr marL="342900" indent="-342900">
              <a:buFont typeface="+mj-lt"/>
              <a:buAutoNum type="arabicPeriod"/>
            </a:pPr>
            <a:endParaRPr lang="en-GB" sz="1600" dirty="0" smtClean="0"/>
          </a:p>
          <a:p>
            <a:pPr marL="342900" indent="-342900">
              <a:buFont typeface="+mj-lt"/>
              <a:buAutoNum type="arabicPeriod"/>
            </a:pPr>
            <a:endParaRPr lang="en-GB" sz="1600" dirty="0" smtClean="0"/>
          </a:p>
          <a:p>
            <a:pPr marL="342900" indent="-342900">
              <a:buFont typeface="+mj-lt"/>
              <a:buAutoNum type="arabicPeriod"/>
            </a:pPr>
            <a:endParaRPr lang="en-GB" sz="1600" dirty="0" smtClean="0"/>
          </a:p>
          <a:p>
            <a:pPr marL="342900" indent="-342900">
              <a:buFont typeface="+mj-lt"/>
              <a:buAutoNum type="arabicPeriod"/>
            </a:pPr>
            <a:endParaRPr lang="en-GB" sz="1600" dirty="0" smtClean="0"/>
          </a:p>
          <a:p>
            <a:pPr marL="342900" indent="-342900">
              <a:buFont typeface="+mj-lt"/>
              <a:buAutoNum type="arabicPeriod"/>
            </a:pPr>
            <a:endParaRPr lang="en-GB" sz="1600" dirty="0" smtClean="0"/>
          </a:p>
          <a:p>
            <a:endParaRPr lang="en-GB" sz="1600" i="1" dirty="0" smtClean="0"/>
          </a:p>
          <a:p>
            <a:endParaRPr lang="en-GB" sz="1600" i="1" dirty="0" smtClean="0"/>
          </a:p>
          <a:p>
            <a:endParaRPr lang="en-GB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14462" cy="276999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May 15, 2012</a:t>
            </a:r>
            <a:endParaRPr lang="en-US" altLang="ja-JP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5931030" y="6475413"/>
            <a:ext cx="2612895" cy="184666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René Struik (Struik Security Consultancy)</a:t>
            </a:r>
            <a:endParaRPr lang="en-US" altLang="ja-JP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9389016A-55A8-41F3-A301-F0C788D1E75C}" type="slidenum">
              <a:rPr lang="en-US" altLang="ja-JP" smtClean="0"/>
              <a:pPr>
                <a:defRPr/>
              </a:pPr>
              <a:t>4</a:t>
            </a:fld>
            <a:endParaRPr lang="en-US" altLang="ja-JP"/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939699" y="533400"/>
            <a:ext cx="7410683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/>
            <a:r>
              <a:rPr lang="en-US" sz="2400" b="1" dirty="0" smtClean="0"/>
              <a:t>Network Joining – Authentication vs. Authorization (1)</a:t>
            </a:r>
            <a:endParaRPr lang="en-US" sz="24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0" y="762000"/>
            <a:ext cx="914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600" b="1" dirty="0" smtClean="0">
                <a:sym typeface="Symbol"/>
              </a:rPr>
              <a:t>Actors</a:t>
            </a:r>
          </a:p>
          <a:p>
            <a:endParaRPr lang="en-CA" sz="1600" b="1" dirty="0" smtClean="0">
              <a:sym typeface="Symbol"/>
            </a:endParaRPr>
          </a:p>
          <a:p>
            <a:endParaRPr lang="en-CA" sz="1600" b="1" dirty="0" smtClean="0">
              <a:sym typeface="Symbol"/>
            </a:endParaRPr>
          </a:p>
        </p:txBody>
      </p:sp>
      <p:grpSp>
        <p:nvGrpSpPr>
          <p:cNvPr id="6" name="Group 112"/>
          <p:cNvGrpSpPr>
            <a:grpSpLocks/>
          </p:cNvGrpSpPr>
          <p:nvPr/>
        </p:nvGrpSpPr>
        <p:grpSpPr bwMode="auto">
          <a:xfrm>
            <a:off x="76200" y="1219200"/>
            <a:ext cx="457284" cy="304395"/>
            <a:chOff x="3733800" y="990600"/>
            <a:chExt cx="457200" cy="304800"/>
          </a:xfrm>
        </p:grpSpPr>
        <p:sp>
          <p:nvSpPr>
            <p:cNvPr id="10" name="Rectangle 7"/>
            <p:cNvSpPr>
              <a:spLocks noChangeArrowheads="1"/>
            </p:cNvSpPr>
            <p:nvPr/>
          </p:nvSpPr>
          <p:spPr bwMode="auto">
            <a:xfrm>
              <a:off x="3733800" y="990600"/>
              <a:ext cx="457200" cy="304800"/>
            </a:xfrm>
            <a:prstGeom prst="rect">
              <a:avLst/>
            </a:prstGeom>
            <a:solidFill>
              <a:srgbClr val="FFC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11" name="Text Box 8"/>
            <p:cNvSpPr txBox="1">
              <a:spLocks noChangeArrowheads="1"/>
            </p:cNvSpPr>
            <p:nvPr/>
          </p:nvSpPr>
          <p:spPr bwMode="auto">
            <a:xfrm>
              <a:off x="3801297" y="990600"/>
              <a:ext cx="295220" cy="2773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1" hangingPunct="1"/>
              <a:r>
                <a:rPr lang="en-US" dirty="0"/>
                <a:t>A</a:t>
              </a:r>
            </a:p>
          </p:txBody>
        </p:sp>
      </p:grpSp>
      <p:grpSp>
        <p:nvGrpSpPr>
          <p:cNvPr id="8" name="Group 112"/>
          <p:cNvGrpSpPr>
            <a:grpSpLocks/>
          </p:cNvGrpSpPr>
          <p:nvPr/>
        </p:nvGrpSpPr>
        <p:grpSpPr bwMode="auto">
          <a:xfrm>
            <a:off x="76200" y="1905000"/>
            <a:ext cx="457284" cy="304395"/>
            <a:chOff x="3733800" y="990600"/>
            <a:chExt cx="457200" cy="304800"/>
          </a:xfrm>
        </p:grpSpPr>
        <p:sp>
          <p:nvSpPr>
            <p:cNvPr id="13" name="Rectangle 7"/>
            <p:cNvSpPr>
              <a:spLocks noChangeArrowheads="1"/>
            </p:cNvSpPr>
            <p:nvPr/>
          </p:nvSpPr>
          <p:spPr bwMode="auto">
            <a:xfrm>
              <a:off x="3733800" y="990600"/>
              <a:ext cx="457200" cy="304800"/>
            </a:xfrm>
            <a:prstGeom prst="rect">
              <a:avLst/>
            </a:prstGeom>
            <a:solidFill>
              <a:srgbClr val="00B0F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14" name="Text Box 8"/>
            <p:cNvSpPr txBox="1">
              <a:spLocks noChangeArrowheads="1"/>
            </p:cNvSpPr>
            <p:nvPr/>
          </p:nvSpPr>
          <p:spPr bwMode="auto">
            <a:xfrm>
              <a:off x="3805304" y="990600"/>
              <a:ext cx="287206" cy="2773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1" hangingPunct="1"/>
              <a:r>
                <a:rPr lang="en-US" dirty="0"/>
                <a:t>B</a:t>
              </a:r>
            </a:p>
          </p:txBody>
        </p:sp>
      </p:grpSp>
      <p:grpSp>
        <p:nvGrpSpPr>
          <p:cNvPr id="9" name="Group 23"/>
          <p:cNvGrpSpPr/>
          <p:nvPr/>
        </p:nvGrpSpPr>
        <p:grpSpPr>
          <a:xfrm>
            <a:off x="0" y="2590800"/>
            <a:ext cx="609600" cy="304395"/>
            <a:chOff x="152400" y="2819400"/>
            <a:chExt cx="609600" cy="304395"/>
          </a:xfrm>
        </p:grpSpPr>
        <p:sp>
          <p:nvSpPr>
            <p:cNvPr id="16" name="Rectangle 7"/>
            <p:cNvSpPr>
              <a:spLocks noChangeArrowheads="1"/>
            </p:cNvSpPr>
            <p:nvPr/>
          </p:nvSpPr>
          <p:spPr bwMode="auto">
            <a:xfrm>
              <a:off x="228600" y="2819400"/>
              <a:ext cx="457284" cy="304395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17" name="Text Box 8"/>
            <p:cNvSpPr txBox="1">
              <a:spLocks noChangeArrowheads="1"/>
            </p:cNvSpPr>
            <p:nvPr/>
          </p:nvSpPr>
          <p:spPr bwMode="auto">
            <a:xfrm flipH="1">
              <a:off x="152400" y="2819400"/>
              <a:ext cx="609600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 eaLnBrk="1" hangingPunct="1"/>
              <a:r>
                <a:rPr lang="en-US" dirty="0" smtClean="0"/>
                <a:t>KDC</a:t>
              </a:r>
              <a:endParaRPr lang="en-US" dirty="0"/>
            </a:p>
          </p:txBody>
        </p:sp>
      </p:grpSp>
      <p:grpSp>
        <p:nvGrpSpPr>
          <p:cNvPr id="12" name="Group 112"/>
          <p:cNvGrpSpPr>
            <a:grpSpLocks/>
          </p:cNvGrpSpPr>
          <p:nvPr/>
        </p:nvGrpSpPr>
        <p:grpSpPr bwMode="auto">
          <a:xfrm>
            <a:off x="76200" y="3352800"/>
            <a:ext cx="457284" cy="304395"/>
            <a:chOff x="3733800" y="990600"/>
            <a:chExt cx="457200" cy="304800"/>
          </a:xfrm>
        </p:grpSpPr>
        <p:sp>
          <p:nvSpPr>
            <p:cNvPr id="19" name="Rectangle 7"/>
            <p:cNvSpPr>
              <a:spLocks noChangeArrowheads="1"/>
            </p:cNvSpPr>
            <p:nvPr/>
          </p:nvSpPr>
          <p:spPr bwMode="auto">
            <a:xfrm>
              <a:off x="3733800" y="990600"/>
              <a:ext cx="457200" cy="30480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20" name="Text Box 8"/>
            <p:cNvSpPr txBox="1">
              <a:spLocks noChangeArrowheads="1"/>
            </p:cNvSpPr>
            <p:nvPr/>
          </p:nvSpPr>
          <p:spPr bwMode="auto">
            <a:xfrm>
              <a:off x="3750011" y="990600"/>
              <a:ext cx="397793" cy="2773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1" hangingPunct="1"/>
              <a:r>
                <a:rPr lang="en-US" dirty="0" smtClean="0"/>
                <a:t>CA</a:t>
              </a:r>
              <a:endParaRPr lang="en-US" dirty="0"/>
            </a:p>
          </p:txBody>
        </p:sp>
      </p:grpSp>
      <p:sp>
        <p:nvSpPr>
          <p:cNvPr id="23" name="TextBox 22"/>
          <p:cNvSpPr txBox="1"/>
          <p:nvPr/>
        </p:nvSpPr>
        <p:spPr>
          <a:xfrm>
            <a:off x="685800" y="1143000"/>
            <a:ext cx="82296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600" b="1" dirty="0" smtClean="0"/>
              <a:t>Client </a:t>
            </a:r>
            <a:r>
              <a:rPr lang="en-CA" sz="1600" dirty="0" smtClean="0">
                <a:sym typeface="Symbol"/>
              </a:rPr>
              <a:t> This device may move in and out of networks (that may be alien to it) and may have </a:t>
            </a:r>
          </a:p>
          <a:p>
            <a:r>
              <a:rPr lang="en-CA" sz="1600" dirty="0" smtClean="0">
                <a:sym typeface="Symbol"/>
              </a:rPr>
              <a:t>little network management functionality on board. </a:t>
            </a:r>
            <a:r>
              <a:rPr lang="en-CA" sz="1600" i="1" dirty="0" smtClean="0">
                <a:sym typeface="Symbol"/>
              </a:rPr>
              <a:t>Key words</a:t>
            </a:r>
            <a:r>
              <a:rPr lang="en-CA" sz="1600" dirty="0" smtClean="0">
                <a:sym typeface="Symbol"/>
              </a:rPr>
              <a:t>:</a:t>
            </a:r>
            <a:r>
              <a:rPr lang="en-CA" sz="1600" i="1" dirty="0" smtClean="0">
                <a:sym typeface="Symbol"/>
              </a:rPr>
              <a:t> </a:t>
            </a:r>
            <a:r>
              <a:rPr lang="en-CA" sz="1600" dirty="0" smtClean="0">
                <a:sym typeface="Symbol"/>
              </a:rPr>
              <a:t>nomadic, promiscuous, constrained.</a:t>
            </a:r>
          </a:p>
          <a:p>
            <a:r>
              <a:rPr lang="en-CA" sz="1600" b="1" dirty="0" smtClean="0">
                <a:sym typeface="Symbol"/>
              </a:rPr>
              <a:t>Access point  </a:t>
            </a:r>
            <a:r>
              <a:rPr lang="en-CA" sz="1600" dirty="0" smtClean="0">
                <a:sym typeface="Symbol"/>
              </a:rPr>
              <a:t>This device may be more tied into a relatively stable infrastructure and may</a:t>
            </a:r>
          </a:p>
          <a:p>
            <a:r>
              <a:rPr lang="en-CA" sz="1600" dirty="0" smtClean="0">
                <a:sym typeface="Symbol"/>
              </a:rPr>
              <a:t>have more support for network management functionality or have reliable access hereto (e.g., via </a:t>
            </a:r>
          </a:p>
          <a:p>
            <a:r>
              <a:rPr lang="en-CA" sz="1600" dirty="0" smtClean="0">
                <a:sym typeface="Symbol"/>
              </a:rPr>
              <a:t>a back-end system). </a:t>
            </a:r>
            <a:r>
              <a:rPr lang="en-CA" sz="1600" i="1" dirty="0" smtClean="0">
                <a:sym typeface="Symbol"/>
              </a:rPr>
              <a:t>Key words</a:t>
            </a:r>
            <a:r>
              <a:rPr lang="en-CA" sz="1600" dirty="0" smtClean="0">
                <a:sym typeface="Symbol"/>
              </a:rPr>
              <a:t>: anchor, semi-stable connectivity, access portal.</a:t>
            </a:r>
          </a:p>
          <a:p>
            <a:r>
              <a:rPr lang="en-CA" sz="1600" b="1" dirty="0" smtClean="0">
                <a:sym typeface="Symbol"/>
              </a:rPr>
              <a:t>Server  </a:t>
            </a:r>
            <a:r>
              <a:rPr lang="en-CA" sz="1600" dirty="0" smtClean="0">
                <a:sym typeface="Symbol"/>
              </a:rPr>
              <a:t>This device provides stable infrastructure and network management support, either intra-domain or inter domain (thereby, offering homogeneous or even heterogeneous functionality). </a:t>
            </a:r>
            <a:r>
              <a:rPr lang="en-CA" sz="1600" i="1" dirty="0" smtClean="0">
                <a:sym typeface="Symbol"/>
              </a:rPr>
              <a:t>Key words</a:t>
            </a:r>
            <a:r>
              <a:rPr lang="en-CA" sz="1600" dirty="0" smtClean="0">
                <a:sym typeface="Symbol"/>
              </a:rPr>
              <a:t>: core function, high availability, human-operator support.</a:t>
            </a:r>
          </a:p>
          <a:p>
            <a:r>
              <a:rPr lang="en-CA" sz="1600" b="1" dirty="0" smtClean="0">
                <a:sym typeface="Symbol"/>
              </a:rPr>
              <a:t>CA  </a:t>
            </a:r>
            <a:r>
              <a:rPr lang="en-CA" sz="1600" dirty="0" smtClean="0">
                <a:sym typeface="Symbol"/>
              </a:rPr>
              <a:t>This device vouches for trust credentials, usually in offline way. </a:t>
            </a:r>
            <a:r>
              <a:rPr lang="en-CA" sz="1600" i="1" dirty="0" smtClean="0">
                <a:sym typeface="Symbol"/>
              </a:rPr>
              <a:t>Key words</a:t>
            </a:r>
            <a:r>
              <a:rPr lang="en-CA" sz="1600" dirty="0" smtClean="0">
                <a:sym typeface="Symbol"/>
              </a:rPr>
              <a:t>: trust anchor.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0" y="3733800"/>
            <a:ext cx="9144000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600" dirty="0" smtClean="0"/>
              <a:t>Protocols involving a third party assume communications with this third party to take place via the access point (since being the device more tied into infrastructure). </a:t>
            </a:r>
            <a:endParaRPr lang="en-CA" sz="1600" b="1" dirty="0" smtClean="0"/>
          </a:p>
          <a:p>
            <a:endParaRPr lang="en-CA" sz="1600" b="1" dirty="0" smtClean="0"/>
          </a:p>
          <a:p>
            <a:r>
              <a:rPr lang="en-CA" sz="1600" b="1" dirty="0" smtClean="0"/>
              <a:t>Device Enrolment Steps:</a:t>
            </a:r>
          </a:p>
          <a:p>
            <a:pPr marL="174625" indent="-174625"/>
            <a:r>
              <a:rPr lang="en-CA" sz="1600" i="1" dirty="0" smtClean="0"/>
              <a:t>Device authentication. </a:t>
            </a:r>
            <a:r>
              <a:rPr lang="en-CA" sz="1600" dirty="0" smtClean="0"/>
              <a:t>Client A and Access Point B authenticate each other and establish a shared key (so as to ensure on-going authenticated communications). </a:t>
            </a:r>
            <a:r>
              <a:rPr lang="en-CA" sz="1600" i="1" dirty="0" smtClean="0"/>
              <a:t>This may involve server KDC as third party.</a:t>
            </a:r>
          </a:p>
          <a:p>
            <a:pPr marL="174625" indent="-174625"/>
            <a:r>
              <a:rPr lang="en-CA" sz="1600" i="1" dirty="0" smtClean="0"/>
              <a:t>Authorization.</a:t>
            </a:r>
            <a:r>
              <a:rPr lang="en-CA" sz="1600" dirty="0" smtClean="0"/>
              <a:t> Access Point B decides on whether/how to authorize device A (if denied, this may result in loss of bandwidth). </a:t>
            </a:r>
            <a:r>
              <a:rPr lang="en-CA" sz="1600" i="1" dirty="0" smtClean="0"/>
              <a:t>Authorization decision may be delegated to server KDC or other 3</a:t>
            </a:r>
            <a:r>
              <a:rPr lang="en-CA" sz="1600" i="1" baseline="30000" dirty="0" smtClean="0"/>
              <a:t>rd</a:t>
            </a:r>
            <a:r>
              <a:rPr lang="en-CA" sz="1600" i="1" dirty="0" smtClean="0"/>
              <a:t>-party device.</a:t>
            </a:r>
          </a:p>
          <a:p>
            <a:pPr marL="174625" indent="-174625"/>
            <a:r>
              <a:rPr lang="en-CA" sz="1600" i="1" dirty="0" smtClean="0"/>
              <a:t>Configuration/Parameterization. </a:t>
            </a:r>
            <a:r>
              <a:rPr lang="en-CA" sz="1600" dirty="0" smtClean="0"/>
              <a:t>Access Point B distributes configuration information to Client A, such as </a:t>
            </a:r>
          </a:p>
          <a:p>
            <a:pPr marL="174625" indent="-174625"/>
            <a:r>
              <a:rPr lang="en-CA" sz="1600" dirty="0" smtClean="0">
                <a:sym typeface="Symbol"/>
              </a:rPr>
              <a:t>    IP address assignment info;  Bandwidth/usage constraints;  Scheduling info (including on re-authentication policy details). </a:t>
            </a:r>
            <a:r>
              <a:rPr lang="en-CA" sz="1600" i="1" dirty="0" smtClean="0">
                <a:sym typeface="Symbol"/>
              </a:rPr>
              <a:t>This may originate from other network devices, for which it acts as proxy</a:t>
            </a:r>
            <a:r>
              <a:rPr lang="en-CA" sz="1600" dirty="0" smtClean="0">
                <a:sym typeface="Symbol"/>
              </a:rPr>
              <a:t>.</a:t>
            </a:r>
            <a:endParaRPr lang="en-CA" sz="1600" i="1" dirty="0" smtClean="0"/>
          </a:p>
        </p:txBody>
      </p:sp>
      <p:cxnSp>
        <p:nvCxnSpPr>
          <p:cNvPr id="22" name="Straight Connector 21"/>
          <p:cNvCxnSpPr/>
          <p:nvPr/>
        </p:nvCxnSpPr>
        <p:spPr bwMode="auto">
          <a:xfrm>
            <a:off x="-1066800" y="5791200"/>
            <a:ext cx="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14462" cy="276999"/>
          </a:xfrm>
        </p:spPr>
        <p:txBody>
          <a:bodyPr/>
          <a:lstStyle/>
          <a:p>
            <a:r>
              <a:rPr lang="en-US" dirty="0" smtClean="0"/>
              <a:t>May 15, 2012</a:t>
            </a:r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5892558" y="6475413"/>
            <a:ext cx="2651367" cy="184666"/>
          </a:xfrm>
        </p:spPr>
        <p:txBody>
          <a:bodyPr/>
          <a:lstStyle/>
          <a:p>
            <a:r>
              <a:rPr lang="en-US" dirty="0"/>
              <a:t>Ren</a:t>
            </a:r>
            <a:r>
              <a:rPr lang="en-US" dirty="0">
                <a:cs typeface="Times New Roman" pitchFamily="-65" charset="0"/>
              </a:rPr>
              <a:t>é </a:t>
            </a:r>
            <a:r>
              <a:rPr lang="en-US" dirty="0" smtClean="0">
                <a:cs typeface="Times New Roman" pitchFamily="-65" charset="0"/>
              </a:rPr>
              <a:t>Struik (Struik Security Consultancy)</a:t>
            </a:r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5ABEACFB-3356-4F55-9E9E-C20090A640E8}" type="slidenum">
              <a:rPr lang="en-US"/>
              <a:pPr/>
              <a:t>40</a:t>
            </a:fld>
            <a:endParaRPr lang="en-US"/>
          </a:p>
        </p:txBody>
      </p:sp>
      <p:sp>
        <p:nvSpPr>
          <p:cNvPr id="81922" name="Text Box 2"/>
          <p:cNvSpPr txBox="1">
            <a:spLocks noChangeArrowheads="1"/>
          </p:cNvSpPr>
          <p:nvPr/>
        </p:nvSpPr>
        <p:spPr bwMode="auto">
          <a:xfrm>
            <a:off x="3666416" y="533400"/>
            <a:ext cx="1920719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400" b="1" dirty="0" smtClean="0"/>
              <a:t>Summary (2)</a:t>
            </a:r>
            <a:endParaRPr lang="en-US" sz="2400" b="1" dirty="0"/>
          </a:p>
        </p:txBody>
      </p:sp>
      <p:sp>
        <p:nvSpPr>
          <p:cNvPr id="81923" name="Rectangle 3"/>
          <p:cNvSpPr>
            <a:spLocks noChangeArrowheads="1"/>
          </p:cNvSpPr>
          <p:nvPr/>
        </p:nvSpPr>
        <p:spPr bwMode="auto">
          <a:xfrm>
            <a:off x="0" y="838200"/>
            <a:ext cx="9144000" cy="8217634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 marL="342900" indent="-342900"/>
            <a:r>
              <a:rPr lang="en-GB" sz="1600" b="1" dirty="0" smtClean="0"/>
              <a:t>5.	Room for Further Enhancements of Functionality</a:t>
            </a:r>
          </a:p>
          <a:p>
            <a:pPr marL="342900" indent="-342900"/>
            <a:r>
              <a:rPr lang="en-GB" sz="1600" b="1" dirty="0" smtClean="0"/>
              <a:t>	</a:t>
            </a:r>
            <a:r>
              <a:rPr lang="en-GB" sz="1600" dirty="0" smtClean="0"/>
              <a:t>(a) Provide optional anonymity:</a:t>
            </a:r>
          </a:p>
          <a:p>
            <a:pPr marL="342900" indent="-342900"/>
            <a:r>
              <a:rPr lang="en-GB" sz="1600" dirty="0" smtClean="0"/>
              <a:t>	      </a:t>
            </a:r>
            <a:r>
              <a:rPr lang="en-GB" sz="1600" i="1" dirty="0" smtClean="0"/>
              <a:t>was: </a:t>
            </a:r>
            <a:r>
              <a:rPr lang="en-GB" sz="1600" dirty="0" smtClean="0"/>
              <a:t>Ids of STA and AP are publicly known</a:t>
            </a:r>
          </a:p>
          <a:p>
            <a:pPr marL="342900" indent="-342900"/>
            <a:r>
              <a:rPr lang="en-GB" sz="1600" dirty="0" smtClean="0"/>
              <a:t>	      </a:t>
            </a:r>
            <a:r>
              <a:rPr lang="en-GB" sz="1600" i="1" dirty="0" smtClean="0"/>
              <a:t>would be: </a:t>
            </a:r>
            <a:r>
              <a:rPr lang="en-GB" sz="1600" dirty="0" smtClean="0"/>
              <a:t>Ids of STA and AP only become known to actors in protocol and, potentially, KDC</a:t>
            </a:r>
          </a:p>
          <a:p>
            <a:pPr marL="342900" indent="-342900"/>
            <a:r>
              <a:rPr lang="en-GB" sz="1600" dirty="0" smtClean="0"/>
              <a:t>	      No impact on #protocol flows, slight increase of computational cost (under the hood)</a:t>
            </a:r>
          </a:p>
          <a:p>
            <a:pPr marL="342900" indent="-342900"/>
            <a:r>
              <a:rPr lang="en-GB" sz="1600" dirty="0" smtClean="0"/>
              <a:t>	(b) Auto-renewal long-term keying material:</a:t>
            </a:r>
          </a:p>
          <a:p>
            <a:pPr marL="342900" indent="-342900"/>
            <a:r>
              <a:rPr lang="en-GB" sz="1600" dirty="0" smtClean="0"/>
              <a:t>	      </a:t>
            </a:r>
            <a:r>
              <a:rPr lang="en-GB" sz="1600" i="1" dirty="0" smtClean="0"/>
              <a:t>was</a:t>
            </a:r>
            <a:r>
              <a:rPr lang="en-GB" sz="1600" dirty="0" smtClean="0"/>
              <a:t>: no facility with text in 12/052, 12/055</a:t>
            </a:r>
          </a:p>
          <a:p>
            <a:pPr marL="342900" indent="-342900"/>
            <a:r>
              <a:rPr lang="en-GB" sz="1600" dirty="0" smtClean="0"/>
              <a:t>	      </a:t>
            </a:r>
            <a:r>
              <a:rPr lang="en-GB" sz="1600" i="1" dirty="0" smtClean="0"/>
              <a:t>would be:</a:t>
            </a:r>
            <a:r>
              <a:rPr lang="en-GB" sz="1600" dirty="0" smtClean="0"/>
              <a:t> facility to push new certificates, symmetric-key </a:t>
            </a:r>
            <a:r>
              <a:rPr lang="en-GB" sz="1600" dirty="0" err="1" smtClean="0"/>
              <a:t>certs</a:t>
            </a:r>
            <a:endParaRPr lang="en-GB" sz="1600" dirty="0" smtClean="0"/>
          </a:p>
          <a:p>
            <a:pPr marL="342900" indent="-342900"/>
            <a:r>
              <a:rPr lang="en-GB" sz="1600" dirty="0" smtClean="0"/>
              <a:t>	      No impact on #protocol flows, new IE</a:t>
            </a:r>
          </a:p>
          <a:p>
            <a:pPr marL="342900" indent="-342900"/>
            <a:r>
              <a:rPr lang="en-GB" sz="1600" dirty="0" smtClean="0"/>
              <a:t>	      </a:t>
            </a:r>
            <a:r>
              <a:rPr lang="en-GB" sz="1600" u="sng" dirty="0" smtClean="0"/>
              <a:t>Note:</a:t>
            </a:r>
            <a:r>
              <a:rPr lang="en-GB" sz="1600" dirty="0" smtClean="0"/>
              <a:t> could be used to implement low-hassle key management (e.g., short-lived </a:t>
            </a:r>
            <a:r>
              <a:rPr lang="en-GB" sz="1600" dirty="0" err="1" smtClean="0"/>
              <a:t>certs</a:t>
            </a:r>
            <a:r>
              <a:rPr lang="en-GB" sz="1600" dirty="0" smtClean="0"/>
              <a:t>, no CRLs)</a:t>
            </a:r>
          </a:p>
          <a:p>
            <a:pPr marL="342900" indent="-342900"/>
            <a:r>
              <a:rPr lang="en-GB" sz="1600" dirty="0" smtClean="0"/>
              <a:t>	(c) Use optimized symmetric-key scheme:</a:t>
            </a:r>
          </a:p>
          <a:p>
            <a:pPr marL="342900" indent="-342900"/>
            <a:r>
              <a:rPr lang="en-GB" sz="1600" dirty="0" smtClean="0"/>
              <a:t>	      </a:t>
            </a:r>
            <a:r>
              <a:rPr lang="en-GB" sz="1600" i="1" dirty="0" smtClean="0"/>
              <a:t>was:</a:t>
            </a:r>
            <a:r>
              <a:rPr lang="en-GB" sz="1600" dirty="0" smtClean="0"/>
              <a:t> symmetric-key scheme (12/054r1) without 3</a:t>
            </a:r>
            <a:r>
              <a:rPr lang="en-GB" sz="1600" baseline="30000" dirty="0" smtClean="0"/>
              <a:t>rd</a:t>
            </a:r>
            <a:r>
              <a:rPr lang="en-GB" sz="1600" dirty="0" smtClean="0"/>
              <a:t> party, but neither with forward secrecy</a:t>
            </a:r>
          </a:p>
          <a:p>
            <a:pPr marL="342900" indent="-342900"/>
            <a:r>
              <a:rPr lang="en-GB" sz="1600" dirty="0" smtClean="0"/>
              <a:t>	      </a:t>
            </a:r>
            <a:r>
              <a:rPr lang="en-GB" sz="1600" i="1" dirty="0" smtClean="0"/>
              <a:t>would be:</a:t>
            </a:r>
            <a:r>
              <a:rPr lang="en-GB" sz="1600" dirty="0" smtClean="0"/>
              <a:t> symmetric-key scheme </a:t>
            </a:r>
            <a:r>
              <a:rPr lang="en-GB" sz="1600" i="1" dirty="0" smtClean="0"/>
              <a:t>without 3</a:t>
            </a:r>
            <a:r>
              <a:rPr lang="en-GB" sz="1600" i="1" baseline="30000" dirty="0" smtClean="0"/>
              <a:t>rd</a:t>
            </a:r>
            <a:r>
              <a:rPr lang="en-GB" sz="1600" i="1" dirty="0" smtClean="0"/>
              <a:t> party</a:t>
            </a:r>
            <a:r>
              <a:rPr lang="en-GB" sz="1600" dirty="0" smtClean="0"/>
              <a:t>, but </a:t>
            </a:r>
            <a:r>
              <a:rPr lang="en-GB" sz="1600" i="1" dirty="0" smtClean="0"/>
              <a:t>with forward secrecy </a:t>
            </a:r>
            <a:r>
              <a:rPr lang="en-GB" sz="1600" dirty="0" smtClean="0"/>
              <a:t>as well </a:t>
            </a:r>
          </a:p>
          <a:p>
            <a:pPr marL="342900" indent="-342900"/>
            <a:r>
              <a:rPr lang="en-GB" sz="1600" dirty="0" smtClean="0"/>
              <a:t>	(d) Auto-synchronization:</a:t>
            </a:r>
          </a:p>
          <a:p>
            <a:pPr marL="342900" indent="-342900"/>
            <a:r>
              <a:rPr lang="en-GB" sz="1600" dirty="0" smtClean="0"/>
              <a:t>	      </a:t>
            </a:r>
            <a:r>
              <a:rPr lang="en-GB" sz="1600" i="1" dirty="0" smtClean="0"/>
              <a:t>was:</a:t>
            </a:r>
            <a:r>
              <a:rPr lang="en-GB" sz="1600" dirty="0" smtClean="0"/>
              <a:t> no facility with joining protocol to synch info on need-be basis</a:t>
            </a:r>
          </a:p>
          <a:p>
            <a:pPr marL="342900" indent="-342900"/>
            <a:r>
              <a:rPr lang="en-GB" sz="1600" dirty="0" smtClean="0"/>
              <a:t>	      </a:t>
            </a:r>
            <a:r>
              <a:rPr lang="en-GB" sz="1600" i="1" dirty="0" smtClean="0"/>
              <a:t>would be:</a:t>
            </a:r>
            <a:r>
              <a:rPr lang="en-GB" sz="1600" dirty="0" smtClean="0"/>
              <a:t> facility to synch data if needed</a:t>
            </a:r>
          </a:p>
          <a:p>
            <a:pPr marL="342900" indent="-342900"/>
            <a:r>
              <a:rPr lang="en-GB" sz="1600" dirty="0" smtClean="0"/>
              <a:t>	      No impact on #protocol flows, secure; new IE; in line with ideas presented (e.g.,  in 11/1169r1)</a:t>
            </a:r>
          </a:p>
          <a:p>
            <a:pPr marL="342900" indent="-342900"/>
            <a:r>
              <a:rPr lang="en-GB" sz="1600" dirty="0" smtClean="0"/>
              <a:t>	      </a:t>
            </a:r>
            <a:r>
              <a:rPr lang="en-GB" sz="1600" u="sng" dirty="0" smtClean="0"/>
              <a:t>Note:</a:t>
            </a:r>
            <a:r>
              <a:rPr lang="en-GB" sz="1600" dirty="0" smtClean="0"/>
              <a:t> could be used to cross-certify if no common CA root key</a:t>
            </a:r>
          </a:p>
          <a:p>
            <a:pPr marL="342900" indent="-342900"/>
            <a:endParaRPr lang="en-GB" sz="1600" dirty="0" smtClean="0"/>
          </a:p>
          <a:p>
            <a:pPr marL="342900" indent="-342900">
              <a:buAutoNum type="arabicPeriod" startAt="6"/>
            </a:pPr>
            <a:r>
              <a:rPr lang="en-GB" sz="1600" b="1" dirty="0" smtClean="0"/>
              <a:t>Initial set-up requirements key agreement schemes</a:t>
            </a:r>
          </a:p>
          <a:p>
            <a:pPr marL="342900" indent="-342900"/>
            <a:r>
              <a:rPr lang="en-GB" sz="1600" b="1" dirty="0" smtClean="0"/>
              <a:t>	</a:t>
            </a:r>
            <a:r>
              <a:rPr lang="en-GB" sz="1600" dirty="0" smtClean="0"/>
              <a:t>(1) certified public-key based: devices need certificate; verifiers need root key</a:t>
            </a:r>
          </a:p>
          <a:p>
            <a:pPr marL="342900" indent="-342900"/>
            <a:r>
              <a:rPr lang="en-GB" sz="1600" dirty="0" smtClean="0"/>
              <a:t>       (2) password-based: devices need to synch on low-entropy password and may need I/O interface for this</a:t>
            </a:r>
          </a:p>
          <a:p>
            <a:pPr marL="342900" indent="-342900"/>
            <a:r>
              <a:rPr lang="en-GB" sz="1600" dirty="0" smtClean="0"/>
              <a:t>	(3) symmetric-key based: devices need shared key (mostly only available in re-join scenarios)</a:t>
            </a:r>
          </a:p>
          <a:p>
            <a:pPr marL="342900" indent="-342900"/>
            <a:endParaRPr lang="en-GB" sz="1600" b="1" dirty="0" smtClean="0"/>
          </a:p>
          <a:p>
            <a:pPr marL="342900" indent="-342900"/>
            <a:endParaRPr lang="en-GB" sz="1600" dirty="0" smtClean="0"/>
          </a:p>
          <a:p>
            <a:pPr marL="342900" indent="-342900">
              <a:buFont typeface="+mj-lt"/>
              <a:buAutoNum type="arabicPeriod"/>
            </a:pPr>
            <a:endParaRPr lang="en-GB" sz="1600" dirty="0" smtClean="0"/>
          </a:p>
          <a:p>
            <a:pPr marL="342900" indent="-342900">
              <a:buFont typeface="+mj-lt"/>
              <a:buAutoNum type="arabicPeriod"/>
            </a:pPr>
            <a:endParaRPr lang="en-GB" sz="1600" dirty="0" smtClean="0"/>
          </a:p>
          <a:p>
            <a:pPr marL="342900" indent="-342900">
              <a:buFont typeface="+mj-lt"/>
              <a:buAutoNum type="arabicPeriod"/>
            </a:pPr>
            <a:endParaRPr lang="en-GB" sz="1600" dirty="0" smtClean="0"/>
          </a:p>
          <a:p>
            <a:pPr marL="342900" indent="-342900">
              <a:buFont typeface="+mj-lt"/>
              <a:buAutoNum type="arabicPeriod"/>
            </a:pPr>
            <a:endParaRPr lang="en-GB" sz="1600" dirty="0" smtClean="0"/>
          </a:p>
          <a:p>
            <a:pPr marL="342900" indent="-342900">
              <a:buFont typeface="+mj-lt"/>
              <a:buAutoNum type="arabicPeriod"/>
            </a:pPr>
            <a:endParaRPr lang="en-GB" sz="1600" dirty="0" smtClean="0"/>
          </a:p>
          <a:p>
            <a:endParaRPr lang="en-GB" sz="1600" i="1" dirty="0" smtClean="0"/>
          </a:p>
          <a:p>
            <a:endParaRPr lang="en-GB" sz="1600" i="1" dirty="0" smtClean="0"/>
          </a:p>
          <a:p>
            <a:endParaRPr lang="en-GB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14462" cy="276999"/>
          </a:xfrm>
        </p:spPr>
        <p:txBody>
          <a:bodyPr/>
          <a:lstStyle/>
          <a:p>
            <a:r>
              <a:rPr lang="en-US" dirty="0" smtClean="0"/>
              <a:t>May 15, 2012</a:t>
            </a:r>
            <a:endParaRPr lang="en-US" dirty="0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5892558" y="6475413"/>
            <a:ext cx="2651367" cy="184666"/>
          </a:xfrm>
        </p:spPr>
        <p:txBody>
          <a:bodyPr/>
          <a:lstStyle/>
          <a:p>
            <a:r>
              <a:rPr lang="en-US" dirty="0"/>
              <a:t>Ren</a:t>
            </a:r>
            <a:r>
              <a:rPr lang="en-US" dirty="0">
                <a:cs typeface="Times New Roman" pitchFamily="-65" charset="0"/>
              </a:rPr>
              <a:t>é </a:t>
            </a:r>
            <a:r>
              <a:rPr lang="en-US" dirty="0" smtClean="0">
                <a:cs typeface="Times New Roman" pitchFamily="-65" charset="0"/>
              </a:rPr>
              <a:t>Struik (Struik Security Consultancy)</a:t>
            </a:r>
            <a:endParaRPr lang="en-US" dirty="0"/>
          </a:p>
        </p:txBody>
      </p:sp>
      <p:sp>
        <p:nvSpPr>
          <p:cNvPr id="7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37B73C90-F13F-483A-9809-1EFC39A61E18}" type="slidenum">
              <a:rPr lang="en-US"/>
              <a:pPr/>
              <a:t>41</a:t>
            </a:fld>
            <a:endParaRPr lang="en-US"/>
          </a:p>
        </p:txBody>
      </p:sp>
      <p:sp>
        <p:nvSpPr>
          <p:cNvPr id="73730" name="Text Box 2"/>
          <p:cNvSpPr txBox="1">
            <a:spLocks noChangeArrowheads="1"/>
          </p:cNvSpPr>
          <p:nvPr/>
        </p:nvSpPr>
        <p:spPr bwMode="auto">
          <a:xfrm>
            <a:off x="2789238" y="533400"/>
            <a:ext cx="3757612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400" b="1" dirty="0"/>
              <a:t>Key Establishment Options</a:t>
            </a:r>
          </a:p>
        </p:txBody>
      </p:sp>
      <p:sp>
        <p:nvSpPr>
          <p:cNvPr id="73731" name="Text Box 3"/>
          <p:cNvSpPr txBox="1">
            <a:spLocks noChangeArrowheads="1"/>
          </p:cNvSpPr>
          <p:nvPr/>
        </p:nvSpPr>
        <p:spPr bwMode="auto">
          <a:xfrm>
            <a:off x="0" y="838200"/>
            <a:ext cx="9144000" cy="654333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 marL="457200" indent="-457200"/>
            <a:endParaRPr lang="en-US" sz="1600" dirty="0" smtClean="0"/>
          </a:p>
          <a:p>
            <a:pPr marL="457200" indent="-457200"/>
            <a:r>
              <a:rPr lang="en-US" sz="1600" dirty="0" smtClean="0"/>
              <a:t>The following protocol options for key establishment are provided:</a:t>
            </a:r>
          </a:p>
          <a:p>
            <a:pPr marL="457200" indent="-457200">
              <a:lnSpc>
                <a:spcPct val="160000"/>
              </a:lnSpc>
            </a:pPr>
            <a:r>
              <a:rPr lang="en-US" sz="1600" b="1" dirty="0" smtClean="0"/>
              <a:t>Symmetric-Key Key Agreement:</a:t>
            </a:r>
            <a:endParaRPr lang="en-US" sz="1600" b="1" dirty="0"/>
          </a:p>
          <a:p>
            <a:pPr marL="457200" indent="-457200"/>
            <a:r>
              <a:rPr lang="en-US" sz="1600" dirty="0"/>
              <a:t>Two devices A and B derive a shared </a:t>
            </a:r>
            <a:r>
              <a:rPr lang="en-US" sz="1600" dirty="0" smtClean="0"/>
              <a:t>key </a:t>
            </a:r>
            <a:r>
              <a:rPr lang="en-US" sz="1600" dirty="0"/>
              <a:t>(key agreement) and show that </a:t>
            </a:r>
            <a:r>
              <a:rPr lang="en-US" sz="1600" dirty="0" smtClean="0"/>
              <a:t>these have </a:t>
            </a:r>
            <a:r>
              <a:rPr lang="en-US" sz="1600" dirty="0"/>
              <a:t>computed </a:t>
            </a:r>
            <a:r>
              <a:rPr lang="en-US" sz="1600" dirty="0" smtClean="0"/>
              <a:t>correctly </a:t>
            </a:r>
          </a:p>
          <a:p>
            <a:pPr marL="457200" indent="-457200"/>
            <a:r>
              <a:rPr lang="en-US" sz="1600" dirty="0" smtClean="0"/>
              <a:t>(key </a:t>
            </a:r>
            <a:r>
              <a:rPr lang="en-US" sz="1600" dirty="0"/>
              <a:t>confirmation) in each of the following scenarios:</a:t>
            </a:r>
          </a:p>
          <a:p>
            <a:pPr marL="457200" indent="-457200"/>
            <a:endParaRPr lang="en-US" sz="1600" dirty="0" smtClean="0"/>
          </a:p>
          <a:p>
            <a:pPr marL="457200" indent="-457200"/>
            <a:r>
              <a:rPr lang="en-US" sz="1600" dirty="0" smtClean="0"/>
              <a:t>(a) Both </a:t>
            </a:r>
            <a:r>
              <a:rPr lang="en-US" sz="1600" dirty="0"/>
              <a:t>devices do share a secret (master) key beforehand</a:t>
            </a:r>
            <a:r>
              <a:rPr lang="en-US" sz="1600" dirty="0" smtClean="0"/>
              <a:t>.</a:t>
            </a:r>
            <a:endParaRPr lang="en-US" sz="1600" dirty="0"/>
          </a:p>
          <a:p>
            <a:pPr marL="457200" indent="-457200"/>
            <a:r>
              <a:rPr lang="en-US" sz="1600" dirty="0" smtClean="0"/>
              <a:t>(b) Both </a:t>
            </a:r>
            <a:r>
              <a:rPr lang="en-US" sz="1600" dirty="0"/>
              <a:t>devices do not share a secret </a:t>
            </a:r>
            <a:r>
              <a:rPr lang="en-US" sz="1600" dirty="0" smtClean="0"/>
              <a:t>key, but each shares a key with a mutually trusted third party.</a:t>
            </a:r>
          </a:p>
          <a:p>
            <a:pPr marL="457200" indent="-457200"/>
            <a:r>
              <a:rPr lang="en-US" sz="1600" dirty="0" smtClean="0"/>
              <a:t>(c) Both devices do not have certificates, but each shares a key with a mutually trusted third party.</a:t>
            </a:r>
            <a:endParaRPr lang="en-US" sz="1600" dirty="0"/>
          </a:p>
          <a:p>
            <a:pPr marL="457200" indent="-457200">
              <a:lnSpc>
                <a:spcPct val="160000"/>
              </a:lnSpc>
            </a:pPr>
            <a:r>
              <a:rPr lang="en-US" sz="1600" b="1" dirty="0" smtClean="0"/>
              <a:t>Public-Key Key Agreement:</a:t>
            </a:r>
            <a:endParaRPr lang="en-US" sz="1600" b="1" dirty="0"/>
          </a:p>
          <a:p>
            <a:pPr marL="457200" indent="-457200"/>
            <a:r>
              <a:rPr lang="en-US" sz="1600" dirty="0"/>
              <a:t>Two devices A and B derive a shared </a:t>
            </a:r>
            <a:r>
              <a:rPr lang="en-US" sz="1600" dirty="0" smtClean="0"/>
              <a:t>key </a:t>
            </a:r>
            <a:r>
              <a:rPr lang="en-US" sz="1600" dirty="0"/>
              <a:t>(key agreement) and show that </a:t>
            </a:r>
            <a:r>
              <a:rPr lang="en-US" sz="1600" dirty="0" smtClean="0"/>
              <a:t>these have </a:t>
            </a:r>
            <a:r>
              <a:rPr lang="en-US" sz="1600" dirty="0"/>
              <a:t>computed </a:t>
            </a:r>
            <a:r>
              <a:rPr lang="en-US" sz="1600" dirty="0" smtClean="0"/>
              <a:t>correctly</a:t>
            </a:r>
          </a:p>
          <a:p>
            <a:pPr marL="457200" indent="-457200"/>
            <a:r>
              <a:rPr lang="en-US" sz="1600" dirty="0" smtClean="0"/>
              <a:t>(</a:t>
            </a:r>
            <a:r>
              <a:rPr lang="en-US" sz="1600" dirty="0"/>
              <a:t>key confirmation) in each of the following scenarios:</a:t>
            </a:r>
          </a:p>
          <a:p>
            <a:pPr marL="457200" indent="-457200"/>
            <a:endParaRPr lang="en-US" sz="1600" dirty="0" smtClean="0"/>
          </a:p>
          <a:p>
            <a:pPr marL="457200" indent="-457200">
              <a:buAutoNum type="alphaLcParenBoth"/>
            </a:pPr>
            <a:r>
              <a:rPr lang="en-US" sz="1600" dirty="0" smtClean="0"/>
              <a:t>Both </a:t>
            </a:r>
            <a:r>
              <a:rPr lang="en-US" sz="1600" dirty="0"/>
              <a:t>devices do have (access to) a certificate of their public key, issued by a </a:t>
            </a:r>
            <a:r>
              <a:rPr lang="en-US" sz="1600" dirty="0" smtClean="0"/>
              <a:t>mutually trusted third party </a:t>
            </a:r>
            <a:r>
              <a:rPr lang="en-US" sz="1600" dirty="0"/>
              <a:t>(certificate authority</a:t>
            </a:r>
            <a:r>
              <a:rPr lang="en-US" sz="1600" dirty="0" smtClean="0"/>
              <a:t>).</a:t>
            </a:r>
            <a:endParaRPr lang="en-US" sz="1600" dirty="0"/>
          </a:p>
          <a:p>
            <a:pPr marL="457200" indent="-457200">
              <a:buFontTx/>
              <a:buAutoNum type="alphaLcParenBoth" startAt="2"/>
            </a:pPr>
            <a:r>
              <a:rPr lang="en-US" sz="1600" dirty="0" smtClean="0"/>
              <a:t>Both devices do not have (access to) a certificate of their public key.</a:t>
            </a:r>
          </a:p>
          <a:p>
            <a:pPr marL="457200" indent="-457200">
              <a:buFontTx/>
              <a:buAutoNum type="alphaLcParenBoth" startAt="2"/>
            </a:pPr>
            <a:r>
              <a:rPr lang="en-US" sz="1600" dirty="0" smtClean="0"/>
              <a:t>Both devices do have access do share a </a:t>
            </a:r>
            <a:r>
              <a:rPr lang="en-US" sz="1600" b="1" i="1" dirty="0" smtClean="0"/>
              <a:t>weak</a:t>
            </a:r>
            <a:r>
              <a:rPr lang="en-US" sz="1600" dirty="0" smtClean="0"/>
              <a:t> secret key.</a:t>
            </a:r>
          </a:p>
          <a:p>
            <a:pPr marL="457200" indent="-457200">
              <a:buFontTx/>
              <a:buAutoNum type="alphaLcParenBoth" startAt="2"/>
            </a:pPr>
            <a:r>
              <a:rPr lang="en-US" sz="1600" dirty="0" smtClean="0"/>
              <a:t>Both devices do not have (access to) a certificate of their public key, but cannot verify each others certificate.</a:t>
            </a:r>
          </a:p>
          <a:p>
            <a:pPr marL="457200" indent="-457200">
              <a:buFontTx/>
              <a:buAutoNum type="alphaLcParenBoth" startAt="2"/>
            </a:pPr>
            <a:endParaRPr lang="en-US" sz="1600" dirty="0" smtClean="0"/>
          </a:p>
          <a:p>
            <a:pPr marL="457200" indent="-457200">
              <a:buAutoNum type="alphaLcParenBoth" startAt="2"/>
            </a:pPr>
            <a:endParaRPr lang="en-US" sz="1600" dirty="0"/>
          </a:p>
          <a:p>
            <a:pPr marL="457200" indent="-457200"/>
            <a:endParaRPr lang="en-US" sz="1600" dirty="0"/>
          </a:p>
          <a:p>
            <a:pPr marL="457200" indent="-457200"/>
            <a:endParaRPr lang="en-US" sz="1600" dirty="0"/>
          </a:p>
          <a:p>
            <a:pPr marL="457200" indent="-457200"/>
            <a:endParaRPr lang="en-US" sz="1600" dirty="0"/>
          </a:p>
          <a:p>
            <a:pPr marL="457200" indent="-457200"/>
            <a:endParaRPr lang="en-US" sz="1600" i="1" dirty="0"/>
          </a:p>
        </p:txBody>
      </p:sp>
      <p:sp>
        <p:nvSpPr>
          <p:cNvPr id="73732" name="Text Box 4"/>
          <p:cNvSpPr txBox="1">
            <a:spLocks noChangeArrowheads="1"/>
          </p:cNvSpPr>
          <p:nvPr/>
        </p:nvSpPr>
        <p:spPr bwMode="auto">
          <a:xfrm>
            <a:off x="1263650" y="3886200"/>
            <a:ext cx="290513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GB" sz="2400"/>
          </a:p>
          <a:p>
            <a:pPr>
              <a:buFontTx/>
              <a:buChar char="•"/>
            </a:pPr>
            <a:endParaRPr lang="en-GB" sz="2400"/>
          </a:p>
        </p:txBody>
      </p:sp>
      <p:sp>
        <p:nvSpPr>
          <p:cNvPr id="8" name="Rectangular Callout 7"/>
          <p:cNvSpPr/>
          <p:nvPr/>
        </p:nvSpPr>
        <p:spPr bwMode="auto">
          <a:xfrm>
            <a:off x="1524000" y="1981200"/>
            <a:ext cx="3352800" cy="457200"/>
          </a:xfrm>
          <a:prstGeom prst="wedgeRectCallout">
            <a:avLst>
              <a:gd name="adj1" fmla="val -21727"/>
              <a:gd name="adj2" fmla="val 75615"/>
            </a:avLst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CA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C/R protocol</a:t>
            </a:r>
            <a:r>
              <a:rPr kumimoji="0" lang="en-CA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with session keys, ephemeral </a:t>
            </a:r>
            <a:r>
              <a:rPr kumimoji="0" lang="en-CA" sz="12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Diffie</a:t>
            </a:r>
            <a:r>
              <a:rPr kumimoji="0" lang="en-CA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-Hellman (related to (c), but without 3</a:t>
            </a:r>
            <a:r>
              <a:rPr kumimoji="0" lang="en-CA" sz="12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rd</a:t>
            </a:r>
            <a:r>
              <a:rPr kumimoji="0" lang="en-CA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party)</a:t>
            </a:r>
            <a:endParaRPr kumimoji="0" lang="en-CA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Rounded Rectangular Callout 8"/>
          <p:cNvSpPr/>
          <p:nvPr/>
        </p:nvSpPr>
        <p:spPr bwMode="auto">
          <a:xfrm>
            <a:off x="5562600" y="2133600"/>
            <a:ext cx="3352800" cy="457200"/>
          </a:xfrm>
          <a:prstGeom prst="wedgeRoundRectCallout">
            <a:avLst>
              <a:gd name="adj1" fmla="val -21280"/>
              <a:gd name="adj2" fmla="val 88729"/>
              <a:gd name="adj3" fmla="val 16667"/>
            </a:avLst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CA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Bellare</a:t>
            </a:r>
            <a:r>
              <a:rPr kumimoji="0" lang="en-CA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./</a:t>
            </a:r>
            <a:r>
              <a:rPr kumimoji="0" lang="en-CA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Rogaway</a:t>
            </a:r>
            <a:r>
              <a:rPr kumimoji="0" lang="en-CA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Tri-Partite Key Agreement Scheme (ACM 1995)</a:t>
            </a:r>
            <a:endParaRPr kumimoji="0" lang="en-CA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Rounded Rectangular Callout 9"/>
          <p:cNvSpPr/>
          <p:nvPr/>
        </p:nvSpPr>
        <p:spPr bwMode="auto">
          <a:xfrm>
            <a:off x="914400" y="3886200"/>
            <a:ext cx="3429000" cy="381000"/>
          </a:xfrm>
          <a:prstGeom prst="wedgeRoundRectCallout">
            <a:avLst>
              <a:gd name="adj1" fmla="val -21270"/>
              <a:gd name="adj2" fmla="val 86107"/>
              <a:gd name="adj3" fmla="val 16667"/>
            </a:avLst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CA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Hugo </a:t>
            </a:r>
            <a:r>
              <a:rPr kumimoji="0" lang="en-CA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Krawczyk</a:t>
            </a:r>
            <a:r>
              <a:rPr lang="en-CA" dirty="0" err="1" smtClean="0">
                <a:latin typeface="Times New Roman" pitchFamily="18" charset="0"/>
              </a:rPr>
              <a:t>’s</a:t>
            </a:r>
            <a:r>
              <a:rPr lang="en-CA" dirty="0" smtClean="0">
                <a:latin typeface="Times New Roman" pitchFamily="18" charset="0"/>
              </a:rPr>
              <a:t> protocol (P1363)</a:t>
            </a:r>
            <a:endParaRPr kumimoji="0" lang="en-CA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" name="Rounded Rectangular Callout 12"/>
          <p:cNvSpPr/>
          <p:nvPr/>
        </p:nvSpPr>
        <p:spPr bwMode="auto">
          <a:xfrm>
            <a:off x="4495800" y="4419600"/>
            <a:ext cx="2667000" cy="381000"/>
          </a:xfrm>
          <a:prstGeom prst="wedgeRoundRectCallou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CA" dirty="0" smtClean="0">
                <a:latin typeface="Times New Roman" pitchFamily="18" charset="0"/>
              </a:rPr>
              <a:t>Ephemeral </a:t>
            </a:r>
            <a:r>
              <a:rPr lang="en-CA" dirty="0" err="1" smtClean="0">
                <a:latin typeface="Times New Roman" pitchFamily="18" charset="0"/>
              </a:rPr>
              <a:t>Diffie</a:t>
            </a:r>
            <a:r>
              <a:rPr lang="en-CA" dirty="0" smtClean="0">
                <a:latin typeface="Times New Roman" pitchFamily="18" charset="0"/>
              </a:rPr>
              <a:t>-Hellman</a:t>
            </a:r>
            <a:endParaRPr kumimoji="0" lang="en-CA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" name="Rounded Rectangular Callout 13"/>
          <p:cNvSpPr/>
          <p:nvPr/>
        </p:nvSpPr>
        <p:spPr bwMode="auto">
          <a:xfrm>
            <a:off x="533400" y="4572000"/>
            <a:ext cx="3276600" cy="457200"/>
          </a:xfrm>
          <a:prstGeom prst="wedgeRoundRectCallout">
            <a:avLst>
              <a:gd name="adj1" fmla="val -20833"/>
              <a:gd name="adj2" fmla="val 72336"/>
              <a:gd name="adj3" fmla="val 16667"/>
            </a:avLst>
          </a:prstGeom>
          <a:solidFill>
            <a:schemeClr val="bg1">
              <a:lumMod val="6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CA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802.11s-like</a:t>
            </a:r>
            <a:r>
              <a:rPr kumimoji="0" lang="en-CA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Password-based key agreement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5" name="Rounded Rectangular Callout 14"/>
          <p:cNvSpPr/>
          <p:nvPr/>
        </p:nvSpPr>
        <p:spPr bwMode="auto">
          <a:xfrm>
            <a:off x="6477000" y="4876800"/>
            <a:ext cx="2362200" cy="457200"/>
          </a:xfrm>
          <a:prstGeom prst="wedgeRoundRectCallou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CA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Same as (a), but with cert translation</a:t>
            </a:r>
          </a:p>
        </p:txBody>
      </p:sp>
      <p:sp>
        <p:nvSpPr>
          <p:cNvPr id="16" name="Rounded Rectangle 15"/>
          <p:cNvSpPr/>
          <p:nvPr/>
        </p:nvSpPr>
        <p:spPr bwMode="auto">
          <a:xfrm>
            <a:off x="304800" y="5715000"/>
            <a:ext cx="8839200" cy="838200"/>
          </a:xfrm>
          <a:prstGeom prst="roundRect">
            <a:avLst/>
          </a:prstGeom>
          <a:solidFill>
            <a:srgbClr val="00B0F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CA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All public-key schemes: </a:t>
            </a:r>
            <a:r>
              <a:rPr lang="en-CA" dirty="0" smtClean="0">
                <a:latin typeface="Times New Roman" pitchFamily="18" charset="0"/>
              </a:rPr>
              <a:t>prime</a:t>
            </a:r>
            <a:r>
              <a:rPr kumimoji="0" lang="en-CA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curve,</a:t>
            </a:r>
            <a:r>
              <a:rPr kumimoji="0" lang="en-CA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ECDSA-P256-SHA-256, no CRLs/OCSP, etc. (may include short-lived </a:t>
            </a:r>
            <a:r>
              <a:rPr kumimoji="0" lang="en-CA" sz="12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certs</a:t>
            </a:r>
            <a:r>
              <a:rPr kumimoji="0" lang="en-CA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,</a:t>
            </a:r>
            <a:r>
              <a:rPr lang="en-CA" dirty="0" smtClean="0">
                <a:latin typeface="Times New Roman" pitchFamily="18" charset="0"/>
              </a:rPr>
              <a:t> depending on policy)</a:t>
            </a:r>
            <a:endParaRPr kumimoji="0" lang="en-CA" sz="1200" b="0" i="0" u="none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CA" dirty="0" smtClean="0">
                <a:latin typeface="Times New Roman" pitchFamily="18" charset="0"/>
              </a:rPr>
              <a:t>Other features: built-in algorithm agility, including on curve domain parameters (this includes binary vs. prime curves)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CA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NOTE: </a:t>
            </a:r>
            <a:r>
              <a:rPr lang="en-CA" dirty="0" smtClean="0">
                <a:latin typeface="Times New Roman" pitchFamily="18" charset="0"/>
              </a:rPr>
              <a:t>Binary curves may be better suited</a:t>
            </a:r>
            <a:r>
              <a:rPr kumimoji="0" lang="en-CA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; Design choices influenced need for efficiency, low hassle deployment, and IPR considerations</a:t>
            </a:r>
            <a:endParaRPr kumimoji="0" lang="en-CA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9" name="Straight Connector 18"/>
          <p:cNvCxnSpPr/>
          <p:nvPr/>
        </p:nvCxnSpPr>
        <p:spPr bwMode="auto">
          <a:xfrm flipV="1">
            <a:off x="3657600" y="533400"/>
            <a:ext cx="1981200" cy="5334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0" name="Straight Connector 19"/>
          <p:cNvCxnSpPr/>
          <p:nvPr/>
        </p:nvCxnSpPr>
        <p:spPr bwMode="auto">
          <a:xfrm>
            <a:off x="3657600" y="533400"/>
            <a:ext cx="1905000" cy="5334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25" name="TextBox 24"/>
          <p:cNvSpPr txBox="1"/>
          <p:nvPr/>
        </p:nvSpPr>
        <p:spPr>
          <a:xfrm>
            <a:off x="1524000" y="914400"/>
            <a:ext cx="6417141" cy="646331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CA" sz="3600" b="1" dirty="0" smtClean="0">
                <a:solidFill>
                  <a:srgbClr val="FF0000"/>
                </a:solidFill>
              </a:rPr>
              <a:t>“Optimum” Design Parameters</a:t>
            </a:r>
            <a:endParaRPr lang="en-CA" sz="3600" b="1" dirty="0">
              <a:solidFill>
                <a:srgbClr val="FF0000"/>
              </a:solidFill>
            </a:endParaRPr>
          </a:p>
        </p:txBody>
      </p:sp>
      <p:sp>
        <p:nvSpPr>
          <p:cNvPr id="21" name="Explosion 1 20"/>
          <p:cNvSpPr/>
          <p:nvPr/>
        </p:nvSpPr>
        <p:spPr bwMode="auto">
          <a:xfrm>
            <a:off x="6781800" y="0"/>
            <a:ext cx="2362200" cy="1981200"/>
          </a:xfrm>
          <a:prstGeom prst="irregularSeal1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CA" dirty="0" smtClean="0">
                <a:latin typeface="Times New Roman" pitchFamily="18" charset="0"/>
              </a:rPr>
              <a:t>NOT CAST IN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CA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STONE</a:t>
            </a:r>
            <a:r>
              <a:rPr kumimoji="0" lang="en-CA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</a:t>
            </a:r>
            <a:r>
              <a:rPr kumimoji="0" lang="en-CA" sz="1200" b="0" i="0" u="none" strike="noStrike" cap="none" normalizeH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– BEST </a:t>
            </a:r>
            <a:r>
              <a:rPr lang="en-CA" baseline="0" smtClean="0">
                <a:latin typeface="Times New Roman" pitchFamily="18" charset="0"/>
              </a:rPr>
              <a:t>TECHNICAL</a:t>
            </a:r>
            <a:r>
              <a:rPr lang="en-CA" smtClean="0">
                <a:latin typeface="Times New Roman" pitchFamily="18" charset="0"/>
              </a:rPr>
              <a:t> </a:t>
            </a:r>
            <a:r>
              <a:rPr lang="en-CA" dirty="0" smtClean="0">
                <a:latin typeface="Times New Roman" pitchFamily="18" charset="0"/>
              </a:rPr>
              <a:t>ASSESSMENT</a:t>
            </a:r>
            <a:endParaRPr kumimoji="0" lang="en-CA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14462" cy="276999"/>
          </a:xfrm>
        </p:spPr>
        <p:txBody>
          <a:bodyPr/>
          <a:lstStyle/>
          <a:p>
            <a:r>
              <a:rPr lang="en-US" dirty="0" smtClean="0"/>
              <a:t>May 15, 2012</a:t>
            </a:r>
            <a:endParaRPr lang="en-US" dirty="0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5931030" y="6475413"/>
            <a:ext cx="2612895" cy="184666"/>
          </a:xfrm>
        </p:spPr>
        <p:txBody>
          <a:bodyPr/>
          <a:lstStyle/>
          <a:p>
            <a:r>
              <a:rPr lang="en-US" dirty="0"/>
              <a:t>Ren</a:t>
            </a:r>
            <a:r>
              <a:rPr lang="en-US" dirty="0">
                <a:cs typeface="Times New Roman" pitchFamily="-65" charset="0"/>
              </a:rPr>
              <a:t>é </a:t>
            </a:r>
            <a:r>
              <a:rPr lang="en-US" dirty="0" smtClean="0">
                <a:cs typeface="Times New Roman" pitchFamily="-65" charset="0"/>
              </a:rPr>
              <a:t>Struik (Struik Security Consultancy)</a:t>
            </a:r>
            <a:endParaRPr lang="en-US" dirty="0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3274B839-6CFD-4B49-BCA5-60AD5BBC615C}" type="slidenum">
              <a:rPr lang="en-US"/>
              <a:pPr/>
              <a:t>42</a:t>
            </a:fld>
            <a:endParaRPr lang="en-US"/>
          </a:p>
        </p:txBody>
      </p:sp>
      <p:sp>
        <p:nvSpPr>
          <p:cNvPr id="57346" name="Text Box 2"/>
          <p:cNvSpPr txBox="1">
            <a:spLocks noChangeArrowheads="1"/>
          </p:cNvSpPr>
          <p:nvPr/>
        </p:nvSpPr>
        <p:spPr bwMode="auto">
          <a:xfrm>
            <a:off x="0" y="3214688"/>
            <a:ext cx="9144000" cy="40011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sz="2000" i="1" dirty="0"/>
              <a:t>Security Concepts </a:t>
            </a:r>
            <a:r>
              <a:rPr lang="en-US" sz="2000" i="1" dirty="0" smtClean="0"/>
              <a:t>– </a:t>
            </a:r>
            <a:r>
              <a:rPr lang="en-US" sz="2000" i="1" dirty="0"/>
              <a:t>A Short Introduction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14462" cy="276999"/>
          </a:xfrm>
        </p:spPr>
        <p:txBody>
          <a:bodyPr/>
          <a:lstStyle/>
          <a:p>
            <a:r>
              <a:rPr lang="en-US" dirty="0" smtClean="0"/>
              <a:t>May 15, 2012</a:t>
            </a:r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5931030" y="6475413"/>
            <a:ext cx="2612895" cy="184666"/>
          </a:xfrm>
        </p:spPr>
        <p:txBody>
          <a:bodyPr/>
          <a:lstStyle/>
          <a:p>
            <a:r>
              <a:rPr lang="en-US" dirty="0"/>
              <a:t>Ren</a:t>
            </a:r>
            <a:r>
              <a:rPr lang="en-US" dirty="0">
                <a:cs typeface="Times New Roman" pitchFamily="-65" charset="0"/>
              </a:rPr>
              <a:t>é </a:t>
            </a:r>
            <a:r>
              <a:rPr lang="en-US" dirty="0" smtClean="0">
                <a:cs typeface="Times New Roman" pitchFamily="-65" charset="0"/>
              </a:rPr>
              <a:t>Struik (Struik Security Consultancy)</a:t>
            </a:r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00CA3E7D-1263-4383-983F-E4635D579C7E}" type="slidenum">
              <a:rPr lang="en-US"/>
              <a:pPr/>
              <a:t>43</a:t>
            </a:fld>
            <a:endParaRPr lang="en-US"/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0" y="914400"/>
            <a:ext cx="9144000" cy="532453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 marL="457200" indent="-457200"/>
            <a:r>
              <a:rPr lang="en-US" sz="2000" b="1" dirty="0"/>
              <a:t>Authenticity</a:t>
            </a:r>
          </a:p>
          <a:p>
            <a:pPr marL="457200" indent="-457200"/>
            <a:r>
              <a:rPr lang="en-US" sz="2000" dirty="0"/>
              <a:t>Evidence as to the true source of information or the true identity of entities:</a:t>
            </a:r>
          </a:p>
          <a:p>
            <a:pPr marL="457200" indent="-457200">
              <a:buFont typeface="Wingdings" pitchFamily="2" charset="2"/>
              <a:buChar char="§"/>
            </a:pPr>
            <a:r>
              <a:rPr lang="en-US" sz="2000" i="1" dirty="0" smtClean="0"/>
              <a:t>Message authentication</a:t>
            </a:r>
            <a:endParaRPr lang="en-US" sz="2000" dirty="0"/>
          </a:p>
          <a:p>
            <a:pPr marL="457200" indent="-457200"/>
            <a:r>
              <a:rPr lang="en-US" sz="2000" dirty="0"/>
              <a:t>Evidence regarding the true source of information:</a:t>
            </a:r>
          </a:p>
          <a:p>
            <a:pPr marL="457200" indent="-457200">
              <a:buFontTx/>
              <a:buAutoNum type="arabicParenBoth"/>
            </a:pPr>
            <a:r>
              <a:rPr lang="en-US" sz="2000" dirty="0"/>
              <a:t>No undetectable modifications, deletions, and injections of messages by external</a:t>
            </a:r>
          </a:p>
          <a:p>
            <a:pPr marL="457200" indent="-457200"/>
            <a:r>
              <a:rPr lang="en-US" sz="2000" dirty="0"/>
              <a:t>	parties (data integrity);</a:t>
            </a:r>
          </a:p>
          <a:p>
            <a:pPr marL="457200" indent="-457200"/>
            <a:r>
              <a:rPr lang="en-US" sz="2000" dirty="0"/>
              <a:t>(2) 	No confusion about who originated the message (source authenticity).  </a:t>
            </a:r>
          </a:p>
          <a:p>
            <a:pPr marL="457200" indent="-457200">
              <a:buFont typeface="Wingdings" pitchFamily="2" charset="2"/>
              <a:buChar char="§"/>
            </a:pPr>
            <a:r>
              <a:rPr lang="en-US" sz="2000" i="1" dirty="0" smtClean="0"/>
              <a:t>Entity authentication</a:t>
            </a:r>
            <a:endParaRPr lang="en-US" sz="2000" dirty="0"/>
          </a:p>
          <a:p>
            <a:pPr marL="457200" indent="-457200"/>
            <a:r>
              <a:rPr lang="en-US" sz="2000" dirty="0"/>
              <a:t>Evidence regarding the true identity of entities and on their active involvement:</a:t>
            </a:r>
          </a:p>
          <a:p>
            <a:pPr marL="457200" indent="-457200"/>
            <a:r>
              <a:rPr lang="en-US" sz="2000" dirty="0"/>
              <a:t>(1) 	No confusion about whom an entity is really communicating with (authenticity);</a:t>
            </a:r>
          </a:p>
          <a:p>
            <a:pPr marL="457200" indent="-457200"/>
            <a:r>
              <a:rPr lang="en-US" sz="2000" dirty="0"/>
              <a:t>(2) 	Proof that entity is actively participating in communications (i.e., is ‘alive’). </a:t>
            </a:r>
          </a:p>
          <a:p>
            <a:pPr marL="457200" indent="-457200"/>
            <a:endParaRPr lang="en-US" sz="2000" dirty="0"/>
          </a:p>
          <a:p>
            <a:pPr marL="457200" indent="-457200"/>
            <a:r>
              <a:rPr lang="en-US" sz="2000" b="1" dirty="0"/>
              <a:t>Secrecy</a:t>
            </a:r>
          </a:p>
          <a:p>
            <a:pPr marL="457200" indent="-457200"/>
            <a:r>
              <a:rPr lang="en-US" sz="2000" dirty="0"/>
              <a:t>Prevention of external parties from learning the contents of information </a:t>
            </a:r>
            <a:r>
              <a:rPr lang="en-US" sz="2000" dirty="0" smtClean="0"/>
              <a:t> exchanges</a:t>
            </a:r>
            <a:r>
              <a:rPr lang="en-US" sz="2000" dirty="0"/>
              <a:t>:</a:t>
            </a:r>
          </a:p>
          <a:p>
            <a:pPr marL="457200" indent="-457200"/>
            <a:r>
              <a:rPr lang="en-US" sz="2000" dirty="0"/>
              <a:t>(1) Logical separation of information between parties that may have access to info</a:t>
            </a:r>
          </a:p>
          <a:p>
            <a:pPr marL="457200" indent="-457200"/>
            <a:r>
              <a:rPr lang="en-US" sz="2000" dirty="0"/>
              <a:t>      and those that do not.</a:t>
            </a:r>
          </a:p>
          <a:p>
            <a:pPr marL="457200" indent="-457200"/>
            <a:r>
              <a:rPr lang="en-US" sz="2000" dirty="0"/>
              <a:t>(2) No confusion about whom those privileged parties are (authenticity).</a:t>
            </a:r>
            <a:endParaRPr lang="en-US" sz="2000" b="1" dirty="0"/>
          </a:p>
        </p:txBody>
      </p:sp>
      <p:sp>
        <p:nvSpPr>
          <p:cNvPr id="45059" name="Text Box 3"/>
          <p:cNvSpPr txBox="1">
            <a:spLocks noChangeArrowheads="1"/>
          </p:cNvSpPr>
          <p:nvPr/>
        </p:nvSpPr>
        <p:spPr bwMode="auto">
          <a:xfrm>
            <a:off x="3032125" y="533400"/>
            <a:ext cx="3178175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400" b="1"/>
              <a:t>Basic Security Services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14462" cy="276999"/>
          </a:xfrm>
        </p:spPr>
        <p:txBody>
          <a:bodyPr/>
          <a:lstStyle/>
          <a:p>
            <a:r>
              <a:rPr lang="en-US" dirty="0" smtClean="0"/>
              <a:t>May 15, 2012</a:t>
            </a:r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5931030" y="6475413"/>
            <a:ext cx="2612895" cy="184666"/>
          </a:xfrm>
        </p:spPr>
        <p:txBody>
          <a:bodyPr/>
          <a:lstStyle/>
          <a:p>
            <a:r>
              <a:rPr lang="en-US" dirty="0"/>
              <a:t>Ren</a:t>
            </a:r>
            <a:r>
              <a:rPr lang="en-US" dirty="0">
                <a:cs typeface="Times New Roman" pitchFamily="-65" charset="0"/>
              </a:rPr>
              <a:t>é </a:t>
            </a:r>
            <a:r>
              <a:rPr lang="en-US" dirty="0" smtClean="0">
                <a:cs typeface="Times New Roman" pitchFamily="-65" charset="0"/>
              </a:rPr>
              <a:t>Struik (Struik Security Consultancy)</a:t>
            </a:r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44B964A6-E32F-43E4-B8BF-33ADBC6F354D}" type="slidenum">
              <a:rPr lang="en-US"/>
              <a:pPr/>
              <a:t>44</a:t>
            </a:fld>
            <a:endParaRPr lang="en-US"/>
          </a:p>
        </p:txBody>
      </p:sp>
      <p:sp>
        <p:nvSpPr>
          <p:cNvPr id="47106" name="Text Box 2"/>
          <p:cNvSpPr txBox="1">
            <a:spLocks noChangeArrowheads="1"/>
          </p:cNvSpPr>
          <p:nvPr/>
        </p:nvSpPr>
        <p:spPr bwMode="auto">
          <a:xfrm>
            <a:off x="0" y="914400"/>
            <a:ext cx="9144000" cy="55784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 marL="457200" indent="-457200"/>
            <a:r>
              <a:rPr lang="en-US" sz="2000" b="1" dirty="0"/>
              <a:t>Message authentication</a:t>
            </a:r>
          </a:p>
          <a:p>
            <a:pPr marL="457200" indent="-457200"/>
            <a:r>
              <a:rPr lang="en-US" sz="2000" dirty="0"/>
              <a:t>Evidence regarding the true source of information:</a:t>
            </a:r>
          </a:p>
          <a:p>
            <a:pPr marL="457200" indent="-457200"/>
            <a:r>
              <a:rPr lang="en-US" sz="2000" dirty="0"/>
              <a:t>(1) 	No undetectable modifications, deletions, and injections of messages by external parties (data integrity);</a:t>
            </a:r>
          </a:p>
          <a:p>
            <a:pPr marL="457200" indent="-457200"/>
            <a:r>
              <a:rPr lang="en-US" sz="2000" dirty="0"/>
              <a:t>(2) 	No confusion about who originated the message (source authenticity).  </a:t>
            </a:r>
          </a:p>
          <a:p>
            <a:pPr marL="457200" indent="-457200"/>
            <a:endParaRPr lang="en-US" sz="2000" i="1" dirty="0"/>
          </a:p>
          <a:p>
            <a:pPr marL="457200" indent="-457200"/>
            <a:r>
              <a:rPr lang="en-US" sz="2000" u="sng" dirty="0"/>
              <a:t>Realizations:</a:t>
            </a:r>
          </a:p>
          <a:p>
            <a:pPr marL="457200" indent="-457200">
              <a:buFont typeface="Wingdings" pitchFamily="2" charset="2"/>
              <a:buChar char="§"/>
            </a:pPr>
            <a:r>
              <a:rPr lang="en-US" sz="2000" i="1" dirty="0" smtClean="0"/>
              <a:t>Keyed </a:t>
            </a:r>
            <a:r>
              <a:rPr lang="en-US" sz="2000" i="1" dirty="0"/>
              <a:t>hash function </a:t>
            </a:r>
            <a:r>
              <a:rPr lang="en-US" sz="2000" dirty="0"/>
              <a:t>(</a:t>
            </a:r>
            <a:r>
              <a:rPr lang="en-US" sz="2000" i="1" dirty="0"/>
              <a:t>or Hash Message Authentication Code </a:t>
            </a:r>
            <a:r>
              <a:rPr lang="en-US" sz="2000" dirty="0"/>
              <a:t>(</a:t>
            </a:r>
            <a:r>
              <a:rPr lang="en-US" sz="2000" i="1" dirty="0"/>
              <a:t>HMAC</a:t>
            </a:r>
            <a:r>
              <a:rPr lang="en-US" sz="2000" dirty="0" smtClean="0"/>
              <a:t>))</a:t>
            </a:r>
            <a:endParaRPr lang="en-US" sz="2000" dirty="0"/>
          </a:p>
          <a:p>
            <a:pPr marL="457200" indent="-457200"/>
            <a:r>
              <a:rPr lang="en-US" sz="2000" dirty="0"/>
              <a:t>Mapping of arbitrary messages (of any length) to </a:t>
            </a:r>
            <a:r>
              <a:rPr lang="en-US" sz="2000" i="1" dirty="0"/>
              <a:t>compact representative image</a:t>
            </a:r>
          </a:p>
          <a:p>
            <a:pPr marL="457200" indent="-457200"/>
            <a:r>
              <a:rPr lang="en-US" sz="2000" dirty="0"/>
              <a:t>hereof, using a secret key.</a:t>
            </a:r>
          </a:p>
          <a:p>
            <a:pPr marL="457200" indent="-457200"/>
            <a:r>
              <a:rPr lang="en-US" sz="2000" dirty="0"/>
              <a:t>(1) 	Data integrity, since difficult to find distinct messages with same MAC value.</a:t>
            </a:r>
          </a:p>
          <a:p>
            <a:pPr marL="457200" indent="-457200"/>
            <a:r>
              <a:rPr lang="en-US" sz="2000" dirty="0"/>
              <a:t>(2) 	Source authentication, since only parties that share the secret key can produce</a:t>
            </a:r>
          </a:p>
          <a:p>
            <a:pPr marL="457200" indent="-457200"/>
            <a:r>
              <a:rPr lang="en-US" sz="2000" dirty="0"/>
              <a:t>       MAC-value (assuming there is no confusion about who has access to this key).</a:t>
            </a:r>
          </a:p>
          <a:p>
            <a:pPr marL="457200" indent="-457200">
              <a:buFont typeface="Wingdings" pitchFamily="2" charset="2"/>
              <a:buChar char="§"/>
            </a:pPr>
            <a:r>
              <a:rPr lang="en-US" sz="2000" i="1" dirty="0" smtClean="0"/>
              <a:t>Un-keyed </a:t>
            </a:r>
            <a:r>
              <a:rPr lang="en-US" sz="2000" i="1" dirty="0"/>
              <a:t>hash </a:t>
            </a:r>
            <a:r>
              <a:rPr lang="en-US" sz="2000" i="1" dirty="0" smtClean="0"/>
              <a:t>function</a:t>
            </a:r>
            <a:endParaRPr lang="en-US" sz="2000" i="1" dirty="0"/>
          </a:p>
          <a:p>
            <a:pPr marL="457200" indent="-457200"/>
            <a:r>
              <a:rPr lang="en-US" sz="2000" dirty="0"/>
              <a:t>Mapping of arbitrary messages (of any length) to </a:t>
            </a:r>
            <a:r>
              <a:rPr lang="en-US" sz="2000" i="1" dirty="0"/>
              <a:t>compact representative image</a:t>
            </a:r>
          </a:p>
          <a:p>
            <a:pPr marL="457200" indent="-457200"/>
            <a:r>
              <a:rPr lang="en-US" sz="2000" dirty="0"/>
              <a:t>hereof (digital fingerprint, or message digest), without secret key.</a:t>
            </a:r>
          </a:p>
          <a:p>
            <a:pPr marL="457200" indent="-457200"/>
            <a:r>
              <a:rPr lang="en-US" sz="2000" dirty="0"/>
              <a:t>(1) 	Data integrity, since difficult to find distinct messages with same hash value.</a:t>
            </a:r>
          </a:p>
          <a:p>
            <a:pPr marL="457200" indent="-457200"/>
            <a:r>
              <a:rPr lang="en-US" sz="2000" dirty="0"/>
              <a:t>(2) 	Source authentication, </a:t>
            </a:r>
            <a:r>
              <a:rPr lang="en-US" sz="2000" i="1" dirty="0"/>
              <a:t>only if</a:t>
            </a:r>
            <a:r>
              <a:rPr lang="en-US" sz="2000" dirty="0"/>
              <a:t> message digest is communicated authentically.</a:t>
            </a:r>
            <a:endParaRPr lang="en-US" sz="2000" b="1" dirty="0"/>
          </a:p>
        </p:txBody>
      </p:sp>
      <p:sp>
        <p:nvSpPr>
          <p:cNvPr id="47107" name="Text Box 3"/>
          <p:cNvSpPr txBox="1">
            <a:spLocks noChangeArrowheads="1"/>
          </p:cNvSpPr>
          <p:nvPr/>
        </p:nvSpPr>
        <p:spPr bwMode="auto">
          <a:xfrm>
            <a:off x="1200150" y="533400"/>
            <a:ext cx="6881813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400" b="1"/>
              <a:t>Cryptographic Building Blocks - Authentication (1)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14462" cy="276999"/>
          </a:xfrm>
        </p:spPr>
        <p:txBody>
          <a:bodyPr/>
          <a:lstStyle/>
          <a:p>
            <a:r>
              <a:rPr lang="en-US" dirty="0" smtClean="0"/>
              <a:t>May 15, 2012</a:t>
            </a:r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5931030" y="6475413"/>
            <a:ext cx="2612895" cy="184666"/>
          </a:xfrm>
        </p:spPr>
        <p:txBody>
          <a:bodyPr/>
          <a:lstStyle/>
          <a:p>
            <a:r>
              <a:rPr lang="en-US" dirty="0"/>
              <a:t>Ren</a:t>
            </a:r>
            <a:r>
              <a:rPr lang="en-US" dirty="0">
                <a:cs typeface="Times New Roman" pitchFamily="-65" charset="0"/>
              </a:rPr>
              <a:t>é </a:t>
            </a:r>
            <a:r>
              <a:rPr lang="en-US" dirty="0" smtClean="0">
                <a:cs typeface="Times New Roman" pitchFamily="-65" charset="0"/>
              </a:rPr>
              <a:t>Struik (Struik Security Consultancy)</a:t>
            </a:r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B00D76F4-4FC2-417B-85A2-A3A7558EA251}" type="slidenum">
              <a:rPr lang="en-US"/>
              <a:pPr/>
              <a:t>45</a:t>
            </a:fld>
            <a:endParaRPr lang="en-US"/>
          </a:p>
        </p:txBody>
      </p:sp>
      <p:sp>
        <p:nvSpPr>
          <p:cNvPr id="49154" name="Text Box 2"/>
          <p:cNvSpPr txBox="1">
            <a:spLocks noChangeArrowheads="1"/>
          </p:cNvSpPr>
          <p:nvPr/>
        </p:nvSpPr>
        <p:spPr bwMode="auto">
          <a:xfrm>
            <a:off x="0" y="914400"/>
            <a:ext cx="9144000" cy="37496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 marL="457200" indent="-457200"/>
            <a:r>
              <a:rPr lang="en-US" sz="2000" b="1" dirty="0"/>
              <a:t>Entity authentication</a:t>
            </a:r>
          </a:p>
          <a:p>
            <a:pPr marL="457200" indent="-457200"/>
            <a:r>
              <a:rPr lang="en-US" sz="2000" dirty="0"/>
              <a:t>Evidence regarding the true identity of entities and on their active involvement:</a:t>
            </a:r>
          </a:p>
          <a:p>
            <a:pPr marL="457200" indent="-457200"/>
            <a:r>
              <a:rPr lang="en-US" sz="2000" dirty="0"/>
              <a:t>(1) 	No confusion about whom an entity is really communicating with (authenticity);</a:t>
            </a:r>
          </a:p>
          <a:p>
            <a:pPr marL="457200" indent="-457200"/>
            <a:r>
              <a:rPr lang="en-US" sz="2000" dirty="0"/>
              <a:t>(2) 	Proof that entity is actively participating in communications (i.e., is ‘alive’).</a:t>
            </a:r>
          </a:p>
          <a:p>
            <a:pPr marL="457200" indent="-457200"/>
            <a:endParaRPr lang="en-US" sz="2000" i="1" dirty="0"/>
          </a:p>
          <a:p>
            <a:pPr marL="457200" indent="-457200"/>
            <a:r>
              <a:rPr lang="en-US" sz="2000" u="sng" dirty="0"/>
              <a:t>Realizations:</a:t>
            </a:r>
          </a:p>
          <a:p>
            <a:pPr marL="457200" indent="-457200">
              <a:buFont typeface="Wingdings" pitchFamily="2" charset="2"/>
              <a:buChar char="§"/>
            </a:pPr>
            <a:r>
              <a:rPr lang="en-US" sz="2000" i="1" dirty="0" smtClean="0"/>
              <a:t>Entity </a:t>
            </a:r>
            <a:r>
              <a:rPr lang="en-US" sz="2000" i="1" dirty="0"/>
              <a:t>authentication protocol (</a:t>
            </a:r>
            <a:r>
              <a:rPr lang="en-US" sz="2000" i="1" dirty="0" smtClean="0"/>
              <a:t>challenge/response </a:t>
            </a:r>
            <a:r>
              <a:rPr lang="en-US" sz="2000" i="1" dirty="0"/>
              <a:t>protocol</a:t>
            </a:r>
            <a:r>
              <a:rPr lang="en-US" sz="2000" i="1" dirty="0" smtClean="0"/>
              <a:t>)</a:t>
            </a:r>
            <a:endParaRPr lang="en-US" sz="2000" dirty="0"/>
          </a:p>
          <a:p>
            <a:pPr marL="457200" indent="-457200"/>
            <a:r>
              <a:rPr lang="en-US" sz="2000" dirty="0"/>
              <a:t>(1) 	Source authentication, since only parties that share the secret key can produce</a:t>
            </a:r>
          </a:p>
          <a:p>
            <a:pPr marL="457200" indent="-457200"/>
            <a:r>
              <a:rPr lang="en-US" sz="2000" dirty="0"/>
              <a:t>        proper responses to unpredictable challenges (assuming there is no confusion</a:t>
            </a:r>
          </a:p>
          <a:p>
            <a:pPr marL="457200" indent="-457200"/>
            <a:r>
              <a:rPr lang="en-US" sz="2000" dirty="0"/>
              <a:t>        about who has access to this key).</a:t>
            </a:r>
          </a:p>
          <a:p>
            <a:pPr marL="457200" indent="-457200"/>
            <a:r>
              <a:rPr lang="en-US" sz="2000" dirty="0"/>
              <a:t>(2) 	Aliveness, since challenge messages are unpredictable and never repeated.</a:t>
            </a:r>
          </a:p>
          <a:p>
            <a:pPr marL="457200" indent="-457200"/>
            <a:r>
              <a:rPr lang="en-US" sz="2000" dirty="0"/>
              <a:t>       (Hence, replaying previously recorded protocol messages does not leak info.)</a:t>
            </a:r>
          </a:p>
        </p:txBody>
      </p:sp>
      <p:sp>
        <p:nvSpPr>
          <p:cNvPr id="49155" name="Text Box 3"/>
          <p:cNvSpPr txBox="1">
            <a:spLocks noChangeArrowheads="1"/>
          </p:cNvSpPr>
          <p:nvPr/>
        </p:nvSpPr>
        <p:spPr bwMode="auto">
          <a:xfrm>
            <a:off x="1200150" y="533400"/>
            <a:ext cx="6881813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400" b="1"/>
              <a:t>Cryptographic Building Blocks - Authentication (2)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14462" cy="276999"/>
          </a:xfrm>
        </p:spPr>
        <p:txBody>
          <a:bodyPr/>
          <a:lstStyle/>
          <a:p>
            <a:r>
              <a:rPr lang="en-US" dirty="0" smtClean="0"/>
              <a:t>May 15, 2012</a:t>
            </a:r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5931030" y="6475413"/>
            <a:ext cx="2612895" cy="184666"/>
          </a:xfrm>
        </p:spPr>
        <p:txBody>
          <a:bodyPr/>
          <a:lstStyle/>
          <a:p>
            <a:r>
              <a:rPr lang="en-US" dirty="0"/>
              <a:t>Ren</a:t>
            </a:r>
            <a:r>
              <a:rPr lang="en-US" dirty="0">
                <a:cs typeface="Times New Roman" pitchFamily="-65" charset="0"/>
              </a:rPr>
              <a:t>é </a:t>
            </a:r>
            <a:r>
              <a:rPr lang="en-US" dirty="0" smtClean="0">
                <a:cs typeface="Times New Roman" pitchFamily="-65" charset="0"/>
              </a:rPr>
              <a:t>Struik (Struik Security Consultancy)</a:t>
            </a:r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62DEE5C4-8279-4F01-8FFF-3D5154869DD2}" type="slidenum">
              <a:rPr lang="en-US"/>
              <a:pPr/>
              <a:t>46</a:t>
            </a:fld>
            <a:endParaRPr lang="en-US"/>
          </a:p>
        </p:txBody>
      </p:sp>
      <p:sp>
        <p:nvSpPr>
          <p:cNvPr id="51202" name="Text Box 2"/>
          <p:cNvSpPr txBox="1">
            <a:spLocks noChangeArrowheads="1"/>
          </p:cNvSpPr>
          <p:nvPr/>
        </p:nvSpPr>
        <p:spPr bwMode="auto">
          <a:xfrm>
            <a:off x="0" y="927100"/>
            <a:ext cx="9144000" cy="58832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 marL="457200" indent="-457200"/>
            <a:r>
              <a:rPr lang="en-US" sz="2000" b="1" dirty="0"/>
              <a:t>Secrecy</a:t>
            </a:r>
          </a:p>
          <a:p>
            <a:pPr marL="457200" indent="-457200"/>
            <a:r>
              <a:rPr lang="en-US" sz="2000" dirty="0"/>
              <a:t>Prevention of external parties from learning the contents of information </a:t>
            </a:r>
          </a:p>
          <a:p>
            <a:pPr marL="457200" indent="-457200"/>
            <a:r>
              <a:rPr lang="en-US" sz="2000" dirty="0"/>
              <a:t>exchanges:</a:t>
            </a:r>
          </a:p>
          <a:p>
            <a:pPr marL="457200" indent="-457200"/>
            <a:r>
              <a:rPr lang="en-US" sz="2000" dirty="0"/>
              <a:t>(1) 	Logical separation of messages between parties that may have access to info</a:t>
            </a:r>
          </a:p>
          <a:p>
            <a:pPr marL="457200" indent="-457200"/>
            <a:r>
              <a:rPr lang="en-US" sz="2000" dirty="0"/>
              <a:t>       and those that do not.</a:t>
            </a:r>
          </a:p>
          <a:p>
            <a:pPr marL="457200" indent="-457200"/>
            <a:r>
              <a:rPr lang="en-US" sz="2000" dirty="0"/>
              <a:t>(2) 	No confusion about whom those privileged parties are (authenticity).</a:t>
            </a:r>
          </a:p>
          <a:p>
            <a:pPr marL="457200" indent="-457200"/>
            <a:endParaRPr lang="en-US" sz="2000" i="1" dirty="0"/>
          </a:p>
          <a:p>
            <a:pPr marL="457200" indent="-457200"/>
            <a:r>
              <a:rPr lang="en-US" sz="2000" u="sng" dirty="0"/>
              <a:t>Realizations:</a:t>
            </a:r>
          </a:p>
          <a:p>
            <a:pPr marL="457200" indent="-457200">
              <a:buFont typeface="Wingdings" pitchFamily="2" charset="2"/>
              <a:buChar char="§"/>
            </a:pPr>
            <a:r>
              <a:rPr lang="en-US" sz="2000" i="1" dirty="0" smtClean="0"/>
              <a:t>Symmetric-key cryptography</a:t>
            </a:r>
            <a:endParaRPr lang="en-US" sz="2000" dirty="0"/>
          </a:p>
          <a:p>
            <a:pPr marL="457200" indent="-457200"/>
            <a:r>
              <a:rPr lang="en-US" sz="2000" dirty="0"/>
              <a:t>Logical separation of information, since only parties that share the secret key can</a:t>
            </a:r>
          </a:p>
          <a:p>
            <a:pPr marL="457200" indent="-457200"/>
            <a:r>
              <a:rPr lang="en-US" sz="2000" dirty="0"/>
              <a:t>learn the contents hereof (assuming there is no confusion about who has access to</a:t>
            </a:r>
          </a:p>
          <a:p>
            <a:pPr marL="457200" indent="-457200"/>
            <a:r>
              <a:rPr lang="en-US" sz="2000" dirty="0"/>
              <a:t>this key). Note that the symmetric key is used both for encryption and for decryption.</a:t>
            </a:r>
          </a:p>
          <a:p>
            <a:pPr marL="457200" indent="-457200">
              <a:buFont typeface="Wingdings" pitchFamily="2" charset="2"/>
              <a:buChar char="§"/>
            </a:pPr>
            <a:r>
              <a:rPr lang="en-US" sz="2000" i="1" dirty="0" smtClean="0"/>
              <a:t>Public </a:t>
            </a:r>
            <a:r>
              <a:rPr lang="en-US" sz="2000" i="1" dirty="0"/>
              <a:t>key </a:t>
            </a:r>
            <a:r>
              <a:rPr lang="en-US" sz="2000" i="1" dirty="0" smtClean="0"/>
              <a:t>cryptography</a:t>
            </a:r>
            <a:endParaRPr lang="en-US" sz="2000" i="1" dirty="0"/>
          </a:p>
          <a:p>
            <a:pPr marL="457200" indent="-457200"/>
            <a:r>
              <a:rPr lang="en-US" sz="2000" dirty="0"/>
              <a:t>Logical separation of information, since only parties that have access to the private</a:t>
            </a:r>
          </a:p>
          <a:p>
            <a:pPr marL="457200" indent="-457200"/>
            <a:r>
              <a:rPr lang="en-US" sz="2000" dirty="0"/>
              <a:t>decryption key can learn the content of encrypted messages (assuming there is no</a:t>
            </a:r>
          </a:p>
          <a:p>
            <a:pPr marL="457200" indent="-457200"/>
            <a:r>
              <a:rPr lang="en-US" sz="2000" dirty="0"/>
              <a:t>confusion about who has access to this private key). Note that any party may obtain</a:t>
            </a:r>
          </a:p>
          <a:p>
            <a:pPr marL="457200" indent="-457200"/>
            <a:r>
              <a:rPr lang="en-US" sz="2000" dirty="0"/>
              <a:t>access to the public encryption key, since it does not reveal the decryption key.</a:t>
            </a:r>
          </a:p>
          <a:p>
            <a:pPr marL="457200" indent="-457200"/>
            <a:endParaRPr lang="en-US" sz="2000" dirty="0"/>
          </a:p>
          <a:p>
            <a:pPr marL="457200" indent="-457200"/>
            <a:endParaRPr lang="en-US" sz="2000" dirty="0"/>
          </a:p>
        </p:txBody>
      </p:sp>
      <p:sp>
        <p:nvSpPr>
          <p:cNvPr id="51203" name="Text Box 3"/>
          <p:cNvSpPr txBox="1">
            <a:spLocks noChangeArrowheads="1"/>
          </p:cNvSpPr>
          <p:nvPr/>
        </p:nvSpPr>
        <p:spPr bwMode="auto">
          <a:xfrm>
            <a:off x="1889125" y="533400"/>
            <a:ext cx="54991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400" b="1"/>
              <a:t>Cryptographic Building Blocks - Secrecy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14462" cy="276999"/>
          </a:xfrm>
        </p:spPr>
        <p:txBody>
          <a:bodyPr/>
          <a:lstStyle/>
          <a:p>
            <a:r>
              <a:rPr lang="en-US" dirty="0" smtClean="0"/>
              <a:t>May 15, 2012</a:t>
            </a:r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5931030" y="6475413"/>
            <a:ext cx="2612895" cy="184666"/>
          </a:xfrm>
        </p:spPr>
        <p:txBody>
          <a:bodyPr/>
          <a:lstStyle/>
          <a:p>
            <a:r>
              <a:rPr lang="en-US" dirty="0"/>
              <a:t>Ren</a:t>
            </a:r>
            <a:r>
              <a:rPr lang="en-US" dirty="0">
                <a:cs typeface="Times New Roman" pitchFamily="-65" charset="0"/>
              </a:rPr>
              <a:t>é </a:t>
            </a:r>
            <a:r>
              <a:rPr lang="en-US" dirty="0" smtClean="0">
                <a:cs typeface="Times New Roman" pitchFamily="-65" charset="0"/>
              </a:rPr>
              <a:t>Struik (Struik Security Consultancy)</a:t>
            </a:r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81D05D8E-1077-4C10-A0CB-6CC7CFBEA3EF}" type="slidenum">
              <a:rPr lang="en-US"/>
              <a:pPr/>
              <a:t>47</a:t>
            </a:fld>
            <a:endParaRPr lang="en-US"/>
          </a:p>
        </p:txBody>
      </p:sp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0" y="936625"/>
            <a:ext cx="8839200" cy="594008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 marL="457200" indent="-457200"/>
            <a:r>
              <a:rPr lang="en-US" sz="2000" b="1" dirty="0" smtClean="0"/>
              <a:t>Symmetric-key </a:t>
            </a:r>
            <a:r>
              <a:rPr lang="en-US" sz="2000" b="1" dirty="0"/>
              <a:t>cryptography</a:t>
            </a:r>
          </a:p>
          <a:p>
            <a:pPr marL="457200" indent="-457200"/>
            <a:r>
              <a:rPr lang="en-US" sz="2000" dirty="0"/>
              <a:t>Security services based on exchange of secret and authentic keys:   </a:t>
            </a:r>
          </a:p>
          <a:p>
            <a:pPr marL="457200" indent="-457200"/>
            <a:r>
              <a:rPr lang="en-US" sz="2000" dirty="0"/>
              <a:t>(1) 	Logical separation of messages, by exchanging secret keys between privileged parties only;</a:t>
            </a:r>
          </a:p>
          <a:p>
            <a:pPr marL="457200" indent="-457200"/>
            <a:r>
              <a:rPr lang="en-US" sz="2000" dirty="0"/>
              <a:t>(2) 	Authenticity of privileged parties by checking credentials of each party, by</a:t>
            </a:r>
          </a:p>
          <a:p>
            <a:pPr marL="457200" indent="-457200"/>
            <a:r>
              <a:rPr lang="en-US" sz="2000" dirty="0"/>
              <a:t>       non-cryptographic means (certified mail, courier, face-to-face, etc.)</a:t>
            </a:r>
          </a:p>
          <a:p>
            <a:pPr marL="457200" indent="-457200"/>
            <a:endParaRPr lang="en-US" sz="2000" i="1" dirty="0"/>
          </a:p>
          <a:p>
            <a:pPr marL="457200" indent="-457200"/>
            <a:r>
              <a:rPr lang="en-US" sz="2000" b="1" dirty="0" smtClean="0"/>
              <a:t>Public-key </a:t>
            </a:r>
            <a:r>
              <a:rPr lang="en-US" sz="2000" b="1" dirty="0"/>
              <a:t>cryptography</a:t>
            </a:r>
          </a:p>
          <a:p>
            <a:pPr marL="457200" indent="-457200"/>
            <a:r>
              <a:rPr lang="en-US" sz="2000" dirty="0"/>
              <a:t>Security services based on exchange of authentic public keys:   </a:t>
            </a:r>
          </a:p>
          <a:p>
            <a:pPr marL="457200" indent="-457200"/>
            <a:r>
              <a:rPr lang="en-US" sz="2000" dirty="0"/>
              <a:t>(1) 	Logical separation of messages, by restricting access to each private key to the  privileged party only (in practice, there is only 1 privileged entity);</a:t>
            </a:r>
          </a:p>
          <a:p>
            <a:pPr marL="457200" indent="-457200"/>
            <a:r>
              <a:rPr lang="en-US" sz="2000" dirty="0"/>
              <a:t>(2) 	Authenticity of privileged parties, by checking credentials of each party by</a:t>
            </a:r>
          </a:p>
          <a:p>
            <a:pPr marL="457200" indent="-457200"/>
            <a:r>
              <a:rPr lang="en-US" sz="2000" dirty="0"/>
              <a:t>       non-cryptographic means and (if successful) by subsequently binding the public key to this party (</a:t>
            </a:r>
            <a:r>
              <a:rPr lang="en-US" sz="2000" i="1" dirty="0"/>
              <a:t>certification of public keys).</a:t>
            </a:r>
          </a:p>
          <a:p>
            <a:pPr marL="457200" indent="-457200"/>
            <a:endParaRPr lang="en-US" sz="2000" dirty="0"/>
          </a:p>
          <a:p>
            <a:pPr marL="457200" indent="-457200"/>
            <a:r>
              <a:rPr lang="en-US" sz="2000" dirty="0"/>
              <a:t>Certification is done by a so-called Trusted Third Party, who vouches for the </a:t>
            </a:r>
          </a:p>
          <a:p>
            <a:pPr marL="457200" indent="-457200"/>
            <a:r>
              <a:rPr lang="en-US" sz="2000" dirty="0"/>
              <a:t>authenticity of the binding between an entity and its public key.</a:t>
            </a:r>
            <a:endParaRPr lang="en-US" sz="2000" i="1" dirty="0"/>
          </a:p>
          <a:p>
            <a:pPr marL="457200" indent="-457200"/>
            <a:endParaRPr lang="en-US" sz="2000" dirty="0"/>
          </a:p>
          <a:p>
            <a:pPr marL="457200" indent="-457200"/>
            <a:endParaRPr lang="en-US" sz="2000" dirty="0"/>
          </a:p>
        </p:txBody>
      </p:sp>
      <p:sp>
        <p:nvSpPr>
          <p:cNvPr id="53251" name="Text Box 3"/>
          <p:cNvSpPr txBox="1">
            <a:spLocks noChangeArrowheads="1"/>
          </p:cNvSpPr>
          <p:nvPr/>
        </p:nvSpPr>
        <p:spPr bwMode="auto">
          <a:xfrm>
            <a:off x="555625" y="533400"/>
            <a:ext cx="818515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400" b="1"/>
              <a:t>Cryptographic building blocks – Authenticity and Secrecy (1)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14462" cy="276999"/>
          </a:xfrm>
        </p:spPr>
        <p:txBody>
          <a:bodyPr/>
          <a:lstStyle/>
          <a:p>
            <a:r>
              <a:rPr lang="en-US" dirty="0" smtClean="0"/>
              <a:t>May 15, 2012</a:t>
            </a:r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5931030" y="6475413"/>
            <a:ext cx="2612895" cy="184666"/>
          </a:xfrm>
        </p:spPr>
        <p:txBody>
          <a:bodyPr/>
          <a:lstStyle/>
          <a:p>
            <a:r>
              <a:rPr lang="en-US" dirty="0"/>
              <a:t>Ren</a:t>
            </a:r>
            <a:r>
              <a:rPr lang="en-US" dirty="0">
                <a:cs typeface="Times New Roman" pitchFamily="-65" charset="0"/>
              </a:rPr>
              <a:t>é </a:t>
            </a:r>
            <a:r>
              <a:rPr lang="en-US" dirty="0" smtClean="0">
                <a:cs typeface="Times New Roman" pitchFamily="-65" charset="0"/>
              </a:rPr>
              <a:t>Struik (Struik Security Consultancy)</a:t>
            </a:r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958D0E62-56C0-4F3A-B4E8-6CDEE3B549A9}" type="slidenum">
              <a:rPr lang="en-US"/>
              <a:pPr/>
              <a:t>48</a:t>
            </a:fld>
            <a:endParaRPr lang="en-US"/>
          </a:p>
        </p:txBody>
      </p:sp>
      <p:sp>
        <p:nvSpPr>
          <p:cNvPr id="55298" name="Text Box 2"/>
          <p:cNvSpPr txBox="1">
            <a:spLocks noChangeArrowheads="1"/>
          </p:cNvSpPr>
          <p:nvPr/>
        </p:nvSpPr>
        <p:spPr bwMode="auto">
          <a:xfrm>
            <a:off x="0" y="914400"/>
            <a:ext cx="9144000" cy="655564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 marL="457200" indent="-457200"/>
            <a:r>
              <a:rPr lang="en-US" sz="2000" b="1" dirty="0" smtClean="0"/>
              <a:t>Public-key </a:t>
            </a:r>
            <a:r>
              <a:rPr lang="en-US" sz="2000" b="1" dirty="0"/>
              <a:t>cryptography (cont’d)</a:t>
            </a:r>
          </a:p>
          <a:p>
            <a:pPr marL="457200" indent="-457200"/>
            <a:r>
              <a:rPr lang="en-US" sz="2000" dirty="0"/>
              <a:t>Certification of public keys depends on appropriately checking the credentials</a:t>
            </a:r>
          </a:p>
          <a:p>
            <a:pPr marL="457200" indent="-457200"/>
            <a:r>
              <a:rPr lang="en-US" sz="2000" dirty="0"/>
              <a:t>of a party and constitutes the following:</a:t>
            </a:r>
          </a:p>
          <a:p>
            <a:pPr marL="457200" indent="-457200">
              <a:buFontTx/>
              <a:buAutoNum type="arabicParenBoth"/>
            </a:pPr>
            <a:r>
              <a:rPr lang="en-US" sz="2000" dirty="0"/>
              <a:t>Check, by cryptographic means, that the entity A that claims to have access to the public key </a:t>
            </a:r>
            <a:r>
              <a:rPr lang="en-US" sz="2000" i="1" dirty="0"/>
              <a:t>P</a:t>
            </a:r>
            <a:r>
              <a:rPr lang="en-US" sz="2000" i="1" baseline="-25000" dirty="0"/>
              <a:t>A</a:t>
            </a:r>
            <a:r>
              <a:rPr lang="en-US" sz="2000" dirty="0"/>
              <a:t>, has access to the corresponding private key </a:t>
            </a:r>
            <a:r>
              <a:rPr lang="en-US" sz="2000" i="1" dirty="0"/>
              <a:t>S</a:t>
            </a:r>
            <a:r>
              <a:rPr lang="en-US" sz="2000" i="1" baseline="-25000" dirty="0"/>
              <a:t>A</a:t>
            </a:r>
            <a:r>
              <a:rPr lang="en-US" sz="2000" dirty="0"/>
              <a:t>;</a:t>
            </a:r>
          </a:p>
          <a:p>
            <a:pPr marL="457200" indent="-457200">
              <a:buFontTx/>
              <a:buAutoNum type="arabicParenBoth"/>
            </a:pPr>
            <a:r>
              <a:rPr lang="en-US" sz="2000" dirty="0"/>
              <a:t>Check, by non-cryptographic means, the claimed identity </a:t>
            </a:r>
            <a:r>
              <a:rPr lang="en-US" sz="2000" i="1" dirty="0"/>
              <a:t>Id</a:t>
            </a:r>
            <a:r>
              <a:rPr lang="en-US" sz="2000" i="1" baseline="-25000" dirty="0"/>
              <a:t>A</a:t>
            </a:r>
            <a:r>
              <a:rPr lang="en-US" sz="2000" dirty="0"/>
              <a:t> of A.</a:t>
            </a:r>
          </a:p>
          <a:p>
            <a:pPr marL="457200" indent="-457200"/>
            <a:endParaRPr lang="en-US" sz="2000" dirty="0"/>
          </a:p>
          <a:p>
            <a:pPr marL="457200" indent="-457200"/>
            <a:r>
              <a:rPr lang="en-US" sz="2000" dirty="0"/>
              <a:t>Certification is done by a so-called trusted third party:</a:t>
            </a:r>
          </a:p>
          <a:p>
            <a:pPr marL="457200" indent="-457200">
              <a:buFont typeface="Wingdings" pitchFamily="2" charset="2"/>
              <a:buChar char="§"/>
            </a:pPr>
            <a:r>
              <a:rPr lang="en-US" sz="2000" i="1" dirty="0" smtClean="0"/>
              <a:t>Digital </a:t>
            </a:r>
            <a:r>
              <a:rPr lang="en-US" sz="2000" i="1" dirty="0"/>
              <a:t>certificates (cryptographic binding</a:t>
            </a:r>
            <a:r>
              <a:rPr lang="en-US" sz="2000" i="1" dirty="0" smtClean="0"/>
              <a:t>)</a:t>
            </a:r>
            <a:endParaRPr lang="en-US" sz="2000" i="1" dirty="0"/>
          </a:p>
          <a:p>
            <a:pPr marL="457200" indent="-457200">
              <a:buFontTx/>
              <a:buAutoNum type="arabicParenBoth"/>
            </a:pPr>
            <a:r>
              <a:rPr lang="en-US" sz="2000" dirty="0"/>
              <a:t>Authenticity of binding, via signature over the pair (</a:t>
            </a:r>
            <a:r>
              <a:rPr lang="en-US" sz="2000" i="1" dirty="0" err="1"/>
              <a:t>Id</a:t>
            </a:r>
            <a:r>
              <a:rPr lang="en-US" sz="2000" i="1" baseline="-25000" dirty="0" err="1"/>
              <a:t>A</a:t>
            </a:r>
            <a:r>
              <a:rPr lang="en-US" sz="2000" i="1" dirty="0" err="1"/>
              <a:t>,P</a:t>
            </a:r>
            <a:r>
              <a:rPr lang="en-US" sz="2000" i="1" baseline="-25000" dirty="0" err="1"/>
              <a:t>A</a:t>
            </a:r>
            <a:r>
              <a:rPr lang="en-US" sz="2000" dirty="0"/>
              <a:t>) by trusted party;</a:t>
            </a:r>
          </a:p>
          <a:p>
            <a:pPr marL="457200" indent="-457200">
              <a:buFontTx/>
              <a:buAutoNum type="arabicParenBoth"/>
            </a:pPr>
            <a:r>
              <a:rPr lang="en-US" sz="2000" dirty="0"/>
              <a:t>Verification of authenticity of public keys </a:t>
            </a:r>
            <a:r>
              <a:rPr lang="en-US" sz="2000" i="1" dirty="0"/>
              <a:t>by any party</a:t>
            </a:r>
            <a:r>
              <a:rPr lang="en-US" sz="2000" dirty="0"/>
              <a:t>, by verifying signature of trusted party in the digital certificate (assuming the authentic storage of trusted party’s signature verification string on each verifying device); </a:t>
            </a:r>
          </a:p>
          <a:p>
            <a:pPr marL="457200" indent="-457200">
              <a:buFontTx/>
              <a:buAutoNum type="arabicParenBoth"/>
            </a:pPr>
            <a:r>
              <a:rPr lang="en-US" sz="2000" dirty="0"/>
              <a:t>Unrestricted transfer of certificates possible (hence, off-line certification possible).</a:t>
            </a:r>
          </a:p>
          <a:p>
            <a:pPr marL="457200" indent="-457200">
              <a:buFont typeface="Wingdings" pitchFamily="2" charset="2"/>
              <a:buChar char="§"/>
            </a:pPr>
            <a:r>
              <a:rPr lang="en-US" sz="2000" i="1" dirty="0" smtClean="0"/>
              <a:t>Manual </a:t>
            </a:r>
            <a:r>
              <a:rPr lang="en-US" sz="2000" i="1" dirty="0"/>
              <a:t>‘certificates’(non-cryptographic: pushing button, low power mode, etc.).</a:t>
            </a:r>
          </a:p>
          <a:p>
            <a:pPr marL="457200" indent="-457200">
              <a:buFontTx/>
              <a:buAutoNum type="arabicParenBoth"/>
            </a:pPr>
            <a:r>
              <a:rPr lang="en-US" sz="2000" dirty="0"/>
              <a:t>No cryptographic verification of the authenticity of public keys possible;</a:t>
            </a:r>
          </a:p>
          <a:p>
            <a:pPr marL="457200" indent="-457200">
              <a:buFontTx/>
              <a:buAutoNum type="arabicParenBoth"/>
            </a:pPr>
            <a:r>
              <a:rPr lang="en-US" sz="2000" dirty="0"/>
              <a:t>No transfer of certificates possible (hence, on-line ‘certification’ only). </a:t>
            </a:r>
            <a:endParaRPr lang="en-US" sz="2000" dirty="0" smtClean="0"/>
          </a:p>
          <a:p>
            <a:pPr marL="457200" indent="-457200"/>
            <a:r>
              <a:rPr lang="en-US" sz="2000" u="sng" dirty="0" smtClean="0"/>
              <a:t>Note:</a:t>
            </a:r>
            <a:r>
              <a:rPr lang="en-US" sz="2000" dirty="0" smtClean="0"/>
              <a:t> with manual certificates, one usually implements ACL lists with public keys                              </a:t>
            </a:r>
            <a:endParaRPr lang="en-US" sz="2000" i="1" dirty="0"/>
          </a:p>
          <a:p>
            <a:pPr marL="457200" indent="-457200"/>
            <a:endParaRPr lang="en-US" sz="2000" i="1" dirty="0"/>
          </a:p>
          <a:p>
            <a:pPr marL="457200" indent="-457200"/>
            <a:endParaRPr lang="en-US" sz="2000" dirty="0"/>
          </a:p>
          <a:p>
            <a:pPr marL="457200" indent="-457200"/>
            <a:endParaRPr lang="en-US" sz="2000" dirty="0"/>
          </a:p>
        </p:txBody>
      </p:sp>
      <p:sp>
        <p:nvSpPr>
          <p:cNvPr id="55299" name="Text Box 3"/>
          <p:cNvSpPr txBox="1">
            <a:spLocks noChangeArrowheads="1"/>
          </p:cNvSpPr>
          <p:nvPr/>
        </p:nvSpPr>
        <p:spPr bwMode="auto">
          <a:xfrm>
            <a:off x="555625" y="533400"/>
            <a:ext cx="818515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400" b="1" dirty="0"/>
              <a:t>Cryptographic building blocks – Authenticity and Secrecy (2)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14462" cy="276999"/>
          </a:xfrm>
        </p:spPr>
        <p:txBody>
          <a:bodyPr/>
          <a:lstStyle/>
          <a:p>
            <a:r>
              <a:rPr lang="en-US" dirty="0" smtClean="0"/>
              <a:t>May 15, 2012</a:t>
            </a:r>
            <a:endParaRPr lang="en-US" dirty="0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5931030" y="6475413"/>
            <a:ext cx="2612895" cy="184666"/>
          </a:xfrm>
        </p:spPr>
        <p:txBody>
          <a:bodyPr/>
          <a:lstStyle/>
          <a:p>
            <a:r>
              <a:rPr lang="en-US" dirty="0"/>
              <a:t>Ren</a:t>
            </a:r>
            <a:r>
              <a:rPr lang="en-US" dirty="0">
                <a:cs typeface="Times New Roman" pitchFamily="-65" charset="0"/>
              </a:rPr>
              <a:t>é </a:t>
            </a:r>
            <a:r>
              <a:rPr lang="en-US" dirty="0" smtClean="0">
                <a:cs typeface="Times New Roman" pitchFamily="-65" charset="0"/>
              </a:rPr>
              <a:t>Struik (Struik Security Consultancy)</a:t>
            </a:r>
            <a:endParaRPr lang="en-US" dirty="0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3274B839-6CFD-4B49-BCA5-60AD5BBC615C}" type="slidenum">
              <a:rPr lang="en-US"/>
              <a:pPr/>
              <a:t>49</a:t>
            </a:fld>
            <a:endParaRPr lang="en-US" dirty="0"/>
          </a:p>
        </p:txBody>
      </p:sp>
      <p:sp>
        <p:nvSpPr>
          <p:cNvPr id="57346" name="Text Box 2"/>
          <p:cNvSpPr txBox="1">
            <a:spLocks noChangeArrowheads="1"/>
          </p:cNvSpPr>
          <p:nvPr/>
        </p:nvSpPr>
        <p:spPr bwMode="auto">
          <a:xfrm>
            <a:off x="0" y="3276600"/>
            <a:ext cx="9144000" cy="101566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sz="2000" i="1" dirty="0" smtClean="0"/>
              <a:t>Provisioning with Public-Keys </a:t>
            </a:r>
          </a:p>
          <a:p>
            <a:pPr algn="ctr">
              <a:buFont typeface="Symbol" pitchFamily="18" charset="2"/>
              <a:buChar char="-"/>
            </a:pPr>
            <a:r>
              <a:rPr lang="en-US" sz="2000" i="1" dirty="0" smtClean="0"/>
              <a:t>Features and Benefits</a:t>
            </a:r>
          </a:p>
          <a:p>
            <a:pPr algn="ctr">
              <a:buFont typeface="Symbol" pitchFamily="18" charset="2"/>
              <a:buChar char="-"/>
            </a:pPr>
            <a:r>
              <a:rPr lang="en-US" sz="2000" i="1" dirty="0" smtClean="0"/>
              <a:t> Security and Usability</a:t>
            </a:r>
            <a:endParaRPr lang="en-US" sz="20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14462" cy="276999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May 15, 2012</a:t>
            </a:r>
            <a:endParaRPr lang="en-US" altLang="ja-JP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5931030" y="6475413"/>
            <a:ext cx="2612895" cy="184666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René Struik (Struik Security Consultancy)</a:t>
            </a:r>
            <a:endParaRPr lang="en-US" altLang="ja-JP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9389016A-55A8-41F3-A301-F0C788D1E75C}" type="slidenum">
              <a:rPr lang="en-US" altLang="ja-JP" smtClean="0"/>
              <a:pPr>
                <a:defRPr/>
              </a:pPr>
              <a:t>5</a:t>
            </a:fld>
            <a:endParaRPr lang="en-US" altLang="ja-JP"/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939703" y="533400"/>
            <a:ext cx="7410683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/>
            <a:r>
              <a:rPr lang="en-US" sz="2400" b="1" dirty="0" smtClean="0"/>
              <a:t>Network Joining – Authentication vs. Authorization (2)</a:t>
            </a:r>
            <a:endParaRPr lang="en-US" sz="2400" b="1" dirty="0"/>
          </a:p>
        </p:txBody>
      </p:sp>
      <p:sp>
        <p:nvSpPr>
          <p:cNvPr id="25" name="TextBox 24"/>
          <p:cNvSpPr txBox="1"/>
          <p:nvPr/>
        </p:nvSpPr>
        <p:spPr>
          <a:xfrm>
            <a:off x="0" y="1102578"/>
            <a:ext cx="9144000" cy="5386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600" b="1" dirty="0" smtClean="0"/>
              <a:t>Device Enrolment Steps:</a:t>
            </a:r>
          </a:p>
          <a:p>
            <a:pPr marL="174625" indent="-174625"/>
            <a:r>
              <a:rPr lang="en-CA" sz="1600" i="1" dirty="0" smtClean="0"/>
              <a:t>Device authentication. </a:t>
            </a:r>
            <a:r>
              <a:rPr lang="en-CA" sz="1600" dirty="0" smtClean="0"/>
              <a:t>Client A and Access Point B authenticate each other and establish a shared key (so as to ensure on-going authenticated communications). </a:t>
            </a:r>
            <a:r>
              <a:rPr lang="en-CA" sz="1600" i="1" dirty="0" smtClean="0"/>
              <a:t>This may involve server KDC as third party.</a:t>
            </a:r>
          </a:p>
          <a:p>
            <a:pPr marL="174625" indent="-174625"/>
            <a:r>
              <a:rPr lang="en-CA" sz="1600" i="1" dirty="0" smtClean="0"/>
              <a:t>Authorization.</a:t>
            </a:r>
            <a:r>
              <a:rPr lang="en-CA" sz="1600" dirty="0" smtClean="0"/>
              <a:t> Access Point B decides on whether/how to authorize device A (if denied, this may result in loss of bandwidth). </a:t>
            </a:r>
            <a:r>
              <a:rPr lang="en-CA" sz="1600" i="1" dirty="0" smtClean="0"/>
              <a:t>Authorization decision may be delegated to server KDC or other 3</a:t>
            </a:r>
            <a:r>
              <a:rPr lang="en-CA" sz="1600" i="1" baseline="30000" dirty="0" smtClean="0"/>
              <a:t>rd</a:t>
            </a:r>
            <a:r>
              <a:rPr lang="en-CA" sz="1600" i="1" dirty="0" smtClean="0"/>
              <a:t>-party device.</a:t>
            </a:r>
          </a:p>
          <a:p>
            <a:pPr marL="174625" indent="-174625"/>
            <a:r>
              <a:rPr lang="en-CA" sz="1600" i="1" dirty="0" smtClean="0"/>
              <a:t>Configuration/</a:t>
            </a:r>
            <a:r>
              <a:rPr lang="en-CA" sz="1600" i="1" dirty="0" err="1" smtClean="0"/>
              <a:t>Parameterization.</a:t>
            </a:r>
            <a:r>
              <a:rPr lang="en-CA" sz="1600" dirty="0" err="1" smtClean="0"/>
              <a:t>Access</a:t>
            </a:r>
            <a:r>
              <a:rPr lang="en-CA" sz="1600" dirty="0" smtClean="0"/>
              <a:t> Point B distributes configuration information to Client A, such as </a:t>
            </a:r>
            <a:r>
              <a:rPr lang="en-CA" sz="1600" dirty="0" smtClean="0">
                <a:sym typeface="Symbol"/>
              </a:rPr>
              <a:t> IP address assignment info;  Bandwidth/usage constraints;  Scheduling info (including on re-authentication policy details). </a:t>
            </a:r>
            <a:r>
              <a:rPr lang="en-CA" sz="1600" i="1" dirty="0" smtClean="0">
                <a:sym typeface="Symbol"/>
              </a:rPr>
              <a:t>This may originate from other network devices, for which it acts as proxy.</a:t>
            </a:r>
            <a:endParaRPr lang="en-CA" sz="1600" i="1" dirty="0" smtClean="0"/>
          </a:p>
          <a:p>
            <a:pPr marL="174625" indent="-174625"/>
            <a:r>
              <a:rPr lang="en-CA" sz="1600" b="1" dirty="0" smtClean="0"/>
              <a:t>Sequential Enrolment vs. Combined Steps</a:t>
            </a:r>
          </a:p>
          <a:p>
            <a:pPr marL="174625" indent="-174625"/>
            <a:endParaRPr lang="en-CA" sz="1600" b="1" dirty="0" smtClean="0"/>
          </a:p>
          <a:p>
            <a:pPr marL="174625" indent="-174625"/>
            <a:endParaRPr lang="en-CA" sz="1600" b="1" dirty="0" smtClean="0"/>
          </a:p>
          <a:p>
            <a:pPr marL="174625" indent="-174625"/>
            <a:endParaRPr lang="en-CA" sz="1600" b="1" dirty="0" smtClean="0"/>
          </a:p>
          <a:p>
            <a:pPr marL="174625" indent="-174625"/>
            <a:endParaRPr lang="en-CA" sz="1600" b="1" dirty="0" smtClean="0"/>
          </a:p>
          <a:p>
            <a:pPr marL="174625" indent="-174625"/>
            <a:endParaRPr lang="en-CA" sz="1600" b="1" dirty="0" smtClean="0"/>
          </a:p>
          <a:p>
            <a:pPr marL="174625" indent="-174625"/>
            <a:endParaRPr lang="en-CA" sz="1600" b="1" dirty="0" smtClean="0"/>
          </a:p>
          <a:p>
            <a:pPr marL="174625" indent="-174625"/>
            <a:endParaRPr lang="en-CA" sz="1600" b="1" dirty="0" smtClean="0"/>
          </a:p>
          <a:p>
            <a:pPr marL="174625" indent="-174625"/>
            <a:endParaRPr lang="en-CA" sz="1600" b="1" dirty="0" smtClean="0"/>
          </a:p>
          <a:p>
            <a:pPr marL="174625" indent="-174625"/>
            <a:endParaRPr lang="en-CA" sz="1600" b="1" dirty="0" smtClean="0"/>
          </a:p>
          <a:p>
            <a:pPr marL="174625" indent="-174625">
              <a:lnSpc>
                <a:spcPct val="150000"/>
              </a:lnSpc>
            </a:pPr>
            <a:r>
              <a:rPr lang="en-CA" sz="1600" u="sng" dirty="0" smtClean="0"/>
              <a:t>Aggressive scheme:</a:t>
            </a:r>
            <a:r>
              <a:rPr lang="en-CA" sz="1600" dirty="0" smtClean="0"/>
              <a:t> Initiate authorization/configuration processes as soon as (presumed) device identity</a:t>
            </a:r>
          </a:p>
          <a:p>
            <a:pPr marL="174625" indent="-174625"/>
            <a:r>
              <a:rPr lang="en-CA" sz="1600" dirty="0" smtClean="0"/>
              <a:t>becomes available (invisible to Client A). Access Point B can deny bandwidth if authorization negative.</a:t>
            </a:r>
          </a:p>
          <a:p>
            <a:pPr marL="174625" indent="-174625"/>
            <a:r>
              <a:rPr lang="en-CA" sz="1600" u="sng" dirty="0" smtClean="0"/>
              <a:t>Note:</a:t>
            </a:r>
            <a:r>
              <a:rPr lang="en-CA" sz="1600" dirty="0" smtClean="0"/>
              <a:t> Communication of configuration info depends on secure channel with Client A.</a:t>
            </a:r>
            <a:endParaRPr lang="en-CA" sz="1600" u="sng" dirty="0" smtClean="0"/>
          </a:p>
        </p:txBody>
      </p:sp>
      <p:grpSp>
        <p:nvGrpSpPr>
          <p:cNvPr id="98" name="Group 97"/>
          <p:cNvGrpSpPr/>
          <p:nvPr/>
        </p:nvGrpSpPr>
        <p:grpSpPr>
          <a:xfrm>
            <a:off x="228600" y="3505200"/>
            <a:ext cx="8227587" cy="2133600"/>
            <a:chOff x="457200" y="3962400"/>
            <a:chExt cx="8227587" cy="2133600"/>
          </a:xfrm>
        </p:grpSpPr>
        <p:grpSp>
          <p:nvGrpSpPr>
            <p:cNvPr id="21" name="Group 5"/>
            <p:cNvGrpSpPr>
              <a:grpSpLocks/>
            </p:cNvGrpSpPr>
            <p:nvPr/>
          </p:nvGrpSpPr>
          <p:grpSpPr bwMode="auto">
            <a:xfrm>
              <a:off x="457200" y="3962400"/>
              <a:ext cx="457200" cy="304800"/>
              <a:chOff x="816" y="912"/>
              <a:chExt cx="288" cy="192"/>
            </a:xfrm>
          </p:grpSpPr>
          <p:sp>
            <p:nvSpPr>
              <p:cNvPr id="22" name="Rectangle 6"/>
              <p:cNvSpPr>
                <a:spLocks noChangeArrowheads="1"/>
              </p:cNvSpPr>
              <p:nvPr/>
            </p:nvSpPr>
            <p:spPr bwMode="auto">
              <a:xfrm>
                <a:off x="816" y="912"/>
                <a:ext cx="288" cy="192"/>
              </a:xfrm>
              <a:prstGeom prst="rect">
                <a:avLst/>
              </a:prstGeom>
              <a:solidFill>
                <a:srgbClr val="FFC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24" name="Text Box 7"/>
              <p:cNvSpPr txBox="1">
                <a:spLocks noChangeArrowheads="1"/>
              </p:cNvSpPr>
              <p:nvPr/>
            </p:nvSpPr>
            <p:spPr bwMode="auto">
              <a:xfrm>
                <a:off x="864" y="912"/>
                <a:ext cx="175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eaLnBrk="1" hangingPunct="1"/>
                <a:r>
                  <a:rPr lang="en-US" i="1" dirty="0"/>
                  <a:t>A</a:t>
                </a:r>
              </a:p>
            </p:txBody>
          </p:sp>
        </p:grpSp>
        <p:grpSp>
          <p:nvGrpSpPr>
            <p:cNvPr id="26" name="Group 9"/>
            <p:cNvGrpSpPr>
              <a:grpSpLocks/>
            </p:cNvGrpSpPr>
            <p:nvPr/>
          </p:nvGrpSpPr>
          <p:grpSpPr bwMode="auto">
            <a:xfrm>
              <a:off x="2286000" y="3962400"/>
              <a:ext cx="457200" cy="304800"/>
              <a:chOff x="816" y="912"/>
              <a:chExt cx="288" cy="192"/>
            </a:xfrm>
          </p:grpSpPr>
          <p:sp>
            <p:nvSpPr>
              <p:cNvPr id="27" name="Rectangle 10"/>
              <p:cNvSpPr>
                <a:spLocks noChangeArrowheads="1"/>
              </p:cNvSpPr>
              <p:nvPr/>
            </p:nvSpPr>
            <p:spPr bwMode="auto">
              <a:xfrm>
                <a:off x="816" y="912"/>
                <a:ext cx="288" cy="192"/>
              </a:xfrm>
              <a:prstGeom prst="rect">
                <a:avLst/>
              </a:prstGeom>
              <a:solidFill>
                <a:srgbClr val="00B0F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28" name="Text Box 11"/>
              <p:cNvSpPr txBox="1">
                <a:spLocks noChangeArrowheads="1"/>
              </p:cNvSpPr>
              <p:nvPr/>
            </p:nvSpPr>
            <p:spPr bwMode="auto">
              <a:xfrm>
                <a:off x="864" y="912"/>
                <a:ext cx="175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eaLnBrk="1" hangingPunct="1"/>
                <a:r>
                  <a:rPr lang="en-US" i="1"/>
                  <a:t>B</a:t>
                </a:r>
              </a:p>
            </p:txBody>
          </p:sp>
        </p:grpSp>
        <p:sp>
          <p:nvSpPr>
            <p:cNvPr id="29" name="Line 13"/>
            <p:cNvSpPr>
              <a:spLocks noChangeShapeType="1"/>
            </p:cNvSpPr>
            <p:nvPr/>
          </p:nvSpPr>
          <p:spPr bwMode="auto">
            <a:xfrm>
              <a:off x="685800" y="4572000"/>
              <a:ext cx="1828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CA"/>
            </a:p>
          </p:txBody>
        </p:sp>
        <p:grpSp>
          <p:nvGrpSpPr>
            <p:cNvPr id="30" name="Group 9"/>
            <p:cNvGrpSpPr>
              <a:grpSpLocks/>
            </p:cNvGrpSpPr>
            <p:nvPr/>
          </p:nvGrpSpPr>
          <p:grpSpPr bwMode="auto">
            <a:xfrm>
              <a:off x="4114800" y="3962400"/>
              <a:ext cx="576263" cy="304800"/>
              <a:chOff x="816" y="912"/>
              <a:chExt cx="363" cy="192"/>
            </a:xfrm>
          </p:grpSpPr>
          <p:sp>
            <p:nvSpPr>
              <p:cNvPr id="31" name="Rectangle 10"/>
              <p:cNvSpPr>
                <a:spLocks noChangeArrowheads="1"/>
              </p:cNvSpPr>
              <p:nvPr/>
            </p:nvSpPr>
            <p:spPr bwMode="auto">
              <a:xfrm>
                <a:off x="816" y="912"/>
                <a:ext cx="288" cy="192"/>
              </a:xfrm>
              <a:prstGeom prst="rect">
                <a:avLst/>
              </a:prstGeom>
              <a:solidFill>
                <a:srgbClr val="92D05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32" name="Text Box 11"/>
              <p:cNvSpPr txBox="1">
                <a:spLocks noChangeArrowheads="1"/>
              </p:cNvSpPr>
              <p:nvPr/>
            </p:nvSpPr>
            <p:spPr bwMode="auto">
              <a:xfrm>
                <a:off x="816" y="912"/>
                <a:ext cx="363" cy="1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eaLnBrk="1" hangingPunct="1"/>
                <a:r>
                  <a:rPr lang="en-US" i="1" dirty="0" smtClean="0"/>
                  <a:t>KDC</a:t>
                </a:r>
                <a:endParaRPr lang="en-US" i="1" dirty="0"/>
              </a:p>
            </p:txBody>
          </p:sp>
        </p:grpSp>
        <p:sp>
          <p:nvSpPr>
            <p:cNvPr id="33" name="TextBox 32"/>
            <p:cNvSpPr txBox="1"/>
            <p:nvPr/>
          </p:nvSpPr>
          <p:spPr>
            <a:xfrm>
              <a:off x="1066800" y="4267200"/>
              <a:ext cx="109517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i="1" dirty="0" smtClean="0"/>
                <a:t>Authentication</a:t>
              </a:r>
              <a:endParaRPr lang="en-CA" i="1" dirty="0"/>
            </a:p>
          </p:txBody>
        </p:sp>
        <p:cxnSp>
          <p:nvCxnSpPr>
            <p:cNvPr id="35" name="Straight Connector 34"/>
            <p:cNvCxnSpPr/>
            <p:nvPr/>
          </p:nvCxnSpPr>
          <p:spPr bwMode="auto">
            <a:xfrm>
              <a:off x="2514600" y="4267200"/>
              <a:ext cx="0" cy="12954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38" name="Straight Connector 37"/>
            <p:cNvCxnSpPr/>
            <p:nvPr/>
          </p:nvCxnSpPr>
          <p:spPr bwMode="auto">
            <a:xfrm>
              <a:off x="2514600" y="4800600"/>
              <a:ext cx="18288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triangle" w="med" len="med"/>
              <a:tailEnd type="triangle" w="med" len="med"/>
            </a:ln>
            <a:effectLst/>
          </p:spPr>
        </p:cxnSp>
        <p:sp>
          <p:nvSpPr>
            <p:cNvPr id="41" name="TextBox 40"/>
            <p:cNvSpPr txBox="1"/>
            <p:nvPr/>
          </p:nvSpPr>
          <p:spPr>
            <a:xfrm>
              <a:off x="2971800" y="4495800"/>
              <a:ext cx="119776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dirty="0" smtClean="0"/>
                <a:t>(</a:t>
              </a:r>
              <a:r>
                <a:rPr lang="en-CA" i="1" dirty="0" smtClean="0"/>
                <a:t>Authentication</a:t>
              </a:r>
              <a:r>
                <a:rPr lang="en-CA" dirty="0" smtClean="0"/>
                <a:t>)</a:t>
              </a:r>
              <a:endParaRPr lang="en-CA" i="1" dirty="0"/>
            </a:p>
          </p:txBody>
        </p:sp>
        <p:cxnSp>
          <p:nvCxnSpPr>
            <p:cNvPr id="43" name="Straight Connector 42"/>
            <p:cNvCxnSpPr>
              <a:stCxn id="22" idx="2"/>
            </p:cNvCxnSpPr>
            <p:nvPr/>
          </p:nvCxnSpPr>
          <p:spPr bwMode="auto">
            <a:xfrm>
              <a:off x="685800" y="4267200"/>
              <a:ext cx="0" cy="12954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45" name="Straight Connector 44"/>
            <p:cNvCxnSpPr/>
            <p:nvPr/>
          </p:nvCxnSpPr>
          <p:spPr bwMode="auto">
            <a:xfrm>
              <a:off x="2514600" y="5181600"/>
              <a:ext cx="18288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triangle" w="med" len="med"/>
              <a:tailEnd type="triangle" w="med" len="med"/>
            </a:ln>
            <a:effectLst/>
          </p:spPr>
        </p:cxnSp>
        <p:sp>
          <p:nvSpPr>
            <p:cNvPr id="49" name="TextBox 48"/>
            <p:cNvSpPr txBox="1"/>
            <p:nvPr/>
          </p:nvSpPr>
          <p:spPr>
            <a:xfrm>
              <a:off x="2971800" y="4876800"/>
              <a:ext cx="1075936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i="1" dirty="0" smtClean="0"/>
                <a:t>Authorization/</a:t>
              </a:r>
            </a:p>
            <a:p>
              <a:endParaRPr lang="en-CA" i="1" dirty="0" smtClean="0"/>
            </a:p>
            <a:p>
              <a:r>
                <a:rPr lang="en-CA" i="1" dirty="0" smtClean="0"/>
                <a:t>Configuration</a:t>
              </a:r>
              <a:endParaRPr lang="en-CA" i="1" dirty="0"/>
            </a:p>
          </p:txBody>
        </p:sp>
        <p:grpSp>
          <p:nvGrpSpPr>
            <p:cNvPr id="50" name="Group 9"/>
            <p:cNvGrpSpPr>
              <a:grpSpLocks/>
            </p:cNvGrpSpPr>
            <p:nvPr/>
          </p:nvGrpSpPr>
          <p:grpSpPr bwMode="auto">
            <a:xfrm>
              <a:off x="4800600" y="4419600"/>
              <a:ext cx="760741" cy="304800"/>
              <a:chOff x="816" y="912"/>
              <a:chExt cx="302" cy="192"/>
            </a:xfrm>
          </p:grpSpPr>
          <p:sp>
            <p:nvSpPr>
              <p:cNvPr id="51" name="Rectangle 10"/>
              <p:cNvSpPr>
                <a:spLocks noChangeArrowheads="1"/>
              </p:cNvSpPr>
              <p:nvPr/>
            </p:nvSpPr>
            <p:spPr bwMode="auto">
              <a:xfrm>
                <a:off x="816" y="912"/>
                <a:ext cx="288" cy="192"/>
              </a:xfrm>
              <a:prstGeom prst="rect">
                <a:avLst/>
              </a:prstGeom>
              <a:solidFill>
                <a:srgbClr val="92D05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52" name="Text Box 11"/>
              <p:cNvSpPr txBox="1">
                <a:spLocks noChangeArrowheads="1"/>
              </p:cNvSpPr>
              <p:nvPr/>
            </p:nvSpPr>
            <p:spPr bwMode="auto">
              <a:xfrm>
                <a:off x="816" y="912"/>
                <a:ext cx="302" cy="1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algn="ctr" eaLnBrk="1" hangingPunct="1"/>
                <a:r>
                  <a:rPr lang="en-US" i="1" dirty="0" smtClean="0"/>
                  <a:t>Routing</a:t>
                </a:r>
                <a:endParaRPr lang="en-US" i="1" dirty="0"/>
              </a:p>
            </p:txBody>
          </p:sp>
        </p:grpSp>
        <p:cxnSp>
          <p:nvCxnSpPr>
            <p:cNvPr id="54" name="Straight Connector 53"/>
            <p:cNvCxnSpPr/>
            <p:nvPr/>
          </p:nvCxnSpPr>
          <p:spPr bwMode="auto">
            <a:xfrm>
              <a:off x="4343400" y="4267200"/>
              <a:ext cx="0" cy="16764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71" name="Straight Connector 70"/>
            <p:cNvCxnSpPr/>
            <p:nvPr/>
          </p:nvCxnSpPr>
          <p:spPr bwMode="auto">
            <a:xfrm>
              <a:off x="4343400" y="5029200"/>
              <a:ext cx="4572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72" name="Straight Connector 71"/>
            <p:cNvCxnSpPr/>
            <p:nvPr/>
          </p:nvCxnSpPr>
          <p:spPr bwMode="auto">
            <a:xfrm>
              <a:off x="4343400" y="4572000"/>
              <a:ext cx="4572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grpSp>
          <p:nvGrpSpPr>
            <p:cNvPr id="73" name="Group 9"/>
            <p:cNvGrpSpPr>
              <a:grpSpLocks/>
            </p:cNvGrpSpPr>
            <p:nvPr/>
          </p:nvGrpSpPr>
          <p:grpSpPr bwMode="auto">
            <a:xfrm>
              <a:off x="4800600" y="4876800"/>
              <a:ext cx="760741" cy="304800"/>
              <a:chOff x="816" y="912"/>
              <a:chExt cx="302" cy="192"/>
            </a:xfrm>
          </p:grpSpPr>
          <p:sp>
            <p:nvSpPr>
              <p:cNvPr id="74" name="Rectangle 10"/>
              <p:cNvSpPr>
                <a:spLocks noChangeArrowheads="1"/>
              </p:cNvSpPr>
              <p:nvPr/>
            </p:nvSpPr>
            <p:spPr bwMode="auto">
              <a:xfrm>
                <a:off x="816" y="912"/>
                <a:ext cx="288" cy="192"/>
              </a:xfrm>
              <a:prstGeom prst="rect">
                <a:avLst/>
              </a:prstGeom>
              <a:solidFill>
                <a:srgbClr val="92D05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75" name="Text Box 11"/>
              <p:cNvSpPr txBox="1">
                <a:spLocks noChangeArrowheads="1"/>
              </p:cNvSpPr>
              <p:nvPr/>
            </p:nvSpPr>
            <p:spPr bwMode="auto">
              <a:xfrm>
                <a:off x="816" y="912"/>
                <a:ext cx="302" cy="1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algn="ctr" eaLnBrk="1" hangingPunct="1"/>
                <a:r>
                  <a:rPr lang="en-US" i="1" dirty="0" smtClean="0"/>
                  <a:t>ISP</a:t>
                </a:r>
                <a:endParaRPr lang="en-US" i="1" dirty="0"/>
              </a:p>
            </p:txBody>
          </p:sp>
        </p:grpSp>
        <p:cxnSp>
          <p:nvCxnSpPr>
            <p:cNvPr id="76" name="Straight Connector 75"/>
            <p:cNvCxnSpPr/>
            <p:nvPr/>
          </p:nvCxnSpPr>
          <p:spPr bwMode="auto">
            <a:xfrm>
              <a:off x="4343400" y="5486400"/>
              <a:ext cx="4572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grpSp>
          <p:nvGrpSpPr>
            <p:cNvPr id="77" name="Group 9"/>
            <p:cNvGrpSpPr>
              <a:grpSpLocks/>
            </p:cNvGrpSpPr>
            <p:nvPr/>
          </p:nvGrpSpPr>
          <p:grpSpPr bwMode="auto">
            <a:xfrm>
              <a:off x="4800600" y="5334000"/>
              <a:ext cx="760741" cy="304800"/>
              <a:chOff x="816" y="912"/>
              <a:chExt cx="302" cy="192"/>
            </a:xfrm>
          </p:grpSpPr>
          <p:sp>
            <p:nvSpPr>
              <p:cNvPr id="78" name="Rectangle 10"/>
              <p:cNvSpPr>
                <a:spLocks noChangeArrowheads="1"/>
              </p:cNvSpPr>
              <p:nvPr/>
            </p:nvSpPr>
            <p:spPr bwMode="auto">
              <a:xfrm>
                <a:off x="816" y="912"/>
                <a:ext cx="288" cy="192"/>
              </a:xfrm>
              <a:prstGeom prst="rect">
                <a:avLst/>
              </a:prstGeom>
              <a:solidFill>
                <a:srgbClr val="92D05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79" name="Text Box 11"/>
              <p:cNvSpPr txBox="1">
                <a:spLocks noChangeArrowheads="1"/>
              </p:cNvSpPr>
              <p:nvPr/>
            </p:nvSpPr>
            <p:spPr bwMode="auto">
              <a:xfrm>
                <a:off x="816" y="912"/>
                <a:ext cx="302" cy="1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algn="ctr" eaLnBrk="1" hangingPunct="1"/>
                <a:r>
                  <a:rPr lang="en-US" i="1" dirty="0" smtClean="0"/>
                  <a:t>Gateway</a:t>
                </a:r>
                <a:endParaRPr lang="en-US" i="1" dirty="0"/>
              </a:p>
            </p:txBody>
          </p:sp>
        </p:grpSp>
        <p:cxnSp>
          <p:nvCxnSpPr>
            <p:cNvPr id="81" name="Straight Arrow Connector 80"/>
            <p:cNvCxnSpPr/>
            <p:nvPr/>
          </p:nvCxnSpPr>
          <p:spPr bwMode="auto">
            <a:xfrm flipH="1">
              <a:off x="685800" y="4953000"/>
              <a:ext cx="1828800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cxnSp>
          <p:nvCxnSpPr>
            <p:cNvPr id="87" name="Straight Arrow Connector 86"/>
            <p:cNvCxnSpPr/>
            <p:nvPr/>
          </p:nvCxnSpPr>
          <p:spPr bwMode="auto">
            <a:xfrm flipH="1">
              <a:off x="685800" y="5334000"/>
              <a:ext cx="1828800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cxnSp>
          <p:nvCxnSpPr>
            <p:cNvPr id="91" name="Straight Connector 90"/>
            <p:cNvCxnSpPr/>
            <p:nvPr/>
          </p:nvCxnSpPr>
          <p:spPr bwMode="auto">
            <a:xfrm>
              <a:off x="4343400" y="5943600"/>
              <a:ext cx="4572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93" name="Rectangle 10"/>
            <p:cNvSpPr>
              <a:spLocks noChangeArrowheads="1"/>
            </p:cNvSpPr>
            <p:nvPr/>
          </p:nvSpPr>
          <p:spPr bwMode="auto">
            <a:xfrm>
              <a:off x="4800600" y="5791200"/>
              <a:ext cx="725475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prstDash val="dash"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96" name="TextBox 95"/>
            <p:cNvSpPr txBox="1"/>
            <p:nvPr/>
          </p:nvSpPr>
          <p:spPr>
            <a:xfrm>
              <a:off x="5715000" y="4876800"/>
              <a:ext cx="296978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dirty="0" smtClean="0"/>
                <a:t>e.g., subscription credentials for WiFi access</a:t>
              </a:r>
              <a:endParaRPr lang="en-CA" dirty="0"/>
            </a:p>
          </p:txBody>
        </p:sp>
        <p:sp>
          <p:nvSpPr>
            <p:cNvPr id="97" name="TextBox 96"/>
            <p:cNvSpPr txBox="1"/>
            <p:nvPr/>
          </p:nvSpPr>
          <p:spPr>
            <a:xfrm>
              <a:off x="5715000" y="4419600"/>
              <a:ext cx="184768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dirty="0" smtClean="0"/>
                <a:t>e.g., IP address assignment</a:t>
              </a:r>
              <a:endParaRPr lang="en-CA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ext Box 2"/>
          <p:cNvSpPr txBox="1">
            <a:spLocks noChangeArrowheads="1"/>
          </p:cNvSpPr>
          <p:nvPr/>
        </p:nvSpPr>
        <p:spPr bwMode="auto">
          <a:xfrm>
            <a:off x="-25400" y="939800"/>
            <a:ext cx="9144000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000" b="1" dirty="0" smtClean="0"/>
              <a:t>Ease </a:t>
            </a:r>
            <a:r>
              <a:rPr lang="en-US" sz="2000" b="1" dirty="0"/>
              <a:t>of use</a:t>
            </a:r>
            <a:r>
              <a:rPr lang="en-US" sz="2000" dirty="0"/>
              <a:t>. </a:t>
            </a:r>
            <a:r>
              <a:rPr lang="en-US" sz="2000" b="0" dirty="0"/>
              <a:t>Trust lifecycle management appears the</a:t>
            </a:r>
            <a:r>
              <a:rPr lang="en-US" sz="2000" b="0" i="1" dirty="0"/>
              <a:t> same </a:t>
            </a:r>
            <a:r>
              <a:rPr lang="en-US" sz="2000" b="0" dirty="0"/>
              <a:t>as that of an unsecured network and relies on</a:t>
            </a:r>
            <a:endParaRPr lang="en-US" sz="2000" b="0" i="1" dirty="0">
              <a:sym typeface="Symbol" pitchFamily="18" charset="2"/>
            </a:endParaRPr>
          </a:p>
          <a:p>
            <a:pPr algn="l" eaLnBrk="0" hangingPunct="0">
              <a:buFont typeface="Wingdings" pitchFamily="2" charset="2"/>
              <a:buChar char="§"/>
            </a:pPr>
            <a:r>
              <a:rPr lang="en-US" sz="2000" b="0" dirty="0"/>
              <a:t> </a:t>
            </a:r>
            <a:r>
              <a:rPr lang="en-US" sz="2000" b="0" dirty="0" smtClean="0"/>
              <a:t> proper </a:t>
            </a:r>
            <a:r>
              <a:rPr lang="en-US" sz="2000" b="0" dirty="0"/>
              <a:t>identification of devices (e.g., reading off a label of physical module);</a:t>
            </a:r>
          </a:p>
          <a:p>
            <a:pPr algn="l" eaLnBrk="0" hangingPunct="0">
              <a:buFont typeface="Wingdings" pitchFamily="2" charset="2"/>
              <a:buChar char="§"/>
            </a:pPr>
            <a:r>
              <a:rPr lang="en-US" sz="2000" b="0" dirty="0"/>
              <a:t> </a:t>
            </a:r>
            <a:r>
              <a:rPr lang="en-US" sz="2000" b="0" dirty="0" smtClean="0"/>
              <a:t> proper </a:t>
            </a:r>
            <a:r>
              <a:rPr lang="en-US" sz="2000" b="0" dirty="0"/>
              <a:t>management of device roles (e.g., adding these to, resp. removing these</a:t>
            </a:r>
          </a:p>
          <a:p>
            <a:pPr algn="l" eaLnBrk="0" hangingPunct="0"/>
            <a:r>
              <a:rPr lang="en-US" sz="2000" b="0" dirty="0"/>
              <a:t>  </a:t>
            </a:r>
            <a:r>
              <a:rPr lang="en-US" sz="2000" b="0" dirty="0" smtClean="0"/>
              <a:t> from </a:t>
            </a:r>
            <a:r>
              <a:rPr lang="en-US" sz="2000" b="0" dirty="0"/>
              <a:t>a white list, e.g., via a workstation GUI).</a:t>
            </a:r>
          </a:p>
          <a:p>
            <a:pPr algn="l" eaLnBrk="0" hangingPunct="0"/>
            <a:r>
              <a:rPr lang="en-US" sz="2000" b="0" dirty="0"/>
              <a:t>Thus, trust lifecycle management relies completely on handling of </a:t>
            </a:r>
            <a:r>
              <a:rPr lang="en-US" sz="2000" b="0" i="1" dirty="0"/>
              <a:t>public</a:t>
            </a:r>
            <a:r>
              <a:rPr lang="en-US" sz="2000" b="0" dirty="0"/>
              <a:t> information.</a:t>
            </a:r>
          </a:p>
          <a:p>
            <a:pPr algn="l" eaLnBrk="0" hangingPunct="0"/>
            <a:endParaRPr lang="en-US" sz="2000" b="0" dirty="0"/>
          </a:p>
          <a:p>
            <a:pPr algn="l" eaLnBrk="0" hangingPunct="0"/>
            <a:r>
              <a:rPr lang="en-US" sz="2000" b="1" dirty="0"/>
              <a:t>Flexibility</a:t>
            </a:r>
            <a:r>
              <a:rPr lang="en-US" sz="2000" dirty="0"/>
              <a:t>. </a:t>
            </a:r>
            <a:r>
              <a:rPr lang="en-US" sz="2000" b="0" dirty="0"/>
              <a:t>Virtually no restrictions </a:t>
            </a:r>
            <a:r>
              <a:rPr lang="en-US" sz="2000" b="0" dirty="0" err="1"/>
              <a:t>w.r.t</a:t>
            </a:r>
            <a:r>
              <a:rPr lang="en-US" sz="2000" b="0" dirty="0"/>
              <a:t>. support for</a:t>
            </a:r>
          </a:p>
          <a:p>
            <a:pPr algn="l" eaLnBrk="0" hangingPunct="0">
              <a:buFont typeface="Wingdings" pitchFamily="2" charset="2"/>
              <a:buChar char="§"/>
            </a:pPr>
            <a:r>
              <a:rPr lang="en-US" sz="2000" b="0" dirty="0"/>
              <a:t> </a:t>
            </a:r>
            <a:r>
              <a:rPr lang="en-US" sz="2000" b="0" dirty="0" smtClean="0"/>
              <a:t> mix-and-match </a:t>
            </a:r>
            <a:r>
              <a:rPr lang="en-US" sz="2000" b="0" dirty="0"/>
              <a:t>of devices from different vendors;</a:t>
            </a:r>
          </a:p>
          <a:p>
            <a:pPr algn="l" eaLnBrk="0" hangingPunct="0"/>
            <a:r>
              <a:rPr lang="en-US" sz="2000" dirty="0" smtClean="0"/>
              <a:t>    </a:t>
            </a:r>
            <a:r>
              <a:rPr lang="en-US" sz="2000" b="0" dirty="0" smtClean="0"/>
              <a:t>changes </a:t>
            </a:r>
            <a:r>
              <a:rPr lang="en-US" sz="2000" b="0" dirty="0"/>
              <a:t>to network topology (merging or partitioning of networks, device</a:t>
            </a:r>
          </a:p>
          <a:p>
            <a:pPr algn="l" eaLnBrk="0" hangingPunct="0">
              <a:buFont typeface="Wingdings" pitchFamily="2" charset="2"/>
              <a:buChar char="§"/>
            </a:pPr>
            <a:r>
              <a:rPr lang="en-US" sz="2000" b="0" dirty="0"/>
              <a:t>  </a:t>
            </a:r>
            <a:r>
              <a:rPr lang="en-US" sz="2000" b="0" dirty="0" smtClean="0"/>
              <a:t>replacement </a:t>
            </a:r>
            <a:r>
              <a:rPr lang="en-US" sz="2000" b="0" dirty="0"/>
              <a:t>or addition, addition of pre-assembled subsystem); </a:t>
            </a:r>
          </a:p>
          <a:p>
            <a:pPr algn="l" eaLnBrk="0" hangingPunct="0"/>
            <a:r>
              <a:rPr lang="en-US" sz="2000" dirty="0" smtClean="0"/>
              <a:t>    </a:t>
            </a:r>
            <a:r>
              <a:rPr lang="en-US" sz="2000" b="0" dirty="0" smtClean="0"/>
              <a:t>changes </a:t>
            </a:r>
            <a:r>
              <a:rPr lang="en-US" sz="2000" b="0" dirty="0"/>
              <a:t>to device roles (e.g., smooth hand-over of system manager, security </a:t>
            </a:r>
            <a:r>
              <a:rPr lang="en-US" sz="2000" b="0" dirty="0" smtClean="0"/>
              <a:t>manager</a:t>
            </a:r>
          </a:p>
          <a:p>
            <a:pPr algn="l" eaLnBrk="0" hangingPunct="0"/>
            <a:r>
              <a:rPr lang="en-US" sz="2000" dirty="0" smtClean="0"/>
              <a:t>   </a:t>
            </a:r>
            <a:r>
              <a:rPr lang="en-US" sz="2000" b="0" dirty="0" smtClean="0"/>
              <a:t> roles</a:t>
            </a:r>
            <a:r>
              <a:rPr lang="en-US" sz="2000" b="0" dirty="0"/>
              <a:t>, via ‘soft reboot’);</a:t>
            </a:r>
          </a:p>
          <a:p>
            <a:pPr algn="l" eaLnBrk="0" hangingPunct="0">
              <a:buFont typeface="Wingdings" pitchFamily="2" charset="2"/>
              <a:buChar char="§"/>
            </a:pPr>
            <a:r>
              <a:rPr lang="en-US" sz="2000" b="0" dirty="0"/>
              <a:t> </a:t>
            </a:r>
            <a:r>
              <a:rPr lang="en-US" sz="2000" b="0" dirty="0" smtClean="0"/>
              <a:t> back-up </a:t>
            </a:r>
            <a:r>
              <a:rPr lang="en-US" sz="2000" b="0" dirty="0"/>
              <a:t>and failure recovery (since management fully relies on </a:t>
            </a:r>
            <a:r>
              <a:rPr lang="en-US" sz="2000" b="0" i="1" dirty="0"/>
              <a:t>public</a:t>
            </a:r>
            <a:r>
              <a:rPr lang="en-US" sz="2000" b="0" dirty="0"/>
              <a:t> information).</a:t>
            </a:r>
            <a:endParaRPr lang="en-US" sz="2000" b="0" u="sng" dirty="0"/>
          </a:p>
        </p:txBody>
      </p:sp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2913178" y="533400"/>
            <a:ext cx="3470053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400" b="1" dirty="0" smtClean="0"/>
              <a:t>Features and Benefits (1)</a:t>
            </a:r>
            <a:endParaRPr lang="en-US" sz="2400" b="1" dirty="0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5931030" y="6477000"/>
            <a:ext cx="2612895" cy="184666"/>
          </a:xfrm>
        </p:spPr>
        <p:txBody>
          <a:bodyPr/>
          <a:lstStyle/>
          <a:p>
            <a:r>
              <a:rPr lang="en-US" dirty="0"/>
              <a:t>Ren</a:t>
            </a:r>
            <a:r>
              <a:rPr lang="en-US" dirty="0">
                <a:cs typeface="Times New Roman" pitchFamily="-65" charset="0"/>
              </a:rPr>
              <a:t>é </a:t>
            </a:r>
            <a:r>
              <a:rPr lang="en-US" dirty="0" smtClean="0">
                <a:cs typeface="Times New Roman" pitchFamily="-65" charset="0"/>
              </a:rPr>
              <a:t>Struik (Struik Security Consultancy)</a:t>
            </a:r>
            <a:endParaRPr lang="en-US" dirty="0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 dirty="0"/>
              <a:t>Slide </a:t>
            </a:r>
            <a:fld id="{3274B839-6CFD-4B49-BCA5-60AD5BBC615C}" type="slidenum">
              <a:rPr lang="en-US"/>
              <a:pPr/>
              <a:t>50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ext Box 2"/>
          <p:cNvSpPr txBox="1">
            <a:spLocks noChangeArrowheads="1"/>
          </p:cNvSpPr>
          <p:nvPr/>
        </p:nvSpPr>
        <p:spPr bwMode="auto">
          <a:xfrm>
            <a:off x="-12700" y="977523"/>
            <a:ext cx="9144000" cy="58169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eaLnBrk="0" hangingPunct="0">
              <a:lnSpc>
                <a:spcPct val="90000"/>
              </a:lnSpc>
            </a:pPr>
            <a:r>
              <a:rPr lang="en-US" sz="2000" b="1" dirty="0" smtClean="0"/>
              <a:t>Minimizes </a:t>
            </a:r>
            <a:r>
              <a:rPr lang="en-US" sz="2000" b="1" dirty="0"/>
              <a:t>trust dependencies</a:t>
            </a:r>
            <a:r>
              <a:rPr lang="en-US" sz="2000" dirty="0"/>
              <a:t>. </a:t>
            </a:r>
            <a:r>
              <a:rPr lang="en-US" sz="2000" b="0" dirty="0"/>
              <a:t>Since secret information is never disclosed,</a:t>
            </a:r>
          </a:p>
          <a:p>
            <a:pPr algn="l" eaLnBrk="0" hangingPunct="0">
              <a:buFont typeface="Wingdings" pitchFamily="2" charset="2"/>
              <a:buChar char="§"/>
            </a:pPr>
            <a:r>
              <a:rPr lang="en-US" sz="2000" b="0" dirty="0"/>
              <a:t> Greatly reduced reliance on trustworthy personnel; </a:t>
            </a:r>
          </a:p>
          <a:p>
            <a:pPr algn="l" eaLnBrk="0" hangingPunct="0">
              <a:buFont typeface="Wingdings" pitchFamily="2" charset="2"/>
              <a:buChar char="§"/>
            </a:pPr>
            <a:r>
              <a:rPr lang="en-US" sz="2000" b="0" dirty="0"/>
              <a:t> Virtually no training requirements for operational personnel;</a:t>
            </a:r>
          </a:p>
          <a:p>
            <a:pPr algn="l" eaLnBrk="0" hangingPunct="0">
              <a:buFont typeface="Wingdings" pitchFamily="2" charset="2"/>
              <a:buChar char="§"/>
            </a:pPr>
            <a:r>
              <a:rPr lang="en-US" sz="2000" b="0" dirty="0"/>
              <a:t> Virtual removal of trust dependencies between different entities in value chain</a:t>
            </a:r>
          </a:p>
          <a:p>
            <a:pPr algn="l" eaLnBrk="0" hangingPunct="0"/>
            <a:r>
              <a:rPr lang="en-US" sz="2000" b="0" dirty="0"/>
              <a:t>   (whether OEM, vendor, system integrator, installer, or user).</a:t>
            </a:r>
          </a:p>
          <a:p>
            <a:pPr algn="l" eaLnBrk="0" hangingPunct="0">
              <a:buFont typeface="Wingdings" pitchFamily="2" charset="2"/>
              <a:buChar char="§"/>
            </a:pPr>
            <a:r>
              <a:rPr lang="en-US" sz="2000" b="0" dirty="0"/>
              <a:t> Ease of security </a:t>
            </a:r>
            <a:r>
              <a:rPr lang="en-US" sz="2000" b="0" dirty="0" err="1" smtClean="0"/>
              <a:t>auditability</a:t>
            </a:r>
            <a:r>
              <a:rPr lang="en-US" sz="2000" b="0" dirty="0"/>
              <a:t>.</a:t>
            </a:r>
          </a:p>
          <a:p>
            <a:pPr algn="l" eaLnBrk="0" hangingPunct="0"/>
            <a:endParaRPr lang="en-US" sz="2000" b="0" dirty="0"/>
          </a:p>
          <a:p>
            <a:pPr algn="l" eaLnBrk="0" hangingPunct="0">
              <a:lnSpc>
                <a:spcPct val="90000"/>
              </a:lnSpc>
            </a:pPr>
            <a:r>
              <a:rPr lang="en-US" sz="2000" b="1" dirty="0"/>
              <a:t>Support for flexible deployment and business models</a:t>
            </a:r>
            <a:r>
              <a:rPr lang="en-US" sz="2000" dirty="0"/>
              <a:t>. </a:t>
            </a:r>
            <a:r>
              <a:rPr lang="en-US" sz="2000" b="0" dirty="0"/>
              <a:t>Due to the fact that no secret information is ever disclosed during a device’s or network’s lifecycle, network topology changes or device role changes present a ‘clean’ logical separation between state prior to and after such an event (thus, allowing subscription-based services, outsourced management, re-contracting, etc.).</a:t>
            </a:r>
          </a:p>
          <a:p>
            <a:pPr algn="l" eaLnBrk="0" hangingPunct="0"/>
            <a:endParaRPr lang="en-US" sz="2000" dirty="0"/>
          </a:p>
          <a:p>
            <a:pPr algn="l" eaLnBrk="0" hangingPunct="0">
              <a:lnSpc>
                <a:spcPct val="90000"/>
              </a:lnSpc>
            </a:pPr>
            <a:r>
              <a:rPr lang="en-US" sz="2000" b="1" dirty="0"/>
              <a:t>Enforcement of standards compliance</a:t>
            </a:r>
            <a:r>
              <a:rPr lang="en-US" sz="2000" dirty="0"/>
              <a:t>. </a:t>
            </a:r>
            <a:r>
              <a:rPr lang="en-US" sz="2000" b="0" dirty="0"/>
              <a:t> Enforced by only issuing a certificate to devices from vendors that passed conformance testing.</a:t>
            </a:r>
          </a:p>
          <a:p>
            <a:pPr algn="l" eaLnBrk="0" hangingPunct="0"/>
            <a:endParaRPr lang="en-US" sz="2000" dirty="0"/>
          </a:p>
          <a:p>
            <a:pPr algn="l" eaLnBrk="0" hangingPunct="0">
              <a:lnSpc>
                <a:spcPct val="90000"/>
              </a:lnSpc>
            </a:pPr>
            <a:r>
              <a:rPr lang="en-US" sz="2000" b="1" dirty="0"/>
              <a:t>No reliance on configuration tools and out-of-band configuration steps</a:t>
            </a:r>
            <a:r>
              <a:rPr lang="en-US" sz="2000" dirty="0"/>
              <a:t>.</a:t>
            </a:r>
            <a:r>
              <a:rPr lang="en-US" sz="2000" b="0" dirty="0"/>
              <a:t> A configuration tool may be used, but is not strictly necessary for trust enforcement.</a:t>
            </a:r>
            <a:endParaRPr lang="en-US" sz="2000" dirty="0"/>
          </a:p>
          <a:p>
            <a:pPr algn="l" eaLnBrk="0" hangingPunct="0"/>
            <a:endParaRPr lang="en-US" sz="2000" b="0" dirty="0"/>
          </a:p>
        </p:txBody>
      </p:sp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2913178" y="533400"/>
            <a:ext cx="3470053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400" b="1" dirty="0" smtClean="0"/>
              <a:t>Features and Benefits (2)</a:t>
            </a:r>
            <a:endParaRPr lang="en-US" sz="2400" b="1" dirty="0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5931030" y="6475413"/>
            <a:ext cx="2612895" cy="184666"/>
          </a:xfrm>
        </p:spPr>
        <p:txBody>
          <a:bodyPr/>
          <a:lstStyle/>
          <a:p>
            <a:r>
              <a:rPr lang="en-US" dirty="0"/>
              <a:t>Ren</a:t>
            </a:r>
            <a:r>
              <a:rPr lang="en-US" dirty="0">
                <a:cs typeface="Times New Roman" pitchFamily="-65" charset="0"/>
              </a:rPr>
              <a:t>é </a:t>
            </a:r>
            <a:r>
              <a:rPr lang="en-US" dirty="0" smtClean="0">
                <a:cs typeface="Times New Roman" pitchFamily="-65" charset="0"/>
              </a:rPr>
              <a:t>Struik (Struik Security Consultancy)</a:t>
            </a:r>
            <a:endParaRPr lang="en-US" dirty="0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 dirty="0"/>
              <a:t>Slide </a:t>
            </a:r>
            <a:fld id="{3274B839-6CFD-4B49-BCA5-60AD5BBC615C}" type="slidenum">
              <a:rPr lang="en-US"/>
              <a:pPr/>
              <a:t>51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-25400" y="952500"/>
            <a:ext cx="9144000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eaLnBrk="0" hangingPunct="0"/>
            <a:r>
              <a:rPr lang="en-US" sz="2000" i="1" dirty="0"/>
              <a:t>Conventional wisdom: </a:t>
            </a:r>
            <a:r>
              <a:rPr lang="en-US" sz="2000" b="0" dirty="0"/>
              <a:t>Symmetric-key cryptographic functionality, let alone public- key cryptographic functionality, are expensive to implement with sensor networks.</a:t>
            </a:r>
          </a:p>
          <a:p>
            <a:pPr algn="l" eaLnBrk="0" hangingPunct="0"/>
            <a:r>
              <a:rPr lang="en-US" sz="2000" i="1" dirty="0"/>
              <a:t>Status anno 2008:</a:t>
            </a:r>
            <a:r>
              <a:rPr lang="en-US" sz="2000" b="0" i="1" dirty="0"/>
              <a:t> </a:t>
            </a:r>
            <a:r>
              <a:rPr lang="en-US" sz="2000" b="0" dirty="0"/>
              <a:t>conventional wisdom challenged for all but most mundane devices.</a:t>
            </a:r>
          </a:p>
          <a:p>
            <a:pPr algn="l" eaLnBrk="0" hangingPunct="0"/>
            <a:r>
              <a:rPr lang="en-US" sz="2000" b="0" u="sng" dirty="0" smtClean="0"/>
              <a:t>Examples</a:t>
            </a:r>
            <a:r>
              <a:rPr lang="en-US" sz="2000" b="0" u="sng" dirty="0"/>
              <a:t>:</a:t>
            </a:r>
            <a:r>
              <a:rPr lang="en-US" sz="2000" b="0" dirty="0"/>
              <a:t> Bluetooth v2.1, ZigBee Smart Metering, RFID e-Passport.</a:t>
            </a:r>
            <a:endParaRPr lang="en-US" sz="2000" b="0" i="1" dirty="0"/>
          </a:p>
        </p:txBody>
      </p:sp>
      <p:sp>
        <p:nvSpPr>
          <p:cNvPr id="30723" name="Rectangle 42"/>
          <p:cNvSpPr>
            <a:spLocks noChangeArrowheads="1"/>
          </p:cNvSpPr>
          <p:nvPr/>
        </p:nvSpPr>
        <p:spPr bwMode="gray">
          <a:xfrm>
            <a:off x="0" y="6096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n-US" sz="2400" b="1" dirty="0"/>
              <a:t>Cost</a:t>
            </a:r>
          </a:p>
        </p:txBody>
      </p:sp>
      <p:grpSp>
        <p:nvGrpSpPr>
          <p:cNvPr id="2" name="Group 61"/>
          <p:cNvGrpSpPr>
            <a:grpSpLocks/>
          </p:cNvGrpSpPr>
          <p:nvPr/>
        </p:nvGrpSpPr>
        <p:grpSpPr bwMode="auto">
          <a:xfrm>
            <a:off x="0" y="2362200"/>
            <a:ext cx="9150350" cy="4178301"/>
            <a:chOff x="0" y="1488"/>
            <a:chExt cx="5764" cy="2632"/>
          </a:xfrm>
        </p:grpSpPr>
        <p:grpSp>
          <p:nvGrpSpPr>
            <p:cNvPr id="3" name="Group 37"/>
            <p:cNvGrpSpPr>
              <a:grpSpLocks/>
            </p:cNvGrpSpPr>
            <p:nvPr/>
          </p:nvGrpSpPr>
          <p:grpSpPr bwMode="auto">
            <a:xfrm>
              <a:off x="144" y="1776"/>
              <a:ext cx="5448" cy="885"/>
              <a:chOff x="144" y="1824"/>
              <a:chExt cx="5448" cy="885"/>
            </a:xfrm>
          </p:grpSpPr>
          <p:grpSp>
            <p:nvGrpSpPr>
              <p:cNvPr id="4" name="Group 36"/>
              <p:cNvGrpSpPr>
                <a:grpSpLocks/>
              </p:cNvGrpSpPr>
              <p:nvPr/>
            </p:nvGrpSpPr>
            <p:grpSpPr bwMode="auto">
              <a:xfrm>
                <a:off x="144" y="1824"/>
                <a:ext cx="4032" cy="432"/>
                <a:chOff x="144" y="1824"/>
                <a:chExt cx="4032" cy="432"/>
              </a:xfrm>
            </p:grpSpPr>
            <p:sp>
              <p:nvSpPr>
                <p:cNvPr id="30747" name="Rectangle 4"/>
                <p:cNvSpPr>
                  <a:spLocks noChangeArrowheads="1"/>
                </p:cNvSpPr>
                <p:nvPr/>
              </p:nvSpPr>
              <p:spPr bwMode="gray">
                <a:xfrm>
                  <a:off x="144" y="2064"/>
                  <a:ext cx="1584" cy="192"/>
                </a:xfrm>
                <a:prstGeom prst="rect">
                  <a:avLst/>
                </a:prstGeom>
                <a:solidFill>
                  <a:srgbClr val="99FF33"/>
                </a:solidFill>
                <a:ln w="9525">
                  <a:miter lim="800000"/>
                  <a:headEnd/>
                  <a:tailEnd/>
                </a:ln>
                <a:scene3d>
                  <a:camera prst="legacyObliqueBottomRight"/>
                  <a:lightRig rig="legacyFlat2" dir="t"/>
                </a:scene3d>
                <a:sp3d extrusionH="150800" prstMaterial="legacyMatte">
                  <a:bevelT w="13500" h="13500" prst="angle"/>
                  <a:bevelB w="13500" h="13500" prst="angle"/>
                  <a:extrusionClr>
                    <a:srgbClr val="99FF33"/>
                  </a:extrusionClr>
                </a:sp3d>
              </p:spPr>
              <p:txBody>
                <a:bodyPr wrap="none" anchor="ctr">
                  <a:flatTx/>
                </a:bodyPr>
                <a:lstStyle/>
                <a:p>
                  <a:r>
                    <a:rPr lang="en-US" b="0"/>
                    <a:t> Public Key Device</a:t>
                  </a:r>
                </a:p>
              </p:txBody>
            </p:sp>
            <p:sp>
              <p:nvSpPr>
                <p:cNvPr id="30748" name="Rectangle 6"/>
                <p:cNvSpPr>
                  <a:spLocks noChangeArrowheads="1"/>
                </p:cNvSpPr>
                <p:nvPr/>
              </p:nvSpPr>
              <p:spPr bwMode="gray">
                <a:xfrm>
                  <a:off x="1776" y="2064"/>
                  <a:ext cx="672" cy="192"/>
                </a:xfrm>
                <a:prstGeom prst="rect">
                  <a:avLst/>
                </a:prstGeom>
                <a:solidFill>
                  <a:srgbClr val="CCFFFF"/>
                </a:solidFill>
                <a:ln w="9525">
                  <a:miter lim="800000"/>
                  <a:headEnd/>
                  <a:tailEnd/>
                </a:ln>
                <a:scene3d>
                  <a:camera prst="legacyObliqueBottomRight"/>
                  <a:lightRig rig="legacyFlat2" dir="t"/>
                </a:scene3d>
                <a:sp3d extrusionH="150800" prstMaterial="legacyMatte">
                  <a:bevelT w="13500" h="13500" prst="angle"/>
                  <a:bevelB w="13500" h="13500" prst="angle"/>
                  <a:extrusionClr>
                    <a:srgbClr val="CCFFFF"/>
                  </a:extrusionClr>
                </a:sp3d>
              </p:spPr>
              <p:txBody>
                <a:bodyPr wrap="none" anchor="ctr">
                  <a:flatTx/>
                </a:bodyPr>
                <a:lstStyle/>
                <a:p>
                  <a:r>
                    <a:rPr lang="en-US" b="0"/>
                    <a:t>DeviceId</a:t>
                  </a:r>
                </a:p>
              </p:txBody>
            </p:sp>
            <p:sp>
              <p:nvSpPr>
                <p:cNvPr id="30749" name="Rectangle 8"/>
                <p:cNvSpPr>
                  <a:spLocks noChangeArrowheads="1"/>
                </p:cNvSpPr>
                <p:nvPr/>
              </p:nvSpPr>
              <p:spPr bwMode="gray">
                <a:xfrm>
                  <a:off x="2496" y="2064"/>
                  <a:ext cx="672" cy="192"/>
                </a:xfrm>
                <a:prstGeom prst="rect">
                  <a:avLst/>
                </a:prstGeom>
                <a:solidFill>
                  <a:srgbClr val="FF9933"/>
                </a:solidFill>
                <a:ln w="9525">
                  <a:miter lim="800000"/>
                  <a:headEnd/>
                  <a:tailEnd/>
                </a:ln>
                <a:scene3d>
                  <a:camera prst="legacyObliqueBottomRight"/>
                  <a:lightRig rig="legacyFlat2" dir="t"/>
                </a:scene3d>
                <a:sp3d extrusionH="150800" prstMaterial="legacyMatte">
                  <a:bevelT w="13500" h="13500" prst="angle"/>
                  <a:bevelB w="13500" h="13500" prst="angle"/>
                  <a:extrusionClr>
                    <a:srgbClr val="FF9933"/>
                  </a:extrusionClr>
                </a:sp3d>
              </p:spPr>
              <p:txBody>
                <a:bodyPr wrap="none" anchor="ctr">
                  <a:flatTx/>
                </a:bodyPr>
                <a:lstStyle/>
                <a:p>
                  <a:r>
                    <a:rPr lang="en-US" b="0"/>
                    <a:t>CA Id</a:t>
                  </a:r>
                </a:p>
              </p:txBody>
            </p:sp>
            <p:sp>
              <p:nvSpPr>
                <p:cNvPr id="30750" name="Rectangle 10"/>
                <p:cNvSpPr>
                  <a:spLocks noChangeArrowheads="1"/>
                </p:cNvSpPr>
                <p:nvPr/>
              </p:nvSpPr>
              <p:spPr bwMode="gray">
                <a:xfrm>
                  <a:off x="3216" y="2064"/>
                  <a:ext cx="912" cy="192"/>
                </a:xfrm>
                <a:prstGeom prst="rect">
                  <a:avLst/>
                </a:prstGeom>
                <a:solidFill>
                  <a:srgbClr val="FFCC99"/>
                </a:solidFill>
                <a:ln w="9525">
                  <a:miter lim="800000"/>
                  <a:headEnd/>
                  <a:tailEnd/>
                </a:ln>
                <a:scene3d>
                  <a:camera prst="legacyObliqueBottomRight"/>
                  <a:lightRig rig="legacyFlat2" dir="t"/>
                </a:scene3d>
                <a:sp3d extrusionH="150800" prstMaterial="legacyMatte">
                  <a:bevelT w="13500" h="13500" prst="angle"/>
                  <a:bevelB w="13500" h="13500" prst="angle"/>
                  <a:extrusionClr>
                    <a:srgbClr val="FFCC99"/>
                  </a:extrusionClr>
                </a:sp3d>
              </p:spPr>
              <p:txBody>
                <a:bodyPr wrap="none" anchor="ctr">
                  <a:flatTx/>
                </a:bodyPr>
                <a:lstStyle/>
                <a:p>
                  <a:r>
                    <a:rPr lang="en-US" b="0"/>
                    <a:t>AttributeData</a:t>
                  </a:r>
                </a:p>
              </p:txBody>
            </p:sp>
            <p:sp>
              <p:nvSpPr>
                <p:cNvPr id="30751" name="Line 13"/>
                <p:cNvSpPr>
                  <a:spLocks noChangeShapeType="1"/>
                </p:cNvSpPr>
                <p:nvPr/>
              </p:nvSpPr>
              <p:spPr bwMode="gray">
                <a:xfrm>
                  <a:off x="144" y="2016"/>
                  <a:ext cx="1584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 type="triangle" w="med" len="med"/>
                  <a:tailEnd type="triangle" w="med" len="med"/>
                </a:ln>
              </p:spPr>
              <p:txBody>
                <a:bodyPr wrap="none" anchor="ctr"/>
                <a:lstStyle/>
                <a:p>
                  <a:endParaRPr lang="en-CA"/>
                </a:p>
              </p:txBody>
            </p:sp>
            <p:sp>
              <p:nvSpPr>
                <p:cNvPr id="30752" name="Line 14"/>
                <p:cNvSpPr>
                  <a:spLocks noChangeShapeType="1"/>
                </p:cNvSpPr>
                <p:nvPr/>
              </p:nvSpPr>
              <p:spPr bwMode="gray">
                <a:xfrm>
                  <a:off x="2496" y="2016"/>
                  <a:ext cx="72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 type="triangle" w="med" len="med"/>
                  <a:tailEnd type="triangle" w="med" len="med"/>
                </a:ln>
              </p:spPr>
              <p:txBody>
                <a:bodyPr wrap="none" anchor="ctr"/>
                <a:lstStyle/>
                <a:p>
                  <a:endParaRPr lang="en-CA"/>
                </a:p>
              </p:txBody>
            </p:sp>
            <p:sp>
              <p:nvSpPr>
                <p:cNvPr id="30753" name="Line 15"/>
                <p:cNvSpPr>
                  <a:spLocks noChangeShapeType="1"/>
                </p:cNvSpPr>
                <p:nvPr/>
              </p:nvSpPr>
              <p:spPr bwMode="gray">
                <a:xfrm>
                  <a:off x="3216" y="2016"/>
                  <a:ext cx="96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 type="triangle" w="med" len="med"/>
                  <a:tailEnd type="triangle" w="med" len="med"/>
                </a:ln>
              </p:spPr>
              <p:txBody>
                <a:bodyPr wrap="none" anchor="ctr"/>
                <a:lstStyle/>
                <a:p>
                  <a:endParaRPr lang="en-CA"/>
                </a:p>
              </p:txBody>
            </p:sp>
            <p:sp>
              <p:nvSpPr>
                <p:cNvPr id="30754" name="Line 16"/>
                <p:cNvSpPr>
                  <a:spLocks noChangeShapeType="1"/>
                </p:cNvSpPr>
                <p:nvPr/>
              </p:nvSpPr>
              <p:spPr bwMode="gray">
                <a:xfrm>
                  <a:off x="1728" y="2016"/>
                  <a:ext cx="768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 type="triangle" w="med" len="med"/>
                  <a:tailEnd type="triangle" w="med" len="med"/>
                </a:ln>
              </p:spPr>
              <p:txBody>
                <a:bodyPr wrap="none" anchor="ctr"/>
                <a:lstStyle/>
                <a:p>
                  <a:endParaRPr lang="en-CA"/>
                </a:p>
              </p:txBody>
            </p:sp>
            <p:sp>
              <p:nvSpPr>
                <p:cNvPr id="30755" name="Text Box 17"/>
                <p:cNvSpPr txBox="1">
                  <a:spLocks noChangeArrowheads="1"/>
                </p:cNvSpPr>
                <p:nvPr/>
              </p:nvSpPr>
              <p:spPr bwMode="gray">
                <a:xfrm>
                  <a:off x="702" y="1831"/>
                  <a:ext cx="518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sz="1400" b="0"/>
                    <a:t>22 octets</a:t>
                  </a:r>
                </a:p>
              </p:txBody>
            </p:sp>
            <p:sp>
              <p:nvSpPr>
                <p:cNvPr id="30756" name="Text Box 18"/>
                <p:cNvSpPr txBox="1">
                  <a:spLocks noChangeArrowheads="1"/>
                </p:cNvSpPr>
                <p:nvPr/>
              </p:nvSpPr>
              <p:spPr bwMode="gray">
                <a:xfrm>
                  <a:off x="1872" y="1824"/>
                  <a:ext cx="462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sz="1400" b="0"/>
                    <a:t>8 octets</a:t>
                  </a:r>
                </a:p>
              </p:txBody>
            </p:sp>
            <p:sp>
              <p:nvSpPr>
                <p:cNvPr id="30757" name="Text Box 19"/>
                <p:cNvSpPr txBox="1">
                  <a:spLocks noChangeArrowheads="1"/>
                </p:cNvSpPr>
                <p:nvPr/>
              </p:nvSpPr>
              <p:spPr bwMode="gray">
                <a:xfrm>
                  <a:off x="2620" y="1824"/>
                  <a:ext cx="462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sz="1400" b="0"/>
                    <a:t>8 octets</a:t>
                  </a:r>
                </a:p>
              </p:txBody>
            </p:sp>
            <p:sp>
              <p:nvSpPr>
                <p:cNvPr id="30758" name="Text Box 20"/>
                <p:cNvSpPr txBox="1">
                  <a:spLocks noChangeArrowheads="1"/>
                </p:cNvSpPr>
                <p:nvPr/>
              </p:nvSpPr>
              <p:spPr bwMode="gray">
                <a:xfrm>
                  <a:off x="3408" y="1824"/>
                  <a:ext cx="518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sz="1400" b="0"/>
                    <a:t>10 octets</a:t>
                  </a:r>
                </a:p>
              </p:txBody>
            </p:sp>
          </p:grpSp>
          <p:grpSp>
            <p:nvGrpSpPr>
              <p:cNvPr id="5" name="Group 35"/>
              <p:cNvGrpSpPr>
                <a:grpSpLocks/>
              </p:cNvGrpSpPr>
              <p:nvPr/>
            </p:nvGrpSpPr>
            <p:grpSpPr bwMode="auto">
              <a:xfrm>
                <a:off x="2592" y="2440"/>
                <a:ext cx="3000" cy="269"/>
                <a:chOff x="2640" y="2632"/>
                <a:chExt cx="3000" cy="269"/>
              </a:xfrm>
            </p:grpSpPr>
            <p:sp>
              <p:nvSpPr>
                <p:cNvPr id="30741" name="Rectangle 22"/>
                <p:cNvSpPr>
                  <a:spLocks noChangeArrowheads="1"/>
                </p:cNvSpPr>
                <p:nvPr/>
              </p:nvSpPr>
              <p:spPr bwMode="gray">
                <a:xfrm>
                  <a:off x="4368" y="2688"/>
                  <a:ext cx="1248" cy="192"/>
                </a:xfrm>
                <a:prstGeom prst="rect">
                  <a:avLst/>
                </a:prstGeom>
                <a:solidFill>
                  <a:srgbClr val="CCFFFF"/>
                </a:solidFill>
                <a:ln w="9525">
                  <a:miter lim="800000"/>
                  <a:headEnd/>
                  <a:tailEnd/>
                </a:ln>
                <a:scene3d>
                  <a:camera prst="legacyObliqueBottomRight"/>
                  <a:lightRig rig="legacyFlat2" dir="t"/>
                </a:scene3d>
                <a:sp3d extrusionH="150800" prstMaterial="legacyMatte">
                  <a:bevelT w="13500" h="13500" prst="angle"/>
                  <a:bevelB w="13500" h="13500" prst="angle"/>
                  <a:extrusionClr>
                    <a:srgbClr val="CCFFFF"/>
                  </a:extrusionClr>
                </a:sp3d>
              </p:spPr>
              <p:txBody>
                <a:bodyPr wrap="none" anchor="ctr">
                  <a:flatTx/>
                </a:bodyPr>
                <a:lstStyle/>
                <a:p>
                  <a:endParaRPr lang="en-US" b="0"/>
                </a:p>
              </p:txBody>
            </p:sp>
            <p:sp>
              <p:nvSpPr>
                <p:cNvPr id="30742" name="Rectangle 25"/>
                <p:cNvSpPr>
                  <a:spLocks noChangeArrowheads="1"/>
                </p:cNvSpPr>
                <p:nvPr/>
              </p:nvSpPr>
              <p:spPr bwMode="gray">
                <a:xfrm>
                  <a:off x="3120" y="2688"/>
                  <a:ext cx="624" cy="192"/>
                </a:xfrm>
                <a:prstGeom prst="rect">
                  <a:avLst/>
                </a:prstGeom>
                <a:solidFill>
                  <a:srgbClr val="FFFF66"/>
                </a:solidFill>
                <a:ln w="9525">
                  <a:miter lim="800000"/>
                  <a:headEnd/>
                  <a:tailEnd/>
                </a:ln>
                <a:scene3d>
                  <a:camera prst="legacyObliqueBottomRight"/>
                  <a:lightRig rig="legacyFlat2" dir="t"/>
                </a:scene3d>
                <a:sp3d extrusionH="150800" prstMaterial="legacyMatte">
                  <a:bevelT w="13500" h="13500" prst="angle"/>
                  <a:bevelB w="13500" h="13500" prst="angle"/>
                  <a:extrusionClr>
                    <a:srgbClr val="FFFF66"/>
                  </a:extrusionClr>
                </a:sp3d>
              </p:spPr>
              <p:txBody>
                <a:bodyPr wrap="none" anchor="ctr">
                  <a:flatTx/>
                </a:bodyPr>
                <a:lstStyle/>
                <a:p>
                  <a:r>
                    <a:rPr lang="en-US" b="0"/>
                    <a:t>ProfileId</a:t>
                  </a:r>
                </a:p>
              </p:txBody>
            </p:sp>
            <p:sp>
              <p:nvSpPr>
                <p:cNvPr id="30743" name="Text Box 27"/>
                <p:cNvSpPr txBox="1">
                  <a:spLocks noChangeArrowheads="1"/>
                </p:cNvSpPr>
                <p:nvPr/>
              </p:nvSpPr>
              <p:spPr bwMode="gray">
                <a:xfrm>
                  <a:off x="3734" y="2632"/>
                  <a:ext cx="116" cy="26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endParaRPr lang="en-US" sz="2200" b="0">
                    <a:latin typeface="Arial" charset="0"/>
                  </a:endParaRPr>
                </a:p>
              </p:txBody>
            </p:sp>
            <p:sp>
              <p:nvSpPr>
                <p:cNvPr id="30744" name="Rectangle 28"/>
                <p:cNvSpPr>
                  <a:spLocks noChangeArrowheads="1"/>
                </p:cNvSpPr>
                <p:nvPr/>
              </p:nvSpPr>
              <p:spPr bwMode="gray">
                <a:xfrm>
                  <a:off x="2640" y="2688"/>
                  <a:ext cx="432" cy="192"/>
                </a:xfrm>
                <a:prstGeom prst="rect">
                  <a:avLst/>
                </a:prstGeom>
                <a:solidFill>
                  <a:srgbClr val="CCFFFF"/>
                </a:solidFill>
                <a:ln w="9525">
                  <a:miter lim="800000"/>
                  <a:headEnd/>
                  <a:tailEnd/>
                </a:ln>
                <a:scene3d>
                  <a:camera prst="legacyObliqueBottomRight"/>
                  <a:lightRig rig="legacyFlat2" dir="t"/>
                </a:scene3d>
                <a:sp3d extrusionH="150800" prstMaterial="legacyMatte">
                  <a:bevelT w="13500" h="13500" prst="angle"/>
                  <a:bevelB w="13500" h="13500" prst="angle"/>
                  <a:extrusionClr>
                    <a:srgbClr val="CCFFFF"/>
                  </a:extrusionClr>
                </a:sp3d>
              </p:spPr>
              <p:txBody>
                <a:bodyPr wrap="none" anchor="ctr">
                  <a:flatTx/>
                </a:bodyPr>
                <a:lstStyle/>
                <a:p>
                  <a:r>
                    <a:rPr lang="en-US" b="0"/>
                    <a:t>Ctrl</a:t>
                  </a:r>
                </a:p>
              </p:txBody>
            </p:sp>
            <p:sp>
              <p:nvSpPr>
                <p:cNvPr id="30745" name="Rectangle 30"/>
                <p:cNvSpPr>
                  <a:spLocks noChangeArrowheads="1"/>
                </p:cNvSpPr>
                <p:nvPr/>
              </p:nvSpPr>
              <p:spPr bwMode="gray">
                <a:xfrm>
                  <a:off x="3792" y="2688"/>
                  <a:ext cx="528" cy="192"/>
                </a:xfrm>
                <a:prstGeom prst="rect">
                  <a:avLst/>
                </a:prstGeom>
                <a:solidFill>
                  <a:srgbClr val="99FF33"/>
                </a:solidFill>
                <a:ln w="9525">
                  <a:miter lim="800000"/>
                  <a:headEnd/>
                  <a:tailEnd/>
                </a:ln>
                <a:scene3d>
                  <a:camera prst="legacyObliqueBottomRight"/>
                  <a:lightRig rig="legacyFlat2" dir="t"/>
                </a:scene3d>
                <a:sp3d extrusionH="150800" prstMaterial="legacyMatte">
                  <a:bevelT w="13500" h="13500" prst="angle"/>
                  <a:bevelB w="13500" h="13500" prst="angle"/>
                  <a:extrusionClr>
                    <a:srgbClr val="99FF33"/>
                  </a:extrusionClr>
                </a:sp3d>
              </p:spPr>
              <p:txBody>
                <a:bodyPr wrap="none" anchor="ctr">
                  <a:flatTx/>
                </a:bodyPr>
                <a:lstStyle/>
                <a:p>
                  <a:r>
                    <a:rPr lang="en-US" b="0"/>
                    <a:t>Serial#</a:t>
                  </a:r>
                </a:p>
              </p:txBody>
            </p:sp>
            <p:sp>
              <p:nvSpPr>
                <p:cNvPr id="30746" name="Text Box 32"/>
                <p:cNvSpPr txBox="1">
                  <a:spLocks noChangeArrowheads="1"/>
                </p:cNvSpPr>
                <p:nvPr/>
              </p:nvSpPr>
              <p:spPr bwMode="gray">
                <a:xfrm>
                  <a:off x="4353" y="2649"/>
                  <a:ext cx="1287" cy="2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b="0"/>
                    <a:t>ManufacturerData</a:t>
                  </a:r>
                </a:p>
              </p:txBody>
            </p:sp>
          </p:grpSp>
          <p:sp>
            <p:nvSpPr>
              <p:cNvPr id="30739" name="Line 33"/>
              <p:cNvSpPr>
                <a:spLocks noChangeShapeType="1"/>
              </p:cNvSpPr>
              <p:nvPr/>
            </p:nvSpPr>
            <p:spPr bwMode="gray">
              <a:xfrm flipH="1">
                <a:off x="2592" y="2304"/>
                <a:ext cx="624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30740" name="Line 34"/>
              <p:cNvSpPr>
                <a:spLocks noChangeShapeType="1"/>
              </p:cNvSpPr>
              <p:nvPr/>
            </p:nvSpPr>
            <p:spPr bwMode="gray">
              <a:xfrm>
                <a:off x="4176" y="2304"/>
                <a:ext cx="1392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CA"/>
              </a:p>
            </p:txBody>
          </p:sp>
        </p:grpSp>
        <p:sp>
          <p:nvSpPr>
            <p:cNvPr id="30726" name="Rectangle 38"/>
            <p:cNvSpPr>
              <a:spLocks noChangeArrowheads="1"/>
            </p:cNvSpPr>
            <p:nvPr/>
          </p:nvSpPr>
          <p:spPr bwMode="gray">
            <a:xfrm>
              <a:off x="0" y="1536"/>
              <a:ext cx="3559" cy="15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/>
              <a:r>
                <a:rPr lang="en-US" sz="1800" b="0" u="sng" dirty="0" smtClean="0"/>
                <a:t>ZigBee </a:t>
              </a:r>
              <a:r>
                <a:rPr lang="en-US" sz="1800" b="0" u="sng" dirty="0"/>
                <a:t>Smart Energy </a:t>
              </a:r>
              <a:r>
                <a:rPr lang="en-US" sz="1800" b="0" u="sng" dirty="0" smtClean="0"/>
                <a:t>(SE1.x) Profile </a:t>
              </a:r>
              <a:r>
                <a:rPr lang="en-US" sz="1800" b="0" u="sng" dirty="0"/>
                <a:t>Certificate Structure:</a:t>
              </a:r>
            </a:p>
            <a:p>
              <a:pPr algn="l">
                <a:buFontTx/>
                <a:buChar char="•"/>
              </a:pPr>
              <a:endParaRPr lang="en-US" b="0" u="sng" dirty="0"/>
            </a:p>
            <a:p>
              <a:pPr algn="l">
                <a:buFontTx/>
                <a:buChar char="•"/>
              </a:pPr>
              <a:endParaRPr lang="en-US" b="0" u="sng" dirty="0"/>
            </a:p>
            <a:p>
              <a:pPr algn="l">
                <a:buFontTx/>
                <a:buChar char="•"/>
              </a:pPr>
              <a:endParaRPr lang="en-US" b="0" u="sng" dirty="0"/>
            </a:p>
            <a:p>
              <a:pPr algn="l">
                <a:buFontTx/>
                <a:buChar char="•"/>
              </a:pPr>
              <a:endParaRPr lang="en-US" b="0" u="sng" dirty="0"/>
            </a:p>
            <a:p>
              <a:pPr algn="l">
                <a:buFontTx/>
                <a:buChar char="•"/>
              </a:pPr>
              <a:endParaRPr lang="en-US" b="0" u="sng" dirty="0"/>
            </a:p>
            <a:p>
              <a:pPr algn="l"/>
              <a:endParaRPr lang="en-US" dirty="0"/>
            </a:p>
            <a:p>
              <a:pPr algn="l"/>
              <a:endParaRPr lang="en-US" b="0" u="sng" dirty="0" smtClean="0"/>
            </a:p>
            <a:p>
              <a:pPr algn="l"/>
              <a:endParaRPr lang="en-US" u="sng" dirty="0" smtClean="0"/>
            </a:p>
            <a:p>
              <a:pPr algn="l"/>
              <a:endParaRPr lang="en-US" b="0" u="sng" dirty="0" smtClean="0"/>
            </a:p>
            <a:p>
              <a:pPr algn="l"/>
              <a:r>
                <a:rPr lang="en-US" sz="1800" b="0" u="sng" dirty="0" smtClean="0"/>
                <a:t>Low-energy </a:t>
              </a:r>
              <a:r>
                <a:rPr lang="en-US" sz="1800" b="0" u="sng" dirty="0"/>
                <a:t>hardware implementations:</a:t>
              </a:r>
            </a:p>
            <a:p>
              <a:pPr algn="l"/>
              <a:endParaRPr lang="en-US" b="0" u="sng" dirty="0"/>
            </a:p>
          </p:txBody>
        </p:sp>
        <p:sp>
          <p:nvSpPr>
            <p:cNvPr id="30727" name="Text Box 41"/>
            <p:cNvSpPr txBox="1">
              <a:spLocks noChangeArrowheads="1"/>
            </p:cNvSpPr>
            <p:nvPr/>
          </p:nvSpPr>
          <p:spPr bwMode="gray">
            <a:xfrm>
              <a:off x="480" y="2928"/>
              <a:ext cx="3263" cy="1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/>
              <a:r>
                <a:rPr lang="en-US" b="0" dirty="0"/>
                <a:t>	</a:t>
              </a:r>
              <a:r>
                <a:rPr lang="en-US" sz="1800" b="0" dirty="0"/>
                <a:t>	</a:t>
              </a:r>
              <a:r>
                <a:rPr lang="en-US" sz="1800" b="0" dirty="0" smtClean="0"/>
                <a:t>Smart Sensors</a:t>
              </a:r>
              <a:r>
                <a:rPr lang="en-US" sz="1800" b="0" baseline="30000" dirty="0" smtClean="0"/>
                <a:t>1</a:t>
              </a:r>
              <a:r>
                <a:rPr lang="en-US" sz="1800" b="0" dirty="0"/>
                <a:t>	RFID</a:t>
              </a:r>
              <a:r>
                <a:rPr lang="en-US" sz="1800" b="0" baseline="30000" dirty="0"/>
                <a:t>2</a:t>
              </a:r>
              <a:r>
                <a:rPr lang="en-US" sz="1800" b="0" dirty="0"/>
                <a:t>	</a:t>
              </a:r>
            </a:p>
            <a:p>
              <a:pPr algn="l">
                <a:lnSpc>
                  <a:spcPct val="150000"/>
                </a:lnSpc>
              </a:pPr>
              <a:r>
                <a:rPr lang="en-US" sz="1800" b="0" dirty="0" smtClean="0"/>
                <a:t>clock </a:t>
              </a:r>
              <a:r>
                <a:rPr lang="en-US" sz="1800" b="0" dirty="0"/>
                <a:t>frequency	</a:t>
              </a:r>
              <a:r>
                <a:rPr lang="en-US" sz="1800" b="0" dirty="0" smtClean="0"/>
                <a:t>2 MHz</a:t>
              </a:r>
              <a:r>
                <a:rPr lang="en-US" sz="1800" b="0" dirty="0"/>
                <a:t>		10 MHz</a:t>
              </a:r>
            </a:p>
            <a:p>
              <a:pPr algn="l"/>
              <a:r>
                <a:rPr lang="en-US" sz="1800" b="0" dirty="0"/>
                <a:t>#gates		~10 </a:t>
              </a:r>
              <a:r>
                <a:rPr lang="en-US" sz="1800" b="0" dirty="0" err="1"/>
                <a:t>kgates</a:t>
              </a:r>
              <a:r>
                <a:rPr lang="en-US" sz="1800" b="0" dirty="0"/>
                <a:t>	~100 </a:t>
              </a:r>
              <a:r>
                <a:rPr lang="en-US" sz="1800" b="0" dirty="0" err="1"/>
                <a:t>kgates</a:t>
              </a:r>
              <a:endParaRPr lang="en-US" sz="1800" b="0" dirty="0"/>
            </a:p>
            <a:p>
              <a:pPr algn="l"/>
              <a:r>
                <a:rPr lang="en-US" sz="1800" b="0" dirty="0"/>
                <a:t>CMOS process	130nm		250nm</a:t>
              </a:r>
            </a:p>
            <a:p>
              <a:pPr algn="l"/>
              <a:r>
                <a:rPr lang="en-US" sz="1800" b="0" dirty="0"/>
                <a:t>Energy exp.:	~ 250 </a:t>
              </a:r>
              <a:r>
                <a:rPr lang="en-US" sz="1800" b="0" dirty="0">
                  <a:sym typeface="Symbol" pitchFamily="18" charset="2"/>
                </a:rPr>
                <a:t></a:t>
              </a:r>
              <a:r>
                <a:rPr lang="en-US" sz="1800" b="0" dirty="0"/>
                <a:t>J		&lt; 100 </a:t>
              </a:r>
              <a:r>
                <a:rPr lang="en-US" sz="1800" b="0" dirty="0">
                  <a:sym typeface="Symbol" pitchFamily="18" charset="2"/>
                </a:rPr>
                <a:t></a:t>
              </a:r>
              <a:r>
                <a:rPr lang="en-US" sz="1800" b="0" dirty="0"/>
                <a:t>J</a:t>
              </a:r>
            </a:p>
            <a:p>
              <a:pPr algn="l"/>
              <a:r>
                <a:rPr lang="en-US" sz="1800" b="0" dirty="0"/>
                <a:t>Computation	signature verify	point multiple</a:t>
              </a:r>
            </a:p>
          </p:txBody>
        </p:sp>
        <p:sp>
          <p:nvSpPr>
            <p:cNvPr id="30728" name="Text Box 43"/>
            <p:cNvSpPr txBox="1">
              <a:spLocks noChangeArrowheads="1"/>
            </p:cNvSpPr>
            <p:nvPr/>
          </p:nvSpPr>
          <p:spPr bwMode="gray">
            <a:xfrm>
              <a:off x="4379" y="1783"/>
              <a:ext cx="85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400" b="0"/>
                <a:t>(total: 48 octets)</a:t>
              </a:r>
            </a:p>
          </p:txBody>
        </p:sp>
        <p:sp>
          <p:nvSpPr>
            <p:cNvPr id="30729" name="Line 44"/>
            <p:cNvSpPr>
              <a:spLocks noChangeShapeType="1"/>
            </p:cNvSpPr>
            <p:nvPr/>
          </p:nvSpPr>
          <p:spPr bwMode="gray">
            <a:xfrm>
              <a:off x="480" y="3168"/>
              <a:ext cx="3216" cy="0"/>
            </a:xfrm>
            <a:prstGeom prst="line">
              <a:avLst/>
            </a:prstGeom>
            <a:noFill/>
            <a:ln w="38100" cmpd="dbl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30730" name="Text Box 45"/>
            <p:cNvSpPr txBox="1">
              <a:spLocks noChangeArrowheads="1"/>
            </p:cNvSpPr>
            <p:nvPr/>
          </p:nvSpPr>
          <p:spPr bwMode="gray">
            <a:xfrm>
              <a:off x="3840" y="3216"/>
              <a:ext cx="1574" cy="5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/>
              <a:r>
                <a:rPr lang="en-US" sz="1800" b="0" u="sng" dirty="0"/>
                <a:t>Sources:</a:t>
              </a:r>
            </a:p>
            <a:p>
              <a:pPr algn="l"/>
              <a:r>
                <a:rPr lang="en-US" sz="1800" b="0" baseline="30000" dirty="0" smtClean="0"/>
                <a:t>1</a:t>
              </a:r>
              <a:r>
                <a:rPr lang="en-US" sz="1800" dirty="0" smtClean="0"/>
                <a:t>Private communication</a:t>
              </a:r>
              <a:endParaRPr lang="en-US" sz="1800" b="0" dirty="0"/>
            </a:p>
            <a:p>
              <a:pPr algn="l"/>
              <a:r>
                <a:rPr lang="en-US" sz="1800" b="0" baseline="30000" dirty="0"/>
                <a:t>2</a:t>
              </a:r>
              <a:r>
                <a:rPr lang="en-US" sz="1800" b="0" dirty="0"/>
                <a:t>SAC 2008 conference</a:t>
              </a:r>
              <a:endParaRPr lang="en-US" sz="1800" b="0" baseline="30000" dirty="0"/>
            </a:p>
          </p:txBody>
        </p:sp>
        <p:sp>
          <p:nvSpPr>
            <p:cNvPr id="30731" name="Text Box 49"/>
            <p:cNvSpPr txBox="1">
              <a:spLocks noChangeArrowheads="1"/>
            </p:cNvSpPr>
            <p:nvPr/>
          </p:nvSpPr>
          <p:spPr bwMode="gray">
            <a:xfrm>
              <a:off x="3920" y="2784"/>
              <a:ext cx="1844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/>
              <a:r>
                <a:rPr lang="en-US" sz="1800" b="0" dirty="0"/>
                <a:t>Less than energy expenditure </a:t>
              </a:r>
            </a:p>
            <a:p>
              <a:pPr algn="l"/>
              <a:r>
                <a:rPr lang="en-US" sz="1800" dirty="0" smtClean="0"/>
                <a:t>typical IEEE 802</a:t>
              </a:r>
              <a:r>
                <a:rPr lang="en-US" sz="1800" b="0" dirty="0" smtClean="0"/>
                <a:t> </a:t>
              </a:r>
              <a:r>
                <a:rPr lang="en-US" sz="1800" b="0" dirty="0"/>
                <a:t>frame!</a:t>
              </a:r>
            </a:p>
          </p:txBody>
        </p:sp>
        <p:grpSp>
          <p:nvGrpSpPr>
            <p:cNvPr id="6" name="Group 52"/>
            <p:cNvGrpSpPr>
              <a:grpSpLocks/>
            </p:cNvGrpSpPr>
            <p:nvPr/>
          </p:nvGrpSpPr>
          <p:grpSpPr bwMode="auto">
            <a:xfrm>
              <a:off x="3840" y="2792"/>
              <a:ext cx="1872" cy="432"/>
              <a:chOff x="3888" y="3600"/>
              <a:chExt cx="1872" cy="432"/>
            </a:xfrm>
          </p:grpSpPr>
          <p:sp>
            <p:nvSpPr>
              <p:cNvPr id="30735" name="Text Box 53"/>
              <p:cNvSpPr txBox="1">
                <a:spLocks noChangeArrowheads="1"/>
              </p:cNvSpPr>
              <p:nvPr/>
            </p:nvSpPr>
            <p:spPr bwMode="auto">
              <a:xfrm>
                <a:off x="3921" y="3600"/>
                <a:ext cx="116" cy="250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none">
                <a:spAutoFit/>
              </a:bodyPr>
              <a:lstStyle/>
              <a:p>
                <a:pPr algn="l" eaLnBrk="0" hangingPunct="0"/>
                <a:endParaRPr lang="en-US" b="0"/>
              </a:p>
            </p:txBody>
          </p:sp>
          <p:sp>
            <p:nvSpPr>
              <p:cNvPr id="30736" name="Rectangle 54"/>
              <p:cNvSpPr>
                <a:spLocks noChangeArrowheads="1"/>
              </p:cNvSpPr>
              <p:nvPr/>
            </p:nvSpPr>
            <p:spPr bwMode="auto">
              <a:xfrm>
                <a:off x="3888" y="3600"/>
                <a:ext cx="1872" cy="432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30733" name="Line 55"/>
            <p:cNvSpPr>
              <a:spLocks noChangeShapeType="1"/>
            </p:cNvSpPr>
            <p:nvPr/>
          </p:nvSpPr>
          <p:spPr bwMode="gray">
            <a:xfrm>
              <a:off x="0" y="1488"/>
              <a:ext cx="5760" cy="0"/>
            </a:xfrm>
            <a:prstGeom prst="line">
              <a:avLst/>
            </a:prstGeom>
            <a:noFill/>
            <a:ln w="38100" cmpd="dbl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30734" name="Line 56"/>
            <p:cNvSpPr>
              <a:spLocks noChangeShapeType="1"/>
            </p:cNvSpPr>
            <p:nvPr/>
          </p:nvSpPr>
          <p:spPr bwMode="gray">
            <a:xfrm>
              <a:off x="0" y="2736"/>
              <a:ext cx="5760" cy="0"/>
            </a:xfrm>
            <a:prstGeom prst="line">
              <a:avLst/>
            </a:prstGeom>
            <a:noFill/>
            <a:ln w="38100" cmpd="dbl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CA"/>
            </a:p>
          </p:txBody>
        </p:sp>
      </p:grpSp>
      <p:sp>
        <p:nvSpPr>
          <p:cNvPr id="3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5931030" y="6475413"/>
            <a:ext cx="2612895" cy="184666"/>
          </a:xfrm>
        </p:spPr>
        <p:txBody>
          <a:bodyPr/>
          <a:lstStyle/>
          <a:p>
            <a:r>
              <a:rPr lang="en-US" dirty="0"/>
              <a:t>Ren</a:t>
            </a:r>
            <a:r>
              <a:rPr lang="en-US" dirty="0">
                <a:cs typeface="Times New Roman" pitchFamily="-65" charset="0"/>
              </a:rPr>
              <a:t>é </a:t>
            </a:r>
            <a:r>
              <a:rPr lang="en-US" dirty="0" smtClean="0">
                <a:cs typeface="Times New Roman" pitchFamily="-65" charset="0"/>
              </a:rPr>
              <a:t>Struik (Struik Security Consultancy)</a:t>
            </a:r>
            <a:endParaRPr lang="en-US" dirty="0"/>
          </a:p>
        </p:txBody>
      </p:sp>
      <p:sp>
        <p:nvSpPr>
          <p:cNvPr id="40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 dirty="0"/>
              <a:t>Slide </a:t>
            </a:r>
            <a:fld id="{3274B839-6CFD-4B49-BCA5-60AD5BBC615C}" type="slidenum">
              <a:rPr lang="en-US"/>
              <a:pPr/>
              <a:t>52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0" y="3505200"/>
            <a:ext cx="7196138" cy="21113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</p:pic>
      <p:sp>
        <p:nvSpPr>
          <p:cNvPr id="31747" name="Text Box 3"/>
          <p:cNvSpPr txBox="1">
            <a:spLocks noChangeArrowheads="1"/>
          </p:cNvSpPr>
          <p:nvPr/>
        </p:nvSpPr>
        <p:spPr bwMode="auto">
          <a:xfrm>
            <a:off x="0" y="5638800"/>
            <a:ext cx="9144000" cy="529376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 algn="l" eaLnBrk="0" hangingPunct="0"/>
            <a:r>
              <a:rPr lang="en-US" sz="1400" b="0" i="1" dirty="0"/>
              <a:t>Source:</a:t>
            </a:r>
            <a:r>
              <a:rPr lang="en-US" sz="1400" b="0" dirty="0"/>
              <a:t> D. </a:t>
            </a:r>
            <a:r>
              <a:rPr lang="en-US" sz="1400" b="0" dirty="0" err="1"/>
              <a:t>Balfanz</a:t>
            </a:r>
            <a:r>
              <a:rPr lang="en-US" sz="1400" b="0" dirty="0"/>
              <a:t>, G. </a:t>
            </a:r>
            <a:r>
              <a:rPr lang="en-US" sz="1400" b="0" dirty="0" err="1"/>
              <a:t>Durfee</a:t>
            </a:r>
            <a:r>
              <a:rPr lang="en-US" sz="1400" b="0" dirty="0"/>
              <a:t>, R.E. </a:t>
            </a:r>
            <a:r>
              <a:rPr lang="en-US" sz="1400" b="0" dirty="0" err="1"/>
              <a:t>Grinter</a:t>
            </a:r>
            <a:r>
              <a:rPr lang="en-US" sz="1400" b="0" dirty="0"/>
              <a:t>, D.K. </a:t>
            </a:r>
            <a:r>
              <a:rPr lang="en-US" sz="1400" b="0" dirty="0" err="1"/>
              <a:t>Smetters</a:t>
            </a:r>
            <a:r>
              <a:rPr lang="en-US" sz="1400" b="0" dirty="0"/>
              <a:t>, P. Stewart, “Network-in-a-Box: How to Set Up a Secure </a:t>
            </a:r>
          </a:p>
          <a:p>
            <a:pPr algn="l" eaLnBrk="0" hangingPunct="0">
              <a:lnSpc>
                <a:spcPct val="80000"/>
              </a:lnSpc>
            </a:pPr>
            <a:r>
              <a:rPr lang="en-US" sz="1400" b="0" dirty="0"/>
              <a:t>Wireless Network in under a Minute,” in </a:t>
            </a:r>
            <a:r>
              <a:rPr lang="en-US" sz="1400" b="0" i="1" dirty="0"/>
              <a:t>Proceedings of the 13</a:t>
            </a:r>
            <a:r>
              <a:rPr lang="en-US" sz="1400" b="0" i="1" baseline="30000" dirty="0"/>
              <a:t>th</a:t>
            </a:r>
            <a:r>
              <a:rPr lang="en-US" sz="1400" b="0" i="1" dirty="0"/>
              <a:t> USENIX Security Symposium</a:t>
            </a:r>
            <a:r>
              <a:rPr lang="en-US" sz="1400" b="0" dirty="0"/>
              <a:t>, August 9-13, 2004.</a:t>
            </a:r>
            <a:r>
              <a:rPr lang="en-US" sz="1800" b="0" dirty="0"/>
              <a:t> </a:t>
            </a:r>
          </a:p>
        </p:txBody>
      </p:sp>
      <p:pic>
        <p:nvPicPr>
          <p:cNvPr id="31748" name="Picture 4" descr="Security and Usability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934200" y="685800"/>
            <a:ext cx="2062163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749" name="Text Box 5"/>
          <p:cNvSpPr txBox="1">
            <a:spLocks noChangeArrowheads="1"/>
          </p:cNvSpPr>
          <p:nvPr/>
        </p:nvSpPr>
        <p:spPr bwMode="auto">
          <a:xfrm>
            <a:off x="0" y="609600"/>
            <a:ext cx="91440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 eaLnBrk="0" hangingPunct="0"/>
            <a:r>
              <a:rPr lang="en-US" sz="2400" b="1" dirty="0" smtClean="0"/>
              <a:t>On Security and Usability …</a:t>
            </a:r>
            <a:endParaRPr lang="en-US" b="1" dirty="0"/>
          </a:p>
        </p:txBody>
      </p:sp>
      <p:sp>
        <p:nvSpPr>
          <p:cNvPr id="31750" name="Text Box 6"/>
          <p:cNvSpPr txBox="1">
            <a:spLocks noChangeArrowheads="1"/>
          </p:cNvSpPr>
          <p:nvPr/>
        </p:nvSpPr>
        <p:spPr bwMode="auto">
          <a:xfrm>
            <a:off x="0" y="990600"/>
            <a:ext cx="6340475" cy="255454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 algn="l" eaLnBrk="0" hangingPunct="0"/>
            <a:r>
              <a:rPr lang="en-US" sz="2000" b="0" i="1" dirty="0" smtClean="0"/>
              <a:t>“Computer users have been taught for years that computer security systems can’t be effective unless they are complex and difficult to use. In reality, this conventional wisdom</a:t>
            </a:r>
            <a:br>
              <a:rPr lang="en-US" sz="2000" b="0" i="1" dirty="0" smtClean="0"/>
            </a:br>
            <a:r>
              <a:rPr lang="en-US" sz="2000" b="0" i="1" dirty="0" smtClean="0"/>
              <a:t>is completely wrong.”</a:t>
            </a:r>
          </a:p>
          <a:p>
            <a:pPr algn="l" eaLnBrk="0" hangingPunct="0"/>
            <a:r>
              <a:rPr lang="en-US" sz="2000" b="0" dirty="0" smtClean="0">
                <a:sym typeface="Symbol" pitchFamily="18" charset="2"/>
              </a:rPr>
              <a:t>           </a:t>
            </a:r>
            <a:r>
              <a:rPr lang="en-US" sz="2000" b="0" dirty="0">
                <a:sym typeface="Symbol" pitchFamily="18" charset="2"/>
              </a:rPr>
              <a:t> Lorrie Faith </a:t>
            </a:r>
            <a:r>
              <a:rPr lang="en-US" sz="2000" b="0" dirty="0" err="1">
                <a:sym typeface="Symbol" pitchFamily="18" charset="2"/>
              </a:rPr>
              <a:t>Cranor</a:t>
            </a:r>
            <a:r>
              <a:rPr lang="en-US" sz="2000" b="0" dirty="0">
                <a:sym typeface="Symbol" pitchFamily="18" charset="2"/>
              </a:rPr>
              <a:t>, Carnegie Mellon University</a:t>
            </a:r>
          </a:p>
          <a:p>
            <a:pPr algn="l" eaLnBrk="0" hangingPunct="0"/>
            <a:endParaRPr lang="en-US" sz="2000" b="0" dirty="0">
              <a:sym typeface="Symbol" pitchFamily="18" charset="2"/>
            </a:endParaRPr>
          </a:p>
          <a:p>
            <a:pPr algn="l" eaLnBrk="0" hangingPunct="0"/>
            <a:r>
              <a:rPr lang="en-US" sz="2000" b="0" dirty="0">
                <a:sym typeface="Symbol" pitchFamily="18" charset="2"/>
              </a:rPr>
              <a:t>Public-key technology can make trust lifecycle management</a:t>
            </a:r>
          </a:p>
          <a:p>
            <a:pPr algn="l" eaLnBrk="0" hangingPunct="0"/>
            <a:r>
              <a:rPr lang="en-US" sz="2000" b="0" dirty="0">
                <a:sym typeface="Symbol" pitchFamily="18" charset="2"/>
              </a:rPr>
              <a:t>intuitive and hidden from the user. </a:t>
            </a:r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5931030" y="6475413"/>
            <a:ext cx="2612895" cy="184666"/>
          </a:xfrm>
        </p:spPr>
        <p:txBody>
          <a:bodyPr/>
          <a:lstStyle/>
          <a:p>
            <a:r>
              <a:rPr lang="en-US" dirty="0"/>
              <a:t>Ren</a:t>
            </a:r>
            <a:r>
              <a:rPr lang="en-US" dirty="0">
                <a:cs typeface="Times New Roman" pitchFamily="-65" charset="0"/>
              </a:rPr>
              <a:t>é </a:t>
            </a:r>
            <a:r>
              <a:rPr lang="en-US" dirty="0" smtClean="0">
                <a:cs typeface="Times New Roman" pitchFamily="-65" charset="0"/>
              </a:rPr>
              <a:t>Struik (Struik Security Consultancy)</a:t>
            </a:r>
            <a:endParaRPr lang="en-US" dirty="0"/>
          </a:p>
        </p:txBody>
      </p:sp>
      <p:sp>
        <p:nvSpPr>
          <p:cNvPr id="8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 dirty="0"/>
              <a:t>Slide </a:t>
            </a:r>
            <a:fld id="{3274B839-6CFD-4B49-BCA5-60AD5BBC615C}" type="slidenum">
              <a:rPr lang="en-US"/>
              <a:pPr/>
              <a:t>53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14462" cy="276999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May 15, 2012</a:t>
            </a:r>
            <a:endParaRPr lang="en-US" altLang="ja-JP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5931030" y="6475413"/>
            <a:ext cx="2612895" cy="184666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René Struik (Struik Security Consultancy)</a:t>
            </a:r>
            <a:endParaRPr lang="en-US" altLang="ja-JP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9389016A-55A8-41F3-A301-F0C788D1E75C}" type="slidenum">
              <a:rPr lang="en-US" altLang="ja-JP" smtClean="0"/>
              <a:pPr>
                <a:defRPr/>
              </a:pPr>
              <a:t>6</a:t>
            </a:fld>
            <a:endParaRPr lang="en-US" altLang="ja-JP"/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893099" y="533400"/>
            <a:ext cx="7503914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/>
            <a:r>
              <a:rPr lang="en-US" sz="2400" b="1" dirty="0" smtClean="0"/>
              <a:t>Network Joining –  With Authentication by Third Party</a:t>
            </a:r>
            <a:endParaRPr lang="en-US" sz="2400" b="1" dirty="0"/>
          </a:p>
        </p:txBody>
      </p:sp>
      <p:sp>
        <p:nvSpPr>
          <p:cNvPr id="25" name="TextBox 24"/>
          <p:cNvSpPr txBox="1"/>
          <p:nvPr/>
        </p:nvSpPr>
        <p:spPr>
          <a:xfrm>
            <a:off x="0" y="1102578"/>
            <a:ext cx="9144000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600" b="1" dirty="0" smtClean="0"/>
              <a:t>Device Enrolment Steps:</a:t>
            </a:r>
          </a:p>
          <a:p>
            <a:pPr marL="174625" indent="-174625"/>
            <a:r>
              <a:rPr lang="en-CA" sz="1600" i="1" dirty="0" smtClean="0"/>
              <a:t>Device authentication. </a:t>
            </a:r>
            <a:r>
              <a:rPr lang="en-CA" sz="1600" dirty="0" smtClean="0"/>
              <a:t>Client A and Access Point B authenticate each other and establish a shared key (so as to ensure on-going authenticated communications). </a:t>
            </a:r>
            <a:r>
              <a:rPr lang="en-CA" sz="1600" i="1" dirty="0" smtClean="0"/>
              <a:t>This may involve server KDC as third party.</a:t>
            </a:r>
          </a:p>
          <a:p>
            <a:pPr marL="174625" indent="-174625"/>
            <a:r>
              <a:rPr lang="en-CA" sz="1600" i="1" dirty="0" smtClean="0"/>
              <a:t>Authorization.</a:t>
            </a:r>
            <a:r>
              <a:rPr lang="en-CA" sz="1600" dirty="0" smtClean="0"/>
              <a:t> Access Point B decides on whether/how to authorize device A (if denied, this may result in loss of bandwidth). </a:t>
            </a:r>
            <a:r>
              <a:rPr lang="en-CA" sz="1600" i="1" dirty="0" smtClean="0"/>
              <a:t>Authorization decision may be delegated to server KDC or other 3</a:t>
            </a:r>
            <a:r>
              <a:rPr lang="en-CA" sz="1600" i="1" baseline="30000" dirty="0" smtClean="0"/>
              <a:t>rd</a:t>
            </a:r>
            <a:r>
              <a:rPr lang="en-CA" sz="1600" i="1" dirty="0" smtClean="0"/>
              <a:t>-party device.</a:t>
            </a:r>
          </a:p>
          <a:p>
            <a:pPr marL="174625" indent="-174625"/>
            <a:r>
              <a:rPr lang="en-CA" sz="1600" i="1" dirty="0" smtClean="0"/>
              <a:t>Configuration/</a:t>
            </a:r>
            <a:r>
              <a:rPr lang="en-CA" sz="1600" i="1" dirty="0" err="1" smtClean="0"/>
              <a:t>Parameterization.</a:t>
            </a:r>
            <a:r>
              <a:rPr lang="en-CA" sz="1600" dirty="0" err="1" smtClean="0"/>
              <a:t>Access</a:t>
            </a:r>
            <a:r>
              <a:rPr lang="en-CA" sz="1600" dirty="0" smtClean="0"/>
              <a:t> Point B distributes configuration information to Client A, such as </a:t>
            </a:r>
            <a:r>
              <a:rPr lang="en-CA" sz="1600" dirty="0" smtClean="0">
                <a:sym typeface="Symbol"/>
              </a:rPr>
              <a:t> IP address assignment info;  Bandwidth/usage constraints;  Scheduling info (including on re-authentication policy details). </a:t>
            </a:r>
            <a:r>
              <a:rPr lang="en-CA" sz="1600" i="1" dirty="0" smtClean="0">
                <a:sym typeface="Symbol"/>
              </a:rPr>
              <a:t>This may originate from other network devices, for which it acts as proxy.</a:t>
            </a:r>
            <a:endParaRPr lang="en-CA" sz="1600" i="1" dirty="0" smtClean="0"/>
          </a:p>
          <a:p>
            <a:pPr marL="174625" indent="-174625"/>
            <a:r>
              <a:rPr lang="en-CA" sz="1600" b="1" dirty="0" smtClean="0"/>
              <a:t>Sequential Enrolment vs. Combined Steps</a:t>
            </a:r>
          </a:p>
          <a:p>
            <a:pPr marL="174625" indent="-174625"/>
            <a:endParaRPr lang="en-CA" sz="1600" b="1" dirty="0" smtClean="0"/>
          </a:p>
          <a:p>
            <a:pPr marL="174625" indent="-174625"/>
            <a:endParaRPr lang="en-CA" sz="1600" b="1" dirty="0" smtClean="0"/>
          </a:p>
          <a:p>
            <a:pPr marL="174625" indent="-174625"/>
            <a:endParaRPr lang="en-CA" sz="1600" b="1" dirty="0" smtClean="0"/>
          </a:p>
          <a:p>
            <a:pPr marL="174625" indent="-174625"/>
            <a:endParaRPr lang="en-CA" sz="1600" b="1" dirty="0" smtClean="0"/>
          </a:p>
          <a:p>
            <a:pPr marL="174625" indent="-174625"/>
            <a:endParaRPr lang="en-CA" sz="1600" b="1" dirty="0" smtClean="0"/>
          </a:p>
          <a:p>
            <a:pPr marL="174625" indent="-174625"/>
            <a:endParaRPr lang="en-CA" sz="1600" b="1" dirty="0" smtClean="0"/>
          </a:p>
          <a:p>
            <a:pPr marL="174625" indent="-174625"/>
            <a:endParaRPr lang="en-CA" sz="1600" b="1" dirty="0" smtClean="0"/>
          </a:p>
          <a:p>
            <a:pPr marL="174625" indent="-174625"/>
            <a:endParaRPr lang="en-CA" sz="1600" b="1" dirty="0" smtClean="0"/>
          </a:p>
          <a:p>
            <a:pPr marL="174625" indent="-174625"/>
            <a:endParaRPr lang="en-CA" sz="1600" b="1" u="sng" dirty="0" smtClean="0"/>
          </a:p>
          <a:p>
            <a:pPr marL="174625" indent="-174625"/>
            <a:endParaRPr lang="en-CA" sz="1600" b="1" u="sng" dirty="0" smtClean="0"/>
          </a:p>
          <a:p>
            <a:pPr marL="174625" indent="-174625"/>
            <a:r>
              <a:rPr lang="en-CA" sz="1600" u="sng" dirty="0" smtClean="0"/>
              <a:t>Aggressive scheme:</a:t>
            </a:r>
            <a:r>
              <a:rPr lang="en-CA" sz="1600" dirty="0" smtClean="0"/>
              <a:t> Initiate authorization/configuration processes as soon as (presumed) device identity</a:t>
            </a:r>
          </a:p>
          <a:p>
            <a:pPr marL="174625" indent="-174625"/>
            <a:r>
              <a:rPr lang="en-CA" sz="1600" dirty="0" smtClean="0"/>
              <a:t>becomes available (invisible to Client A). Access Point B can deny bandwidth if authorization negative.</a:t>
            </a:r>
          </a:p>
          <a:p>
            <a:pPr marL="174625" indent="-174625"/>
            <a:r>
              <a:rPr lang="en-CA" sz="1600" u="sng" dirty="0" smtClean="0"/>
              <a:t>Note:</a:t>
            </a:r>
            <a:r>
              <a:rPr lang="en-CA" sz="1600" dirty="0" smtClean="0"/>
              <a:t> Communication of configuration info depends on secure channel with Client A.</a:t>
            </a:r>
            <a:endParaRPr lang="en-CA" sz="1600" u="sng" dirty="0" smtClean="0"/>
          </a:p>
        </p:txBody>
      </p:sp>
      <p:sp>
        <p:nvSpPr>
          <p:cNvPr id="96" name="TextBox 95"/>
          <p:cNvSpPr txBox="1"/>
          <p:nvPr/>
        </p:nvSpPr>
        <p:spPr>
          <a:xfrm>
            <a:off x="5943600" y="4419600"/>
            <a:ext cx="296978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/>
              <a:t>e.g., subscription credentials for WiFi access</a:t>
            </a:r>
            <a:endParaRPr lang="en-CA" dirty="0"/>
          </a:p>
        </p:txBody>
      </p:sp>
      <p:sp>
        <p:nvSpPr>
          <p:cNvPr id="97" name="TextBox 96"/>
          <p:cNvSpPr txBox="1"/>
          <p:nvPr/>
        </p:nvSpPr>
        <p:spPr>
          <a:xfrm>
            <a:off x="5943600" y="3962400"/>
            <a:ext cx="184768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/>
              <a:t>e.g., IP address assignment</a:t>
            </a:r>
            <a:endParaRPr lang="en-CA" dirty="0"/>
          </a:p>
        </p:txBody>
      </p:sp>
      <p:grpSp>
        <p:nvGrpSpPr>
          <p:cNvPr id="6" name="Group 59"/>
          <p:cNvGrpSpPr/>
          <p:nvPr/>
        </p:nvGrpSpPr>
        <p:grpSpPr>
          <a:xfrm>
            <a:off x="228600" y="3505200"/>
            <a:ext cx="5561341" cy="2133600"/>
            <a:chOff x="228600" y="3505200"/>
            <a:chExt cx="5561341" cy="2133600"/>
          </a:xfrm>
        </p:grpSpPr>
        <p:grpSp>
          <p:nvGrpSpPr>
            <p:cNvPr id="7" name="Group 5"/>
            <p:cNvGrpSpPr>
              <a:grpSpLocks/>
            </p:cNvGrpSpPr>
            <p:nvPr/>
          </p:nvGrpSpPr>
          <p:grpSpPr bwMode="auto">
            <a:xfrm>
              <a:off x="228600" y="3505200"/>
              <a:ext cx="457200" cy="304800"/>
              <a:chOff x="816" y="912"/>
              <a:chExt cx="288" cy="192"/>
            </a:xfrm>
          </p:grpSpPr>
          <p:sp>
            <p:nvSpPr>
              <p:cNvPr id="22" name="Rectangle 6"/>
              <p:cNvSpPr>
                <a:spLocks noChangeArrowheads="1"/>
              </p:cNvSpPr>
              <p:nvPr/>
            </p:nvSpPr>
            <p:spPr bwMode="auto">
              <a:xfrm>
                <a:off x="816" y="912"/>
                <a:ext cx="288" cy="192"/>
              </a:xfrm>
              <a:prstGeom prst="rect">
                <a:avLst/>
              </a:prstGeom>
              <a:solidFill>
                <a:srgbClr val="FFC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24" name="Text Box 7"/>
              <p:cNvSpPr txBox="1">
                <a:spLocks noChangeArrowheads="1"/>
              </p:cNvSpPr>
              <p:nvPr/>
            </p:nvSpPr>
            <p:spPr bwMode="auto">
              <a:xfrm>
                <a:off x="864" y="912"/>
                <a:ext cx="175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eaLnBrk="1" hangingPunct="1"/>
                <a:r>
                  <a:rPr lang="en-US" i="1" dirty="0"/>
                  <a:t>A</a:t>
                </a:r>
              </a:p>
            </p:txBody>
          </p:sp>
        </p:grpSp>
        <p:grpSp>
          <p:nvGrpSpPr>
            <p:cNvPr id="8" name="Group 9"/>
            <p:cNvGrpSpPr>
              <a:grpSpLocks/>
            </p:cNvGrpSpPr>
            <p:nvPr/>
          </p:nvGrpSpPr>
          <p:grpSpPr bwMode="auto">
            <a:xfrm>
              <a:off x="2057400" y="3505200"/>
              <a:ext cx="457200" cy="304800"/>
              <a:chOff x="816" y="912"/>
              <a:chExt cx="288" cy="192"/>
            </a:xfrm>
          </p:grpSpPr>
          <p:sp>
            <p:nvSpPr>
              <p:cNvPr id="27" name="Rectangle 10"/>
              <p:cNvSpPr>
                <a:spLocks noChangeArrowheads="1"/>
              </p:cNvSpPr>
              <p:nvPr/>
            </p:nvSpPr>
            <p:spPr bwMode="auto">
              <a:xfrm>
                <a:off x="816" y="912"/>
                <a:ext cx="288" cy="192"/>
              </a:xfrm>
              <a:prstGeom prst="rect">
                <a:avLst/>
              </a:prstGeom>
              <a:solidFill>
                <a:srgbClr val="00B0F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28" name="Text Box 11"/>
              <p:cNvSpPr txBox="1">
                <a:spLocks noChangeArrowheads="1"/>
              </p:cNvSpPr>
              <p:nvPr/>
            </p:nvSpPr>
            <p:spPr bwMode="auto">
              <a:xfrm>
                <a:off x="864" y="912"/>
                <a:ext cx="175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eaLnBrk="1" hangingPunct="1"/>
                <a:r>
                  <a:rPr lang="en-US" i="1"/>
                  <a:t>B</a:t>
                </a:r>
              </a:p>
            </p:txBody>
          </p:sp>
        </p:grpSp>
        <p:sp>
          <p:nvSpPr>
            <p:cNvPr id="29" name="Line 13"/>
            <p:cNvSpPr>
              <a:spLocks noChangeShapeType="1"/>
            </p:cNvSpPr>
            <p:nvPr/>
          </p:nvSpPr>
          <p:spPr bwMode="auto">
            <a:xfrm>
              <a:off x="457200" y="4114800"/>
              <a:ext cx="18288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CA"/>
            </a:p>
          </p:txBody>
        </p:sp>
        <p:grpSp>
          <p:nvGrpSpPr>
            <p:cNvPr id="9" name="Group 9"/>
            <p:cNvGrpSpPr>
              <a:grpSpLocks/>
            </p:cNvGrpSpPr>
            <p:nvPr/>
          </p:nvGrpSpPr>
          <p:grpSpPr bwMode="auto">
            <a:xfrm>
              <a:off x="3886200" y="3505200"/>
              <a:ext cx="576263" cy="304800"/>
              <a:chOff x="816" y="912"/>
              <a:chExt cx="363" cy="192"/>
            </a:xfrm>
          </p:grpSpPr>
          <p:sp>
            <p:nvSpPr>
              <p:cNvPr id="31" name="Rectangle 10"/>
              <p:cNvSpPr>
                <a:spLocks noChangeArrowheads="1"/>
              </p:cNvSpPr>
              <p:nvPr/>
            </p:nvSpPr>
            <p:spPr bwMode="auto">
              <a:xfrm>
                <a:off x="816" y="912"/>
                <a:ext cx="288" cy="192"/>
              </a:xfrm>
              <a:prstGeom prst="rect">
                <a:avLst/>
              </a:prstGeom>
              <a:solidFill>
                <a:srgbClr val="92D05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32" name="Text Box 11"/>
              <p:cNvSpPr txBox="1">
                <a:spLocks noChangeArrowheads="1"/>
              </p:cNvSpPr>
              <p:nvPr/>
            </p:nvSpPr>
            <p:spPr bwMode="auto">
              <a:xfrm>
                <a:off x="816" y="912"/>
                <a:ext cx="363" cy="1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eaLnBrk="1" hangingPunct="1"/>
                <a:r>
                  <a:rPr lang="en-US" i="1" dirty="0" smtClean="0"/>
                  <a:t>KDC</a:t>
                </a:r>
                <a:endParaRPr lang="en-US" i="1" dirty="0"/>
              </a:p>
            </p:txBody>
          </p:sp>
        </p:grpSp>
        <p:sp>
          <p:nvSpPr>
            <p:cNvPr id="33" name="TextBox 32"/>
            <p:cNvSpPr txBox="1"/>
            <p:nvPr/>
          </p:nvSpPr>
          <p:spPr>
            <a:xfrm>
              <a:off x="838200" y="3810000"/>
              <a:ext cx="109517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i="1" dirty="0" smtClean="0"/>
                <a:t>Authentication</a:t>
              </a:r>
              <a:endParaRPr lang="en-CA" i="1" dirty="0"/>
            </a:p>
          </p:txBody>
        </p:sp>
        <p:cxnSp>
          <p:nvCxnSpPr>
            <p:cNvPr id="35" name="Straight Connector 34"/>
            <p:cNvCxnSpPr/>
            <p:nvPr/>
          </p:nvCxnSpPr>
          <p:spPr bwMode="auto">
            <a:xfrm>
              <a:off x="2286000" y="3810000"/>
              <a:ext cx="0" cy="12954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38" name="Straight Connector 37"/>
            <p:cNvCxnSpPr/>
            <p:nvPr/>
          </p:nvCxnSpPr>
          <p:spPr bwMode="auto">
            <a:xfrm>
              <a:off x="2286000" y="4343400"/>
              <a:ext cx="1828800" cy="0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triangle" w="med" len="med"/>
            </a:ln>
            <a:effectLst/>
          </p:spPr>
        </p:cxnSp>
        <p:sp>
          <p:nvSpPr>
            <p:cNvPr id="41" name="TextBox 40"/>
            <p:cNvSpPr txBox="1"/>
            <p:nvPr/>
          </p:nvSpPr>
          <p:spPr>
            <a:xfrm>
              <a:off x="2743200" y="4038600"/>
              <a:ext cx="109517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i="1" dirty="0" smtClean="0"/>
                <a:t>Authentication</a:t>
              </a:r>
              <a:endParaRPr lang="en-CA" i="1" dirty="0"/>
            </a:p>
          </p:txBody>
        </p:sp>
        <p:cxnSp>
          <p:nvCxnSpPr>
            <p:cNvPr id="43" name="Straight Connector 42"/>
            <p:cNvCxnSpPr>
              <a:stCxn id="22" idx="2"/>
            </p:cNvCxnSpPr>
            <p:nvPr/>
          </p:nvCxnSpPr>
          <p:spPr bwMode="auto">
            <a:xfrm>
              <a:off x="457200" y="3810000"/>
              <a:ext cx="0" cy="12954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45" name="Straight Connector 44"/>
            <p:cNvCxnSpPr/>
            <p:nvPr/>
          </p:nvCxnSpPr>
          <p:spPr bwMode="auto">
            <a:xfrm>
              <a:off x="2286000" y="4724400"/>
              <a:ext cx="22860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triangle" w="med" len="med"/>
              <a:tailEnd type="triangle" w="med" len="med"/>
            </a:ln>
            <a:effectLst/>
          </p:spPr>
        </p:cxnSp>
        <p:sp>
          <p:nvSpPr>
            <p:cNvPr id="49" name="TextBox 48"/>
            <p:cNvSpPr txBox="1"/>
            <p:nvPr/>
          </p:nvSpPr>
          <p:spPr>
            <a:xfrm>
              <a:off x="2743200" y="4419600"/>
              <a:ext cx="1075936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i="1" dirty="0" smtClean="0"/>
                <a:t>Authorization/</a:t>
              </a:r>
            </a:p>
            <a:p>
              <a:endParaRPr lang="en-CA" i="1" dirty="0" smtClean="0"/>
            </a:p>
            <a:p>
              <a:r>
                <a:rPr lang="en-CA" i="1" dirty="0" smtClean="0"/>
                <a:t>Configuration</a:t>
              </a:r>
              <a:endParaRPr lang="en-CA" i="1" dirty="0"/>
            </a:p>
          </p:txBody>
        </p:sp>
        <p:grpSp>
          <p:nvGrpSpPr>
            <p:cNvPr id="10" name="Group 9"/>
            <p:cNvGrpSpPr>
              <a:grpSpLocks/>
            </p:cNvGrpSpPr>
            <p:nvPr/>
          </p:nvGrpSpPr>
          <p:grpSpPr bwMode="auto">
            <a:xfrm>
              <a:off x="5029200" y="3962400"/>
              <a:ext cx="760741" cy="304800"/>
              <a:chOff x="816" y="912"/>
              <a:chExt cx="302" cy="192"/>
            </a:xfrm>
          </p:grpSpPr>
          <p:sp>
            <p:nvSpPr>
              <p:cNvPr id="51" name="Rectangle 10"/>
              <p:cNvSpPr>
                <a:spLocks noChangeArrowheads="1"/>
              </p:cNvSpPr>
              <p:nvPr/>
            </p:nvSpPr>
            <p:spPr bwMode="auto">
              <a:xfrm>
                <a:off x="816" y="912"/>
                <a:ext cx="288" cy="192"/>
              </a:xfrm>
              <a:prstGeom prst="rect">
                <a:avLst/>
              </a:prstGeom>
              <a:solidFill>
                <a:srgbClr val="92D05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52" name="Text Box 11"/>
              <p:cNvSpPr txBox="1">
                <a:spLocks noChangeArrowheads="1"/>
              </p:cNvSpPr>
              <p:nvPr/>
            </p:nvSpPr>
            <p:spPr bwMode="auto">
              <a:xfrm>
                <a:off x="816" y="912"/>
                <a:ext cx="302" cy="1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algn="ctr" eaLnBrk="1" hangingPunct="1"/>
                <a:r>
                  <a:rPr lang="en-US" i="1" dirty="0" smtClean="0"/>
                  <a:t>Routing</a:t>
                </a:r>
                <a:endParaRPr lang="en-US" i="1" dirty="0"/>
              </a:p>
            </p:txBody>
          </p:sp>
        </p:grpSp>
        <p:cxnSp>
          <p:nvCxnSpPr>
            <p:cNvPr id="54" name="Straight Connector 53"/>
            <p:cNvCxnSpPr/>
            <p:nvPr/>
          </p:nvCxnSpPr>
          <p:spPr bwMode="auto">
            <a:xfrm>
              <a:off x="4114800" y="3810000"/>
              <a:ext cx="0" cy="129540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71" name="Straight Connector 70"/>
            <p:cNvCxnSpPr/>
            <p:nvPr/>
          </p:nvCxnSpPr>
          <p:spPr bwMode="auto">
            <a:xfrm>
              <a:off x="4572000" y="4572000"/>
              <a:ext cx="4572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72" name="Straight Connector 71"/>
            <p:cNvCxnSpPr/>
            <p:nvPr/>
          </p:nvCxnSpPr>
          <p:spPr bwMode="auto">
            <a:xfrm>
              <a:off x="4572000" y="4114800"/>
              <a:ext cx="4572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grpSp>
          <p:nvGrpSpPr>
            <p:cNvPr id="11" name="Group 9"/>
            <p:cNvGrpSpPr>
              <a:grpSpLocks/>
            </p:cNvGrpSpPr>
            <p:nvPr/>
          </p:nvGrpSpPr>
          <p:grpSpPr bwMode="auto">
            <a:xfrm>
              <a:off x="5029200" y="4419600"/>
              <a:ext cx="760741" cy="304800"/>
              <a:chOff x="816" y="912"/>
              <a:chExt cx="302" cy="192"/>
            </a:xfrm>
          </p:grpSpPr>
          <p:sp>
            <p:nvSpPr>
              <p:cNvPr id="74" name="Rectangle 10"/>
              <p:cNvSpPr>
                <a:spLocks noChangeArrowheads="1"/>
              </p:cNvSpPr>
              <p:nvPr/>
            </p:nvSpPr>
            <p:spPr bwMode="auto">
              <a:xfrm>
                <a:off x="816" y="912"/>
                <a:ext cx="288" cy="192"/>
              </a:xfrm>
              <a:prstGeom prst="rect">
                <a:avLst/>
              </a:prstGeom>
              <a:solidFill>
                <a:srgbClr val="92D05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75" name="Text Box 11"/>
              <p:cNvSpPr txBox="1">
                <a:spLocks noChangeArrowheads="1"/>
              </p:cNvSpPr>
              <p:nvPr/>
            </p:nvSpPr>
            <p:spPr bwMode="auto">
              <a:xfrm>
                <a:off x="816" y="912"/>
                <a:ext cx="302" cy="1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algn="ctr" eaLnBrk="1" hangingPunct="1"/>
                <a:r>
                  <a:rPr lang="en-US" i="1" dirty="0" smtClean="0"/>
                  <a:t>ISP</a:t>
                </a:r>
                <a:endParaRPr lang="en-US" i="1" dirty="0"/>
              </a:p>
            </p:txBody>
          </p:sp>
        </p:grpSp>
        <p:cxnSp>
          <p:nvCxnSpPr>
            <p:cNvPr id="76" name="Straight Connector 75"/>
            <p:cNvCxnSpPr/>
            <p:nvPr/>
          </p:nvCxnSpPr>
          <p:spPr bwMode="auto">
            <a:xfrm>
              <a:off x="4572000" y="5029200"/>
              <a:ext cx="4572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grpSp>
          <p:nvGrpSpPr>
            <p:cNvPr id="12" name="Group 9"/>
            <p:cNvGrpSpPr>
              <a:grpSpLocks/>
            </p:cNvGrpSpPr>
            <p:nvPr/>
          </p:nvGrpSpPr>
          <p:grpSpPr bwMode="auto">
            <a:xfrm>
              <a:off x="5029200" y="4876800"/>
              <a:ext cx="760741" cy="304800"/>
              <a:chOff x="816" y="912"/>
              <a:chExt cx="302" cy="192"/>
            </a:xfrm>
          </p:grpSpPr>
          <p:sp>
            <p:nvSpPr>
              <p:cNvPr id="78" name="Rectangle 10"/>
              <p:cNvSpPr>
                <a:spLocks noChangeArrowheads="1"/>
              </p:cNvSpPr>
              <p:nvPr/>
            </p:nvSpPr>
            <p:spPr bwMode="auto">
              <a:xfrm>
                <a:off x="816" y="912"/>
                <a:ext cx="288" cy="192"/>
              </a:xfrm>
              <a:prstGeom prst="rect">
                <a:avLst/>
              </a:prstGeom>
              <a:solidFill>
                <a:srgbClr val="92D05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79" name="Text Box 11"/>
              <p:cNvSpPr txBox="1">
                <a:spLocks noChangeArrowheads="1"/>
              </p:cNvSpPr>
              <p:nvPr/>
            </p:nvSpPr>
            <p:spPr bwMode="auto">
              <a:xfrm>
                <a:off x="816" y="912"/>
                <a:ext cx="302" cy="1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algn="ctr" eaLnBrk="1" hangingPunct="1"/>
                <a:r>
                  <a:rPr lang="en-US" i="1" dirty="0" smtClean="0"/>
                  <a:t>Gateway</a:t>
                </a:r>
                <a:endParaRPr lang="en-US" i="1" dirty="0"/>
              </a:p>
            </p:txBody>
          </p:sp>
        </p:grpSp>
        <p:cxnSp>
          <p:nvCxnSpPr>
            <p:cNvPr id="81" name="Straight Arrow Connector 80"/>
            <p:cNvCxnSpPr/>
            <p:nvPr/>
          </p:nvCxnSpPr>
          <p:spPr bwMode="auto">
            <a:xfrm flipH="1">
              <a:off x="457200" y="4495800"/>
              <a:ext cx="1828800" cy="0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cxnSp>
          <p:nvCxnSpPr>
            <p:cNvPr id="87" name="Straight Arrow Connector 86"/>
            <p:cNvCxnSpPr/>
            <p:nvPr/>
          </p:nvCxnSpPr>
          <p:spPr bwMode="auto">
            <a:xfrm flipH="1">
              <a:off x="457200" y="4876800"/>
              <a:ext cx="1828800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cxnSp>
          <p:nvCxnSpPr>
            <p:cNvPr id="91" name="Straight Connector 90"/>
            <p:cNvCxnSpPr/>
            <p:nvPr/>
          </p:nvCxnSpPr>
          <p:spPr bwMode="auto">
            <a:xfrm>
              <a:off x="4572000" y="5486400"/>
              <a:ext cx="4572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93" name="Rectangle 10"/>
            <p:cNvSpPr>
              <a:spLocks noChangeArrowheads="1"/>
            </p:cNvSpPr>
            <p:nvPr/>
          </p:nvSpPr>
          <p:spPr bwMode="auto">
            <a:xfrm>
              <a:off x="5029200" y="5334000"/>
              <a:ext cx="725475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prstDash val="dash"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CA"/>
            </a:p>
          </p:txBody>
        </p:sp>
        <p:cxnSp>
          <p:nvCxnSpPr>
            <p:cNvPr id="48" name="Straight Connector 47"/>
            <p:cNvCxnSpPr/>
            <p:nvPr/>
          </p:nvCxnSpPr>
          <p:spPr bwMode="auto">
            <a:xfrm>
              <a:off x="4572000" y="3657600"/>
              <a:ext cx="0" cy="182880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grpSp>
          <p:nvGrpSpPr>
            <p:cNvPr id="13" name="Group 9"/>
            <p:cNvGrpSpPr>
              <a:grpSpLocks/>
            </p:cNvGrpSpPr>
            <p:nvPr/>
          </p:nvGrpSpPr>
          <p:grpSpPr bwMode="auto">
            <a:xfrm>
              <a:off x="5029200" y="3505202"/>
              <a:ext cx="722313" cy="306388"/>
              <a:chOff x="1248" y="912"/>
              <a:chExt cx="455" cy="193"/>
            </a:xfrm>
          </p:grpSpPr>
          <p:sp>
            <p:nvSpPr>
              <p:cNvPr id="55" name="Rectangle 10"/>
              <p:cNvSpPr>
                <a:spLocks noChangeArrowheads="1"/>
              </p:cNvSpPr>
              <p:nvPr/>
            </p:nvSpPr>
            <p:spPr bwMode="auto">
              <a:xfrm>
                <a:off x="1248" y="912"/>
                <a:ext cx="455" cy="193"/>
              </a:xfrm>
              <a:prstGeom prst="rect">
                <a:avLst/>
              </a:prstGeom>
              <a:solidFill>
                <a:srgbClr val="92D05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56" name="Text Box 11"/>
              <p:cNvSpPr txBox="1">
                <a:spLocks noChangeArrowheads="1"/>
              </p:cNvSpPr>
              <p:nvPr/>
            </p:nvSpPr>
            <p:spPr bwMode="auto">
              <a:xfrm>
                <a:off x="1248" y="912"/>
                <a:ext cx="432" cy="1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algn="ctr" eaLnBrk="1" hangingPunct="1"/>
                <a:r>
                  <a:rPr lang="en-US" i="1" dirty="0" smtClean="0"/>
                  <a:t>Author.</a:t>
                </a:r>
                <a:endParaRPr lang="en-US" i="1" dirty="0"/>
              </a:p>
            </p:txBody>
          </p:sp>
        </p:grpSp>
        <p:cxnSp>
          <p:nvCxnSpPr>
            <p:cNvPr id="59" name="Straight Connector 58"/>
            <p:cNvCxnSpPr/>
            <p:nvPr/>
          </p:nvCxnSpPr>
          <p:spPr bwMode="auto">
            <a:xfrm>
              <a:off x="4572000" y="3657600"/>
              <a:ext cx="4572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</p:grpSp>
      <p:sp>
        <p:nvSpPr>
          <p:cNvPr id="61" name="TextBox 60"/>
          <p:cNvSpPr txBox="1"/>
          <p:nvPr/>
        </p:nvSpPr>
        <p:spPr>
          <a:xfrm>
            <a:off x="5943600" y="3505200"/>
            <a:ext cx="30051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/>
              <a:t>e.g., check identity with white list (</a:t>
            </a:r>
            <a:r>
              <a:rPr lang="en-CA" b="1" i="1" dirty="0" smtClean="0">
                <a:solidFill>
                  <a:schemeClr val="accent6"/>
                </a:solidFill>
              </a:rPr>
              <a:t>ID</a:t>
            </a:r>
            <a:r>
              <a:rPr lang="en-CA" b="1" baseline="-25000" dirty="0" smtClean="0">
                <a:solidFill>
                  <a:schemeClr val="accent6"/>
                </a:solidFill>
              </a:rPr>
              <a:t>A</a:t>
            </a:r>
            <a:r>
              <a:rPr lang="en-CA" b="1" dirty="0" smtClean="0">
                <a:solidFill>
                  <a:schemeClr val="accent6"/>
                </a:solidFill>
              </a:rPr>
              <a:t> </a:t>
            </a:r>
            <a:r>
              <a:rPr lang="en-CA" b="1" dirty="0" smtClean="0">
                <a:solidFill>
                  <a:schemeClr val="accent6"/>
                </a:solidFill>
                <a:sym typeface="Symbol"/>
              </a:rPr>
              <a:t> S?</a:t>
            </a:r>
            <a:r>
              <a:rPr lang="en-CA" dirty="0" smtClean="0">
                <a:sym typeface="Symbol"/>
              </a:rPr>
              <a:t>)</a:t>
            </a:r>
            <a:endParaRPr lang="en-CA" dirty="0"/>
          </a:p>
        </p:txBody>
      </p:sp>
      <p:sp>
        <p:nvSpPr>
          <p:cNvPr id="62" name="Flowchart: Magnetic Disk 61"/>
          <p:cNvSpPr/>
          <p:nvPr/>
        </p:nvSpPr>
        <p:spPr bwMode="auto">
          <a:xfrm>
            <a:off x="2895600" y="3429000"/>
            <a:ext cx="533400" cy="381000"/>
          </a:xfrm>
          <a:prstGeom prst="flowChartMagneticDisk">
            <a:avLst/>
          </a:prstGeom>
          <a:solidFill>
            <a:srgbClr val="FF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CA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keys</a:t>
            </a:r>
          </a:p>
        </p:txBody>
      </p:sp>
      <p:cxnSp>
        <p:nvCxnSpPr>
          <p:cNvPr id="64" name="Straight Connector 63"/>
          <p:cNvCxnSpPr>
            <a:endCxn id="32" idx="1"/>
          </p:cNvCxnSpPr>
          <p:nvPr/>
        </p:nvCxnSpPr>
        <p:spPr bwMode="auto">
          <a:xfrm>
            <a:off x="3454400" y="3632200"/>
            <a:ext cx="431800" cy="11113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77" name="Straight Connector 76"/>
          <p:cNvCxnSpPr/>
          <p:nvPr/>
        </p:nvCxnSpPr>
        <p:spPr bwMode="auto">
          <a:xfrm flipV="1">
            <a:off x="4368800" y="3706001"/>
            <a:ext cx="660400" cy="2399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accent6"/>
            </a:solidFill>
            <a:prstDash val="dash"/>
            <a:round/>
            <a:headEnd type="triangle" w="med" len="med"/>
            <a:tailEnd type="triangle" w="med" len="med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14462" cy="276999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May 15, 2012</a:t>
            </a:r>
            <a:endParaRPr lang="en-US" altLang="ja-JP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5931030" y="6475413"/>
            <a:ext cx="2612895" cy="184666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René Struik (Struik Security Consultancy)</a:t>
            </a:r>
            <a:endParaRPr lang="en-US" altLang="ja-JP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9389016A-55A8-41F3-A301-F0C788D1E75C}" type="slidenum">
              <a:rPr lang="en-US" altLang="ja-JP" smtClean="0"/>
              <a:pPr>
                <a:defRPr/>
              </a:pPr>
              <a:t>7</a:t>
            </a:fld>
            <a:endParaRPr lang="en-US" altLang="ja-JP"/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956454" y="533400"/>
            <a:ext cx="7377212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/>
            <a:r>
              <a:rPr lang="en-US" sz="2400" b="1" dirty="0" smtClean="0"/>
              <a:t>Network Joining –  Only Authorization by Third Party</a:t>
            </a:r>
            <a:endParaRPr lang="en-US" sz="2400" b="1" dirty="0"/>
          </a:p>
        </p:txBody>
      </p:sp>
      <p:sp>
        <p:nvSpPr>
          <p:cNvPr id="25" name="TextBox 24"/>
          <p:cNvSpPr txBox="1"/>
          <p:nvPr/>
        </p:nvSpPr>
        <p:spPr>
          <a:xfrm>
            <a:off x="0" y="1102578"/>
            <a:ext cx="9144000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600" b="1" dirty="0" smtClean="0"/>
              <a:t>Device Enrolment Steps:</a:t>
            </a:r>
          </a:p>
          <a:p>
            <a:pPr marL="174625" indent="-174625"/>
            <a:r>
              <a:rPr lang="en-CA" sz="1600" i="1" dirty="0" smtClean="0"/>
              <a:t>Device authentication. </a:t>
            </a:r>
            <a:r>
              <a:rPr lang="en-CA" sz="1600" dirty="0" smtClean="0"/>
              <a:t>Client A and Access Point B authenticate each other and establish a shared key (so as to ensure on-going authenticated communications). </a:t>
            </a:r>
            <a:r>
              <a:rPr lang="en-CA" sz="1600" i="1" dirty="0" smtClean="0"/>
              <a:t>This may involve server KDC as third party.</a:t>
            </a:r>
          </a:p>
          <a:p>
            <a:pPr marL="174625" indent="-174625"/>
            <a:r>
              <a:rPr lang="en-CA" sz="1600" i="1" dirty="0" smtClean="0"/>
              <a:t>Authorization.</a:t>
            </a:r>
            <a:r>
              <a:rPr lang="en-CA" sz="1600" dirty="0" smtClean="0"/>
              <a:t> Access Point B decides on whether/how to authorize device A (if denied, this may result in loss of bandwidth). </a:t>
            </a:r>
            <a:r>
              <a:rPr lang="en-CA" sz="1600" i="1" dirty="0" smtClean="0"/>
              <a:t>Authorization decision may be delegated to server KDC or other 3</a:t>
            </a:r>
            <a:r>
              <a:rPr lang="en-CA" sz="1600" i="1" baseline="30000" dirty="0" smtClean="0"/>
              <a:t>rd</a:t>
            </a:r>
            <a:r>
              <a:rPr lang="en-CA" sz="1600" i="1" dirty="0" smtClean="0"/>
              <a:t>-party device.</a:t>
            </a:r>
          </a:p>
          <a:p>
            <a:pPr marL="174625" indent="-174625"/>
            <a:r>
              <a:rPr lang="en-CA" sz="1600" i="1" dirty="0" smtClean="0"/>
              <a:t>Configuration/</a:t>
            </a:r>
            <a:r>
              <a:rPr lang="en-CA" sz="1600" i="1" dirty="0" err="1" smtClean="0"/>
              <a:t>Parameterization.</a:t>
            </a:r>
            <a:r>
              <a:rPr lang="en-CA" sz="1600" dirty="0" err="1" smtClean="0"/>
              <a:t>Access</a:t>
            </a:r>
            <a:r>
              <a:rPr lang="en-CA" sz="1600" dirty="0" smtClean="0"/>
              <a:t> Point B distributes configuration information to Client A, such as </a:t>
            </a:r>
            <a:r>
              <a:rPr lang="en-CA" sz="1600" dirty="0" smtClean="0">
                <a:sym typeface="Symbol"/>
              </a:rPr>
              <a:t> IP address assignment info;  Bandwidth/usage constraints;  Scheduling info (including on re-authentication policy details). </a:t>
            </a:r>
            <a:r>
              <a:rPr lang="en-CA" sz="1600" i="1" dirty="0" smtClean="0">
                <a:sym typeface="Symbol"/>
              </a:rPr>
              <a:t>This may originate from other network devices, for which it acts as proxy.</a:t>
            </a:r>
            <a:endParaRPr lang="en-CA" sz="1600" i="1" dirty="0" smtClean="0"/>
          </a:p>
          <a:p>
            <a:pPr marL="174625" indent="-174625"/>
            <a:r>
              <a:rPr lang="en-CA" sz="1600" b="1" dirty="0" smtClean="0"/>
              <a:t>Sequential Enrolment vs. Combined Steps</a:t>
            </a:r>
          </a:p>
          <a:p>
            <a:pPr marL="174625" indent="-174625"/>
            <a:endParaRPr lang="en-CA" sz="1600" b="1" dirty="0" smtClean="0"/>
          </a:p>
          <a:p>
            <a:pPr marL="174625" indent="-174625"/>
            <a:endParaRPr lang="en-CA" sz="1600" b="1" dirty="0" smtClean="0"/>
          </a:p>
          <a:p>
            <a:pPr marL="174625" indent="-174625"/>
            <a:endParaRPr lang="en-CA" sz="1600" b="1" dirty="0" smtClean="0"/>
          </a:p>
          <a:p>
            <a:pPr marL="174625" indent="-174625"/>
            <a:endParaRPr lang="en-CA" sz="1600" b="1" dirty="0" smtClean="0"/>
          </a:p>
          <a:p>
            <a:pPr marL="174625" indent="-174625"/>
            <a:endParaRPr lang="en-CA" sz="1600" b="1" dirty="0" smtClean="0"/>
          </a:p>
          <a:p>
            <a:pPr marL="174625" indent="-174625"/>
            <a:endParaRPr lang="en-CA" sz="1600" b="1" dirty="0" smtClean="0"/>
          </a:p>
          <a:p>
            <a:pPr marL="174625" indent="-174625"/>
            <a:endParaRPr lang="en-CA" sz="1600" b="1" dirty="0" smtClean="0"/>
          </a:p>
          <a:p>
            <a:pPr marL="174625" indent="-174625"/>
            <a:endParaRPr lang="en-CA" sz="1600" b="1" dirty="0" smtClean="0"/>
          </a:p>
          <a:p>
            <a:pPr marL="174625" indent="-174625"/>
            <a:endParaRPr lang="en-CA" sz="1600" b="1" u="sng" dirty="0" smtClean="0"/>
          </a:p>
          <a:p>
            <a:pPr marL="174625" indent="-174625"/>
            <a:endParaRPr lang="en-CA" sz="1600" b="1" u="sng" dirty="0" smtClean="0"/>
          </a:p>
          <a:p>
            <a:pPr marL="174625" indent="-174625"/>
            <a:r>
              <a:rPr lang="en-CA" sz="1600" u="sng" dirty="0" smtClean="0"/>
              <a:t>Aggressive scheme:</a:t>
            </a:r>
            <a:r>
              <a:rPr lang="en-CA" sz="1600" dirty="0" smtClean="0"/>
              <a:t> Initiate authorization/configuration processes as soon as (presumed) device identity</a:t>
            </a:r>
          </a:p>
          <a:p>
            <a:pPr marL="174625" indent="-174625"/>
            <a:r>
              <a:rPr lang="en-CA" sz="1600" dirty="0" smtClean="0"/>
              <a:t>becomes available (invisible to Client A). Access Point B can deny bandwidth if authorization negative.</a:t>
            </a:r>
          </a:p>
          <a:p>
            <a:pPr marL="174625" indent="-174625"/>
            <a:r>
              <a:rPr lang="en-CA" sz="1600" u="sng" dirty="0" smtClean="0"/>
              <a:t>Note:</a:t>
            </a:r>
            <a:r>
              <a:rPr lang="en-CA" sz="1600" dirty="0" smtClean="0"/>
              <a:t> Communication of configuration info depends on secure channel with Client A.</a:t>
            </a:r>
            <a:endParaRPr lang="en-CA" sz="1600" u="sng" dirty="0" smtClean="0"/>
          </a:p>
        </p:txBody>
      </p:sp>
      <p:sp>
        <p:nvSpPr>
          <p:cNvPr id="96" name="TextBox 95"/>
          <p:cNvSpPr txBox="1"/>
          <p:nvPr/>
        </p:nvSpPr>
        <p:spPr>
          <a:xfrm>
            <a:off x="5943600" y="4419600"/>
            <a:ext cx="296978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/>
              <a:t>e.g., subscription credentials for WiFi access</a:t>
            </a:r>
            <a:endParaRPr lang="en-CA" dirty="0"/>
          </a:p>
        </p:txBody>
      </p:sp>
      <p:sp>
        <p:nvSpPr>
          <p:cNvPr id="97" name="TextBox 96"/>
          <p:cNvSpPr txBox="1"/>
          <p:nvPr/>
        </p:nvSpPr>
        <p:spPr>
          <a:xfrm>
            <a:off x="5943600" y="3962400"/>
            <a:ext cx="184768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/>
              <a:t>e.g., IP address assignment</a:t>
            </a:r>
            <a:endParaRPr lang="en-CA" dirty="0"/>
          </a:p>
        </p:txBody>
      </p:sp>
      <p:grpSp>
        <p:nvGrpSpPr>
          <p:cNvPr id="6" name="Group 59"/>
          <p:cNvGrpSpPr/>
          <p:nvPr/>
        </p:nvGrpSpPr>
        <p:grpSpPr>
          <a:xfrm>
            <a:off x="228600" y="3124200"/>
            <a:ext cx="5561341" cy="2514600"/>
            <a:chOff x="228600" y="3124200"/>
            <a:chExt cx="5561341" cy="2514600"/>
          </a:xfrm>
        </p:grpSpPr>
        <p:grpSp>
          <p:nvGrpSpPr>
            <p:cNvPr id="7" name="Group 5"/>
            <p:cNvGrpSpPr>
              <a:grpSpLocks/>
            </p:cNvGrpSpPr>
            <p:nvPr/>
          </p:nvGrpSpPr>
          <p:grpSpPr bwMode="auto">
            <a:xfrm>
              <a:off x="228600" y="3505200"/>
              <a:ext cx="457200" cy="304800"/>
              <a:chOff x="816" y="912"/>
              <a:chExt cx="288" cy="192"/>
            </a:xfrm>
          </p:grpSpPr>
          <p:sp>
            <p:nvSpPr>
              <p:cNvPr id="22" name="Rectangle 6"/>
              <p:cNvSpPr>
                <a:spLocks noChangeArrowheads="1"/>
              </p:cNvSpPr>
              <p:nvPr/>
            </p:nvSpPr>
            <p:spPr bwMode="auto">
              <a:xfrm>
                <a:off x="816" y="912"/>
                <a:ext cx="288" cy="192"/>
              </a:xfrm>
              <a:prstGeom prst="rect">
                <a:avLst/>
              </a:prstGeom>
              <a:solidFill>
                <a:srgbClr val="FFC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24" name="Text Box 7"/>
              <p:cNvSpPr txBox="1">
                <a:spLocks noChangeArrowheads="1"/>
              </p:cNvSpPr>
              <p:nvPr/>
            </p:nvSpPr>
            <p:spPr bwMode="auto">
              <a:xfrm>
                <a:off x="864" y="912"/>
                <a:ext cx="175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eaLnBrk="1" hangingPunct="1"/>
                <a:r>
                  <a:rPr lang="en-US" i="1" dirty="0"/>
                  <a:t>A</a:t>
                </a:r>
              </a:p>
            </p:txBody>
          </p:sp>
        </p:grpSp>
        <p:grpSp>
          <p:nvGrpSpPr>
            <p:cNvPr id="8" name="Group 9"/>
            <p:cNvGrpSpPr>
              <a:grpSpLocks/>
            </p:cNvGrpSpPr>
            <p:nvPr/>
          </p:nvGrpSpPr>
          <p:grpSpPr bwMode="auto">
            <a:xfrm>
              <a:off x="2057400" y="3505200"/>
              <a:ext cx="457200" cy="304800"/>
              <a:chOff x="816" y="912"/>
              <a:chExt cx="288" cy="192"/>
            </a:xfrm>
          </p:grpSpPr>
          <p:sp>
            <p:nvSpPr>
              <p:cNvPr id="27" name="Rectangle 10"/>
              <p:cNvSpPr>
                <a:spLocks noChangeArrowheads="1"/>
              </p:cNvSpPr>
              <p:nvPr/>
            </p:nvSpPr>
            <p:spPr bwMode="auto">
              <a:xfrm>
                <a:off x="816" y="912"/>
                <a:ext cx="288" cy="192"/>
              </a:xfrm>
              <a:prstGeom prst="rect">
                <a:avLst/>
              </a:prstGeom>
              <a:solidFill>
                <a:srgbClr val="00B0F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28" name="Text Box 11"/>
              <p:cNvSpPr txBox="1">
                <a:spLocks noChangeArrowheads="1"/>
              </p:cNvSpPr>
              <p:nvPr/>
            </p:nvSpPr>
            <p:spPr bwMode="auto">
              <a:xfrm>
                <a:off x="864" y="912"/>
                <a:ext cx="175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eaLnBrk="1" hangingPunct="1"/>
                <a:r>
                  <a:rPr lang="en-US" i="1"/>
                  <a:t>B</a:t>
                </a:r>
              </a:p>
            </p:txBody>
          </p:sp>
        </p:grpSp>
        <p:sp>
          <p:nvSpPr>
            <p:cNvPr id="29" name="Line 13"/>
            <p:cNvSpPr>
              <a:spLocks noChangeShapeType="1"/>
            </p:cNvSpPr>
            <p:nvPr/>
          </p:nvSpPr>
          <p:spPr bwMode="auto">
            <a:xfrm>
              <a:off x="457200" y="4114800"/>
              <a:ext cx="182880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CA"/>
            </a:p>
          </p:txBody>
        </p:sp>
        <p:grpSp>
          <p:nvGrpSpPr>
            <p:cNvPr id="9" name="Group 9"/>
            <p:cNvGrpSpPr>
              <a:grpSpLocks/>
            </p:cNvGrpSpPr>
            <p:nvPr/>
          </p:nvGrpSpPr>
          <p:grpSpPr bwMode="auto">
            <a:xfrm>
              <a:off x="5029199" y="3124200"/>
              <a:ext cx="704850" cy="304800"/>
              <a:chOff x="1536" y="672"/>
              <a:chExt cx="444" cy="192"/>
            </a:xfrm>
          </p:grpSpPr>
          <p:sp>
            <p:nvSpPr>
              <p:cNvPr id="31" name="Rectangle 10"/>
              <p:cNvSpPr>
                <a:spLocks noChangeArrowheads="1"/>
              </p:cNvSpPr>
              <p:nvPr/>
            </p:nvSpPr>
            <p:spPr bwMode="auto">
              <a:xfrm>
                <a:off x="1536" y="672"/>
                <a:ext cx="444" cy="192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32" name="Text Box 11"/>
              <p:cNvSpPr txBox="1">
                <a:spLocks noChangeArrowheads="1"/>
              </p:cNvSpPr>
              <p:nvPr/>
            </p:nvSpPr>
            <p:spPr bwMode="auto">
              <a:xfrm>
                <a:off x="1584" y="672"/>
                <a:ext cx="363" cy="1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algn="ctr" eaLnBrk="1" hangingPunct="1"/>
                <a:r>
                  <a:rPr lang="en-US" i="1" dirty="0" smtClean="0"/>
                  <a:t>CA</a:t>
                </a:r>
                <a:endParaRPr lang="en-US" i="1" dirty="0"/>
              </a:p>
            </p:txBody>
          </p:sp>
        </p:grpSp>
        <p:sp>
          <p:nvSpPr>
            <p:cNvPr id="33" name="TextBox 32"/>
            <p:cNvSpPr txBox="1"/>
            <p:nvPr/>
          </p:nvSpPr>
          <p:spPr>
            <a:xfrm>
              <a:off x="838200" y="3810000"/>
              <a:ext cx="109517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i="1" dirty="0" smtClean="0"/>
                <a:t>Authentication</a:t>
              </a:r>
              <a:endParaRPr lang="en-CA" i="1" dirty="0"/>
            </a:p>
          </p:txBody>
        </p:sp>
        <p:cxnSp>
          <p:nvCxnSpPr>
            <p:cNvPr id="35" name="Straight Connector 34"/>
            <p:cNvCxnSpPr/>
            <p:nvPr/>
          </p:nvCxnSpPr>
          <p:spPr bwMode="auto">
            <a:xfrm>
              <a:off x="2286000" y="3810000"/>
              <a:ext cx="0" cy="12954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38" name="Straight Connector 37"/>
            <p:cNvCxnSpPr/>
            <p:nvPr/>
          </p:nvCxnSpPr>
          <p:spPr bwMode="auto">
            <a:xfrm>
              <a:off x="2286000" y="4343400"/>
              <a:ext cx="2133600" cy="0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accent2"/>
              </a:solidFill>
              <a:prstDash val="dash"/>
              <a:round/>
              <a:headEnd type="triangle" w="med" len="med"/>
              <a:tailEnd type="triangle" w="med" len="med"/>
            </a:ln>
            <a:effectLst/>
          </p:spPr>
        </p:cxnSp>
        <p:sp>
          <p:nvSpPr>
            <p:cNvPr id="41" name="TextBox 40"/>
            <p:cNvSpPr txBox="1"/>
            <p:nvPr/>
          </p:nvSpPr>
          <p:spPr>
            <a:xfrm>
              <a:off x="2743200" y="4038600"/>
              <a:ext cx="103265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i="1" dirty="0" smtClean="0"/>
                <a:t>Authorization</a:t>
              </a:r>
              <a:endParaRPr lang="en-CA" i="1" dirty="0"/>
            </a:p>
          </p:txBody>
        </p:sp>
        <p:cxnSp>
          <p:nvCxnSpPr>
            <p:cNvPr id="43" name="Straight Connector 42"/>
            <p:cNvCxnSpPr>
              <a:stCxn id="22" idx="2"/>
            </p:cNvCxnSpPr>
            <p:nvPr/>
          </p:nvCxnSpPr>
          <p:spPr bwMode="auto">
            <a:xfrm>
              <a:off x="457200" y="3810000"/>
              <a:ext cx="0" cy="12954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45" name="Straight Connector 44"/>
            <p:cNvCxnSpPr/>
            <p:nvPr/>
          </p:nvCxnSpPr>
          <p:spPr bwMode="auto">
            <a:xfrm>
              <a:off x="2286000" y="4724400"/>
              <a:ext cx="22860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triangle" w="med" len="med"/>
              <a:tailEnd type="triangle" w="med" len="med"/>
            </a:ln>
            <a:effectLst/>
          </p:spPr>
        </p:cxnSp>
        <p:sp>
          <p:nvSpPr>
            <p:cNvPr id="49" name="TextBox 48"/>
            <p:cNvSpPr txBox="1"/>
            <p:nvPr/>
          </p:nvSpPr>
          <p:spPr>
            <a:xfrm>
              <a:off x="2743200" y="4419600"/>
              <a:ext cx="105028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i="1" dirty="0" smtClean="0"/>
                <a:t>Configuration</a:t>
              </a:r>
              <a:endParaRPr lang="en-CA" i="1" dirty="0"/>
            </a:p>
          </p:txBody>
        </p:sp>
        <p:grpSp>
          <p:nvGrpSpPr>
            <p:cNvPr id="10" name="Group 9"/>
            <p:cNvGrpSpPr>
              <a:grpSpLocks/>
            </p:cNvGrpSpPr>
            <p:nvPr/>
          </p:nvGrpSpPr>
          <p:grpSpPr bwMode="auto">
            <a:xfrm>
              <a:off x="5029200" y="3962400"/>
              <a:ext cx="760741" cy="304800"/>
              <a:chOff x="816" y="912"/>
              <a:chExt cx="302" cy="192"/>
            </a:xfrm>
          </p:grpSpPr>
          <p:sp>
            <p:nvSpPr>
              <p:cNvPr id="51" name="Rectangle 10"/>
              <p:cNvSpPr>
                <a:spLocks noChangeArrowheads="1"/>
              </p:cNvSpPr>
              <p:nvPr/>
            </p:nvSpPr>
            <p:spPr bwMode="auto">
              <a:xfrm>
                <a:off x="816" y="912"/>
                <a:ext cx="288" cy="192"/>
              </a:xfrm>
              <a:prstGeom prst="rect">
                <a:avLst/>
              </a:prstGeom>
              <a:solidFill>
                <a:srgbClr val="92D05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52" name="Text Box 11"/>
              <p:cNvSpPr txBox="1">
                <a:spLocks noChangeArrowheads="1"/>
              </p:cNvSpPr>
              <p:nvPr/>
            </p:nvSpPr>
            <p:spPr bwMode="auto">
              <a:xfrm>
                <a:off x="816" y="912"/>
                <a:ext cx="302" cy="1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algn="ctr" eaLnBrk="1" hangingPunct="1"/>
                <a:r>
                  <a:rPr lang="en-US" i="1" dirty="0" smtClean="0"/>
                  <a:t>Routing</a:t>
                </a:r>
                <a:endParaRPr lang="en-US" i="1" dirty="0"/>
              </a:p>
            </p:txBody>
          </p:sp>
        </p:grpSp>
        <p:cxnSp>
          <p:nvCxnSpPr>
            <p:cNvPr id="54" name="Straight Connector 53"/>
            <p:cNvCxnSpPr/>
            <p:nvPr/>
          </p:nvCxnSpPr>
          <p:spPr bwMode="auto">
            <a:xfrm>
              <a:off x="4572000" y="3276600"/>
              <a:ext cx="0" cy="38100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71" name="Straight Connector 70"/>
            <p:cNvCxnSpPr/>
            <p:nvPr/>
          </p:nvCxnSpPr>
          <p:spPr bwMode="auto">
            <a:xfrm>
              <a:off x="4572000" y="4572000"/>
              <a:ext cx="4572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72" name="Straight Connector 71"/>
            <p:cNvCxnSpPr/>
            <p:nvPr/>
          </p:nvCxnSpPr>
          <p:spPr bwMode="auto">
            <a:xfrm>
              <a:off x="4572000" y="4114800"/>
              <a:ext cx="4572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grpSp>
          <p:nvGrpSpPr>
            <p:cNvPr id="11" name="Group 9"/>
            <p:cNvGrpSpPr>
              <a:grpSpLocks/>
            </p:cNvGrpSpPr>
            <p:nvPr/>
          </p:nvGrpSpPr>
          <p:grpSpPr bwMode="auto">
            <a:xfrm>
              <a:off x="5029200" y="4419600"/>
              <a:ext cx="760741" cy="304800"/>
              <a:chOff x="816" y="912"/>
              <a:chExt cx="302" cy="192"/>
            </a:xfrm>
          </p:grpSpPr>
          <p:sp>
            <p:nvSpPr>
              <p:cNvPr id="74" name="Rectangle 10"/>
              <p:cNvSpPr>
                <a:spLocks noChangeArrowheads="1"/>
              </p:cNvSpPr>
              <p:nvPr/>
            </p:nvSpPr>
            <p:spPr bwMode="auto">
              <a:xfrm>
                <a:off x="816" y="912"/>
                <a:ext cx="288" cy="192"/>
              </a:xfrm>
              <a:prstGeom prst="rect">
                <a:avLst/>
              </a:prstGeom>
              <a:solidFill>
                <a:srgbClr val="92D05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75" name="Text Box 11"/>
              <p:cNvSpPr txBox="1">
                <a:spLocks noChangeArrowheads="1"/>
              </p:cNvSpPr>
              <p:nvPr/>
            </p:nvSpPr>
            <p:spPr bwMode="auto">
              <a:xfrm>
                <a:off x="816" y="912"/>
                <a:ext cx="302" cy="1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algn="ctr" eaLnBrk="1" hangingPunct="1"/>
                <a:r>
                  <a:rPr lang="en-US" i="1" dirty="0" smtClean="0"/>
                  <a:t>ISP</a:t>
                </a:r>
                <a:endParaRPr lang="en-US" i="1" dirty="0"/>
              </a:p>
            </p:txBody>
          </p:sp>
        </p:grpSp>
        <p:cxnSp>
          <p:nvCxnSpPr>
            <p:cNvPr id="76" name="Straight Connector 75"/>
            <p:cNvCxnSpPr/>
            <p:nvPr/>
          </p:nvCxnSpPr>
          <p:spPr bwMode="auto">
            <a:xfrm>
              <a:off x="4572000" y="5029200"/>
              <a:ext cx="4572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grpSp>
          <p:nvGrpSpPr>
            <p:cNvPr id="12" name="Group 9"/>
            <p:cNvGrpSpPr>
              <a:grpSpLocks/>
            </p:cNvGrpSpPr>
            <p:nvPr/>
          </p:nvGrpSpPr>
          <p:grpSpPr bwMode="auto">
            <a:xfrm>
              <a:off x="5029200" y="4876800"/>
              <a:ext cx="760741" cy="304800"/>
              <a:chOff x="816" y="912"/>
              <a:chExt cx="302" cy="192"/>
            </a:xfrm>
          </p:grpSpPr>
          <p:sp>
            <p:nvSpPr>
              <p:cNvPr id="78" name="Rectangle 10"/>
              <p:cNvSpPr>
                <a:spLocks noChangeArrowheads="1"/>
              </p:cNvSpPr>
              <p:nvPr/>
            </p:nvSpPr>
            <p:spPr bwMode="auto">
              <a:xfrm>
                <a:off x="816" y="912"/>
                <a:ext cx="288" cy="192"/>
              </a:xfrm>
              <a:prstGeom prst="rect">
                <a:avLst/>
              </a:prstGeom>
              <a:solidFill>
                <a:srgbClr val="92D05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79" name="Text Box 11"/>
              <p:cNvSpPr txBox="1">
                <a:spLocks noChangeArrowheads="1"/>
              </p:cNvSpPr>
              <p:nvPr/>
            </p:nvSpPr>
            <p:spPr bwMode="auto">
              <a:xfrm>
                <a:off x="816" y="912"/>
                <a:ext cx="302" cy="1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algn="ctr" eaLnBrk="1" hangingPunct="1"/>
                <a:r>
                  <a:rPr lang="en-US" i="1" dirty="0" smtClean="0"/>
                  <a:t>Gateway</a:t>
                </a:r>
                <a:endParaRPr lang="en-US" i="1" dirty="0"/>
              </a:p>
            </p:txBody>
          </p:sp>
        </p:grpSp>
        <p:cxnSp>
          <p:nvCxnSpPr>
            <p:cNvPr id="81" name="Straight Arrow Connector 80"/>
            <p:cNvCxnSpPr/>
            <p:nvPr/>
          </p:nvCxnSpPr>
          <p:spPr bwMode="auto">
            <a:xfrm flipH="1">
              <a:off x="457200" y="4495800"/>
              <a:ext cx="1828800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cxnSp>
          <p:nvCxnSpPr>
            <p:cNvPr id="87" name="Straight Arrow Connector 86"/>
            <p:cNvCxnSpPr/>
            <p:nvPr/>
          </p:nvCxnSpPr>
          <p:spPr bwMode="auto">
            <a:xfrm flipH="1">
              <a:off x="457200" y="4876800"/>
              <a:ext cx="1828800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cxnSp>
          <p:nvCxnSpPr>
            <p:cNvPr id="91" name="Straight Connector 90"/>
            <p:cNvCxnSpPr/>
            <p:nvPr/>
          </p:nvCxnSpPr>
          <p:spPr bwMode="auto">
            <a:xfrm>
              <a:off x="4572000" y="5486400"/>
              <a:ext cx="4572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93" name="Rectangle 10"/>
            <p:cNvSpPr>
              <a:spLocks noChangeArrowheads="1"/>
            </p:cNvSpPr>
            <p:nvPr/>
          </p:nvSpPr>
          <p:spPr bwMode="auto">
            <a:xfrm>
              <a:off x="5029200" y="5334000"/>
              <a:ext cx="725475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prstDash val="dash"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CA"/>
            </a:p>
          </p:txBody>
        </p:sp>
        <p:cxnSp>
          <p:nvCxnSpPr>
            <p:cNvPr id="48" name="Straight Connector 47"/>
            <p:cNvCxnSpPr/>
            <p:nvPr/>
          </p:nvCxnSpPr>
          <p:spPr bwMode="auto">
            <a:xfrm>
              <a:off x="4572000" y="3657600"/>
              <a:ext cx="0" cy="182880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grpSp>
          <p:nvGrpSpPr>
            <p:cNvPr id="13" name="Group 9"/>
            <p:cNvGrpSpPr>
              <a:grpSpLocks/>
            </p:cNvGrpSpPr>
            <p:nvPr/>
          </p:nvGrpSpPr>
          <p:grpSpPr bwMode="auto">
            <a:xfrm>
              <a:off x="5029200" y="3505202"/>
              <a:ext cx="722313" cy="306388"/>
              <a:chOff x="1248" y="912"/>
              <a:chExt cx="455" cy="193"/>
            </a:xfrm>
          </p:grpSpPr>
          <p:sp>
            <p:nvSpPr>
              <p:cNvPr id="55" name="Rectangle 10"/>
              <p:cNvSpPr>
                <a:spLocks noChangeArrowheads="1"/>
              </p:cNvSpPr>
              <p:nvPr/>
            </p:nvSpPr>
            <p:spPr bwMode="auto">
              <a:xfrm>
                <a:off x="1248" y="912"/>
                <a:ext cx="455" cy="193"/>
              </a:xfrm>
              <a:prstGeom prst="rect">
                <a:avLst/>
              </a:prstGeom>
              <a:solidFill>
                <a:srgbClr val="92D05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56" name="Text Box 11"/>
              <p:cNvSpPr txBox="1">
                <a:spLocks noChangeArrowheads="1"/>
              </p:cNvSpPr>
              <p:nvPr/>
            </p:nvSpPr>
            <p:spPr bwMode="auto">
              <a:xfrm>
                <a:off x="1248" y="912"/>
                <a:ext cx="432" cy="1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algn="ctr" eaLnBrk="1" hangingPunct="1"/>
                <a:r>
                  <a:rPr lang="en-US" i="1" dirty="0" smtClean="0"/>
                  <a:t>Author.</a:t>
                </a:r>
                <a:endParaRPr lang="en-US" i="1" dirty="0"/>
              </a:p>
            </p:txBody>
          </p:sp>
        </p:grpSp>
        <p:cxnSp>
          <p:nvCxnSpPr>
            <p:cNvPr id="59" name="Straight Connector 58"/>
            <p:cNvCxnSpPr/>
            <p:nvPr/>
          </p:nvCxnSpPr>
          <p:spPr bwMode="auto">
            <a:xfrm>
              <a:off x="4572000" y="3657600"/>
              <a:ext cx="4572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</p:grpSp>
      <p:sp>
        <p:nvSpPr>
          <p:cNvPr id="61" name="TextBox 60"/>
          <p:cNvSpPr txBox="1"/>
          <p:nvPr/>
        </p:nvSpPr>
        <p:spPr>
          <a:xfrm>
            <a:off x="5943600" y="3505200"/>
            <a:ext cx="30788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/>
              <a:t>e.g., check identity with white list (</a:t>
            </a:r>
            <a:r>
              <a:rPr lang="en-CA" b="1" i="1" dirty="0" smtClean="0">
                <a:solidFill>
                  <a:schemeClr val="accent6"/>
                </a:solidFill>
              </a:rPr>
              <a:t>ID</a:t>
            </a:r>
            <a:r>
              <a:rPr lang="en-CA" b="1" baseline="-25000" dirty="0" smtClean="0">
                <a:solidFill>
                  <a:schemeClr val="accent6"/>
                </a:solidFill>
              </a:rPr>
              <a:t>A</a:t>
            </a:r>
            <a:r>
              <a:rPr lang="en-CA" b="1" dirty="0" smtClean="0">
                <a:solidFill>
                  <a:schemeClr val="accent6"/>
                </a:solidFill>
              </a:rPr>
              <a:t> </a:t>
            </a:r>
            <a:r>
              <a:rPr lang="en-CA" b="1" dirty="0" smtClean="0">
                <a:solidFill>
                  <a:schemeClr val="accent6"/>
                </a:solidFill>
                <a:sym typeface="Symbol"/>
              </a:rPr>
              <a:t> S?</a:t>
            </a:r>
            <a:r>
              <a:rPr lang="en-CA" dirty="0" smtClean="0">
                <a:sym typeface="Symbol"/>
              </a:rPr>
              <a:t>)</a:t>
            </a:r>
          </a:p>
          <a:p>
            <a:r>
              <a:rPr lang="en-CA" dirty="0" smtClean="0">
                <a:sym typeface="Symbol"/>
              </a:rPr>
              <a:t>		        (</a:t>
            </a:r>
            <a:r>
              <a:rPr lang="en-CA" b="1" i="1" dirty="0" smtClean="0">
                <a:solidFill>
                  <a:schemeClr val="accent6"/>
                </a:solidFill>
              </a:rPr>
              <a:t>ID</a:t>
            </a:r>
            <a:r>
              <a:rPr lang="en-CA" b="1" baseline="-25000" dirty="0" smtClean="0">
                <a:solidFill>
                  <a:schemeClr val="accent6"/>
                </a:solidFill>
              </a:rPr>
              <a:t>B</a:t>
            </a:r>
            <a:r>
              <a:rPr lang="en-CA" b="1" dirty="0" smtClean="0">
                <a:solidFill>
                  <a:schemeClr val="accent6"/>
                </a:solidFill>
              </a:rPr>
              <a:t> </a:t>
            </a:r>
            <a:r>
              <a:rPr lang="en-CA" b="1" dirty="0" smtClean="0">
                <a:solidFill>
                  <a:schemeClr val="accent6"/>
                </a:solidFill>
                <a:sym typeface="Symbol"/>
              </a:rPr>
              <a:t> Ŝ?</a:t>
            </a:r>
            <a:r>
              <a:rPr lang="en-CA" dirty="0" smtClean="0">
                <a:sym typeface="Symbol"/>
              </a:rPr>
              <a:t>)</a:t>
            </a:r>
            <a:endParaRPr lang="en-CA" dirty="0"/>
          </a:p>
        </p:txBody>
      </p:sp>
      <p:cxnSp>
        <p:nvCxnSpPr>
          <p:cNvPr id="62" name="Straight Connector 61"/>
          <p:cNvCxnSpPr/>
          <p:nvPr/>
        </p:nvCxnSpPr>
        <p:spPr bwMode="auto">
          <a:xfrm flipV="1">
            <a:off x="4419600" y="3733800"/>
            <a:ext cx="0" cy="60960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accent6"/>
            </a:solidFill>
            <a:prstDash val="dash"/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64" name="Straight Connector 63"/>
          <p:cNvCxnSpPr/>
          <p:nvPr/>
        </p:nvCxnSpPr>
        <p:spPr bwMode="auto">
          <a:xfrm>
            <a:off x="4419600" y="3733800"/>
            <a:ext cx="566737" cy="2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accent6"/>
            </a:solidFill>
            <a:prstDash val="dash"/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68" name="Straight Connector 67"/>
          <p:cNvCxnSpPr>
            <a:endCxn id="31" idx="1"/>
          </p:cNvCxnSpPr>
          <p:nvPr/>
        </p:nvCxnSpPr>
        <p:spPr bwMode="auto">
          <a:xfrm>
            <a:off x="4572000" y="3276600"/>
            <a:ext cx="4572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14462" cy="276999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May 15, 2012</a:t>
            </a:r>
            <a:endParaRPr lang="en-US" altLang="ja-JP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5892558" y="6475413"/>
            <a:ext cx="2651367" cy="184666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René Struik (Struik Security Consultancy)</a:t>
            </a:r>
            <a:endParaRPr lang="en-US" altLang="ja-JP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9389016A-55A8-41F3-A301-F0C788D1E75C}" type="slidenum">
              <a:rPr lang="en-US" altLang="ja-JP" smtClean="0"/>
              <a:pPr>
                <a:defRPr/>
              </a:pPr>
              <a:t>8</a:t>
            </a:fld>
            <a:endParaRPr lang="en-US" altLang="ja-JP"/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3249454" y="533400"/>
            <a:ext cx="2791150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/>
            <a:r>
              <a:rPr lang="en-US" sz="2400" b="1" dirty="0" smtClean="0"/>
              <a:t>Security Definitions</a:t>
            </a:r>
            <a:endParaRPr lang="en-US" sz="24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0" y="1143000"/>
            <a:ext cx="9144000" cy="5386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600" b="1" dirty="0" smtClean="0"/>
              <a:t>Key Establishment </a:t>
            </a:r>
            <a:r>
              <a:rPr lang="en-CA" sz="1600" b="1" dirty="0" smtClean="0">
                <a:sym typeface="Symbol"/>
              </a:rPr>
              <a:t> </a:t>
            </a:r>
            <a:r>
              <a:rPr lang="en-CA" sz="1600" dirty="0" smtClean="0">
                <a:sym typeface="Symbol"/>
              </a:rPr>
              <a:t>Protocol whereby a shared secret becomes available to two or more parties for subsequent cryptographic use</a:t>
            </a:r>
          </a:p>
          <a:p>
            <a:r>
              <a:rPr lang="en-CA" sz="1600" b="1" dirty="0" smtClean="0">
                <a:sym typeface="Symbol"/>
              </a:rPr>
              <a:t>Key Transport  </a:t>
            </a:r>
            <a:r>
              <a:rPr lang="en-CA" sz="1600" dirty="0" smtClean="0">
                <a:sym typeface="Symbol"/>
              </a:rPr>
              <a:t>Key establishment technique where one party creates/obtains the secret and securely transfers it to other(s)</a:t>
            </a:r>
          </a:p>
          <a:p>
            <a:r>
              <a:rPr lang="en-CA" sz="1600" b="1" dirty="0" smtClean="0">
                <a:sym typeface="Symbol"/>
              </a:rPr>
              <a:t>Key Agreement  </a:t>
            </a:r>
            <a:r>
              <a:rPr lang="en-CA" sz="1600" dirty="0" smtClean="0">
                <a:sym typeface="Symbol"/>
              </a:rPr>
              <a:t>Key establishment technique where the shared secret is derived based on information contributed by each of the parties involved, ideally so that no party can predetermine this secret value</a:t>
            </a:r>
            <a:endParaRPr lang="en-CA" sz="1600" b="1" dirty="0" smtClean="0"/>
          </a:p>
          <a:p>
            <a:r>
              <a:rPr lang="en-CA" sz="1600" b="1" dirty="0" smtClean="0"/>
              <a:t>Implicit Key Authentication</a:t>
            </a:r>
            <a:r>
              <a:rPr lang="en-CA" sz="1600" b="1" dirty="0" smtClean="0">
                <a:sym typeface="Symbol"/>
              </a:rPr>
              <a:t> </a:t>
            </a:r>
            <a:r>
              <a:rPr lang="en-CA" sz="1600" dirty="0" smtClean="0">
                <a:sym typeface="Symbol"/>
              </a:rPr>
              <a:t>Assurance as to which specifically identified parties possibly </a:t>
            </a:r>
            <a:r>
              <a:rPr lang="en-CA" sz="1600" i="1" dirty="0" smtClean="0">
                <a:sym typeface="Symbol"/>
              </a:rPr>
              <a:t>may</a:t>
            </a:r>
            <a:r>
              <a:rPr lang="en-CA" sz="1600" dirty="0" smtClean="0">
                <a:sym typeface="Symbol"/>
              </a:rPr>
              <a:t> gain access to a specific key</a:t>
            </a:r>
            <a:endParaRPr lang="en-CA" sz="1600" b="1" dirty="0" smtClean="0"/>
          </a:p>
          <a:p>
            <a:r>
              <a:rPr lang="en-CA" sz="1600" b="1" dirty="0" smtClean="0"/>
              <a:t>Key Confirmation </a:t>
            </a:r>
            <a:r>
              <a:rPr lang="en-CA" sz="1600" b="1" dirty="0" smtClean="0">
                <a:sym typeface="Symbol"/>
              </a:rPr>
              <a:t> </a:t>
            </a:r>
            <a:r>
              <a:rPr lang="en-CA" sz="1600" dirty="0" smtClean="0">
                <a:sym typeface="Symbol"/>
              </a:rPr>
              <a:t>Assurance that second (possibly unknown) party has possession of a particular key</a:t>
            </a:r>
            <a:endParaRPr lang="en-CA" sz="1600" b="1" dirty="0" smtClean="0"/>
          </a:p>
          <a:p>
            <a:r>
              <a:rPr lang="en-CA" sz="1600" b="1" dirty="0" smtClean="0"/>
              <a:t>Explicit Key Authentication </a:t>
            </a:r>
            <a:r>
              <a:rPr lang="en-CA" sz="1600" b="1" dirty="0" smtClean="0">
                <a:sym typeface="Symbol"/>
              </a:rPr>
              <a:t> </a:t>
            </a:r>
            <a:r>
              <a:rPr lang="en-CA" sz="1600" dirty="0" smtClean="0">
                <a:sym typeface="Symbol"/>
              </a:rPr>
              <a:t>Combination of implicit key authentication and key confirmation</a:t>
            </a:r>
            <a:endParaRPr lang="en-CA" sz="1600" b="1" dirty="0"/>
          </a:p>
          <a:p>
            <a:r>
              <a:rPr lang="en-CA" sz="1600" b="1" dirty="0" smtClean="0"/>
              <a:t>Unilateral Key Control </a:t>
            </a:r>
            <a:r>
              <a:rPr lang="en-CA" sz="1600" b="1" dirty="0" smtClean="0">
                <a:sym typeface="Symbol"/>
              </a:rPr>
              <a:t> </a:t>
            </a:r>
            <a:r>
              <a:rPr lang="en-CA" sz="1600" dirty="0" smtClean="0">
                <a:sym typeface="Symbol"/>
              </a:rPr>
              <a:t>Key establishment protocol whereby one party can influence the shared secret</a:t>
            </a:r>
          </a:p>
          <a:p>
            <a:r>
              <a:rPr lang="en-CA" sz="1600" b="1" dirty="0" smtClean="0">
                <a:sym typeface="Symbol"/>
              </a:rPr>
              <a:t>Forward Secrecy  </a:t>
            </a:r>
            <a:r>
              <a:rPr lang="en-CA" sz="1600" dirty="0" smtClean="0">
                <a:sym typeface="Symbol"/>
              </a:rPr>
              <a:t>Assurance that compromise of long-term keys does not compromise past session keys</a:t>
            </a:r>
          </a:p>
          <a:p>
            <a:r>
              <a:rPr lang="en-CA" sz="1600" b="1" dirty="0" smtClean="0">
                <a:sym typeface="Symbol"/>
              </a:rPr>
              <a:t>Entity Authentication  </a:t>
            </a:r>
            <a:r>
              <a:rPr lang="en-CA" sz="1600" dirty="0" smtClean="0">
                <a:sym typeface="Symbol"/>
              </a:rPr>
              <a:t>Assurance of active involvement of second explicitly identified party in protocol</a:t>
            </a:r>
          </a:p>
          <a:p>
            <a:r>
              <a:rPr lang="en-CA" sz="1600" b="1" dirty="0" smtClean="0">
                <a:sym typeface="Symbol"/>
              </a:rPr>
              <a:t>Mutual vs. Unilateral  </a:t>
            </a:r>
            <a:r>
              <a:rPr lang="en-CA" sz="1600" dirty="0" smtClean="0">
                <a:sym typeface="Symbol"/>
              </a:rPr>
              <a:t>Adjective indicating symmetry, resp. asymmetry, of assurances amongst parties</a:t>
            </a:r>
          </a:p>
          <a:p>
            <a:r>
              <a:rPr lang="en-CA" sz="1600" b="1" dirty="0" smtClean="0">
                <a:sym typeface="Symbol"/>
              </a:rPr>
              <a:t>Identity Protection </a:t>
            </a:r>
            <a:r>
              <a:rPr lang="en-CA" sz="1600" dirty="0" smtClean="0">
                <a:sym typeface="Symbol"/>
              </a:rPr>
              <a:t> Assurance as to which specifically identified parties may gain access to identity info</a:t>
            </a:r>
            <a:endParaRPr lang="en-CA" sz="1600" b="1" dirty="0">
              <a:sym typeface="Symbol"/>
            </a:endParaRPr>
          </a:p>
          <a:p>
            <a:endParaRPr lang="en-CA" sz="1600" b="1" dirty="0" smtClean="0">
              <a:sym typeface="Symbol"/>
            </a:endParaRPr>
          </a:p>
          <a:p>
            <a:r>
              <a:rPr lang="en-CA" sz="1600" b="1" dirty="0" smtClean="0">
                <a:sym typeface="Symbol"/>
              </a:rPr>
              <a:t>Certificate </a:t>
            </a:r>
            <a:r>
              <a:rPr lang="en-CA" sz="1600" dirty="0" smtClean="0">
                <a:sym typeface="Symbol"/>
              </a:rPr>
              <a:t> Credential that vouches for authenticity of binding between a public key and other information, including the identity of the owner of the public key in question</a:t>
            </a:r>
          </a:p>
          <a:p>
            <a:r>
              <a:rPr lang="en-CA" sz="1600" b="1" dirty="0" smtClean="0">
                <a:sym typeface="Symbol"/>
              </a:rPr>
              <a:t>Key Possession </a:t>
            </a:r>
            <a:r>
              <a:rPr lang="en-CA" sz="1600" dirty="0" smtClean="0">
                <a:sym typeface="Symbol"/>
              </a:rPr>
              <a:t>Assurance that a specific (possibly unknown) party has possession of a particular key</a:t>
            </a:r>
            <a:endParaRPr lang="en-CA" sz="1600" b="1" dirty="0" smtClean="0"/>
          </a:p>
          <a:p>
            <a:pPr>
              <a:lnSpc>
                <a:spcPct val="150000"/>
              </a:lnSpc>
            </a:pPr>
            <a:r>
              <a:rPr lang="en-CA" sz="1600" u="sng" dirty="0" smtClean="0"/>
              <a:t>Esoteric properties:</a:t>
            </a:r>
          </a:p>
          <a:p>
            <a:r>
              <a:rPr lang="en-CA" sz="1600" b="1" dirty="0" smtClean="0"/>
              <a:t>Unknown Key Share Resilience, Session Key Retrieval, Key Compromise Impersonation  </a:t>
            </a:r>
            <a:endParaRPr lang="en-CA" sz="1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14462" cy="276999"/>
          </a:xfrm>
        </p:spPr>
        <p:txBody>
          <a:bodyPr/>
          <a:lstStyle/>
          <a:p>
            <a:r>
              <a:rPr lang="en-US" dirty="0" smtClean="0"/>
              <a:t>May 15, 2012</a:t>
            </a:r>
            <a:endParaRPr lang="en-US" dirty="0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5931030" y="6475413"/>
            <a:ext cx="2612895" cy="184666"/>
          </a:xfrm>
        </p:spPr>
        <p:txBody>
          <a:bodyPr/>
          <a:lstStyle/>
          <a:p>
            <a:r>
              <a:rPr lang="en-US" dirty="0"/>
              <a:t>Ren</a:t>
            </a:r>
            <a:r>
              <a:rPr lang="en-US" dirty="0">
                <a:cs typeface="Times New Roman" pitchFamily="-65" charset="0"/>
              </a:rPr>
              <a:t>é </a:t>
            </a:r>
            <a:r>
              <a:rPr lang="en-US" dirty="0" smtClean="0">
                <a:cs typeface="Times New Roman" pitchFamily="-65" charset="0"/>
              </a:rPr>
              <a:t>Struik (Struik Security Consultancy)</a:t>
            </a:r>
            <a:endParaRPr lang="en-US" dirty="0"/>
          </a:p>
        </p:txBody>
      </p:sp>
      <p:sp>
        <p:nvSpPr>
          <p:cNvPr id="7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37B73C90-F13F-483A-9809-1EFC39A61E18}" type="slidenum">
              <a:rPr lang="en-US"/>
              <a:pPr/>
              <a:t>9</a:t>
            </a:fld>
            <a:endParaRPr lang="en-US"/>
          </a:p>
        </p:txBody>
      </p:sp>
      <p:sp>
        <p:nvSpPr>
          <p:cNvPr id="73730" name="Text Box 2"/>
          <p:cNvSpPr txBox="1">
            <a:spLocks noChangeArrowheads="1"/>
          </p:cNvSpPr>
          <p:nvPr/>
        </p:nvSpPr>
        <p:spPr bwMode="auto">
          <a:xfrm>
            <a:off x="2789238" y="533400"/>
            <a:ext cx="3757612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400" b="1" dirty="0"/>
              <a:t>Key Establishment Options</a:t>
            </a:r>
          </a:p>
        </p:txBody>
      </p:sp>
      <p:sp>
        <p:nvSpPr>
          <p:cNvPr id="73731" name="Text Box 3"/>
          <p:cNvSpPr txBox="1">
            <a:spLocks noChangeArrowheads="1"/>
          </p:cNvSpPr>
          <p:nvPr/>
        </p:nvSpPr>
        <p:spPr bwMode="auto">
          <a:xfrm>
            <a:off x="0" y="838200"/>
            <a:ext cx="9144000" cy="691266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 marL="457200" indent="-457200"/>
            <a:endParaRPr lang="en-US" sz="1600" dirty="0" smtClean="0"/>
          </a:p>
          <a:p>
            <a:pPr marL="457200" indent="-457200"/>
            <a:r>
              <a:rPr lang="en-US" sz="1600" dirty="0" smtClean="0"/>
              <a:t>The </a:t>
            </a:r>
            <a:r>
              <a:rPr lang="en-US" sz="1600" dirty="0"/>
              <a:t>following protocol options for key establishment are provided:</a:t>
            </a:r>
          </a:p>
          <a:p>
            <a:pPr marL="457200" indent="-457200">
              <a:lnSpc>
                <a:spcPct val="160000"/>
              </a:lnSpc>
            </a:pPr>
            <a:r>
              <a:rPr lang="en-US" sz="1600" b="1" dirty="0" smtClean="0"/>
              <a:t>Symmetric-Key Key Agreement:</a:t>
            </a:r>
            <a:endParaRPr lang="en-US" sz="1600" b="1" dirty="0"/>
          </a:p>
          <a:p>
            <a:pPr marL="457200" indent="-457200"/>
            <a:r>
              <a:rPr lang="en-US" sz="1600" dirty="0"/>
              <a:t>Two devices A and B derive a shared </a:t>
            </a:r>
            <a:r>
              <a:rPr lang="en-US" sz="1600" dirty="0" smtClean="0"/>
              <a:t>key </a:t>
            </a:r>
            <a:r>
              <a:rPr lang="en-US" sz="1600" dirty="0"/>
              <a:t>(key agreement) and show that </a:t>
            </a:r>
            <a:r>
              <a:rPr lang="en-US" sz="1600" dirty="0" smtClean="0"/>
              <a:t>these have </a:t>
            </a:r>
            <a:r>
              <a:rPr lang="en-US" sz="1600" dirty="0"/>
              <a:t>computed </a:t>
            </a:r>
            <a:r>
              <a:rPr lang="en-US" sz="1600" dirty="0" smtClean="0"/>
              <a:t>correctly </a:t>
            </a:r>
          </a:p>
          <a:p>
            <a:pPr marL="457200" indent="-457200"/>
            <a:r>
              <a:rPr lang="en-US" sz="1600" dirty="0" smtClean="0"/>
              <a:t>(key </a:t>
            </a:r>
            <a:r>
              <a:rPr lang="en-US" sz="1600" dirty="0"/>
              <a:t>confirmation) in each of the following scenarios:</a:t>
            </a:r>
          </a:p>
          <a:p>
            <a:pPr marL="457200" indent="-457200"/>
            <a:endParaRPr lang="en-US" sz="1600" dirty="0" smtClean="0"/>
          </a:p>
          <a:p>
            <a:pPr marL="457200" indent="-457200"/>
            <a:r>
              <a:rPr lang="en-US" sz="1600" dirty="0" smtClean="0"/>
              <a:t>(a) Both </a:t>
            </a:r>
            <a:r>
              <a:rPr lang="en-US" sz="1600" dirty="0"/>
              <a:t>devices do share a secret (master) key beforehand</a:t>
            </a:r>
            <a:r>
              <a:rPr lang="en-US" sz="1600" dirty="0" smtClean="0"/>
              <a:t>.</a:t>
            </a:r>
            <a:endParaRPr lang="en-US" sz="1600" dirty="0"/>
          </a:p>
          <a:p>
            <a:pPr marL="457200" indent="-457200"/>
            <a:r>
              <a:rPr lang="en-US" sz="1600" dirty="0" smtClean="0"/>
              <a:t>(b) Both </a:t>
            </a:r>
            <a:r>
              <a:rPr lang="en-US" sz="1600" dirty="0"/>
              <a:t>devices do not share a secret </a:t>
            </a:r>
            <a:r>
              <a:rPr lang="en-US" sz="1600" dirty="0" smtClean="0"/>
              <a:t>key, but each shares a key with a mutually trusted third party.</a:t>
            </a:r>
          </a:p>
          <a:p>
            <a:pPr marL="457200" indent="-457200"/>
            <a:r>
              <a:rPr lang="en-US" sz="1600" dirty="0" smtClean="0"/>
              <a:t>(c) Both devices do not have certificates, but each shares a key with a mutually trusted third party.</a:t>
            </a:r>
          </a:p>
          <a:p>
            <a:pPr marL="457200" indent="-457200"/>
            <a:endParaRPr lang="en-US" sz="1600" dirty="0"/>
          </a:p>
          <a:p>
            <a:pPr marL="457200" indent="-457200">
              <a:lnSpc>
                <a:spcPct val="160000"/>
              </a:lnSpc>
            </a:pPr>
            <a:r>
              <a:rPr lang="en-US" sz="1600" b="1" dirty="0" smtClean="0"/>
              <a:t>Public-Key Key Agreement:</a:t>
            </a:r>
            <a:endParaRPr lang="en-US" sz="1600" b="1" dirty="0"/>
          </a:p>
          <a:p>
            <a:pPr marL="457200" indent="-457200"/>
            <a:r>
              <a:rPr lang="en-US" sz="1600" dirty="0"/>
              <a:t>Two devices A and B derive a shared </a:t>
            </a:r>
            <a:r>
              <a:rPr lang="en-US" sz="1600" dirty="0" smtClean="0"/>
              <a:t>key </a:t>
            </a:r>
            <a:r>
              <a:rPr lang="en-US" sz="1600" dirty="0"/>
              <a:t>(key agreement) and show that </a:t>
            </a:r>
            <a:r>
              <a:rPr lang="en-US" sz="1600" dirty="0" smtClean="0"/>
              <a:t>these have </a:t>
            </a:r>
            <a:r>
              <a:rPr lang="en-US" sz="1600" dirty="0"/>
              <a:t>computed </a:t>
            </a:r>
            <a:r>
              <a:rPr lang="en-US" sz="1600" dirty="0" smtClean="0"/>
              <a:t>correctly</a:t>
            </a:r>
          </a:p>
          <a:p>
            <a:pPr marL="457200" indent="-457200"/>
            <a:r>
              <a:rPr lang="en-US" sz="1600" dirty="0" smtClean="0"/>
              <a:t>(</a:t>
            </a:r>
            <a:r>
              <a:rPr lang="en-US" sz="1600" dirty="0"/>
              <a:t>key confirmation) in each of the following scenarios:</a:t>
            </a:r>
          </a:p>
          <a:p>
            <a:pPr marL="457200" indent="-457200"/>
            <a:endParaRPr lang="en-US" sz="1600" dirty="0" smtClean="0"/>
          </a:p>
          <a:p>
            <a:pPr marL="457200" indent="-457200">
              <a:buAutoNum type="alphaLcParenBoth"/>
            </a:pPr>
            <a:r>
              <a:rPr lang="en-US" sz="1600" dirty="0" smtClean="0"/>
              <a:t>Both </a:t>
            </a:r>
            <a:r>
              <a:rPr lang="en-US" sz="1600" dirty="0"/>
              <a:t>devices do have (access to) a certificate of their public key, issued by a </a:t>
            </a:r>
            <a:r>
              <a:rPr lang="en-US" sz="1600" dirty="0" smtClean="0"/>
              <a:t>mutually trusted third party </a:t>
            </a:r>
            <a:r>
              <a:rPr lang="en-US" sz="1600" dirty="0"/>
              <a:t>(certificate authority</a:t>
            </a:r>
            <a:r>
              <a:rPr lang="en-US" sz="1600" dirty="0" smtClean="0"/>
              <a:t>).</a:t>
            </a:r>
            <a:endParaRPr lang="en-US" sz="1600" dirty="0"/>
          </a:p>
          <a:p>
            <a:pPr marL="457200" indent="-457200">
              <a:buFontTx/>
              <a:buAutoNum type="alphaLcParenBoth" startAt="2"/>
            </a:pPr>
            <a:r>
              <a:rPr lang="en-US" sz="1600" dirty="0" smtClean="0"/>
              <a:t>Both devices do not have (access to) a certificate of their public key.</a:t>
            </a:r>
          </a:p>
          <a:p>
            <a:pPr marL="457200" indent="-457200">
              <a:buFontTx/>
              <a:buAutoNum type="alphaLcParenBoth" startAt="2"/>
            </a:pPr>
            <a:r>
              <a:rPr lang="en-US" sz="1600" dirty="0" smtClean="0"/>
              <a:t>Both devices do share a </a:t>
            </a:r>
            <a:r>
              <a:rPr lang="en-US" sz="1600" b="1" i="1" dirty="0" smtClean="0"/>
              <a:t>weak</a:t>
            </a:r>
            <a:r>
              <a:rPr lang="en-US" sz="1600" dirty="0" smtClean="0"/>
              <a:t> secret key.</a:t>
            </a:r>
          </a:p>
          <a:p>
            <a:pPr marL="457200" indent="-457200">
              <a:buFontTx/>
              <a:buAutoNum type="alphaLcParenBoth" startAt="2"/>
            </a:pPr>
            <a:r>
              <a:rPr lang="en-US" sz="1600" dirty="0" smtClean="0"/>
              <a:t>Both devices do have (access to) a certificate of their public key, but cannot verify each other’s certificate.</a:t>
            </a:r>
          </a:p>
          <a:p>
            <a:pPr marL="457200" indent="-457200">
              <a:lnSpc>
                <a:spcPct val="150000"/>
              </a:lnSpc>
            </a:pPr>
            <a:r>
              <a:rPr lang="en-US" sz="1600" dirty="0" smtClean="0"/>
              <a:t>This taxonomy includes all “trust bootstrapping scenarios” that may result in cryptographic assurances.</a:t>
            </a:r>
            <a:endParaRPr lang="en-US" sz="1600" dirty="0"/>
          </a:p>
          <a:p>
            <a:pPr marL="457200" indent="-457200"/>
            <a:endParaRPr lang="en-US" sz="1600" dirty="0"/>
          </a:p>
          <a:p>
            <a:pPr marL="457200" indent="-457200"/>
            <a:endParaRPr lang="en-US" sz="1600" dirty="0"/>
          </a:p>
          <a:p>
            <a:pPr marL="457200" indent="-457200"/>
            <a:endParaRPr lang="en-US" sz="1600" dirty="0"/>
          </a:p>
          <a:p>
            <a:pPr marL="457200" indent="-457200"/>
            <a:endParaRPr lang="en-US" sz="1600" i="1" dirty="0"/>
          </a:p>
        </p:txBody>
      </p:sp>
      <p:sp>
        <p:nvSpPr>
          <p:cNvPr id="73732" name="Text Box 4"/>
          <p:cNvSpPr txBox="1">
            <a:spLocks noChangeArrowheads="1"/>
          </p:cNvSpPr>
          <p:nvPr/>
        </p:nvSpPr>
        <p:spPr bwMode="auto">
          <a:xfrm>
            <a:off x="1263650" y="3886200"/>
            <a:ext cx="290513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GB" sz="2400"/>
          </a:p>
          <a:p>
            <a:pPr>
              <a:buFontTx/>
              <a:buChar char="•"/>
            </a:pPr>
            <a:endParaRPr lang="en-GB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4538</TotalTime>
  <Words>10391</Words>
  <Application>Microsoft Office PowerPoint</Application>
  <PresentationFormat>On-screen Show (4:3)</PresentationFormat>
  <Paragraphs>1535</Paragraphs>
  <Slides>53</Slides>
  <Notes>12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53</vt:i4>
      </vt:variant>
    </vt:vector>
  </HeadingPairs>
  <TitlesOfParts>
    <vt:vector size="54" baseType="lpstr">
      <vt:lpstr>802-11-Submission</vt:lpstr>
      <vt:lpstr>IEEE 802.11 TGai  Some Notes and Thoughts on TGai Security Properties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  <vt:lpstr>Slide 28</vt:lpstr>
      <vt:lpstr>Slide 29</vt:lpstr>
      <vt:lpstr>Slide 30</vt:lpstr>
      <vt:lpstr>Slide 31</vt:lpstr>
      <vt:lpstr>Slide 32</vt:lpstr>
      <vt:lpstr>Slide 33</vt:lpstr>
      <vt:lpstr>Slide 34</vt:lpstr>
      <vt:lpstr>Slide 35</vt:lpstr>
      <vt:lpstr>Slide 36</vt:lpstr>
      <vt:lpstr>Slide 37</vt:lpstr>
      <vt:lpstr>Slide 38</vt:lpstr>
      <vt:lpstr>Slide 39</vt:lpstr>
      <vt:lpstr>Slide 40</vt:lpstr>
      <vt:lpstr>Slide 41</vt:lpstr>
      <vt:lpstr>Slide 42</vt:lpstr>
      <vt:lpstr>Slide 43</vt:lpstr>
      <vt:lpstr>Slide 44</vt:lpstr>
      <vt:lpstr>Slide 45</vt:lpstr>
      <vt:lpstr>Slide 46</vt:lpstr>
      <vt:lpstr>Slide 47</vt:lpstr>
      <vt:lpstr>Slide 48</vt:lpstr>
      <vt:lpstr>Slide 49</vt:lpstr>
      <vt:lpstr>Slide 50</vt:lpstr>
      <vt:lpstr>Slide 51</vt:lpstr>
      <vt:lpstr>Slide 52</vt:lpstr>
      <vt:lpstr>Slide 53</vt:lpstr>
    </vt:vector>
  </TitlesOfParts>
  <Company>Root Inc.</Company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IEEE 802.11 TGai  Some Notes and Thoughts on TGai Security Properties</dc:title>
  <dc:creator>Rene Struik</dc:creator>
  <cp:lastModifiedBy>struichini</cp:lastModifiedBy>
  <cp:revision>454</cp:revision>
  <cp:lastPrinted>1998-02-10T13:28:06Z</cp:lastPrinted>
  <dcterms:created xsi:type="dcterms:W3CDTF">2011-10-10T06:18:28Z</dcterms:created>
  <dcterms:modified xsi:type="dcterms:W3CDTF">2012-05-15T23:34:26Z</dcterms:modified>
</cp:coreProperties>
</file>