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69" r:id="rId2"/>
    <p:sldId id="345" r:id="rId3"/>
    <p:sldId id="303" r:id="rId4"/>
    <p:sldId id="357" r:id="rId5"/>
    <p:sldId id="358" r:id="rId6"/>
    <p:sldId id="361" r:id="rId7"/>
    <p:sldId id="362" r:id="rId8"/>
    <p:sldId id="302" r:id="rId9"/>
    <p:sldId id="321" r:id="rId10"/>
    <p:sldId id="301" r:id="rId11"/>
    <p:sldId id="329" r:id="rId12"/>
    <p:sldId id="309" r:id="rId13"/>
    <p:sldId id="311" r:id="rId14"/>
    <p:sldId id="334" r:id="rId15"/>
    <p:sldId id="333" r:id="rId16"/>
    <p:sldId id="347" r:id="rId17"/>
    <p:sldId id="348" r:id="rId18"/>
    <p:sldId id="335" r:id="rId19"/>
    <p:sldId id="336" r:id="rId20"/>
    <p:sldId id="306" r:id="rId21"/>
    <p:sldId id="337" r:id="rId22"/>
    <p:sldId id="338" r:id="rId23"/>
    <p:sldId id="339" r:id="rId24"/>
    <p:sldId id="340" r:id="rId25"/>
    <p:sldId id="341" r:id="rId26"/>
    <p:sldId id="342" r:id="rId27"/>
    <p:sldId id="365" r:id="rId28"/>
    <p:sldId id="364" r:id="rId29"/>
    <p:sldId id="363" r:id="rId30"/>
    <p:sldId id="372" r:id="rId31"/>
    <p:sldId id="373" r:id="rId32"/>
    <p:sldId id="375" r:id="rId33"/>
    <p:sldId id="376" r:id="rId34"/>
    <p:sldId id="374" r:id="rId35"/>
    <p:sldId id="360" r:id="rId36"/>
    <p:sldId id="377" r:id="rId37"/>
    <p:sldId id="359" r:id="rId38"/>
    <p:sldId id="328" r:id="rId39"/>
    <p:sldId id="322" r:id="rId40"/>
    <p:sldId id="323" r:id="rId41"/>
    <p:sldId id="324" r:id="rId42"/>
    <p:sldId id="325" r:id="rId43"/>
    <p:sldId id="326" r:id="rId44"/>
    <p:sldId id="327" r:id="rId45"/>
    <p:sldId id="366" r:id="rId46"/>
    <p:sldId id="368" r:id="rId47"/>
    <p:sldId id="369" r:id="rId48"/>
    <p:sldId id="370" r:id="rId49"/>
    <p:sldId id="371" r:id="rId50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87" d="100"/>
          <a:sy n="87" d="100"/>
        </p:scale>
        <p:origin x="-1158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36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0079" y="112306"/>
            <a:ext cx="2361224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70439" y="9908983"/>
            <a:ext cx="153888" cy="184666"/>
          </a:xfrm>
          <a:noFill/>
        </p:spPr>
        <p:txBody>
          <a:bodyPr/>
          <a:lstStyle/>
          <a:p>
            <a:fld id="{4FC12AFA-4DB2-46C4-8D07-C2D3BCAA20ED}" type="slidenum">
              <a:rPr lang="en-US"/>
              <a:pPr/>
              <a:t>47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70439" y="9908983"/>
            <a:ext cx="153888" cy="184666"/>
          </a:xfrm>
          <a:noFill/>
        </p:spPr>
        <p:txBody>
          <a:bodyPr/>
          <a:lstStyle/>
          <a:p>
            <a:fld id="{9AA22935-A3F5-4E8B-80D6-44BAC1F92E6E}" type="slidenum">
              <a:rPr lang="en-US"/>
              <a:pPr/>
              <a:t>48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70439" y="9908983"/>
            <a:ext cx="153888" cy="184666"/>
          </a:xfrm>
          <a:noFill/>
        </p:spPr>
        <p:txBody>
          <a:bodyPr/>
          <a:lstStyle/>
          <a:p>
            <a:fld id="{073AB97F-EDE9-43B7-A471-C4B9461621DC}" type="slidenum">
              <a:rPr lang="en-US"/>
              <a:pPr/>
              <a:t>49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802.11-1408-r0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25,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448928F9-FA9C-4026-9183-38FA09FD77AF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D58D3E74-2908-45D6-85BE-73F579D8A265}" type="slidenum">
              <a:rPr lang="en-US"/>
              <a:pPr/>
              <a:t>39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A5F40F8-1BC0-493D-99A1-A2A9C79931C8}" type="slidenum">
              <a:rPr lang="en-US"/>
              <a:pPr/>
              <a:t>40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1CD7D4E-F9FE-4105-8B42-6A9F6528F18B}" type="slidenum">
              <a:rPr lang="en-US"/>
              <a:pPr/>
              <a:t>41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9296AAB9-FBF4-4B8C-9D9F-6FA442AD88BB}" type="slidenum">
              <a:rPr lang="en-US"/>
              <a:pPr/>
              <a:t>42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DC7EFF1-572A-457C-A787-997B019BDDA7}" type="slidenum">
              <a:rPr lang="en-US"/>
              <a:pPr/>
              <a:t>43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A485C9E8-026B-450F-8573-35C0B9D2C758}" type="slidenum">
              <a:rPr lang="en-US"/>
              <a:pPr/>
              <a:t>44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70439" y="9908983"/>
            <a:ext cx="153888" cy="184666"/>
          </a:xfrm>
          <a:noFill/>
        </p:spPr>
        <p:txBody>
          <a:bodyPr/>
          <a:lstStyle/>
          <a:p>
            <a:fld id="{3D6FC1D3-2441-42EA-8DC5-AAF0855EEC86}" type="slidenum">
              <a:rPr lang="en-US"/>
              <a:pPr/>
              <a:t>46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4,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11-11-1408r12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99046" cy="276999"/>
          </a:xfrm>
          <a:noFill/>
        </p:spPr>
        <p:txBody>
          <a:bodyPr/>
          <a:lstStyle/>
          <a:p>
            <a:r>
              <a:rPr lang="en-US" altLang="ja-JP" dirty="0" smtClean="0"/>
              <a:t>May 4, 2012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sz="2100" dirty="0" smtClean="0">
                <a:ea typeface="ＭＳ Ｐゴシック" pitchFamily="-65" charset="-128"/>
              </a:rPr>
              <a:t>IEEE 802.11 </a:t>
            </a:r>
            <a:r>
              <a:rPr lang="en-US" altLang="ja-JP" sz="2100" dirty="0" err="1" smtClean="0">
                <a:ea typeface="ＭＳ Ｐゴシック" pitchFamily="-65" charset="-128"/>
              </a:rPr>
              <a:t>TGai</a:t>
            </a:r>
            <a:r>
              <a:rPr lang="en-US" altLang="ja-JP" sz="2100" dirty="0" smtClean="0">
                <a:ea typeface="ＭＳ Ｐゴシック" pitchFamily="-65" charset="-128"/>
              </a:rPr>
              <a:t/>
            </a:r>
            <a:br>
              <a:rPr lang="en-US" altLang="ja-JP" sz="2100" dirty="0" smtClean="0">
                <a:ea typeface="ＭＳ Ｐゴシック" pitchFamily="-65" charset="-128"/>
              </a:rPr>
            </a:br>
            <a:r>
              <a:rPr lang="en-US" altLang="ja-JP" sz="2100" dirty="0" smtClean="0">
                <a:ea typeface="ＭＳ Ｐゴシック" pitchFamily="-65" charset="-128"/>
                <a:sym typeface="Symbol" pitchFamily="18" charset="2"/>
              </a:rPr>
              <a:t></a:t>
            </a:r>
            <a:r>
              <a:rPr lang="en-US" altLang="ja-JP" sz="2100" dirty="0" smtClean="0">
                <a:ea typeface="ＭＳ Ｐゴシック" pitchFamily="-65" charset="-128"/>
              </a:rPr>
              <a:t/>
            </a:r>
            <a:br>
              <a:rPr lang="en-US" altLang="ja-JP" sz="2100" dirty="0" smtClean="0">
                <a:ea typeface="ＭＳ Ｐゴシック" pitchFamily="-65" charset="-128"/>
              </a:rPr>
            </a:br>
            <a:r>
              <a:rPr lang="en-US" altLang="ja-JP" sz="2100" dirty="0" smtClean="0">
                <a:ea typeface="ＭＳ Ｐゴシック" pitchFamily="-65" charset="-128"/>
              </a:rPr>
              <a:t>Some Notes and Thoughts on </a:t>
            </a:r>
            <a:r>
              <a:rPr lang="en-US" altLang="ja-JP" sz="2100" dirty="0" err="1" smtClean="0">
                <a:ea typeface="ＭＳ Ｐゴシック" pitchFamily="-65" charset="-128"/>
              </a:rPr>
              <a:t>TGai</a:t>
            </a:r>
            <a:r>
              <a:rPr lang="en-US" altLang="ja-JP" sz="2100" dirty="0" smtClean="0">
                <a:ea typeface="ＭＳ Ｐゴシック" pitchFamily="-65" charset="-128"/>
              </a:rPr>
              <a:t> Security Properties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2012-05-04</a:t>
            </a:r>
            <a:endParaRPr lang="en-US" altLang="ja-JP" sz="2000" b="0" dirty="0" smtClean="0">
              <a:ea typeface="ＭＳ Ｐゴシック" pitchFamily="-65" charset="-128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99046" cy="276999"/>
          </a:xfrm>
          <a:noFill/>
        </p:spPr>
        <p:txBody>
          <a:bodyPr/>
          <a:lstStyle/>
          <a:p>
            <a:r>
              <a:rPr lang="en-US" dirty="0" smtClean="0"/>
              <a:t>May 4, 2012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1511571" y="533400"/>
            <a:ext cx="626690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Peer-to-Peer, </a:t>
            </a:r>
            <a:r>
              <a:rPr lang="en-US" sz="2400" b="1" dirty="0" smtClean="0"/>
              <a:t>or with </a:t>
            </a:r>
            <a:r>
              <a:rPr lang="en-US" sz="2400" b="1" dirty="0"/>
              <a:t>Involvement Third Party</a:t>
            </a:r>
          </a:p>
        </p:txBody>
      </p:sp>
      <p:grpSp>
        <p:nvGrpSpPr>
          <p:cNvPr id="4154" name="Group 112"/>
          <p:cNvGrpSpPr>
            <a:grpSpLocks/>
          </p:cNvGrpSpPr>
          <p:nvPr/>
        </p:nvGrpSpPr>
        <p:grpSpPr bwMode="auto">
          <a:xfrm>
            <a:off x="762042" y="1524001"/>
            <a:ext cx="457284" cy="304395"/>
            <a:chOff x="3733800" y="990600"/>
            <a:chExt cx="457200" cy="304800"/>
          </a:xfrm>
        </p:grpSpPr>
        <p:sp>
          <p:nvSpPr>
            <p:cNvPr id="4161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162" name="Text Box 8"/>
            <p:cNvSpPr txBox="1">
              <a:spLocks noChangeArrowheads="1"/>
            </p:cNvSpPr>
            <p:nvPr/>
          </p:nvSpPr>
          <p:spPr bwMode="auto">
            <a:xfrm>
              <a:off x="3801270" y="990600"/>
              <a:ext cx="29527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A</a:t>
              </a:r>
            </a:p>
          </p:txBody>
        </p:sp>
      </p:grpSp>
      <p:grpSp>
        <p:nvGrpSpPr>
          <p:cNvPr id="4155" name="Group 113"/>
          <p:cNvGrpSpPr>
            <a:grpSpLocks/>
          </p:cNvGrpSpPr>
          <p:nvPr/>
        </p:nvGrpSpPr>
        <p:grpSpPr bwMode="auto">
          <a:xfrm>
            <a:off x="2591177" y="1524001"/>
            <a:ext cx="457284" cy="304395"/>
            <a:chOff x="5562600" y="990600"/>
            <a:chExt cx="457200" cy="304800"/>
          </a:xfrm>
        </p:grpSpPr>
        <p:sp>
          <p:nvSpPr>
            <p:cNvPr id="4159" name="Rectangle 11"/>
            <p:cNvSpPr>
              <a:spLocks noChangeArrowheads="1"/>
            </p:cNvSpPr>
            <p:nvPr/>
          </p:nvSpPr>
          <p:spPr bwMode="auto">
            <a:xfrm>
              <a:off x="5562600" y="990600"/>
              <a:ext cx="457200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160" name="Text Box 12"/>
            <p:cNvSpPr txBox="1">
              <a:spLocks noChangeArrowheads="1"/>
            </p:cNvSpPr>
            <p:nvPr/>
          </p:nvSpPr>
          <p:spPr bwMode="auto">
            <a:xfrm>
              <a:off x="5634078" y="990600"/>
              <a:ext cx="2872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/>
                <a:t>B</a:t>
              </a:r>
            </a:p>
          </p:txBody>
        </p:sp>
      </p:grpSp>
      <p:cxnSp>
        <p:nvCxnSpPr>
          <p:cNvPr id="4156" name="Straight Connector 115"/>
          <p:cNvCxnSpPr>
            <a:cxnSpLocks noChangeShapeType="1"/>
          </p:cNvCxnSpPr>
          <p:nvPr/>
        </p:nvCxnSpPr>
        <p:spPr bwMode="auto">
          <a:xfrm>
            <a:off x="1295540" y="1676198"/>
            <a:ext cx="121942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4157" name="TextBox 140"/>
          <p:cNvSpPr txBox="1">
            <a:spLocks noChangeArrowheads="1"/>
          </p:cNvSpPr>
          <p:nvPr/>
        </p:nvSpPr>
        <p:spPr bwMode="auto">
          <a:xfrm>
            <a:off x="533400" y="1828396"/>
            <a:ext cx="8755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/>
              <a:t>(</a:t>
            </a:r>
            <a:r>
              <a:rPr lang="en-CA" i="1" dirty="0"/>
              <a:t>A</a:t>
            </a:r>
            <a:r>
              <a:rPr lang="en-CA" dirty="0"/>
              <a:t>,</a:t>
            </a:r>
            <a:r>
              <a:rPr lang="en-CA" i="1" dirty="0"/>
              <a:t> B</a:t>
            </a:r>
            <a:r>
              <a:rPr lang="en-CA" dirty="0"/>
              <a:t>,</a:t>
            </a:r>
            <a:r>
              <a:rPr lang="en-CA" i="1" dirty="0"/>
              <a:t> </a:t>
            </a:r>
            <a:r>
              <a:rPr lang="en-CA" i="1" dirty="0">
                <a:solidFill>
                  <a:srgbClr val="FF0000"/>
                </a:solidFill>
              </a:rPr>
              <a:t>K</a:t>
            </a:r>
            <a:r>
              <a:rPr lang="en-GB" baseline="-25000" dirty="0">
                <a:solidFill>
                  <a:srgbClr val="FF0000"/>
                </a:solidFill>
              </a:rPr>
              <a:t>AB</a:t>
            </a:r>
            <a:r>
              <a:rPr lang="en-GB" dirty="0"/>
              <a:t>)</a:t>
            </a:r>
            <a:endParaRPr lang="en-CA" i="1" dirty="0"/>
          </a:p>
        </p:txBody>
      </p:sp>
      <p:sp>
        <p:nvSpPr>
          <p:cNvPr id="4158" name="TextBox 147"/>
          <p:cNvSpPr txBox="1">
            <a:spLocks noChangeArrowheads="1"/>
          </p:cNvSpPr>
          <p:nvPr/>
        </p:nvSpPr>
        <p:spPr bwMode="auto">
          <a:xfrm>
            <a:off x="2362535" y="1828395"/>
            <a:ext cx="8728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/>
              <a:t>(</a:t>
            </a:r>
            <a:r>
              <a:rPr lang="en-CA" i="1" dirty="0"/>
              <a:t>B</a:t>
            </a:r>
            <a:r>
              <a:rPr lang="en-CA" dirty="0"/>
              <a:t>,</a:t>
            </a:r>
            <a:r>
              <a:rPr lang="en-CA" i="1" dirty="0"/>
              <a:t> A</a:t>
            </a:r>
            <a:r>
              <a:rPr lang="en-CA" dirty="0"/>
              <a:t>,</a:t>
            </a:r>
            <a:r>
              <a:rPr lang="en-CA" i="1" dirty="0"/>
              <a:t> </a:t>
            </a:r>
            <a:r>
              <a:rPr lang="en-CA" i="1" dirty="0">
                <a:solidFill>
                  <a:srgbClr val="FF0000"/>
                </a:solidFill>
              </a:rPr>
              <a:t>K</a:t>
            </a:r>
            <a:r>
              <a:rPr lang="en-GB" baseline="-25000" dirty="0">
                <a:solidFill>
                  <a:srgbClr val="FF0000"/>
                </a:solidFill>
              </a:rPr>
              <a:t>AB</a:t>
            </a:r>
            <a:r>
              <a:rPr lang="en-GB" dirty="0"/>
              <a:t>)</a:t>
            </a:r>
            <a:endParaRPr lang="en-CA" dirty="0"/>
          </a:p>
        </p:txBody>
      </p:sp>
      <p:grpSp>
        <p:nvGrpSpPr>
          <p:cNvPr id="4103" name="Group 185"/>
          <p:cNvGrpSpPr>
            <a:grpSpLocks/>
          </p:cNvGrpSpPr>
          <p:nvPr/>
        </p:nvGrpSpPr>
        <p:grpSpPr bwMode="auto">
          <a:xfrm>
            <a:off x="4572000" y="1143000"/>
            <a:ext cx="2835544" cy="1800344"/>
            <a:chOff x="4267200" y="1143000"/>
            <a:chExt cx="2836084" cy="1801118"/>
          </a:xfrm>
        </p:grpSpPr>
        <p:grpSp>
          <p:nvGrpSpPr>
            <p:cNvPr id="4138" name="Group 118"/>
            <p:cNvGrpSpPr>
              <a:grpSpLocks/>
            </p:cNvGrpSpPr>
            <p:nvPr/>
          </p:nvGrpSpPr>
          <p:grpSpPr bwMode="auto">
            <a:xfrm>
              <a:off x="4495800" y="2362200"/>
              <a:ext cx="457200" cy="304800"/>
              <a:chOff x="3733800" y="990600"/>
              <a:chExt cx="457200" cy="304800"/>
            </a:xfrm>
          </p:grpSpPr>
          <p:sp>
            <p:nvSpPr>
              <p:cNvPr id="4152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3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4139" name="Group 121"/>
            <p:cNvGrpSpPr>
              <a:grpSpLocks/>
            </p:cNvGrpSpPr>
            <p:nvPr/>
          </p:nvGrpSpPr>
          <p:grpSpPr bwMode="auto">
            <a:xfrm>
              <a:off x="6324600" y="2362200"/>
              <a:ext cx="457200" cy="304800"/>
              <a:chOff x="5562600" y="990600"/>
              <a:chExt cx="457200" cy="304800"/>
            </a:xfrm>
          </p:grpSpPr>
          <p:sp>
            <p:nvSpPr>
              <p:cNvPr id="4150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1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40" name="Straight Connector 124"/>
            <p:cNvCxnSpPr>
              <a:cxnSpLocks noChangeShapeType="1"/>
            </p:cNvCxnSpPr>
            <p:nvPr/>
          </p:nvCxnSpPr>
          <p:spPr bwMode="auto">
            <a:xfrm>
              <a:off x="5029200" y="25146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4141" name="Group 125"/>
            <p:cNvGrpSpPr>
              <a:grpSpLocks/>
            </p:cNvGrpSpPr>
            <p:nvPr/>
          </p:nvGrpSpPr>
          <p:grpSpPr bwMode="auto">
            <a:xfrm>
              <a:off x="5371785" y="1371600"/>
              <a:ext cx="508474" cy="304800"/>
              <a:chOff x="5524185" y="990600"/>
              <a:chExt cx="508474" cy="304800"/>
            </a:xfrm>
          </p:grpSpPr>
          <p:sp>
            <p:nvSpPr>
              <p:cNvPr id="4148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49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4142" name="Straight Connector 129"/>
            <p:cNvCxnSpPr>
              <a:cxnSpLocks noChangeShapeType="1"/>
            </p:cNvCxnSpPr>
            <p:nvPr/>
          </p:nvCxnSpPr>
          <p:spPr bwMode="auto">
            <a:xfrm flipH="1" flipV="1">
              <a:off x="6019800" y="17526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43" name="Rectangle 145"/>
            <p:cNvSpPr>
              <a:spLocks noChangeArrowheads="1"/>
            </p:cNvSpPr>
            <p:nvPr/>
          </p:nvSpPr>
          <p:spPr bwMode="auto">
            <a:xfrm>
              <a:off x="5943600" y="1219200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4144" name="TextBox 148"/>
            <p:cNvSpPr txBox="1">
              <a:spLocks noChangeArrowheads="1"/>
            </p:cNvSpPr>
            <p:nvPr/>
          </p:nvSpPr>
          <p:spPr bwMode="auto">
            <a:xfrm>
              <a:off x="4495800" y="1143000"/>
              <a:ext cx="845585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5" name="Rectangle 149"/>
            <p:cNvSpPr>
              <a:spLocks noChangeArrowheads="1"/>
            </p:cNvSpPr>
            <p:nvPr/>
          </p:nvSpPr>
          <p:spPr bwMode="auto">
            <a:xfrm>
              <a:off x="4267200" y="2667000"/>
              <a:ext cx="848343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6" name="Rectangle 150"/>
            <p:cNvSpPr>
              <a:spLocks noChangeArrowheads="1"/>
            </p:cNvSpPr>
            <p:nvPr/>
          </p:nvSpPr>
          <p:spPr bwMode="auto">
            <a:xfrm>
              <a:off x="6248400" y="26670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7" name="TextBox 151"/>
            <p:cNvSpPr txBox="1">
              <a:spLocks noChangeArrowheads="1"/>
            </p:cNvSpPr>
            <p:nvPr/>
          </p:nvSpPr>
          <p:spPr bwMode="auto">
            <a:xfrm>
              <a:off x="4495800" y="13716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sp>
        <p:nvSpPr>
          <p:cNvPr id="4119" name="Text Box 57"/>
          <p:cNvSpPr txBox="1">
            <a:spLocks noChangeArrowheads="1"/>
          </p:cNvSpPr>
          <p:nvPr/>
        </p:nvSpPr>
        <p:spPr bwMode="auto">
          <a:xfrm>
            <a:off x="285069" y="3352800"/>
            <a:ext cx="227466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Public-Key </a:t>
            </a:r>
            <a:r>
              <a:rPr lang="en-US" sz="1400" b="1" dirty="0"/>
              <a:t>Key Agreement</a:t>
            </a:r>
          </a:p>
        </p:txBody>
      </p:sp>
      <p:sp>
        <p:nvSpPr>
          <p:cNvPr id="4120" name="Text Box 57"/>
          <p:cNvSpPr txBox="1">
            <a:spLocks noChangeArrowheads="1"/>
          </p:cNvSpPr>
          <p:nvPr/>
        </p:nvSpPr>
        <p:spPr bwMode="auto">
          <a:xfrm>
            <a:off x="238136" y="1066800"/>
            <a:ext cx="2624116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Symmetric-Key </a:t>
            </a:r>
            <a:r>
              <a:rPr lang="en-US" sz="1400" b="1" dirty="0"/>
              <a:t>Key Agreement</a:t>
            </a:r>
          </a:p>
        </p:txBody>
      </p:sp>
      <p:grpSp>
        <p:nvGrpSpPr>
          <p:cNvPr id="69" name="Group 35"/>
          <p:cNvGrpSpPr/>
          <p:nvPr/>
        </p:nvGrpSpPr>
        <p:grpSpPr>
          <a:xfrm>
            <a:off x="609600" y="4800600"/>
            <a:ext cx="2710029" cy="581799"/>
            <a:chOff x="533400" y="4267200"/>
            <a:chExt cx="2710029" cy="581799"/>
          </a:xfrm>
        </p:grpSpPr>
        <p:grpSp>
          <p:nvGrpSpPr>
            <p:cNvPr id="70" name="Group 153"/>
            <p:cNvGrpSpPr>
              <a:grpSpLocks/>
            </p:cNvGrpSpPr>
            <p:nvPr/>
          </p:nvGrpSpPr>
          <p:grpSpPr bwMode="auto">
            <a:xfrm>
              <a:off x="533400" y="4267200"/>
              <a:ext cx="2514600" cy="581799"/>
              <a:chOff x="533400" y="1524000"/>
              <a:chExt cx="2514600" cy="582574"/>
            </a:xfrm>
          </p:grpSpPr>
          <p:grpSp>
            <p:nvGrpSpPr>
              <p:cNvPr id="72" name="Group 112"/>
              <p:cNvGrpSpPr>
                <a:grpSpLocks/>
              </p:cNvGrpSpPr>
              <p:nvPr/>
            </p:nvGrpSpPr>
            <p:grpSpPr bwMode="auto">
              <a:xfrm>
                <a:off x="762000" y="1524000"/>
                <a:ext cx="457200" cy="304800"/>
                <a:chOff x="3733800" y="990600"/>
                <a:chExt cx="457200" cy="304800"/>
              </a:xfrm>
            </p:grpSpPr>
            <p:sp>
              <p:nvSpPr>
                <p:cNvPr id="79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8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73" name="Group 113"/>
              <p:cNvGrpSpPr>
                <a:grpSpLocks/>
              </p:cNvGrpSpPr>
              <p:nvPr/>
            </p:nvGrpSpPr>
            <p:grpSpPr bwMode="auto">
              <a:xfrm>
                <a:off x="2590800" y="1524000"/>
                <a:ext cx="457200" cy="304800"/>
                <a:chOff x="5562600" y="990600"/>
                <a:chExt cx="457200" cy="304800"/>
              </a:xfrm>
            </p:grpSpPr>
            <p:sp>
              <p:nvSpPr>
                <p:cNvPr id="77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7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74" name="Straight Connector 156"/>
              <p:cNvCxnSpPr>
                <a:cxnSpLocks noChangeShapeType="1"/>
              </p:cNvCxnSpPr>
              <p:nvPr/>
            </p:nvCxnSpPr>
            <p:spPr bwMode="auto">
              <a:xfrm>
                <a:off x="1295400" y="1676400"/>
                <a:ext cx="12192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533400" y="1829206"/>
                <a:ext cx="817853" cy="27736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(A: </a:t>
                </a:r>
                <a:r>
                  <a:rPr lang="en-CA" i="1" dirty="0">
                    <a:solidFill>
                      <a:srgbClr val="FF0000"/>
                    </a:solidFill>
                  </a:rPr>
                  <a:t>a</a:t>
                </a:r>
                <a:r>
                  <a:rPr lang="en-CA" i="1" dirty="0"/>
                  <a:t>, </a:t>
                </a:r>
                <a:r>
                  <a:rPr lang="en-CA" i="1" dirty="0">
                    <a:solidFill>
                      <a:schemeClr val="accent2">
                        <a:lumMod val="75000"/>
                      </a:schemeClr>
                    </a:solidFill>
                  </a:rPr>
                  <a:t>Q</a:t>
                </a:r>
                <a:r>
                  <a:rPr lang="en-CA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CA" dirty="0"/>
                  <a:t>)</a:t>
                </a:r>
                <a:endParaRPr lang="en-CA" i="1" dirty="0"/>
              </a:p>
            </p:txBody>
          </p:sp>
          <p:sp>
            <p:nvSpPr>
              <p:cNvPr id="76" name="TextBox 158"/>
              <p:cNvSpPr txBox="1">
                <a:spLocks noChangeArrowheads="1"/>
              </p:cNvSpPr>
              <p:nvPr/>
            </p:nvSpPr>
            <p:spPr bwMode="auto">
              <a:xfrm>
                <a:off x="2362200" y="1828800"/>
                <a:ext cx="18473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CA" i="1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2438400" y="4572000"/>
              <a:ext cx="805029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(B: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2">
                      <a:lumMod val="75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CA" dirty="0"/>
                <a:t>)</a:t>
              </a:r>
              <a:endParaRPr lang="en-CA" i="1" dirty="0"/>
            </a:p>
          </p:txBody>
        </p:sp>
      </p:grpSp>
      <p:grpSp>
        <p:nvGrpSpPr>
          <p:cNvPr id="81" name="Group 47"/>
          <p:cNvGrpSpPr/>
          <p:nvPr/>
        </p:nvGrpSpPr>
        <p:grpSpPr>
          <a:xfrm>
            <a:off x="4414838" y="4205288"/>
            <a:ext cx="4270735" cy="2232025"/>
            <a:chOff x="4338638" y="3671888"/>
            <a:chExt cx="4270735" cy="2232025"/>
          </a:xfrm>
        </p:grpSpPr>
        <p:grpSp>
          <p:nvGrpSpPr>
            <p:cNvPr id="82" name="Group 164"/>
            <p:cNvGrpSpPr>
              <a:grpSpLocks/>
            </p:cNvGrpSpPr>
            <p:nvPr/>
          </p:nvGrpSpPr>
          <p:grpSpPr bwMode="auto">
            <a:xfrm>
              <a:off x="4838700" y="4953000"/>
              <a:ext cx="457200" cy="304800"/>
              <a:chOff x="3733800" y="990600"/>
              <a:chExt cx="457200" cy="304800"/>
            </a:xfrm>
          </p:grpSpPr>
          <p:sp>
            <p:nvSpPr>
              <p:cNvPr id="10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83" name="Group 167"/>
            <p:cNvGrpSpPr>
              <a:grpSpLocks/>
            </p:cNvGrpSpPr>
            <p:nvPr/>
          </p:nvGrpSpPr>
          <p:grpSpPr bwMode="auto">
            <a:xfrm>
              <a:off x="6667500" y="4953000"/>
              <a:ext cx="457200" cy="304800"/>
              <a:chOff x="5562600" y="990600"/>
              <a:chExt cx="457200" cy="304800"/>
            </a:xfrm>
          </p:grpSpPr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84" name="Straight Connector 170"/>
            <p:cNvCxnSpPr>
              <a:cxnSpLocks noChangeShapeType="1"/>
            </p:cNvCxnSpPr>
            <p:nvPr/>
          </p:nvCxnSpPr>
          <p:spPr bwMode="auto">
            <a:xfrm>
              <a:off x="5372100" y="5105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85" name="Group 171"/>
            <p:cNvGrpSpPr>
              <a:grpSpLocks/>
            </p:cNvGrpSpPr>
            <p:nvPr/>
          </p:nvGrpSpPr>
          <p:grpSpPr bwMode="auto">
            <a:xfrm>
              <a:off x="5715000" y="3962400"/>
              <a:ext cx="508000" cy="304800"/>
              <a:chOff x="5524185" y="990600"/>
              <a:chExt cx="508473" cy="304800"/>
            </a:xfrm>
          </p:grpSpPr>
          <p:sp>
            <p:nvSpPr>
              <p:cNvPr id="97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8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86" name="Straight Connector 174"/>
            <p:cNvCxnSpPr>
              <a:cxnSpLocks noChangeShapeType="1"/>
            </p:cNvCxnSpPr>
            <p:nvPr/>
          </p:nvCxnSpPr>
          <p:spPr bwMode="auto">
            <a:xfrm flipH="1" flipV="1">
              <a:off x="6362700" y="43434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</p:cxnSp>
        <p:sp>
          <p:nvSpPr>
            <p:cNvPr id="87" name="Rectangle 175"/>
            <p:cNvSpPr>
              <a:spLocks noChangeArrowheads="1"/>
            </p:cNvSpPr>
            <p:nvPr/>
          </p:nvSpPr>
          <p:spPr bwMode="auto">
            <a:xfrm>
              <a:off x="6286500" y="3810000"/>
              <a:ext cx="185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88" name="TextBox 176"/>
            <p:cNvSpPr txBox="1">
              <a:spLocks noChangeArrowheads="1"/>
            </p:cNvSpPr>
            <p:nvPr/>
          </p:nvSpPr>
          <p:spPr bwMode="auto">
            <a:xfrm>
              <a:off x="4648200" y="3810000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648200" y="4038600"/>
              <a:ext cx="110158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(B,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>
                <a:defRPr/>
              </a:pP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343400" y="5257800"/>
              <a:ext cx="13949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A</a:t>
              </a:r>
              <a:r>
                <a:rPr lang="en-CA" dirty="0"/>
                <a:t>: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a</a:t>
              </a:r>
              <a:r>
                <a:rPr lang="en-CA" i="1" dirty="0"/>
                <a:t>,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</a:p>
            <a:p>
              <a:pPr>
                <a:defRPr/>
              </a:pPr>
              <a:r>
                <a:rPr lang="en-GB" i="1" dirty="0"/>
                <a:t> 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477000" y="5257800"/>
              <a:ext cx="1406525" cy="6461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B</a:t>
              </a:r>
              <a:r>
                <a:rPr lang="en-CA" dirty="0"/>
                <a:t>:</a:t>
              </a:r>
              <a:r>
                <a:rPr lang="en-CA" dirty="0">
                  <a:solidFill>
                    <a:srgbClr val="FF0000"/>
                  </a:solidFill>
                </a:rPr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i="1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/>
                <a:t> </a:t>
              </a:r>
            </a:p>
            <a:p>
              <a:pPr>
                <a:defRPr/>
              </a:pPr>
              <a:r>
                <a:rPr lang="en-GB" i="1" dirty="0"/>
                <a:t>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GB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92" name="Rectangle 182"/>
            <p:cNvSpPr>
              <a:spLocks noChangeArrowheads="1"/>
            </p:cNvSpPr>
            <p:nvPr/>
          </p:nvSpPr>
          <p:spPr bwMode="auto">
            <a:xfrm>
              <a:off x="4338638" y="3671888"/>
              <a:ext cx="2238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 </a:t>
              </a:r>
              <a:endParaRPr lang="en-CA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620000" y="4267200"/>
              <a:ext cx="9893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(CA: </a:t>
              </a:r>
              <a:r>
                <a:rPr lang="en-CA" i="1" dirty="0">
                  <a:solidFill>
                    <a:srgbClr val="FF0000"/>
                  </a:solidFill>
                </a:rPr>
                <a:t>d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r>
                <a:rPr lang="en-CA" dirty="0"/>
                <a:t>)</a:t>
              </a:r>
              <a:endParaRPr lang="en-CA" i="1" dirty="0"/>
            </a:p>
          </p:txBody>
        </p:sp>
        <p:grpSp>
          <p:nvGrpSpPr>
            <p:cNvPr id="94" name="Group 6"/>
            <p:cNvGrpSpPr>
              <a:grpSpLocks/>
            </p:cNvGrpSpPr>
            <p:nvPr/>
          </p:nvGrpSpPr>
          <p:grpSpPr bwMode="auto">
            <a:xfrm>
              <a:off x="7772400" y="3962400"/>
              <a:ext cx="474663" cy="304800"/>
              <a:chOff x="816" y="912"/>
              <a:chExt cx="299" cy="192"/>
            </a:xfrm>
          </p:grpSpPr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96" name="Text Box 8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25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CA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99046" cy="276999"/>
          </a:xfrm>
          <a:noFill/>
        </p:spPr>
        <p:txBody>
          <a:bodyPr/>
          <a:lstStyle/>
          <a:p>
            <a:r>
              <a:rPr lang="en-US" dirty="0" smtClean="0"/>
              <a:t>May 4, 2012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2245239" y="533400"/>
            <a:ext cx="4799584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Symmetric-Key Key Agreement (1)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</p:txBody>
      </p:sp>
      <p:grpSp>
        <p:nvGrpSpPr>
          <p:cNvPr id="2" name="Group 152"/>
          <p:cNvGrpSpPr>
            <a:grpSpLocks/>
          </p:cNvGrpSpPr>
          <p:nvPr/>
        </p:nvGrpSpPr>
        <p:grpSpPr bwMode="auto">
          <a:xfrm>
            <a:off x="685800" y="3733801"/>
            <a:ext cx="2701938" cy="581394"/>
            <a:chOff x="533400" y="1524000"/>
            <a:chExt cx="2701443" cy="582168"/>
          </a:xfrm>
        </p:grpSpPr>
        <p:grpSp>
          <p:nvGrpSpPr>
            <p:cNvPr id="3" name="Group 112"/>
            <p:cNvGrpSpPr>
              <a:grpSpLocks/>
            </p:cNvGrpSpPr>
            <p:nvPr/>
          </p:nvGrpSpPr>
          <p:grpSpPr bwMode="auto">
            <a:xfrm>
              <a:off x="762000" y="1524000"/>
              <a:ext cx="457200" cy="304800"/>
              <a:chOff x="3733800" y="990600"/>
              <a:chExt cx="457200" cy="304800"/>
            </a:xfrm>
          </p:grpSpPr>
          <p:sp>
            <p:nvSpPr>
              <p:cNvPr id="416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4" name="Group 113"/>
            <p:cNvGrpSpPr>
              <a:grpSpLocks/>
            </p:cNvGrpSpPr>
            <p:nvPr/>
          </p:nvGrpSpPr>
          <p:grpSpPr bwMode="auto">
            <a:xfrm>
              <a:off x="2590800" y="1524000"/>
              <a:ext cx="457200" cy="304800"/>
              <a:chOff x="5562600" y="990600"/>
              <a:chExt cx="457200" cy="304800"/>
            </a:xfrm>
          </p:grpSpPr>
          <p:sp>
            <p:nvSpPr>
              <p:cNvPr id="415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56" name="Straight Connector 115"/>
            <p:cNvCxnSpPr>
              <a:cxnSpLocks noChangeShapeType="1"/>
            </p:cNvCxnSpPr>
            <p:nvPr/>
          </p:nvCxnSpPr>
          <p:spPr bwMode="auto">
            <a:xfrm>
              <a:off x="1295400" y="1676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57" name="TextBox 140"/>
            <p:cNvSpPr txBox="1">
              <a:spLocks noChangeArrowheads="1"/>
            </p:cNvSpPr>
            <p:nvPr/>
          </p:nvSpPr>
          <p:spPr bwMode="auto">
            <a:xfrm>
              <a:off x="533400" y="1828800"/>
              <a:ext cx="875401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58" name="TextBox 147"/>
            <p:cNvSpPr txBox="1">
              <a:spLocks noChangeArrowheads="1"/>
            </p:cNvSpPr>
            <p:nvPr/>
          </p:nvSpPr>
          <p:spPr bwMode="auto">
            <a:xfrm>
              <a:off x="2362200" y="1828799"/>
              <a:ext cx="87264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grpSp>
        <p:nvGrpSpPr>
          <p:cNvPr id="5" name="Group 185"/>
          <p:cNvGrpSpPr>
            <a:grpSpLocks/>
          </p:cNvGrpSpPr>
          <p:nvPr/>
        </p:nvGrpSpPr>
        <p:grpSpPr bwMode="auto">
          <a:xfrm>
            <a:off x="5029200" y="3505200"/>
            <a:ext cx="2835544" cy="1800344"/>
            <a:chOff x="4267200" y="1143000"/>
            <a:chExt cx="2836084" cy="1801118"/>
          </a:xfrm>
        </p:grpSpPr>
        <p:grpSp>
          <p:nvGrpSpPr>
            <p:cNvPr id="6" name="Group 118"/>
            <p:cNvGrpSpPr>
              <a:grpSpLocks/>
            </p:cNvGrpSpPr>
            <p:nvPr/>
          </p:nvGrpSpPr>
          <p:grpSpPr bwMode="auto">
            <a:xfrm>
              <a:off x="4495800" y="2362200"/>
              <a:ext cx="457200" cy="304800"/>
              <a:chOff x="3733800" y="990600"/>
              <a:chExt cx="457200" cy="304800"/>
            </a:xfrm>
          </p:grpSpPr>
          <p:sp>
            <p:nvSpPr>
              <p:cNvPr id="4152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3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7" name="Group 121"/>
            <p:cNvGrpSpPr>
              <a:grpSpLocks/>
            </p:cNvGrpSpPr>
            <p:nvPr/>
          </p:nvGrpSpPr>
          <p:grpSpPr bwMode="auto">
            <a:xfrm>
              <a:off x="6324600" y="2362200"/>
              <a:ext cx="457200" cy="304800"/>
              <a:chOff x="5562600" y="990600"/>
              <a:chExt cx="457200" cy="304800"/>
            </a:xfrm>
          </p:grpSpPr>
          <p:sp>
            <p:nvSpPr>
              <p:cNvPr id="4150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1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40" name="Straight Connector 124"/>
            <p:cNvCxnSpPr>
              <a:cxnSpLocks noChangeShapeType="1"/>
            </p:cNvCxnSpPr>
            <p:nvPr/>
          </p:nvCxnSpPr>
          <p:spPr bwMode="auto">
            <a:xfrm>
              <a:off x="5029200" y="25146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8" name="Group 125"/>
            <p:cNvGrpSpPr>
              <a:grpSpLocks/>
            </p:cNvGrpSpPr>
            <p:nvPr/>
          </p:nvGrpSpPr>
          <p:grpSpPr bwMode="auto">
            <a:xfrm>
              <a:off x="5371785" y="1371600"/>
              <a:ext cx="508474" cy="304800"/>
              <a:chOff x="5524185" y="990600"/>
              <a:chExt cx="508474" cy="304800"/>
            </a:xfrm>
          </p:grpSpPr>
          <p:sp>
            <p:nvSpPr>
              <p:cNvPr id="4148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49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4142" name="Straight Connector 129"/>
            <p:cNvCxnSpPr>
              <a:cxnSpLocks noChangeShapeType="1"/>
            </p:cNvCxnSpPr>
            <p:nvPr/>
          </p:nvCxnSpPr>
          <p:spPr bwMode="auto">
            <a:xfrm flipH="1" flipV="1">
              <a:off x="6019800" y="17526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43" name="Rectangle 145"/>
            <p:cNvSpPr>
              <a:spLocks noChangeArrowheads="1"/>
            </p:cNvSpPr>
            <p:nvPr/>
          </p:nvSpPr>
          <p:spPr bwMode="auto">
            <a:xfrm>
              <a:off x="5943600" y="1219200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4144" name="TextBox 148"/>
            <p:cNvSpPr txBox="1">
              <a:spLocks noChangeArrowheads="1"/>
            </p:cNvSpPr>
            <p:nvPr/>
          </p:nvSpPr>
          <p:spPr bwMode="auto">
            <a:xfrm>
              <a:off x="4495800" y="1143000"/>
              <a:ext cx="845585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5" name="Rectangle 149"/>
            <p:cNvSpPr>
              <a:spLocks noChangeArrowheads="1"/>
            </p:cNvSpPr>
            <p:nvPr/>
          </p:nvSpPr>
          <p:spPr bwMode="auto">
            <a:xfrm>
              <a:off x="4267200" y="2667000"/>
              <a:ext cx="848343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6" name="Rectangle 150"/>
            <p:cNvSpPr>
              <a:spLocks noChangeArrowheads="1"/>
            </p:cNvSpPr>
            <p:nvPr/>
          </p:nvSpPr>
          <p:spPr bwMode="auto">
            <a:xfrm>
              <a:off x="6248400" y="26670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7" name="TextBox 151"/>
            <p:cNvSpPr txBox="1">
              <a:spLocks noChangeArrowheads="1"/>
            </p:cNvSpPr>
            <p:nvPr/>
          </p:nvSpPr>
          <p:spPr bwMode="auto">
            <a:xfrm>
              <a:off x="4495800" y="13716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0" y="1143000"/>
            <a:ext cx="9144000" cy="2209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</a:p>
          <a:p>
            <a:pPr marL="457200" indent="-457200"/>
            <a:r>
              <a:rPr lang="en-US" sz="1600" dirty="0" smtClean="0"/>
              <a:t>Two devices A and B derive a shared key (key agreement) and show that these have computed correctly </a:t>
            </a:r>
          </a:p>
          <a:p>
            <a:pPr marL="457200" indent="-457200"/>
            <a:r>
              <a:rPr lang="en-US" sz="1600" dirty="0" smtClean="0"/>
              <a:t>(key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devices do share a secret (master) key beforehand.</a:t>
            </a:r>
          </a:p>
          <a:p>
            <a:pPr marL="457200" indent="-457200"/>
            <a:r>
              <a:rPr lang="en-US" sz="1600" dirty="0" smtClean="0"/>
              <a:t>(b) Both devices do not share a secret key, but each shares a key with a mutually trusted third party.</a:t>
            </a:r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 smtClean="0"/>
          </a:p>
        </p:txBody>
      </p:sp>
      <p:sp>
        <p:nvSpPr>
          <p:cNvPr id="68" name="Text Box 57"/>
          <p:cNvSpPr txBox="1">
            <a:spLocks noChangeArrowheads="1"/>
          </p:cNvSpPr>
          <p:nvPr/>
        </p:nvSpPr>
        <p:spPr bwMode="auto">
          <a:xfrm>
            <a:off x="457200" y="3048000"/>
            <a:ext cx="2890215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(a) Peer-to-Peer Key Establishment</a:t>
            </a:r>
            <a:endParaRPr lang="en-US" sz="1400" b="1" dirty="0"/>
          </a:p>
        </p:txBody>
      </p:sp>
      <p:sp>
        <p:nvSpPr>
          <p:cNvPr id="69" name="Text Box 57"/>
          <p:cNvSpPr txBox="1">
            <a:spLocks noChangeArrowheads="1"/>
          </p:cNvSpPr>
          <p:nvPr/>
        </p:nvSpPr>
        <p:spPr bwMode="auto">
          <a:xfrm>
            <a:off x="4876800" y="3048000"/>
            <a:ext cx="411676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(b), (c)  Key Establishment with Inline </a:t>
            </a:r>
            <a:r>
              <a:rPr lang="en-US" sz="1400" b="1" dirty="0"/>
              <a:t>T</a:t>
            </a:r>
            <a:r>
              <a:rPr lang="en-US" sz="1400" b="1" dirty="0" smtClean="0"/>
              <a:t>hird </a:t>
            </a:r>
            <a:r>
              <a:rPr lang="en-US" sz="1400" b="1" dirty="0"/>
              <a:t>P</a:t>
            </a:r>
            <a:r>
              <a:rPr lang="en-US" sz="1400" b="1" dirty="0" smtClean="0"/>
              <a:t>arty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12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their shared 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38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13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058108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 and </a:t>
            </a:r>
            <a:r>
              <a:rPr lang="en-GB" sz="1600" dirty="0"/>
              <a:t>B</a:t>
            </a:r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  <a:endParaRPr lang="en-GB" sz="16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No perfect forward </a:t>
            </a:r>
            <a:r>
              <a:rPr lang="en-GB" sz="1600" dirty="0"/>
              <a:t>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party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14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15599" y="533400"/>
            <a:ext cx="744934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(b)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(1)</a:t>
            </a:r>
            <a:endParaRPr lang="en-US" sz="2400" b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</a:t>
            </a:r>
            <a:r>
              <a:rPr lang="en-US" sz="1600" dirty="0" smtClean="0"/>
              <a:t>a session key distributed by the</a:t>
            </a:r>
            <a:endParaRPr lang="en-US" sz="1600" dirty="0"/>
          </a:p>
          <a:p>
            <a:pPr eaLnBrk="1" hangingPunct="1"/>
            <a:r>
              <a:rPr lang="en-US" sz="1600" dirty="0"/>
              <a:t>   </a:t>
            </a:r>
            <a:r>
              <a:rPr lang="en-US" sz="1600" dirty="0" smtClean="0"/>
              <a:t>third party. </a:t>
            </a:r>
            <a:r>
              <a:rPr lang="en-US" sz="1600" dirty="0"/>
              <a:t>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79875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79878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879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79880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79882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883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9884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5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6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7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8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79889" name="Rectangle 17"/>
            <p:cNvSpPr>
              <a:spLocks noChangeArrowheads="1"/>
            </p:cNvSpPr>
            <p:nvPr/>
          </p:nvSpPr>
          <p:spPr bwMode="auto">
            <a:xfrm>
              <a:off x="1066800" y="1828800"/>
              <a:ext cx="1752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dirty="0" smtClean="0"/>
                <a:t>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endParaRPr lang="en-US" i="1" dirty="0"/>
            </a:p>
          </p:txBody>
        </p:sp>
        <p:sp>
          <p:nvSpPr>
            <p:cNvPr id="79890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91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9892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27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dirty="0" smtClean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Text Box 16"/>
            <p:cNvSpPr txBox="1">
              <a:spLocks noChangeArrowheads="1"/>
            </p:cNvSpPr>
            <p:nvPr/>
          </p:nvSpPr>
          <p:spPr bwMode="auto">
            <a:xfrm>
              <a:off x="2819400" y="17526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Wrapped keys 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r>
                <a:rPr lang="en-US" dirty="0" smtClean="0"/>
                <a:t> ,[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BT</a:t>
              </a:r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42" name="Straight Connector 41"/>
            <p:cNvCxnSpPr>
              <a:endCxn id="40" idx="4"/>
            </p:cNvCxnSpPr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" name="Flowchart: Connector 43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5" name="Flowchart: Connector 44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Flowchart: Connector 45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Straight Connector 46"/>
            <p:cNvCxnSpPr>
              <a:stCxn id="46" idx="4"/>
              <a:endCxn id="45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Flowchart: Connector 48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0" name="Flowchart: Connector 49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15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859658" y="533400"/>
            <a:ext cx="752629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(b)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</a:t>
            </a:r>
            <a:r>
              <a:rPr lang="en-GB" sz="1600" dirty="0"/>
              <a:t> </a:t>
            </a:r>
            <a:r>
              <a:rPr lang="en-GB" sz="1600" dirty="0" smtClean="0"/>
              <a:t>and KDC</a:t>
            </a:r>
            <a:r>
              <a:rPr lang="en-GB" sz="1600" dirty="0"/>
              <a:t>;</a:t>
            </a:r>
            <a:r>
              <a:rPr lang="en-GB" sz="1600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baseline="-25000" dirty="0" smtClean="0">
                <a:solidFill>
                  <a:srgbClr val="FF0000"/>
                </a:solidFill>
              </a:rPr>
              <a:t>T</a:t>
            </a:r>
            <a:r>
              <a:rPr lang="en-GB" sz="1600" dirty="0" smtClean="0"/>
              <a:t> private to Parties B and KDC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private to Parties A, B, and KDC. 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Key transport from KDC to A and B of the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, based on key wrap using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, resp.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endParaRPr lang="en-GB" sz="1600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Key </a:t>
            </a:r>
            <a:r>
              <a:rPr lang="en-GB" sz="1600" dirty="0"/>
              <a:t>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i="1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Mutual </a:t>
            </a:r>
            <a:r>
              <a:rPr lang="en-GB" sz="1600" dirty="0"/>
              <a:t>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 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perfect forward 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 A and B, irrespective of key control by KDC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16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838613" y="533400"/>
            <a:ext cx="76112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</a:t>
            </a:r>
            <a:r>
              <a:rPr lang="en-US" sz="1600" dirty="0" smtClean="0"/>
              <a:t>ephemeral</a:t>
            </a:r>
            <a:r>
              <a:rPr lang="en-US" sz="1600" dirty="0"/>
              <a:t> </a:t>
            </a:r>
            <a:r>
              <a:rPr lang="en-US" sz="1600" dirty="0" smtClean="0"/>
              <a:t>elliptic </a:t>
            </a:r>
            <a:r>
              <a:rPr lang="en-US" sz="1600" dirty="0"/>
              <a:t>curve </a:t>
            </a:r>
            <a:r>
              <a:rPr lang="en-US" sz="1600" dirty="0" smtClean="0"/>
              <a:t>point it</a:t>
            </a:r>
          </a:p>
          <a:p>
            <a:pPr eaLnBrk="1" hangingPunct="1"/>
            <a:r>
              <a:rPr lang="en-US" sz="1600" dirty="0" smtClean="0"/>
              <a:t>  </a:t>
            </a:r>
            <a:r>
              <a:rPr lang="en-US" sz="1600" dirty="0"/>
              <a:t>received from the other party and based on the </a:t>
            </a:r>
            <a:r>
              <a:rPr lang="en-US" sz="1600" dirty="0" smtClean="0"/>
              <a:t>ephemeral</a:t>
            </a:r>
            <a:r>
              <a:rPr lang="en-US" sz="1600" dirty="0"/>
              <a:t> </a:t>
            </a:r>
            <a:r>
              <a:rPr lang="en-US" sz="1600" dirty="0" smtClean="0"/>
              <a:t>private key </a:t>
            </a:r>
            <a:r>
              <a:rPr lang="en-US" sz="1600" dirty="0"/>
              <a:t>it generated itself. Due to the 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  properties </a:t>
            </a:r>
            <a:r>
              <a:rPr lang="en-US" sz="1600" dirty="0"/>
              <a:t>of elliptic curve, 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shared key.</a:t>
            </a:r>
          </a:p>
          <a:p>
            <a:pPr eaLnBrk="1" hangingPunct="1"/>
            <a:r>
              <a:rPr lang="en-US" sz="1600" i="1" dirty="0" smtClean="0"/>
              <a:t>Key authentication. </a:t>
            </a:r>
            <a:r>
              <a:rPr lang="en-US" sz="1600" dirty="0" smtClean="0"/>
              <a:t>Each party verifies the authenticity of the pre-established key allegedly shared </a:t>
            </a:r>
          </a:p>
          <a:p>
            <a:pPr eaLnBrk="1" hangingPunct="1"/>
            <a:r>
              <a:rPr lang="en-US" sz="1600" dirty="0" smtClean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 smtClean="0"/>
              <a:t>  shared key is,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2" name="Group 66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68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99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0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9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2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3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4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77" name="Rectangle 17"/>
            <p:cNvSpPr>
              <a:spLocks noChangeArrowheads="1"/>
            </p:cNvSpPr>
            <p:nvPr/>
          </p:nvSpPr>
          <p:spPr bwMode="auto">
            <a:xfrm>
              <a:off x="1066800" y="1828800"/>
              <a:ext cx="1752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dirty="0" smtClean="0"/>
                <a:t>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endParaRPr lang="en-US" i="1" dirty="0"/>
            </a:p>
          </p:txBody>
        </p:sp>
        <p:sp>
          <p:nvSpPr>
            <p:cNvPr id="78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80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95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6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82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3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dirty="0" smtClean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5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6" name="Text Box 16"/>
            <p:cNvSpPr txBox="1">
              <a:spLocks noChangeArrowheads="1"/>
            </p:cNvSpPr>
            <p:nvPr/>
          </p:nvSpPr>
          <p:spPr bwMode="auto">
            <a:xfrm>
              <a:off x="2743200" y="1752600"/>
              <a:ext cx="19812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Wrapped keys 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r>
                <a:rPr lang="en-US" dirty="0" smtClean="0"/>
                <a:t> ,[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BT</a:t>
              </a:r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8" name="Flowchart: Connector 87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89" name="Flowchart: Connector 8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Flowchart: Connector 8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1" name="Straight Connector 90"/>
            <p:cNvCxnSpPr>
              <a:stCxn id="90" idx="4"/>
              <a:endCxn id="8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Flowchart: Connector 92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94" name="Flowchart: Connector 93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17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82677" y="533400"/>
            <a:ext cx="768819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3726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</a:t>
            </a:r>
            <a:r>
              <a:rPr lang="en-GB" sz="1600" dirty="0" smtClean="0"/>
              <a:t>of </a:t>
            </a:r>
            <a:r>
              <a:rPr lang="en-GB" sz="1600" dirty="0"/>
              <a:t>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key derivation </a:t>
            </a:r>
            <a:r>
              <a:rPr lang="en-GB" sz="1600" dirty="0"/>
              <a:t>function </a:t>
            </a:r>
            <a:r>
              <a:rPr lang="en-GB" sz="1600" i="1" dirty="0" err="1" smtClean="0">
                <a:solidFill>
                  <a:schemeClr val="accent2"/>
                </a:solidFill>
              </a:rPr>
              <a:t>kdf</a:t>
            </a:r>
            <a:r>
              <a:rPr lang="en-GB" sz="1600" dirty="0" smtClean="0">
                <a:solidFill>
                  <a:schemeClr val="accent2"/>
                </a:solidFill>
              </a:rPr>
              <a:t> </a:t>
            </a:r>
            <a:r>
              <a:rPr lang="en-GB" sz="1600" dirty="0" smtClean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</a:t>
            </a:r>
            <a:r>
              <a:rPr lang="en-GB" sz="16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 private to Parties A and KDC;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r>
              <a:rPr lang="en-GB" sz="1600" dirty="0" smtClean="0"/>
              <a:t> private to Parties B and KDC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 private to Parties A, B, and KDC </a:t>
            </a:r>
            <a:r>
              <a:rPr lang="en-GB" sz="1600" i="1" dirty="0" smtClean="0"/>
              <a:t>during execution of the protocol</a:t>
            </a: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Key transport from KDC to A and B of the key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, based on key wrap using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, resp.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endParaRPr lang="en-GB" sz="1600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 and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s</a:t>
            </a:r>
            <a:r>
              <a:rPr lang="en-GB" sz="1600" i="1" dirty="0" smtClean="0"/>
              <a:t>=</a:t>
            </a:r>
            <a:r>
              <a:rPr lang="en-GB" sz="1600" i="1" dirty="0" err="1" smtClean="0">
                <a:solidFill>
                  <a:schemeClr val="accent6"/>
                </a:solidFill>
              </a:rPr>
              <a:t>kdf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K</a:t>
            </a:r>
            <a:r>
              <a:rPr lang="en-GB" sz="1600" dirty="0" err="1" smtClean="0"/>
              <a:t>,</a:t>
            </a:r>
            <a:r>
              <a:rPr lang="en-GB" sz="1600" i="1" dirty="0" err="1" smtClean="0">
                <a:solidFill>
                  <a:srgbClr val="FF0000"/>
                </a:solidFill>
              </a:rPr>
              <a:t>ka</a:t>
            </a:r>
            <a:r>
              <a:rPr lang="en-GB" sz="1600" i="1" dirty="0" err="1" smtClean="0"/>
              <a:t>,</a:t>
            </a:r>
            <a:r>
              <a:rPr lang="en-GB" sz="1600" dirty="0" err="1" smtClean="0"/>
              <a:t>A</a:t>
            </a:r>
            <a:r>
              <a:rPr lang="en-GB" sz="1600" i="1" dirty="0" err="1" smtClean="0"/>
              <a:t>,</a:t>
            </a:r>
            <a:r>
              <a:rPr lang="en-GB" sz="1600" dirty="0" err="1" smtClean="0"/>
              <a:t>B</a:t>
            </a:r>
            <a:r>
              <a:rPr lang="en-GB" sz="16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/>
              <a:t>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Mutual implicit key authentication between A and 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other party (and rely on the KDC to disclose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 to A and B only)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Mutual </a:t>
            </a:r>
            <a:r>
              <a:rPr lang="en-GB" sz="1600" dirty="0"/>
              <a:t>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party, irrespective of key control by KDC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99046" cy="276999"/>
          </a:xfrm>
          <a:noFill/>
        </p:spPr>
        <p:txBody>
          <a:bodyPr/>
          <a:lstStyle/>
          <a:p>
            <a:r>
              <a:rPr lang="en-US" dirty="0" smtClean="0"/>
              <a:t>May 4, 2012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2544199" y="533400"/>
            <a:ext cx="4201664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 (1)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0" y="1143000"/>
            <a:ext cx="9144000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</a:p>
          <a:p>
            <a:pPr marL="457200" indent="-457200"/>
            <a:r>
              <a:rPr lang="en-US" sz="1600" dirty="0" smtClean="0"/>
              <a:t>Two devices A and B derive a shared key (key agreement) and show that these have computed correctly</a:t>
            </a:r>
          </a:p>
          <a:p>
            <a:pPr marL="457200" indent="-457200"/>
            <a:r>
              <a:rPr lang="en-US" sz="1600" dirty="0" smtClean="0"/>
              <a:t>(key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devices do have (access to) a certificate of their public key, issued by a mutually trusted third party (certificate authority).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(access to) a certificate of their public key, but cannot verify each others certificate.</a:t>
            </a: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/>
            <a:endParaRPr lang="en-US" sz="1600" dirty="0" smtClean="0"/>
          </a:p>
        </p:txBody>
      </p:sp>
      <p:grpSp>
        <p:nvGrpSpPr>
          <p:cNvPr id="2" name="Group 35"/>
          <p:cNvGrpSpPr/>
          <p:nvPr/>
        </p:nvGrpSpPr>
        <p:grpSpPr>
          <a:xfrm>
            <a:off x="609600" y="4800600"/>
            <a:ext cx="2710029" cy="581799"/>
            <a:chOff x="533400" y="4267200"/>
            <a:chExt cx="2710029" cy="581799"/>
          </a:xfrm>
        </p:grpSpPr>
        <p:grpSp>
          <p:nvGrpSpPr>
            <p:cNvPr id="3" name="Group 153"/>
            <p:cNvGrpSpPr>
              <a:grpSpLocks/>
            </p:cNvGrpSpPr>
            <p:nvPr/>
          </p:nvGrpSpPr>
          <p:grpSpPr bwMode="auto">
            <a:xfrm>
              <a:off x="533400" y="4267200"/>
              <a:ext cx="2514600" cy="581799"/>
              <a:chOff x="533400" y="1524000"/>
              <a:chExt cx="2514600" cy="582574"/>
            </a:xfrm>
          </p:grpSpPr>
          <p:grpSp>
            <p:nvGrpSpPr>
              <p:cNvPr id="4" name="Group 112"/>
              <p:cNvGrpSpPr>
                <a:grpSpLocks/>
              </p:cNvGrpSpPr>
              <p:nvPr/>
            </p:nvGrpSpPr>
            <p:grpSpPr bwMode="auto">
              <a:xfrm>
                <a:off x="762000" y="1524000"/>
                <a:ext cx="457200" cy="304800"/>
                <a:chOff x="3733800" y="990600"/>
                <a:chExt cx="457200" cy="304800"/>
              </a:xfrm>
            </p:grpSpPr>
            <p:sp>
              <p:nvSpPr>
                <p:cNvPr id="46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5" name="Group 113"/>
              <p:cNvGrpSpPr>
                <a:grpSpLocks/>
              </p:cNvGrpSpPr>
              <p:nvPr/>
            </p:nvGrpSpPr>
            <p:grpSpPr bwMode="auto">
              <a:xfrm>
                <a:off x="2590800" y="1524000"/>
                <a:ext cx="457200" cy="304800"/>
                <a:chOff x="5562600" y="990600"/>
                <a:chExt cx="457200" cy="304800"/>
              </a:xfrm>
            </p:grpSpPr>
            <p:sp>
              <p:nvSpPr>
                <p:cNvPr id="44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41" name="Straight Connector 156"/>
              <p:cNvCxnSpPr>
                <a:cxnSpLocks noChangeShapeType="1"/>
              </p:cNvCxnSpPr>
              <p:nvPr/>
            </p:nvCxnSpPr>
            <p:spPr bwMode="auto">
              <a:xfrm>
                <a:off x="1295400" y="1676400"/>
                <a:ext cx="12192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42" name="TextBox 41"/>
              <p:cNvSpPr txBox="1"/>
              <p:nvPr/>
            </p:nvSpPr>
            <p:spPr>
              <a:xfrm>
                <a:off x="533400" y="1829206"/>
                <a:ext cx="817853" cy="27736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(A: </a:t>
                </a:r>
                <a:r>
                  <a:rPr lang="en-CA" i="1" dirty="0">
                    <a:solidFill>
                      <a:srgbClr val="FF0000"/>
                    </a:solidFill>
                  </a:rPr>
                  <a:t>a</a:t>
                </a:r>
                <a:r>
                  <a:rPr lang="en-CA" i="1" dirty="0"/>
                  <a:t>, </a:t>
                </a:r>
                <a:r>
                  <a:rPr lang="en-CA" i="1" dirty="0">
                    <a:solidFill>
                      <a:schemeClr val="accent2">
                        <a:lumMod val="75000"/>
                      </a:schemeClr>
                    </a:solidFill>
                  </a:rPr>
                  <a:t>Q</a:t>
                </a:r>
                <a:r>
                  <a:rPr lang="en-CA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CA" dirty="0"/>
                  <a:t>)</a:t>
                </a:r>
                <a:endParaRPr lang="en-CA" i="1" dirty="0"/>
              </a:p>
            </p:txBody>
          </p:sp>
          <p:sp>
            <p:nvSpPr>
              <p:cNvPr id="43" name="TextBox 158"/>
              <p:cNvSpPr txBox="1">
                <a:spLocks noChangeArrowheads="1"/>
              </p:cNvSpPr>
              <p:nvPr/>
            </p:nvSpPr>
            <p:spPr bwMode="auto">
              <a:xfrm>
                <a:off x="2362200" y="1828800"/>
                <a:ext cx="18473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CA" i="1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38400" y="4572000"/>
              <a:ext cx="805029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(B: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2">
                      <a:lumMod val="75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CA" dirty="0"/>
                <a:t>)</a:t>
              </a:r>
              <a:endParaRPr lang="en-CA" i="1" dirty="0"/>
            </a:p>
          </p:txBody>
        </p:sp>
      </p:grpSp>
      <p:grpSp>
        <p:nvGrpSpPr>
          <p:cNvPr id="6" name="Group 47"/>
          <p:cNvGrpSpPr/>
          <p:nvPr/>
        </p:nvGrpSpPr>
        <p:grpSpPr>
          <a:xfrm>
            <a:off x="4414838" y="4205288"/>
            <a:ext cx="4270735" cy="2232025"/>
            <a:chOff x="4338638" y="3671888"/>
            <a:chExt cx="4270735" cy="2232025"/>
          </a:xfrm>
        </p:grpSpPr>
        <p:grpSp>
          <p:nvGrpSpPr>
            <p:cNvPr id="7" name="Group 164"/>
            <p:cNvGrpSpPr>
              <a:grpSpLocks/>
            </p:cNvGrpSpPr>
            <p:nvPr/>
          </p:nvGrpSpPr>
          <p:grpSpPr bwMode="auto">
            <a:xfrm>
              <a:off x="4838700" y="4953000"/>
              <a:ext cx="457200" cy="304800"/>
              <a:chOff x="3733800" y="990600"/>
              <a:chExt cx="457200" cy="304800"/>
            </a:xfrm>
          </p:grpSpPr>
          <p:sp>
            <p:nvSpPr>
              <p:cNvPr id="7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8" name="Group 167"/>
            <p:cNvGrpSpPr>
              <a:grpSpLocks/>
            </p:cNvGrpSpPr>
            <p:nvPr/>
          </p:nvGrpSpPr>
          <p:grpSpPr bwMode="auto">
            <a:xfrm>
              <a:off x="6667500" y="4953000"/>
              <a:ext cx="457200" cy="304800"/>
              <a:chOff x="5562600" y="990600"/>
              <a:chExt cx="457200" cy="304800"/>
            </a:xfrm>
          </p:grpSpPr>
          <p:sp>
            <p:nvSpPr>
              <p:cNvPr id="66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51" name="Straight Connector 170"/>
            <p:cNvCxnSpPr>
              <a:cxnSpLocks noChangeShapeType="1"/>
            </p:cNvCxnSpPr>
            <p:nvPr/>
          </p:nvCxnSpPr>
          <p:spPr bwMode="auto">
            <a:xfrm>
              <a:off x="5372100" y="5105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9" name="Group 171"/>
            <p:cNvGrpSpPr>
              <a:grpSpLocks/>
            </p:cNvGrpSpPr>
            <p:nvPr/>
          </p:nvGrpSpPr>
          <p:grpSpPr bwMode="auto">
            <a:xfrm>
              <a:off x="5715000" y="3962400"/>
              <a:ext cx="508000" cy="304800"/>
              <a:chOff x="5524185" y="990600"/>
              <a:chExt cx="508473" cy="304800"/>
            </a:xfrm>
          </p:grpSpPr>
          <p:sp>
            <p:nvSpPr>
              <p:cNvPr id="64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5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53" name="Straight Connector 174"/>
            <p:cNvCxnSpPr>
              <a:cxnSpLocks noChangeShapeType="1"/>
            </p:cNvCxnSpPr>
            <p:nvPr/>
          </p:nvCxnSpPr>
          <p:spPr bwMode="auto">
            <a:xfrm flipH="1" flipV="1">
              <a:off x="6362700" y="43434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</p:cxnSp>
        <p:sp>
          <p:nvSpPr>
            <p:cNvPr id="54" name="Rectangle 175"/>
            <p:cNvSpPr>
              <a:spLocks noChangeArrowheads="1"/>
            </p:cNvSpPr>
            <p:nvPr/>
          </p:nvSpPr>
          <p:spPr bwMode="auto">
            <a:xfrm>
              <a:off x="6286500" y="3810000"/>
              <a:ext cx="185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55" name="TextBox 176"/>
            <p:cNvSpPr txBox="1">
              <a:spLocks noChangeArrowheads="1"/>
            </p:cNvSpPr>
            <p:nvPr/>
          </p:nvSpPr>
          <p:spPr bwMode="auto">
            <a:xfrm>
              <a:off x="4648200" y="3810000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648200" y="4038600"/>
              <a:ext cx="110158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(B,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>
                <a:defRPr/>
              </a:pP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343400" y="5257800"/>
              <a:ext cx="13949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A</a:t>
              </a:r>
              <a:r>
                <a:rPr lang="en-CA" dirty="0"/>
                <a:t>: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a</a:t>
              </a:r>
              <a:r>
                <a:rPr lang="en-CA" i="1" dirty="0"/>
                <a:t>,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</a:p>
            <a:p>
              <a:pPr>
                <a:defRPr/>
              </a:pPr>
              <a:r>
                <a:rPr lang="en-GB" i="1" dirty="0"/>
                <a:t> 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477000" y="5257800"/>
              <a:ext cx="1406525" cy="6461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B</a:t>
              </a:r>
              <a:r>
                <a:rPr lang="en-CA" dirty="0"/>
                <a:t>:</a:t>
              </a:r>
              <a:r>
                <a:rPr lang="en-CA" dirty="0">
                  <a:solidFill>
                    <a:srgbClr val="FF0000"/>
                  </a:solidFill>
                </a:rPr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i="1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/>
                <a:t> </a:t>
              </a:r>
            </a:p>
            <a:p>
              <a:pPr>
                <a:defRPr/>
              </a:pPr>
              <a:r>
                <a:rPr lang="en-GB" i="1" dirty="0"/>
                <a:t>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GB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59" name="Rectangle 182"/>
            <p:cNvSpPr>
              <a:spLocks noChangeArrowheads="1"/>
            </p:cNvSpPr>
            <p:nvPr/>
          </p:nvSpPr>
          <p:spPr bwMode="auto">
            <a:xfrm>
              <a:off x="4338638" y="3671888"/>
              <a:ext cx="2238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 </a:t>
              </a:r>
              <a:endParaRPr lang="en-CA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620000" y="4267200"/>
              <a:ext cx="9893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(CA: </a:t>
              </a:r>
              <a:r>
                <a:rPr lang="en-CA" i="1" dirty="0">
                  <a:solidFill>
                    <a:srgbClr val="FF0000"/>
                  </a:solidFill>
                </a:rPr>
                <a:t>d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r>
                <a:rPr lang="en-CA" dirty="0"/>
                <a:t>)</a:t>
              </a:r>
              <a:endParaRPr lang="en-CA" i="1" dirty="0"/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7772400" y="3962400"/>
              <a:ext cx="474663" cy="304800"/>
              <a:chOff x="816" y="912"/>
              <a:chExt cx="299" cy="192"/>
            </a:xfrm>
          </p:grpSpPr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63" name="Text Box 8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25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CA</a:t>
                </a:r>
              </a:p>
            </p:txBody>
          </p:sp>
        </p:grpSp>
      </p:grpSp>
      <p:sp>
        <p:nvSpPr>
          <p:cNvPr id="73" name="Text Box 57"/>
          <p:cNvSpPr txBox="1">
            <a:spLocks noChangeArrowheads="1"/>
          </p:cNvSpPr>
          <p:nvPr/>
        </p:nvSpPr>
        <p:spPr bwMode="auto">
          <a:xfrm>
            <a:off x="361269" y="3886200"/>
            <a:ext cx="348653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(a), (b), (c) Peer-to-Peer Key Establishment</a:t>
            </a:r>
            <a:endParaRPr lang="en-US" sz="1400" b="1" dirty="0"/>
          </a:p>
        </p:txBody>
      </p:sp>
      <p:sp>
        <p:nvSpPr>
          <p:cNvPr id="74" name="Text Box 57"/>
          <p:cNvSpPr txBox="1">
            <a:spLocks noChangeArrowheads="1"/>
          </p:cNvSpPr>
          <p:nvPr/>
        </p:nvSpPr>
        <p:spPr bwMode="auto">
          <a:xfrm>
            <a:off x="4800600" y="3886200"/>
            <a:ext cx="381700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(d) Key Establishment with Online </a:t>
            </a:r>
            <a:r>
              <a:rPr lang="en-US" sz="1400" b="1" dirty="0"/>
              <a:t>T</a:t>
            </a:r>
            <a:r>
              <a:rPr lang="en-US" sz="1400" b="1" dirty="0" smtClean="0"/>
              <a:t>hird </a:t>
            </a:r>
            <a:r>
              <a:rPr lang="en-US" sz="1400" b="1" dirty="0"/>
              <a:t>P</a:t>
            </a:r>
            <a:r>
              <a:rPr lang="en-US" sz="1400" b="1" dirty="0" smtClean="0"/>
              <a:t>arty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086" y="6475413"/>
            <a:ext cx="2689839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 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19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46385" y="533400"/>
            <a:ext cx="699569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(a) with Certificates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X</a:t>
              </a:r>
              <a:r>
                <a:rPr lang="en-US" i="1" dirty="0"/>
                <a:t>, 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72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Y,</a:t>
              </a:r>
              <a:r>
                <a:rPr lang="en-US" i="1" dirty="0"/>
                <a:t>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B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static and ephemeral</a:t>
            </a:r>
          </a:p>
          <a:p>
            <a:pPr eaLnBrk="1" hangingPunct="1"/>
            <a:r>
              <a:rPr lang="en-US" sz="1600" dirty="0"/>
              <a:t>  elliptic curve points it received from the other party and based on the static and ephemeral</a:t>
            </a:r>
          </a:p>
          <a:p>
            <a:pPr eaLnBrk="1" hangingPunct="1"/>
            <a:r>
              <a:rPr lang="en-US" sz="1600" dirty="0"/>
              <a:t>  private keys it generated itself. Due to the properties of elliptic curve, either party indeed arrives</a:t>
            </a:r>
          </a:p>
          <a:p>
            <a:pPr eaLnBrk="1" hangingPunct="1"/>
            <a:r>
              <a:rPr lang="en-US" sz="1600" dirty="0"/>
              <a:t>  at 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long-term static key of the 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5799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/>
              <a:t>Note: </a:t>
            </a:r>
            <a:r>
              <a:rPr lang="en-US"/>
              <a:t>Certificate of the static public keys do not need to be </a:t>
            </a:r>
          </a:p>
          <a:p>
            <a:pPr eaLnBrk="1" hangingPunct="1"/>
            <a:r>
              <a:rPr lang="en-US"/>
              <a:t>communicated, if pre-established between parties. This does, however,</a:t>
            </a:r>
          </a:p>
          <a:p>
            <a:pPr eaLnBrk="1" hangingPunct="1"/>
            <a:r>
              <a:rPr lang="en-US"/>
              <a:t>require storage of status information.</a:t>
            </a:r>
            <a:endParaRPr lang="en-US" i="1"/>
          </a:p>
        </p:txBody>
      </p:sp>
      <p:grpSp>
        <p:nvGrpSpPr>
          <p:cNvPr id="27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4,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16680" y="533400"/>
            <a:ext cx="105670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Actors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Actors</a:t>
            </a:r>
          </a:p>
          <a:p>
            <a:endParaRPr lang="en-CA" sz="1600" b="1" dirty="0" smtClean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</p:txBody>
      </p:sp>
      <p:grpSp>
        <p:nvGrpSpPr>
          <p:cNvPr id="9" name="Group 112"/>
          <p:cNvGrpSpPr>
            <a:grpSpLocks/>
          </p:cNvGrpSpPr>
          <p:nvPr/>
        </p:nvGrpSpPr>
        <p:grpSpPr bwMode="auto">
          <a:xfrm>
            <a:off x="76200" y="1219200"/>
            <a:ext cx="457284" cy="304395"/>
            <a:chOff x="3733800" y="990600"/>
            <a:chExt cx="457200" cy="304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01297" y="990600"/>
              <a:ext cx="295220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A</a:t>
              </a:r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76200" y="1905000"/>
            <a:ext cx="457284" cy="304395"/>
            <a:chOff x="3733800" y="990600"/>
            <a:chExt cx="457200" cy="30480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805304" y="990600"/>
              <a:ext cx="287206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B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0" y="2590800"/>
            <a:ext cx="609600" cy="304395"/>
            <a:chOff x="152400" y="2819400"/>
            <a:chExt cx="609600" cy="304395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8600" y="2819400"/>
              <a:ext cx="457284" cy="3043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 flipH="1">
              <a:off x="152400" y="2819400"/>
              <a:ext cx="609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KDC</a:t>
              </a:r>
              <a:endParaRPr lang="en-US" dirty="0"/>
            </a:p>
          </p:txBody>
        </p:sp>
      </p:grpSp>
      <p:grpSp>
        <p:nvGrpSpPr>
          <p:cNvPr id="18" name="Group 112"/>
          <p:cNvGrpSpPr>
            <a:grpSpLocks/>
          </p:cNvGrpSpPr>
          <p:nvPr/>
        </p:nvGrpSpPr>
        <p:grpSpPr bwMode="auto">
          <a:xfrm>
            <a:off x="76200" y="3352800"/>
            <a:ext cx="457284" cy="304395"/>
            <a:chOff x="3733800" y="990600"/>
            <a:chExt cx="457200" cy="304800"/>
          </a:xfrm>
        </p:grpSpPr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3750011" y="990600"/>
              <a:ext cx="39779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 smtClean="0"/>
                <a:t>CA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85800" y="1143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Client </a:t>
            </a:r>
            <a:r>
              <a:rPr lang="en-CA" sz="1600" dirty="0" smtClean="0">
                <a:sym typeface="Symbol"/>
              </a:rPr>
              <a:t> This device may move in and out of networks (that may be alien to it) and may have </a:t>
            </a:r>
          </a:p>
          <a:p>
            <a:r>
              <a:rPr lang="en-CA" sz="1600" dirty="0" smtClean="0">
                <a:sym typeface="Symbol"/>
              </a:rPr>
              <a:t>little network management functionality on board.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nomadic, promiscuous, constrained.</a:t>
            </a:r>
          </a:p>
          <a:p>
            <a:r>
              <a:rPr lang="en-CA" sz="1600" b="1" dirty="0" smtClean="0">
                <a:sym typeface="Symbol"/>
              </a:rPr>
              <a:t>Access point  </a:t>
            </a:r>
            <a:r>
              <a:rPr lang="en-CA" sz="1600" dirty="0" smtClean="0">
                <a:sym typeface="Symbol"/>
              </a:rPr>
              <a:t>This device may be more tied into a relatively stable infrastructure and may</a:t>
            </a:r>
          </a:p>
          <a:p>
            <a:r>
              <a:rPr lang="en-CA" sz="1600" dirty="0" smtClean="0">
                <a:sym typeface="Symbol"/>
              </a:rPr>
              <a:t>have more support for network management functionality or have reliable access hereto (e.g., via </a:t>
            </a:r>
          </a:p>
          <a:p>
            <a:r>
              <a:rPr lang="en-CA" sz="1600" dirty="0" smtClean="0">
                <a:sym typeface="Symbol"/>
              </a:rPr>
              <a:t>a back-end system).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anchor, semi-stable connectivity, access portal.</a:t>
            </a:r>
          </a:p>
          <a:p>
            <a:r>
              <a:rPr lang="en-CA" sz="1600" b="1" dirty="0" smtClean="0">
                <a:sym typeface="Symbol"/>
              </a:rPr>
              <a:t>Server  </a:t>
            </a:r>
            <a:r>
              <a:rPr lang="en-CA" sz="1600" dirty="0" smtClean="0">
                <a:sym typeface="Symbol"/>
              </a:rPr>
              <a:t>This device provides stable infrastructure and network management support, either intra-domain or inter domain (thereby, offering homogeneous or even heterogeneous functionality).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core function, high availability, human-operator support.</a:t>
            </a:r>
          </a:p>
          <a:p>
            <a:r>
              <a:rPr lang="en-CA" sz="1600" b="1" dirty="0" smtClean="0">
                <a:sym typeface="Symbol"/>
              </a:rPr>
              <a:t>CA  </a:t>
            </a:r>
            <a:r>
              <a:rPr lang="en-CA" sz="1600" dirty="0" smtClean="0">
                <a:sym typeface="Symbol"/>
              </a:rPr>
              <a:t>This device vouches for trust credentials, usually in offline way.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trust anchor.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7338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Initiator/responder model</a:t>
            </a:r>
          </a:p>
          <a:p>
            <a:r>
              <a:rPr lang="en-CA" sz="1600" dirty="0" smtClean="0"/>
              <a:t>All peer-to-peer protocols are role-symmetrical (i.e., the role of initiator/responder roles are interchangeable).</a:t>
            </a:r>
          </a:p>
          <a:p>
            <a:r>
              <a:rPr lang="en-CA" sz="1600" dirty="0" smtClean="0"/>
              <a:t>Protocols involving a third party assume communications with this third party to take place via the access point (since being the device more tied into infrastructure). 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Cautionary NOTE − On Limitations of Cryptography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Cryptographic techniques may provide logical assurances as to a device’s identity, where and when</a:t>
            </a:r>
          </a:p>
          <a:p>
            <a:r>
              <a:rPr lang="en-CA" sz="1600" dirty="0" smtClean="0"/>
              <a:t>  communications originated, whom it was intended for, whom this can be read by, etc.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Cryptographic techniques do, however, only provide </a:t>
            </a:r>
            <a:r>
              <a:rPr lang="en-CA" sz="1600" i="1" dirty="0" smtClean="0"/>
              <a:t>mechanical assurances</a:t>
            </a:r>
            <a:r>
              <a:rPr lang="en-CA" sz="1600" dirty="0" smtClean="0"/>
              <a:t> and can generally not</a:t>
            </a:r>
          </a:p>
          <a:p>
            <a:r>
              <a:rPr lang="en-CA" sz="1600" dirty="0" smtClean="0"/>
              <a:t>   substitute human </a:t>
            </a:r>
            <a:r>
              <a:rPr lang="en-CA" sz="1600" i="1" dirty="0" smtClean="0"/>
              <a:t>authorization </a:t>
            </a:r>
            <a:r>
              <a:rPr lang="en-CA" sz="1600" dirty="0" smtClean="0"/>
              <a:t>decision elements (unless the latter are not important, such as with random,</a:t>
            </a:r>
          </a:p>
          <a:p>
            <a:r>
              <a:rPr lang="en-CA" sz="1600" dirty="0" smtClean="0"/>
              <a:t>   ad-hoc networks).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20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090451" y="533400"/>
            <a:ext cx="707264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(a) with Certificates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pPr>
              <a:buFont typeface="Wingdings" pitchFamily="2" charset="2"/>
              <a:buChar char="§"/>
            </a:pPr>
            <a:r>
              <a:rPr lang="en-GB" sz="1600" i="1" baseline="-25000" dirty="0"/>
              <a:t> </a:t>
            </a:r>
            <a:r>
              <a:rPr lang="en-GB" sz="1600" dirty="0"/>
              <a:t>Distribution 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r>
              <a:rPr lang="en-GB" sz="1600" dirty="0" smtClean="0"/>
              <a:t>, using certificates</a:t>
            </a:r>
            <a:endParaRPr lang="en-GB" sz="1600" baseline="-25000" dirty="0">
              <a:solidFill>
                <a:schemeClr val="accent2"/>
              </a:solidFill>
            </a:endParaRPr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Long-term private keys </a:t>
            </a:r>
            <a:r>
              <a:rPr lang="en-GB" sz="1600" i="1" dirty="0" err="1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dirty="0" smtClean="0"/>
              <a:t> </a:t>
            </a:r>
            <a:r>
              <a:rPr lang="en-GB" sz="1600" dirty="0"/>
              <a:t>private to Party A, resp. Party </a:t>
            </a:r>
            <a:r>
              <a:rPr lang="en-GB" sz="1600" dirty="0" smtClean="0"/>
              <a:t>B,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Each party shall have access to the public key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CA</a:t>
            </a:r>
            <a:r>
              <a:rPr lang="en-GB" sz="1600" baseline="-25000" dirty="0" smtClean="0"/>
              <a:t> </a:t>
            </a:r>
            <a:r>
              <a:rPr lang="en-GB" sz="1600" dirty="0" smtClean="0"/>
              <a:t> used to certify the other party’s long-term key</a:t>
            </a:r>
            <a:endParaRPr lang="en-GB" sz="1600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A</a:t>
            </a:r>
            <a:r>
              <a:rPr lang="en-GB" sz="1600" dirty="0" smtClean="0"/>
              <a:t>), (</a:t>
            </a:r>
            <a:r>
              <a:rPr lang="en-GB" sz="1600" i="1" dirty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dirty="0"/>
              <a:t>) </a:t>
            </a:r>
            <a:r>
              <a:rPr lang="en-GB" sz="1600" dirty="0" smtClean="0"/>
              <a:t>,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long-term and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>
                <a:solidFill>
                  <a:srgbClr val="0070C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 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resilience, session key retrieval resilience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21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923570" y="533400"/>
            <a:ext cx="744133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(b) without Certificates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24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Y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</a:t>
            </a:r>
            <a:r>
              <a:rPr lang="en-US" sz="1600" dirty="0" smtClean="0"/>
              <a:t>the ephemeral elliptic </a:t>
            </a:r>
            <a:r>
              <a:rPr lang="en-US" sz="1600" dirty="0"/>
              <a:t>curve </a:t>
            </a:r>
            <a:r>
              <a:rPr lang="en-US" sz="1600" dirty="0" smtClean="0"/>
              <a:t>point </a:t>
            </a:r>
            <a:r>
              <a:rPr lang="en-US" sz="1600" dirty="0"/>
              <a:t>it </a:t>
            </a:r>
            <a:endParaRPr lang="en-US" sz="1600" dirty="0" smtClean="0"/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received </a:t>
            </a:r>
            <a:r>
              <a:rPr lang="en-US" sz="1600" dirty="0"/>
              <a:t>from the other party and based on </a:t>
            </a:r>
            <a:r>
              <a:rPr lang="en-US" sz="1600" dirty="0" smtClean="0"/>
              <a:t>the ephemeral private key </a:t>
            </a:r>
            <a:r>
              <a:rPr lang="en-US" sz="1600" dirty="0"/>
              <a:t>it generated itself. Due to the </a:t>
            </a:r>
            <a:endParaRPr lang="en-US" sz="1600" dirty="0" smtClean="0"/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properties </a:t>
            </a:r>
            <a:r>
              <a:rPr lang="en-US" sz="1600" dirty="0"/>
              <a:t>of elliptic curve, 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</a:t>
            </a:r>
            <a:r>
              <a:rPr lang="en-US" sz="1600" dirty="0" smtClean="0"/>
              <a:t>short-term </a:t>
            </a:r>
            <a:r>
              <a:rPr lang="en-US" sz="1600" dirty="0"/>
              <a:t>key of the </a:t>
            </a:r>
            <a:r>
              <a:rPr lang="en-US" sz="1600" dirty="0" smtClean="0"/>
              <a:t>other party via non-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cryptographic means, </a:t>
            </a:r>
            <a:r>
              <a:rPr lang="en-US" sz="1600" dirty="0"/>
              <a:t>to obtain evidence that the only party that may be capable of computing the </a:t>
            </a:r>
            <a:r>
              <a:rPr lang="en-US" sz="1600" dirty="0" smtClean="0"/>
              <a:t>shared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key is, indeed</a:t>
            </a:r>
            <a:r>
              <a:rPr lang="en-US" sz="1600" dirty="0"/>
              <a:t>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22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867641" y="533400"/>
            <a:ext cx="751827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(b) without Certificates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 smtClean="0"/>
          </a:p>
          <a:p>
            <a:r>
              <a:rPr lang="en-GB" sz="1600" i="1" dirty="0" smtClean="0"/>
              <a:t>Constraints</a:t>
            </a:r>
            <a:endParaRPr lang="en-GB" sz="1600" i="1" dirty="0"/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</a:t>
            </a:r>
            <a:r>
              <a:rPr lang="en-GB" sz="1600" dirty="0" smtClean="0"/>
              <a:t>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the system’s lifetime</a:t>
            </a:r>
            <a:endParaRPr lang="en-GB" sz="1600" i="1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</a:t>
            </a:r>
            <a:r>
              <a:rPr lang="en-GB" sz="1600" dirty="0" smtClean="0"/>
              <a:t>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other party (Example: ‘pushing buttons’, where human operator</a:t>
            </a:r>
          </a:p>
          <a:p>
            <a:r>
              <a:rPr lang="en-GB" sz="1600" dirty="0" smtClean="0"/>
              <a:t>   controls who is executing protocol. The identities are then only known implicitly, since the human operator </a:t>
            </a:r>
          </a:p>
          <a:p>
            <a:r>
              <a:rPr lang="en-GB" sz="1600" dirty="0" smtClean="0"/>
              <a:t>   knows the devices he wants to securely connect to one another.) 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Perfect forward 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23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775679" y="533400"/>
            <a:ext cx="77371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Shared Password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24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Y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</a:t>
            </a:r>
            <a:r>
              <a:rPr lang="en-US" sz="1600" dirty="0" smtClean="0"/>
              <a:t>pair using shared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password to determine some of elliptic curve domain parameters and communicates </a:t>
            </a:r>
            <a:r>
              <a:rPr lang="en-US" sz="1600" dirty="0"/>
              <a:t>this ephemeral </a:t>
            </a:r>
            <a:r>
              <a:rPr lang="en-US" sz="1600" dirty="0" smtClean="0"/>
              <a:t>public</a:t>
            </a:r>
          </a:p>
          <a:p>
            <a:pPr eaLnBrk="1" hangingPunct="1"/>
            <a:r>
              <a:rPr lang="en-US" sz="1600" dirty="0" smtClean="0"/>
              <a:t>  key </a:t>
            </a:r>
            <a:r>
              <a:rPr lang="en-US" sz="1600" dirty="0"/>
              <a:t>to the other party (but not the private key</a:t>
            </a:r>
            <a:r>
              <a:rPr lang="en-US" sz="1600" dirty="0" smtClean="0"/>
              <a:t>).</a:t>
            </a:r>
            <a:endParaRPr lang="en-US" sz="1600" dirty="0"/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</a:t>
            </a:r>
            <a:r>
              <a:rPr lang="en-US" sz="1600" dirty="0" smtClean="0"/>
              <a:t>the ephemeral elliptic </a:t>
            </a:r>
            <a:r>
              <a:rPr lang="en-US" sz="1600" dirty="0"/>
              <a:t>curve </a:t>
            </a:r>
            <a:r>
              <a:rPr lang="en-US" sz="1600" dirty="0" smtClean="0"/>
              <a:t>point it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dirty="0"/>
              <a:t>received from the other party and based on </a:t>
            </a:r>
            <a:r>
              <a:rPr lang="en-US" sz="1600" dirty="0" smtClean="0"/>
              <a:t>the ephemeral private key </a:t>
            </a:r>
            <a:r>
              <a:rPr lang="en-US" sz="1600" dirty="0"/>
              <a:t>it generated itself. Due </a:t>
            </a:r>
            <a:r>
              <a:rPr lang="en-US" sz="1600" dirty="0" smtClean="0"/>
              <a:t>to properties 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of </a:t>
            </a:r>
            <a:r>
              <a:rPr lang="en-US" sz="1600" dirty="0"/>
              <a:t>elliptic </a:t>
            </a:r>
            <a:r>
              <a:rPr lang="en-US" sz="1600" dirty="0" smtClean="0"/>
              <a:t>curve and shared domain parameters, </a:t>
            </a:r>
            <a:r>
              <a:rPr lang="en-US" sz="1600" dirty="0"/>
              <a:t>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</a:t>
            </a:r>
            <a:r>
              <a:rPr lang="en-US" sz="1600" dirty="0" smtClean="0"/>
              <a:t>shared key</a:t>
            </a:r>
            <a:r>
              <a:rPr lang="en-US" sz="1600" dirty="0"/>
              <a:t>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</a:t>
            </a:r>
            <a:r>
              <a:rPr lang="en-US" sz="1600" dirty="0" smtClean="0"/>
              <a:t>authenticity </a:t>
            </a:r>
            <a:r>
              <a:rPr lang="en-US" sz="1600" dirty="0"/>
              <a:t>of </a:t>
            </a:r>
            <a:r>
              <a:rPr lang="en-US" sz="1600" dirty="0" smtClean="0"/>
              <a:t>the password shared with the </a:t>
            </a:r>
            <a:r>
              <a:rPr lang="en-US" sz="1600" dirty="0"/>
              <a:t>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indeed</a:t>
            </a:r>
            <a:r>
              <a:rPr lang="en-US" sz="1600" dirty="0"/>
              <a:t>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strings </a:t>
            </a:r>
            <a:r>
              <a:rPr lang="en-US" sz="1600" dirty="0"/>
              <a:t>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party</a:t>
            </a:r>
            <a:r>
              <a:rPr lang="en-US" sz="1600" dirty="0"/>
              <a:t>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successfully </a:t>
            </a:r>
            <a:r>
              <a:rPr lang="en-US" sz="1600" dirty="0"/>
              <a:t>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24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02112" y="533400"/>
            <a:ext cx="784932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Shared Password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</a:t>
            </a:r>
            <a:r>
              <a:rPr lang="en-GB" sz="1600" dirty="0" smtClean="0"/>
              <a:t>parameters </a:t>
            </a:r>
            <a:r>
              <a:rPr lang="en-GB" sz="1600" i="1" dirty="0" smtClean="0"/>
              <a:t>dependent on a shared (weak) password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 smtClean="0"/>
          </a:p>
          <a:p>
            <a:r>
              <a:rPr lang="en-GB" sz="1600" i="1" dirty="0" smtClean="0"/>
              <a:t>Constraints</a:t>
            </a:r>
            <a:endParaRPr lang="en-GB" sz="1600" i="1" dirty="0"/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</a:t>
            </a:r>
            <a:r>
              <a:rPr lang="en-GB" sz="1600" dirty="0" smtClean="0"/>
              <a:t>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the system’s lifetime</a:t>
            </a:r>
            <a:endParaRPr lang="en-GB" sz="1600" i="1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</a:t>
            </a:r>
            <a:r>
              <a:rPr lang="en-GB" sz="1600" dirty="0" smtClean="0"/>
              <a:t>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party one has shared the password with (e.g., using NFC or key pad).</a:t>
            </a:r>
          </a:p>
          <a:p>
            <a:r>
              <a:rPr lang="en-GB" sz="1600" dirty="0" smtClean="0"/>
              <a:t>  The identities are then only known implicitly, since the human operator knows the devices he wants to 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/>
              <a:t>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Perfect forward 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25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838613" y="533400"/>
            <a:ext cx="76112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(d)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static and ephemeral</a:t>
            </a:r>
          </a:p>
          <a:p>
            <a:pPr eaLnBrk="1" hangingPunct="1"/>
            <a:r>
              <a:rPr lang="en-US" sz="1600" dirty="0"/>
              <a:t>  elliptic curve points it received from the other party and based on the static and ephemeral</a:t>
            </a:r>
          </a:p>
          <a:p>
            <a:pPr eaLnBrk="1" hangingPunct="1"/>
            <a:r>
              <a:rPr lang="en-US" sz="1600" dirty="0"/>
              <a:t>  private keys it generated itself. Due to the properties of elliptic curve, either party indeed arrives</a:t>
            </a:r>
          </a:p>
          <a:p>
            <a:pPr eaLnBrk="1" hangingPunct="1"/>
            <a:r>
              <a:rPr lang="en-US" sz="1600" dirty="0"/>
              <a:t>  at 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long-term static key of the 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4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5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35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62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3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endParaRPr lang="en-US" dirty="0" smtClean="0">
                <a:solidFill>
                  <a:srgbClr val="0070C0"/>
                </a:solidFill>
              </a:endParaRPr>
            </a:p>
            <a:p>
              <a:pPr algn="ctr"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2" name="Rectangle 17"/>
            <p:cNvSpPr>
              <a:spLocks noChangeArrowheads="1"/>
            </p:cNvSpPr>
            <p:nvPr/>
          </p:nvSpPr>
          <p:spPr bwMode="auto">
            <a:xfrm>
              <a:off x="990600" y="1828800"/>
              <a:ext cx="1828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>
                  <a:solidFill>
                    <a:srgbClr val="0070C0"/>
                  </a:solidFill>
                </a:rPr>
                <a:t>B</a:t>
              </a:r>
              <a:endParaRPr lang="en-US" dirty="0" smtClean="0">
                <a:solidFill>
                  <a:srgbClr val="0070C0"/>
                </a:solidFill>
              </a:endParaRPr>
            </a:p>
            <a:p>
              <a:pPr algn="ctr" eaLnBrk="1" hangingPunct="1"/>
              <a:endParaRPr lang="en-US" i="1" dirty="0"/>
            </a:p>
          </p:txBody>
        </p:sp>
        <p:sp>
          <p:nvSpPr>
            <p:cNvPr id="43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45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46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60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1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47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(or</a:t>
              </a:r>
              <a:r>
                <a:rPr lang="en-US" dirty="0" smtClean="0">
                  <a:solidFill>
                    <a:srgbClr val="0070C0"/>
                  </a:solidFill>
                </a:rPr>
                <a:t>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B</a:t>
              </a:r>
              <a:r>
                <a:rPr lang="en-US" dirty="0"/>
                <a:t>)</a:t>
              </a:r>
              <a:endParaRPr lang="en-US" i="1" dirty="0">
                <a:solidFill>
                  <a:srgbClr val="0070C0"/>
                </a:solidFill>
              </a:endParaRPr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Text Box 16"/>
            <p:cNvSpPr txBox="1">
              <a:spLocks noChangeArrowheads="1"/>
            </p:cNvSpPr>
            <p:nvPr/>
          </p:nvSpPr>
          <p:spPr bwMode="auto">
            <a:xfrm>
              <a:off x="2819400" y="17526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3" name="Flowchart: Connector 52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4" name="Flowchart: Connector 53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Flowchart: Connector 54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Connector 55"/>
            <p:cNvCxnSpPr>
              <a:stCxn id="55" idx="4"/>
              <a:endCxn id="54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8" name="Flowchart: Connector 57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" name="Flowchart: Connector 58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2743200" y="1828801"/>
            <a:ext cx="20466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i="1" dirty="0" smtClean="0"/>
              <a:t>Translated cert 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baseline="-25000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 (or 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baseline="-25000" dirty="0" smtClean="0">
                <a:solidFill>
                  <a:srgbClr val="0070C0"/>
                </a:solidFill>
              </a:rPr>
              <a:t>B</a:t>
            </a:r>
            <a:r>
              <a:rPr lang="en-US" dirty="0" smtClean="0"/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26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82677" y="533400"/>
            <a:ext cx="768819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(d)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pPr>
              <a:buFont typeface="Wingdings" pitchFamily="2" charset="2"/>
              <a:buChar char="§"/>
            </a:pPr>
            <a:r>
              <a:rPr lang="en-GB" sz="1600" i="1" baseline="-25000" dirty="0"/>
              <a:t> </a:t>
            </a:r>
            <a:r>
              <a:rPr lang="en-GB" sz="1600" dirty="0"/>
              <a:t>Distribution 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r>
              <a:rPr lang="en-GB" sz="1600" dirty="0" smtClean="0"/>
              <a:t>, using certificates</a:t>
            </a:r>
            <a:endParaRPr lang="en-GB" sz="1600" baseline="-25000" dirty="0">
              <a:solidFill>
                <a:schemeClr val="accent2"/>
              </a:solidFill>
            </a:endParaRPr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Long-term private keys </a:t>
            </a:r>
            <a:r>
              <a:rPr lang="en-GB" sz="1600" i="1" dirty="0" err="1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dirty="0" smtClean="0"/>
              <a:t> </a:t>
            </a:r>
            <a:r>
              <a:rPr lang="en-GB" sz="1600" dirty="0"/>
              <a:t>private to Party A, resp. Party </a:t>
            </a:r>
            <a:r>
              <a:rPr lang="en-GB" sz="1600" dirty="0" smtClean="0"/>
              <a:t>B,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Each party </a:t>
            </a:r>
            <a:r>
              <a:rPr lang="en-GB" sz="1600" i="1" dirty="0" smtClean="0"/>
              <a:t>does not need </a:t>
            </a:r>
            <a:r>
              <a:rPr lang="en-GB" sz="1600" dirty="0" smtClean="0"/>
              <a:t>access to the public key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CA</a:t>
            </a:r>
            <a:r>
              <a:rPr lang="en-GB" sz="1600" baseline="-25000" dirty="0" smtClean="0"/>
              <a:t> </a:t>
            </a:r>
            <a:r>
              <a:rPr lang="en-GB" sz="1600" dirty="0" smtClean="0"/>
              <a:t> used to certify the other party’s long-term key</a:t>
            </a:r>
            <a:endParaRPr lang="en-GB" sz="1600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A</a:t>
            </a:r>
            <a:r>
              <a:rPr lang="en-GB" sz="1600" dirty="0" smtClean="0"/>
              <a:t>), (</a:t>
            </a:r>
            <a:r>
              <a:rPr lang="en-GB" sz="1600" i="1" dirty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dirty="0"/>
              <a:t>) </a:t>
            </a:r>
            <a:r>
              <a:rPr lang="en-GB" sz="1600" dirty="0" smtClean="0"/>
              <a:t>,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long-term and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>
                <a:solidFill>
                  <a:srgbClr val="0070C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resilience, session key retrieval resilience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27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06662" y="3214688"/>
            <a:ext cx="5689378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Network Joining – </a:t>
            </a:r>
          </a:p>
          <a:p>
            <a:pPr algn="ctr"/>
            <a:r>
              <a:rPr lang="en-US" sz="2000" i="1" dirty="0" smtClean="0"/>
              <a:t>Peer-to-Peer vs. Third-Party-Assisted Authentication,</a:t>
            </a:r>
          </a:p>
          <a:p>
            <a:pPr algn="ctr"/>
            <a:r>
              <a:rPr lang="en-US" sz="2000" i="1" dirty="0" smtClean="0"/>
              <a:t>Authorization, and Configuration</a:t>
            </a:r>
          </a:p>
          <a:p>
            <a:pPr algn="ctr"/>
            <a:r>
              <a:rPr lang="en-US" sz="2000" i="1" dirty="0" smtClean="0"/>
              <a:t>(with IEEE 802.11 Architecture)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loud 120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4,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0002" y="533400"/>
            <a:ext cx="743011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with</a:t>
            </a:r>
            <a:r>
              <a:rPr lang="en-US" sz="2400" b="1" dirty="0" smtClean="0"/>
              <a:t> Authentication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505200"/>
            <a:ext cx="5561341" cy="2133600"/>
            <a:chOff x="228600" y="3505200"/>
            <a:chExt cx="5561341" cy="2133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886200" y="35052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1828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1148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86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sp>
        <p:nvSpPr>
          <p:cNvPr id="62" name="Flowchart: Magnetic Disk 61"/>
          <p:cNvSpPr/>
          <p:nvPr/>
        </p:nvSpPr>
        <p:spPr bwMode="auto">
          <a:xfrm>
            <a:off x="2895600" y="3429000"/>
            <a:ext cx="533400" cy="381000"/>
          </a:xfrm>
          <a:prstGeom prst="flowChartMagneticDisk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keys</a:t>
            </a:r>
          </a:p>
        </p:txBody>
      </p:sp>
      <p:sp>
        <p:nvSpPr>
          <p:cNvPr id="57" name="Slide Number Placeholder 3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-65" charset="0"/>
                <a:ea typeface="ＭＳ Ｐゴシック" pitchFamily="-65" charset="-128"/>
                <a:cs typeface="+mn-cs"/>
              </a:rPr>
              <a:t>Slide </a:t>
            </a:r>
            <a:fld id="{9389016A-55A8-41F3-A301-F0C788D1E75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-65" charset="0"/>
                <a:ea typeface="ＭＳ Ｐゴシック" pitchFamily="-65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-65" charset="0"/>
              <a:ea typeface="ＭＳ Ｐゴシック" pitchFamily="-65" charset="-128"/>
              <a:cs typeface="+mn-cs"/>
            </a:endParaRPr>
          </a:p>
        </p:txBody>
      </p:sp>
      <p:sp>
        <p:nvSpPr>
          <p:cNvPr id="65" name="Rounded Rectangular Callout 64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i="0" u="none" strike="noStrike" cap="none" normalizeH="0" baseline="-2500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1981200" y="5181600"/>
            <a:ext cx="2209800" cy="457200"/>
          </a:xfrm>
          <a:prstGeom prst="wedgeRoundRectCallout">
            <a:avLst>
              <a:gd name="adj1" fmla="val -28632"/>
              <a:gd name="adj2" fmla="val -23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6"/>
                </a:solidFill>
                <a:latin typeface="Times New Roman" pitchFamily="18" charset="0"/>
              </a:rPr>
              <a:t>, </a:t>
            </a:r>
            <a:r>
              <a:rPr lang="en-CA" b="1" dirty="0" smtClean="0">
                <a:solidFill>
                  <a:srgbClr val="FF0000"/>
                </a:solidFill>
                <a:latin typeface="Times New Roman" pitchFamily="18" charset="0"/>
              </a:rPr>
              <a:t>wrapped</a:t>
            </a:r>
            <a:r>
              <a:rPr lang="en-CA" dirty="0" smtClean="0">
                <a:latin typeface="Times New Roman" pitchFamily="18" charset="0"/>
              </a:rPr>
              <a:t> </a:t>
            </a:r>
            <a:r>
              <a:rPr lang="en-CA" b="1" dirty="0" smtClean="0">
                <a:solidFill>
                  <a:srgbClr val="FF0000"/>
                </a:solidFill>
                <a:latin typeface="Times New Roman" pitchFamily="18" charset="0"/>
              </a:rPr>
              <a:t>keys </a:t>
            </a:r>
            <a:r>
              <a:rPr lang="en-CA" b="1" dirty="0" smtClean="0">
                <a:solidFill>
                  <a:schemeClr val="accent6"/>
                </a:solidFill>
                <a:latin typeface="Times New Roman" pitchFamily="18" charset="0"/>
              </a:rPr>
              <a:t>A-KDC, B-KDC</a:t>
            </a:r>
            <a:r>
              <a:rPr lang="en-CA" b="1" dirty="0" smtClean="0">
                <a:latin typeface="Times New Roman" pitchFamily="18" charset="0"/>
              </a:rPr>
              <a:t>}</a:t>
            </a:r>
            <a:endParaRPr kumimoji="0" lang="en-CA" sz="1200" b="1" i="0" u="none" strike="noStrike" cap="none" normalizeH="0" baseline="-2500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Explosion 1 57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ounded Rectangular Callout 59"/>
          <p:cNvSpPr/>
          <p:nvPr/>
        </p:nvSpPr>
        <p:spPr bwMode="auto">
          <a:xfrm>
            <a:off x="2590800" y="2286000"/>
            <a:ext cx="2286000" cy="990600"/>
          </a:xfrm>
          <a:prstGeom prst="wedgeRoundRectCallou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equire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database with keys. </a:t>
            </a: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difficult in heterogeneous trust settings (may only work with lock-in by, e.g., ISP and X-trust)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loud 59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4,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only</a:t>
            </a:r>
            <a:r>
              <a:rPr lang="en-US" sz="2400" b="1" dirty="0" smtClean="0"/>
              <a:t>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</a:t>
            </a:r>
            <a:r>
              <a:rPr lang="en-CA" dirty="0" smtClean="0"/>
              <a:t>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 smtClean="0"/>
          </a:p>
          <a:p>
            <a:endParaRPr lang="en-CA" dirty="0" smtClean="0">
              <a:sym typeface="Symbol"/>
            </a:endParaRPr>
          </a:p>
          <a:p>
            <a:r>
              <a:rPr lang="en-CA" dirty="0" smtClean="0">
                <a:sym typeface="Symbol"/>
              </a:rPr>
              <a:t>		   </a:t>
            </a:r>
            <a:endParaRPr lang="en-CA" dirty="0"/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,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Rounded Rectangular Callout 57"/>
          <p:cNvSpPr/>
          <p:nvPr/>
        </p:nvSpPr>
        <p:spPr bwMode="auto">
          <a:xfrm>
            <a:off x="2057400" y="4953000"/>
            <a:ext cx="2209800" cy="457200"/>
          </a:xfrm>
          <a:prstGeom prst="wedgeRoundRectCallout">
            <a:avLst>
              <a:gd name="adj1" fmla="val -31096"/>
              <a:gd name="adj2" fmla="val -18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{</a:t>
            </a: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(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1" i="1" u="none" strike="noStrike" cap="none" normalizeH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Credentials</a:t>
            </a:r>
            <a:r>
              <a:rPr kumimoji="0" lang="en-CA" sz="1200" b="1" i="0" u="none" strike="noStrike" cap="none" normalizeH="0" baseline="-2500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),</a:t>
            </a:r>
          </a:p>
          <a:p>
            <a:pPr algn="ctr"/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                  (</a:t>
            </a:r>
            <a:r>
              <a:rPr lang="en-CA" b="1" i="1" dirty="0" smtClean="0">
                <a:solidFill>
                  <a:schemeClr val="accent2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CA" b="1" i="1" dirty="0" err="1" smtClean="0">
                <a:solidFill>
                  <a:schemeClr val="accent2"/>
                </a:solidFill>
                <a:latin typeface="Times New Roman" pitchFamily="18" charset="0"/>
              </a:rPr>
              <a:t>Credentials</a:t>
            </a:r>
            <a:r>
              <a:rPr lang="en-CA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en-CA" dirty="0" smtClean="0">
                <a:latin typeface="Times New Roman" pitchFamily="18" charset="0"/>
              </a:rPr>
              <a:t>}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 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38944" y="6475413"/>
            <a:ext cx="636270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4306253" y="3733802"/>
            <a:ext cx="680084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4480560" y="3276600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5" name="Rounded Rectangular Callout 64"/>
          <p:cNvSpPr/>
          <p:nvPr/>
        </p:nvSpPr>
        <p:spPr bwMode="auto">
          <a:xfrm>
            <a:off x="2590800" y="2514600"/>
            <a:ext cx="2057400" cy="914400"/>
          </a:xfrm>
          <a:prstGeom prst="wedgeRoundRectCallout">
            <a:avLst>
              <a:gd name="adj1" fmla="val 68056"/>
              <a:gd name="adj2" fmla="val 42500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require </a:t>
            </a:r>
            <a:r>
              <a:rPr lang="en-CA" i="1" dirty="0" smtClean="0">
                <a:latin typeface="Times New Roman" pitchFamily="18" charset="0"/>
              </a:rPr>
              <a:t>offline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easy in heterogeneous trust settings (no lock-in with, e.g., ISP)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5638800" y="2514600"/>
            <a:ext cx="1143000" cy="609600"/>
          </a:xfrm>
          <a:prstGeom prst="wedgeRoundRectCallout">
            <a:avLst>
              <a:gd name="adj1" fmla="val -41203"/>
              <a:gd name="adj2" fmla="val 73611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8434" name="Picture 2" descr="https://encrypted-tbn3.google.com/images?q=tbn:ANd9GcTHU6ywNQjFEc4fF0Goiyxs0JvBzxNqKN4UhsqWx9hiqmBh-z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590800"/>
            <a:ext cx="1050147" cy="473350"/>
          </a:xfrm>
          <a:prstGeom prst="rect">
            <a:avLst/>
          </a:prstGeom>
          <a:noFill/>
        </p:spPr>
      </p:pic>
      <p:sp>
        <p:nvSpPr>
          <p:cNvPr id="67" name="Explosion 1 66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4,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742455" y="533400"/>
            <a:ext cx="380514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Desired Protocol Properties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Security-Related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Parties executing a security protocol should be explicitly aware of its security 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>
                <a:sym typeface="Symbol"/>
              </a:rPr>
              <a:t> </a:t>
            </a:r>
            <a:r>
              <a:rPr lang="en-CA" sz="1600" dirty="0">
                <a:sym typeface="Symbol"/>
              </a:rPr>
              <a:t>C</a:t>
            </a:r>
            <a:r>
              <a:rPr lang="en-CA" sz="1600" dirty="0" smtClean="0">
                <a:sym typeface="Symbol"/>
              </a:rPr>
              <a:t>ompromise of keys or devices should have limited effect on security of other devices or services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Attacks should not have a serious impact beyond the time interval/space during/in which these take </a:t>
            </a:r>
            <a:r>
              <a:rPr lang="en-CA" sz="1600" dirty="0" smtClean="0">
                <a:sym typeface="Symbol"/>
              </a:rPr>
              <a:t>place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Security protocols should minimize the impact of network outages, denial of service attacks</a:t>
            </a:r>
            <a:endParaRPr lang="en-CA" sz="1600" dirty="0" smtClean="0">
              <a:sym typeface="Symbol"/>
            </a:endParaRPr>
          </a:p>
          <a:p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Communication flows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Security protocols should allow to be run locally, without third party involvement, if at all possible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The number of message exchanges for a joining client device should be </a:t>
            </a:r>
            <a:r>
              <a:rPr lang="en-CA" sz="1600" dirty="0" smtClean="0">
                <a:sym typeface="Symbol"/>
              </a:rPr>
              <a:t>reduced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Message exchanges should be structured so as to allow parallel execution of protocol steps, if possible</a:t>
            </a:r>
            <a:endParaRPr lang="en-CA" sz="1600" dirty="0" smtClean="0">
              <a:sym typeface="Symbol"/>
            </a:endParaRPr>
          </a:p>
          <a:p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Computational cost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Security protocols should not impose an undue computational burden, esp. on joining client devices (An exception here may arise, when recovering from an event seriously impacting availability of the network</a:t>
            </a:r>
            <a:r>
              <a:rPr lang="en-CA" sz="1600" dirty="0" smtClean="0">
                <a:sym typeface="Symbol"/>
              </a:rPr>
              <a:t>.)</a:t>
            </a:r>
            <a:endParaRPr lang="en-CA" sz="1600" b="1" dirty="0" smtClean="0">
              <a:sym typeface="Symbol"/>
            </a:endParaRPr>
          </a:p>
          <a:p>
            <a:pPr>
              <a:buFont typeface="Wingdings" pitchFamily="2" charset="2"/>
              <a:buChar char="§"/>
            </a:pPr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Device capabilities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an accurate time-keeping mechanism should be reduced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Computational/time latency trade-offs should be tweaked to benefit those of joining client, if possible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“homogeneous trust models” should be reduced, without jeopardizing security </a:t>
            </a:r>
            <a:r>
              <a:rPr lang="en-CA" sz="1600" dirty="0" smtClean="0">
                <a:sym typeface="Symbol"/>
              </a:rPr>
              <a:t>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Dependency on on-board trusted platforms and trusted I/O interfaces should be reduced</a:t>
            </a:r>
            <a:endParaRPr lang="en-CA" sz="16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9906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30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07517" y="533400"/>
            <a:ext cx="846552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without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34290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</a:t>
            </a:r>
            <a:endParaRPr lang="en-CA" sz="1800" dirty="0"/>
          </a:p>
        </p:txBody>
      </p:sp>
      <p:grpSp>
        <p:nvGrpSpPr>
          <p:cNvPr id="93" name="Group 92"/>
          <p:cNvGrpSpPr/>
          <p:nvPr/>
        </p:nvGrpSpPr>
        <p:grpSpPr>
          <a:xfrm>
            <a:off x="0" y="1295400"/>
            <a:ext cx="3567659" cy="1900237"/>
            <a:chOff x="242341" y="1295400"/>
            <a:chExt cx="3567659" cy="1900237"/>
          </a:xfrm>
        </p:grpSpPr>
        <p:grpSp>
          <p:nvGrpSpPr>
            <p:cNvPr id="36" name="Group 35"/>
            <p:cNvGrpSpPr/>
            <p:nvPr/>
          </p:nvGrpSpPr>
          <p:grpSpPr>
            <a:xfrm>
              <a:off x="1524000" y="1295400"/>
              <a:ext cx="2286000" cy="1900237"/>
              <a:chOff x="762000" y="995363"/>
              <a:chExt cx="2286000" cy="1900237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7987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2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78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7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79880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3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8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83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79884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5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7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Random 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89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90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79892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34" name="Left Brace 33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Left Brace 34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886200" y="1295400"/>
            <a:ext cx="3567659" cy="1900237"/>
            <a:chOff x="4890541" y="1326629"/>
            <a:chExt cx="3567659" cy="1900237"/>
          </a:xfrm>
        </p:grpSpPr>
        <p:grpSp>
          <p:nvGrpSpPr>
            <p:cNvPr id="40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41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4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45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46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47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48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9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1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3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56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42" name="Left Brace 41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grpSp>
        <p:nvGrpSpPr>
          <p:cNvPr id="94" name="Group 93"/>
          <p:cNvGrpSpPr/>
          <p:nvPr/>
        </p:nvGrpSpPr>
        <p:grpSpPr>
          <a:xfrm>
            <a:off x="3886200" y="4191000"/>
            <a:ext cx="3567659" cy="1900237"/>
            <a:chOff x="4890541" y="1326629"/>
            <a:chExt cx="3567659" cy="1900237"/>
          </a:xfrm>
        </p:grpSpPr>
        <p:grpSp>
          <p:nvGrpSpPr>
            <p:cNvPr id="95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98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10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02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03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04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5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05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6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7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8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0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1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1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Association Request</a:t>
                  </a:r>
                  <a:endParaRPr lang="en-US" dirty="0"/>
                </a:p>
              </p:txBody>
            </p:sp>
            <p:sp>
              <p:nvSpPr>
                <p:cNvPr id="113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/>
                    <a:t>Association Response</a:t>
                  </a:r>
                  <a:endParaRPr lang="en-US" dirty="0"/>
                </a:p>
              </p:txBody>
            </p:sp>
          </p:grpSp>
          <p:sp>
            <p:nvSpPr>
              <p:cNvPr id="99" name="Left Brace 98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Left Brace 99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96" name="TextBox 95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6400800" y="3581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352800" y="510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</a:t>
            </a:r>
            <a:endParaRPr lang="en-CA" sz="1800" dirty="0"/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18557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73" name="Group 5"/>
          <p:cNvGrpSpPr>
            <a:grpSpLocks/>
          </p:cNvGrpSpPr>
          <p:nvPr/>
        </p:nvGrpSpPr>
        <p:grpSpPr bwMode="auto">
          <a:xfrm>
            <a:off x="1219200" y="3886200"/>
            <a:ext cx="457200" cy="304800"/>
            <a:chOff x="816" y="912"/>
            <a:chExt cx="288" cy="192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4" name="Line 8"/>
          <p:cNvSpPr>
            <a:spLocks noChangeShapeType="1"/>
          </p:cNvSpPr>
          <p:nvPr/>
        </p:nvSpPr>
        <p:spPr bwMode="auto">
          <a:xfrm>
            <a:off x="14478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75" name="Group 9"/>
          <p:cNvGrpSpPr>
            <a:grpSpLocks/>
          </p:cNvGrpSpPr>
          <p:nvPr/>
        </p:nvGrpSpPr>
        <p:grpSpPr bwMode="auto">
          <a:xfrm>
            <a:off x="3048000" y="3886200"/>
            <a:ext cx="457200" cy="304800"/>
            <a:chOff x="816" y="912"/>
            <a:chExt cx="288" cy="192"/>
          </a:xfrm>
        </p:grpSpPr>
        <p:sp>
          <p:nvSpPr>
            <p:cNvPr id="85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6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6" name="Line 12"/>
          <p:cNvSpPr>
            <a:spLocks noChangeShapeType="1"/>
          </p:cNvSpPr>
          <p:nvPr/>
        </p:nvSpPr>
        <p:spPr bwMode="auto">
          <a:xfrm>
            <a:off x="3276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7" name="Line 13"/>
          <p:cNvSpPr>
            <a:spLocks noChangeShapeType="1"/>
          </p:cNvSpPr>
          <p:nvPr/>
        </p:nvSpPr>
        <p:spPr bwMode="auto">
          <a:xfrm>
            <a:off x="1447800" y="4872037"/>
            <a:ext cx="1828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" name="Line 14"/>
          <p:cNvSpPr>
            <a:spLocks noChangeShapeType="1"/>
          </p:cNvSpPr>
          <p:nvPr/>
        </p:nvSpPr>
        <p:spPr bwMode="auto">
          <a:xfrm flipH="1">
            <a:off x="1447800" y="5205412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" name="Line 15"/>
          <p:cNvSpPr>
            <a:spLocks noChangeShapeType="1"/>
          </p:cNvSpPr>
          <p:nvPr/>
        </p:nvSpPr>
        <p:spPr bwMode="auto">
          <a:xfrm>
            <a:off x="1447800" y="5534025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1447800" y="4603750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1" name="Rectangle 17"/>
          <p:cNvSpPr>
            <a:spLocks noChangeArrowheads="1"/>
          </p:cNvSpPr>
          <p:nvPr/>
        </p:nvSpPr>
        <p:spPr bwMode="auto">
          <a:xfrm>
            <a:off x="1524000" y="49482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82" name="Line 18"/>
          <p:cNvSpPr>
            <a:spLocks noChangeShapeType="1"/>
          </p:cNvSpPr>
          <p:nvPr/>
        </p:nvSpPr>
        <p:spPr bwMode="auto">
          <a:xfrm>
            <a:off x="1458913" y="586105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538288" y="5289550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84" name="Rectangle 20"/>
          <p:cNvSpPr>
            <a:spLocks noChangeArrowheads="1"/>
          </p:cNvSpPr>
          <p:nvPr/>
        </p:nvSpPr>
        <p:spPr bwMode="auto">
          <a:xfrm>
            <a:off x="1600200" y="56340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 bwMode="auto">
          <a:xfrm flipH="1">
            <a:off x="14478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18264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120" name="Left Brace 119"/>
          <p:cNvSpPr/>
          <p:nvPr/>
        </p:nvSpPr>
        <p:spPr bwMode="auto">
          <a:xfrm>
            <a:off x="11430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grpSp>
        <p:nvGrpSpPr>
          <p:cNvPr id="127" name="Group 126"/>
          <p:cNvGrpSpPr/>
          <p:nvPr/>
        </p:nvGrpSpPr>
        <p:grpSpPr>
          <a:xfrm>
            <a:off x="7315200" y="2362200"/>
            <a:ext cx="2057400" cy="2062103"/>
            <a:chOff x="7315200" y="2514600"/>
            <a:chExt cx="2057400" cy="2062103"/>
          </a:xfrm>
        </p:grpSpPr>
        <p:sp>
          <p:nvSpPr>
            <p:cNvPr id="126" name="Rectangle 125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315200" y="2514600"/>
              <a:ext cx="20574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Symmetric key: </a:t>
              </a:r>
            </a:p>
            <a:p>
              <a:r>
                <a:rPr lang="en-CA" sz="1600" dirty="0" smtClean="0"/>
                <a:t>  (a) Pre-shared key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key:</a:t>
              </a:r>
            </a:p>
            <a:p>
              <a:r>
                <a:rPr lang="en-CA" sz="1600" dirty="0" smtClean="0"/>
                <a:t>  ;’</a:t>
              </a:r>
            </a:p>
            <a:p>
              <a:r>
                <a:rPr lang="en-CA" sz="1600" dirty="0" smtClean="0"/>
                <a:t>  (b) No cert, MITM</a:t>
              </a:r>
            </a:p>
            <a:p>
              <a:r>
                <a:rPr lang="en-CA" sz="1600" dirty="0" smtClean="0"/>
                <a:t>  (c) Password</a:t>
              </a:r>
            </a:p>
            <a:p>
              <a:endParaRPr lang="en-CA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 bwMode="auto">
          <a:xfrm>
            <a:off x="12954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31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535757" y="533400"/>
            <a:ext cx="820904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sp>
        <p:nvSpPr>
          <p:cNvPr id="121" name="TextBox 120"/>
          <p:cNvSpPr txBox="1"/>
          <p:nvPr/>
        </p:nvSpPr>
        <p:spPr>
          <a:xfrm>
            <a:off x="30480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sp>
        <p:nvSpPr>
          <p:cNvPr id="160" name="Text Box 3"/>
          <p:cNvSpPr txBox="1">
            <a:spLocks noChangeArrowheads="1"/>
          </p:cNvSpPr>
          <p:nvPr/>
        </p:nvSpPr>
        <p:spPr bwMode="auto">
          <a:xfrm>
            <a:off x="21605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61" name="Text Box 3"/>
          <p:cNvSpPr txBox="1">
            <a:spLocks noChangeArrowheads="1"/>
          </p:cNvSpPr>
          <p:nvPr/>
        </p:nvSpPr>
        <p:spPr bwMode="auto">
          <a:xfrm>
            <a:off x="21605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162" name="Group 5"/>
          <p:cNvGrpSpPr>
            <a:grpSpLocks/>
          </p:cNvGrpSpPr>
          <p:nvPr/>
        </p:nvGrpSpPr>
        <p:grpSpPr bwMode="auto">
          <a:xfrm>
            <a:off x="1523999" y="3886201"/>
            <a:ext cx="457200" cy="304800"/>
            <a:chOff x="816" y="912"/>
            <a:chExt cx="288" cy="192"/>
          </a:xfrm>
        </p:grpSpPr>
        <p:sp>
          <p:nvSpPr>
            <p:cNvPr id="184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5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163" name="Line 8"/>
          <p:cNvSpPr>
            <a:spLocks noChangeShapeType="1"/>
          </p:cNvSpPr>
          <p:nvPr/>
        </p:nvSpPr>
        <p:spPr bwMode="auto">
          <a:xfrm>
            <a:off x="1752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164" name="Group 9"/>
          <p:cNvGrpSpPr>
            <a:grpSpLocks/>
          </p:cNvGrpSpPr>
          <p:nvPr/>
        </p:nvGrpSpPr>
        <p:grpSpPr bwMode="auto">
          <a:xfrm>
            <a:off x="3352799" y="3886201"/>
            <a:ext cx="457200" cy="304800"/>
            <a:chOff x="816" y="912"/>
            <a:chExt cx="288" cy="192"/>
          </a:xfrm>
        </p:grpSpPr>
        <p:sp>
          <p:nvSpPr>
            <p:cNvPr id="1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 dirty="0"/>
                <a:t>B</a:t>
              </a:r>
            </a:p>
          </p:txBody>
        </p:sp>
      </p:grpSp>
      <p:sp>
        <p:nvSpPr>
          <p:cNvPr id="165" name="Line 12"/>
          <p:cNvSpPr>
            <a:spLocks noChangeShapeType="1"/>
          </p:cNvSpPr>
          <p:nvPr/>
        </p:nvSpPr>
        <p:spPr bwMode="auto">
          <a:xfrm>
            <a:off x="35814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6" name="Line 13"/>
          <p:cNvSpPr>
            <a:spLocks noChangeShapeType="1"/>
          </p:cNvSpPr>
          <p:nvPr/>
        </p:nvSpPr>
        <p:spPr bwMode="auto">
          <a:xfrm>
            <a:off x="1752600" y="48720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7" name="Line 14"/>
          <p:cNvSpPr>
            <a:spLocks noChangeShapeType="1"/>
          </p:cNvSpPr>
          <p:nvPr/>
        </p:nvSpPr>
        <p:spPr bwMode="auto">
          <a:xfrm flipH="1">
            <a:off x="1752600" y="5329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8" name="Line 15"/>
          <p:cNvSpPr>
            <a:spLocks noChangeShapeType="1"/>
          </p:cNvSpPr>
          <p:nvPr/>
        </p:nvSpPr>
        <p:spPr bwMode="auto">
          <a:xfrm>
            <a:off x="1752600" y="5710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9" name="Text Box 16"/>
          <p:cNvSpPr txBox="1">
            <a:spLocks noChangeArrowheads="1"/>
          </p:cNvSpPr>
          <p:nvPr/>
        </p:nvSpPr>
        <p:spPr bwMode="auto">
          <a:xfrm>
            <a:off x="1752600" y="4603750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0" name="Rectangle 17"/>
          <p:cNvSpPr>
            <a:spLocks noChangeArrowheads="1"/>
          </p:cNvSpPr>
          <p:nvPr/>
        </p:nvSpPr>
        <p:spPr bwMode="auto">
          <a:xfrm>
            <a:off x="1828800" y="50244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/>
          </a:p>
        </p:txBody>
      </p:sp>
      <p:sp>
        <p:nvSpPr>
          <p:cNvPr id="171" name="Line 18"/>
          <p:cNvSpPr>
            <a:spLocks noChangeShapeType="1"/>
          </p:cNvSpPr>
          <p:nvPr/>
        </p:nvSpPr>
        <p:spPr bwMode="auto">
          <a:xfrm>
            <a:off x="1752600" y="6091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2" name="Text Box 19"/>
          <p:cNvSpPr txBox="1">
            <a:spLocks noChangeArrowheads="1"/>
          </p:cNvSpPr>
          <p:nvPr/>
        </p:nvSpPr>
        <p:spPr bwMode="auto">
          <a:xfrm>
            <a:off x="1828800" y="5405437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173" name="Rectangle 20"/>
          <p:cNvSpPr>
            <a:spLocks noChangeArrowheads="1"/>
          </p:cNvSpPr>
          <p:nvPr/>
        </p:nvSpPr>
        <p:spPr bwMode="auto">
          <a:xfrm>
            <a:off x="1905000" y="57864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grpSp>
        <p:nvGrpSpPr>
          <p:cNvPr id="174" name="Group 9"/>
          <p:cNvGrpSpPr>
            <a:grpSpLocks/>
          </p:cNvGrpSpPr>
          <p:nvPr/>
        </p:nvGrpSpPr>
        <p:grpSpPr bwMode="auto">
          <a:xfrm>
            <a:off x="5181600" y="3886200"/>
            <a:ext cx="576263" cy="304800"/>
            <a:chOff x="816" y="912"/>
            <a:chExt cx="363" cy="192"/>
          </a:xfrm>
        </p:grpSpPr>
        <p:sp>
          <p:nvSpPr>
            <p:cNvPr id="180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1" name="Text Box 11"/>
            <p:cNvSpPr txBox="1">
              <a:spLocks noChangeArrowheads="1"/>
            </p:cNvSpPr>
            <p:nvPr/>
          </p:nvSpPr>
          <p:spPr bwMode="auto">
            <a:xfrm>
              <a:off x="816" y="912"/>
              <a:ext cx="36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i="1" dirty="0" smtClean="0"/>
                <a:t>KDC</a:t>
              </a:r>
              <a:endParaRPr lang="en-US" i="1" dirty="0"/>
            </a:p>
          </p:txBody>
        </p:sp>
      </p:grpSp>
      <p:sp>
        <p:nvSpPr>
          <p:cNvPr id="175" name="Line 12"/>
          <p:cNvSpPr>
            <a:spLocks noChangeShapeType="1"/>
          </p:cNvSpPr>
          <p:nvPr/>
        </p:nvSpPr>
        <p:spPr bwMode="auto">
          <a:xfrm>
            <a:off x="54102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6" name="Text Box 16"/>
          <p:cNvSpPr txBox="1">
            <a:spLocks noChangeArrowheads="1"/>
          </p:cNvSpPr>
          <p:nvPr/>
        </p:nvSpPr>
        <p:spPr bwMode="auto">
          <a:xfrm>
            <a:off x="3581400" y="4643437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177" name="Line 15"/>
          <p:cNvSpPr>
            <a:spLocks noChangeShapeType="1"/>
          </p:cNvSpPr>
          <p:nvPr/>
        </p:nvSpPr>
        <p:spPr bwMode="auto">
          <a:xfrm>
            <a:off x="3581400" y="4948237"/>
            <a:ext cx="18288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8" name="Line 15"/>
          <p:cNvSpPr>
            <a:spLocks noChangeShapeType="1"/>
          </p:cNvSpPr>
          <p:nvPr/>
        </p:nvSpPr>
        <p:spPr bwMode="auto">
          <a:xfrm>
            <a:off x="3581400" y="5253037"/>
            <a:ext cx="18288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9" name="Text Box 16"/>
          <p:cNvSpPr txBox="1">
            <a:spLocks noChangeArrowheads="1"/>
          </p:cNvSpPr>
          <p:nvPr/>
        </p:nvSpPr>
        <p:spPr bwMode="auto">
          <a:xfrm>
            <a:off x="3505200" y="4948237"/>
            <a:ext cx="1981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186" name="Left Brace 185"/>
          <p:cNvSpPr/>
          <p:nvPr/>
        </p:nvSpPr>
        <p:spPr bwMode="auto">
          <a:xfrm>
            <a:off x="14478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187" name="Straight Arrow Connector 186"/>
          <p:cNvCxnSpPr/>
          <p:nvPr/>
        </p:nvCxnSpPr>
        <p:spPr bwMode="auto">
          <a:xfrm flipH="1">
            <a:off x="17526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21312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grpSp>
        <p:nvGrpSpPr>
          <p:cNvPr id="78" name="Group 77"/>
          <p:cNvGrpSpPr/>
          <p:nvPr/>
        </p:nvGrpSpPr>
        <p:grpSpPr>
          <a:xfrm>
            <a:off x="242341" y="1219200"/>
            <a:ext cx="6817155" cy="1900237"/>
            <a:chOff x="242341" y="1219200"/>
            <a:chExt cx="6817155" cy="1900237"/>
          </a:xfrm>
        </p:grpSpPr>
        <p:sp>
          <p:nvSpPr>
            <p:cNvPr id="189" name="TextBox 188"/>
            <p:cNvSpPr txBox="1"/>
            <p:nvPr/>
          </p:nvSpPr>
          <p:spPr>
            <a:xfrm>
              <a:off x="5791200" y="19812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Distribution</a:t>
              </a:r>
              <a:endParaRPr lang="en-CA" dirty="0"/>
            </a:p>
          </p:txBody>
        </p:sp>
        <p:sp>
          <p:nvSpPr>
            <p:cNvPr id="34" name="Left Brace 33"/>
            <p:cNvSpPr/>
            <p:nvPr/>
          </p:nvSpPr>
          <p:spPr bwMode="auto">
            <a:xfrm>
              <a:off x="1524000" y="19002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Left Brace 34"/>
            <p:cNvSpPr/>
            <p:nvPr/>
          </p:nvSpPr>
          <p:spPr bwMode="auto">
            <a:xfrm>
              <a:off x="1524000" y="25860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1524000" y="1219200"/>
              <a:ext cx="4233864" cy="1900237"/>
              <a:chOff x="5029200" y="914400"/>
              <a:chExt cx="4233864" cy="1900237"/>
            </a:xfrm>
          </p:grpSpPr>
          <p:sp>
            <p:nvSpPr>
              <p:cNvPr id="122" name="Text Box 3"/>
              <p:cNvSpPr txBox="1">
                <a:spLocks noChangeArrowheads="1"/>
              </p:cNvSpPr>
              <p:nvPr/>
            </p:nvSpPr>
            <p:spPr bwMode="auto">
              <a:xfrm>
                <a:off x="5665788" y="914400"/>
                <a:ext cx="290512" cy="822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GB" sz="2400"/>
              </a:p>
              <a:p>
                <a:pPr>
                  <a:buFontTx/>
                  <a:buChar char="•"/>
                </a:pPr>
                <a:endParaRPr lang="en-GB" sz="2400"/>
              </a:p>
            </p:txBody>
          </p:sp>
          <p:sp>
            <p:nvSpPr>
              <p:cNvPr id="125" name="Text Box 3"/>
              <p:cNvSpPr txBox="1">
                <a:spLocks noChangeArrowheads="1"/>
              </p:cNvSpPr>
              <p:nvPr/>
            </p:nvSpPr>
            <p:spPr bwMode="auto">
              <a:xfrm>
                <a:off x="5665788" y="914400"/>
                <a:ext cx="290512" cy="822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GB" sz="2400"/>
              </a:p>
              <a:p>
                <a:pPr>
                  <a:buFontTx/>
                  <a:buChar char="•"/>
                </a:pPr>
                <a:endParaRPr lang="en-GB" sz="2400"/>
              </a:p>
            </p:txBody>
          </p:sp>
          <p:grpSp>
            <p:nvGrpSpPr>
              <p:cNvPr id="126" name="Group 5"/>
              <p:cNvGrpSpPr>
                <a:grpSpLocks/>
              </p:cNvGrpSpPr>
              <p:nvPr/>
            </p:nvGrpSpPr>
            <p:grpSpPr bwMode="auto">
              <a:xfrm>
                <a:off x="5029200" y="985837"/>
                <a:ext cx="457200" cy="304800"/>
                <a:chOff x="816" y="912"/>
                <a:chExt cx="288" cy="192"/>
              </a:xfrm>
            </p:grpSpPr>
            <p:sp>
              <p:nvSpPr>
                <p:cNvPr id="156" name="Rectangle 6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64" y="912"/>
                  <a:ext cx="1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i="1"/>
                    <a:t>A</a:t>
                  </a:r>
                </a:p>
              </p:txBody>
            </p:sp>
          </p:grpSp>
          <p:sp>
            <p:nvSpPr>
              <p:cNvPr id="127" name="Line 8"/>
              <p:cNvSpPr>
                <a:spLocks noChangeShapeType="1"/>
              </p:cNvSpPr>
              <p:nvPr/>
            </p:nvSpPr>
            <p:spPr bwMode="auto">
              <a:xfrm>
                <a:off x="52578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28" name="Group 9"/>
              <p:cNvGrpSpPr>
                <a:grpSpLocks/>
              </p:cNvGrpSpPr>
              <p:nvPr/>
            </p:nvGrpSpPr>
            <p:grpSpPr bwMode="auto">
              <a:xfrm>
                <a:off x="6858000" y="985837"/>
                <a:ext cx="457200" cy="304800"/>
                <a:chOff x="816" y="912"/>
                <a:chExt cx="288" cy="192"/>
              </a:xfrm>
            </p:grpSpPr>
            <p:sp>
              <p:nvSpPr>
                <p:cNvPr id="154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64" y="912"/>
                  <a:ext cx="1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i="1"/>
                    <a:t>B</a:t>
                  </a:r>
                </a:p>
              </p:txBody>
            </p:sp>
          </p:grpSp>
          <p:sp>
            <p:nvSpPr>
              <p:cNvPr id="129" name="Line 12"/>
              <p:cNvSpPr>
                <a:spLocks noChangeShapeType="1"/>
              </p:cNvSpPr>
              <p:nvPr/>
            </p:nvSpPr>
            <p:spPr bwMode="auto">
              <a:xfrm>
                <a:off x="70866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0" name="Line 13"/>
              <p:cNvSpPr>
                <a:spLocks noChangeShapeType="1"/>
              </p:cNvSpPr>
              <p:nvPr/>
            </p:nvSpPr>
            <p:spPr bwMode="auto">
              <a:xfrm>
                <a:off x="5257800" y="15954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1" name="Line 14"/>
              <p:cNvSpPr>
                <a:spLocks noChangeShapeType="1"/>
              </p:cNvSpPr>
              <p:nvPr/>
            </p:nvSpPr>
            <p:spPr bwMode="auto">
              <a:xfrm flipH="1">
                <a:off x="5257800" y="2052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2" name="Line 15"/>
              <p:cNvSpPr>
                <a:spLocks noChangeShapeType="1"/>
              </p:cNvSpPr>
              <p:nvPr/>
            </p:nvSpPr>
            <p:spPr bwMode="auto">
              <a:xfrm>
                <a:off x="5257800" y="2433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3" name="Text Box 16"/>
              <p:cNvSpPr txBox="1">
                <a:spLocks noChangeArrowheads="1"/>
              </p:cNvSpPr>
              <p:nvPr/>
            </p:nvSpPr>
            <p:spPr bwMode="auto">
              <a:xfrm>
                <a:off x="5257800" y="1327150"/>
                <a:ext cx="190500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X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4" name="Rectangle 17"/>
              <p:cNvSpPr>
                <a:spLocks noChangeArrowheads="1"/>
              </p:cNvSpPr>
              <p:nvPr/>
            </p:nvSpPr>
            <p:spPr bwMode="auto">
              <a:xfrm>
                <a:off x="5334000" y="1747837"/>
                <a:ext cx="17526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dirty="0" smtClean="0">
                    <a:solidFill>
                      <a:schemeClr val="accent2"/>
                    </a:solidFill>
                  </a:rPr>
                  <a:t>, </a:t>
                </a:r>
                <a:r>
                  <a:rPr lang="en-US" dirty="0" smtClean="0"/>
                  <a:t>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AT</a:t>
                </a:r>
                <a:endParaRPr lang="en-US" i="1" dirty="0"/>
              </a:p>
            </p:txBody>
          </p:sp>
          <p:sp>
            <p:nvSpPr>
              <p:cNvPr id="135" name="Line 18"/>
              <p:cNvSpPr>
                <a:spLocks noChangeShapeType="1"/>
              </p:cNvSpPr>
              <p:nvPr/>
            </p:nvSpPr>
            <p:spPr bwMode="auto">
              <a:xfrm>
                <a:off x="5257800" y="2814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6" name="Text Box 19"/>
              <p:cNvSpPr txBox="1">
                <a:spLocks noChangeArrowheads="1"/>
              </p:cNvSpPr>
              <p:nvPr/>
            </p:nvSpPr>
            <p:spPr bwMode="auto">
              <a:xfrm>
                <a:off x="5334000" y="2128837"/>
                <a:ext cx="1585913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>
                    <a:solidFill>
                      <a:schemeClr val="accent2"/>
                    </a:solidFill>
                  </a:rPr>
                  <a:t>MAC</a:t>
                </a:r>
                <a:r>
                  <a:rPr lang="en-US" dirty="0"/>
                  <a:t> over messages</a:t>
                </a:r>
              </a:p>
            </p:txBody>
          </p:sp>
          <p:sp>
            <p:nvSpPr>
              <p:cNvPr id="137" name="Rectangle 20"/>
              <p:cNvSpPr>
                <a:spLocks noChangeArrowheads="1"/>
              </p:cNvSpPr>
              <p:nvPr/>
            </p:nvSpPr>
            <p:spPr bwMode="auto">
              <a:xfrm>
                <a:off x="5410200" y="2509837"/>
                <a:ext cx="145415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dirty="0">
                    <a:solidFill>
                      <a:schemeClr val="accent2"/>
                    </a:solidFill>
                  </a:rPr>
                  <a:t>MAC</a:t>
                </a:r>
                <a:r>
                  <a:rPr lang="en-US" dirty="0"/>
                  <a:t> over messages</a:t>
                </a:r>
              </a:p>
            </p:txBody>
          </p:sp>
          <p:grpSp>
            <p:nvGrpSpPr>
              <p:cNvPr id="138" name="Group 9"/>
              <p:cNvGrpSpPr>
                <a:grpSpLocks/>
              </p:cNvGrpSpPr>
              <p:nvPr/>
            </p:nvGrpSpPr>
            <p:grpSpPr bwMode="auto">
              <a:xfrm>
                <a:off x="8686801" y="985837"/>
                <a:ext cx="576263" cy="304800"/>
                <a:chOff x="816" y="912"/>
                <a:chExt cx="363" cy="192"/>
              </a:xfrm>
            </p:grpSpPr>
            <p:sp>
              <p:nvSpPr>
                <p:cNvPr id="152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i="1" dirty="0" smtClean="0"/>
                    <a:t>KDC</a:t>
                  </a:r>
                  <a:endParaRPr lang="en-US" i="1" dirty="0"/>
                </a:p>
              </p:txBody>
            </p:sp>
          </p:grpSp>
          <p:sp>
            <p:nvSpPr>
              <p:cNvPr id="139" name="Line 12"/>
              <p:cNvSpPr>
                <a:spLocks noChangeShapeType="1"/>
              </p:cNvSpPr>
              <p:nvPr/>
            </p:nvSpPr>
            <p:spPr bwMode="auto">
              <a:xfrm>
                <a:off x="89154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0" name="Text Box 16"/>
              <p:cNvSpPr txBox="1">
                <a:spLocks noChangeArrowheads="1"/>
              </p:cNvSpPr>
              <p:nvPr/>
            </p:nvSpPr>
            <p:spPr bwMode="auto">
              <a:xfrm>
                <a:off x="7086600" y="1366837"/>
                <a:ext cx="19050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X, </a:t>
                </a:r>
                <a:r>
                  <a:rPr lang="en-US" dirty="0" smtClean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Y</a:t>
                </a:r>
              </a:p>
            </p:txBody>
          </p:sp>
          <p:sp>
            <p:nvSpPr>
              <p:cNvPr id="141" name="Line 15"/>
              <p:cNvSpPr>
                <a:spLocks noChangeShapeType="1"/>
              </p:cNvSpPr>
              <p:nvPr/>
            </p:nvSpPr>
            <p:spPr bwMode="auto">
              <a:xfrm>
                <a:off x="7086600" y="1671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2" name="Line 15"/>
              <p:cNvSpPr>
                <a:spLocks noChangeShapeType="1"/>
              </p:cNvSpPr>
              <p:nvPr/>
            </p:nvSpPr>
            <p:spPr bwMode="auto">
              <a:xfrm>
                <a:off x="7086600" y="19764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3" name="Text Box 16"/>
              <p:cNvSpPr txBox="1">
                <a:spLocks noChangeArrowheads="1"/>
              </p:cNvSpPr>
              <p:nvPr/>
            </p:nvSpPr>
            <p:spPr bwMode="auto">
              <a:xfrm>
                <a:off x="7010400" y="1671637"/>
                <a:ext cx="19812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 smtClean="0"/>
                  <a:t>Wrapped keys 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AT</a:t>
                </a:r>
                <a:r>
                  <a:rPr lang="en-US" dirty="0" smtClean="0"/>
                  <a:t> ,[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BT</a:t>
                </a:r>
                <a:endParaRPr lang="en-US" i="1" dirty="0" smtClean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90" name="Right Brace 189"/>
            <p:cNvSpPr/>
            <p:nvPr/>
          </p:nvSpPr>
          <p:spPr bwMode="auto">
            <a:xfrm>
              <a:off x="5562600" y="19050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5791200" y="4953000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Distribution</a:t>
            </a:r>
            <a:endParaRPr lang="en-CA" dirty="0"/>
          </a:p>
        </p:txBody>
      </p:sp>
      <p:sp>
        <p:nvSpPr>
          <p:cNvPr id="192" name="Right Brace 191"/>
          <p:cNvSpPr/>
          <p:nvPr/>
        </p:nvSpPr>
        <p:spPr bwMode="auto">
          <a:xfrm>
            <a:off x="5562600" y="4876800"/>
            <a:ext cx="152400" cy="381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495800" y="33528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grpSp>
        <p:nvGrpSpPr>
          <p:cNvPr id="196" name="Group 195"/>
          <p:cNvGrpSpPr/>
          <p:nvPr/>
        </p:nvGrpSpPr>
        <p:grpSpPr>
          <a:xfrm>
            <a:off x="7315200" y="2362200"/>
            <a:ext cx="2057400" cy="1828800"/>
            <a:chOff x="7315200" y="2514600"/>
            <a:chExt cx="2057400" cy="182880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7315200" y="2514600"/>
              <a:ext cx="20574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Symmetric key: </a:t>
              </a:r>
            </a:p>
            <a:p>
              <a:r>
                <a:rPr lang="en-CA" sz="1600" dirty="0" smtClean="0"/>
                <a:t>  (b) 3</a:t>
              </a:r>
              <a:r>
                <a:rPr lang="en-CA" sz="1600" baseline="30000" dirty="0" smtClean="0"/>
                <a:t>rd</a:t>
              </a:r>
              <a:r>
                <a:rPr lang="en-CA" sz="1600" dirty="0" smtClean="0"/>
                <a:t> Party</a:t>
              </a:r>
            </a:p>
            <a:p>
              <a:r>
                <a:rPr lang="en-CA" sz="1600" dirty="0" smtClean="0"/>
                <a:t>  (c) 3</a:t>
              </a:r>
              <a:r>
                <a:rPr lang="en-CA" sz="1600" baseline="30000" dirty="0" smtClean="0"/>
                <a:t>rd</a:t>
              </a:r>
              <a:r>
                <a:rPr lang="en-CA" sz="1600" dirty="0" smtClean="0"/>
                <a:t> Party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key:</a:t>
              </a:r>
            </a:p>
            <a:p>
              <a:r>
                <a:rPr lang="en-CA" sz="1600" dirty="0" smtClean="0"/>
                <a:t>  (d) Cert, diff. CA </a:t>
              </a:r>
            </a:p>
          </p:txBody>
        </p:sp>
      </p:grpSp>
      <p:sp>
        <p:nvSpPr>
          <p:cNvPr id="8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13" name="Group 212"/>
          <p:cNvGrpSpPr/>
          <p:nvPr/>
        </p:nvGrpSpPr>
        <p:grpSpPr>
          <a:xfrm>
            <a:off x="228600" y="1543050"/>
            <a:ext cx="8915400" cy="4672786"/>
            <a:chOff x="228600" y="1543050"/>
            <a:chExt cx="8915400" cy="4672786"/>
          </a:xfrm>
        </p:grpSpPr>
        <p:grpSp>
          <p:nvGrpSpPr>
            <p:cNvPr id="122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12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3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37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14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53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7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79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81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91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97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71813" y="533400"/>
            <a:ext cx="893693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 Key Establishment to 802.11 Architecture</a:t>
            </a:r>
          </a:p>
          <a:p>
            <a:pPr algn="r"/>
            <a:r>
              <a:rPr lang="en-US" sz="2400" b="1" i="1" dirty="0" smtClean="0"/>
              <a:t>With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 and DHCP IP Address Assignment</a:t>
            </a:r>
            <a:endParaRPr lang="en-US" sz="2400" b="1" i="1" dirty="0"/>
          </a:p>
        </p:txBody>
      </p:sp>
      <p:grpSp>
        <p:nvGrpSpPr>
          <p:cNvPr id="92" name="Group 91"/>
          <p:cNvGrpSpPr/>
          <p:nvPr/>
        </p:nvGrpSpPr>
        <p:grpSpPr>
          <a:xfrm>
            <a:off x="228600" y="1447800"/>
            <a:ext cx="8915400" cy="4724402"/>
            <a:chOff x="228600" y="1219199"/>
            <a:chExt cx="8915400" cy="4724402"/>
          </a:xfrm>
        </p:grpSpPr>
        <p:grpSp>
          <p:nvGrpSpPr>
            <p:cNvPr id="93" name="Group 91"/>
            <p:cNvGrpSpPr/>
            <p:nvPr/>
          </p:nvGrpSpPr>
          <p:grpSpPr>
            <a:xfrm>
              <a:off x="1524000" y="1219199"/>
              <a:ext cx="5529263" cy="2286001"/>
              <a:chOff x="152400" y="990600"/>
              <a:chExt cx="5529263" cy="2286001"/>
            </a:xfrm>
          </p:grpSpPr>
          <p:grpSp>
            <p:nvGrpSpPr>
              <p:cNvPr id="225" name="Group 157"/>
              <p:cNvGrpSpPr/>
              <p:nvPr/>
            </p:nvGrpSpPr>
            <p:grpSpPr>
              <a:xfrm>
                <a:off x="152400" y="990600"/>
                <a:ext cx="4233864" cy="2286001"/>
                <a:chOff x="5029200" y="914400"/>
                <a:chExt cx="4233864" cy="2286001"/>
              </a:xfrm>
            </p:grpSpPr>
            <p:sp>
              <p:nvSpPr>
                <p:cNvPr id="23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sp>
              <p:nvSpPr>
                <p:cNvPr id="236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237" name="Group 5"/>
                <p:cNvGrpSpPr>
                  <a:grpSpLocks/>
                </p:cNvGrpSpPr>
                <p:nvPr/>
              </p:nvGrpSpPr>
              <p:grpSpPr bwMode="auto">
                <a:xfrm>
                  <a:off x="50292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238" name="Line 8"/>
                <p:cNvSpPr>
                  <a:spLocks noChangeShapeType="1"/>
                </p:cNvSpPr>
                <p:nvPr/>
              </p:nvSpPr>
              <p:spPr bwMode="auto">
                <a:xfrm>
                  <a:off x="52578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239" name="Group 9"/>
                <p:cNvGrpSpPr>
                  <a:grpSpLocks/>
                </p:cNvGrpSpPr>
                <p:nvPr/>
              </p:nvGrpSpPr>
              <p:grpSpPr bwMode="auto">
                <a:xfrm>
                  <a:off x="68580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240" name="Line 12"/>
                <p:cNvSpPr>
                  <a:spLocks noChangeShapeType="1"/>
                </p:cNvSpPr>
                <p:nvPr/>
              </p:nvSpPr>
              <p:spPr bwMode="auto">
                <a:xfrm>
                  <a:off x="70866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1" name="Line 13"/>
                <p:cNvSpPr>
                  <a:spLocks noChangeShapeType="1"/>
                </p:cNvSpPr>
                <p:nvPr/>
              </p:nvSpPr>
              <p:spPr bwMode="auto">
                <a:xfrm>
                  <a:off x="5257800" y="15954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2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257800" y="2052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3" name="Line 15"/>
                <p:cNvSpPr>
                  <a:spLocks noChangeShapeType="1"/>
                </p:cNvSpPr>
                <p:nvPr/>
              </p:nvSpPr>
              <p:spPr bwMode="auto">
                <a:xfrm>
                  <a:off x="5257800" y="2433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327150"/>
                  <a:ext cx="1905000" cy="276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45" name="Rectangle 17"/>
                <p:cNvSpPr>
                  <a:spLocks noChangeArrowheads="1"/>
                </p:cNvSpPr>
                <p:nvPr/>
              </p:nvSpPr>
              <p:spPr bwMode="auto">
                <a:xfrm>
                  <a:off x="5334000" y="1747837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, </a:t>
                  </a:r>
                  <a:r>
                    <a:rPr lang="en-US" dirty="0" smtClean="0"/>
                    <a:t>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AT</a:t>
                  </a:r>
                  <a:endParaRPr lang="en-US" i="1" dirty="0"/>
                </a:p>
              </p:txBody>
            </p:sp>
            <p:sp>
              <p:nvSpPr>
                <p:cNvPr id="246" name="Line 18"/>
                <p:cNvSpPr>
                  <a:spLocks noChangeShapeType="1"/>
                </p:cNvSpPr>
                <p:nvPr/>
              </p:nvSpPr>
              <p:spPr bwMode="auto">
                <a:xfrm>
                  <a:off x="5257800" y="2814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334000" y="2128837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248" name="Rectangle 20"/>
                <p:cNvSpPr>
                  <a:spLocks noChangeArrowheads="1"/>
                </p:cNvSpPr>
                <p:nvPr/>
              </p:nvSpPr>
              <p:spPr bwMode="auto">
                <a:xfrm>
                  <a:off x="5410200" y="2509837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249" name="Group 9"/>
                <p:cNvGrpSpPr>
                  <a:grpSpLocks/>
                </p:cNvGrpSpPr>
                <p:nvPr/>
              </p:nvGrpSpPr>
              <p:grpSpPr bwMode="auto">
                <a:xfrm>
                  <a:off x="8686801" y="985837"/>
                  <a:ext cx="576263" cy="304800"/>
                  <a:chOff x="816" y="912"/>
                  <a:chExt cx="363" cy="192"/>
                </a:xfrm>
              </p:grpSpPr>
              <p:sp>
                <p:nvSpPr>
                  <p:cNvPr id="25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5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250" name="Line 12"/>
                <p:cNvSpPr>
                  <a:spLocks noChangeShapeType="1"/>
                </p:cNvSpPr>
                <p:nvPr/>
              </p:nvSpPr>
              <p:spPr bwMode="auto">
                <a:xfrm>
                  <a:off x="89154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86600" y="1366837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err="1" smtClean="0"/>
                    <a:t>Rnd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dirty="0" err="1" smtClean="0"/>
                    <a:t>Rnd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 </a:t>
                  </a:r>
                </a:p>
              </p:txBody>
            </p:sp>
            <p:sp>
              <p:nvSpPr>
                <p:cNvPr id="252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1671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3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10400" y="17526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Wrapped keys</a:t>
                  </a:r>
                  <a:r>
                    <a:rPr lang="en-US" dirty="0" smtClean="0"/>
                    <a:t> 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AT</a:t>
                  </a:r>
                  <a:r>
                    <a:rPr lang="en-US" dirty="0" smtClean="0"/>
                    <a:t>,[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BT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 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226" name="Group 9"/>
              <p:cNvGrpSpPr>
                <a:grpSpLocks/>
              </p:cNvGrpSpPr>
              <p:nvPr/>
            </p:nvGrpSpPr>
            <p:grpSpPr bwMode="auto">
              <a:xfrm>
                <a:off x="5105400" y="1066803"/>
                <a:ext cx="576263" cy="369888"/>
                <a:chOff x="816" y="912"/>
                <a:chExt cx="363" cy="233"/>
              </a:xfrm>
            </p:grpSpPr>
            <p:sp>
              <p:nvSpPr>
                <p:cNvPr id="233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23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sz="900" i="1" dirty="0" smtClean="0"/>
                    <a:t>DHCP server</a:t>
                  </a:r>
                  <a:endParaRPr lang="en-US" sz="900" i="1" dirty="0"/>
                </a:p>
              </p:txBody>
            </p:sp>
          </p:grpSp>
          <p:sp>
            <p:nvSpPr>
              <p:cNvPr id="227" name="Line 12"/>
              <p:cNvSpPr>
                <a:spLocks noChangeShapeType="1"/>
              </p:cNvSpPr>
              <p:nvPr/>
            </p:nvSpPr>
            <p:spPr bwMode="auto">
              <a:xfrm>
                <a:off x="5334000" y="1371600"/>
                <a:ext cx="0" cy="1905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2209800" y="2209800"/>
                <a:ext cx="18288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Discover, w/ Rapid Commit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29" name="Line 15"/>
              <p:cNvSpPr>
                <a:spLocks noChangeShapeType="1"/>
              </p:cNvSpPr>
              <p:nvPr/>
            </p:nvSpPr>
            <p:spPr bwMode="auto">
              <a:xfrm>
                <a:off x="2219325" y="2466975"/>
                <a:ext cx="3124200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0" name="Line 15"/>
              <p:cNvSpPr>
                <a:spLocks noChangeShapeType="1"/>
              </p:cNvSpPr>
              <p:nvPr/>
            </p:nvSpPr>
            <p:spPr bwMode="auto">
              <a:xfrm>
                <a:off x="2213043" y="2844119"/>
                <a:ext cx="3124200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2133600" y="2590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304800" y="2971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6825737" y="2133600"/>
              <a:ext cx="23182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(</a:t>
              </a:r>
              <a:r>
                <a:rPr lang="en-US" i="1" dirty="0" smtClean="0"/>
                <a:t>implicit</a:t>
              </a:r>
              <a:r>
                <a:rPr lang="en-US" i="1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Auth</a:t>
              </a:r>
              <a:r>
                <a:rPr lang="en-US" u="sng" dirty="0" smtClean="0">
                  <a:solidFill>
                    <a:srgbClr val="C00000"/>
                  </a:solidFill>
                </a:rPr>
                <a:t>ori</a:t>
              </a:r>
              <a:r>
                <a:rPr lang="en-US" dirty="0" smtClean="0">
                  <a:solidFill>
                    <a:srgbClr val="C00000"/>
                  </a:solidFill>
                </a:rPr>
                <a:t>zation {</a:t>
              </a:r>
              <a:r>
                <a:rPr lang="en-US" i="1" dirty="0" smtClean="0">
                  <a:solidFill>
                    <a:srgbClr val="0070C0"/>
                  </a:solidFill>
                </a:rPr>
                <a:t>I</a:t>
              </a:r>
              <a:r>
                <a:rPr lang="en-US" i="1" dirty="0" smtClean="0">
                  <a:solidFill>
                    <a:schemeClr val="accent2">
                      <a:lumMod val="75000"/>
                    </a:schemeClr>
                  </a:solidFill>
                </a:rPr>
                <a:t>d</a:t>
              </a:r>
              <a:r>
                <a:rPr lang="en-US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dirty="0" smtClean="0">
                  <a:solidFill>
                    <a:srgbClr val="C00000"/>
                  </a:solidFill>
                </a:rPr>
                <a:t>,</a:t>
              </a:r>
              <a:r>
                <a:rPr lang="en-US" i="1" dirty="0" smtClean="0">
                  <a:solidFill>
                    <a:srgbClr val="0070C0"/>
                  </a:solidFill>
                </a:rPr>
                <a:t> </a:t>
              </a:r>
              <a:r>
                <a:rPr lang="en-US" i="1" dirty="0" err="1" smtClean="0">
                  <a:solidFill>
                    <a:srgbClr val="0070C0"/>
                  </a:solidFill>
                </a:rPr>
                <a:t>I</a:t>
              </a:r>
              <a:r>
                <a:rPr lang="en-US" i="1" dirty="0" err="1" smtClean="0">
                  <a:solidFill>
                    <a:schemeClr val="accent2">
                      <a:lumMod val="75000"/>
                    </a:schemeClr>
                  </a:solidFill>
                </a:rPr>
                <a:t>d</a:t>
              </a:r>
              <a:r>
                <a:rPr lang="en-US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US" dirty="0" smtClean="0">
                  <a:solidFill>
                    <a:srgbClr val="C00000"/>
                  </a:solidFill>
                </a:rPr>
                <a:t>}</a:t>
              </a:r>
              <a:r>
                <a:rPr lang="en-US" dirty="0" smtClean="0"/>
                <a:t>)</a:t>
              </a:r>
              <a:endParaRPr lang="en-CA" dirty="0"/>
            </a:p>
          </p:txBody>
        </p:sp>
        <p:sp>
          <p:nvSpPr>
            <p:cNvPr id="95" name="Left Brace 94"/>
            <p:cNvSpPr/>
            <p:nvPr/>
          </p:nvSpPr>
          <p:spPr bwMode="auto">
            <a:xfrm>
              <a:off x="1524000" y="19002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6" name="Left Brace 95"/>
            <p:cNvSpPr/>
            <p:nvPr/>
          </p:nvSpPr>
          <p:spPr bwMode="auto">
            <a:xfrm>
              <a:off x="1533525" y="2686050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28600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934200" y="19812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C00000"/>
                  </a:solidFill>
                </a:rPr>
                <a:t>Key Distribution</a:t>
              </a:r>
              <a:endParaRPr lang="en-CA" dirty="0">
                <a:solidFill>
                  <a:srgbClr val="C00000"/>
                </a:solidFill>
              </a:endParaRPr>
            </a:p>
          </p:txBody>
        </p:sp>
        <p:sp>
          <p:nvSpPr>
            <p:cNvPr id="100" name="Right Brace 99"/>
            <p:cNvSpPr/>
            <p:nvPr/>
          </p:nvSpPr>
          <p:spPr bwMode="auto">
            <a:xfrm>
              <a:off x="6781800" y="19050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01" name="Right Brace 100"/>
            <p:cNvSpPr/>
            <p:nvPr/>
          </p:nvSpPr>
          <p:spPr bwMode="auto">
            <a:xfrm>
              <a:off x="6781800" y="27432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934200" y="2819400"/>
              <a:ext cx="16143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7030A0"/>
                  </a:solidFill>
                </a:rPr>
                <a:t>IP Address Assignment</a:t>
              </a:r>
              <a:endParaRPr lang="en-CA" dirty="0">
                <a:solidFill>
                  <a:srgbClr val="7030A0"/>
                </a:solidFill>
              </a:endParaRPr>
            </a:p>
          </p:txBody>
        </p:sp>
        <p:grpSp>
          <p:nvGrpSpPr>
            <p:cNvPr id="103" name="Group 104"/>
            <p:cNvGrpSpPr/>
            <p:nvPr/>
          </p:nvGrpSpPr>
          <p:grpSpPr>
            <a:xfrm>
              <a:off x="1524000" y="3657600"/>
              <a:ext cx="5529263" cy="2286001"/>
              <a:chOff x="152400" y="990600"/>
              <a:chExt cx="5529263" cy="2286001"/>
            </a:xfrm>
          </p:grpSpPr>
          <p:grpSp>
            <p:nvGrpSpPr>
              <p:cNvPr id="113" name="Group 157"/>
              <p:cNvGrpSpPr/>
              <p:nvPr/>
            </p:nvGrpSpPr>
            <p:grpSpPr>
              <a:xfrm>
                <a:off x="152400" y="990600"/>
                <a:ext cx="4114800" cy="2286001"/>
                <a:chOff x="5029200" y="914400"/>
                <a:chExt cx="4114800" cy="2286001"/>
              </a:xfrm>
            </p:grpSpPr>
            <p:sp>
              <p:nvSpPr>
                <p:cNvPr id="12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sp>
              <p:nvSpPr>
                <p:cNvPr id="12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25" name="Group 5"/>
                <p:cNvGrpSpPr>
                  <a:grpSpLocks/>
                </p:cNvGrpSpPr>
                <p:nvPr/>
              </p:nvGrpSpPr>
              <p:grpSpPr bwMode="auto">
                <a:xfrm>
                  <a:off x="50292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23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4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26" name="Line 8"/>
                <p:cNvSpPr>
                  <a:spLocks noChangeShapeType="1"/>
                </p:cNvSpPr>
                <p:nvPr/>
              </p:nvSpPr>
              <p:spPr bwMode="auto">
                <a:xfrm>
                  <a:off x="52578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35" name="Group 9"/>
                <p:cNvGrpSpPr>
                  <a:grpSpLocks/>
                </p:cNvGrpSpPr>
                <p:nvPr/>
              </p:nvGrpSpPr>
              <p:grpSpPr bwMode="auto">
                <a:xfrm>
                  <a:off x="68580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2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37" name="Line 12"/>
                <p:cNvSpPr>
                  <a:spLocks noChangeShapeType="1"/>
                </p:cNvSpPr>
                <p:nvPr/>
              </p:nvSpPr>
              <p:spPr bwMode="auto">
                <a:xfrm>
                  <a:off x="70866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7" name="Line 13"/>
                <p:cNvSpPr>
                  <a:spLocks noChangeShapeType="1"/>
                </p:cNvSpPr>
                <p:nvPr/>
              </p:nvSpPr>
              <p:spPr bwMode="auto">
                <a:xfrm>
                  <a:off x="5257800" y="15954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3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257800" y="2052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69" name="Line 15"/>
                <p:cNvSpPr>
                  <a:spLocks noChangeShapeType="1"/>
                </p:cNvSpPr>
                <p:nvPr/>
              </p:nvSpPr>
              <p:spPr bwMode="auto">
                <a:xfrm>
                  <a:off x="5257800" y="2433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295399"/>
                  <a:ext cx="1905000" cy="276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79" name="Rectangle 17"/>
                <p:cNvSpPr>
                  <a:spLocks noChangeArrowheads="1"/>
                </p:cNvSpPr>
                <p:nvPr/>
              </p:nvSpPr>
              <p:spPr bwMode="auto">
                <a:xfrm>
                  <a:off x="5334000" y="1747837"/>
                  <a:ext cx="17526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/>
                </a:p>
              </p:txBody>
            </p:sp>
            <p:sp>
              <p:nvSpPr>
                <p:cNvPr id="181" name="Line 18"/>
                <p:cNvSpPr>
                  <a:spLocks noChangeShapeType="1"/>
                </p:cNvSpPr>
                <p:nvPr/>
              </p:nvSpPr>
              <p:spPr bwMode="auto">
                <a:xfrm>
                  <a:off x="5257800" y="2814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334000" y="2128837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7" name="Rectangle 20"/>
                <p:cNvSpPr>
                  <a:spLocks noChangeArrowheads="1"/>
                </p:cNvSpPr>
                <p:nvPr/>
              </p:nvSpPr>
              <p:spPr bwMode="auto">
                <a:xfrm>
                  <a:off x="5410200" y="2509837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213" name="Group 9"/>
                <p:cNvGrpSpPr>
                  <a:grpSpLocks/>
                </p:cNvGrpSpPr>
                <p:nvPr/>
              </p:nvGrpSpPr>
              <p:grpSpPr bwMode="auto">
                <a:xfrm>
                  <a:off x="86868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1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214" name="Line 12"/>
                <p:cNvSpPr>
                  <a:spLocks noChangeShapeType="1"/>
                </p:cNvSpPr>
                <p:nvPr/>
              </p:nvSpPr>
              <p:spPr bwMode="auto">
                <a:xfrm>
                  <a:off x="89154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86600" y="1366837"/>
                  <a:ext cx="18288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Authentication Request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216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1671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7" name="Line 15"/>
                <p:cNvSpPr>
                  <a:spLocks noChangeShapeType="1"/>
                </p:cNvSpPr>
                <p:nvPr/>
              </p:nvSpPr>
              <p:spPr bwMode="auto">
                <a:xfrm>
                  <a:off x="7077075" y="20097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10400" y="17526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Authentication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114" name="Group 9"/>
              <p:cNvGrpSpPr>
                <a:grpSpLocks/>
              </p:cNvGrpSpPr>
              <p:nvPr/>
            </p:nvGrpSpPr>
            <p:grpSpPr bwMode="auto">
              <a:xfrm>
                <a:off x="5105400" y="1066803"/>
                <a:ext cx="576263" cy="369888"/>
                <a:chOff x="816" y="912"/>
                <a:chExt cx="363" cy="233"/>
              </a:xfrm>
            </p:grpSpPr>
            <p:sp>
              <p:nvSpPr>
                <p:cNvPr id="121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sz="900" i="1" dirty="0" smtClean="0"/>
                    <a:t>DHCP server</a:t>
                  </a:r>
                  <a:endParaRPr lang="en-US" sz="900" i="1" dirty="0"/>
                </a:p>
              </p:txBody>
            </p:sp>
          </p:grpSp>
          <p:sp>
            <p:nvSpPr>
              <p:cNvPr id="115" name="Line 12"/>
              <p:cNvSpPr>
                <a:spLocks noChangeShapeType="1"/>
              </p:cNvSpPr>
              <p:nvPr/>
            </p:nvSpPr>
            <p:spPr bwMode="auto">
              <a:xfrm>
                <a:off x="5334000" y="1371600"/>
                <a:ext cx="0" cy="1905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2209800" y="2209800"/>
                <a:ext cx="18288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Discover, w/ Rapid Commit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7" name="Line 15"/>
              <p:cNvSpPr>
                <a:spLocks noChangeShapeType="1"/>
              </p:cNvSpPr>
              <p:nvPr/>
            </p:nvSpPr>
            <p:spPr bwMode="auto">
              <a:xfrm>
                <a:off x="2200275" y="2457450"/>
                <a:ext cx="3124200" cy="0"/>
              </a:xfrm>
              <a:prstGeom prst="line">
                <a:avLst/>
              </a:prstGeom>
              <a:noFill/>
              <a:ln w="28575">
                <a:solidFill>
                  <a:srgbClr val="7030A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8" name="Line 15"/>
              <p:cNvSpPr>
                <a:spLocks noChangeShapeType="1"/>
              </p:cNvSpPr>
              <p:nvPr/>
            </p:nvSpPr>
            <p:spPr bwMode="auto">
              <a:xfrm>
                <a:off x="2203518" y="2844119"/>
                <a:ext cx="3124200" cy="0"/>
              </a:xfrm>
              <a:prstGeom prst="line">
                <a:avLst/>
              </a:prstGeom>
              <a:noFill/>
              <a:ln w="28575">
                <a:solidFill>
                  <a:srgbClr val="7030A0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133600" y="2590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304800" y="2971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6793420" y="4572000"/>
              <a:ext cx="23505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(</a:t>
              </a:r>
              <a:r>
                <a:rPr lang="en-US" i="1" dirty="0" smtClean="0"/>
                <a:t>implicit</a:t>
              </a:r>
              <a:r>
                <a:rPr lang="en-US" i="1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Auth</a:t>
              </a:r>
              <a:r>
                <a:rPr lang="en-US" u="sng" dirty="0" smtClean="0">
                  <a:solidFill>
                    <a:srgbClr val="C00000"/>
                  </a:solidFill>
                </a:rPr>
                <a:t>oriz</a:t>
              </a:r>
              <a:r>
                <a:rPr lang="en-US" dirty="0" smtClean="0">
                  <a:solidFill>
                    <a:srgbClr val="C00000"/>
                  </a:solidFill>
                </a:rPr>
                <a:t>ation {</a:t>
              </a:r>
              <a:r>
                <a:rPr lang="en-US" i="1" dirty="0" smtClean="0">
                  <a:solidFill>
                    <a:srgbClr val="0070C0"/>
                  </a:solidFill>
                </a:rPr>
                <a:t>STA,AP</a:t>
              </a:r>
              <a:r>
                <a:rPr lang="en-US" dirty="0" smtClean="0">
                  <a:solidFill>
                    <a:srgbClr val="C00000"/>
                  </a:solidFill>
                </a:rPr>
                <a:t>}</a:t>
              </a:r>
              <a:r>
                <a:rPr lang="en-US" dirty="0" smtClean="0"/>
                <a:t>)</a:t>
              </a:r>
              <a:endParaRPr lang="en-CA" dirty="0"/>
            </a:p>
          </p:txBody>
        </p:sp>
        <p:sp>
          <p:nvSpPr>
            <p:cNvPr id="105" name="Left Brace 104"/>
            <p:cNvSpPr/>
            <p:nvPr/>
          </p:nvSpPr>
          <p:spPr bwMode="auto">
            <a:xfrm>
              <a:off x="1524000" y="43386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Left Brace 105"/>
            <p:cNvSpPr/>
            <p:nvPr/>
          </p:nvSpPr>
          <p:spPr bwMode="auto">
            <a:xfrm>
              <a:off x="1533525" y="5124450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2341" y="44196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28600" y="51816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934200" y="44196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C00000"/>
                  </a:solidFill>
                </a:rPr>
                <a:t>Key Distribution</a:t>
              </a:r>
              <a:endParaRPr lang="en-CA" dirty="0">
                <a:solidFill>
                  <a:srgbClr val="C00000"/>
                </a:solidFill>
              </a:endParaRPr>
            </a:p>
          </p:txBody>
        </p:sp>
        <p:sp>
          <p:nvSpPr>
            <p:cNvPr id="110" name="Right Brace 109"/>
            <p:cNvSpPr/>
            <p:nvPr/>
          </p:nvSpPr>
          <p:spPr bwMode="auto">
            <a:xfrm>
              <a:off x="6781800" y="43434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1" name="Right Brace 110"/>
            <p:cNvSpPr/>
            <p:nvPr/>
          </p:nvSpPr>
          <p:spPr bwMode="auto">
            <a:xfrm>
              <a:off x="6781800" y="51816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934200" y="5257800"/>
              <a:ext cx="16143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7030A0"/>
                  </a:solidFill>
                </a:rPr>
                <a:t>IP Address Assignment</a:t>
              </a:r>
              <a:endParaRPr lang="en-CA" dirty="0">
                <a:solidFill>
                  <a:srgbClr val="7030A0"/>
                </a:solidFill>
              </a:endParaRPr>
            </a:p>
          </p:txBody>
        </p:sp>
      </p:grpSp>
      <p:sp>
        <p:nvSpPr>
          <p:cNvPr id="1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128" name="Rectangle 127"/>
          <p:cNvSpPr/>
          <p:nvPr/>
        </p:nvSpPr>
        <p:spPr>
          <a:xfrm>
            <a:off x="1676400" y="21336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676400" y="45720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752600" y="57912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34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78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 </a:t>
            </a:r>
            <a:r>
              <a:rPr lang="en-US" sz="1600" b="1" dirty="0" smtClean="0">
                <a:solidFill>
                  <a:srgbClr val="C00000"/>
                </a:solidFill>
              </a:rPr>
              <a:t>12/055: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 err="1" smtClean="0">
                <a:solidFill>
                  <a:srgbClr val="C00000"/>
                </a:solidFill>
              </a:rPr>
              <a:t>symm</a:t>
            </a:r>
            <a:r>
              <a:rPr lang="en-US" sz="1600" b="1" dirty="0" smtClean="0">
                <a:solidFill>
                  <a:srgbClr val="C00000"/>
                </a:solidFill>
              </a:rPr>
              <a:t>-key-based-authentication</a:t>
            </a:r>
            <a:endParaRPr lang="en-US" sz="1600" b="1" dirty="0">
              <a:solidFill>
                <a:srgbClr val="C00000"/>
              </a:solidFill>
            </a:endParaRPr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 </a:t>
            </a:r>
            <a:r>
              <a:rPr lang="en-US" sz="1600" b="1" dirty="0" smtClean="0">
                <a:solidFill>
                  <a:srgbClr val="C00000"/>
                </a:solidFill>
              </a:rPr>
              <a:t>12/054: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-password-based-authentication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 smtClean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-1219200" y="4343400"/>
            <a:ext cx="45719" cy="45719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8674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5870197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Proposed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4" name="Explosion 1 23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MOST </a:t>
            </a:r>
            <a:r>
              <a:rPr lang="en-CA" dirty="0" smtClean="0">
                <a:latin typeface="Times New Roman" pitchFamily="18" charset="0"/>
              </a:rPr>
              <a:t>“REALISTIC” 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81000" y="28956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81000" y="31242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57200" y="49530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6248400" y="27432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Connector 32"/>
          <p:cNvCxnSpPr>
            <a:stCxn id="31" idx="4"/>
          </p:cNvCxnSpPr>
          <p:nvPr/>
        </p:nvCxnSpPr>
        <p:spPr bwMode="auto">
          <a:xfrm>
            <a:off x="6362700" y="3276600"/>
            <a:ext cx="190500" cy="76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463586" y="3276600"/>
            <a:ext cx="268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chemeClr val="accent2"/>
                </a:solidFill>
              </a:rPr>
              <a:t>Others do this (e.g., 11/1488)</a:t>
            </a:r>
            <a:endParaRPr lang="en-CA" sz="1600" b="1" dirty="0">
              <a:solidFill>
                <a:schemeClr val="accent2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696200" y="45720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 bwMode="auto">
          <a:xfrm flipH="1" flipV="1">
            <a:off x="7772400" y="4267200"/>
            <a:ext cx="3810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315200" y="3962400"/>
            <a:ext cx="1685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rgbClr val="FF0000"/>
                </a:solidFill>
              </a:rPr>
              <a:t>Suggest not to do</a:t>
            </a:r>
            <a:endParaRPr lang="en-CA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35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7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(1)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b="1" dirty="0" smtClean="0"/>
              <a:t>Proposed Schemes</a:t>
            </a:r>
          </a:p>
          <a:p>
            <a:pPr marL="342900" indent="-342900"/>
            <a:r>
              <a:rPr lang="en-GB" sz="1600" dirty="0" smtClean="0"/>
              <a:t>	 11-12-0052-02-00ai-fils-authentication-with-certified-public-keys</a:t>
            </a:r>
          </a:p>
          <a:p>
            <a:pPr marL="342900" indent="-342900"/>
            <a:r>
              <a:rPr lang="en-GB" sz="1600" dirty="0" smtClean="0"/>
              <a:t>	 11-12-0054-01-00ai-fils-password-based-authentication</a:t>
            </a:r>
          </a:p>
          <a:p>
            <a:pPr marL="342900" indent="-342900"/>
            <a:r>
              <a:rPr lang="en-GB" sz="1600" dirty="0" smtClean="0"/>
              <a:t>	 11-12-0055-01-00ai-fils-symm-key-based-authentication</a:t>
            </a:r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2"/>
            </a:pPr>
            <a:r>
              <a:rPr lang="en-GB" sz="1600" b="1" dirty="0" smtClean="0"/>
              <a:t>Implementation with 802.11 Architecture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authentication request/response and association request/response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piggy-backing to carry configuration information</a:t>
            </a:r>
            <a:endParaRPr lang="en-GB" sz="1600" b="1" dirty="0" smtClean="0"/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3"/>
            </a:pPr>
            <a:r>
              <a:rPr lang="en-GB" sz="1600" b="1" dirty="0" smtClean="0"/>
              <a:t>Considerations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-Standards-compliance:  NIST SP 800-56a, FIPS 180-2, FIPS 186-2, RFC 5480, NIST SP 800-38C</a:t>
            </a:r>
          </a:p>
          <a:p>
            <a:pPr marL="342900" indent="-342900"/>
            <a:r>
              <a:rPr lang="en-GB" sz="1600" dirty="0" smtClean="0"/>
              <a:t>	-Cryptographic scrutiny: all well-studied</a:t>
            </a:r>
          </a:p>
          <a:p>
            <a:pPr marL="342900" indent="-342900"/>
            <a:r>
              <a:rPr lang="en-GB" sz="1600" dirty="0" smtClean="0"/>
              <a:t>	-Exploiting commonalities state machines, protocol flows of all proposed options</a:t>
            </a:r>
          </a:p>
          <a:p>
            <a:pPr marL="342900" indent="-342900"/>
            <a:r>
              <a:rPr lang="en-GB" sz="1600" dirty="0" smtClean="0"/>
              <a:t>	-Works with “backbone” Access Point – Authentication Server approaches for authorization/ (&amp; DHCP)</a:t>
            </a:r>
          </a:p>
          <a:p>
            <a:pPr marL="342900" indent="-342900"/>
            <a:endParaRPr lang="en-GB" sz="1600" dirty="0" smtClean="0"/>
          </a:p>
          <a:p>
            <a:pPr marL="342900" indent="-342900"/>
            <a:r>
              <a:rPr lang="en-GB" sz="1600" b="1" dirty="0" smtClean="0"/>
              <a:t>4.	Room for Further Technical Improvements</a:t>
            </a:r>
            <a:r>
              <a:rPr lang="en-GB" sz="1600" dirty="0" smtClean="0"/>
              <a:t> 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Use optimized authenticated key agreement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ECC: 1 offline,  1 variable; ECDSA: 1 sign, 2 verify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ECC: 1 offline, 1 ½ online; ECDSA: 1 verify</a:t>
            </a:r>
          </a:p>
          <a:p>
            <a:pPr marL="342900" indent="-342900"/>
            <a:r>
              <a:rPr lang="en-GB" sz="1600" dirty="0" smtClean="0"/>
              <a:t>	(b) Use elliptic curve better suited for hardware/low-energy implementations: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prime curve P-256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binary curve K-283</a:t>
            </a:r>
          </a:p>
          <a:p>
            <a:pPr marL="342900" indent="-342900"/>
            <a:r>
              <a:rPr lang="en-GB" sz="1600" dirty="0" smtClean="0"/>
              <a:t>       NOTE: much better implementations than “school book” computations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36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6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(2)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GB" sz="1600" b="1" dirty="0" smtClean="0"/>
              <a:t>5.	Room for Further Enhancements of Functionality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Provide optional anonymity: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Ids of STA and AP are publicly known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Ids of STA and AP only become known to actors in protocol and, potentially, KDC</a:t>
            </a:r>
          </a:p>
          <a:p>
            <a:pPr marL="342900" indent="-342900"/>
            <a:r>
              <a:rPr lang="en-GB" sz="1600" dirty="0" smtClean="0"/>
              <a:t>	      No impact on #protocol flows, slight increase of computational cost (under the hood)</a:t>
            </a:r>
          </a:p>
          <a:p>
            <a:pPr marL="342900" indent="-342900"/>
            <a:r>
              <a:rPr lang="en-GB" sz="1600" dirty="0" smtClean="0"/>
              <a:t>	(b) Auto-renewal long-term keying material: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</a:t>
            </a:r>
            <a:r>
              <a:rPr lang="en-GB" sz="1600" dirty="0" smtClean="0"/>
              <a:t>: no facility with text in 12/052, 12/055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push new certificates, symmetric-key </a:t>
            </a:r>
            <a:r>
              <a:rPr lang="en-GB" sz="1600" dirty="0" err="1" smtClean="0"/>
              <a:t>certs</a:t>
            </a:r>
            <a:endParaRPr lang="en-GB" sz="1600" dirty="0" smtClean="0"/>
          </a:p>
          <a:p>
            <a:pPr marL="342900" indent="-342900"/>
            <a:r>
              <a:rPr lang="en-GB" sz="1600" dirty="0" smtClean="0"/>
              <a:t>	      No impact on #protocol flows, new IE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implement low-hassle key management (e.g., short-lived </a:t>
            </a:r>
            <a:r>
              <a:rPr lang="en-GB" sz="1600" dirty="0" err="1" smtClean="0"/>
              <a:t>certs</a:t>
            </a:r>
            <a:r>
              <a:rPr lang="en-GB" sz="1600" dirty="0" smtClean="0"/>
              <a:t>, no CRLs)</a:t>
            </a:r>
          </a:p>
          <a:p>
            <a:pPr marL="342900" indent="-342900"/>
            <a:r>
              <a:rPr lang="en-GB" sz="1600" dirty="0" smtClean="0"/>
              <a:t>	(c) Use optimized symmetric-key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symmetric-key scheme (12/054r1) without 3</a:t>
            </a:r>
            <a:r>
              <a:rPr lang="en-GB" sz="1600" baseline="30000" dirty="0" smtClean="0"/>
              <a:t>rd</a:t>
            </a:r>
            <a:r>
              <a:rPr lang="en-GB" sz="1600" dirty="0" smtClean="0"/>
              <a:t> party, but neither with forward secrecy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symmetric-key scheme </a:t>
            </a:r>
            <a:r>
              <a:rPr lang="en-GB" sz="1600" i="1" dirty="0" smtClean="0"/>
              <a:t>without 3</a:t>
            </a:r>
            <a:r>
              <a:rPr lang="en-GB" sz="1600" i="1" baseline="30000" dirty="0" smtClean="0"/>
              <a:t>rd</a:t>
            </a:r>
            <a:r>
              <a:rPr lang="en-GB" sz="1600" i="1" dirty="0" smtClean="0"/>
              <a:t> party</a:t>
            </a:r>
            <a:r>
              <a:rPr lang="en-GB" sz="1600" dirty="0" smtClean="0"/>
              <a:t>, but </a:t>
            </a:r>
            <a:r>
              <a:rPr lang="en-GB" sz="1600" i="1" dirty="0" smtClean="0"/>
              <a:t>with forward secrecy </a:t>
            </a:r>
            <a:r>
              <a:rPr lang="en-GB" sz="1600" dirty="0" smtClean="0"/>
              <a:t>as well </a:t>
            </a:r>
          </a:p>
          <a:p>
            <a:pPr marL="342900" indent="-342900"/>
            <a:r>
              <a:rPr lang="en-GB" sz="1600" dirty="0" smtClean="0"/>
              <a:t>	(d) Auto-synchronization: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no facility with joining protocol to synch info on need-be basis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synch data if needed</a:t>
            </a:r>
          </a:p>
          <a:p>
            <a:pPr marL="342900" indent="-342900"/>
            <a:r>
              <a:rPr lang="en-GB" sz="1600" dirty="0" smtClean="0"/>
              <a:t>	      No impact on #protocol flows, secure; new IE; in line with ideas presented (e.g.,  in 11/1169r1)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cross-certify if no common CA root key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AutoNum type="arabicPeriod" startAt="6"/>
            </a:pPr>
            <a:r>
              <a:rPr lang="en-GB" sz="1600" b="1" dirty="0" smtClean="0"/>
              <a:t>Initial set-up requirements key agreement schemes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(1) certified public-key based: devices need certificate; verifiers need root key</a:t>
            </a:r>
          </a:p>
          <a:p>
            <a:pPr marL="342900" indent="-342900"/>
            <a:r>
              <a:rPr lang="en-GB" sz="1600" dirty="0" smtClean="0"/>
              <a:t>       (2) password-based: devices need to synch on low-entropy password and may need I/O interface for this</a:t>
            </a:r>
          </a:p>
          <a:p>
            <a:pPr marL="342900" indent="-342900"/>
            <a:r>
              <a:rPr lang="en-GB" sz="1600" dirty="0" smtClean="0"/>
              <a:t>	(3) symmetric-key based: devices need shared key (mostly only available in re-join scenarios)</a:t>
            </a:r>
          </a:p>
          <a:p>
            <a:pPr marL="342900" indent="-342900"/>
            <a:endParaRPr lang="en-GB" sz="1600" b="1" dirty="0" smtClean="0"/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37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54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</a:t>
            </a:r>
            <a:endParaRPr lang="en-US" sz="1600" dirty="0"/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</a:t>
            </a:r>
            <a:endParaRPr lang="en-US" sz="1600" dirty="0"/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1524000" y="1981200"/>
            <a:ext cx="3352800" cy="457200"/>
          </a:xfrm>
          <a:prstGeom prst="wedgeRectCallout">
            <a:avLst>
              <a:gd name="adj1" fmla="val -21727"/>
              <a:gd name="adj2" fmla="val 75615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C/R protocol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with session keys, ephemeral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Diffie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-Hellman (related to (c), but without 3</a:t>
            </a:r>
            <a:r>
              <a:rPr kumimoji="0" lang="en-CA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party)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562600" y="2133600"/>
            <a:ext cx="3352800" cy="457200"/>
          </a:xfrm>
          <a:prstGeom prst="wedgeRoundRectCallout">
            <a:avLst>
              <a:gd name="adj1" fmla="val -21280"/>
              <a:gd name="adj2" fmla="val 88729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Bellare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./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Rogaway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Tri-Partite Key Agreement Scheme (ACM 1995)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914400" y="3886200"/>
            <a:ext cx="3429000" cy="381000"/>
          </a:xfrm>
          <a:prstGeom prst="wedgeRoundRectCallout">
            <a:avLst>
              <a:gd name="adj1" fmla="val -21270"/>
              <a:gd name="adj2" fmla="val 86107"/>
              <a:gd name="adj3" fmla="val 16667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Hugo 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Krawczyk</a:t>
            </a:r>
            <a:r>
              <a:rPr lang="en-CA" dirty="0" err="1" smtClean="0">
                <a:latin typeface="Times New Roman" pitchFamily="18" charset="0"/>
              </a:rPr>
              <a:t>’s</a:t>
            </a:r>
            <a:r>
              <a:rPr lang="en-CA" dirty="0" smtClean="0">
                <a:latin typeface="Times New Roman" pitchFamily="18" charset="0"/>
              </a:rPr>
              <a:t> protocol (P1363)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4495800" y="4419600"/>
            <a:ext cx="2667000" cy="381000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Ephemeral </a:t>
            </a:r>
            <a:r>
              <a:rPr lang="en-CA" dirty="0" err="1" smtClean="0">
                <a:latin typeface="Times New Roman" pitchFamily="18" charset="0"/>
              </a:rPr>
              <a:t>Diffie</a:t>
            </a:r>
            <a:r>
              <a:rPr lang="en-CA" dirty="0" smtClean="0">
                <a:latin typeface="Times New Roman" pitchFamily="18" charset="0"/>
              </a:rPr>
              <a:t>-Hellman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533400" y="4572000"/>
            <a:ext cx="3276600" cy="457200"/>
          </a:xfrm>
          <a:prstGeom prst="wedgeRoundRectCallout">
            <a:avLst>
              <a:gd name="adj1" fmla="val -20833"/>
              <a:gd name="adj2" fmla="val 72336"/>
              <a:gd name="adj3" fmla="val 16667"/>
            </a:avLst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802.11s-like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Password-based key agreement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ounded Rectangular Callout 14"/>
          <p:cNvSpPr/>
          <p:nvPr/>
        </p:nvSpPr>
        <p:spPr bwMode="auto">
          <a:xfrm>
            <a:off x="6477000" y="4876800"/>
            <a:ext cx="2362200" cy="457200"/>
          </a:xfrm>
          <a:prstGeom prst="wedgeRoundRectCallou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Same as (a), but with cert translation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7150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6417141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“Optimum”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1" name="Explosion 1 20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– BEST </a:t>
            </a:r>
            <a:r>
              <a:rPr lang="en-CA" baseline="0" smtClean="0">
                <a:latin typeface="Times New Roman" pitchFamily="18" charset="0"/>
              </a:rPr>
              <a:t>TECHNICAL</a:t>
            </a:r>
            <a:r>
              <a:rPr lang="en-CA" smtClean="0">
                <a:latin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</a:rPr>
              <a:t>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38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0" y="3214688"/>
            <a:ext cx="91440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i="1" dirty="0"/>
              <a:t>Security Concepts </a:t>
            </a:r>
            <a:r>
              <a:rPr lang="en-US" sz="2000" i="1" dirty="0" smtClean="0"/>
              <a:t>– </a:t>
            </a:r>
            <a:r>
              <a:rPr lang="en-US" sz="2000" i="1" dirty="0"/>
              <a:t>A Short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0CA3E7D-1263-4383-983F-E4635D579C7E}" type="slidenum">
              <a:rPr lang="en-US"/>
              <a:pPr/>
              <a:t>39</a:t>
            </a:fld>
            <a:endParaRPr lang="en-US"/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532453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Authenticity</a:t>
            </a:r>
          </a:p>
          <a:p>
            <a:pPr marL="457200" indent="-457200"/>
            <a:r>
              <a:rPr lang="en-US" sz="2000" dirty="0"/>
              <a:t>Evidence as to the true source of information or the true identity of entities: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Message authentication</a:t>
            </a:r>
            <a:endParaRPr lang="en-US" sz="2000" dirty="0"/>
          </a:p>
          <a:p>
            <a:pPr marL="457200" indent="-457200"/>
            <a:r>
              <a:rPr lang="en-US" sz="2000" dirty="0"/>
              <a:t>Evidence regarding the true source of information: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undetectable modifications, deletions, and injections of messages by external</a:t>
            </a:r>
          </a:p>
          <a:p>
            <a:pPr marL="457200" indent="-457200"/>
            <a:r>
              <a:rPr lang="en-US" sz="2000" dirty="0"/>
              <a:t>	parties (data integrity);</a:t>
            </a:r>
          </a:p>
          <a:p>
            <a:pPr marL="457200" indent="-457200"/>
            <a:r>
              <a:rPr lang="en-US" sz="2000" dirty="0"/>
              <a:t>(2) 	No confusion about who originated the message (source authenticity). 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Entity authentication</a:t>
            </a:r>
            <a:endParaRPr lang="en-US" sz="2000" dirty="0"/>
          </a:p>
          <a:p>
            <a:pPr marL="457200" indent="-457200"/>
            <a:r>
              <a:rPr lang="en-US" sz="2000" dirty="0"/>
              <a:t>Evidence regarding the true identity of entities and on their active involvement:</a:t>
            </a:r>
          </a:p>
          <a:p>
            <a:pPr marL="457200" indent="-457200"/>
            <a:r>
              <a:rPr lang="en-US" sz="2000" dirty="0"/>
              <a:t>(1) 	No confusion about whom an entity is really communicating with (authenticity);</a:t>
            </a:r>
          </a:p>
          <a:p>
            <a:pPr marL="457200" indent="-457200"/>
            <a:r>
              <a:rPr lang="en-US" sz="2000" dirty="0"/>
              <a:t>(2) 	Proof that entity is actively participating in communications (i.e., is ‘alive’). 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b="1" dirty="0"/>
              <a:t>Secrecy</a:t>
            </a:r>
          </a:p>
          <a:p>
            <a:pPr marL="457200" indent="-457200"/>
            <a:r>
              <a:rPr lang="en-US" sz="2000" dirty="0"/>
              <a:t>Prevention of external parties from learning the contents of information </a:t>
            </a:r>
            <a:r>
              <a:rPr lang="en-US" sz="2000" dirty="0" smtClean="0"/>
              <a:t> exchanges</a:t>
            </a:r>
            <a:r>
              <a:rPr lang="en-US" sz="2000" dirty="0"/>
              <a:t>:</a:t>
            </a:r>
          </a:p>
          <a:p>
            <a:pPr marL="457200" indent="-457200"/>
            <a:r>
              <a:rPr lang="en-US" sz="2000" dirty="0"/>
              <a:t>(1) Logical separation of information between parties that may have access to info</a:t>
            </a:r>
          </a:p>
          <a:p>
            <a:pPr marL="457200" indent="-457200"/>
            <a:r>
              <a:rPr lang="en-US" sz="2000" dirty="0"/>
              <a:t>      and those that do not.</a:t>
            </a:r>
          </a:p>
          <a:p>
            <a:pPr marL="457200" indent="-457200"/>
            <a:r>
              <a:rPr lang="en-US" sz="2000" dirty="0"/>
              <a:t>(2) No confusion about whom those privileged parties are (authenticity).</a:t>
            </a:r>
            <a:endParaRPr lang="en-US" sz="2000" b="1" dirty="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32125" y="533400"/>
            <a:ext cx="31781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Basic Security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4,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9699" y="533400"/>
            <a:ext cx="74106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Authentication vs. Authorization (1)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Actors</a:t>
            </a:r>
          </a:p>
          <a:p>
            <a:endParaRPr lang="en-CA" sz="1600" b="1" dirty="0" smtClean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76200" y="1219200"/>
            <a:ext cx="457284" cy="304395"/>
            <a:chOff x="3733800" y="990600"/>
            <a:chExt cx="457200" cy="304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01297" y="990600"/>
              <a:ext cx="295220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A</a:t>
              </a:r>
            </a:p>
          </p:txBody>
        </p:sp>
      </p:grpSp>
      <p:grpSp>
        <p:nvGrpSpPr>
          <p:cNvPr id="8" name="Group 112"/>
          <p:cNvGrpSpPr>
            <a:grpSpLocks/>
          </p:cNvGrpSpPr>
          <p:nvPr/>
        </p:nvGrpSpPr>
        <p:grpSpPr bwMode="auto">
          <a:xfrm>
            <a:off x="76200" y="1905000"/>
            <a:ext cx="457284" cy="304395"/>
            <a:chOff x="3733800" y="990600"/>
            <a:chExt cx="457200" cy="30480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805304" y="990600"/>
              <a:ext cx="287206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B</a:t>
              </a:r>
            </a:p>
          </p:txBody>
        </p:sp>
      </p:grpSp>
      <p:grpSp>
        <p:nvGrpSpPr>
          <p:cNvPr id="9" name="Group 23"/>
          <p:cNvGrpSpPr/>
          <p:nvPr/>
        </p:nvGrpSpPr>
        <p:grpSpPr>
          <a:xfrm>
            <a:off x="0" y="2590800"/>
            <a:ext cx="609600" cy="304395"/>
            <a:chOff x="152400" y="2819400"/>
            <a:chExt cx="609600" cy="304395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8600" y="2819400"/>
              <a:ext cx="457284" cy="3043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 flipH="1">
              <a:off x="152400" y="2819400"/>
              <a:ext cx="609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KDC</a:t>
              </a:r>
              <a:endParaRPr lang="en-US" dirty="0"/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76200" y="3352800"/>
            <a:ext cx="457284" cy="304395"/>
            <a:chOff x="3733800" y="990600"/>
            <a:chExt cx="457200" cy="304800"/>
          </a:xfrm>
        </p:grpSpPr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3750011" y="990600"/>
              <a:ext cx="39779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 smtClean="0"/>
                <a:t>CA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85800" y="1143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Client </a:t>
            </a:r>
            <a:r>
              <a:rPr lang="en-CA" sz="1600" dirty="0" smtClean="0">
                <a:sym typeface="Symbol"/>
              </a:rPr>
              <a:t> This device may move in and out of networks (that may be alien to it) and may have </a:t>
            </a:r>
          </a:p>
          <a:p>
            <a:r>
              <a:rPr lang="en-CA" sz="1600" dirty="0" smtClean="0">
                <a:sym typeface="Symbol"/>
              </a:rPr>
              <a:t>little network management functionality on board.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nomadic, promiscuous, constrained.</a:t>
            </a:r>
          </a:p>
          <a:p>
            <a:r>
              <a:rPr lang="en-CA" sz="1600" b="1" dirty="0" smtClean="0">
                <a:sym typeface="Symbol"/>
              </a:rPr>
              <a:t>Access point  </a:t>
            </a:r>
            <a:r>
              <a:rPr lang="en-CA" sz="1600" dirty="0" smtClean="0">
                <a:sym typeface="Symbol"/>
              </a:rPr>
              <a:t>This device may be more tied into a relatively stable infrastructure and may</a:t>
            </a:r>
          </a:p>
          <a:p>
            <a:r>
              <a:rPr lang="en-CA" sz="1600" dirty="0" smtClean="0">
                <a:sym typeface="Symbol"/>
              </a:rPr>
              <a:t>have more support for network management functionality or have reliable access hereto (e.g., via </a:t>
            </a:r>
          </a:p>
          <a:p>
            <a:r>
              <a:rPr lang="en-CA" sz="1600" dirty="0" smtClean="0">
                <a:sym typeface="Symbol"/>
              </a:rPr>
              <a:t>a back-end system).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anchor, semi-stable connectivity, access portal.</a:t>
            </a:r>
          </a:p>
          <a:p>
            <a:r>
              <a:rPr lang="en-CA" sz="1600" b="1" dirty="0" smtClean="0">
                <a:sym typeface="Symbol"/>
              </a:rPr>
              <a:t>Server  </a:t>
            </a:r>
            <a:r>
              <a:rPr lang="en-CA" sz="1600" dirty="0" smtClean="0">
                <a:sym typeface="Symbol"/>
              </a:rPr>
              <a:t>This device provides stable infrastructure and network management support, either intra-domain or inter domain (thereby, offering homogeneous or even heterogeneous functionality).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core function, high availability, human-operator support.</a:t>
            </a:r>
          </a:p>
          <a:p>
            <a:r>
              <a:rPr lang="en-CA" sz="1600" b="1" dirty="0" smtClean="0">
                <a:sym typeface="Symbol"/>
              </a:rPr>
              <a:t>CA  </a:t>
            </a:r>
            <a:r>
              <a:rPr lang="en-CA" sz="1600" dirty="0" smtClean="0">
                <a:sym typeface="Symbol"/>
              </a:rPr>
              <a:t>This device vouches for trust credentials, usually in offline way.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trust anchor.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7338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Protocols involving a third party assume communications with this third party to take place via the access point (since being the device more tied into infrastructure). 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Configuration/Parameterization. </a:t>
            </a:r>
            <a:r>
              <a:rPr lang="en-CA" sz="1600" dirty="0" smtClean="0"/>
              <a:t>Access Point B distributes configuration information to Client A, such as </a:t>
            </a:r>
          </a:p>
          <a:p>
            <a:pPr marL="174625" indent="-174625"/>
            <a:r>
              <a:rPr lang="en-CA" sz="1600" dirty="0" smtClean="0">
                <a:sym typeface="Symbol"/>
              </a:rPr>
              <a:t>   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</a:t>
            </a:r>
            <a:r>
              <a:rPr lang="en-CA" sz="1600" dirty="0" smtClean="0">
                <a:sym typeface="Symbol"/>
              </a:rPr>
              <a:t>.</a:t>
            </a:r>
            <a:endParaRPr lang="en-CA" sz="1600" i="1" dirty="0" smtClean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-1066800" y="579120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4B964A6-E32F-43E4-B8BF-33ADBC6F354D}" type="slidenum">
              <a:rPr lang="en-US"/>
              <a:pPr/>
              <a:t>40</a:t>
            </a:fld>
            <a:endParaRPr lang="en-US"/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557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Message authentication</a:t>
            </a:r>
          </a:p>
          <a:p>
            <a:pPr marL="457200" indent="-457200"/>
            <a:r>
              <a:rPr lang="en-US" sz="2000" dirty="0"/>
              <a:t>Evidence regarding the true source of information:</a:t>
            </a:r>
          </a:p>
          <a:p>
            <a:pPr marL="457200" indent="-457200"/>
            <a:r>
              <a:rPr lang="en-US" sz="2000" dirty="0"/>
              <a:t>(1) 	No undetectable modifications, deletions, and injections of messages by external parties (data integrity);</a:t>
            </a:r>
          </a:p>
          <a:p>
            <a:pPr marL="457200" indent="-457200"/>
            <a:r>
              <a:rPr lang="en-US" sz="2000" dirty="0"/>
              <a:t>(2) 	No confusion about who originated the message (source authenticity).  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Keyed </a:t>
            </a:r>
            <a:r>
              <a:rPr lang="en-US" sz="2000" i="1" dirty="0"/>
              <a:t>hash function </a:t>
            </a:r>
            <a:r>
              <a:rPr lang="en-US" sz="2000" dirty="0"/>
              <a:t>(</a:t>
            </a:r>
            <a:r>
              <a:rPr lang="en-US" sz="2000" i="1" dirty="0"/>
              <a:t>or Hash Message Authentication Code </a:t>
            </a:r>
            <a:r>
              <a:rPr lang="en-US" sz="2000" dirty="0"/>
              <a:t>(</a:t>
            </a:r>
            <a:r>
              <a:rPr lang="en-US" sz="2000" i="1" dirty="0"/>
              <a:t>HMAC</a:t>
            </a:r>
            <a:r>
              <a:rPr lang="en-US" sz="2000" dirty="0" smtClean="0"/>
              <a:t>))</a:t>
            </a:r>
            <a:endParaRPr lang="en-US" sz="2000" dirty="0"/>
          </a:p>
          <a:p>
            <a:pPr marL="457200" indent="-457200"/>
            <a:r>
              <a:rPr lang="en-US" sz="2000" dirty="0"/>
              <a:t>Mapping of arbitrary messages (of any length) to </a:t>
            </a:r>
            <a:r>
              <a:rPr lang="en-US" sz="2000" i="1" dirty="0"/>
              <a:t>compact representative image</a:t>
            </a:r>
          </a:p>
          <a:p>
            <a:pPr marL="457200" indent="-457200"/>
            <a:r>
              <a:rPr lang="en-US" sz="2000" dirty="0"/>
              <a:t>hereof, using a secret key.</a:t>
            </a:r>
          </a:p>
          <a:p>
            <a:pPr marL="457200" indent="-457200"/>
            <a:r>
              <a:rPr lang="en-US" sz="2000" dirty="0"/>
              <a:t>(1) 	Data integrity, since difficult to find distinct messages with same MAC value.</a:t>
            </a:r>
          </a:p>
          <a:p>
            <a:pPr marL="457200" indent="-457200"/>
            <a:r>
              <a:rPr lang="en-US" sz="2000" dirty="0"/>
              <a:t>(2) 	Source authentication, since only parties that share the secret key can produce</a:t>
            </a:r>
          </a:p>
          <a:p>
            <a:pPr marL="457200" indent="-457200"/>
            <a:r>
              <a:rPr lang="en-US" sz="2000" dirty="0"/>
              <a:t>       MAC-value (assuming there is no confusion about who has access to this key).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Un-keyed </a:t>
            </a:r>
            <a:r>
              <a:rPr lang="en-US" sz="2000" i="1" dirty="0"/>
              <a:t>hash </a:t>
            </a:r>
            <a:r>
              <a:rPr lang="en-US" sz="2000" i="1" dirty="0" smtClean="0"/>
              <a:t>function</a:t>
            </a:r>
            <a:endParaRPr lang="en-US" sz="2000" i="1" dirty="0"/>
          </a:p>
          <a:p>
            <a:pPr marL="457200" indent="-457200"/>
            <a:r>
              <a:rPr lang="en-US" sz="2000" dirty="0"/>
              <a:t>Mapping of arbitrary messages (of any length) to </a:t>
            </a:r>
            <a:r>
              <a:rPr lang="en-US" sz="2000" i="1" dirty="0"/>
              <a:t>compact representative image</a:t>
            </a:r>
          </a:p>
          <a:p>
            <a:pPr marL="457200" indent="-457200"/>
            <a:r>
              <a:rPr lang="en-US" sz="2000" dirty="0"/>
              <a:t>hereof (digital fingerprint, or message digest), without secret key.</a:t>
            </a:r>
          </a:p>
          <a:p>
            <a:pPr marL="457200" indent="-457200"/>
            <a:r>
              <a:rPr lang="en-US" sz="2000" dirty="0"/>
              <a:t>(1) 	Data integrity, since difficult to find distinct messages with same hash value.</a:t>
            </a:r>
          </a:p>
          <a:p>
            <a:pPr marL="457200" indent="-457200"/>
            <a:r>
              <a:rPr lang="en-US" sz="2000" dirty="0"/>
              <a:t>(2) 	Source authentication, </a:t>
            </a:r>
            <a:r>
              <a:rPr lang="en-US" sz="2000" i="1" dirty="0"/>
              <a:t>only if</a:t>
            </a:r>
            <a:r>
              <a:rPr lang="en-US" sz="2000" dirty="0"/>
              <a:t> message digest is communicated authentically.</a:t>
            </a:r>
            <a:endParaRPr lang="en-US" sz="2000" b="1" dirty="0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200150" y="533400"/>
            <a:ext cx="6881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Authentication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00D76F4-4FC2-417B-85A2-A3A7558EA251}" type="slidenum">
              <a:rPr lang="en-US"/>
              <a:pPr/>
              <a:t>41</a:t>
            </a:fld>
            <a:endParaRPr lang="en-US"/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3749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Entity authentication</a:t>
            </a:r>
          </a:p>
          <a:p>
            <a:pPr marL="457200" indent="-457200"/>
            <a:r>
              <a:rPr lang="en-US" sz="2000" dirty="0"/>
              <a:t>Evidence regarding the true identity of entities and on their active involvement:</a:t>
            </a:r>
          </a:p>
          <a:p>
            <a:pPr marL="457200" indent="-457200"/>
            <a:r>
              <a:rPr lang="en-US" sz="2000" dirty="0"/>
              <a:t>(1) 	No confusion about whom an entity is really communicating with (authenticity);</a:t>
            </a:r>
          </a:p>
          <a:p>
            <a:pPr marL="457200" indent="-457200"/>
            <a:r>
              <a:rPr lang="en-US" sz="2000" dirty="0"/>
              <a:t>(2) 	Proof that entity is actively participating in communications (i.e., is ‘alive’).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Entity </a:t>
            </a:r>
            <a:r>
              <a:rPr lang="en-US" sz="2000" i="1" dirty="0"/>
              <a:t>authentication protocol (</a:t>
            </a:r>
            <a:r>
              <a:rPr lang="en-US" sz="2000" i="1" dirty="0" smtClean="0"/>
              <a:t>challenge/response </a:t>
            </a:r>
            <a:r>
              <a:rPr lang="en-US" sz="2000" i="1" dirty="0"/>
              <a:t>protocol</a:t>
            </a:r>
            <a:r>
              <a:rPr lang="en-US" sz="2000" i="1" dirty="0" smtClean="0"/>
              <a:t>)</a:t>
            </a:r>
            <a:endParaRPr lang="en-US" sz="2000" dirty="0"/>
          </a:p>
          <a:p>
            <a:pPr marL="457200" indent="-457200"/>
            <a:r>
              <a:rPr lang="en-US" sz="2000" dirty="0"/>
              <a:t>(1) 	Source authentication, since only parties that share the secret key can produce</a:t>
            </a:r>
          </a:p>
          <a:p>
            <a:pPr marL="457200" indent="-457200"/>
            <a:r>
              <a:rPr lang="en-US" sz="2000" dirty="0"/>
              <a:t>        proper responses to unpredictable challenges (assuming there is no confusion</a:t>
            </a:r>
          </a:p>
          <a:p>
            <a:pPr marL="457200" indent="-457200"/>
            <a:r>
              <a:rPr lang="en-US" sz="2000" dirty="0"/>
              <a:t>        about who has access to this key).</a:t>
            </a:r>
          </a:p>
          <a:p>
            <a:pPr marL="457200" indent="-457200"/>
            <a:r>
              <a:rPr lang="en-US" sz="2000" dirty="0"/>
              <a:t>(2) 	Aliveness, since challenge messages are unpredictable and never repeated.</a:t>
            </a:r>
          </a:p>
          <a:p>
            <a:pPr marL="457200" indent="-457200"/>
            <a:r>
              <a:rPr lang="en-US" sz="2000" dirty="0"/>
              <a:t>       (Hence, replaying previously recorded protocol messages does not leak info.)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200150" y="533400"/>
            <a:ext cx="6881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Authentication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2DEE5C4-8279-4F01-8FFF-3D5154869DD2}" type="slidenum">
              <a:rPr lang="en-US"/>
              <a:pPr/>
              <a:t>42</a:t>
            </a:fld>
            <a:endParaRPr lang="en-US"/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0" y="927100"/>
            <a:ext cx="9144000" cy="5883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Secrecy</a:t>
            </a:r>
          </a:p>
          <a:p>
            <a:pPr marL="457200" indent="-457200"/>
            <a:r>
              <a:rPr lang="en-US" sz="2000" dirty="0"/>
              <a:t>Prevention of external parties from learning the contents of information </a:t>
            </a:r>
          </a:p>
          <a:p>
            <a:pPr marL="457200" indent="-457200"/>
            <a:r>
              <a:rPr lang="en-US" sz="2000" dirty="0"/>
              <a:t>exchanges:</a:t>
            </a:r>
          </a:p>
          <a:p>
            <a:pPr marL="457200" indent="-457200"/>
            <a:r>
              <a:rPr lang="en-US" sz="2000" dirty="0"/>
              <a:t>(1) 	Logical separation of messages between parties that may have access to info</a:t>
            </a:r>
          </a:p>
          <a:p>
            <a:pPr marL="457200" indent="-457200"/>
            <a:r>
              <a:rPr lang="en-US" sz="2000" dirty="0"/>
              <a:t>       and those that do not.</a:t>
            </a:r>
          </a:p>
          <a:p>
            <a:pPr marL="457200" indent="-457200"/>
            <a:r>
              <a:rPr lang="en-US" sz="2000" dirty="0"/>
              <a:t>(2) 	No confusion about whom those privileged parties are (authenticity).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Symmetric-key cryptography</a:t>
            </a:r>
            <a:endParaRPr lang="en-US" sz="2000" dirty="0"/>
          </a:p>
          <a:p>
            <a:pPr marL="457200" indent="-457200"/>
            <a:r>
              <a:rPr lang="en-US" sz="2000" dirty="0"/>
              <a:t>Logical separation of information, since only parties that share the secret key can</a:t>
            </a:r>
          </a:p>
          <a:p>
            <a:pPr marL="457200" indent="-457200"/>
            <a:r>
              <a:rPr lang="en-US" sz="2000" dirty="0"/>
              <a:t>learn the contents hereof (assuming there is no confusion about who has access to</a:t>
            </a:r>
          </a:p>
          <a:p>
            <a:pPr marL="457200" indent="-457200"/>
            <a:r>
              <a:rPr lang="en-US" sz="2000" dirty="0"/>
              <a:t>this key). Note that the symmetric key is used both for encryption and for decryption.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Public </a:t>
            </a:r>
            <a:r>
              <a:rPr lang="en-US" sz="2000" i="1" dirty="0"/>
              <a:t>key </a:t>
            </a:r>
            <a:r>
              <a:rPr lang="en-US" sz="2000" i="1" dirty="0" smtClean="0"/>
              <a:t>cryptography</a:t>
            </a:r>
            <a:endParaRPr lang="en-US" sz="2000" i="1" dirty="0"/>
          </a:p>
          <a:p>
            <a:pPr marL="457200" indent="-457200"/>
            <a:r>
              <a:rPr lang="en-US" sz="2000" dirty="0"/>
              <a:t>Logical separation of information, since only parties that have access to the private</a:t>
            </a:r>
          </a:p>
          <a:p>
            <a:pPr marL="457200" indent="-457200"/>
            <a:r>
              <a:rPr lang="en-US" sz="2000" dirty="0"/>
              <a:t>decryption key can learn the content of encrypted messages (assuming there is no</a:t>
            </a:r>
          </a:p>
          <a:p>
            <a:pPr marL="457200" indent="-457200"/>
            <a:r>
              <a:rPr lang="en-US" sz="2000" dirty="0"/>
              <a:t>confusion about who has access to this private key). Note that any party may obtain</a:t>
            </a:r>
          </a:p>
          <a:p>
            <a:pPr marL="457200" indent="-457200"/>
            <a:r>
              <a:rPr lang="en-US" sz="2000" dirty="0"/>
              <a:t>access to the public encryption key, since it does not reveal the decryption key.</a:t>
            </a:r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889125" y="533400"/>
            <a:ext cx="5499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Secrecy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1D05D8E-1077-4C10-A0CB-6CC7CFBEA3EF}" type="slidenum">
              <a:rPr lang="en-US"/>
              <a:pPr/>
              <a:t>43</a:t>
            </a:fld>
            <a:endParaRPr lang="en-US"/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936625"/>
            <a:ext cx="8839200" cy="5940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 smtClean="0"/>
              <a:t>Symmetric-key </a:t>
            </a:r>
            <a:r>
              <a:rPr lang="en-US" sz="2000" b="1" dirty="0"/>
              <a:t>cryptography</a:t>
            </a:r>
          </a:p>
          <a:p>
            <a:pPr marL="457200" indent="-457200"/>
            <a:r>
              <a:rPr lang="en-US" sz="2000" dirty="0"/>
              <a:t>Security services based on exchange of secret and authentic keys:   </a:t>
            </a:r>
          </a:p>
          <a:p>
            <a:pPr marL="457200" indent="-457200"/>
            <a:r>
              <a:rPr lang="en-US" sz="2000" dirty="0"/>
              <a:t>(1) 	Logical separation of messages, by exchanging secret keys between privileged parties only;</a:t>
            </a:r>
          </a:p>
          <a:p>
            <a:pPr marL="457200" indent="-457200"/>
            <a:r>
              <a:rPr lang="en-US" sz="2000" dirty="0"/>
              <a:t>(2) 	Authenticity of privileged parties by checking credentials of each party, by</a:t>
            </a:r>
          </a:p>
          <a:p>
            <a:pPr marL="457200" indent="-457200"/>
            <a:r>
              <a:rPr lang="en-US" sz="2000" dirty="0"/>
              <a:t>       non-cryptographic means (certified mail, courier, face-to-face, etc.)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b="1" dirty="0" smtClean="0"/>
              <a:t>Public-key </a:t>
            </a:r>
            <a:r>
              <a:rPr lang="en-US" sz="2000" b="1" dirty="0"/>
              <a:t>cryptography</a:t>
            </a:r>
          </a:p>
          <a:p>
            <a:pPr marL="457200" indent="-457200"/>
            <a:r>
              <a:rPr lang="en-US" sz="2000" dirty="0"/>
              <a:t>Security services based on exchange of authentic public keys:   </a:t>
            </a:r>
          </a:p>
          <a:p>
            <a:pPr marL="457200" indent="-457200"/>
            <a:r>
              <a:rPr lang="en-US" sz="2000" dirty="0"/>
              <a:t>(1) 	Logical separation of messages, by restricting access to each private key to the  privileged party only (in practice, there is only 1 privileged entity);</a:t>
            </a:r>
          </a:p>
          <a:p>
            <a:pPr marL="457200" indent="-457200"/>
            <a:r>
              <a:rPr lang="en-US" sz="2000" dirty="0"/>
              <a:t>(2) 	Authenticity of privileged parties, by checking credentials of each party by</a:t>
            </a:r>
          </a:p>
          <a:p>
            <a:pPr marL="457200" indent="-457200"/>
            <a:r>
              <a:rPr lang="en-US" sz="2000" dirty="0"/>
              <a:t>       non-cryptographic means and (if successful) by subsequently binding the public key to this party (</a:t>
            </a:r>
            <a:r>
              <a:rPr lang="en-US" sz="2000" i="1" dirty="0"/>
              <a:t>certification of public keys).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dirty="0"/>
              <a:t>Certification is done by a so-called Trusted Third Party, who vouches for the </a:t>
            </a:r>
          </a:p>
          <a:p>
            <a:pPr marL="457200" indent="-457200"/>
            <a:r>
              <a:rPr lang="en-US" sz="2000" dirty="0"/>
              <a:t>authenticity of the binding between an entity and its public key.</a:t>
            </a:r>
            <a:endParaRPr lang="en-US" sz="2000" i="1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55625" y="533400"/>
            <a:ext cx="8185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– Authenticity and Secrecy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58D0E62-56C0-4F3A-B4E8-6CDEE3B549A9}" type="slidenum">
              <a:rPr lang="en-US"/>
              <a:pPr/>
              <a:t>44</a:t>
            </a:fld>
            <a:endParaRPr lang="en-US"/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65556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 smtClean="0"/>
              <a:t>Public-key </a:t>
            </a:r>
            <a:r>
              <a:rPr lang="en-US" sz="2000" b="1" dirty="0"/>
              <a:t>cryptography (cont’d)</a:t>
            </a:r>
          </a:p>
          <a:p>
            <a:pPr marL="457200" indent="-457200"/>
            <a:r>
              <a:rPr lang="en-US" sz="2000" dirty="0"/>
              <a:t>Certification of public keys depends on appropriately checking the credentials</a:t>
            </a:r>
          </a:p>
          <a:p>
            <a:pPr marL="457200" indent="-457200"/>
            <a:r>
              <a:rPr lang="en-US" sz="2000" dirty="0"/>
              <a:t>of a party and constitutes the following: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Check, by cryptographic means, that the entity A that claims to have access to the public key </a:t>
            </a:r>
            <a:r>
              <a:rPr lang="en-US" sz="2000" i="1" dirty="0"/>
              <a:t>P</a:t>
            </a:r>
            <a:r>
              <a:rPr lang="en-US" sz="2000" i="1" baseline="-25000" dirty="0"/>
              <a:t>A</a:t>
            </a:r>
            <a:r>
              <a:rPr lang="en-US" sz="2000" dirty="0"/>
              <a:t>, has access to the corresponding private key </a:t>
            </a:r>
            <a:r>
              <a:rPr lang="en-US" sz="2000" i="1" dirty="0"/>
              <a:t>S</a:t>
            </a:r>
            <a:r>
              <a:rPr lang="en-US" sz="2000" i="1" baseline="-25000" dirty="0"/>
              <a:t>A</a:t>
            </a:r>
            <a:r>
              <a:rPr lang="en-US" sz="2000" dirty="0"/>
              <a:t>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Check, by non-cryptographic means, the claimed identity </a:t>
            </a:r>
            <a:r>
              <a:rPr lang="en-US" sz="2000" i="1" dirty="0"/>
              <a:t>Id</a:t>
            </a:r>
            <a:r>
              <a:rPr lang="en-US" sz="2000" i="1" baseline="-25000" dirty="0"/>
              <a:t>A</a:t>
            </a:r>
            <a:r>
              <a:rPr lang="en-US" sz="2000" dirty="0"/>
              <a:t> of A.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dirty="0"/>
              <a:t>Certification is done by a so-called trusted third party: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Digital </a:t>
            </a:r>
            <a:r>
              <a:rPr lang="en-US" sz="2000" i="1" dirty="0"/>
              <a:t>certificates (cryptographic binding</a:t>
            </a:r>
            <a:r>
              <a:rPr lang="en-US" sz="2000" i="1" dirty="0" smtClean="0"/>
              <a:t>)</a:t>
            </a:r>
            <a:endParaRPr lang="en-US" sz="2000" i="1" dirty="0"/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Authenticity of binding, via signature over the pair (</a:t>
            </a:r>
            <a:r>
              <a:rPr lang="en-US" sz="2000" i="1" dirty="0" err="1"/>
              <a:t>Id</a:t>
            </a:r>
            <a:r>
              <a:rPr lang="en-US" sz="2000" i="1" baseline="-25000" dirty="0" err="1"/>
              <a:t>A</a:t>
            </a:r>
            <a:r>
              <a:rPr lang="en-US" sz="2000" i="1" dirty="0" err="1"/>
              <a:t>,P</a:t>
            </a:r>
            <a:r>
              <a:rPr lang="en-US" sz="2000" i="1" baseline="-25000" dirty="0" err="1"/>
              <a:t>A</a:t>
            </a:r>
            <a:r>
              <a:rPr lang="en-US" sz="2000" dirty="0"/>
              <a:t>) by trusted party;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Verification of authenticity of public keys </a:t>
            </a:r>
            <a:r>
              <a:rPr lang="en-US" sz="2000" i="1" dirty="0"/>
              <a:t>by any party</a:t>
            </a:r>
            <a:r>
              <a:rPr lang="en-US" sz="2000" dirty="0"/>
              <a:t>, by verifying signature of trusted party in the digital certificate (assuming the authentic storage of trusted party’s signature verification string on each verifying device); 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Unrestricted transfer of certificates possible (hence, off-line certification possible).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Manual </a:t>
            </a:r>
            <a:r>
              <a:rPr lang="en-US" sz="2000" i="1" dirty="0"/>
              <a:t>‘certificates’(non-cryptographic: pushing button, low power mode, etc.).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cryptographic verification of the authenticity of public keys possible;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transfer of certificates possible (hence, on-line ‘certification’ only). </a:t>
            </a:r>
            <a:endParaRPr lang="en-US" sz="2000" dirty="0" smtClean="0"/>
          </a:p>
          <a:p>
            <a:pPr marL="457200" indent="-457200"/>
            <a:r>
              <a:rPr lang="en-US" sz="2000" u="sng" dirty="0" smtClean="0"/>
              <a:t>Note:</a:t>
            </a:r>
            <a:r>
              <a:rPr lang="en-US" sz="2000" dirty="0" smtClean="0"/>
              <a:t> with manual certificates, one usually implements ACL lists with public keys                              </a:t>
            </a:r>
            <a:endParaRPr lang="en-US" sz="2000" i="1" dirty="0"/>
          </a:p>
          <a:p>
            <a:pPr marL="457200" indent="-457200"/>
            <a:endParaRPr lang="en-US" sz="2000" i="1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555625" y="533400"/>
            <a:ext cx="8185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Cryptographic building blocks – Authenticity and Secrecy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45</a:t>
            </a:fld>
            <a:endParaRPr lang="en-US" dirty="0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0" y="3276600"/>
            <a:ext cx="9144000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/>
              <a:t>Provisioning with Public-Keys </a:t>
            </a:r>
          </a:p>
          <a:p>
            <a:pPr algn="ctr">
              <a:buFont typeface="Symbol" pitchFamily="18" charset="2"/>
              <a:buChar char="-"/>
            </a:pPr>
            <a:r>
              <a:rPr lang="en-US" sz="2000" i="1" dirty="0" smtClean="0"/>
              <a:t>Features and Benefits</a:t>
            </a:r>
          </a:p>
          <a:p>
            <a:pPr algn="ctr">
              <a:buFont typeface="Symbol" pitchFamily="18" charset="2"/>
              <a:buChar char="-"/>
            </a:pPr>
            <a:r>
              <a:rPr lang="en-US" sz="2000" i="1" dirty="0" smtClean="0"/>
              <a:t> Security and Usability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-25400" y="93980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/>
              <a:t>Ease </a:t>
            </a:r>
            <a:r>
              <a:rPr lang="en-US" sz="2000" b="1" dirty="0"/>
              <a:t>of use</a:t>
            </a:r>
            <a:r>
              <a:rPr lang="en-US" sz="2000" dirty="0"/>
              <a:t>. </a:t>
            </a:r>
            <a:r>
              <a:rPr lang="en-US" sz="2000" b="0" dirty="0"/>
              <a:t>Trust lifecycle management appears the</a:t>
            </a:r>
            <a:r>
              <a:rPr lang="en-US" sz="2000" b="0" i="1" dirty="0"/>
              <a:t> same </a:t>
            </a:r>
            <a:r>
              <a:rPr lang="en-US" sz="2000" b="0" dirty="0"/>
              <a:t>as that of an unsecured network and relies on</a:t>
            </a:r>
            <a:endParaRPr lang="en-US" sz="2000" b="0" i="1" dirty="0">
              <a:sym typeface="Symbol" pitchFamily="18" charset="2"/>
            </a:endParaRP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</a:t>
            </a:r>
            <a:r>
              <a:rPr lang="en-US" sz="2000" b="0" dirty="0" smtClean="0"/>
              <a:t> proper </a:t>
            </a:r>
            <a:r>
              <a:rPr lang="en-US" sz="2000" b="0" dirty="0"/>
              <a:t>identification of devices (e.g., reading off a label of physical module);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</a:t>
            </a:r>
            <a:r>
              <a:rPr lang="en-US" sz="2000" b="0" dirty="0" smtClean="0"/>
              <a:t> proper </a:t>
            </a:r>
            <a:r>
              <a:rPr lang="en-US" sz="2000" b="0" dirty="0"/>
              <a:t>management of device roles (e.g., adding these to, resp. removing these</a:t>
            </a:r>
          </a:p>
          <a:p>
            <a:pPr algn="l" eaLnBrk="0" hangingPunct="0"/>
            <a:r>
              <a:rPr lang="en-US" sz="2000" b="0" dirty="0"/>
              <a:t>  </a:t>
            </a:r>
            <a:r>
              <a:rPr lang="en-US" sz="2000" b="0" dirty="0" smtClean="0"/>
              <a:t> from </a:t>
            </a:r>
            <a:r>
              <a:rPr lang="en-US" sz="2000" b="0" dirty="0"/>
              <a:t>a white list, e.g., via a workstation GUI).</a:t>
            </a:r>
          </a:p>
          <a:p>
            <a:pPr algn="l" eaLnBrk="0" hangingPunct="0"/>
            <a:r>
              <a:rPr lang="en-US" sz="2000" b="0" dirty="0"/>
              <a:t>Thus, trust lifecycle management relies completely on handling of </a:t>
            </a:r>
            <a:r>
              <a:rPr lang="en-US" sz="2000" b="0" i="1" dirty="0"/>
              <a:t>public</a:t>
            </a:r>
            <a:r>
              <a:rPr lang="en-US" sz="2000" b="0" dirty="0"/>
              <a:t> information.</a:t>
            </a:r>
          </a:p>
          <a:p>
            <a:pPr algn="l" eaLnBrk="0" hangingPunct="0"/>
            <a:endParaRPr lang="en-US" sz="2000" b="0" dirty="0"/>
          </a:p>
          <a:p>
            <a:pPr algn="l" eaLnBrk="0" hangingPunct="0"/>
            <a:r>
              <a:rPr lang="en-US" sz="2000" b="1" dirty="0"/>
              <a:t>Flexibility</a:t>
            </a:r>
            <a:r>
              <a:rPr lang="en-US" sz="2000" dirty="0"/>
              <a:t>. </a:t>
            </a:r>
            <a:r>
              <a:rPr lang="en-US" sz="2000" b="0" dirty="0"/>
              <a:t>Virtually no restrictions </a:t>
            </a:r>
            <a:r>
              <a:rPr lang="en-US" sz="2000" b="0" dirty="0" err="1"/>
              <a:t>w.r.t</a:t>
            </a:r>
            <a:r>
              <a:rPr lang="en-US" sz="2000" b="0" dirty="0"/>
              <a:t>. support for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</a:t>
            </a:r>
            <a:r>
              <a:rPr lang="en-US" sz="2000" b="0" dirty="0" smtClean="0"/>
              <a:t> mix-and-match </a:t>
            </a:r>
            <a:r>
              <a:rPr lang="en-US" sz="2000" b="0" dirty="0"/>
              <a:t>of devices from different vendors;</a:t>
            </a:r>
          </a:p>
          <a:p>
            <a:pPr algn="l" eaLnBrk="0" hangingPunct="0"/>
            <a:r>
              <a:rPr lang="en-US" sz="2000" dirty="0" smtClean="0"/>
              <a:t>    </a:t>
            </a:r>
            <a:r>
              <a:rPr lang="en-US" sz="2000" b="0" dirty="0" smtClean="0"/>
              <a:t>changes </a:t>
            </a:r>
            <a:r>
              <a:rPr lang="en-US" sz="2000" b="0" dirty="0"/>
              <a:t>to network topology (merging or partitioning of networks, device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 </a:t>
            </a:r>
            <a:r>
              <a:rPr lang="en-US" sz="2000" b="0" dirty="0" smtClean="0"/>
              <a:t>replacement </a:t>
            </a:r>
            <a:r>
              <a:rPr lang="en-US" sz="2000" b="0" dirty="0"/>
              <a:t>or addition, addition of pre-assembled subsystem); </a:t>
            </a:r>
          </a:p>
          <a:p>
            <a:pPr algn="l" eaLnBrk="0" hangingPunct="0"/>
            <a:r>
              <a:rPr lang="en-US" sz="2000" dirty="0" smtClean="0"/>
              <a:t>    </a:t>
            </a:r>
            <a:r>
              <a:rPr lang="en-US" sz="2000" b="0" dirty="0" smtClean="0"/>
              <a:t>changes </a:t>
            </a:r>
            <a:r>
              <a:rPr lang="en-US" sz="2000" b="0" dirty="0"/>
              <a:t>to device roles (e.g., smooth hand-over of system manager, security </a:t>
            </a:r>
            <a:r>
              <a:rPr lang="en-US" sz="2000" b="0" dirty="0" smtClean="0"/>
              <a:t>manager</a:t>
            </a:r>
          </a:p>
          <a:p>
            <a:pPr algn="l" eaLnBrk="0" hangingPunct="0"/>
            <a:r>
              <a:rPr lang="en-US" sz="2000" dirty="0" smtClean="0"/>
              <a:t>   </a:t>
            </a:r>
            <a:r>
              <a:rPr lang="en-US" sz="2000" b="0" dirty="0" smtClean="0"/>
              <a:t> roles</a:t>
            </a:r>
            <a:r>
              <a:rPr lang="en-US" sz="2000" b="0" dirty="0"/>
              <a:t>, via ‘soft reboot’);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</a:t>
            </a:r>
            <a:r>
              <a:rPr lang="en-US" sz="2000" b="0" dirty="0" smtClean="0"/>
              <a:t> back-up </a:t>
            </a:r>
            <a:r>
              <a:rPr lang="en-US" sz="2000" b="0" dirty="0"/>
              <a:t>and failure recovery (since management fully relies on </a:t>
            </a:r>
            <a:r>
              <a:rPr lang="en-US" sz="2000" b="0" i="1" dirty="0"/>
              <a:t>public</a:t>
            </a:r>
            <a:r>
              <a:rPr lang="en-US" sz="2000" b="0" dirty="0"/>
              <a:t> information).</a:t>
            </a:r>
            <a:endParaRPr lang="en-US" sz="2000" b="0" u="sng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13178" y="533400"/>
            <a:ext cx="347005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Features and Benefits (1)</a:t>
            </a:r>
            <a:endParaRPr lang="en-US" sz="2400" b="1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7000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-12700" y="977523"/>
            <a:ext cx="91440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n-US" sz="2000" b="1" dirty="0" smtClean="0"/>
              <a:t>Minimizes </a:t>
            </a:r>
            <a:r>
              <a:rPr lang="en-US" sz="2000" b="1" dirty="0"/>
              <a:t>trust dependencies</a:t>
            </a:r>
            <a:r>
              <a:rPr lang="en-US" sz="2000" dirty="0"/>
              <a:t>. </a:t>
            </a:r>
            <a:r>
              <a:rPr lang="en-US" sz="2000" b="0" dirty="0"/>
              <a:t>Since secret information is never disclosed,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Greatly reduced reliance on trustworthy personnel; 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Virtually no training requirements for operational personnel;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Virtual removal of trust dependencies between different entities in value chain</a:t>
            </a:r>
          </a:p>
          <a:p>
            <a:pPr algn="l" eaLnBrk="0" hangingPunct="0"/>
            <a:r>
              <a:rPr lang="en-US" sz="2000" b="0" dirty="0"/>
              <a:t>   (whether OEM, vendor, system integrator, installer, or user).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Ease of security </a:t>
            </a:r>
            <a:r>
              <a:rPr lang="en-US" sz="2000" b="0" dirty="0" err="1" smtClean="0"/>
              <a:t>auditability</a:t>
            </a:r>
            <a:r>
              <a:rPr lang="en-US" sz="2000" b="0" dirty="0"/>
              <a:t>.</a:t>
            </a:r>
          </a:p>
          <a:p>
            <a:pPr algn="l" eaLnBrk="0" hangingPunct="0"/>
            <a:endParaRPr lang="en-US" sz="2000" b="0" dirty="0"/>
          </a:p>
          <a:p>
            <a:pPr algn="l" eaLnBrk="0" hangingPunct="0">
              <a:lnSpc>
                <a:spcPct val="90000"/>
              </a:lnSpc>
            </a:pPr>
            <a:r>
              <a:rPr lang="en-US" sz="2000" b="1" dirty="0"/>
              <a:t>Support for flexible deployment and business models</a:t>
            </a:r>
            <a:r>
              <a:rPr lang="en-US" sz="2000" dirty="0"/>
              <a:t>. </a:t>
            </a:r>
            <a:r>
              <a:rPr lang="en-US" sz="2000" b="0" dirty="0"/>
              <a:t>Due to the fact that no secret information is ever disclosed during a device’s or network’s lifecycle, network topology changes or device role changes present a ‘clean’ logical separation between state prior to and after such an event (thus, allowing subscription-based services, outsourced management, re-contracting, etc.).</a:t>
            </a:r>
          </a:p>
          <a:p>
            <a:pPr algn="l" eaLnBrk="0" hangingPunct="0"/>
            <a:endParaRPr lang="en-US" sz="2000" dirty="0"/>
          </a:p>
          <a:p>
            <a:pPr algn="l" eaLnBrk="0" hangingPunct="0">
              <a:lnSpc>
                <a:spcPct val="90000"/>
              </a:lnSpc>
            </a:pPr>
            <a:r>
              <a:rPr lang="en-US" sz="2000" b="1" dirty="0"/>
              <a:t>Enforcement of standards compliance</a:t>
            </a:r>
            <a:r>
              <a:rPr lang="en-US" sz="2000" dirty="0"/>
              <a:t>. </a:t>
            </a:r>
            <a:r>
              <a:rPr lang="en-US" sz="2000" b="0" dirty="0"/>
              <a:t> Enforced by only issuing a certificate to devices from vendors that passed conformance testing.</a:t>
            </a:r>
          </a:p>
          <a:p>
            <a:pPr algn="l" eaLnBrk="0" hangingPunct="0"/>
            <a:endParaRPr lang="en-US" sz="2000" dirty="0"/>
          </a:p>
          <a:p>
            <a:pPr algn="l" eaLnBrk="0" hangingPunct="0">
              <a:lnSpc>
                <a:spcPct val="90000"/>
              </a:lnSpc>
            </a:pPr>
            <a:r>
              <a:rPr lang="en-US" sz="2000" b="1" dirty="0"/>
              <a:t>No reliance on configuration tools and out-of-band configuration steps</a:t>
            </a:r>
            <a:r>
              <a:rPr lang="en-US" sz="2000" dirty="0"/>
              <a:t>.</a:t>
            </a:r>
            <a:r>
              <a:rPr lang="en-US" sz="2000" b="0" dirty="0"/>
              <a:t> A configuration tool may be used, but is not strictly necessary for trust enforcement.</a:t>
            </a:r>
            <a:endParaRPr lang="en-US" sz="2000" dirty="0"/>
          </a:p>
          <a:p>
            <a:pPr algn="l" eaLnBrk="0" hangingPunct="0"/>
            <a:endParaRPr lang="en-US" sz="2000" b="0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13178" y="533400"/>
            <a:ext cx="347005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Features and Benefits (2)</a:t>
            </a:r>
            <a:endParaRPr lang="en-US" sz="2400" b="1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-25400" y="9525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i="1" dirty="0"/>
              <a:t>Conventional wisdom: </a:t>
            </a:r>
            <a:r>
              <a:rPr lang="en-US" sz="2000" b="0" dirty="0"/>
              <a:t>Symmetric-key cryptographic functionality, let alone public- key cryptographic functionality, are expensive to implement with sensor networks.</a:t>
            </a:r>
          </a:p>
          <a:p>
            <a:pPr algn="l" eaLnBrk="0" hangingPunct="0"/>
            <a:r>
              <a:rPr lang="en-US" sz="2000" i="1" dirty="0"/>
              <a:t>Status anno 2008:</a:t>
            </a:r>
            <a:r>
              <a:rPr lang="en-US" sz="2000" b="0" i="1" dirty="0"/>
              <a:t> </a:t>
            </a:r>
            <a:r>
              <a:rPr lang="en-US" sz="2000" b="0" dirty="0"/>
              <a:t>conventional wisdom challenged for all but most mundane devices.</a:t>
            </a:r>
          </a:p>
          <a:p>
            <a:pPr algn="l" eaLnBrk="0" hangingPunct="0"/>
            <a:r>
              <a:rPr lang="en-US" sz="2000" b="0" u="sng" dirty="0" smtClean="0"/>
              <a:t>Examples</a:t>
            </a:r>
            <a:r>
              <a:rPr lang="en-US" sz="2000" b="0" u="sng" dirty="0"/>
              <a:t>:</a:t>
            </a:r>
            <a:r>
              <a:rPr lang="en-US" sz="2000" b="0" dirty="0"/>
              <a:t> Bluetooth v2.1, ZigBee Smart Metering, RFID e-Passport.</a:t>
            </a:r>
            <a:endParaRPr lang="en-US" sz="2000" b="0" i="1" dirty="0"/>
          </a:p>
        </p:txBody>
      </p:sp>
      <p:sp>
        <p:nvSpPr>
          <p:cNvPr id="30723" name="Rectangle 42"/>
          <p:cNvSpPr>
            <a:spLocks noChangeArrowheads="1"/>
          </p:cNvSpPr>
          <p:nvPr/>
        </p:nvSpPr>
        <p:spPr bwMode="gray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/>
              <a:t>Cost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0" y="2362200"/>
            <a:ext cx="9150350" cy="4178301"/>
            <a:chOff x="0" y="1488"/>
            <a:chExt cx="5764" cy="2632"/>
          </a:xfrm>
        </p:grpSpPr>
        <p:grpSp>
          <p:nvGrpSpPr>
            <p:cNvPr id="3" name="Group 37"/>
            <p:cNvGrpSpPr>
              <a:grpSpLocks/>
            </p:cNvGrpSpPr>
            <p:nvPr/>
          </p:nvGrpSpPr>
          <p:grpSpPr bwMode="auto">
            <a:xfrm>
              <a:off x="144" y="1776"/>
              <a:ext cx="5448" cy="885"/>
              <a:chOff x="144" y="1824"/>
              <a:chExt cx="5448" cy="885"/>
            </a:xfrm>
          </p:grpSpPr>
          <p:grpSp>
            <p:nvGrpSpPr>
              <p:cNvPr id="4" name="Group 36"/>
              <p:cNvGrpSpPr>
                <a:grpSpLocks/>
              </p:cNvGrpSpPr>
              <p:nvPr/>
            </p:nvGrpSpPr>
            <p:grpSpPr bwMode="auto">
              <a:xfrm>
                <a:off x="144" y="1824"/>
                <a:ext cx="4032" cy="432"/>
                <a:chOff x="144" y="1824"/>
                <a:chExt cx="4032" cy="432"/>
              </a:xfrm>
            </p:grpSpPr>
            <p:sp>
              <p:nvSpPr>
                <p:cNvPr id="30747" name="Rectangle 4"/>
                <p:cNvSpPr>
                  <a:spLocks noChangeArrowheads="1"/>
                </p:cNvSpPr>
                <p:nvPr/>
              </p:nvSpPr>
              <p:spPr bwMode="gray">
                <a:xfrm>
                  <a:off x="144" y="2064"/>
                  <a:ext cx="1584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 Public Key Device</a:t>
                  </a:r>
                </a:p>
              </p:txBody>
            </p:sp>
            <p:sp>
              <p:nvSpPr>
                <p:cNvPr id="30748" name="Rectangle 6"/>
                <p:cNvSpPr>
                  <a:spLocks noChangeArrowheads="1"/>
                </p:cNvSpPr>
                <p:nvPr/>
              </p:nvSpPr>
              <p:spPr bwMode="gray">
                <a:xfrm>
                  <a:off x="1776" y="2064"/>
                  <a:ext cx="67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DeviceId</a:t>
                  </a:r>
                </a:p>
              </p:txBody>
            </p:sp>
            <p:sp>
              <p:nvSpPr>
                <p:cNvPr id="30749" name="Rectangle 8"/>
                <p:cNvSpPr>
                  <a:spLocks noChangeArrowheads="1"/>
                </p:cNvSpPr>
                <p:nvPr/>
              </p:nvSpPr>
              <p:spPr bwMode="gray">
                <a:xfrm>
                  <a:off x="2496" y="2064"/>
                  <a:ext cx="672" cy="192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99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CA Id</a:t>
                  </a:r>
                </a:p>
              </p:txBody>
            </p:sp>
            <p:sp>
              <p:nvSpPr>
                <p:cNvPr id="30750" name="Rectangle 10"/>
                <p:cNvSpPr>
                  <a:spLocks noChangeArrowheads="1"/>
                </p:cNvSpPr>
                <p:nvPr/>
              </p:nvSpPr>
              <p:spPr bwMode="gray">
                <a:xfrm>
                  <a:off x="3216" y="2064"/>
                  <a:ext cx="912" cy="192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CC99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AttributeData</a:t>
                  </a:r>
                </a:p>
              </p:txBody>
            </p:sp>
            <p:sp>
              <p:nvSpPr>
                <p:cNvPr id="30751" name="Line 13"/>
                <p:cNvSpPr>
                  <a:spLocks noChangeShapeType="1"/>
                </p:cNvSpPr>
                <p:nvPr/>
              </p:nvSpPr>
              <p:spPr bwMode="gray">
                <a:xfrm>
                  <a:off x="144" y="2016"/>
                  <a:ext cx="15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2" name="Line 14"/>
                <p:cNvSpPr>
                  <a:spLocks noChangeShapeType="1"/>
                </p:cNvSpPr>
                <p:nvPr/>
              </p:nvSpPr>
              <p:spPr bwMode="gray">
                <a:xfrm>
                  <a:off x="2496" y="2016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3" name="Line 15"/>
                <p:cNvSpPr>
                  <a:spLocks noChangeShapeType="1"/>
                </p:cNvSpPr>
                <p:nvPr/>
              </p:nvSpPr>
              <p:spPr bwMode="gray">
                <a:xfrm>
                  <a:off x="3216" y="2016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4" name="Line 16"/>
                <p:cNvSpPr>
                  <a:spLocks noChangeShapeType="1"/>
                </p:cNvSpPr>
                <p:nvPr/>
              </p:nvSpPr>
              <p:spPr bwMode="gray">
                <a:xfrm>
                  <a:off x="1728" y="2016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5" name="Text Box 17"/>
                <p:cNvSpPr txBox="1">
                  <a:spLocks noChangeArrowheads="1"/>
                </p:cNvSpPr>
                <p:nvPr/>
              </p:nvSpPr>
              <p:spPr bwMode="gray">
                <a:xfrm>
                  <a:off x="702" y="1831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22 octets</a:t>
                  </a:r>
                </a:p>
              </p:txBody>
            </p:sp>
            <p:sp>
              <p:nvSpPr>
                <p:cNvPr id="30756" name="Text Box 18"/>
                <p:cNvSpPr txBox="1">
                  <a:spLocks noChangeArrowheads="1"/>
                </p:cNvSpPr>
                <p:nvPr/>
              </p:nvSpPr>
              <p:spPr bwMode="gray">
                <a:xfrm>
                  <a:off x="1872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8 octets</a:t>
                  </a:r>
                </a:p>
              </p:txBody>
            </p:sp>
            <p:sp>
              <p:nvSpPr>
                <p:cNvPr id="30757" name="Text Box 19"/>
                <p:cNvSpPr txBox="1">
                  <a:spLocks noChangeArrowheads="1"/>
                </p:cNvSpPr>
                <p:nvPr/>
              </p:nvSpPr>
              <p:spPr bwMode="gray">
                <a:xfrm>
                  <a:off x="2620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8 octets</a:t>
                  </a:r>
                </a:p>
              </p:txBody>
            </p:sp>
            <p:sp>
              <p:nvSpPr>
                <p:cNvPr id="30758" name="Text Box 20"/>
                <p:cNvSpPr txBox="1">
                  <a:spLocks noChangeArrowheads="1"/>
                </p:cNvSpPr>
                <p:nvPr/>
              </p:nvSpPr>
              <p:spPr bwMode="gray">
                <a:xfrm>
                  <a:off x="3408" y="1824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10 octets</a:t>
                  </a:r>
                </a:p>
              </p:txBody>
            </p:sp>
          </p:grpSp>
          <p:grpSp>
            <p:nvGrpSpPr>
              <p:cNvPr id="5" name="Group 35"/>
              <p:cNvGrpSpPr>
                <a:grpSpLocks/>
              </p:cNvGrpSpPr>
              <p:nvPr/>
            </p:nvGrpSpPr>
            <p:grpSpPr bwMode="auto">
              <a:xfrm>
                <a:off x="2592" y="2440"/>
                <a:ext cx="3000" cy="269"/>
                <a:chOff x="2640" y="2632"/>
                <a:chExt cx="3000" cy="269"/>
              </a:xfrm>
            </p:grpSpPr>
            <p:sp>
              <p:nvSpPr>
                <p:cNvPr id="30741" name="Rectangle 22"/>
                <p:cNvSpPr>
                  <a:spLocks noChangeArrowheads="1"/>
                </p:cNvSpPr>
                <p:nvPr/>
              </p:nvSpPr>
              <p:spPr bwMode="gray">
                <a:xfrm>
                  <a:off x="4368" y="2688"/>
                  <a:ext cx="1248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en-US" b="0"/>
                </a:p>
              </p:txBody>
            </p:sp>
            <p:sp>
              <p:nvSpPr>
                <p:cNvPr id="30742" name="Rectangle 25"/>
                <p:cNvSpPr>
                  <a:spLocks noChangeArrowheads="1"/>
                </p:cNvSpPr>
                <p:nvPr/>
              </p:nvSpPr>
              <p:spPr bwMode="gray">
                <a:xfrm>
                  <a:off x="3120" y="2688"/>
                  <a:ext cx="624" cy="192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FF66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ProfileId</a:t>
                  </a:r>
                </a:p>
              </p:txBody>
            </p:sp>
            <p:sp>
              <p:nvSpPr>
                <p:cNvPr id="30743" name="Text Box 27"/>
                <p:cNvSpPr txBox="1">
                  <a:spLocks noChangeArrowheads="1"/>
                </p:cNvSpPr>
                <p:nvPr/>
              </p:nvSpPr>
              <p:spPr bwMode="gray">
                <a:xfrm>
                  <a:off x="3734" y="2632"/>
                  <a:ext cx="116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2200" b="0">
                    <a:latin typeface="Arial" charset="0"/>
                  </a:endParaRPr>
                </a:p>
              </p:txBody>
            </p:sp>
            <p:sp>
              <p:nvSpPr>
                <p:cNvPr id="30744" name="Rectangle 28"/>
                <p:cNvSpPr>
                  <a:spLocks noChangeArrowheads="1"/>
                </p:cNvSpPr>
                <p:nvPr/>
              </p:nvSpPr>
              <p:spPr bwMode="gray">
                <a:xfrm>
                  <a:off x="2640" y="2688"/>
                  <a:ext cx="43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Ctrl</a:t>
                  </a:r>
                </a:p>
              </p:txBody>
            </p:sp>
            <p:sp>
              <p:nvSpPr>
                <p:cNvPr id="30745" name="Rectangle 30"/>
                <p:cNvSpPr>
                  <a:spLocks noChangeArrowheads="1"/>
                </p:cNvSpPr>
                <p:nvPr/>
              </p:nvSpPr>
              <p:spPr bwMode="gray">
                <a:xfrm>
                  <a:off x="3792" y="2688"/>
                  <a:ext cx="528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Serial#</a:t>
                  </a:r>
                </a:p>
              </p:txBody>
            </p:sp>
            <p:sp>
              <p:nvSpPr>
                <p:cNvPr id="30746" name="Text Box 32"/>
                <p:cNvSpPr txBox="1">
                  <a:spLocks noChangeArrowheads="1"/>
                </p:cNvSpPr>
                <p:nvPr/>
              </p:nvSpPr>
              <p:spPr bwMode="gray">
                <a:xfrm>
                  <a:off x="4353" y="2649"/>
                  <a:ext cx="128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0"/>
                    <a:t>ManufacturerData</a:t>
                  </a:r>
                </a:p>
              </p:txBody>
            </p:sp>
          </p:grpSp>
          <p:sp>
            <p:nvSpPr>
              <p:cNvPr id="30739" name="Line 33"/>
              <p:cNvSpPr>
                <a:spLocks noChangeShapeType="1"/>
              </p:cNvSpPr>
              <p:nvPr/>
            </p:nvSpPr>
            <p:spPr bwMode="gray">
              <a:xfrm flipH="1">
                <a:off x="2592" y="2304"/>
                <a:ext cx="62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0740" name="Line 34"/>
              <p:cNvSpPr>
                <a:spLocks noChangeShapeType="1"/>
              </p:cNvSpPr>
              <p:nvPr/>
            </p:nvSpPr>
            <p:spPr bwMode="gray">
              <a:xfrm>
                <a:off x="4176" y="2304"/>
                <a:ext cx="13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30726" name="Rectangle 38"/>
            <p:cNvSpPr>
              <a:spLocks noChangeArrowheads="1"/>
            </p:cNvSpPr>
            <p:nvPr/>
          </p:nvSpPr>
          <p:spPr bwMode="gray">
            <a:xfrm>
              <a:off x="0" y="1536"/>
              <a:ext cx="3559" cy="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u="sng" dirty="0" smtClean="0"/>
                <a:t>ZigBee </a:t>
              </a:r>
              <a:r>
                <a:rPr lang="en-US" sz="1800" b="0" u="sng" dirty="0"/>
                <a:t>Smart Energy </a:t>
              </a:r>
              <a:r>
                <a:rPr lang="en-US" sz="1800" b="0" u="sng" dirty="0" smtClean="0"/>
                <a:t>(SE1.x) Profile </a:t>
              </a:r>
              <a:r>
                <a:rPr lang="en-US" sz="1800" b="0" u="sng" dirty="0"/>
                <a:t>Certificate Structure:</a:t>
              </a:r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/>
              <a:endParaRPr lang="en-US" dirty="0"/>
            </a:p>
            <a:p>
              <a:pPr algn="l"/>
              <a:endParaRPr lang="en-US" b="0" u="sng" dirty="0" smtClean="0"/>
            </a:p>
            <a:p>
              <a:pPr algn="l"/>
              <a:endParaRPr lang="en-US" u="sng" dirty="0" smtClean="0"/>
            </a:p>
            <a:p>
              <a:pPr algn="l"/>
              <a:endParaRPr lang="en-US" b="0" u="sng" dirty="0" smtClean="0"/>
            </a:p>
            <a:p>
              <a:pPr algn="l"/>
              <a:r>
                <a:rPr lang="en-US" sz="1800" b="0" u="sng" dirty="0" smtClean="0"/>
                <a:t>Low-energy </a:t>
              </a:r>
              <a:r>
                <a:rPr lang="en-US" sz="1800" b="0" u="sng" dirty="0"/>
                <a:t>hardware implementations:</a:t>
              </a:r>
            </a:p>
            <a:p>
              <a:pPr algn="l"/>
              <a:endParaRPr lang="en-US" b="0" u="sng" dirty="0"/>
            </a:p>
          </p:txBody>
        </p:sp>
        <p:sp>
          <p:nvSpPr>
            <p:cNvPr id="30727" name="Text Box 41"/>
            <p:cNvSpPr txBox="1">
              <a:spLocks noChangeArrowheads="1"/>
            </p:cNvSpPr>
            <p:nvPr/>
          </p:nvSpPr>
          <p:spPr bwMode="gray">
            <a:xfrm>
              <a:off x="480" y="2928"/>
              <a:ext cx="3263" cy="1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b="0" dirty="0"/>
                <a:t>	</a:t>
              </a:r>
              <a:r>
                <a:rPr lang="en-US" sz="1800" b="0" dirty="0"/>
                <a:t>	</a:t>
              </a:r>
              <a:r>
                <a:rPr lang="en-US" sz="1800" b="0" dirty="0" smtClean="0"/>
                <a:t>Smart Sensors</a:t>
              </a:r>
              <a:r>
                <a:rPr lang="en-US" sz="1800" b="0" baseline="30000" dirty="0" smtClean="0"/>
                <a:t>1</a:t>
              </a:r>
              <a:r>
                <a:rPr lang="en-US" sz="1800" b="0" dirty="0"/>
                <a:t>	RFID</a:t>
              </a:r>
              <a:r>
                <a:rPr lang="en-US" sz="1800" b="0" baseline="30000" dirty="0"/>
                <a:t>2</a:t>
              </a:r>
              <a:r>
                <a:rPr lang="en-US" sz="1800" b="0" dirty="0"/>
                <a:t>	</a:t>
              </a:r>
            </a:p>
            <a:p>
              <a:pPr algn="l">
                <a:lnSpc>
                  <a:spcPct val="150000"/>
                </a:lnSpc>
              </a:pPr>
              <a:r>
                <a:rPr lang="en-US" sz="1800" b="0" dirty="0" smtClean="0"/>
                <a:t>clock </a:t>
              </a:r>
              <a:r>
                <a:rPr lang="en-US" sz="1800" b="0" dirty="0"/>
                <a:t>frequency	</a:t>
              </a:r>
              <a:r>
                <a:rPr lang="en-US" sz="1800" b="0" dirty="0" smtClean="0"/>
                <a:t>2 MHz</a:t>
              </a:r>
              <a:r>
                <a:rPr lang="en-US" sz="1800" b="0" dirty="0"/>
                <a:t>		10 MHz</a:t>
              </a:r>
            </a:p>
            <a:p>
              <a:pPr algn="l"/>
              <a:r>
                <a:rPr lang="en-US" sz="1800" b="0" dirty="0"/>
                <a:t>#gates		~10 </a:t>
              </a:r>
              <a:r>
                <a:rPr lang="en-US" sz="1800" b="0" dirty="0" err="1"/>
                <a:t>kgates</a:t>
              </a:r>
              <a:r>
                <a:rPr lang="en-US" sz="1800" b="0" dirty="0"/>
                <a:t>	~100 </a:t>
              </a:r>
              <a:r>
                <a:rPr lang="en-US" sz="1800" b="0" dirty="0" err="1"/>
                <a:t>kgates</a:t>
              </a:r>
              <a:endParaRPr lang="en-US" sz="1800" b="0" dirty="0"/>
            </a:p>
            <a:p>
              <a:pPr algn="l"/>
              <a:r>
                <a:rPr lang="en-US" sz="1800" b="0" dirty="0"/>
                <a:t>CMOS process	130nm		250nm</a:t>
              </a:r>
            </a:p>
            <a:p>
              <a:pPr algn="l"/>
              <a:r>
                <a:rPr lang="en-US" sz="1800" b="0" dirty="0"/>
                <a:t>Energy exp.:	~ 250 </a:t>
              </a:r>
              <a:r>
                <a:rPr lang="en-US" sz="1800" b="0" dirty="0">
                  <a:sym typeface="Symbol" pitchFamily="18" charset="2"/>
                </a:rPr>
                <a:t></a:t>
              </a:r>
              <a:r>
                <a:rPr lang="en-US" sz="1800" b="0" dirty="0"/>
                <a:t>J		&lt; 100 </a:t>
              </a:r>
              <a:r>
                <a:rPr lang="en-US" sz="1800" b="0" dirty="0">
                  <a:sym typeface="Symbol" pitchFamily="18" charset="2"/>
                </a:rPr>
                <a:t></a:t>
              </a:r>
              <a:r>
                <a:rPr lang="en-US" sz="1800" b="0" dirty="0"/>
                <a:t>J</a:t>
              </a:r>
            </a:p>
            <a:p>
              <a:pPr algn="l"/>
              <a:r>
                <a:rPr lang="en-US" sz="1800" b="0" dirty="0"/>
                <a:t>Computation	signature verify	point multiple</a:t>
              </a:r>
            </a:p>
          </p:txBody>
        </p:sp>
        <p:sp>
          <p:nvSpPr>
            <p:cNvPr id="30728" name="Text Box 43"/>
            <p:cNvSpPr txBox="1">
              <a:spLocks noChangeArrowheads="1"/>
            </p:cNvSpPr>
            <p:nvPr/>
          </p:nvSpPr>
          <p:spPr bwMode="gray">
            <a:xfrm>
              <a:off x="4379" y="1783"/>
              <a:ext cx="85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0"/>
                <a:t>(total: 48 octets)</a:t>
              </a:r>
            </a:p>
          </p:txBody>
        </p:sp>
        <p:sp>
          <p:nvSpPr>
            <p:cNvPr id="30729" name="Line 44"/>
            <p:cNvSpPr>
              <a:spLocks noChangeShapeType="1"/>
            </p:cNvSpPr>
            <p:nvPr/>
          </p:nvSpPr>
          <p:spPr bwMode="gray">
            <a:xfrm>
              <a:off x="480" y="3168"/>
              <a:ext cx="3216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30" name="Text Box 45"/>
            <p:cNvSpPr txBox="1">
              <a:spLocks noChangeArrowheads="1"/>
            </p:cNvSpPr>
            <p:nvPr/>
          </p:nvSpPr>
          <p:spPr bwMode="gray">
            <a:xfrm>
              <a:off x="3840" y="3216"/>
              <a:ext cx="157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u="sng" dirty="0"/>
                <a:t>Sources:</a:t>
              </a:r>
            </a:p>
            <a:p>
              <a:pPr algn="l"/>
              <a:r>
                <a:rPr lang="en-US" sz="1800" b="0" baseline="30000" dirty="0" smtClean="0"/>
                <a:t>1</a:t>
              </a:r>
              <a:r>
                <a:rPr lang="en-US" sz="1800" dirty="0" smtClean="0"/>
                <a:t>Private communication</a:t>
              </a:r>
              <a:endParaRPr lang="en-US" sz="1800" b="0" dirty="0"/>
            </a:p>
            <a:p>
              <a:pPr algn="l"/>
              <a:r>
                <a:rPr lang="en-US" sz="1800" b="0" baseline="30000" dirty="0"/>
                <a:t>2</a:t>
              </a:r>
              <a:r>
                <a:rPr lang="en-US" sz="1800" b="0" dirty="0"/>
                <a:t>SAC 2008 conference</a:t>
              </a:r>
              <a:endParaRPr lang="en-US" sz="1800" b="0" baseline="30000" dirty="0"/>
            </a:p>
          </p:txBody>
        </p:sp>
        <p:sp>
          <p:nvSpPr>
            <p:cNvPr id="30731" name="Text Box 49"/>
            <p:cNvSpPr txBox="1">
              <a:spLocks noChangeArrowheads="1"/>
            </p:cNvSpPr>
            <p:nvPr/>
          </p:nvSpPr>
          <p:spPr bwMode="gray">
            <a:xfrm>
              <a:off x="3920" y="2784"/>
              <a:ext cx="18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dirty="0"/>
                <a:t>Less than energy expenditure </a:t>
              </a:r>
            </a:p>
            <a:p>
              <a:pPr algn="l"/>
              <a:r>
                <a:rPr lang="en-US" sz="1800" dirty="0" smtClean="0"/>
                <a:t>typical IEEE 802</a:t>
              </a:r>
              <a:r>
                <a:rPr lang="en-US" sz="1800" b="0" dirty="0" smtClean="0"/>
                <a:t> </a:t>
              </a:r>
              <a:r>
                <a:rPr lang="en-US" sz="1800" b="0" dirty="0"/>
                <a:t>frame!</a:t>
              </a:r>
            </a:p>
          </p:txBody>
        </p:sp>
        <p:grpSp>
          <p:nvGrpSpPr>
            <p:cNvPr id="6" name="Group 52"/>
            <p:cNvGrpSpPr>
              <a:grpSpLocks/>
            </p:cNvGrpSpPr>
            <p:nvPr/>
          </p:nvGrpSpPr>
          <p:grpSpPr bwMode="auto">
            <a:xfrm>
              <a:off x="3840" y="2792"/>
              <a:ext cx="1872" cy="432"/>
              <a:chOff x="3888" y="3600"/>
              <a:chExt cx="1872" cy="432"/>
            </a:xfrm>
          </p:grpSpPr>
          <p:sp>
            <p:nvSpPr>
              <p:cNvPr id="30735" name="Text Box 53"/>
              <p:cNvSpPr txBox="1">
                <a:spLocks noChangeArrowheads="1"/>
              </p:cNvSpPr>
              <p:nvPr/>
            </p:nvSpPr>
            <p:spPr bwMode="auto">
              <a:xfrm>
                <a:off x="3921" y="3600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 eaLnBrk="0" hangingPunct="0"/>
                <a:endParaRPr lang="en-US" b="0"/>
              </a:p>
            </p:txBody>
          </p:sp>
          <p:sp>
            <p:nvSpPr>
              <p:cNvPr id="30736" name="Rectangle 54"/>
              <p:cNvSpPr>
                <a:spLocks noChangeArrowheads="1"/>
              </p:cNvSpPr>
              <p:nvPr/>
            </p:nvSpPr>
            <p:spPr bwMode="auto">
              <a:xfrm>
                <a:off x="3888" y="3600"/>
                <a:ext cx="1872" cy="4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33" name="Line 55"/>
            <p:cNvSpPr>
              <a:spLocks noChangeShapeType="1"/>
            </p:cNvSpPr>
            <p:nvPr/>
          </p:nvSpPr>
          <p:spPr bwMode="gray">
            <a:xfrm>
              <a:off x="0" y="1488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34" name="Line 56"/>
            <p:cNvSpPr>
              <a:spLocks noChangeShapeType="1"/>
            </p:cNvSpPr>
            <p:nvPr/>
          </p:nvSpPr>
          <p:spPr bwMode="gray">
            <a:xfrm>
              <a:off x="0" y="2736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505200"/>
            <a:ext cx="7196138" cy="2111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0" y="5638800"/>
            <a:ext cx="9144000" cy="52937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lang="en-US" sz="1400" b="0" i="1" dirty="0"/>
              <a:t>Source:</a:t>
            </a:r>
            <a:r>
              <a:rPr lang="en-US" sz="1400" b="0" dirty="0"/>
              <a:t> D. </a:t>
            </a:r>
            <a:r>
              <a:rPr lang="en-US" sz="1400" b="0" dirty="0" err="1"/>
              <a:t>Balfanz</a:t>
            </a:r>
            <a:r>
              <a:rPr lang="en-US" sz="1400" b="0" dirty="0"/>
              <a:t>, G. </a:t>
            </a:r>
            <a:r>
              <a:rPr lang="en-US" sz="1400" b="0" dirty="0" err="1"/>
              <a:t>Durfee</a:t>
            </a:r>
            <a:r>
              <a:rPr lang="en-US" sz="1400" b="0" dirty="0"/>
              <a:t>, R.E. </a:t>
            </a:r>
            <a:r>
              <a:rPr lang="en-US" sz="1400" b="0" dirty="0" err="1"/>
              <a:t>Grinter</a:t>
            </a:r>
            <a:r>
              <a:rPr lang="en-US" sz="1400" b="0" dirty="0"/>
              <a:t>, D.K. </a:t>
            </a:r>
            <a:r>
              <a:rPr lang="en-US" sz="1400" b="0" dirty="0" err="1"/>
              <a:t>Smetters</a:t>
            </a:r>
            <a:r>
              <a:rPr lang="en-US" sz="1400" b="0" dirty="0"/>
              <a:t>, P. Stewart, “Network-in-a-Box: How to Set Up a Secure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1400" b="0" dirty="0"/>
              <a:t>Wireless Network in under a Minute,” in </a:t>
            </a:r>
            <a:r>
              <a:rPr lang="en-US" sz="1400" b="0" i="1" dirty="0"/>
              <a:t>Proceedings of the 13</a:t>
            </a:r>
            <a:r>
              <a:rPr lang="en-US" sz="1400" b="0" i="1" baseline="30000" dirty="0"/>
              <a:t>th</a:t>
            </a:r>
            <a:r>
              <a:rPr lang="en-US" sz="1400" b="0" i="1" dirty="0"/>
              <a:t> USENIX Security Symposium</a:t>
            </a:r>
            <a:r>
              <a:rPr lang="en-US" sz="1400" b="0" dirty="0"/>
              <a:t>, August 9-13, 2004.</a:t>
            </a:r>
            <a:r>
              <a:rPr lang="en-US" sz="1800" b="0" dirty="0"/>
              <a:t> </a:t>
            </a:r>
          </a:p>
        </p:txBody>
      </p:sp>
      <p:pic>
        <p:nvPicPr>
          <p:cNvPr id="31748" name="Picture 4" descr="Security and Usabili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685800"/>
            <a:ext cx="20621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 smtClean="0"/>
              <a:t>On Security and Usability …</a:t>
            </a:r>
            <a:endParaRPr lang="en-US" b="1" dirty="0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0" y="990600"/>
            <a:ext cx="6340475" cy="25545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0" i="1" dirty="0" smtClean="0"/>
              <a:t>“Computer users have been taught for years that computer security systems can’t be effective unless they are complex and difficult to use. In reality, this conventional wisdom</a:t>
            </a:r>
            <a:br>
              <a:rPr lang="en-US" sz="2000" b="0" i="1" dirty="0" smtClean="0"/>
            </a:br>
            <a:r>
              <a:rPr lang="en-US" sz="2000" b="0" i="1" dirty="0" smtClean="0"/>
              <a:t>is completely wrong.”</a:t>
            </a:r>
          </a:p>
          <a:p>
            <a:pPr algn="l" eaLnBrk="0" hangingPunct="0"/>
            <a:r>
              <a:rPr lang="en-US" sz="2000" b="0" dirty="0" smtClean="0">
                <a:sym typeface="Symbol" pitchFamily="18" charset="2"/>
              </a:rPr>
              <a:t>           </a:t>
            </a:r>
            <a:r>
              <a:rPr lang="en-US" sz="2000" b="0" dirty="0">
                <a:sym typeface="Symbol" pitchFamily="18" charset="2"/>
              </a:rPr>
              <a:t> Lorrie Faith </a:t>
            </a:r>
            <a:r>
              <a:rPr lang="en-US" sz="2000" b="0" dirty="0" err="1">
                <a:sym typeface="Symbol" pitchFamily="18" charset="2"/>
              </a:rPr>
              <a:t>Cranor</a:t>
            </a:r>
            <a:r>
              <a:rPr lang="en-US" sz="2000" b="0" dirty="0">
                <a:sym typeface="Symbol" pitchFamily="18" charset="2"/>
              </a:rPr>
              <a:t>, Carnegie Mellon University</a:t>
            </a:r>
          </a:p>
          <a:p>
            <a:pPr algn="l" eaLnBrk="0" hangingPunct="0"/>
            <a:endParaRPr lang="en-US" sz="2000" b="0" dirty="0">
              <a:sym typeface="Symbol" pitchFamily="18" charset="2"/>
            </a:endParaRPr>
          </a:p>
          <a:p>
            <a:pPr algn="l" eaLnBrk="0" hangingPunct="0"/>
            <a:r>
              <a:rPr lang="en-US" sz="2000" b="0" dirty="0">
                <a:sym typeface="Symbol" pitchFamily="18" charset="2"/>
              </a:rPr>
              <a:t>Public-key technology can make trust lifecycle management</a:t>
            </a:r>
          </a:p>
          <a:p>
            <a:pPr algn="l" eaLnBrk="0" hangingPunct="0"/>
            <a:r>
              <a:rPr lang="en-US" sz="2000" b="0" dirty="0">
                <a:sym typeface="Symbol" pitchFamily="18" charset="2"/>
              </a:rPr>
              <a:t>intuitive and hidden from the user. 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4,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9703" y="533400"/>
            <a:ext cx="74106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Authentication vs. Authorization (2)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>
              <a:lnSpc>
                <a:spcPct val="150000"/>
              </a:lnSpc>
            </a:pPr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grpSp>
        <p:nvGrpSpPr>
          <p:cNvPr id="98" name="Group 97"/>
          <p:cNvGrpSpPr/>
          <p:nvPr/>
        </p:nvGrpSpPr>
        <p:grpSpPr>
          <a:xfrm>
            <a:off x="228600" y="3505200"/>
            <a:ext cx="8227587" cy="2133600"/>
            <a:chOff x="457200" y="3962400"/>
            <a:chExt cx="8227587" cy="2133600"/>
          </a:xfrm>
        </p:grpSpPr>
        <p:grpSp>
          <p:nvGrpSpPr>
            <p:cNvPr id="21" name="Group 5"/>
            <p:cNvGrpSpPr>
              <a:grpSpLocks/>
            </p:cNvGrpSpPr>
            <p:nvPr/>
          </p:nvGrpSpPr>
          <p:grpSpPr bwMode="auto">
            <a:xfrm>
              <a:off x="457200" y="39624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26" name="Group 9"/>
            <p:cNvGrpSpPr>
              <a:grpSpLocks/>
            </p:cNvGrpSpPr>
            <p:nvPr/>
          </p:nvGrpSpPr>
          <p:grpSpPr bwMode="auto">
            <a:xfrm>
              <a:off x="2286000" y="39624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685800" y="45720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30" name="Group 9"/>
            <p:cNvGrpSpPr>
              <a:grpSpLocks/>
            </p:cNvGrpSpPr>
            <p:nvPr/>
          </p:nvGrpSpPr>
          <p:grpSpPr bwMode="auto">
            <a:xfrm>
              <a:off x="4114800" y="39624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1066800" y="42672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514600" y="42672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514600" y="4800600"/>
              <a:ext cx="182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971800" y="4495800"/>
              <a:ext cx="11977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(</a:t>
              </a:r>
              <a:r>
                <a:rPr lang="en-CA" i="1" dirty="0" smtClean="0"/>
                <a:t>Authentication</a:t>
              </a:r>
              <a:r>
                <a:rPr lang="en-CA" dirty="0" smtClean="0"/>
                <a:t>)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685800" y="42672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514600" y="5181600"/>
              <a:ext cx="182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971800" y="48768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50" name="Group 9"/>
            <p:cNvGrpSpPr>
              <a:grpSpLocks/>
            </p:cNvGrpSpPr>
            <p:nvPr/>
          </p:nvGrpSpPr>
          <p:grpSpPr bwMode="auto">
            <a:xfrm>
              <a:off x="4800600" y="44196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343400" y="4267200"/>
              <a:ext cx="0" cy="1676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3434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3434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3" name="Group 9"/>
            <p:cNvGrpSpPr>
              <a:grpSpLocks/>
            </p:cNvGrpSpPr>
            <p:nvPr/>
          </p:nvGrpSpPr>
          <p:grpSpPr bwMode="auto">
            <a:xfrm>
              <a:off x="4800600" y="48768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3434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7" name="Group 9"/>
            <p:cNvGrpSpPr>
              <a:grpSpLocks/>
            </p:cNvGrpSpPr>
            <p:nvPr/>
          </p:nvGrpSpPr>
          <p:grpSpPr bwMode="auto">
            <a:xfrm>
              <a:off x="4800600" y="53340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685800" y="49530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685800" y="53340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343400" y="5943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4800600" y="57912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715000" y="4876800"/>
              <a:ext cx="29697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e.g., subscription credentials for WiFi access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715000" y="4419600"/>
              <a:ext cx="18476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e.g., IP address assignment</a:t>
              </a:r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4,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93099" y="533400"/>
            <a:ext cx="750391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With Authentication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505200"/>
            <a:ext cx="5561341" cy="2133600"/>
            <a:chOff x="228600" y="3505200"/>
            <a:chExt cx="5561341" cy="2133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886200" y="35052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1828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1148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sp>
        <p:nvSpPr>
          <p:cNvPr id="62" name="Flowchart: Magnetic Disk 61"/>
          <p:cNvSpPr/>
          <p:nvPr/>
        </p:nvSpPr>
        <p:spPr bwMode="auto">
          <a:xfrm>
            <a:off x="2895600" y="3429000"/>
            <a:ext cx="533400" cy="381000"/>
          </a:xfrm>
          <a:prstGeom prst="flowChartMagneticDisk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keys</a:t>
            </a:r>
          </a:p>
        </p:txBody>
      </p:sp>
      <p:cxnSp>
        <p:nvCxnSpPr>
          <p:cNvPr id="64" name="Straight Connector 63"/>
          <p:cNvCxnSpPr>
            <a:endCxn id="32" idx="1"/>
          </p:cNvCxnSpPr>
          <p:nvPr/>
        </p:nvCxnSpPr>
        <p:spPr bwMode="auto">
          <a:xfrm>
            <a:off x="3454400" y="3632200"/>
            <a:ext cx="431800" cy="111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V="1">
            <a:off x="4368800" y="3706001"/>
            <a:ext cx="660400" cy="239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4,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Only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78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 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4419600" y="3733800"/>
            <a:ext cx="566737" cy="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>
            <a:endCxn id="31" idx="1"/>
          </p:cNvCxnSpPr>
          <p:nvPr/>
        </p:nvCxnSpPr>
        <p:spPr bwMode="auto">
          <a:xfrm>
            <a:off x="4572000" y="3276600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4,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49454" y="533400"/>
            <a:ext cx="27911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Security Definitions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Key Establishment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Protocol whereby a shared secret becomes available to two or more parties for subsequent cryptographic use</a:t>
            </a:r>
          </a:p>
          <a:p>
            <a:r>
              <a:rPr lang="en-CA" sz="1600" b="1" dirty="0" smtClean="0">
                <a:sym typeface="Symbol"/>
              </a:rPr>
              <a:t>Key Transport  </a:t>
            </a:r>
            <a:r>
              <a:rPr lang="en-CA" sz="1600" dirty="0" smtClean="0">
                <a:sym typeface="Symbol"/>
              </a:rPr>
              <a:t>Key establishment technique where one party creates/obtains the secret and securely transfers it to other(s)</a:t>
            </a:r>
          </a:p>
          <a:p>
            <a:r>
              <a:rPr lang="en-CA" sz="1600" b="1" dirty="0" smtClean="0">
                <a:sym typeface="Symbol"/>
              </a:rPr>
              <a:t>Key Agreement  </a:t>
            </a:r>
            <a:r>
              <a:rPr lang="en-CA" sz="1600" dirty="0" smtClean="0">
                <a:sym typeface="Symbol"/>
              </a:rPr>
              <a:t>Key establishment technique where the shared secret is derived based on information contributed by each of the parties involved, ideally so that no party can predetermine this secret value</a:t>
            </a:r>
            <a:endParaRPr lang="en-CA" sz="1600" b="1" dirty="0" smtClean="0"/>
          </a:p>
          <a:p>
            <a:r>
              <a:rPr lang="en-CA" sz="1600" b="1" dirty="0" smtClean="0"/>
              <a:t>Implicit Key Authentication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Assurance as to which specifically identified parties possibly </a:t>
            </a:r>
            <a:r>
              <a:rPr lang="en-CA" sz="1600" i="1" dirty="0" smtClean="0">
                <a:sym typeface="Symbol"/>
              </a:rPr>
              <a:t>may</a:t>
            </a:r>
            <a:r>
              <a:rPr lang="en-CA" sz="1600" dirty="0" smtClean="0">
                <a:sym typeface="Symbol"/>
              </a:rPr>
              <a:t> gain access to a specific key</a:t>
            </a:r>
            <a:endParaRPr lang="en-CA" sz="1600" b="1" dirty="0" smtClean="0"/>
          </a:p>
          <a:p>
            <a:r>
              <a:rPr lang="en-CA" sz="1600" b="1" dirty="0" smtClean="0"/>
              <a:t>Key Confirmation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Assurance that second (possibly unknown) party has possession of a particular key</a:t>
            </a:r>
            <a:endParaRPr lang="en-CA" sz="1600" b="1" dirty="0" smtClean="0"/>
          </a:p>
          <a:p>
            <a:r>
              <a:rPr lang="en-CA" sz="1600" b="1" dirty="0" smtClean="0"/>
              <a:t>Explicit Key Authentication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Combination of implicit key authentication and key confirmation</a:t>
            </a:r>
            <a:endParaRPr lang="en-CA" sz="1600" b="1" dirty="0"/>
          </a:p>
          <a:p>
            <a:r>
              <a:rPr lang="en-CA" sz="1600" b="1" dirty="0" smtClean="0"/>
              <a:t>Unilateral Key Control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Key establishment protocol whereby one party can influence the shared secret</a:t>
            </a:r>
          </a:p>
          <a:p>
            <a:r>
              <a:rPr lang="en-CA" sz="1600" b="1" dirty="0" smtClean="0">
                <a:sym typeface="Symbol"/>
              </a:rPr>
              <a:t>Forward Secrecy  </a:t>
            </a:r>
            <a:r>
              <a:rPr lang="en-CA" sz="1600" dirty="0" smtClean="0">
                <a:sym typeface="Symbol"/>
              </a:rPr>
              <a:t>Assurance that compromise of long-term keys does not compromise past session keys</a:t>
            </a:r>
          </a:p>
          <a:p>
            <a:r>
              <a:rPr lang="en-CA" sz="1600" b="1" dirty="0" smtClean="0">
                <a:sym typeface="Symbol"/>
              </a:rPr>
              <a:t>Entity Authentication  </a:t>
            </a:r>
            <a:r>
              <a:rPr lang="en-CA" sz="1600" dirty="0" smtClean="0">
                <a:sym typeface="Symbol"/>
              </a:rPr>
              <a:t>Assurance of active involvement of second explicitly identified party in protocol</a:t>
            </a:r>
          </a:p>
          <a:p>
            <a:r>
              <a:rPr lang="en-CA" sz="1600" b="1" dirty="0" smtClean="0">
                <a:sym typeface="Symbol"/>
              </a:rPr>
              <a:t>Mutual vs. Unilateral  </a:t>
            </a:r>
            <a:r>
              <a:rPr lang="en-CA" sz="1600" dirty="0" smtClean="0">
                <a:sym typeface="Symbol"/>
              </a:rPr>
              <a:t>Adjective indicating symmetry, resp. asymmetry, of assurances amongst parties</a:t>
            </a:r>
          </a:p>
          <a:p>
            <a:r>
              <a:rPr lang="en-CA" sz="1600" b="1" dirty="0" smtClean="0">
                <a:sym typeface="Symbol"/>
              </a:rPr>
              <a:t>Identity Protection </a:t>
            </a:r>
            <a:r>
              <a:rPr lang="en-CA" sz="1600" dirty="0" smtClean="0">
                <a:sym typeface="Symbol"/>
              </a:rPr>
              <a:t> Assurance as to which specifically identified parties may gain access to identity info</a:t>
            </a:r>
            <a:endParaRPr lang="en-CA" sz="1600" b="1" dirty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Certificate </a:t>
            </a:r>
            <a:r>
              <a:rPr lang="en-CA" sz="1600" dirty="0" smtClean="0">
                <a:sym typeface="Symbol"/>
              </a:rPr>
              <a:t> Credential that vouches for authenticity of binding between a public key and other information, including the identity of the owner of the public key in question</a:t>
            </a:r>
          </a:p>
          <a:p>
            <a:r>
              <a:rPr lang="en-CA" sz="1600" b="1" dirty="0" smtClean="0">
                <a:sym typeface="Symbol"/>
              </a:rPr>
              <a:t>Key Possession </a:t>
            </a:r>
            <a:r>
              <a:rPr lang="en-CA" sz="1600" dirty="0" smtClean="0">
                <a:sym typeface="Symbol"/>
              </a:rPr>
              <a:t>Assurance that a specific (possibly unknown) party has possession of a particular key</a:t>
            </a:r>
            <a:endParaRPr lang="en-CA" sz="1600" b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Esoteric properties:</a:t>
            </a:r>
          </a:p>
          <a:p>
            <a:r>
              <a:rPr lang="en-CA" sz="1600" b="1" dirty="0" smtClean="0"/>
              <a:t>Unknown Key Share Resilience, Session Key Retrieval, Key Compromise Impersonation  </a:t>
            </a:r>
            <a:endParaRPr lang="en-CA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9046" cy="276999"/>
          </a:xfrm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9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91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</a:t>
            </a:r>
            <a:r>
              <a:rPr lang="en-US" sz="1600" dirty="0"/>
              <a:t>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</a:t>
            </a:r>
            <a:endParaRPr lang="en-US" sz="1600" dirty="0"/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</a:p>
          <a:p>
            <a:pPr marL="457200" indent="-457200"/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</a:t>
            </a:r>
            <a:endParaRPr lang="en-US" sz="1600" dirty="0"/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(access to) a certificate of their public key, but cannot verify each other’s certificate.</a:t>
            </a:r>
          </a:p>
          <a:p>
            <a:pPr marL="457200" indent="-457200">
              <a:lnSpc>
                <a:spcPct val="150000"/>
              </a:lnSpc>
            </a:pPr>
            <a:r>
              <a:rPr lang="en-US" sz="1600" dirty="0" smtClean="0"/>
              <a:t>This taxonomy includes all “trust bootstrapping scenarios” that may result in cryptographic assurances.</a:t>
            </a: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4315</TotalTime>
  <Words>9381</Words>
  <Application>Microsoft Office PowerPoint</Application>
  <PresentationFormat>On-screen Show (4:3)</PresentationFormat>
  <Paragraphs>1392</Paragraphs>
  <Slides>49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802-11-Submission</vt:lpstr>
      <vt:lpstr>IEEE 802.11 TGai  Some Notes and Thoughts on TGai Security Properties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struichini</cp:lastModifiedBy>
  <cp:revision>451</cp:revision>
  <cp:lastPrinted>1998-02-10T13:28:06Z</cp:lastPrinted>
  <dcterms:created xsi:type="dcterms:W3CDTF">2011-10-10T06:18:28Z</dcterms:created>
  <dcterms:modified xsi:type="dcterms:W3CDTF">2012-05-04T21:52:37Z</dcterms:modified>
</cp:coreProperties>
</file>