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113" r:id="rId2"/>
    <p:sldId id="2170" r:id="rId3"/>
    <p:sldId id="2138" r:id="rId4"/>
    <p:sldId id="2175" r:id="rId5"/>
    <p:sldId id="2139" r:id="rId6"/>
  </p:sldIdLst>
  <p:sldSz cx="9144000" cy="6858000" type="screen4x3"/>
  <p:notesSz cx="7086600" cy="93726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66"/>
    <a:srgbClr val="33CC33"/>
    <a:srgbClr val="66FF99"/>
    <a:srgbClr val="FF3300"/>
    <a:srgbClr val="C0C0C0"/>
    <a:srgbClr val="B2B2B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28" autoAdjust="0"/>
    <p:restoredTop sz="86410" autoAdjust="0"/>
  </p:normalViewPr>
  <p:slideViewPr>
    <p:cSldViewPr snapToGrid="0">
      <p:cViewPr>
        <p:scale>
          <a:sx n="66" d="100"/>
          <a:sy n="66" d="100"/>
        </p:scale>
        <p:origin x="-1698" y="-11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20" y="-72"/>
      </p:cViewPr>
      <p:guideLst>
        <p:guide orient="horz" pos="2181"/>
        <p:guide pos="29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0754" y="178255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802.11-11/1340r0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78256"/>
            <a:ext cx="9871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>
              <a:defRPr sz="1400"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79008" y="9072563"/>
            <a:ext cx="15773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200" b="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7422" y="90725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5250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118DDD9-F89B-41B8-B27C-3845A41A6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708025" y="390525"/>
            <a:ext cx="567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08025" y="90725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defTabSz="952500"/>
            <a:r>
              <a:rPr lang="en-US" sz="1200" b="0"/>
              <a:t>Submission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708025" y="9061450"/>
            <a:ext cx="582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8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3617" y="97293"/>
            <a:ext cx="21662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802.11-11/1340r0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39" y="97293"/>
            <a:ext cx="98719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2500">
              <a:defRPr sz="1400"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6500" y="708025"/>
            <a:ext cx="4673600" cy="3505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52939"/>
            <a:ext cx="5197475" cy="421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0" tIns="46971" rIns="95560" bIns="469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72496" y="9075739"/>
            <a:ext cx="20473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5138" lvl="4" algn="r" defTabSz="952500">
              <a:defRPr sz="1200" b="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581" y="9075739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250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D27D1EA3-1CA2-4899-BB85-6EB46AC6F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739775" y="9075739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 defTabSz="933450"/>
            <a:r>
              <a:rPr lang="en-US" sz="1200" b="0"/>
              <a:t>Submission</a:t>
            </a:r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739775" y="90741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661988" y="2984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17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802.11-11/1340r0</a:t>
            </a:r>
            <a:endParaRPr lang="en-US" sz="1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 2011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5138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23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95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67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93938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1172" y="9075739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952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4B08C31-ECF0-4155-9827-D115C83C9FBD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802.11-11/1340r0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27D1EA3-1CA2-4899-BB85-6EB46AC6F1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2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802.11-11/1340r0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27D1EA3-1CA2-4899-BB85-6EB46AC6F15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28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173C87-510F-4B4E-B399-C5BA81A2C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2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5AFFFB-7598-46B1-B527-30C773DE22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1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02EAE-8CB6-4177-88FB-C69245881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3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5D02F5-CD60-4AF1-B550-513F7BB1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8BBBD3-BD0D-4BED-93C5-10B5A0391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0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BF0ACC-F069-4E0C-92ED-64188A436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986AE1-F98C-421E-AA2F-ED0537C47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58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696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EE7F32-3520-4D10-9A0D-AF5467A88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83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45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/>
            </a:lvl1pPr>
          </a:lstStyle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92967FB-D658-47C9-B2D2-85F8C3EEC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4134" y="311964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802.11-11/1340r0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875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 2011</a:t>
            </a:r>
            <a:endParaRPr lang="en-US" sz="1800" dirty="0" smtClean="0"/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Bruce Kraemer, Marvell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42FB2AE3-ED80-4B40-A627-9A889A281C26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4101" name="Rectangle 321"/>
          <p:cNvSpPr>
            <a:spLocks noGrp="1" noChangeArrowheads="1"/>
          </p:cNvSpPr>
          <p:nvPr>
            <p:ph type="title"/>
          </p:nvPr>
        </p:nvSpPr>
        <p:spPr>
          <a:xfrm>
            <a:off x="105230" y="685800"/>
            <a:ext cx="8966200" cy="849313"/>
          </a:xfrm>
          <a:noFill/>
        </p:spPr>
        <p:txBody>
          <a:bodyPr/>
          <a:lstStyle/>
          <a:p>
            <a:r>
              <a:rPr lang="en-US" dirty="0" smtClean="0"/>
              <a:t>Smart Grid </a:t>
            </a:r>
            <a:r>
              <a:rPr lang="en-US" dirty="0" smtClean="0"/>
              <a:t>SC–Closing Report- </a:t>
            </a:r>
            <a:r>
              <a:rPr lang="en-US" dirty="0" smtClean="0"/>
              <a:t>September 2011</a:t>
            </a:r>
          </a:p>
        </p:txBody>
      </p:sp>
      <p:sp>
        <p:nvSpPr>
          <p:cNvPr id="4102" name="Rectangle 32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994025"/>
            <a:ext cx="3810000" cy="446088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22 September 2011</a:t>
            </a:r>
          </a:p>
        </p:txBody>
      </p:sp>
      <p:sp>
        <p:nvSpPr>
          <p:cNvPr id="4103" name="Text Box 330"/>
          <p:cNvSpPr txBox="1">
            <a:spLocks noChangeArrowheads="1"/>
          </p:cNvSpPr>
          <p:nvPr/>
        </p:nvSpPr>
        <p:spPr bwMode="auto">
          <a:xfrm>
            <a:off x="177800" y="3538538"/>
            <a:ext cx="8394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dirty="0" smtClean="0"/>
              <a:t>Discussion topics </a:t>
            </a:r>
            <a:r>
              <a:rPr lang="en-US" sz="2000" dirty="0"/>
              <a:t>during </a:t>
            </a:r>
            <a:r>
              <a:rPr lang="en-US" sz="2000" dirty="0" smtClean="0"/>
              <a:t>September Okinawa Session </a:t>
            </a:r>
            <a:endParaRPr lang="en-US" sz="2000" dirty="0"/>
          </a:p>
        </p:txBody>
      </p:sp>
      <p:graphicFrame>
        <p:nvGraphicFramePr>
          <p:cNvPr id="1725817" name="Group 377"/>
          <p:cNvGraphicFramePr>
            <a:graphicFrameLocks noGrp="1"/>
          </p:cNvGraphicFramePr>
          <p:nvPr>
            <p:ph sz="half" idx="2"/>
          </p:nvPr>
        </p:nvGraphicFramePr>
        <p:xfrm>
          <a:off x="336550" y="1763713"/>
          <a:ext cx="8553450" cy="1220787"/>
        </p:xfrm>
        <a:graphic>
          <a:graphicData uri="http://schemas.openxmlformats.org/drawingml/2006/table">
            <a:tbl>
              <a:tblPr/>
              <a:tblGrid>
                <a:gridCol w="1711325"/>
                <a:gridCol w="1709738"/>
                <a:gridCol w="1711325"/>
                <a:gridCol w="1528762"/>
                <a:gridCol w="1892300"/>
              </a:tblGrid>
              <a:tr h="3964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Company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Address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Phone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email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714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Marvell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5488 Marvell Lane,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Santa Clara, CA, 95054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+1-321-751-3988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bkraemer@marvell.com</a:t>
                      </a: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44" marB="457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330"/>
          <p:cNvSpPr txBox="1">
            <a:spLocks noChangeArrowheads="1"/>
          </p:cNvSpPr>
          <p:nvPr/>
        </p:nvSpPr>
        <p:spPr bwMode="auto">
          <a:xfrm>
            <a:off x="533399" y="4042748"/>
            <a:ext cx="5620657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sz="2000" dirty="0" smtClean="0"/>
              <a:t>Abstract</a:t>
            </a:r>
            <a:r>
              <a:rPr lang="en-US" sz="2000" dirty="0"/>
              <a:t>: </a:t>
            </a:r>
          </a:p>
          <a:p>
            <a:pPr algn="l"/>
            <a:r>
              <a:rPr lang="en-US" dirty="0"/>
              <a:t>1 </a:t>
            </a:r>
            <a:r>
              <a:rPr lang="en-US" dirty="0" smtClean="0"/>
              <a:t>– </a:t>
            </a:r>
            <a:r>
              <a:rPr lang="en-US" dirty="0"/>
              <a:t>NIST </a:t>
            </a:r>
            <a:r>
              <a:rPr lang="en-US" dirty="0" smtClean="0"/>
              <a:t>PAP2</a:t>
            </a:r>
          </a:p>
          <a:p>
            <a:pPr algn="l"/>
            <a:r>
              <a:rPr lang="en-US" dirty="0" smtClean="0"/>
              <a:t>2 – November </a:t>
            </a:r>
            <a:r>
              <a:rPr lang="en-US" dirty="0" smtClean="0"/>
              <a:t>Tutorial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Meeting Document   11-11-1268r1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355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60829"/>
          </a:xfrm>
        </p:spPr>
        <p:txBody>
          <a:bodyPr/>
          <a:lstStyle/>
          <a:p>
            <a:r>
              <a:rPr lang="en-US" dirty="0" smtClean="0"/>
              <a:t>802 Goals in the PAP02 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5771" y="1161143"/>
            <a:ext cx="8737599" cy="496388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802 Goals </a:t>
            </a:r>
            <a:endParaRPr lang="en-US" sz="2000" dirty="0" smtClean="0"/>
          </a:p>
          <a:p>
            <a:r>
              <a:rPr lang="en-US" sz="2000" dirty="0" smtClean="0"/>
              <a:t>Recognition </a:t>
            </a:r>
            <a:r>
              <a:rPr lang="en-US" sz="2000" dirty="0" smtClean="0"/>
              <a:t>of IEEE 802 wireless standards in NIST Catalog of Standards</a:t>
            </a:r>
          </a:p>
          <a:p>
            <a:r>
              <a:rPr lang="en-US" sz="2000" dirty="0" smtClean="0"/>
              <a:t>Acceptance of wireless standards as viable in Smart Grid </a:t>
            </a:r>
            <a:r>
              <a:rPr lang="en-US" sz="2000" dirty="0" smtClean="0"/>
              <a:t>deployments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Meeting Goals</a:t>
            </a:r>
          </a:p>
          <a:p>
            <a:r>
              <a:rPr lang="en-US" sz="2000" dirty="0" smtClean="0"/>
              <a:t>Information </a:t>
            </a:r>
            <a:r>
              <a:rPr lang="en-US" sz="2000" dirty="0"/>
              <a:t>about NIST SGIP PAP02 status and </a:t>
            </a:r>
            <a:r>
              <a:rPr lang="en-US" sz="2000" dirty="0" smtClean="0"/>
              <a:t>plans</a:t>
            </a:r>
            <a:endParaRPr lang="en-US" sz="2000" dirty="0"/>
          </a:p>
          <a:p>
            <a:r>
              <a:rPr lang="en-US" sz="2000" dirty="0"/>
              <a:t>Determine best method for developing or reviewing key </a:t>
            </a:r>
            <a:r>
              <a:rPr lang="en-US" sz="2000" dirty="0" smtClean="0"/>
              <a:t>deliverables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Engagement</a:t>
            </a:r>
          </a:p>
          <a:p>
            <a:r>
              <a:rPr lang="en-US" sz="2000" dirty="0" smtClean="0"/>
              <a:t>Participate </a:t>
            </a:r>
            <a:r>
              <a:rPr lang="en-US" sz="2000" dirty="0"/>
              <a:t>in the PAP02 activity to develop Wireless Guideline </a:t>
            </a:r>
            <a:r>
              <a:rPr lang="en-US" sz="2000" dirty="0" smtClean="0"/>
              <a:t>2.0</a:t>
            </a:r>
            <a:endParaRPr lang="en-US" sz="2000" dirty="0"/>
          </a:p>
          <a:p>
            <a:r>
              <a:rPr lang="en-US" sz="2000" dirty="0"/>
              <a:t>Prepare and Submit application paperwork for 802 standards to NIST for inclusion in the Catalog of Standards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6EE7F32-3520-4D10-9A0D-AF5467A884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14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SDO Update – Modeling Tool </a:t>
            </a:r>
            <a:endParaRPr lang="en-US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4176"/>
              </p:ext>
            </p:extLst>
          </p:nvPr>
        </p:nvGraphicFramePr>
        <p:xfrm>
          <a:off x="2717799" y="2157413"/>
          <a:ext cx="2505455" cy="195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Worksheet" showAsIcon="1" r:id="rId4" imgW="914400" imgH="714240" progId="Excel.Sheet.12">
                  <p:embed/>
                </p:oleObj>
              </mc:Choice>
              <mc:Fallback>
                <p:oleObj name="Worksheet" showAsIcon="1" r:id="rId4" imgW="914400" imgH="7142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17799" y="2157413"/>
                        <a:ext cx="2505455" cy="195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6609" y="4297286"/>
            <a:ext cx="83215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smtClean="0"/>
              <a:t>One area that has exhibited a considerable amount of progress is the propagation model.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0617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446314"/>
          </a:xfrm>
        </p:spPr>
        <p:txBody>
          <a:bodyPr/>
          <a:lstStyle/>
          <a:p>
            <a:pPr algn="ctr"/>
            <a:r>
              <a:rPr lang="en-US" dirty="0" smtClean="0"/>
              <a:t>802 Work Plan Discussion</a:t>
            </a:r>
          </a:p>
        </p:txBody>
      </p:sp>
      <p:sp>
        <p:nvSpPr>
          <p:cNvPr id="4" name="Rectangle 3"/>
          <p:cNvSpPr txBox="1">
            <a:spLocks/>
          </p:cNvSpPr>
          <p:nvPr/>
        </p:nvSpPr>
        <p:spPr>
          <a:xfrm>
            <a:off x="275771" y="1190171"/>
            <a:ext cx="8606972" cy="5094515"/>
          </a:xfrm>
          <a:prstGeom prst="rect">
            <a:avLst/>
          </a:prstGeom>
        </p:spPr>
        <p:txBody>
          <a:bodyPr/>
          <a:lstStyle/>
          <a:p>
            <a:pPr marL="800100" lvl="1" indent="-342900" defTabSz="914400" eaLnBrk="0" hangingPunct="0">
              <a:lnSpc>
                <a:spcPct val="80000"/>
              </a:lnSpc>
              <a:spcBef>
                <a:spcPct val="20000"/>
              </a:spcBef>
              <a:buClr>
                <a:srgbClr val="FF9933"/>
              </a:buClr>
              <a:buSzPct val="120000"/>
              <a:buFont typeface="Arial" pitchFamily="34" charset="0"/>
              <a:buChar char="•"/>
              <a:defRPr/>
            </a:pPr>
            <a:endParaRPr kumimoji="0" lang="en-US" sz="2200" b="0" i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eneva" pitchFamily="-108" charset="0"/>
              <a:cs typeface="Geneva" pitchFamily="-10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9657" y="1436914"/>
            <a:ext cx="87230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dirty="0"/>
              <a:t>Determine best method for developing or reviewing key </a:t>
            </a:r>
            <a:r>
              <a:rPr lang="en-US" dirty="0" smtClean="0"/>
              <a:t>deliverables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Can we adequately address Licensed </a:t>
            </a:r>
            <a:r>
              <a:rPr lang="en-US" dirty="0" err="1" smtClean="0"/>
              <a:t>vs</a:t>
            </a:r>
            <a:r>
              <a:rPr lang="en-US" dirty="0" smtClean="0"/>
              <a:t> unlicensed spectrum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dirty="0" smtClean="0"/>
              <a:t>Interference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dirty="0" smtClean="0"/>
              <a:t>Is setting the noise floor adequate representation</a:t>
            </a:r>
          </a:p>
          <a:p>
            <a:pPr marL="800100" lvl="1" indent="-342900" algn="l">
              <a:buFont typeface="Arial" pitchFamily="34" charset="0"/>
              <a:buChar char="•"/>
            </a:pP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Continue to define practical/achievable goals/results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/>
              <a:t>Is the multistory residence feasible in Guideline 2 schedule?</a:t>
            </a:r>
            <a:endParaRPr lang="en-US" dirty="0"/>
          </a:p>
          <a:p>
            <a:pPr marL="342900" indent="-342900" algn="l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3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3BF0ACC-F069-4E0C-92ED-64188A4362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6279" y="787398"/>
            <a:ext cx="8809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Proposed </a:t>
            </a:r>
            <a:r>
              <a:rPr lang="en-US" sz="3200" dirty="0" smtClean="0"/>
              <a:t> Smart Grid Tutorial     </a:t>
            </a:r>
            <a:r>
              <a:rPr lang="en-US" sz="3200" dirty="0" smtClean="0"/>
              <a:t>November </a:t>
            </a:r>
            <a:r>
              <a:rPr lang="en-US" sz="3200" dirty="0" smtClean="0"/>
              <a:t>2011</a:t>
            </a:r>
            <a:endParaRPr lang="en-US" sz="3200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127000" y="1384301"/>
            <a:ext cx="88646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360B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>
              <a:buFont typeface="Wingdings" pitchFamily="2" charset="2"/>
              <a:buNone/>
            </a:pPr>
            <a:r>
              <a:rPr lang="en-US" sz="2400" dirty="0" smtClean="0"/>
              <a:t>Possible Topics and Speakers</a:t>
            </a:r>
          </a:p>
          <a:p>
            <a:pPr algn="l">
              <a:buFont typeface="Wingdings" pitchFamily="2" charset="2"/>
              <a:buNone/>
            </a:pPr>
            <a:endParaRPr lang="en-US" sz="2400" dirty="0"/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What is the Smart Grid? – Views of the elephant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IEEE </a:t>
            </a:r>
            <a:r>
              <a:rPr lang="en-US" sz="2400" b="0" dirty="0" smtClean="0"/>
              <a:t>Activities </a:t>
            </a:r>
            <a:r>
              <a:rPr lang="en-US" sz="2400" b="0" dirty="0" smtClean="0"/>
              <a:t>including P2030– </a:t>
            </a:r>
            <a:r>
              <a:rPr lang="en-US" sz="2400" b="0" dirty="0" smtClean="0"/>
              <a:t>Bill Ash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European Perspective (EC, ITU, ETSI) – Tom Siep, Larry Taylor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WiFi Status Report – Dave Halasz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SEP 2.0 </a:t>
            </a:r>
            <a:r>
              <a:rPr lang="en-US" sz="2400" b="0" dirty="0" smtClean="0"/>
              <a:t> - Bob </a:t>
            </a:r>
            <a:r>
              <a:rPr lang="en-US" sz="2400" b="0" dirty="0" smtClean="0"/>
              <a:t>Heile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NIST SGIP PAP02 – Bruce Kraemer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EPRI Status Report – Tim Godfrey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15.4g Status Report – Phil Beecher</a:t>
            </a:r>
          </a:p>
          <a:p>
            <a:pPr algn="l">
              <a:buFont typeface="Wingdings" pitchFamily="2" charset="2"/>
              <a:buNone/>
            </a:pPr>
            <a:r>
              <a:rPr lang="en-US" sz="2400" b="0" dirty="0" smtClean="0"/>
              <a:t>PAP15 &amp; P1901 - ?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07686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275484</TotalTime>
  <Words>347</Words>
  <Application>Microsoft Office PowerPoint</Application>
  <PresentationFormat>On-screen Show (4:3)</PresentationFormat>
  <Paragraphs>82</Paragraphs>
  <Slides>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Default Design</vt:lpstr>
      <vt:lpstr>Microsoft Excel Worksheet</vt:lpstr>
      <vt:lpstr>Smart Grid SC–Closing Report- September 2011</vt:lpstr>
      <vt:lpstr>802 Goals in the PAP02 Context</vt:lpstr>
      <vt:lpstr>PowerPoint Presentation</vt:lpstr>
      <vt:lpstr>802 Work Plan Discussion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2011 Smart Grid SC</dc:title>
  <dc:subject>Smart Grid Information </dc:subject>
  <dc:creator>Bruce Kraemer (Marvell)</dc:creator>
  <cp:lastModifiedBy>Bruce Kraemer</cp:lastModifiedBy>
  <cp:revision>2750</cp:revision>
  <cp:lastPrinted>2011-09-22T00:11:15Z</cp:lastPrinted>
  <dcterms:created xsi:type="dcterms:W3CDTF">1998-02-10T13:07:52Z</dcterms:created>
  <dcterms:modified xsi:type="dcterms:W3CDTF">2011-09-22T06:29:58Z</dcterms:modified>
</cp:coreProperties>
</file>