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4" r:id="rId3"/>
    <p:sldId id="273" r:id="rId4"/>
    <p:sldId id="278" r:id="rId5"/>
    <p:sldId id="275" r:id="rId6"/>
    <p:sldId id="276" r:id="rId7"/>
    <p:sldId id="280" r:id="rId8"/>
    <p:sldId id="281" r:id="rId9"/>
    <p:sldId id="279" r:id="rId10"/>
    <p:sldId id="282" r:id="rId11"/>
    <p:sldId id="27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671DC46C-B813-4D29-92E6-FB9C66485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430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57663F67-6D43-47CE-9995-555D855A8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1642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9D04116-2F55-45F7-BB4B-67B335FAD71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03367" y="8985250"/>
            <a:ext cx="247837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4704B648-82BF-4CE7-9638-E4EFED39DFF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D921D2-670E-491B-8EAE-663BF8F2C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ED2793-2C14-44E2-ADD8-14CA754E7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B6C44C-4316-4610-BD8E-E995CA4E7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4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EEAB7D-42AD-4D12-92FB-5F42240E4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808FA1-DF17-4532-8BCB-3EC0FA074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CA727B-A238-4E7D-BEFC-91C5B9375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260FAD-94B1-4A57-93D8-A8C7BA0D9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BCE795-E4A7-4A04-B50B-1BCB602A0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453878-D851-41B2-B09B-873671156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5DA052-E9AF-407F-ABAE-AA67EEDF3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CDF3A0-3343-44A3-B42E-0A933AF48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327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A12C993-F702-4868-9184-4F4E8DBA9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802.11-11/1230r1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802.11ah Channel Access Improvement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2012-05-14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902800"/>
              </p:ext>
            </p:extLst>
          </p:nvPr>
        </p:nvGraphicFramePr>
        <p:xfrm>
          <a:off x="958850" y="2382838"/>
          <a:ext cx="7031038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4" imgW="8953372" imgH="5446540" progId="Word.Document.8">
                  <p:embed/>
                </p:oleObj>
              </mc:Choice>
              <mc:Fallback>
                <p:oleObj name="Document" r:id="rId4" imgW="8953372" imgH="544654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382838"/>
                        <a:ext cx="7031038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support that the sensor type of STAs to have the highest channel access </a:t>
            </a:r>
            <a:r>
              <a:rPr lang="en-US" sz="2000" dirty="0" smtClean="0"/>
              <a:t>priority?</a:t>
            </a:r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[1]</a:t>
            </a:r>
            <a:r>
              <a:rPr lang="en-GB" sz="2000" dirty="0" smtClean="0"/>
              <a:t> Rolf de Vegt, “</a:t>
            </a:r>
            <a:r>
              <a:rPr lang="en-US" sz="2000" dirty="0" smtClean="0"/>
              <a:t>Potential Compromise for 802.11ah Use Case Document,” 11-11/457r0.</a:t>
            </a:r>
          </a:p>
          <a:p>
            <a:pPr>
              <a:buNone/>
            </a:pPr>
            <a:r>
              <a:rPr lang="en-US" sz="2000" dirty="0" smtClean="0"/>
              <a:t>[2] Minyoung Park, et. al., “802.11ah Channel Access Improvement,” 11-11/1230r0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495786"/>
              </p:ext>
            </p:extLst>
          </p:nvPr>
        </p:nvGraphicFramePr>
        <p:xfrm>
          <a:off x="1265238" y="1314450"/>
          <a:ext cx="6500812" cy="506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4" imgW="8540256" imgH="6656509" progId="Word.Document.8">
                  <p:embed/>
                </p:oleObj>
              </mc:Choice>
              <mc:Fallback>
                <p:oleObj name="Document" r:id="rId4" imgW="8540256" imgH="6656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14450"/>
                        <a:ext cx="6500812" cy="506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11/1230r0, we introduced a high level channel access concept that gives a sensor type of STAs the highest channel access priority.</a:t>
            </a:r>
          </a:p>
          <a:p>
            <a:endParaRPr lang="en-US" dirty="0"/>
          </a:p>
          <a:p>
            <a:r>
              <a:rPr lang="en-US" dirty="0" smtClean="0"/>
              <a:t>This presentation is a follow up presentation with simulation results that supports the proposed channel access concept.  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802.11ah Use Case Categories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802.11ah defines three use case categories</a:t>
            </a:r>
          </a:p>
          <a:p>
            <a:pPr lvl="1"/>
            <a:r>
              <a:rPr lang="en-US" dirty="0" smtClean="0"/>
              <a:t>Use Case </a:t>
            </a:r>
            <a:r>
              <a:rPr lang="en-US" dirty="0"/>
              <a:t>1 : Sensors and </a:t>
            </a:r>
            <a:r>
              <a:rPr lang="en-US" dirty="0" smtClean="0"/>
              <a:t>meters</a:t>
            </a:r>
          </a:p>
          <a:p>
            <a:pPr lvl="1"/>
            <a:r>
              <a:rPr lang="en-US" dirty="0"/>
              <a:t>Use Case 2 : Backhaul </a:t>
            </a:r>
            <a:r>
              <a:rPr lang="en-US" dirty="0" smtClean="0"/>
              <a:t>sensor </a:t>
            </a:r>
            <a:r>
              <a:rPr lang="en-US" dirty="0"/>
              <a:t>and meter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Use Case 3 </a:t>
            </a:r>
            <a:r>
              <a:rPr lang="en-US" dirty="0" smtClean="0"/>
              <a:t>: Extended range Wi-Fi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Case 1 and 3 have different traffic characteristics</a:t>
            </a:r>
          </a:p>
          <a:p>
            <a:pPr lvl="1"/>
            <a:r>
              <a:rPr lang="en-US" dirty="0" smtClean="0"/>
              <a:t>Use Case 1: small packet size and low duty-cycle</a:t>
            </a:r>
          </a:p>
          <a:p>
            <a:pPr lvl="1"/>
            <a:r>
              <a:rPr lang="en-US" dirty="0" smtClean="0"/>
              <a:t>Use Case 3: large packet size and high duty-cycle</a:t>
            </a:r>
          </a:p>
          <a:p>
            <a:pPr lvl="1"/>
            <a:endParaRPr lang="en-US" dirty="0"/>
          </a:p>
          <a:p>
            <a:r>
              <a:rPr lang="en-US" dirty="0" smtClean="0"/>
              <a:t>Coexistence issue between Use Case 1 and Use Case 3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8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Issue between Use Case 1 and Use 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low duty-cycle STA (Use Case 1) suffers from high duty-cycle STA (Use Case 3)</a:t>
            </a:r>
          </a:p>
          <a:p>
            <a:pPr lvl="1"/>
            <a:r>
              <a:rPr lang="en-US" dirty="0" smtClean="0"/>
              <a:t>When the channel utilization is high due to hotspot or cellular offloading applications, sensors may experience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 long channel access delay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power consumption increases</a:t>
            </a:r>
          </a:p>
          <a:p>
            <a:pPr lvl="1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04999" y="4223266"/>
            <a:ext cx="25908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Data-</a:t>
            </a:r>
            <a:r>
              <a:rPr lang="en-US" sz="1400" dirty="0" err="1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2439194" y="5822672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5939135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Sensor STA wakes up and tries to send a packet</a:t>
            </a:r>
            <a:endParaRPr lang="en-US" sz="1200" dirty="0"/>
          </a:p>
        </p:txBody>
      </p:sp>
      <p:cxnSp>
        <p:nvCxnSpPr>
          <p:cNvPr id="9" name="Straight Connector 8"/>
          <p:cNvCxnSpPr>
            <a:stCxn id="6" idx="3"/>
            <a:endCxn id="24" idx="5"/>
          </p:cNvCxnSpPr>
          <p:nvPr/>
        </p:nvCxnSpPr>
        <p:spPr>
          <a:xfrm>
            <a:off x="4495799" y="4413766"/>
            <a:ext cx="7365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876799" y="4375666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199" y="41470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DIFS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181599" y="391846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CW back-off =3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606169" y="5594866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1800" y="5671066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1) STA-2 waits until the channel is idle</a:t>
            </a:r>
          </a:p>
          <a:p>
            <a:r>
              <a:rPr lang="en-US" sz="1200" dirty="0" smtClean="0"/>
              <a:t>(Idle Channel Wait Time)</a:t>
            </a:r>
            <a:endParaRPr lang="en-US" sz="1200" dirty="0"/>
          </a:p>
        </p:txBody>
      </p:sp>
      <p:cxnSp>
        <p:nvCxnSpPr>
          <p:cNvPr id="15" name="Straight Connector 14"/>
          <p:cNvCxnSpPr>
            <a:endCxn id="18" idx="5"/>
          </p:cNvCxnSpPr>
          <p:nvPr/>
        </p:nvCxnSpPr>
        <p:spPr>
          <a:xfrm>
            <a:off x="4495800" y="5594866"/>
            <a:ext cx="6603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876799" y="5556766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48200" y="52900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DIFS</a:t>
            </a:r>
            <a:endParaRPr lang="en-US" sz="1200" dirty="0"/>
          </a:p>
        </p:txBody>
      </p:sp>
      <p:sp>
        <p:nvSpPr>
          <p:cNvPr id="18" name="Parallelogram 17"/>
          <p:cNvSpPr/>
          <p:nvPr/>
        </p:nvSpPr>
        <p:spPr>
          <a:xfrm>
            <a:off x="5105399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arallelogram 18"/>
          <p:cNvSpPr/>
          <p:nvPr/>
        </p:nvSpPr>
        <p:spPr>
          <a:xfrm>
            <a:off x="5231165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/>
          <p:cNvSpPr/>
          <p:nvPr/>
        </p:nvSpPr>
        <p:spPr>
          <a:xfrm>
            <a:off x="5360633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/>
          <p:cNvSpPr/>
          <p:nvPr/>
        </p:nvSpPr>
        <p:spPr>
          <a:xfrm>
            <a:off x="5486399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2133599" y="513766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562599" y="4223266"/>
            <a:ext cx="25908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Data-</a:t>
            </a:r>
            <a:r>
              <a:rPr lang="en-US" sz="1400" dirty="0" err="1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Parallelogram 23"/>
          <p:cNvSpPr/>
          <p:nvPr/>
        </p:nvSpPr>
        <p:spPr>
          <a:xfrm>
            <a:off x="5181599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>
            <a:off x="5307365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arallelogram 25"/>
          <p:cNvSpPr/>
          <p:nvPr/>
        </p:nvSpPr>
        <p:spPr>
          <a:xfrm>
            <a:off x="5436833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endCxn id="21" idx="2"/>
          </p:cNvCxnSpPr>
          <p:nvPr/>
        </p:nvCxnSpPr>
        <p:spPr>
          <a:xfrm rot="10800000">
            <a:off x="5664231" y="5594866"/>
            <a:ext cx="2489169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943598" y="5594866"/>
            <a:ext cx="2362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2) STA-2 loses contention and waits again until the channel is idle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81599" y="513766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CW back-off =4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038600"/>
            <a:ext cx="1676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STA-1</a:t>
            </a:r>
          </a:p>
          <a:p>
            <a:r>
              <a:rPr lang="en-US" sz="1400" dirty="0" smtClean="0"/>
              <a:t>(hotspot: high duty-cycle traffic)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28600" y="5257800"/>
            <a:ext cx="1676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STA-2</a:t>
            </a:r>
          </a:p>
          <a:p>
            <a:r>
              <a:rPr lang="en-US" sz="1400" dirty="0" smtClean="0"/>
              <a:t>(sensor: low duty-cycle traffic)</a:t>
            </a:r>
            <a:endParaRPr lang="en-US" sz="1400" dirty="0"/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4038599" y="513766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696199" y="513766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Date Placeholder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Give the highest priority to low duty-cycle (sensor) traffic for channel access</a:t>
            </a:r>
          </a:p>
          <a:p>
            <a:pPr lvl="1"/>
            <a:r>
              <a:rPr lang="en-US" sz="1600" dirty="0" smtClean="0"/>
              <a:t>Sensor traffic has a very low duty-cycle compared to other hotspot or cellular offloading applications </a:t>
            </a:r>
            <a:r>
              <a:rPr lang="en-US" sz="1600" dirty="0" smtClean="0">
                <a:sym typeface="Wingdings" pitchFamily="2" charset="2"/>
              </a:rPr>
              <a:t> does not hurt high-duty cycle applications</a:t>
            </a:r>
            <a:endParaRPr lang="en-US" sz="1600" dirty="0" smtClean="0"/>
          </a:p>
          <a:p>
            <a:pPr lvl="1"/>
            <a:r>
              <a:rPr lang="en-US" sz="1600" dirty="0" smtClean="0"/>
              <a:t>Reducing the channel access delay is critical to sensors for a long battery life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Redefine/remap </a:t>
            </a:r>
            <a:r>
              <a:rPr lang="en-US" sz="1600" dirty="0">
                <a:solidFill>
                  <a:srgbClr val="FF0000"/>
                </a:solidFill>
              </a:rPr>
              <a:t>EDCA access categories (AC) to give sensor traffic the highest </a:t>
            </a:r>
            <a:r>
              <a:rPr lang="en-US" sz="1600" dirty="0" smtClean="0">
                <a:solidFill>
                  <a:srgbClr val="FF0000"/>
                </a:solidFill>
              </a:rPr>
              <a:t>priority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102" name="Rectangle 101"/>
          <p:cNvSpPr/>
          <p:nvPr/>
        </p:nvSpPr>
        <p:spPr>
          <a:xfrm>
            <a:off x="7825867" y="4225116"/>
            <a:ext cx="1318133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Data-</a:t>
            </a:r>
            <a:r>
              <a:rPr lang="en-US" sz="1400" dirty="0" err="1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Channel </a:t>
            </a:r>
            <a:r>
              <a:rPr lang="en-US" dirty="0"/>
              <a:t>Access </a:t>
            </a:r>
            <a:r>
              <a:rPr lang="en-US" dirty="0" smtClean="0"/>
              <a:t>Enhancement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372099" y="5399030"/>
            <a:ext cx="876301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Data-</a:t>
            </a:r>
            <a:r>
              <a:rPr lang="en-US" sz="1400" dirty="0" err="1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6399" y="4223266"/>
            <a:ext cx="25908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Data-</a:t>
            </a:r>
            <a:r>
              <a:rPr lang="en-US" sz="1400" dirty="0" err="1" smtClean="0">
                <a:solidFill>
                  <a:schemeClr val="tx1"/>
                </a:solidFill>
              </a:rPr>
              <a:t>Ack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210594" y="5822672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0600" y="5939135"/>
            <a:ext cx="175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1) Sensor STA wakes up and tries to send a packet</a:t>
            </a:r>
            <a:endParaRPr lang="en-US" sz="1200" i="1" dirty="0"/>
          </a:p>
        </p:txBody>
      </p:sp>
      <p:cxnSp>
        <p:nvCxnSpPr>
          <p:cNvPr id="14" name="Straight Connector 13"/>
          <p:cNvCxnSpPr>
            <a:stCxn id="11" idx="3"/>
          </p:cNvCxnSpPr>
          <p:nvPr/>
        </p:nvCxnSpPr>
        <p:spPr>
          <a:xfrm>
            <a:off x="4267199" y="4413766"/>
            <a:ext cx="7365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4648199" y="4375666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599" y="41470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DIFS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39001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CW back-off =3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438399" y="5594866"/>
            <a:ext cx="1828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43200" y="5671066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2) STA-2 waits until the channel is idle</a:t>
            </a:r>
          </a:p>
          <a:p>
            <a:r>
              <a:rPr lang="en-US" sz="1200" i="1" dirty="0" smtClean="0"/>
              <a:t>(Idle Channel Wait Time)</a:t>
            </a:r>
            <a:endParaRPr lang="en-US" sz="1200" i="1" dirty="0"/>
          </a:p>
        </p:txBody>
      </p:sp>
      <p:cxnSp>
        <p:nvCxnSpPr>
          <p:cNvPr id="20" name="Straight Connector 19"/>
          <p:cNvCxnSpPr>
            <a:endCxn id="23" idx="5"/>
          </p:cNvCxnSpPr>
          <p:nvPr/>
        </p:nvCxnSpPr>
        <p:spPr>
          <a:xfrm>
            <a:off x="4267200" y="5594866"/>
            <a:ext cx="6603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648199" y="5556766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19600" y="52900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DIFS</a:t>
            </a:r>
            <a:endParaRPr lang="en-US" sz="1200" dirty="0"/>
          </a:p>
        </p:txBody>
      </p:sp>
      <p:sp>
        <p:nvSpPr>
          <p:cNvPr id="23" name="Parallelogram 22"/>
          <p:cNvSpPr/>
          <p:nvPr/>
        </p:nvSpPr>
        <p:spPr>
          <a:xfrm>
            <a:off x="4876799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arallelogram 23"/>
          <p:cNvSpPr/>
          <p:nvPr/>
        </p:nvSpPr>
        <p:spPr>
          <a:xfrm>
            <a:off x="5002565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>
            <a:off x="5132033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arallelogram 25"/>
          <p:cNvSpPr/>
          <p:nvPr/>
        </p:nvSpPr>
        <p:spPr>
          <a:xfrm>
            <a:off x="5257799" y="54043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1904999" y="513766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29200" y="5943600"/>
            <a:ext cx="2362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3) STA-2 </a:t>
            </a:r>
            <a:r>
              <a:rPr lang="en-US" i="1" dirty="0" smtClean="0"/>
              <a:t>wins the contention</a:t>
            </a:r>
            <a:endParaRPr lang="en-US" sz="12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876800" y="513766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CW back-off =4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038600"/>
            <a:ext cx="1676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STA-1</a:t>
            </a:r>
          </a:p>
          <a:p>
            <a:r>
              <a:rPr lang="en-US" sz="1400" dirty="0" smtClean="0"/>
              <a:t>(hotspot: high duty-cycle traffic)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5257800"/>
            <a:ext cx="1676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STA-2</a:t>
            </a:r>
          </a:p>
          <a:p>
            <a:r>
              <a:rPr lang="en-US" sz="1400" dirty="0" smtClean="0"/>
              <a:t>(sensor: low duty-cycle traffic)</a:t>
            </a:r>
            <a:endParaRPr lang="en-US" sz="1400" dirty="0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3809999" y="5137666"/>
            <a:ext cx="914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arallelogram 52"/>
          <p:cNvSpPr/>
          <p:nvPr/>
        </p:nvSpPr>
        <p:spPr>
          <a:xfrm>
            <a:off x="4961188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Parallelogram 53"/>
          <p:cNvSpPr/>
          <p:nvPr/>
        </p:nvSpPr>
        <p:spPr>
          <a:xfrm>
            <a:off x="5086954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Parallelogram 54"/>
          <p:cNvSpPr/>
          <p:nvPr/>
        </p:nvSpPr>
        <p:spPr>
          <a:xfrm>
            <a:off x="5216422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arallelogram 55"/>
          <p:cNvSpPr/>
          <p:nvPr/>
        </p:nvSpPr>
        <p:spPr>
          <a:xfrm>
            <a:off x="5342188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Parallelogram 56"/>
          <p:cNvSpPr/>
          <p:nvPr/>
        </p:nvSpPr>
        <p:spPr>
          <a:xfrm>
            <a:off x="5471032" y="4225430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arallelogram 57"/>
          <p:cNvSpPr/>
          <p:nvPr/>
        </p:nvSpPr>
        <p:spPr>
          <a:xfrm>
            <a:off x="5597428" y="4223860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4275388" y="4134378"/>
            <a:ext cx="1295400" cy="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275388" y="3810000"/>
            <a:ext cx="132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AIFS[non-sensor]</a:t>
            </a:r>
            <a:endParaRPr lang="en-US" sz="12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4267200" y="3994666"/>
            <a:ext cx="0" cy="228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562600" y="3992496"/>
            <a:ext cx="0" cy="228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263967" y="5153402"/>
            <a:ext cx="673130" cy="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298532" y="4828401"/>
            <a:ext cx="1325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AIFS[sensor]</a:t>
            </a:r>
            <a:endParaRPr lang="en-US" sz="1200" dirty="0"/>
          </a:p>
        </p:txBody>
      </p:sp>
      <p:sp>
        <p:nvSpPr>
          <p:cNvPr id="68" name="Parallelogram 67"/>
          <p:cNvSpPr/>
          <p:nvPr/>
        </p:nvSpPr>
        <p:spPr>
          <a:xfrm>
            <a:off x="5719092" y="4225853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4925172" y="5105400"/>
            <a:ext cx="11926" cy="48900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248400" y="4413766"/>
            <a:ext cx="7365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6629400" y="4375666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400800" y="4147066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DIFS</a:t>
            </a:r>
            <a:endParaRPr lang="en-US" sz="1200" dirty="0"/>
          </a:p>
        </p:txBody>
      </p:sp>
      <p:sp>
        <p:nvSpPr>
          <p:cNvPr id="92" name="Parallelogram 91"/>
          <p:cNvSpPr/>
          <p:nvPr/>
        </p:nvSpPr>
        <p:spPr>
          <a:xfrm>
            <a:off x="6942389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Parallelogram 92"/>
          <p:cNvSpPr/>
          <p:nvPr/>
        </p:nvSpPr>
        <p:spPr>
          <a:xfrm>
            <a:off x="7068155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Parallelogram 93"/>
          <p:cNvSpPr/>
          <p:nvPr/>
        </p:nvSpPr>
        <p:spPr>
          <a:xfrm>
            <a:off x="7197623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Parallelogram 94"/>
          <p:cNvSpPr/>
          <p:nvPr/>
        </p:nvSpPr>
        <p:spPr>
          <a:xfrm>
            <a:off x="7323389" y="4223266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Parallelogram 95"/>
          <p:cNvSpPr/>
          <p:nvPr/>
        </p:nvSpPr>
        <p:spPr>
          <a:xfrm>
            <a:off x="7452233" y="4225430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Parallelogram 96"/>
          <p:cNvSpPr/>
          <p:nvPr/>
        </p:nvSpPr>
        <p:spPr>
          <a:xfrm>
            <a:off x="7578629" y="4223860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Parallelogram 98"/>
          <p:cNvSpPr/>
          <p:nvPr/>
        </p:nvSpPr>
        <p:spPr>
          <a:xfrm>
            <a:off x="7700293" y="4225853"/>
            <a:ext cx="228600" cy="381000"/>
          </a:xfrm>
          <a:prstGeom prst="parallelogram">
            <a:avLst>
              <a:gd name="adj" fmla="val 4441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6248400" y="4225853"/>
            <a:ext cx="0" cy="118434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>
            <a:off x="6450671" y="5596455"/>
            <a:ext cx="1" cy="3426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6450670" y="5486400"/>
            <a:ext cx="2617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4) Sensor STA goes back to sleep until next packet transmission time</a:t>
            </a:r>
            <a:endParaRPr lang="en-US" sz="1200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6544984" y="4643735"/>
            <a:ext cx="2617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5) Hotspot STA continues transmissions</a:t>
            </a:r>
            <a:endParaRPr lang="en-US" sz="12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Simulation Setup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267200"/>
          </a:xfrm>
        </p:spPr>
        <p:txBody>
          <a:bodyPr/>
          <a:lstStyle/>
          <a:p>
            <a:r>
              <a:rPr lang="en-US" sz="1800" dirty="0" smtClean="0"/>
              <a:t>Sensor + Extended Wi-Fi Scenario with more traffic flows (STAs)</a:t>
            </a:r>
          </a:p>
          <a:p>
            <a:pPr lvl="1"/>
            <a:r>
              <a:rPr lang="en-US" sz="1600" dirty="0" smtClean="0"/>
              <a:t>Extended range Wi-Fi traffic flows: </a:t>
            </a:r>
            <a:r>
              <a:rPr lang="en-US" sz="1600" dirty="0" smtClean="0">
                <a:solidFill>
                  <a:srgbClr val="FF0000"/>
                </a:solidFill>
              </a:rPr>
              <a:t>1~3 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Full-buffered traffic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1500 bytes MPDU back-to-back 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Packet </a:t>
            </a:r>
            <a:r>
              <a:rPr lang="en-US" sz="1400" dirty="0" err="1">
                <a:sym typeface="Wingdings" pitchFamily="2" charset="2"/>
              </a:rPr>
              <a:t>T</a:t>
            </a:r>
            <a:r>
              <a:rPr lang="en-US" sz="1400" dirty="0" err="1" smtClean="0">
                <a:sym typeface="Wingdings" pitchFamily="2" charset="2"/>
              </a:rPr>
              <a:t>x</a:t>
            </a:r>
            <a:r>
              <a:rPr lang="en-US" sz="1400" dirty="0" smtClean="0">
                <a:sym typeface="Wingdings" pitchFamily="2" charset="2"/>
              </a:rPr>
              <a:t> time: ~20 </a:t>
            </a:r>
            <a:r>
              <a:rPr lang="en-US" sz="1400" dirty="0" err="1" smtClean="0">
                <a:sym typeface="Wingdings" pitchFamily="2" charset="2"/>
              </a:rPr>
              <a:t>msec</a:t>
            </a:r>
            <a:r>
              <a:rPr lang="en-US" sz="1400" dirty="0" smtClean="0">
                <a:sym typeface="Wingdings" pitchFamily="2" charset="2"/>
              </a:rPr>
              <a:t> @ 600 Kbps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Use EDCA[BE] parameters with </a:t>
            </a:r>
            <a:r>
              <a:rPr lang="en-US" sz="1400" dirty="0" err="1" smtClean="0">
                <a:sym typeface="Wingdings" pitchFamily="2" charset="2"/>
              </a:rPr>
              <a:t>CWmin</a:t>
            </a:r>
            <a:r>
              <a:rPr lang="en-US" sz="1400" dirty="0" smtClean="0">
                <a:sym typeface="Wingdings" pitchFamily="2" charset="2"/>
              </a:rPr>
              <a:t>=15</a:t>
            </a:r>
            <a:endParaRPr lang="en-US" sz="1200" dirty="0" smtClean="0">
              <a:sym typeface="Wingdings" pitchFamily="2" charset="2"/>
            </a:endParaRPr>
          </a:p>
          <a:p>
            <a:pPr lvl="1"/>
            <a:r>
              <a:rPr lang="en-US" sz="1600" dirty="0" smtClean="0"/>
              <a:t>Sensor traffic flows: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Low duty-cycle traffic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256 bytes MPDU transmission at </a:t>
            </a:r>
            <a:r>
              <a:rPr lang="en-US" sz="1400" i="1" dirty="0" smtClean="0">
                <a:sym typeface="Wingdings" pitchFamily="2" charset="2"/>
              </a:rPr>
              <a:t>t</a:t>
            </a:r>
            <a:r>
              <a:rPr lang="en-US" sz="1400" dirty="0" smtClean="0">
                <a:sym typeface="Wingdings" pitchFamily="2" charset="2"/>
              </a:rPr>
              <a:t> ~ Uniform(10 sec), average </a:t>
            </a:r>
            <a:r>
              <a:rPr lang="en-US" sz="1400" dirty="0" err="1" smtClean="0">
                <a:sym typeface="Wingdings" pitchFamily="2" charset="2"/>
              </a:rPr>
              <a:t>Tx</a:t>
            </a:r>
            <a:r>
              <a:rPr lang="en-US" sz="1400" dirty="0" smtClean="0">
                <a:sym typeface="Wingdings" pitchFamily="2" charset="2"/>
              </a:rPr>
              <a:t> period = 5 sec</a:t>
            </a:r>
          </a:p>
          <a:p>
            <a:pPr lvl="3"/>
            <a:r>
              <a:rPr lang="en-US" sz="1200" dirty="0" smtClean="0">
                <a:sym typeface="Wingdings" pitchFamily="2" charset="2"/>
              </a:rPr>
              <a:t>Note: 5 sensor STAs with the average </a:t>
            </a:r>
            <a:r>
              <a:rPr lang="en-US" sz="1200" dirty="0" err="1" smtClean="0">
                <a:sym typeface="Wingdings" pitchFamily="2" charset="2"/>
              </a:rPr>
              <a:t>Tx</a:t>
            </a:r>
            <a:r>
              <a:rPr lang="en-US" sz="1200" dirty="0" smtClean="0">
                <a:sym typeface="Wingdings" pitchFamily="2" charset="2"/>
              </a:rPr>
              <a:t> period of 5 sec is equivalent to 30 sensor STAs with the average </a:t>
            </a:r>
            <a:r>
              <a:rPr lang="en-US" sz="1200" dirty="0" err="1" smtClean="0">
                <a:sym typeface="Wingdings" pitchFamily="2" charset="2"/>
              </a:rPr>
              <a:t>Tx</a:t>
            </a:r>
            <a:r>
              <a:rPr lang="en-US" sz="1200" dirty="0" smtClean="0">
                <a:sym typeface="Wingdings" pitchFamily="2" charset="2"/>
              </a:rPr>
              <a:t> period of 30 sec (the simulation results in the backup slide).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Packet </a:t>
            </a:r>
            <a:r>
              <a:rPr lang="en-US" sz="1400" dirty="0" err="1" smtClean="0">
                <a:sym typeface="Wingdings" pitchFamily="2" charset="2"/>
              </a:rPr>
              <a:t>Tx</a:t>
            </a:r>
            <a:r>
              <a:rPr lang="en-US" sz="1400" dirty="0" smtClean="0">
                <a:sym typeface="Wingdings" pitchFamily="2" charset="2"/>
              </a:rPr>
              <a:t> time: ~3.7 </a:t>
            </a:r>
            <a:r>
              <a:rPr lang="en-US" sz="1400" dirty="0" err="1" smtClean="0">
                <a:sym typeface="Wingdings" pitchFamily="2" charset="2"/>
              </a:rPr>
              <a:t>msec</a:t>
            </a:r>
            <a:r>
              <a:rPr lang="en-US" sz="1400" dirty="0" smtClean="0">
                <a:sym typeface="Wingdings" pitchFamily="2" charset="2"/>
              </a:rPr>
              <a:t> @ 600 Kbps</a:t>
            </a:r>
          </a:p>
          <a:p>
            <a:pPr lvl="2"/>
            <a:r>
              <a:rPr lang="en-US" sz="1400" dirty="0">
                <a:sym typeface="Wingdings" pitchFamily="2" charset="2"/>
              </a:rPr>
              <a:t>Use </a:t>
            </a:r>
            <a:r>
              <a:rPr lang="en-US" sz="1400" dirty="0" smtClean="0">
                <a:sym typeface="Wingdings" pitchFamily="2" charset="2"/>
              </a:rPr>
              <a:t>EDCA[Sensor]=EDCA[VO] parameters with </a:t>
            </a:r>
            <a:r>
              <a:rPr lang="en-US" sz="1400" dirty="0" err="1" smtClean="0">
                <a:sym typeface="Wingdings" pitchFamily="2" charset="2"/>
              </a:rPr>
              <a:t>CWmin</a:t>
            </a:r>
            <a:r>
              <a:rPr lang="en-US" sz="1400" dirty="0" smtClean="0">
                <a:sym typeface="Wingdings" pitchFamily="2" charset="2"/>
              </a:rPr>
              <a:t>=15</a:t>
            </a:r>
            <a:endParaRPr lang="en-US" sz="1200" dirty="0" smtClean="0">
              <a:sym typeface="Wingdings" pitchFamily="2" charset="2"/>
            </a:endParaRPr>
          </a:p>
          <a:p>
            <a:r>
              <a:rPr lang="en-US" sz="1800" dirty="0" smtClean="0"/>
              <a:t>PHY/MAC parameters</a:t>
            </a:r>
          </a:p>
          <a:p>
            <a:pPr lvl="1"/>
            <a:r>
              <a:rPr lang="en-US" sz="1400" dirty="0" smtClean="0"/>
              <a:t>PHY </a:t>
            </a:r>
            <a:r>
              <a:rPr lang="en-US" sz="1400" dirty="0"/>
              <a:t>rate: 600 Kbps</a:t>
            </a:r>
          </a:p>
          <a:p>
            <a:pPr lvl="1"/>
            <a:r>
              <a:rPr lang="en-US" sz="1400" dirty="0"/>
              <a:t>Preamble: </a:t>
            </a:r>
            <a:r>
              <a:rPr lang="en-US" sz="1400" dirty="0" smtClean="0"/>
              <a:t>240 </a:t>
            </a:r>
            <a:r>
              <a:rPr lang="en-US" sz="1400" dirty="0" err="1" smtClean="0"/>
              <a:t>usec</a:t>
            </a:r>
            <a:r>
              <a:rPr lang="en-US" sz="1400" dirty="0" smtClean="0"/>
              <a:t> (6 </a:t>
            </a:r>
            <a:r>
              <a:rPr lang="en-US" sz="1400" dirty="0"/>
              <a:t>symbols x 40 </a:t>
            </a:r>
            <a:r>
              <a:rPr lang="en-US" sz="1400" dirty="0" err="1" smtClean="0"/>
              <a:t>usec</a:t>
            </a:r>
            <a:r>
              <a:rPr lang="en-US" sz="1400" dirty="0" smtClean="0"/>
              <a:t>)</a:t>
            </a:r>
            <a:endParaRPr lang="en-US" sz="1400" dirty="0"/>
          </a:p>
          <a:p>
            <a:pPr lvl="1"/>
            <a:r>
              <a:rPr lang="en-US" sz="1400" dirty="0" smtClean="0"/>
              <a:t>SIFS: 64 </a:t>
            </a:r>
            <a:r>
              <a:rPr lang="en-US" sz="1400" dirty="0" err="1" smtClean="0"/>
              <a:t>usec</a:t>
            </a:r>
            <a:endParaRPr lang="en-US" sz="1400" dirty="0" smtClean="0"/>
          </a:p>
          <a:p>
            <a:pPr lvl="1"/>
            <a:r>
              <a:rPr lang="en-US" sz="1400" dirty="0" smtClean="0"/>
              <a:t>Slot-time: 45 </a:t>
            </a:r>
            <a:r>
              <a:rPr lang="en-US" sz="1400" dirty="0" err="1" smtClean="0"/>
              <a:t>usec</a:t>
            </a:r>
            <a:r>
              <a:rPr lang="en-US" sz="1400" dirty="0" smtClean="0"/>
              <a:t> (5usec+4usec x10)</a:t>
            </a:r>
          </a:p>
          <a:p>
            <a:pPr lvl="1"/>
            <a:r>
              <a:rPr lang="en-US" sz="1400" dirty="0" smtClean="0"/>
              <a:t>EDCA[Sensor]: AIFSN[VO</a:t>
            </a:r>
            <a:r>
              <a:rPr lang="en-US" sz="1400" dirty="0"/>
              <a:t>]=2, </a:t>
            </a:r>
            <a:r>
              <a:rPr lang="en-US" sz="1400" dirty="0" err="1" smtClean="0">
                <a:solidFill>
                  <a:srgbClr val="FF0000"/>
                </a:solidFill>
              </a:rPr>
              <a:t>CWmin</a:t>
            </a:r>
            <a:r>
              <a:rPr lang="en-US" sz="1400" dirty="0" smtClean="0">
                <a:solidFill>
                  <a:srgbClr val="FF0000"/>
                </a:solidFill>
              </a:rPr>
              <a:t>[VO]=3, </a:t>
            </a:r>
            <a:r>
              <a:rPr lang="en-US" sz="1400" dirty="0" err="1" smtClean="0">
                <a:solidFill>
                  <a:srgbClr val="FF0000"/>
                </a:solidFill>
              </a:rPr>
              <a:t>CWmax</a:t>
            </a:r>
            <a:r>
              <a:rPr lang="en-US" sz="1400" dirty="0" smtClean="0">
                <a:solidFill>
                  <a:srgbClr val="FF0000"/>
                </a:solidFill>
              </a:rPr>
              <a:t>[VO]=7</a:t>
            </a:r>
            <a:endParaRPr lang="en-US" sz="1400" dirty="0" smtClean="0"/>
          </a:p>
          <a:p>
            <a:pPr lvl="1"/>
            <a:r>
              <a:rPr lang="en-US" sz="1400" dirty="0" smtClean="0"/>
              <a:t>EDCA[BE] for Extended range Wi-Fi: </a:t>
            </a:r>
            <a:r>
              <a:rPr lang="en-US" sz="1400" dirty="0" smtClean="0">
                <a:solidFill>
                  <a:srgbClr val="FF0000"/>
                </a:solidFill>
              </a:rPr>
              <a:t>AIFSN[BE]=3~6</a:t>
            </a:r>
            <a:r>
              <a:rPr lang="en-US" sz="1400" dirty="0" smtClean="0"/>
              <a:t>, </a:t>
            </a:r>
            <a:r>
              <a:rPr lang="en-US" sz="1400" dirty="0" err="1" smtClean="0"/>
              <a:t>CWmin</a:t>
            </a:r>
            <a:r>
              <a:rPr lang="en-US" sz="1400" dirty="0" smtClean="0"/>
              <a:t>[BE]=15, </a:t>
            </a:r>
            <a:r>
              <a:rPr lang="en-US" sz="1400" dirty="0" err="1" smtClean="0"/>
              <a:t>CWmax</a:t>
            </a:r>
            <a:r>
              <a:rPr lang="en-US" sz="1400" dirty="0" smtClean="0"/>
              <a:t>[BE]=1023</a:t>
            </a:r>
            <a:endParaRPr lang="en-US" sz="1400" dirty="0" smtClean="0">
              <a:sym typeface="Wingdings" pitchFamily="2" charset="2"/>
            </a:endParaRP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5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/>
          <a:lstStyle/>
          <a:p>
            <a:r>
              <a:rPr lang="en-US" sz="2800" dirty="0" smtClean="0"/>
              <a:t>Simulation Results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267200"/>
          </a:xfrm>
        </p:spPr>
        <p:txBody>
          <a:bodyPr/>
          <a:lstStyle/>
          <a:p>
            <a:r>
              <a:rPr lang="en-US" sz="1600" dirty="0" err="1" smtClean="0"/>
              <a:t>Tx</a:t>
            </a:r>
            <a:r>
              <a:rPr lang="en-US" sz="1600" dirty="0" smtClean="0"/>
              <a:t> delay [Sensor] and aggregated MAC throughput [BE]</a:t>
            </a:r>
          </a:p>
          <a:p>
            <a:pPr lvl="1"/>
            <a:r>
              <a:rPr lang="en-US" sz="1200" b="1" dirty="0"/>
              <a:t>Case 4</a:t>
            </a:r>
            <a:r>
              <a:rPr lang="en-US" sz="1200" dirty="0"/>
              <a:t>: 5 Sensor STAs, 1 BE STA</a:t>
            </a:r>
          </a:p>
          <a:p>
            <a:pPr lvl="1"/>
            <a:r>
              <a:rPr lang="en-US" sz="1200" b="1" dirty="0"/>
              <a:t>Case 5</a:t>
            </a:r>
            <a:r>
              <a:rPr lang="en-US" sz="1200" dirty="0"/>
              <a:t>: 5 Sensor STAs, 2 BE STAs</a:t>
            </a:r>
          </a:p>
          <a:p>
            <a:pPr lvl="1"/>
            <a:r>
              <a:rPr lang="en-US" sz="1200" b="1" dirty="0"/>
              <a:t>Case 6</a:t>
            </a:r>
            <a:r>
              <a:rPr lang="en-US" sz="1200" dirty="0"/>
              <a:t>: 5 Sensor STAs, 3 BE STAs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AIFSN[BE]=5 or 6 for the 2 or 3 BE STAs case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20% </a:t>
            </a:r>
            <a:r>
              <a:rPr lang="en-US" sz="1200" dirty="0">
                <a:solidFill>
                  <a:srgbClr val="FF0000"/>
                </a:solidFill>
              </a:rPr>
              <a:t>~ </a:t>
            </a:r>
            <a:r>
              <a:rPr lang="en-US" sz="1200" dirty="0" smtClean="0">
                <a:solidFill>
                  <a:srgbClr val="FF0000"/>
                </a:solidFill>
              </a:rPr>
              <a:t>26%</a:t>
            </a:r>
            <a:r>
              <a:rPr lang="en-US" sz="1200" dirty="0" smtClean="0"/>
              <a:t> </a:t>
            </a:r>
            <a:r>
              <a:rPr lang="en-US" sz="1200" dirty="0" err="1"/>
              <a:t>Tx</a:t>
            </a:r>
            <a:r>
              <a:rPr lang="en-US" sz="1200" dirty="0"/>
              <a:t> delay reduction </a:t>
            </a:r>
            <a:r>
              <a:rPr lang="en-US" sz="1200" dirty="0" smtClean="0"/>
              <a:t>gain for the low </a:t>
            </a:r>
            <a:r>
              <a:rPr lang="en-US" sz="1200" dirty="0"/>
              <a:t>duty-cycle traffic (sensor</a:t>
            </a:r>
            <a:r>
              <a:rPr lang="en-US" sz="1200" dirty="0" smtClean="0"/>
              <a:t>) compared to AIFSN[BE]=3</a:t>
            </a:r>
            <a:endParaRPr lang="en-US" sz="1200" dirty="0"/>
          </a:p>
          <a:p>
            <a:pPr lvl="1"/>
            <a:r>
              <a:rPr lang="en-US" sz="1200" dirty="0" smtClean="0"/>
              <a:t>Less than </a:t>
            </a:r>
            <a:r>
              <a:rPr lang="en-US" sz="1200" dirty="0" smtClean="0">
                <a:solidFill>
                  <a:srgbClr val="FF0000"/>
                </a:solidFill>
              </a:rPr>
              <a:t>0.8 %</a:t>
            </a:r>
            <a:r>
              <a:rPr lang="en-US" sz="1200" dirty="0" smtClean="0"/>
              <a:t> </a:t>
            </a:r>
            <a:r>
              <a:rPr lang="en-US" sz="1200" dirty="0"/>
              <a:t>MAC throughput drop for </a:t>
            </a:r>
            <a:r>
              <a:rPr lang="en-US" sz="1200" dirty="0" smtClean="0"/>
              <a:t>the best effort (BE) high </a:t>
            </a:r>
            <a:r>
              <a:rPr lang="en-US" sz="1200" dirty="0"/>
              <a:t>duty-cycle traffic (Extended Wi-Fi</a:t>
            </a:r>
            <a:r>
              <a:rPr lang="en-US" sz="1200" dirty="0" smtClean="0"/>
              <a:t>)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228600" y="2339597"/>
            <a:ext cx="8700655" cy="3375403"/>
            <a:chOff x="228600" y="2339597"/>
            <a:chExt cx="8700655" cy="337540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2339597"/>
              <a:ext cx="4281055" cy="3375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2339597"/>
              <a:ext cx="4267200" cy="3375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Oval 5"/>
            <p:cNvSpPr/>
            <p:nvPr/>
          </p:nvSpPr>
          <p:spPr bwMode="auto">
            <a:xfrm>
              <a:off x="3124200" y="2590800"/>
              <a:ext cx="762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590800" y="2380254"/>
              <a:ext cx="111921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BE MAC throughput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90800" y="3883968"/>
              <a:ext cx="91242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Sensor </a:t>
              </a:r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 delay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86351" y="5029200"/>
              <a:ext cx="136768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BE MAC throughput drop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543800" y="4817806"/>
              <a:ext cx="762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38800" y="3502968"/>
              <a:ext cx="139333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Sensor </a:t>
              </a:r>
              <a:r>
                <a:rPr lang="en-US" sz="900" dirty="0" err="1" smtClean="0">
                  <a:latin typeface="Calibri" pitchFamily="34" charset="0"/>
                  <a:cs typeface="Calibri" pitchFamily="34" charset="0"/>
                </a:rPr>
                <a:t>Tx</a:t>
              </a:r>
              <a:r>
                <a:rPr lang="en-US" sz="900" dirty="0" smtClean="0">
                  <a:latin typeface="Calibri" pitchFamily="34" charset="0"/>
                  <a:cs typeface="Calibri" pitchFamily="34" charset="0"/>
                </a:rPr>
                <a:t> delay reduction</a:t>
              </a:r>
              <a:endParaRPr lang="en-US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277533" y="4749801"/>
              <a:ext cx="228600" cy="42021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091265" y="4343400"/>
              <a:ext cx="228600" cy="42021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5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sz="2000" dirty="0" smtClean="0"/>
              <a:t>802.11ah Use Case 1 (sensor) and Use Case 3 (extended range Wi-Fi) have different traffic characteristics</a:t>
            </a:r>
          </a:p>
          <a:p>
            <a:endParaRPr lang="en-US" sz="2000" dirty="0" smtClean="0"/>
          </a:p>
          <a:p>
            <a:r>
              <a:rPr lang="en-US" sz="2000" dirty="0" smtClean="0"/>
              <a:t>Need to address the coexistence issue between the sensor use case and the extended range Wi-Fi use case</a:t>
            </a:r>
          </a:p>
          <a:p>
            <a:endParaRPr lang="en-US" sz="2000" dirty="0" smtClean="0"/>
          </a:p>
          <a:p>
            <a:r>
              <a:rPr lang="en-US" sz="2000" dirty="0" smtClean="0"/>
              <a:t>We propose to </a:t>
            </a:r>
            <a:r>
              <a:rPr lang="en-US" sz="2000" dirty="0"/>
              <a:t>r</a:t>
            </a:r>
            <a:r>
              <a:rPr lang="en-US" sz="2000" dirty="0" smtClean="0"/>
              <a:t>edefine/remap </a:t>
            </a:r>
            <a:r>
              <a:rPr lang="en-US" sz="2000" dirty="0"/>
              <a:t>EDCA access categories (AC) to give sensor traffic the highest </a:t>
            </a:r>
            <a:r>
              <a:rPr lang="en-US" sz="2000" dirty="0" smtClean="0"/>
              <a:t>priority</a:t>
            </a:r>
          </a:p>
          <a:p>
            <a:pPr lvl="1"/>
            <a:r>
              <a:rPr lang="en-US" sz="1400" dirty="0"/>
              <a:t>AIFSN[BE]=5 or 6 for the 2 or 3 BE STAs case</a:t>
            </a:r>
          </a:p>
          <a:p>
            <a:pPr lvl="2"/>
            <a:r>
              <a:rPr lang="en-US" sz="1400" b="1" dirty="0">
                <a:solidFill>
                  <a:srgbClr val="FF0000"/>
                </a:solidFill>
              </a:rPr>
              <a:t>20% ~ 26%</a:t>
            </a:r>
            <a:r>
              <a:rPr lang="en-US" sz="1400" b="1" dirty="0"/>
              <a:t> </a:t>
            </a:r>
            <a:r>
              <a:rPr lang="en-US" sz="1400" dirty="0" err="1"/>
              <a:t>Tx</a:t>
            </a:r>
            <a:r>
              <a:rPr lang="en-US" sz="1400" dirty="0"/>
              <a:t> delay reduction gain for the low duty-cycle traffic (sensor) compared to AIFSN[BE]=3</a:t>
            </a:r>
          </a:p>
          <a:p>
            <a:pPr lvl="2"/>
            <a:r>
              <a:rPr lang="en-US" sz="1400" dirty="0"/>
              <a:t>Less than </a:t>
            </a:r>
            <a:r>
              <a:rPr lang="en-US" sz="1400" b="1" dirty="0">
                <a:solidFill>
                  <a:srgbClr val="FF0000"/>
                </a:solidFill>
              </a:rPr>
              <a:t>0.8 %</a:t>
            </a:r>
            <a:r>
              <a:rPr lang="en-US" sz="1400" dirty="0"/>
              <a:t> MAC throughput drop for the best effort (BE) high duty-cycle traffic (Extended Wi-Fi)</a:t>
            </a:r>
            <a:endParaRPr lang="en-US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EEAB7D-42AD-4D12-92FB-5F42240E45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26653</TotalTime>
  <Words>1008</Words>
  <Application>Microsoft Office PowerPoint</Application>
  <PresentationFormat>On-screen Show (4:3)</PresentationFormat>
  <Paragraphs>176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Document</vt:lpstr>
      <vt:lpstr>Microsoft Word 97 - 2003 Document</vt:lpstr>
      <vt:lpstr>802.11ah Channel Access Improvement</vt:lpstr>
      <vt:lpstr>PowerPoint Presentation</vt:lpstr>
      <vt:lpstr>Introduction</vt:lpstr>
      <vt:lpstr>802.11ah Use Case Categories [1]</vt:lpstr>
      <vt:lpstr>Coexistence Issue between Use Case 1 and Use Case 3</vt:lpstr>
      <vt:lpstr>Proposed Channel Access Enhancement</vt:lpstr>
      <vt:lpstr>Simulation Setup </vt:lpstr>
      <vt:lpstr>Simulation Results </vt:lpstr>
      <vt:lpstr>Summary</vt:lpstr>
      <vt:lpstr>Straw Poll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mpark1</cp:lastModifiedBy>
  <cp:revision>771</cp:revision>
  <cp:lastPrinted>1998-02-10T13:28:06Z</cp:lastPrinted>
  <dcterms:created xsi:type="dcterms:W3CDTF">2007-05-21T21:00:37Z</dcterms:created>
  <dcterms:modified xsi:type="dcterms:W3CDTF">2012-05-14T04:36:34Z</dcterms:modified>
</cp:coreProperties>
</file>