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0"/>
  </p:notesMasterIdLst>
  <p:handoutMasterIdLst>
    <p:handoutMasterId r:id="rId21"/>
  </p:handoutMasterIdLst>
  <p:sldIdLst>
    <p:sldId id="256" r:id="rId2"/>
    <p:sldId id="295" r:id="rId3"/>
    <p:sldId id="315" r:id="rId4"/>
    <p:sldId id="296" r:id="rId5"/>
    <p:sldId id="283" r:id="rId6"/>
    <p:sldId id="297" r:id="rId7"/>
    <p:sldId id="312" r:id="rId8"/>
    <p:sldId id="313" r:id="rId9"/>
    <p:sldId id="298" r:id="rId10"/>
    <p:sldId id="314" r:id="rId11"/>
    <p:sldId id="309" r:id="rId12"/>
    <p:sldId id="285" r:id="rId13"/>
    <p:sldId id="287" r:id="rId14"/>
    <p:sldId id="286" r:id="rId15"/>
    <p:sldId id="291" r:id="rId16"/>
    <p:sldId id="281" r:id="rId17"/>
    <p:sldId id="316" r:id="rId18"/>
    <p:sldId id="270"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984" y="-4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802.11-11/1124r0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August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802.11-11/1124r0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2011</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2011</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2011</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1167r1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Upper Layer</a:t>
            </a:r>
            <a:r>
              <a:rPr lang="en-US" altLang="ja-JP" dirty="0" smtClean="0"/>
              <a:t> Data</a:t>
            </a:r>
            <a:r>
              <a:rPr lang="en-US" altLang="ja-JP" dirty="0" smtClean="0"/>
              <a:t> </a:t>
            </a:r>
            <a:r>
              <a:rPr lang="en-US" altLang="ja-JP" dirty="0" smtClean="0"/>
              <a:t>IE</a:t>
            </a:r>
            <a:endParaRPr lang="en-GB" dirty="0"/>
          </a:p>
        </p:txBody>
      </p:sp>
      <p:sp>
        <p:nvSpPr>
          <p:cNvPr id="3074" name="Rectangle 2"/>
          <p:cNvSpPr>
            <a:spLocks noGrp="1" noChangeArrowheads="1"/>
          </p:cNvSpPr>
          <p:nvPr>
            <p:ph type="body" idx="1"/>
          </p:nvPr>
        </p:nvSpPr>
        <p:spPr>
          <a:xfrm>
            <a:off x="685800" y="1660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2011-</a:t>
            </a:r>
            <a:r>
              <a:rPr lang="en-GB" sz="2000" b="0" dirty="0" smtClean="0"/>
              <a:t>09-19</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772400" cy="1501139"/>
        </p:xfrm>
        <a:graphic>
          <a:graphicData uri="http://schemas.openxmlformats.org/drawingml/2006/table">
            <a:tbl>
              <a:tblPr firstRow="1" bandRow="1">
                <a:tableStyleId>{5940675A-B579-460E-94D1-54222C63F5DA}</a:tableStyleId>
              </a:tblPr>
              <a:tblGrid>
                <a:gridCol w="1554480"/>
                <a:gridCol w="1554480"/>
                <a:gridCol w="1554480"/>
                <a:gridCol w="1554480"/>
                <a:gridCol w="1554480"/>
              </a:tblGrid>
              <a:tr h="342900">
                <a:tc>
                  <a:txBody>
                    <a:bodyPr/>
                    <a:lstStyle/>
                    <a:p>
                      <a:r>
                        <a:rPr kumimoji="1" lang="en-US" altLang="ja-JP" sz="1400" dirty="0" smtClean="0"/>
                        <a:t>Name</a:t>
                      </a:r>
                      <a:endParaRPr kumimoji="1" lang="ja-JP" altLang="en-US" sz="1400" dirty="0"/>
                    </a:p>
                  </a:txBody>
                  <a:tcPr/>
                </a:tc>
                <a:tc>
                  <a:txBody>
                    <a:bodyPr/>
                    <a:lstStyle/>
                    <a:p>
                      <a:r>
                        <a:rPr kumimoji="1" lang="en-US" altLang="ja-JP" sz="1400" dirty="0" smtClean="0"/>
                        <a:t>Affiliations</a:t>
                      </a:r>
                      <a:endParaRPr kumimoji="1" lang="ja-JP" altLang="en-US" sz="1400" dirty="0"/>
                    </a:p>
                  </a:txBody>
                  <a:tcPr/>
                </a:tc>
                <a:tc>
                  <a:txBody>
                    <a:bodyPr/>
                    <a:lstStyle/>
                    <a:p>
                      <a:r>
                        <a:rPr kumimoji="1" lang="en-US" altLang="ja-JP" sz="1400" dirty="0" smtClean="0"/>
                        <a:t>Address</a:t>
                      </a:r>
                      <a:endParaRPr kumimoji="1" lang="ja-JP" altLang="en-US" sz="1400" dirty="0"/>
                    </a:p>
                  </a:txBody>
                  <a:tcPr/>
                </a:tc>
                <a:tc>
                  <a:txBody>
                    <a:bodyPr/>
                    <a:lstStyle/>
                    <a:p>
                      <a:r>
                        <a:rPr kumimoji="1" lang="en-US" altLang="ja-JP" sz="1400" dirty="0" smtClean="0"/>
                        <a:t>Phone</a:t>
                      </a:r>
                      <a:endParaRPr kumimoji="1" lang="ja-JP" altLang="en-US" sz="1400" dirty="0"/>
                    </a:p>
                  </a:txBody>
                  <a:tcPr/>
                </a:tc>
                <a:tc>
                  <a:txBody>
                    <a:bodyPr/>
                    <a:lstStyle/>
                    <a:p>
                      <a:r>
                        <a:rPr kumimoji="1" lang="en-US" altLang="ja-JP" sz="1400" dirty="0" smtClean="0"/>
                        <a:t>email</a:t>
                      </a:r>
                      <a:endParaRPr kumimoji="1" lang="ja-JP" altLang="en-US" sz="1400" dirty="0"/>
                    </a:p>
                  </a:txBody>
                  <a:tcPr/>
                </a:tc>
              </a:tr>
              <a:tr h="342900">
                <a:tc>
                  <a:txBody>
                    <a:bodyPr/>
                    <a:lstStyle/>
                    <a:p>
                      <a:r>
                        <a:rPr kumimoji="1" lang="en-US" altLang="ja-JP" sz="1400" dirty="0" smtClean="0"/>
                        <a:t>Hiroki Nakano</a:t>
                      </a:r>
                      <a:endParaRPr kumimoji="1" lang="ja-JP" altLang="en-US" sz="1400" dirty="0"/>
                    </a:p>
                  </a:txBody>
                  <a:tcPr/>
                </a:tc>
                <a:tc>
                  <a:txBody>
                    <a:bodyPr/>
                    <a:lstStyle/>
                    <a:p>
                      <a:r>
                        <a:rPr kumimoji="1" lang="en-US" altLang="ja-JP" sz="1400" dirty="0" smtClean="0"/>
                        <a:t>Trans New Technology, Inc.</a:t>
                      </a:r>
                      <a:endParaRPr kumimoji="1" lang="ja-JP" altLang="en-US" sz="1400" dirty="0"/>
                    </a:p>
                  </a:txBody>
                  <a:tcPr/>
                </a:tc>
                <a:tc>
                  <a:txBody>
                    <a:bodyPr/>
                    <a:lstStyle/>
                    <a:p>
                      <a:r>
                        <a:rPr kumimoji="1" lang="en-US" altLang="ja-JP" sz="1400" dirty="0" smtClean="0"/>
                        <a:t>Sumitomo </a:t>
                      </a:r>
                      <a:r>
                        <a:rPr kumimoji="1" lang="en-US" altLang="ja-JP" sz="1400" dirty="0" err="1" smtClean="0"/>
                        <a:t>Seimei</a:t>
                      </a:r>
                      <a:r>
                        <a:rPr kumimoji="1" lang="en-US" altLang="ja-JP" sz="1400" baseline="0" dirty="0" smtClean="0"/>
                        <a:t> Kyoto Bldg. 8F,</a:t>
                      </a:r>
                    </a:p>
                    <a:p>
                      <a:r>
                        <a:rPr kumimoji="1" lang="en-US" altLang="ja-JP" sz="1400" baseline="0" dirty="0" smtClean="0"/>
                        <a:t>62 </a:t>
                      </a:r>
                      <a:r>
                        <a:rPr kumimoji="1" lang="en-US" altLang="ja-JP" sz="1400" baseline="0" dirty="0" err="1" smtClean="0"/>
                        <a:t>Tukiboko-cho</a:t>
                      </a:r>
                      <a:r>
                        <a:rPr kumimoji="1" lang="en-US" altLang="ja-JP" sz="1400" baseline="0" dirty="0" smtClean="0"/>
                        <a:t>, Shimogyo, Kyoto 600-8492 JAPAN</a:t>
                      </a:r>
                      <a:endParaRPr kumimoji="1" lang="ja-JP" altLang="en-US" sz="1400" dirty="0"/>
                    </a:p>
                  </a:txBody>
                  <a:tcPr/>
                </a:tc>
                <a:tc>
                  <a:txBody>
                    <a:bodyPr/>
                    <a:lstStyle/>
                    <a:p>
                      <a:r>
                        <a:rPr kumimoji="1" lang="en-US" altLang="ja-JP" sz="1400" dirty="0" smtClean="0"/>
                        <a:t>+81-75-213-1200</a:t>
                      </a:r>
                      <a:endParaRPr kumimoji="1" lang="ja-JP" altLang="en-US" sz="1400" dirty="0"/>
                    </a:p>
                  </a:txBody>
                  <a:tcPr/>
                </a:tc>
                <a:tc>
                  <a:txBody>
                    <a:bodyPr/>
                    <a:lstStyle/>
                    <a:p>
                      <a:r>
                        <a:rPr kumimoji="1" lang="en-US" altLang="ja-JP" sz="1400" dirty="0" smtClean="0"/>
                        <a:t>cas@trans-nt.com</a:t>
                      </a:r>
                      <a:endParaRPr kumimoji="1" lang="ja-JP" alt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Placement of Upper Layer Data IE</a:t>
            </a:r>
            <a:endParaRPr lang="ja-JP" altLang="en-US" dirty="0"/>
          </a:p>
        </p:txBody>
      </p:sp>
      <p:sp>
        <p:nvSpPr>
          <p:cNvPr id="8" name="コンテンツ プレースホルダ 7"/>
          <p:cNvSpPr>
            <a:spLocks noGrp="1"/>
          </p:cNvSpPr>
          <p:nvPr>
            <p:ph idx="1"/>
          </p:nvPr>
        </p:nvSpPr>
        <p:spPr>
          <a:xfrm>
            <a:off x="685800" y="1981201"/>
            <a:ext cx="7770813" cy="1524000"/>
          </a:xfrm>
        </p:spPr>
        <p:txBody>
          <a:bodyPr/>
          <a:lstStyle/>
          <a:p>
            <a:pPr>
              <a:buFont typeface="Times New Roman" pitchFamily="16" charset="0"/>
              <a:buChar char="•"/>
            </a:pPr>
            <a:r>
              <a:rPr lang="en-GB" dirty="0" smtClean="0"/>
              <a:t>Upper Layer Data </a:t>
            </a:r>
            <a:r>
              <a:rPr lang="en-GB" dirty="0" err="1" smtClean="0"/>
              <a:t>IEs</a:t>
            </a:r>
            <a:r>
              <a:rPr lang="en-GB" dirty="0" smtClean="0"/>
              <a:t> are placed at the last of frames </a:t>
            </a:r>
            <a:r>
              <a:rPr lang="en-GB" dirty="0" smtClean="0"/>
              <a:t>except for Management MIC Element</a:t>
            </a:r>
            <a:r>
              <a:rPr lang="en-GB" dirty="0" smtClean="0"/>
              <a:t>, that is, follow Vender Specific IE.</a:t>
            </a:r>
          </a:p>
          <a:p>
            <a:endParaRPr lang="ja-JP" altLang="en-US" dirty="0"/>
          </a:p>
        </p:txBody>
      </p:sp>
      <p:sp>
        <p:nvSpPr>
          <p:cNvPr id="5" name="スライド番号プレースホルダ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sp>
        <p:nvSpPr>
          <p:cNvPr id="4" name="フッター プレースホルダ 3"/>
          <p:cNvSpPr>
            <a:spLocks noGrp="1"/>
          </p:cNvSpPr>
          <p:nvPr>
            <p:ph type="ftr" idx="14"/>
          </p:nvPr>
        </p:nvSpPr>
        <p:spPr/>
        <p:txBody>
          <a:bodyPr/>
          <a:lstStyle/>
          <a:p>
            <a:r>
              <a:rPr lang="en-US" altLang="ja-JP" smtClean="0"/>
              <a:t>Hiroki Nakano, Trans New Technology, Inc.</a:t>
            </a:r>
            <a:endParaRPr lang="en-GB"/>
          </a:p>
        </p:txBody>
      </p:sp>
      <p:sp>
        <p:nvSpPr>
          <p:cNvPr id="3" name="日付プレースホルダ 2"/>
          <p:cNvSpPr>
            <a:spLocks noGrp="1"/>
          </p:cNvSpPr>
          <p:nvPr>
            <p:ph type="dt" idx="15"/>
          </p:nvPr>
        </p:nvSpPr>
        <p:spPr/>
        <p:txBody>
          <a:bodyPr/>
          <a:lstStyle/>
          <a:p>
            <a:r>
              <a:rPr lang="en-US" smtClean="0"/>
              <a:t>August 2011</a:t>
            </a:r>
            <a:endParaRPr lang="en-GB"/>
          </a:p>
        </p:txBody>
      </p:sp>
      <p:pic>
        <p:nvPicPr>
          <p:cNvPr id="6" name="図 5"/>
          <p:cNvPicPr>
            <a:picLocks noChangeAspect="1"/>
          </p:cNvPicPr>
          <p:nvPr/>
        </p:nvPicPr>
        <p:blipFill>
          <a:blip r:embed="rId2"/>
          <a:stretch>
            <a:fillRect/>
          </a:stretch>
        </p:blipFill>
        <p:spPr>
          <a:xfrm>
            <a:off x="673100" y="3352800"/>
            <a:ext cx="7861300" cy="297982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New MLME interface</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pic>
        <p:nvPicPr>
          <p:cNvPr id="7" name="図 6"/>
          <p:cNvPicPr>
            <a:picLocks noChangeAspect="1"/>
          </p:cNvPicPr>
          <p:nvPr/>
        </p:nvPicPr>
        <p:blipFill>
          <a:blip r:embed="rId3"/>
          <a:stretch>
            <a:fillRect/>
          </a:stretch>
        </p:blipFill>
        <p:spPr>
          <a:xfrm>
            <a:off x="1219200" y="1981200"/>
            <a:ext cx="6781800" cy="4344414"/>
          </a:xfrm>
          <a:prstGeom prst="rect">
            <a:avLst/>
          </a:prstGeom>
        </p:spPr>
      </p:pic>
      <p:cxnSp>
        <p:nvCxnSpPr>
          <p:cNvPr id="9" name="直線コネクタ 8"/>
          <p:cNvCxnSpPr/>
          <p:nvPr/>
        </p:nvCxnSpPr>
        <p:spPr bwMode="auto">
          <a:xfrm rot="5400000" flipH="1" flipV="1">
            <a:off x="1601788" y="3505200"/>
            <a:ext cx="3810000" cy="1588"/>
          </a:xfrm>
          <a:prstGeom prst="line">
            <a:avLst/>
          </a:prstGeom>
          <a:solidFill>
            <a:srgbClr val="00B8FF"/>
          </a:solidFill>
          <a:ln w="50800" cap="flat" cmpd="sng" algn="ctr">
            <a:solidFill>
              <a:srgbClr val="FF0000"/>
            </a:solidFill>
            <a:prstDash val="solid"/>
            <a:round/>
            <a:headEnd type="arrow" w="med" len="med"/>
            <a:tailEnd type="arrow" w="med" len="med"/>
          </a:ln>
          <a:effectLst/>
        </p:spPr>
      </p:cxnSp>
      <p:sp>
        <p:nvSpPr>
          <p:cNvPr id="20" name="テキスト ボックス 19"/>
          <p:cNvSpPr txBox="1"/>
          <p:nvPr/>
        </p:nvSpPr>
        <p:spPr>
          <a:xfrm>
            <a:off x="6553200" y="1595735"/>
            <a:ext cx="1506843" cy="461665"/>
          </a:xfrm>
          <a:prstGeom prst="rect">
            <a:avLst/>
          </a:prstGeom>
          <a:noFill/>
        </p:spPr>
        <p:txBody>
          <a:bodyPr wrap="none" rtlCol="0">
            <a:spAutoFit/>
          </a:bodyPr>
          <a:lstStyle/>
          <a:p>
            <a:r>
              <a:rPr kumimoji="1" lang="en-US" altLang="ja-JP" dirty="0" smtClean="0">
                <a:solidFill>
                  <a:srgbClr val="FF0000"/>
                </a:solidFill>
              </a:rPr>
              <a:t>DHCP etc.</a:t>
            </a:r>
            <a:endParaRPr kumimoji="1" lang="ja-JP" altLang="en-US" dirty="0">
              <a:solidFill>
                <a:srgbClr val="FF0000"/>
              </a:solidFill>
            </a:endParaRPr>
          </a:p>
        </p:txBody>
      </p:sp>
      <p:sp>
        <p:nvSpPr>
          <p:cNvPr id="21" name="テキスト ボックス 20"/>
          <p:cNvSpPr txBox="1"/>
          <p:nvPr/>
        </p:nvSpPr>
        <p:spPr>
          <a:xfrm>
            <a:off x="1346736" y="1524000"/>
            <a:ext cx="2158464" cy="461665"/>
          </a:xfrm>
          <a:prstGeom prst="rect">
            <a:avLst/>
          </a:prstGeom>
          <a:noFill/>
        </p:spPr>
        <p:txBody>
          <a:bodyPr wrap="none" rtlCol="0">
            <a:spAutoFit/>
          </a:bodyPr>
          <a:lstStyle/>
          <a:p>
            <a:r>
              <a:rPr kumimoji="1" lang="en-US" altLang="ja-JP" dirty="0" smtClean="0">
                <a:solidFill>
                  <a:srgbClr val="FF0000"/>
                </a:solidFill>
              </a:rPr>
              <a:t>General packets</a:t>
            </a:r>
            <a:endParaRPr kumimoji="1" lang="ja-JP" altLang="en-US" dirty="0">
              <a:solidFill>
                <a:srgbClr val="FF0000"/>
              </a:solidFill>
            </a:endParaRPr>
          </a:p>
        </p:txBody>
      </p:sp>
      <p:cxnSp>
        <p:nvCxnSpPr>
          <p:cNvPr id="23" name="カギ線コネクタ 22"/>
          <p:cNvCxnSpPr/>
          <p:nvPr/>
        </p:nvCxnSpPr>
        <p:spPr bwMode="auto">
          <a:xfrm rot="5400000" flipH="1" flipV="1">
            <a:off x="3276600" y="2209800"/>
            <a:ext cx="3733800" cy="2667000"/>
          </a:xfrm>
          <a:prstGeom prst="bentConnector3">
            <a:avLst>
              <a:gd name="adj1" fmla="val 50000"/>
            </a:avLst>
          </a:prstGeom>
          <a:solidFill>
            <a:srgbClr val="00B8FF"/>
          </a:solidFill>
          <a:ln w="50800" cap="flat" cmpd="sng" algn="ctr">
            <a:solidFill>
              <a:srgbClr val="FF0000"/>
            </a:solidFill>
            <a:prstDash val="solid"/>
            <a:round/>
            <a:headEnd type="arrow" w="med" len="med"/>
            <a:tailEnd type="arrow" w="med" len="med"/>
          </a:ln>
          <a:effectLst/>
        </p:spPr>
      </p:cxnSp>
      <p:sp>
        <p:nvSpPr>
          <p:cNvPr id="32" name="線吹き出し 1 (枠付き) 31"/>
          <p:cNvSpPr/>
          <p:nvPr/>
        </p:nvSpPr>
        <p:spPr bwMode="auto">
          <a:xfrm>
            <a:off x="7162800" y="4038600"/>
            <a:ext cx="1447800" cy="609600"/>
          </a:xfrm>
          <a:prstGeom prst="borderCallout1">
            <a:avLst>
              <a:gd name="adj1" fmla="val 18750"/>
              <a:gd name="adj2" fmla="val -1315"/>
              <a:gd name="adj3" fmla="val -52084"/>
              <a:gd name="adj4" fmla="val -90964"/>
            </a:avLst>
          </a:prstGeom>
          <a:solidFill>
            <a:srgbClr val="00B8FF"/>
          </a:solidFill>
          <a:ln w="9525"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err="1" smtClean="0"/>
              <a:t>Additionaly</a:t>
            </a:r>
            <a:r>
              <a:rPr lang="en-US" altLang="ja-JP" sz="1200" dirty="0" smtClean="0"/>
              <a:t> defined MLME interface</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err="1" smtClean="0"/>
              <a:t>TGai</a:t>
            </a:r>
            <a:r>
              <a:rPr lang="en-US" dirty="0" smtClean="0"/>
              <a:t> Simplified Ideal Scenario</a:t>
            </a:r>
            <a:endParaRPr lang="en-US" dirty="0"/>
          </a:p>
        </p:txBody>
      </p:sp>
      <p:sp>
        <p:nvSpPr>
          <p:cNvPr id="4" name="Date Placeholder 3"/>
          <p:cNvSpPr>
            <a:spLocks noGrp="1"/>
          </p:cNvSpPr>
          <p:nvPr>
            <p:ph type="dt" idx="10"/>
          </p:nvPr>
        </p:nvSpPr>
        <p:spPr/>
        <p:txBody>
          <a:bodyPr/>
          <a:lstStyle/>
          <a:p>
            <a:r>
              <a:rPr lang="en-US" smtClean="0"/>
              <a:t>August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cxnSp>
        <p:nvCxnSpPr>
          <p:cNvPr id="8" name="直線コネクタ 7"/>
          <p:cNvCxnSpPr/>
          <p:nvPr/>
        </p:nvCxnSpPr>
        <p:spPr bwMode="auto">
          <a:xfrm rot="5400000">
            <a:off x="-739539"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2309255"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1317861" y="3928646"/>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1317861"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7" name="テキスト ボックス 16"/>
          <p:cNvSpPr txBox="1"/>
          <p:nvPr/>
        </p:nvSpPr>
        <p:spPr>
          <a:xfrm>
            <a:off x="1851261" y="3623846"/>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1851261"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1066800"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4147504"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cxnSp>
        <p:nvCxnSpPr>
          <p:cNvPr id="19" name="直線矢印コネクタ 18"/>
          <p:cNvCxnSpPr/>
          <p:nvPr/>
        </p:nvCxnSpPr>
        <p:spPr bwMode="auto">
          <a:xfrm rot="10800000">
            <a:off x="1317862" y="2665411"/>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2" name="テキスト ボックス 21"/>
          <p:cNvSpPr txBox="1"/>
          <p:nvPr/>
        </p:nvSpPr>
        <p:spPr>
          <a:xfrm>
            <a:off x="2460861" y="2326857"/>
            <a:ext cx="799919" cy="338554"/>
          </a:xfrm>
          <a:prstGeom prst="rect">
            <a:avLst/>
          </a:prstGeom>
          <a:noFill/>
        </p:spPr>
        <p:txBody>
          <a:bodyPr wrap="none" rtlCol="0">
            <a:spAutoFit/>
          </a:bodyPr>
          <a:lstStyle/>
          <a:p>
            <a:r>
              <a:rPr kumimoji="1" lang="en-US" altLang="ja-JP" sz="1600" dirty="0" smtClean="0">
                <a:solidFill>
                  <a:schemeClr val="tx1"/>
                </a:solidFill>
              </a:rPr>
              <a:t>Beacon</a:t>
            </a:r>
            <a:endParaRPr kumimoji="1" lang="ja-JP" altLang="en-US" sz="1600" dirty="0">
              <a:solidFill>
                <a:schemeClr val="tx1"/>
              </a:solidFill>
            </a:endParaRPr>
          </a:p>
        </p:txBody>
      </p:sp>
      <p:sp>
        <p:nvSpPr>
          <p:cNvPr id="25" name="テキスト ボックス 24"/>
          <p:cNvSpPr txBox="1"/>
          <p:nvPr/>
        </p:nvSpPr>
        <p:spPr>
          <a:xfrm>
            <a:off x="5147649" y="3581400"/>
            <a:ext cx="2415745" cy="461665"/>
          </a:xfrm>
          <a:prstGeom prst="rect">
            <a:avLst/>
          </a:prstGeom>
          <a:noFill/>
        </p:spPr>
        <p:txBody>
          <a:bodyPr wrap="none" rtlCol="0">
            <a:spAutoFit/>
          </a:bodyPr>
          <a:lstStyle/>
          <a:p>
            <a:r>
              <a:rPr kumimoji="1" lang="en-US" altLang="ja-JP" dirty="0" smtClean="0">
                <a:solidFill>
                  <a:schemeClr val="tx1"/>
                </a:solidFill>
              </a:rPr>
              <a:t>How about</a:t>
            </a:r>
            <a:r>
              <a:rPr kumimoji="1" lang="en-US" altLang="ja-JP" dirty="0" smtClean="0">
                <a:solidFill>
                  <a:schemeClr val="tx1"/>
                </a:solidFill>
              </a:rPr>
              <a:t> IPv4?</a:t>
            </a:r>
            <a:endParaRPr kumimoji="1" lang="ja-JP"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IPv4’s case</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77500" lnSpcReduction="20000"/>
          </a:bodyPr>
          <a:lstStyle/>
          <a:p>
            <a:pPr>
              <a:buFont typeface="Times New Roman" pitchFamily="16" charset="0"/>
              <a:buChar char="•"/>
            </a:pPr>
            <a:r>
              <a:rPr lang="en-US" altLang="ja-JP" dirty="0" smtClean="0"/>
              <a:t>IPv4 uses DHCPv4 for IP address assignment.</a:t>
            </a:r>
          </a:p>
          <a:p>
            <a:pPr>
              <a:buFont typeface="Times New Roman" pitchFamily="16" charset="0"/>
              <a:buChar char="•"/>
            </a:pPr>
            <a:r>
              <a:rPr lang="en-US" altLang="ja-JP" dirty="0" smtClean="0"/>
              <a:t>RFC4039 “Rapid Commit Option for the Dynamic Host Configuration Protocol version 4 (DHCPv4)” enables 2-message exchange.</a:t>
            </a:r>
          </a:p>
          <a:p>
            <a:pPr lvl="1">
              <a:buFont typeface="Times New Roman" pitchFamily="16" charset="0"/>
              <a:buChar char="•"/>
            </a:pPr>
            <a:r>
              <a:rPr lang="en-US" altLang="ja-JP" dirty="0" smtClean="0"/>
              <a:t>Only DHCPDISCOVER and DHCPACK are used.</a:t>
            </a:r>
          </a:p>
          <a:p>
            <a:pPr lvl="1">
              <a:buFont typeface="Times New Roman" pitchFamily="16" charset="0"/>
              <a:buChar char="•"/>
            </a:pPr>
            <a:r>
              <a:rPr lang="en-US" altLang="ja-JP" dirty="0" smtClean="0"/>
              <a:t>DHCPOFFER and DHCPREQUEST are omitted.</a:t>
            </a:r>
          </a:p>
          <a:p>
            <a:endParaRPr lang="en-US" altLang="ja-JP" dirty="0" smtClean="0"/>
          </a:p>
          <a:p>
            <a:pPr>
              <a:buFont typeface="Times New Roman" pitchFamily="16" charset="0"/>
              <a:buChar char="•"/>
            </a:pPr>
            <a:r>
              <a:rPr lang="en-US" altLang="ja-JP" dirty="0" err="1" smtClean="0"/>
              <a:t>TGai</a:t>
            </a:r>
            <a:r>
              <a:rPr lang="en-US" altLang="ja-JP" dirty="0" smtClean="0"/>
              <a:t> should not define IP address management process:</a:t>
            </a:r>
          </a:p>
          <a:p>
            <a:pPr lvl="1">
              <a:buFont typeface="Times New Roman" pitchFamily="16" charset="0"/>
              <a:buChar char="•"/>
            </a:pPr>
            <a:r>
              <a:rPr lang="en-US" altLang="ja-JP" dirty="0" smtClean="0"/>
              <a:t>Lease time management</a:t>
            </a:r>
          </a:p>
          <a:p>
            <a:pPr lvl="1">
              <a:buFont typeface="Times New Roman" pitchFamily="16" charset="0"/>
              <a:buChar char="•"/>
            </a:pPr>
            <a:r>
              <a:rPr lang="en-US" altLang="ja-JP" dirty="0" smtClean="0"/>
              <a:t>Behavior of renewing lease</a:t>
            </a:r>
          </a:p>
          <a:p>
            <a:pPr lvl="1">
              <a:buFont typeface="Times New Roman" pitchFamily="16" charset="0"/>
              <a:buChar char="•"/>
            </a:pPr>
            <a:r>
              <a:rPr lang="en-US" altLang="ja-JP" dirty="0" smtClean="0"/>
              <a:t>Error recovery</a:t>
            </a:r>
          </a:p>
          <a:p>
            <a:pPr lvl="1">
              <a:buFont typeface="Times New Roman" pitchFamily="16" charset="0"/>
              <a:buChar char="•"/>
            </a:pPr>
            <a:r>
              <a:rPr lang="en-US" altLang="ja-JP" dirty="0" smtClean="0"/>
              <a:t>… all other things DHCP does</a:t>
            </a:r>
          </a:p>
          <a:p>
            <a:pPr>
              <a:buFont typeface="Times New Roman" pitchFamily="16" charset="0"/>
              <a:buChar char="•"/>
            </a:pPr>
            <a:r>
              <a:rPr lang="en-US" altLang="ja-JP" dirty="0" smtClean="0"/>
              <a:t>There are reasons </a:t>
            </a:r>
            <a:r>
              <a:rPr lang="en-US" altLang="ja-JP" dirty="0" err="1" smtClean="0"/>
              <a:t>TGai</a:t>
            </a:r>
            <a:r>
              <a:rPr lang="en-US" altLang="ja-JP" dirty="0" smtClean="0"/>
              <a:t> should not be involved in upper layer discussion:</a:t>
            </a:r>
          </a:p>
          <a:p>
            <a:pPr lvl="1">
              <a:buFont typeface="Times New Roman" pitchFamily="16" charset="0"/>
              <a:buChar char="•"/>
            </a:pPr>
            <a:r>
              <a:rPr lang="en-US" altLang="ja-JP" dirty="0" smtClean="0"/>
              <a:t>IPv4 has another minor methods like RARP, </a:t>
            </a:r>
            <a:r>
              <a:rPr lang="en-US" altLang="ja-JP" dirty="0" err="1" smtClean="0"/>
              <a:t>PPPoE</a:t>
            </a:r>
            <a:r>
              <a:rPr lang="en-US" altLang="ja-JP" dirty="0" smtClean="0"/>
              <a:t>…</a:t>
            </a:r>
          </a:p>
          <a:p>
            <a:pPr lvl="1">
              <a:buFont typeface="Times New Roman" pitchFamily="16" charset="0"/>
              <a:buChar char="•"/>
            </a:pPr>
            <a:endParaRPr lang="en-US" altLang="ja-JP" dirty="0" smtClean="0"/>
          </a:p>
          <a:p>
            <a:pPr>
              <a:buFont typeface="Times New Roman" pitchFamily="16" charset="0"/>
              <a:buChar char="•"/>
            </a:pPr>
            <a:endParaRPr lang="en-US" altLang="ja-JP" dirty="0" smtClean="0"/>
          </a:p>
          <a:p>
            <a:pPr lvl="1">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IPv4’s case using RFC4039</a:t>
            </a:r>
            <a:endParaRPr lang="en-US" dirty="0"/>
          </a:p>
        </p:txBody>
      </p:sp>
      <p:sp>
        <p:nvSpPr>
          <p:cNvPr id="4" name="Date Placeholder 3"/>
          <p:cNvSpPr>
            <a:spLocks noGrp="1"/>
          </p:cNvSpPr>
          <p:nvPr>
            <p:ph type="dt" idx="10"/>
          </p:nvPr>
        </p:nvSpPr>
        <p:spPr/>
        <p:txBody>
          <a:bodyPr/>
          <a:lstStyle/>
          <a:p>
            <a:r>
              <a:rPr lang="en-US" smtClean="0"/>
              <a:t>August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cxnSp>
        <p:nvCxnSpPr>
          <p:cNvPr id="8" name="直線コネクタ 7"/>
          <p:cNvCxnSpPr/>
          <p:nvPr/>
        </p:nvCxnSpPr>
        <p:spPr bwMode="auto">
          <a:xfrm rot="5400000">
            <a:off x="1066800"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4115594"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3124200" y="3928646"/>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3124200"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7" name="テキスト ボックス 16"/>
          <p:cNvSpPr txBox="1"/>
          <p:nvPr/>
        </p:nvSpPr>
        <p:spPr>
          <a:xfrm>
            <a:off x="3657600" y="3623846"/>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3657600"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2873139"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5953843"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cxnSp>
        <p:nvCxnSpPr>
          <p:cNvPr id="19" name="直線矢印コネクタ 18"/>
          <p:cNvCxnSpPr/>
          <p:nvPr/>
        </p:nvCxnSpPr>
        <p:spPr bwMode="auto">
          <a:xfrm rot="10800000">
            <a:off x="3124201" y="2665411"/>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2" name="テキスト ボックス 21"/>
          <p:cNvSpPr txBox="1"/>
          <p:nvPr/>
        </p:nvSpPr>
        <p:spPr>
          <a:xfrm>
            <a:off x="4267200" y="2326857"/>
            <a:ext cx="799919" cy="338554"/>
          </a:xfrm>
          <a:prstGeom prst="rect">
            <a:avLst/>
          </a:prstGeom>
          <a:noFill/>
        </p:spPr>
        <p:txBody>
          <a:bodyPr wrap="none" rtlCol="0">
            <a:spAutoFit/>
          </a:bodyPr>
          <a:lstStyle/>
          <a:p>
            <a:r>
              <a:rPr kumimoji="1" lang="en-US" altLang="ja-JP" sz="1600" dirty="0" smtClean="0">
                <a:solidFill>
                  <a:schemeClr val="tx1"/>
                </a:solidFill>
              </a:rPr>
              <a:t>Beacon</a:t>
            </a:r>
            <a:endParaRPr kumimoji="1" lang="ja-JP" altLang="en-US" sz="1600" dirty="0">
              <a:solidFill>
                <a:schemeClr val="tx1"/>
              </a:solidFill>
            </a:endParaRPr>
          </a:p>
        </p:txBody>
      </p:sp>
      <p:sp>
        <p:nvSpPr>
          <p:cNvPr id="27" name="線吹き出し 1 (枠付き) 26"/>
          <p:cNvSpPr/>
          <p:nvPr/>
        </p:nvSpPr>
        <p:spPr bwMode="auto">
          <a:xfrm>
            <a:off x="533400" y="4495800"/>
            <a:ext cx="1981200" cy="1371600"/>
          </a:xfrm>
          <a:prstGeom prst="borderCallout1">
            <a:avLst>
              <a:gd name="adj1" fmla="val 32476"/>
              <a:gd name="adj2" fmla="val 99359"/>
              <a:gd name="adj3" fmla="val -46704"/>
              <a:gd name="adj4" fmla="val 15782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DHCPDISCOVER with Rapid Commit Option (RFC4039) tells that STA needs IP address.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8" name="線吹き出し 1 (枠付き) 27"/>
          <p:cNvSpPr/>
          <p:nvPr/>
        </p:nvSpPr>
        <p:spPr bwMode="auto">
          <a:xfrm>
            <a:off x="6477000" y="3352800"/>
            <a:ext cx="1981200" cy="914400"/>
          </a:xfrm>
          <a:prstGeom prst="borderCallout1">
            <a:avLst>
              <a:gd name="adj1" fmla="val 65810"/>
              <a:gd name="adj2" fmla="val -641"/>
              <a:gd name="adj3" fmla="val 113481"/>
              <a:gd name="adj4" fmla="val -5948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DHCPACK tells that DHCP server assigns IP address.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9" name="直線コネクタ 28"/>
          <p:cNvCxnSpPr/>
          <p:nvPr/>
        </p:nvCxnSpPr>
        <p:spPr bwMode="auto">
          <a:xfrm rot="5400000">
            <a:off x="1446609" y="4648597"/>
            <a:ext cx="2896394"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線吹き出し 1 (枠付き) 31"/>
          <p:cNvSpPr/>
          <p:nvPr/>
        </p:nvSpPr>
        <p:spPr bwMode="auto">
          <a:xfrm>
            <a:off x="381000" y="2590800"/>
            <a:ext cx="1828800" cy="609600"/>
          </a:xfrm>
          <a:prstGeom prst="borderCallout1">
            <a:avLst>
              <a:gd name="adj1" fmla="val 32476"/>
              <a:gd name="adj2" fmla="val 99359"/>
              <a:gd name="adj3" fmla="val 86259"/>
              <a:gd name="adj4" fmla="val 131591"/>
            </a:avLst>
          </a:prstGeom>
          <a:solidFill>
            <a:srgbClr val="00B8FF"/>
          </a:solidFill>
          <a:ln w="9525" cap="flat" cmpd="sng" algn="ctr">
            <a:solidFill>
              <a:schemeClr val="tx1"/>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TGai</a:t>
            </a:r>
            <a:r>
              <a:rPr lang="en-US" altLang="ja-JP" sz="1600" dirty="0" smtClean="0">
                <a:solidFill>
                  <a:srgbClr val="000000"/>
                </a:solidFill>
              </a:rPr>
              <a:t>-capable </a:t>
            </a:r>
            <a:r>
              <a:rPr lang="en-US" altLang="ja-JP" sz="1600" dirty="0" err="1" smtClean="0">
                <a:solidFill>
                  <a:srgbClr val="000000"/>
                </a:solidFill>
              </a:rPr>
              <a:t>dhcp</a:t>
            </a:r>
            <a:r>
              <a:rPr lang="en-US" altLang="ja-JP" sz="1600" dirty="0" smtClean="0">
                <a:solidFill>
                  <a:srgbClr val="000000"/>
                </a:solidFill>
              </a:rPr>
              <a:t> process starts.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円/楕円 32"/>
          <p:cNvSpPr/>
          <p:nvPr/>
        </p:nvSpPr>
        <p:spPr bwMode="auto">
          <a:xfrm>
            <a:off x="2819400" y="3124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フリーフォーム 36"/>
          <p:cNvSpPr/>
          <p:nvPr/>
        </p:nvSpPr>
        <p:spPr bwMode="auto">
          <a:xfrm>
            <a:off x="2520950" y="2622550"/>
            <a:ext cx="552450" cy="476250"/>
          </a:xfrm>
          <a:custGeom>
            <a:avLst/>
            <a:gdLst>
              <a:gd name="connsiteX0" fmla="*/ 552450 w 552450"/>
              <a:gd name="connsiteY0" fmla="*/ 57150 h 476250"/>
              <a:gd name="connsiteX1" fmla="*/ 44450 w 552450"/>
              <a:gd name="connsiteY1" fmla="*/ 69850 h 476250"/>
              <a:gd name="connsiteX2" fmla="*/ 285750 w 552450"/>
              <a:gd name="connsiteY2" fmla="*/ 476250 h 476250"/>
            </a:gdLst>
            <a:ahLst/>
            <a:cxnLst>
              <a:cxn ang="0">
                <a:pos x="connsiteX0" y="connsiteY0"/>
              </a:cxn>
              <a:cxn ang="0">
                <a:pos x="connsiteX1" y="connsiteY1"/>
              </a:cxn>
              <a:cxn ang="0">
                <a:pos x="connsiteX2" y="connsiteY2"/>
              </a:cxn>
            </a:cxnLst>
            <a:rect l="l" t="t" r="r" b="b"/>
            <a:pathLst>
              <a:path w="552450" h="476250">
                <a:moveTo>
                  <a:pt x="552450" y="57150"/>
                </a:moveTo>
                <a:cubicBezTo>
                  <a:pt x="320675" y="28575"/>
                  <a:pt x="88900" y="0"/>
                  <a:pt x="44450" y="69850"/>
                </a:cubicBezTo>
                <a:cubicBezTo>
                  <a:pt x="0" y="139700"/>
                  <a:pt x="142875" y="307975"/>
                  <a:pt x="285750" y="476250"/>
                </a:cubicBezTo>
              </a:path>
            </a:pathLst>
          </a:custGeom>
          <a:noFill/>
          <a:ln w="28575" cap="flat" cmpd="sng" algn="ctr">
            <a:solidFill>
              <a:srgbClr val="FF000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rgbClr val="FF0000"/>
              </a:solidFill>
              <a:effectLst/>
              <a:latin typeface="Times New Roman" pitchFamily="16" charset="0"/>
              <a:ea typeface="MS Gothic" charset="-128"/>
            </a:endParaRPr>
          </a:p>
        </p:txBody>
      </p:sp>
      <p:cxnSp>
        <p:nvCxnSpPr>
          <p:cNvPr id="39" name="直線矢印コネクタ 38"/>
          <p:cNvCxnSpPr/>
          <p:nvPr/>
        </p:nvCxnSpPr>
        <p:spPr bwMode="auto">
          <a:xfrm>
            <a:off x="2895600" y="3810000"/>
            <a:ext cx="228600" cy="76200"/>
          </a:xfrm>
          <a:prstGeom prst="straightConnector1">
            <a:avLst/>
          </a:prstGeom>
          <a:solidFill>
            <a:srgbClr val="00B8FF"/>
          </a:solidFill>
          <a:ln w="28575" cap="flat" cmpd="sng" algn="ctr">
            <a:solidFill>
              <a:srgbClr val="FF0000"/>
            </a:solidFill>
            <a:prstDash val="solid"/>
            <a:round/>
            <a:headEnd type="none" w="med" len="med"/>
            <a:tailEnd type="stealth" w="lg" len="lg"/>
          </a:ln>
          <a:effectLst/>
        </p:spPr>
      </p:cxnSp>
      <p:sp>
        <p:nvSpPr>
          <p:cNvPr id="41" name="線吹き出し 1 (枠付き) 40"/>
          <p:cNvSpPr/>
          <p:nvPr/>
        </p:nvSpPr>
        <p:spPr bwMode="auto">
          <a:xfrm>
            <a:off x="381000" y="3276600"/>
            <a:ext cx="1828800" cy="1066800"/>
          </a:xfrm>
          <a:prstGeom prst="borderCallout1">
            <a:avLst>
              <a:gd name="adj1" fmla="val 32476"/>
              <a:gd name="adj2" fmla="val 99359"/>
              <a:gd name="adj3" fmla="val 47255"/>
              <a:gd name="adj4" fmla="val 135062"/>
            </a:avLst>
          </a:prstGeom>
          <a:solidFill>
            <a:srgbClr val="00B8FF"/>
          </a:solidFill>
          <a:ln w="9525" cap="flat" cmpd="sng" algn="ctr">
            <a:solidFill>
              <a:schemeClr val="tx1"/>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dhcp</a:t>
            </a:r>
            <a:r>
              <a:rPr lang="en-US" altLang="ja-JP" sz="1600" dirty="0" smtClean="0">
                <a:solidFill>
                  <a:srgbClr val="000000"/>
                </a:solidFill>
              </a:rPr>
              <a:t> process sends a packet via MLME interface, not a normal interface.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矢印コネクタ 41"/>
          <p:cNvCxnSpPr/>
          <p:nvPr/>
        </p:nvCxnSpPr>
        <p:spPr bwMode="auto">
          <a:xfrm flipH="1">
            <a:off x="2895600" y="4648200"/>
            <a:ext cx="228600" cy="76200"/>
          </a:xfrm>
          <a:prstGeom prst="straightConnector1">
            <a:avLst/>
          </a:prstGeom>
          <a:solidFill>
            <a:srgbClr val="00B8FF"/>
          </a:solidFill>
          <a:ln w="28575" cap="flat" cmpd="sng" algn="ctr">
            <a:solidFill>
              <a:srgbClr val="FF0000"/>
            </a:solidFill>
            <a:prstDash val="solid"/>
            <a:round/>
            <a:headEnd type="none" w="med" len="med"/>
            <a:tailEnd type="stealth" w="lg" len="lg"/>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err="1" smtClean="0"/>
              <a:t>TGai</a:t>
            </a:r>
            <a:r>
              <a:rPr lang="en-US" dirty="0" smtClean="0"/>
              <a:t> Evaluation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altLang="ja-JP" dirty="0" err="1" smtClean="0"/>
              <a:t>TGai</a:t>
            </a:r>
            <a:r>
              <a:rPr lang="en-US" altLang="ja-JP" dirty="0" smtClean="0"/>
              <a:t> can assume an ideal IPv4 environment for </a:t>
            </a:r>
            <a:r>
              <a:rPr lang="en-US" altLang="ja-JP" dirty="0" err="1" smtClean="0"/>
              <a:t>TGai</a:t>
            </a:r>
            <a:r>
              <a:rPr lang="en-US" altLang="ja-JP" dirty="0" smtClean="0"/>
              <a:t> system evaluation.</a:t>
            </a:r>
          </a:p>
          <a:p>
            <a:pPr lvl="1">
              <a:buFont typeface="Times New Roman" pitchFamily="16" charset="0"/>
              <a:buChar char="•"/>
            </a:pPr>
            <a:r>
              <a:rPr lang="en-US" altLang="ja-JP" dirty="0" smtClean="0"/>
              <a:t>AP has DHCP server function.</a:t>
            </a:r>
          </a:p>
          <a:p>
            <a:pPr lvl="1">
              <a:buFont typeface="Times New Roman" pitchFamily="16" charset="0"/>
              <a:buChar char="•"/>
            </a:pPr>
            <a:r>
              <a:rPr lang="en-US" altLang="ja-JP" dirty="0" smtClean="0"/>
              <a:t>AP’s IEEE802.11 function cooperates with its DHCP server. </a:t>
            </a:r>
          </a:p>
          <a:p>
            <a:pPr>
              <a:buFont typeface="Times New Roman" pitchFamily="16" charset="0"/>
              <a:buChar char="•"/>
            </a:pPr>
            <a:endParaRPr lang="en-US" altLang="ja-JP" dirty="0" smtClean="0"/>
          </a:p>
          <a:p>
            <a:pPr>
              <a:buFont typeface="Times New Roman" pitchFamily="16" charset="0"/>
              <a:buChar char="•"/>
            </a:pPr>
            <a:r>
              <a:rPr lang="en-US" altLang="ja-JP" dirty="0" smtClean="0"/>
              <a:t>IETF and each manufacturer can make effort to apply </a:t>
            </a:r>
            <a:r>
              <a:rPr lang="en-US" altLang="ja-JP" dirty="0" err="1" smtClean="0"/>
              <a:t>TGai</a:t>
            </a:r>
            <a:r>
              <a:rPr lang="en-US" altLang="ja-JP" dirty="0" smtClean="0"/>
              <a:t> to various environments.</a:t>
            </a:r>
          </a:p>
          <a:p>
            <a:pPr lvl="1">
              <a:buFont typeface="Times New Roman" pitchFamily="16" charset="0"/>
              <a:buChar char="•"/>
            </a:pPr>
            <a:r>
              <a:rPr lang="en-US" altLang="ja-JP" dirty="0" smtClean="0"/>
              <a:t>Management of IP address pool?</a:t>
            </a:r>
          </a:p>
          <a:p>
            <a:pPr lvl="1">
              <a:buFont typeface="Times New Roman" pitchFamily="16" charset="0"/>
              <a:buChar char="•"/>
            </a:pPr>
            <a:r>
              <a:rPr lang="en-US" altLang="ja-JP" dirty="0" smtClean="0"/>
              <a:t>New configuration options?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Conclusion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Keep the layered architecture.</a:t>
            </a:r>
          </a:p>
          <a:p>
            <a:pPr lvl="1">
              <a:buFont typeface="Times New Roman" pitchFamily="16" charset="0"/>
              <a:buChar char="•"/>
            </a:pPr>
            <a:r>
              <a:rPr lang="en-US" dirty="0" err="1" smtClean="0"/>
              <a:t>TGai</a:t>
            </a:r>
            <a:r>
              <a:rPr lang="en-US" dirty="0" smtClean="0"/>
              <a:t> should provide generic framework for upper layers.</a:t>
            </a:r>
          </a:p>
          <a:p>
            <a:pPr lvl="1">
              <a:buFont typeface="Times New Roman" pitchFamily="16" charset="0"/>
              <a:buChar char="•"/>
            </a:pPr>
            <a:r>
              <a:rPr lang="en-US" dirty="0" err="1" smtClean="0"/>
              <a:t>TGai</a:t>
            </a:r>
            <a:r>
              <a:rPr lang="en-US" dirty="0" smtClean="0"/>
              <a:t> should not define parameters for upper layers.</a:t>
            </a:r>
          </a:p>
          <a:p>
            <a:pPr lvl="1">
              <a:buFont typeface="Times New Roman" pitchFamily="16" charset="0"/>
              <a:buChar char="•"/>
            </a:pPr>
            <a:r>
              <a:rPr lang="en-US" dirty="0" err="1" smtClean="0"/>
              <a:t>TGai</a:t>
            </a:r>
            <a:r>
              <a:rPr lang="en-US" dirty="0" smtClean="0"/>
              <a:t> should not be involved in discussion about upper layer’s problems, solutions and developments.</a:t>
            </a:r>
          </a:p>
          <a:p>
            <a:pPr>
              <a:buFont typeface="Times New Roman" pitchFamily="16" charset="0"/>
              <a:buChar char="•"/>
            </a:pPr>
            <a:r>
              <a:rPr lang="en-US" dirty="0" smtClean="0"/>
              <a:t>TGai can provide</a:t>
            </a:r>
            <a:r>
              <a:rPr lang="en-US" dirty="0" smtClean="0"/>
              <a:t> Upper </a:t>
            </a:r>
            <a:r>
              <a:rPr lang="en-US" dirty="0" smtClean="0"/>
              <a:t>Layer</a:t>
            </a:r>
            <a:r>
              <a:rPr lang="en-US" dirty="0" smtClean="0"/>
              <a:t> Data </a:t>
            </a:r>
            <a:r>
              <a:rPr lang="en-US" dirty="0" smtClean="0"/>
              <a:t>IE for IP address assignment.</a:t>
            </a:r>
          </a:p>
          <a:p>
            <a:pPr>
              <a:buFont typeface="Times New Roman" pitchFamily="16" charset="0"/>
              <a:buChar char="•"/>
            </a:pPr>
            <a:r>
              <a:rPr lang="en-US" dirty="0" smtClean="0"/>
              <a:t>This presentation also shows </a:t>
            </a:r>
            <a:r>
              <a:rPr lang="en-US" dirty="0" smtClean="0"/>
              <a:t>how </a:t>
            </a:r>
            <a:r>
              <a:rPr lang="en-US" dirty="0" smtClean="0"/>
              <a:t>Upper Layer</a:t>
            </a:r>
            <a:r>
              <a:rPr lang="en-US" dirty="0" smtClean="0"/>
              <a:t> Data </a:t>
            </a:r>
            <a:r>
              <a:rPr lang="en-US" dirty="0" smtClean="0"/>
              <a:t>IE is used for </a:t>
            </a:r>
            <a:r>
              <a:rPr lang="en-US" dirty="0" smtClean="0"/>
              <a:t>IPv4 </a:t>
            </a:r>
            <a:r>
              <a:rPr lang="en-US" dirty="0" smtClean="0"/>
              <a:t>address assignment.</a:t>
            </a:r>
          </a:p>
          <a:p>
            <a:pPr lvl="1">
              <a:buFont typeface="Times New Roman" pitchFamily="16" charset="0"/>
              <a:buChar char="•"/>
            </a:pPr>
            <a:r>
              <a:rPr lang="en-US" dirty="0" smtClean="0"/>
              <a:t>IPv4 </a:t>
            </a:r>
            <a:r>
              <a:rPr lang="en-US" dirty="0" smtClean="0"/>
              <a:t>already has almost enough function for our purpose.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Reference</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11-1003r2</a:t>
            </a:r>
          </a:p>
          <a:p>
            <a:pPr>
              <a:buFont typeface="Times New Roman" pitchFamily="16" charset="0"/>
              <a:buChar char="•"/>
            </a:pPr>
            <a:r>
              <a:rPr lang="en-US" dirty="0" smtClean="0"/>
              <a:t>11-1124r0</a:t>
            </a: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Discussion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To reduce total time for connection setup through all layers, processing for each layer should be running in parallel and data for each layer should be conveyed in the same packet if possible.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introduces technical proposal that 802.11ai provides container framework for data of </a:t>
            </a:r>
            <a:r>
              <a:rPr lang="en-US" altLang="ja-JP" dirty="0" smtClean="0"/>
              <a:t>upper</a:t>
            </a:r>
            <a:r>
              <a:rPr lang="en-GB" dirty="0" smtClean="0"/>
              <a:t> layers.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t>
            </a:r>
            <a:r>
              <a:rPr lang="en-GB" dirty="0" smtClean="0"/>
              <a:t>Data’ or ‘Message’</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In my previous presentation, the word ‘Message’ is used.</a:t>
            </a:r>
          </a:p>
          <a:p>
            <a:pPr>
              <a:buFont typeface="Times New Roman" pitchFamily="16" charset="0"/>
              <a:buChar char="•"/>
            </a:pPr>
            <a:r>
              <a:rPr lang="en-GB" dirty="0" smtClean="0"/>
              <a:t>IEEE802.11 uses the term ‘Data frames’ and ‘MSDU’</a:t>
            </a:r>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r>
              <a:rPr lang="en-GB" dirty="0" smtClean="0"/>
              <a:t>Which sounds good?</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Conformance </a:t>
            </a:r>
            <a:r>
              <a:rPr lang="en-US" dirty="0" err="1" smtClean="0"/>
              <a:t>w</a:t>
            </a:r>
            <a:r>
              <a:rPr lang="en-US" dirty="0" smtClean="0"/>
              <a:t>/ </a:t>
            </a:r>
            <a:r>
              <a:rPr lang="en-US" dirty="0" err="1" smtClean="0"/>
              <a:t>TGai</a:t>
            </a:r>
            <a:r>
              <a:rPr lang="en-US" dirty="0" smtClean="0"/>
              <a:t> PAR &amp; 5C </a:t>
            </a:r>
            <a:endParaRPr lang="en-GB" dirty="0"/>
          </a:p>
        </p:txBody>
      </p:sp>
      <p:sp>
        <p:nvSpPr>
          <p:cNvPr id="4" name="Date Placeholder 3"/>
          <p:cNvSpPr>
            <a:spLocks noGrp="1"/>
          </p:cNvSpPr>
          <p:nvPr>
            <p:ph type="dt" idx="10"/>
          </p:nvPr>
        </p:nvSpPr>
        <p:spPr/>
        <p:txBody>
          <a:bodyPr/>
          <a:lstStyle/>
          <a:p>
            <a:r>
              <a:rPr lang="en-US" smtClean="0"/>
              <a:t>July 2011</a:t>
            </a:r>
            <a:endParaRPr lang="en-GB" dirty="0"/>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graphicFrame>
        <p:nvGraphicFramePr>
          <p:cNvPr id="7" name="Tabelle 6"/>
          <p:cNvGraphicFramePr>
            <a:graphicFrameLocks noGrp="1"/>
          </p:cNvGraphicFramePr>
          <p:nvPr/>
        </p:nvGraphicFramePr>
        <p:xfrm>
          <a:off x="762000" y="1905000"/>
          <a:ext cx="7696200" cy="3317239"/>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4</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Principles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GB" dirty="0" smtClean="0"/>
              <a:t>Keep the layered network architecture.</a:t>
            </a:r>
          </a:p>
          <a:p>
            <a:pPr>
              <a:buFont typeface="Times New Roman" pitchFamily="16" charset="0"/>
              <a:buChar char="•"/>
            </a:pPr>
            <a:r>
              <a:rPr lang="en-GB" dirty="0" smtClean="0"/>
              <a:t>IEEE802 network is running under various upper layer protocols.</a:t>
            </a:r>
          </a:p>
          <a:p>
            <a:pPr lvl="1">
              <a:buFont typeface="Times New Roman" pitchFamily="16" charset="0"/>
              <a:buChar char="•"/>
            </a:pPr>
            <a:r>
              <a:rPr lang="en-GB" dirty="0" smtClean="0"/>
              <a:t>IEEE802 should be a generic framework of link layers for upper layers.</a:t>
            </a:r>
          </a:p>
          <a:p>
            <a:pPr>
              <a:buFont typeface="Times New Roman" pitchFamily="16" charset="0"/>
              <a:buChar char="•"/>
            </a:pPr>
            <a:r>
              <a:rPr lang="en-GB" dirty="0" smtClean="0"/>
              <a:t>Upper layers are responsible for their own addressing architectures.</a:t>
            </a:r>
          </a:p>
          <a:p>
            <a:pPr lvl="1">
              <a:buFont typeface="Times New Roman" pitchFamily="16" charset="0"/>
              <a:buChar char="•"/>
            </a:pPr>
            <a:r>
              <a:rPr lang="en-GB" dirty="0" smtClean="0"/>
              <a:t>For example, IETF is still extending DHCPv4/v6 protocols. Should we catch up their discussion forever??</a:t>
            </a:r>
          </a:p>
          <a:p>
            <a:pPr>
              <a:buFont typeface="Times New Roman" pitchFamily="16" charset="0"/>
              <a:buChar char="•"/>
            </a:pPr>
            <a:endParaRPr lang="en-GB" dirty="0" smtClean="0"/>
          </a:p>
          <a:p>
            <a:pPr>
              <a:buFont typeface="Times New Roman" pitchFamily="16" charset="0"/>
              <a:buChar char="•"/>
            </a:pPr>
            <a:r>
              <a:rPr lang="en-GB" dirty="0" smtClean="0"/>
              <a:t>Therefore, a mission of TGai is to provide a framework enabling upper layer (e.g.</a:t>
            </a:r>
            <a:r>
              <a:rPr lang="en-GB" dirty="0" smtClean="0"/>
              <a:t> EAP, IPv4, etc.) </a:t>
            </a:r>
            <a:r>
              <a:rPr lang="en-GB" dirty="0" smtClean="0"/>
              <a:t>to use their own protocol. (e.g.</a:t>
            </a:r>
            <a:r>
              <a:rPr lang="en-GB" dirty="0" smtClean="0"/>
              <a:t> EAPOL, DHCPv4, etc.)</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Desirable nature of “container”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85000" lnSpcReduction="20000"/>
          </a:bodyPr>
          <a:lstStyle/>
          <a:p>
            <a:pPr>
              <a:buFont typeface="Times New Roman" pitchFamily="16" charset="0"/>
              <a:buChar char="•"/>
            </a:pPr>
            <a:r>
              <a:rPr lang="en-GB" dirty="0" smtClean="0"/>
              <a:t>Compatibility with existing 802.11 (Required)</a:t>
            </a:r>
          </a:p>
          <a:p>
            <a:pPr>
              <a:buFont typeface="Times New Roman" pitchFamily="16" charset="0"/>
              <a:buChar char="•"/>
            </a:pPr>
            <a:endParaRPr lang="en-GB" dirty="0" smtClean="0"/>
          </a:p>
          <a:p>
            <a:pPr>
              <a:buFont typeface="Times New Roman" pitchFamily="16" charset="0"/>
              <a:buChar char="•"/>
            </a:pPr>
            <a:r>
              <a:rPr lang="en-GB" dirty="0" smtClean="0"/>
              <a:t>Convey multiple </a:t>
            </a:r>
            <a:r>
              <a:rPr lang="en-US" altLang="ja-JP" dirty="0" smtClean="0"/>
              <a:t>upper</a:t>
            </a:r>
            <a:r>
              <a:rPr lang="en-GB" dirty="0" smtClean="0"/>
              <a:t> layer protocols simultaneously</a:t>
            </a:r>
          </a:p>
          <a:p>
            <a:pPr>
              <a:buFont typeface="Times New Roman" pitchFamily="16" charset="0"/>
              <a:buChar char="•"/>
            </a:pPr>
            <a:r>
              <a:rPr lang="en-GB" dirty="0" smtClean="0"/>
              <a:t>Big enough to accommodate </a:t>
            </a:r>
            <a:r>
              <a:rPr lang="en-US" altLang="ja-JP" dirty="0" smtClean="0"/>
              <a:t>upper</a:t>
            </a:r>
            <a:r>
              <a:rPr lang="en-GB" dirty="0" smtClean="0"/>
              <a:t> layer data</a:t>
            </a:r>
          </a:p>
          <a:p>
            <a:pPr>
              <a:buFont typeface="Times New Roman" pitchFamily="16" charset="0"/>
              <a:buChar char="•"/>
            </a:pPr>
            <a:r>
              <a:rPr lang="en-GB" dirty="0" smtClean="0"/>
              <a:t>Take opportunities effectively for sending</a:t>
            </a:r>
            <a:r>
              <a:rPr lang="en-US" dirty="0" smtClean="0"/>
              <a:t> and receiving data and easy for </a:t>
            </a:r>
            <a:r>
              <a:rPr lang="en-US" altLang="ja-JP" dirty="0" smtClean="0"/>
              <a:t>upper</a:t>
            </a:r>
            <a:r>
              <a:rPr lang="en-US" dirty="0" smtClean="0"/>
              <a:t> layer to use</a:t>
            </a:r>
          </a:p>
          <a:p>
            <a:pPr>
              <a:buFont typeface="Times New Roman" pitchFamily="16" charset="0"/>
              <a:buChar char="•"/>
            </a:pPr>
            <a:r>
              <a:rPr lang="en-US" dirty="0" smtClean="0"/>
              <a:t>Declare and check security conditions of each container</a:t>
            </a:r>
          </a:p>
          <a:p>
            <a:pPr>
              <a:buFont typeface="Times New Roman" pitchFamily="16" charset="0"/>
              <a:buChar char="•"/>
            </a:pPr>
            <a:endParaRPr lang="en-GB" dirty="0" smtClean="0"/>
          </a:p>
          <a:p>
            <a:pPr>
              <a:buFont typeface="Times New Roman" pitchFamily="16" charset="0"/>
              <a:buChar char="•"/>
            </a:pPr>
            <a:r>
              <a:rPr lang="en-GB" dirty="0" smtClean="0"/>
              <a:t>Keep principle of layered network architecture</a:t>
            </a:r>
            <a:endParaRPr lang="en-GB" dirty="0" smtClean="0"/>
          </a:p>
          <a:p>
            <a:pPr lvl="1">
              <a:buFont typeface="Times New Roman" pitchFamily="16" charset="0"/>
              <a:buChar char="•"/>
            </a:pPr>
            <a:r>
              <a:rPr lang="en-GB" dirty="0" smtClean="0"/>
              <a:t>802.11 does </a:t>
            </a:r>
            <a:r>
              <a:rPr lang="en-GB" dirty="0" smtClean="0"/>
              <a:t>not care of inside of </a:t>
            </a:r>
            <a:r>
              <a:rPr lang="en-US" altLang="ja-JP" dirty="0" smtClean="0"/>
              <a:t>upper</a:t>
            </a:r>
            <a:r>
              <a:rPr lang="en-GB" dirty="0" smtClean="0"/>
              <a:t> layer </a:t>
            </a:r>
            <a:r>
              <a:rPr lang="en-GB" dirty="0" smtClean="0"/>
              <a:t>data</a:t>
            </a:r>
          </a:p>
          <a:p>
            <a:pPr lvl="2">
              <a:buFont typeface="Times New Roman" pitchFamily="16" charset="0"/>
              <a:buChar char="•"/>
            </a:pPr>
            <a:r>
              <a:rPr lang="en-GB" dirty="0" smtClean="0"/>
              <a:t>AP implementation can be configured to check upper layer data for security.</a:t>
            </a:r>
            <a:endParaRPr lang="en-GB" dirty="0" smtClean="0"/>
          </a:p>
          <a:p>
            <a:pPr lvl="1">
              <a:buFont typeface="Times New Roman" pitchFamily="16" charset="0"/>
              <a:buChar char="•"/>
            </a:pPr>
            <a:r>
              <a:rPr lang="en-GB" dirty="0" smtClean="0"/>
              <a:t>Least limitation on behaviours of </a:t>
            </a:r>
            <a:r>
              <a:rPr lang="en-US" altLang="ja-JP" dirty="0" smtClean="0"/>
              <a:t>upper</a:t>
            </a:r>
            <a:r>
              <a:rPr lang="en-GB" dirty="0" smtClean="0"/>
              <a:t> layers</a:t>
            </a:r>
          </a:p>
          <a:p>
            <a:pPr lvl="1">
              <a:buFont typeface="Times New Roman" pitchFamily="16" charset="0"/>
              <a:buChar char="•"/>
            </a:pPr>
            <a:r>
              <a:rPr lang="en-GB" dirty="0" smtClean="0"/>
              <a:t>Possibilities for other protocols than IPv4/</a:t>
            </a:r>
            <a:r>
              <a:rPr lang="en-GB" dirty="0" smtClean="0"/>
              <a:t>v6</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en-US" altLang="ja-JP" dirty="0" smtClean="0"/>
              <a:t>Upper Layer Data information element</a:t>
            </a:r>
            <a:endParaRPr lang="ja-JP" altLang="en-US" dirty="0"/>
          </a:p>
        </p:txBody>
      </p:sp>
      <p:sp>
        <p:nvSpPr>
          <p:cNvPr id="6" name="日付プレースホルダ 5"/>
          <p:cNvSpPr>
            <a:spLocks noGrp="1"/>
          </p:cNvSpPr>
          <p:nvPr>
            <p:ph type="dt" idx="10"/>
          </p:nvPr>
        </p:nvSpPr>
        <p:spPr/>
        <p:txBody>
          <a:bodyPr/>
          <a:lstStyle/>
          <a:p>
            <a:r>
              <a:rPr lang="en-US" smtClean="0"/>
              <a:t>August 2011</a:t>
            </a:r>
            <a:endParaRPr lang="en-GB" dirty="0"/>
          </a:p>
        </p:txBody>
      </p:sp>
      <p:sp>
        <p:nvSpPr>
          <p:cNvPr id="5" name="フッター プレースホルダ 4"/>
          <p:cNvSpPr>
            <a:spLocks noGrp="1"/>
          </p:cNvSpPr>
          <p:nvPr>
            <p:ph type="ftr" idx="11"/>
          </p:nvPr>
        </p:nvSpPr>
        <p:spPr/>
        <p:txBody>
          <a:bodyPr/>
          <a:lstStyle/>
          <a:p>
            <a:r>
              <a:rPr lang="en-US" altLang="ja-JP" smtClean="0"/>
              <a:t>Hiroki Nakano, Trans New Technology, Inc.</a:t>
            </a:r>
            <a:endParaRPr lang="en-GB"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pic>
        <p:nvPicPr>
          <p:cNvPr id="9" name="図 8"/>
          <p:cNvPicPr>
            <a:picLocks noChangeAspect="1"/>
          </p:cNvPicPr>
          <p:nvPr/>
        </p:nvPicPr>
        <p:blipFill>
          <a:blip r:embed="rId2"/>
          <a:stretch>
            <a:fillRect/>
          </a:stretch>
        </p:blipFill>
        <p:spPr>
          <a:xfrm>
            <a:off x="533400" y="1790700"/>
            <a:ext cx="8258092" cy="46101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en-US" altLang="ja-JP" dirty="0" smtClean="0"/>
              <a:t>Flags field of Upper Layer Data IE</a:t>
            </a:r>
            <a:endParaRPr lang="ja-JP" altLang="en-US" dirty="0"/>
          </a:p>
        </p:txBody>
      </p:sp>
      <p:sp>
        <p:nvSpPr>
          <p:cNvPr id="6" name="日付プレースホルダ 5"/>
          <p:cNvSpPr>
            <a:spLocks noGrp="1"/>
          </p:cNvSpPr>
          <p:nvPr>
            <p:ph type="dt" idx="10"/>
          </p:nvPr>
        </p:nvSpPr>
        <p:spPr/>
        <p:txBody>
          <a:bodyPr/>
          <a:lstStyle/>
          <a:p>
            <a:r>
              <a:rPr lang="en-US" smtClean="0"/>
              <a:t>August 2011</a:t>
            </a:r>
            <a:endParaRPr lang="en-GB" dirty="0"/>
          </a:p>
        </p:txBody>
      </p:sp>
      <p:sp>
        <p:nvSpPr>
          <p:cNvPr id="5" name="フッター プレースホルダ 4"/>
          <p:cNvSpPr>
            <a:spLocks noGrp="1"/>
          </p:cNvSpPr>
          <p:nvPr>
            <p:ph type="ftr" idx="11"/>
          </p:nvPr>
        </p:nvSpPr>
        <p:spPr/>
        <p:txBody>
          <a:bodyPr/>
          <a:lstStyle/>
          <a:p>
            <a:r>
              <a:rPr lang="en-US" altLang="ja-JP" smtClean="0"/>
              <a:t>Hiroki Nakano, Trans New Technology, Inc.</a:t>
            </a:r>
            <a:endParaRPr lang="en-GB"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pic>
        <p:nvPicPr>
          <p:cNvPr id="7" name="図 6"/>
          <p:cNvPicPr>
            <a:picLocks noChangeAspect="1"/>
          </p:cNvPicPr>
          <p:nvPr/>
        </p:nvPicPr>
        <p:blipFill>
          <a:blip r:embed="rId2"/>
          <a:stretch>
            <a:fillRect/>
          </a:stretch>
        </p:blipFill>
        <p:spPr>
          <a:xfrm>
            <a:off x="1524000" y="1524000"/>
            <a:ext cx="6092368" cy="494443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Fragmentation Example</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8" name="正方形/長方形 7"/>
          <p:cNvSpPr/>
          <p:nvPr/>
        </p:nvSpPr>
        <p:spPr bwMode="auto">
          <a:xfrm>
            <a:off x="838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Dst</a:t>
            </a:r>
            <a:r>
              <a:rPr lang="en-US" altLang="ja-JP" sz="1600" dirty="0" smtClean="0">
                <a:solidFill>
                  <a:srgbClr val="000000"/>
                </a:solidFill>
              </a:rPr>
              <a:t>. </a:t>
            </a:r>
            <a:r>
              <a:rPr lang="en-US" altLang="ja-JP" sz="1600" dirty="0" err="1" smtClean="0">
                <a:solidFill>
                  <a:srgbClr val="000000"/>
                </a:solidFill>
              </a:rPr>
              <a:t>Addr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9" name="正方形/長方形 8"/>
          <p:cNvSpPr/>
          <p:nvPr/>
        </p:nvSpPr>
        <p:spPr bwMode="auto">
          <a:xfrm>
            <a:off x="1981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Src</a:t>
            </a:r>
            <a:r>
              <a:rPr lang="en-US" altLang="ja-JP" sz="1600" dirty="0" smtClean="0">
                <a:solidFill>
                  <a:srgbClr val="000000"/>
                </a:solidFill>
              </a:rPr>
              <a:t>. </a:t>
            </a:r>
            <a:r>
              <a:rPr lang="en-US" altLang="ja-JP" sz="1600" dirty="0" err="1" smtClean="0">
                <a:solidFill>
                  <a:srgbClr val="000000"/>
                </a:solidFill>
              </a:rPr>
              <a:t>Addr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 name="正方形/長方形 9"/>
          <p:cNvSpPr/>
          <p:nvPr/>
        </p:nvSpPr>
        <p:spPr bwMode="auto">
          <a:xfrm>
            <a:off x="3124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SNAP </a:t>
            </a:r>
            <a:r>
              <a:rPr lang="en-US" altLang="ja-JP" sz="1600" dirty="0" err="1" smtClean="0">
                <a:solidFill>
                  <a:srgbClr val="000000"/>
                </a:solidFill>
              </a:rPr>
              <a:t>hdr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 name="正方形/長方形 10"/>
          <p:cNvSpPr/>
          <p:nvPr/>
        </p:nvSpPr>
        <p:spPr bwMode="auto">
          <a:xfrm>
            <a:off x="4267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Ether type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2" name="正方形/長方形 11"/>
          <p:cNvSpPr/>
          <p:nvPr/>
        </p:nvSpPr>
        <p:spPr bwMode="auto">
          <a:xfrm>
            <a:off x="5410200" y="3124200"/>
            <a:ext cx="2819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Body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3" name="正方形/長方形 12"/>
          <p:cNvSpPr/>
          <p:nvPr/>
        </p:nvSpPr>
        <p:spPr bwMode="auto">
          <a:xfrm>
            <a:off x="8382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5" name="正方形/長方形 14"/>
          <p:cNvSpPr/>
          <p:nvPr/>
        </p:nvSpPr>
        <p:spPr bwMode="auto">
          <a:xfrm>
            <a:off x="34290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6" name="正方形/長方形 15"/>
          <p:cNvSpPr/>
          <p:nvPr/>
        </p:nvSpPr>
        <p:spPr bwMode="auto">
          <a:xfrm>
            <a:off x="60198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 name="テキスト ボックス 16"/>
          <p:cNvSpPr txBox="1"/>
          <p:nvPr/>
        </p:nvSpPr>
        <p:spPr>
          <a:xfrm>
            <a:off x="685800" y="2590800"/>
            <a:ext cx="3611385" cy="461665"/>
          </a:xfrm>
          <a:prstGeom prst="rect">
            <a:avLst/>
          </a:prstGeom>
          <a:noFill/>
        </p:spPr>
        <p:txBody>
          <a:bodyPr wrap="none" rtlCol="0">
            <a:spAutoFit/>
          </a:bodyPr>
          <a:lstStyle/>
          <a:p>
            <a:r>
              <a:rPr kumimoji="1" lang="en-US" altLang="ja-JP" dirty="0" smtClean="0">
                <a:solidFill>
                  <a:srgbClr val="000000"/>
                </a:solidFill>
              </a:rPr>
              <a:t>a message of an upper layer</a:t>
            </a:r>
            <a:endParaRPr kumimoji="1" lang="ja-JP" altLang="en-US" dirty="0">
              <a:solidFill>
                <a:srgbClr val="000000"/>
              </a:solidFill>
            </a:endParaRPr>
          </a:p>
        </p:txBody>
      </p:sp>
      <p:cxnSp>
        <p:nvCxnSpPr>
          <p:cNvPr id="19" name="直線矢印コネクタ 18"/>
          <p:cNvCxnSpPr/>
          <p:nvPr/>
        </p:nvCxnSpPr>
        <p:spPr bwMode="auto">
          <a:xfrm rot="16200000" flipH="1">
            <a:off x="305594" y="4039394"/>
            <a:ext cx="1447006" cy="380206"/>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直線矢印コネクタ 20"/>
          <p:cNvCxnSpPr/>
          <p:nvPr/>
        </p:nvCxnSpPr>
        <p:spPr bwMode="auto">
          <a:xfrm rot="10800000" flipV="1">
            <a:off x="3048000" y="3505200"/>
            <a:ext cx="2743200" cy="1447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直線矢印コネクタ 24"/>
          <p:cNvCxnSpPr/>
          <p:nvPr/>
        </p:nvCxnSpPr>
        <p:spPr bwMode="auto">
          <a:xfrm rot="10800000" flipV="1">
            <a:off x="3810000" y="3505200"/>
            <a:ext cx="1981200" cy="1447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7" name="直線矢印コネクタ 26"/>
          <p:cNvCxnSpPr/>
          <p:nvPr/>
        </p:nvCxnSpPr>
        <p:spPr bwMode="auto">
          <a:xfrm rot="5400000">
            <a:off x="5600700" y="3543300"/>
            <a:ext cx="1447800" cy="1371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9" name="直線矢印コネクタ 28"/>
          <p:cNvCxnSpPr/>
          <p:nvPr/>
        </p:nvCxnSpPr>
        <p:spPr bwMode="auto">
          <a:xfrm rot="5400000">
            <a:off x="5981700" y="3924300"/>
            <a:ext cx="1447800" cy="609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1" name="直線矢印コネクタ 30"/>
          <p:cNvCxnSpPr/>
          <p:nvPr/>
        </p:nvCxnSpPr>
        <p:spPr bwMode="auto">
          <a:xfrm rot="5400000">
            <a:off x="7505700" y="4229100"/>
            <a:ext cx="14478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5" name="正方形/長方形 34"/>
          <p:cNvSpPr/>
          <p:nvPr/>
        </p:nvSpPr>
        <p:spPr bwMode="auto">
          <a:xfrm>
            <a:off x="8382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6" name="正方形/長方形 35"/>
          <p:cNvSpPr/>
          <p:nvPr/>
        </p:nvSpPr>
        <p:spPr bwMode="auto">
          <a:xfrm>
            <a:off x="34290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7" name="正方形/長方形 36"/>
          <p:cNvSpPr/>
          <p:nvPr/>
        </p:nvSpPr>
        <p:spPr bwMode="auto">
          <a:xfrm>
            <a:off x="60198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3" name="テキスト ボックス 42"/>
          <p:cNvSpPr txBox="1"/>
          <p:nvPr/>
        </p:nvSpPr>
        <p:spPr>
          <a:xfrm>
            <a:off x="762000" y="5486400"/>
            <a:ext cx="4799962" cy="461665"/>
          </a:xfrm>
          <a:prstGeom prst="rect">
            <a:avLst/>
          </a:prstGeom>
          <a:noFill/>
        </p:spPr>
        <p:txBody>
          <a:bodyPr wrap="none" rtlCol="0">
            <a:spAutoFit/>
          </a:bodyPr>
          <a:lstStyle/>
          <a:p>
            <a:r>
              <a:rPr kumimoji="1" lang="en-US" altLang="ja-JP" dirty="0" smtClean="0">
                <a:solidFill>
                  <a:srgbClr val="000000"/>
                </a:solidFill>
              </a:rPr>
              <a:t>split to multiple Upper Layer Data IE</a:t>
            </a:r>
            <a:endParaRPr kumimoji="1" lang="ja-JP" altLang="en-US"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5327</TotalTime>
  <Words>1439</Words>
  <Application>Microsoft Macintosh PowerPoint</Application>
  <PresentationFormat>画面に合わせる (4:3)</PresentationFormat>
  <Paragraphs>244</Paragraphs>
  <Slides>18</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18</vt:i4>
      </vt:variant>
    </vt:vector>
  </HeadingPairs>
  <TitlesOfParts>
    <vt:vector size="19" baseType="lpstr">
      <vt:lpstr>Office Theme</vt:lpstr>
      <vt:lpstr>Upper Layer Data IE</vt:lpstr>
      <vt:lpstr>Abstract</vt:lpstr>
      <vt:lpstr>‘Data’ or ‘Message’</vt:lpstr>
      <vt:lpstr>Conformance w/ TGai PAR &amp; 5C </vt:lpstr>
      <vt:lpstr>Principles</vt:lpstr>
      <vt:lpstr>Desirable nature of “container”</vt:lpstr>
      <vt:lpstr>Upper Layer Data information element</vt:lpstr>
      <vt:lpstr>Flags field of Upper Layer Data IE</vt:lpstr>
      <vt:lpstr>Fragmentation Example</vt:lpstr>
      <vt:lpstr>Placement of Upper Layer Data IE</vt:lpstr>
      <vt:lpstr>New MLME interface</vt:lpstr>
      <vt:lpstr>TGai Simplified Ideal Scenario</vt:lpstr>
      <vt:lpstr>IPv4’s case</vt:lpstr>
      <vt:lpstr>IPv4’s case using RFC4039</vt:lpstr>
      <vt:lpstr>TGai Evaluation</vt:lpstr>
      <vt:lpstr>Conclusion</vt:lpstr>
      <vt:lpstr>Reference</vt:lpstr>
      <vt:lpstr>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Layer Data on Management Frames</dc:title>
  <dc:subject/>
  <dc:creator>Hiroki Nakano</dc:creator>
  <cp:keywords/>
  <dc:description/>
  <cp:lastModifiedBy>中野 博樹</cp:lastModifiedBy>
  <cp:revision>283</cp:revision>
  <cp:lastPrinted>1601-01-01T00:00:00Z</cp:lastPrinted>
  <dcterms:created xsi:type="dcterms:W3CDTF">2011-09-17T22:44:05Z</dcterms:created>
  <dcterms:modified xsi:type="dcterms:W3CDTF">2011-09-19T07:13:35Z</dcterms:modified>
  <cp:category/>
</cp:coreProperties>
</file>