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2"/>
  </p:notesMasterIdLst>
  <p:handoutMasterIdLst>
    <p:handoutMasterId r:id="rId43"/>
  </p:handoutMasterIdLst>
  <p:sldIdLst>
    <p:sldId id="269" r:id="rId2"/>
    <p:sldId id="257" r:id="rId3"/>
    <p:sldId id="312" r:id="rId4"/>
    <p:sldId id="360" r:id="rId5"/>
    <p:sldId id="368" r:id="rId6"/>
    <p:sldId id="362" r:id="rId7"/>
    <p:sldId id="366" r:id="rId8"/>
    <p:sldId id="363" r:id="rId9"/>
    <p:sldId id="369" r:id="rId10"/>
    <p:sldId id="367" r:id="rId11"/>
    <p:sldId id="370" r:id="rId12"/>
    <p:sldId id="399" r:id="rId13"/>
    <p:sldId id="400" r:id="rId14"/>
    <p:sldId id="401" r:id="rId15"/>
    <p:sldId id="402" r:id="rId16"/>
    <p:sldId id="403" r:id="rId17"/>
    <p:sldId id="404" r:id="rId18"/>
    <p:sldId id="361" r:id="rId19"/>
    <p:sldId id="377" r:id="rId20"/>
    <p:sldId id="378" r:id="rId21"/>
    <p:sldId id="379" r:id="rId22"/>
    <p:sldId id="380" r:id="rId23"/>
    <p:sldId id="381" r:id="rId24"/>
    <p:sldId id="382" r:id="rId25"/>
    <p:sldId id="383" r:id="rId26"/>
    <p:sldId id="384" r:id="rId27"/>
    <p:sldId id="385" r:id="rId28"/>
    <p:sldId id="386" r:id="rId29"/>
    <p:sldId id="387" r:id="rId30"/>
    <p:sldId id="388" r:id="rId31"/>
    <p:sldId id="389" r:id="rId32"/>
    <p:sldId id="390" r:id="rId33"/>
    <p:sldId id="391" r:id="rId34"/>
    <p:sldId id="392" r:id="rId35"/>
    <p:sldId id="393" r:id="rId36"/>
    <p:sldId id="394" r:id="rId37"/>
    <p:sldId id="395" r:id="rId38"/>
    <p:sldId id="396" r:id="rId39"/>
    <p:sldId id="397" r:id="rId40"/>
    <p:sldId id="398" r:id="rId4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A46"/>
    <a:srgbClr val="FF717A"/>
    <a:srgbClr val="7394FF"/>
    <a:srgbClr val="FFA2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0" autoAdjust="0"/>
    <p:restoredTop sz="92647" autoAdjust="0"/>
  </p:normalViewPr>
  <p:slideViewPr>
    <p:cSldViewPr>
      <p:cViewPr>
        <p:scale>
          <a:sx n="80" d="100"/>
          <a:sy n="80" d="100"/>
        </p:scale>
        <p:origin x="-1266" y="-3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28"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1154113" y="701675"/>
            <a:ext cx="4625975" cy="3468688"/>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10</a:t>
            </a:fld>
            <a:endParaRPr lang="en-US" altLang="ja-JP"/>
          </a:p>
        </p:txBody>
      </p:sp>
    </p:spTree>
    <p:extLst>
      <p:ext uri="{BB962C8B-B14F-4D97-AF65-F5344CB8AC3E}">
        <p14:creationId xmlns:p14="http://schemas.microsoft.com/office/powerpoint/2010/main" val="42343774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11</a:t>
            </a:fld>
            <a:endParaRPr lang="en-US" altLang="ja-JP"/>
          </a:p>
        </p:txBody>
      </p:sp>
    </p:spTree>
    <p:extLst>
      <p:ext uri="{BB962C8B-B14F-4D97-AF65-F5344CB8AC3E}">
        <p14:creationId xmlns:p14="http://schemas.microsoft.com/office/powerpoint/2010/main" val="3757752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May-12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12</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May-12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13</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a:xfrm>
            <a:off x="654050" y="95706"/>
            <a:ext cx="753411" cy="215444"/>
          </a:xfrm>
        </p:spPr>
        <p:txBody>
          <a:bodyPr/>
          <a:lstStyle/>
          <a:p>
            <a:pPr>
              <a:defRPr/>
            </a:pPr>
            <a:fld id="{5B27D27C-2E04-4A19-ACF1-63F86E2D1654}" type="datetime7">
              <a:rPr lang="en-US" altLang="ja-JP" smtClean="0"/>
              <a:pPr>
                <a:defRPr/>
              </a:pPr>
              <a:t>May-12</a:t>
            </a:fld>
            <a:endParaRPr lang="en-US" altLang="ja-JP" dirty="0"/>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14</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May-12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15</a:t>
            </a:fld>
            <a:endParaRPr lang="en-US" altLang="ja-JP"/>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May-12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16</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altLang="ja-JP" smtClean="0"/>
              <a:t>doc.: IEEE 802.11-yy/xxxxr0</a:t>
            </a:r>
            <a:endParaRPr lang="en-US" altLang="ja-JP" dirty="0"/>
          </a:p>
        </p:txBody>
      </p:sp>
      <p:sp>
        <p:nvSpPr>
          <p:cNvPr id="5" name="日期占位符 4"/>
          <p:cNvSpPr>
            <a:spLocks noGrp="1"/>
          </p:cNvSpPr>
          <p:nvPr>
            <p:ph type="dt" idx="11"/>
          </p:nvPr>
        </p:nvSpPr>
        <p:spPr/>
        <p:txBody>
          <a:bodyPr/>
          <a:lstStyle/>
          <a:p>
            <a:pPr>
              <a:defRPr/>
            </a:pPr>
            <a:fld id="{6591B682-3416-498C-97AE-95FB0B01EA5B}" type="datetime7">
              <a:rPr lang="en-US" altLang="ja-JP" smtClean="0"/>
              <a:pPr>
                <a:defRPr/>
              </a:pPr>
              <a:t>May-12</a:t>
            </a:fld>
            <a:endParaRPr lang="en-US" altLang="ja-JP"/>
          </a:p>
        </p:txBody>
      </p:sp>
      <p:sp>
        <p:nvSpPr>
          <p:cNvPr id="6" name="页脚占位符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灯片编号占位符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17</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18</a:t>
            </a:fld>
            <a:endParaRPr lang="en-US" altLang="ja-JP"/>
          </a:p>
        </p:txBody>
      </p:sp>
    </p:spTree>
    <p:extLst>
      <p:ext uri="{BB962C8B-B14F-4D97-AF65-F5344CB8AC3E}">
        <p14:creationId xmlns:p14="http://schemas.microsoft.com/office/powerpoint/2010/main" val="14578950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19</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1154113" y="701675"/>
            <a:ext cx="4625975" cy="3468688"/>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20</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21</a:t>
            </a:fld>
            <a:endParaRPr lang="en-US" altLang="ja-JP"/>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22</a:t>
            </a:fld>
            <a:endParaRPr lang="en-US" altLang="ja-JP"/>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23</a:t>
            </a:fld>
            <a:endParaRPr lang="en-US" altLang="ja-JP"/>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24</a:t>
            </a:fld>
            <a:endParaRPr lang="en-US" altLang="ja-JP"/>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25</a:t>
            </a:fld>
            <a:endParaRPr lang="en-US" altLang="ja-JP"/>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26</a:t>
            </a:fld>
            <a:endParaRPr lang="en-US" altLang="ja-JP"/>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27</a:t>
            </a:fld>
            <a:endParaRPr lang="en-US" altLang="ja-JP"/>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28</a:t>
            </a:fld>
            <a:endParaRPr lang="en-US" altLang="ja-JP"/>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29</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30</a:t>
            </a:fld>
            <a:endParaRPr lang="en-US" altLang="ja-JP"/>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31</a:t>
            </a:fld>
            <a:endParaRPr lang="en-US" altLang="ja-JP"/>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32</a:t>
            </a:fld>
            <a:endParaRPr lang="en-US" altLang="ja-JP"/>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33</a:t>
            </a:fld>
            <a:endParaRPr lang="en-US" altLang="ja-JP"/>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34</a:t>
            </a:fld>
            <a:endParaRPr lang="en-US" altLang="ja-JP"/>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35</a:t>
            </a:fld>
            <a:endParaRPr lang="en-US" altLang="ja-JP"/>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36</a:t>
            </a:fld>
            <a:endParaRPr lang="en-US" altLang="ja-JP"/>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37</a:t>
            </a:fld>
            <a:endParaRPr lang="en-US" altLang="ja-JP"/>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38</a:t>
            </a:fld>
            <a:endParaRPr lang="en-US" altLang="ja-JP"/>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39</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extLst>
      <p:ext uri="{BB962C8B-B14F-4D97-AF65-F5344CB8AC3E}">
        <p14:creationId xmlns:p14="http://schemas.microsoft.com/office/powerpoint/2010/main" val="24335930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40</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extLst>
      <p:ext uri="{BB962C8B-B14F-4D97-AF65-F5344CB8AC3E}">
        <p14:creationId xmlns:p14="http://schemas.microsoft.com/office/powerpoint/2010/main" val="1254469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extLst>
      <p:ext uri="{BB962C8B-B14F-4D97-AF65-F5344CB8AC3E}">
        <p14:creationId xmlns:p14="http://schemas.microsoft.com/office/powerpoint/2010/main" val="1598785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p:txBody>
          <a:bodyPr/>
          <a:lstStyle/>
          <a:p>
            <a:pPr>
              <a:defRPr/>
            </a:pPr>
            <a:r>
              <a:rPr lang="en-US" altLang="ja-JP" smtClean="0"/>
              <a:t>Page </a:t>
            </a:r>
            <a:fld id="{369977F7-8B4B-4D23-A570-8BA4F46129D8}" type="slidenum">
              <a:rPr lang="en-US" altLang="ja-JP" smtClean="0"/>
              <a:pPr>
                <a:defRPr/>
              </a:pPr>
              <a:t>9</a:t>
            </a:fld>
            <a:endParaRPr lang="en-US" altLang="ja-JP"/>
          </a:p>
        </p:txBody>
      </p:sp>
    </p:spTree>
    <p:extLst>
      <p:ext uri="{BB962C8B-B14F-4D97-AF65-F5344CB8AC3E}">
        <p14:creationId xmlns:p14="http://schemas.microsoft.com/office/powerpoint/2010/main" val="2027720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42630" cy="276999"/>
          </a:xfrm>
          <a:ln/>
        </p:spPr>
        <p:txBody>
          <a:bodyPr/>
          <a:lstStyle>
            <a:lvl1pPr>
              <a:defRPr/>
            </a:lvl1pPr>
          </a:lstStyle>
          <a:p>
            <a:pPr>
              <a:defRPr/>
            </a:pPr>
            <a:r>
              <a:rPr lang="en-US" altLang="ja-JP" dirty="0" smtClean="0"/>
              <a:t>Sept 2011</a:t>
            </a:r>
            <a:endParaRPr lang="en-US" altLang="ja-JP" dirty="0"/>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dirty="0" smtClean="0"/>
              <a:t>Qualcomm</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42630" cy="276999"/>
          </a:xfrm>
          <a:ln/>
        </p:spPr>
        <p:txBody>
          <a:bodyPr/>
          <a:lstStyle>
            <a:lvl1pPr>
              <a:defRPr/>
            </a:lvl1pPr>
          </a:lstStyle>
          <a:p>
            <a:pPr>
              <a:defRPr/>
            </a:pPr>
            <a:r>
              <a:rPr lang="en-US" altLang="ja-JP" dirty="0" smtClean="0"/>
              <a:t>Sept 2011</a:t>
            </a:r>
            <a:endParaRPr lang="en-US" altLang="ja-JP" dirty="0"/>
          </a:p>
        </p:txBody>
      </p:sp>
      <p:sp>
        <p:nvSpPr>
          <p:cNvPr id="5" name="Rectangle 5"/>
          <p:cNvSpPr>
            <a:spLocks noGrp="1" noChangeArrowheads="1"/>
          </p:cNvSpPr>
          <p:nvPr>
            <p:ph type="ftr" sz="quarter" idx="11"/>
          </p:nvPr>
        </p:nvSpPr>
        <p:spPr>
          <a:xfrm>
            <a:off x="7857840" y="6475413"/>
            <a:ext cx="686085" cy="184666"/>
          </a:xfrm>
          <a:ln/>
        </p:spPr>
        <p:txBody>
          <a:bodyPr/>
          <a:lstStyle>
            <a:lvl1pPr>
              <a:defRPr/>
            </a:lvl1pPr>
          </a:lstStyle>
          <a:p>
            <a:pPr>
              <a:defRPr/>
            </a:pPr>
            <a:r>
              <a:rPr lang="en-US" altLang="ja-JP" dirty="0" smtClean="0"/>
              <a:t>Qualcomm</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849415C-ECDB-492C-B7EB-181F05134429}"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04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Nov 2011</a:t>
            </a:r>
            <a:endParaRPr lang="en-US" altLang="ja-JP" dirty="0"/>
          </a:p>
        </p:txBody>
      </p:sp>
      <p:sp>
        <p:nvSpPr>
          <p:cNvPr id="1029" name="Rectangle 5"/>
          <p:cNvSpPr>
            <a:spLocks noGrp="1" noChangeArrowheads="1"/>
          </p:cNvSpPr>
          <p:nvPr>
            <p:ph type="ftr" sz="quarter" idx="3"/>
          </p:nvPr>
        </p:nvSpPr>
        <p:spPr bwMode="auto">
          <a:xfrm>
            <a:off x="7857840" y="6475413"/>
            <a:ext cx="6860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Qualcomm</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188005" y="332601"/>
            <a:ext cx="325749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a:t>
            </a:r>
            <a:r>
              <a:rPr lang="en-US" altLang="ja-JP" sz="1800" b="1" kern="1200" dirty="0" smtClean="0">
                <a:solidFill>
                  <a:schemeClr val="tx1"/>
                </a:solidFill>
                <a:latin typeface="Times New Roman" charset="0"/>
                <a:ea typeface="宋体" pitchFamily="2" charset="-122"/>
                <a:cs typeface="+mn-cs"/>
              </a:rPr>
              <a:t>802.11-11/1160r9</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feng.chengyan@zte.com.cn" TargetMode="External"/><Relationship Id="rId3" Type="http://schemas.openxmlformats.org/officeDocument/2006/relationships/hyperlink" Target="mailto:hsampath@qualcomm.com" TargetMode="External"/><Relationship Id="rId7" Type="http://schemas.openxmlformats.org/officeDocument/2006/relationships/hyperlink" Target="mailto:pbarber@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dingzhiming@huawei.com" TargetMode="External"/><Relationship Id="rId5" Type="http://schemas.openxmlformats.org/officeDocument/2006/relationships/hyperlink" Target="mailto:ping.fang@huawei.com" TargetMode="External"/><Relationship Id="rId10" Type="http://schemas.openxmlformats.org/officeDocument/2006/relationships/hyperlink" Target="mailto:wang.lin45@zte.com.cn" TargetMode="External"/><Relationship Id="rId4" Type="http://schemas.openxmlformats.org/officeDocument/2006/relationships/hyperlink" Target="mailto:mwentink@qualcomm.com" TargetMode="External"/><Relationship Id="rId9" Type="http://schemas.openxmlformats.org/officeDocument/2006/relationships/hyperlink" Target="mailto:sun.bo1@zte.com.cn"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0.emf"/><Relationship Id="rId4"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317702129"/>
              </p:ext>
            </p:extLst>
          </p:nvPr>
        </p:nvGraphicFramePr>
        <p:xfrm>
          <a:off x="609600" y="2286000"/>
          <a:ext cx="7924800" cy="3854450"/>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Affiliations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Address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7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George </a:t>
                      </a: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Cherian</a:t>
                      </a:r>
                      <a:endPar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Santosh</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Abraham</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Hemanth</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a:t>
                      </a: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Sampath</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Jouni</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a:t>
                      </a: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Malinen</a:t>
                      </a:r>
                      <a:endPar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Menzo</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a:t>
                      </a: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Wentink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Qualcomm</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5775 Morehouse Dr, San Diego, CA,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(858)-651-6645</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gcherian@qualcomm.com</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sabraham@qualcomm.com</a:t>
                      </a:r>
                      <a:endPar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rPr>
                        <a:t>hsampath@qualcomm.com</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zh-CN" sz="1000" b="0" i="0" u="none" strike="noStrike" cap="none" normalizeH="0" baseline="0" dirty="0" smtClean="0">
                          <a:ln>
                            <a:noFill/>
                          </a:ln>
                          <a:solidFill>
                            <a:schemeClr val="tx1"/>
                          </a:solidFill>
                          <a:effectLst/>
                          <a:latin typeface="+mn-lt"/>
                          <a:ea typeface="PMingLiU" pitchFamily="18" charset="-120"/>
                          <a:cs typeface="Times New Roman" pitchFamily="18" charset="0"/>
                        </a:rPr>
                        <a:t>jouni@qca.qualcomm.com</a:t>
                      </a: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4"/>
                        </a:rPr>
                        <a:t>mwentink@qualcomm.com</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8125">
                <a:tc>
                  <a:txBody>
                    <a:bodyPr/>
                    <a:lstStyle/>
                    <a:p>
                      <a:pPr algn="l"/>
                      <a:r>
                        <a:rPr kumimoji="1" lang="en-US" altLang="ja-JP" sz="1000" dirty="0" smtClean="0"/>
                        <a:t>Hitoshi MORIOKA</a:t>
                      </a:r>
                      <a:endParaRPr kumimoji="1" lang="ja-JP" altLang="en-US" sz="1000" dirty="0"/>
                    </a:p>
                    <a:p>
                      <a:pPr algn="l"/>
                      <a:r>
                        <a:rPr kumimoji="1" lang="en-US" altLang="ja-JP" sz="1000" dirty="0" smtClean="0"/>
                        <a:t>Hiroshi</a:t>
                      </a:r>
                      <a:r>
                        <a:rPr kumimoji="1" lang="en-US" altLang="ja-JP" sz="1000" baseline="0" dirty="0" smtClean="0"/>
                        <a:t> </a:t>
                      </a:r>
                      <a:r>
                        <a:rPr kumimoji="1" lang="en-US" altLang="ja-JP" sz="1000" baseline="0" dirty="0" err="1" smtClean="0"/>
                        <a:t>Mano</a:t>
                      </a:r>
                      <a:endParaRPr kumimoji="1" lang="en-US" altLang="ja-JP"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Allied Telesis R&amp;D Center</a:t>
                      </a:r>
                      <a:r>
                        <a:rPr kumimoji="1" lang="en-US" altLang="ja-JP" sz="1000" dirty="0" smtClean="0"/>
                        <a:t>.</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2-14-38</a:t>
                      </a:r>
                      <a:r>
                        <a:rPr kumimoji="1" lang="en-US" altLang="ja-JP" sz="1000" baseline="0" dirty="0" smtClean="0"/>
                        <a:t> </a:t>
                      </a:r>
                      <a:r>
                        <a:rPr kumimoji="1" lang="en-US" altLang="ja-JP" sz="1000" baseline="0" dirty="0" err="1" smtClean="0"/>
                        <a:t>Tenjin</a:t>
                      </a:r>
                      <a:r>
                        <a:rPr kumimoji="1" lang="en-US" altLang="ja-JP" sz="1000" baseline="0" dirty="0" smtClean="0"/>
                        <a:t>, Chuo-</a:t>
                      </a:r>
                      <a:r>
                        <a:rPr kumimoji="1" lang="en-US" altLang="ja-JP" sz="1000" baseline="0" dirty="0" err="1" smtClean="0"/>
                        <a:t>ku</a:t>
                      </a:r>
                      <a:r>
                        <a:rPr kumimoji="1" lang="en-US" altLang="ja-JP" sz="1000" baseline="0" dirty="0" smtClean="0"/>
                        <a:t>, Fukuoka 810-0001 JAPAN</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+81-92-771-7630</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err="1" smtClean="0"/>
                        <a:t>hmorioka@root-hq.com</a:t>
                      </a:r>
                      <a:endParaRPr kumimoji="1" lang="ja-JP" altLang="en-US" sz="1000" dirty="0"/>
                    </a:p>
                    <a:p>
                      <a:pPr algn="l"/>
                      <a:r>
                        <a:rPr kumimoji="1" lang="en-US" altLang="ja-JP" sz="1000" dirty="0" err="1" smtClean="0"/>
                        <a:t>hmano@root-hq.com</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algn="l"/>
                      <a:r>
                        <a:rPr kumimoji="1" lang="en-US" altLang="ja-JP" sz="1000" dirty="0" smtClean="0"/>
                        <a:t>Mark RISON</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CSR</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Cambridge Business Park, Cowley Road, Cambridge CB4 0WZ UK</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+44-1223-692000</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err="1" smtClean="0"/>
                        <a:t>Mark.Rison@csr.com</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algn="l"/>
                      <a:r>
                        <a:rPr kumimoji="1" lang="en-US" altLang="ja-JP" sz="1000" dirty="0" smtClean="0"/>
                        <a:t>Marc </a:t>
                      </a:r>
                      <a:r>
                        <a:rPr kumimoji="1" lang="en-US" altLang="ja-JP" sz="1000" dirty="0" err="1" smtClean="0"/>
                        <a:t>Emmelmann</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err="1" smtClean="0"/>
                        <a:t>Fraunhofer</a:t>
                      </a:r>
                      <a:r>
                        <a:rPr kumimoji="1" lang="en-US" altLang="ja-JP" sz="1000" baseline="0" dirty="0" smtClean="0"/>
                        <a:t> FOKUS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err="1" smtClean="0"/>
                        <a:t>Kaiserin-Augusta-Alle</a:t>
                      </a:r>
                      <a:r>
                        <a:rPr kumimoji="1" lang="en-US" altLang="ja-JP" sz="1000" dirty="0" smtClean="0"/>
                        <a:t> 31 10589 Berlin Germany</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t>+49-30-3463-7268</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err="1" smtClean="0"/>
                        <a:t>emmelmann@ieee.org</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Ping Fang</a:t>
                      </a:r>
                      <a:endPar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zh-CN" sz="1000" b="0" i="0" u="none" strike="noStrike" cap="none" normalizeH="0" baseline="0" dirty="0" err="1" smtClean="0">
                          <a:ln>
                            <a:noFill/>
                          </a:ln>
                          <a:solidFill>
                            <a:srgbClr val="000000"/>
                          </a:solidFill>
                          <a:effectLst/>
                          <a:latin typeface="+mn-lt"/>
                          <a:ea typeface="宋体" pitchFamily="2" charset="-122"/>
                          <a:cs typeface="Times New Roman" pitchFamily="18" charset="0"/>
                        </a:rPr>
                        <a:t>Zhiming</a:t>
                      </a:r>
                      <a:r>
                        <a:rPr kumimoji="1" lang="en-US" altLang="zh-CN" sz="1000" b="0" i="0" u="none" strike="noStrike" cap="none" normalizeH="0" baseline="0" dirty="0" smtClean="0">
                          <a:ln>
                            <a:noFill/>
                          </a:ln>
                          <a:solidFill>
                            <a:srgbClr val="000000"/>
                          </a:solidFill>
                          <a:effectLst/>
                          <a:latin typeface="+mn-lt"/>
                          <a:ea typeface="宋体" pitchFamily="2" charset="-122"/>
                          <a:cs typeface="Times New Roman" pitchFamily="18" charset="0"/>
                        </a:rPr>
                        <a:t> Ding</a:t>
                      </a:r>
                      <a:endParaRPr kumimoji="1" lang="zh-CN" altLang="zh-CN" sz="1000" b="0" i="0" u="none" strike="noStrike" cap="none" normalizeH="0" baseline="0" dirty="0" smtClean="0">
                        <a:ln>
                          <a:noFill/>
                        </a:ln>
                        <a:solidFill>
                          <a:schemeClr val="tx1"/>
                        </a:solidFill>
                        <a:effectLst/>
                        <a:latin typeface="+mn-lt"/>
                        <a:ea typeface="宋体" pitchFamily="2" charset="-122"/>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Phillip Barber</a:t>
                      </a:r>
                      <a:b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b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Rob Sun</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Huawei</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Technologies Co.</a:t>
                      </a: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 Ltd.</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Bldg 7, Vision Software Park, Road </a:t>
                      </a:r>
                      <a:r>
                        <a:rPr kumimoji="0" lang="en-US" altLang="ja-JP"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Gaoxin</a:t>
                      </a: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 </a:t>
                      </a:r>
                      <a:r>
                        <a:rPr kumimoji="0" lang="en-US" altLang="ja-JP"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Sourth</a:t>
                      </a: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 9, </a:t>
                      </a:r>
                      <a:r>
                        <a:rPr kumimoji="0" lang="en-US" altLang="ja-JP"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Nanshan</a:t>
                      </a: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 District, Shenzhen, Guangdong, China, 518057</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o-KR" altLang="en-US" sz="1000" b="0" i="0" u="none" strike="noStrike" cap="none" normalizeH="0" baseline="0" dirty="0" smtClean="0">
                          <a:ln>
                            <a:noFill/>
                          </a:ln>
                          <a:solidFill>
                            <a:schemeClr val="tx1"/>
                          </a:solidFill>
                          <a:effectLst/>
                          <a:latin typeface="+mn-lt"/>
                          <a:ea typeface="맑은 고딕" pitchFamily="34" charset="-127"/>
                          <a:cs typeface="Times New Roman" pitchFamily="18" charset="0"/>
                        </a:rPr>
                        <a:t>+</a:t>
                      </a:r>
                      <a:r>
                        <a:rPr kumimoji="0" lang="en-US" altLang="ja-JP" sz="1000" b="0" i="0" u="none" strike="noStrike" cap="none" normalizeH="0" baseline="0" dirty="0" smtClean="0">
                          <a:ln>
                            <a:noFill/>
                          </a:ln>
                          <a:solidFill>
                            <a:schemeClr val="tx1"/>
                          </a:solidFill>
                          <a:effectLst/>
                          <a:latin typeface="+mn-lt"/>
                          <a:ea typeface="맑은 고딕" pitchFamily="34" charset="-127"/>
                          <a:cs typeface="Times New Roman" pitchFamily="18" charset="0"/>
                        </a:rPr>
                        <a:t>86 755 36835101</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5"/>
                        </a:rPr>
                        <a:t>ping.fang@huawei.com</a:t>
                      </a:r>
                      <a:endParaRPr kumimoji="0" lang="en-US" altLang="ja-JP"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6"/>
                        </a:rPr>
                        <a:t>dingzhiming@huawei.com</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7"/>
                        </a:rPr>
                        <a:t>pbarber@huawei.com</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Rob.sun@huawei.com 	</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sz="1000" kern="1200" dirty="0" err="1" smtClean="0">
                          <a:solidFill>
                            <a:schemeClr val="tx1"/>
                          </a:solidFill>
                          <a:latin typeface="+mn-lt"/>
                          <a:ea typeface="+mn-ea"/>
                          <a:cs typeface="+mn-cs"/>
                        </a:rPr>
                        <a:t>Chengyan</a:t>
                      </a:r>
                      <a:r>
                        <a:rPr kumimoji="1" lang="en-US" sz="1000" kern="1200" dirty="0" smtClean="0">
                          <a:solidFill>
                            <a:schemeClr val="tx1"/>
                          </a:solidFill>
                          <a:latin typeface="+mn-lt"/>
                          <a:ea typeface="+mn-ea"/>
                          <a:cs typeface="+mn-cs"/>
                        </a:rPr>
                        <a:t> </a:t>
                      </a:r>
                      <a:r>
                        <a:rPr kumimoji="1" lang="en-US" sz="1000" kern="1200" dirty="0" err="1" smtClean="0">
                          <a:solidFill>
                            <a:schemeClr val="tx1"/>
                          </a:solidFill>
                          <a:latin typeface="+mn-lt"/>
                          <a:ea typeface="+mn-ea"/>
                          <a:cs typeface="+mn-cs"/>
                        </a:rPr>
                        <a:t>Feng</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sz="1000" kern="1200" dirty="0" smtClean="0">
                          <a:solidFill>
                            <a:schemeClr val="tx1"/>
                          </a:solidFill>
                          <a:latin typeface="+mn-lt"/>
                          <a:ea typeface="+mn-ea"/>
                          <a:cs typeface="+mn-cs"/>
                        </a:rPr>
                        <a:t>Bo </a:t>
                      </a:r>
                      <a:r>
                        <a:rPr kumimoji="1" lang="en-US" sz="1000" kern="1200" dirty="0" smtClean="0">
                          <a:solidFill>
                            <a:schemeClr val="tx1"/>
                          </a:solidFill>
                          <a:latin typeface="+mn-lt"/>
                          <a:ea typeface="+mn-ea"/>
                          <a:cs typeface="+mn-cs"/>
                        </a:rPr>
                        <a:t>Sun</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zh-CN" sz="1000" b="0" i="0" u="none" strike="noStrike" kern="1200" cap="none" normalizeH="0" baseline="0" dirty="0" smtClean="0">
                          <a:ln>
                            <a:noFill/>
                          </a:ln>
                          <a:solidFill>
                            <a:schemeClr val="tx1"/>
                          </a:solidFill>
                          <a:effectLst/>
                          <a:latin typeface="+mn-lt"/>
                          <a:ea typeface="+mn-ea"/>
                          <a:cs typeface="+mn-cs"/>
                        </a:rPr>
                        <a:t>Lin Wang</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sz="1000" kern="1200" dirty="0" smtClean="0">
                          <a:solidFill>
                            <a:schemeClr val="tx1"/>
                          </a:solidFill>
                          <a:latin typeface="+mn-lt"/>
                          <a:ea typeface="+mn-ea"/>
                          <a:cs typeface="+mn-cs"/>
                        </a:rPr>
                        <a:t>ZTE Corporation</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ko-KR" altLang="ko-KR"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sz="1000" u="sng" kern="1200" dirty="0" smtClean="0">
                          <a:solidFill>
                            <a:schemeClr val="tx1"/>
                          </a:solidFill>
                          <a:latin typeface="+mn-lt"/>
                          <a:ea typeface="+mn-ea"/>
                          <a:cs typeface="+mn-cs"/>
                          <a:hlinkClick r:id="rId8"/>
                        </a:rPr>
                        <a:t>feng.chengyan@zte.com.cn</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sz="1000" u="sng" kern="1200" dirty="0" smtClean="0">
                          <a:solidFill>
                            <a:schemeClr val="tx1"/>
                          </a:solidFill>
                          <a:latin typeface="+mn-lt"/>
                          <a:ea typeface="+mn-ea"/>
                          <a:cs typeface="+mn-cs"/>
                          <a:hlinkClick r:id="rId9"/>
                        </a:rPr>
                        <a:t>sun.bo1@zte.com.cn</a:t>
                      </a:r>
                      <a:endParaRPr kumimoji="1" lang="en-US" sz="1000" u="sng" kern="1200" dirty="0" smtClean="0">
                        <a:solidFill>
                          <a:schemeClr val="tx1"/>
                        </a:solidFill>
                        <a:latin typeface="+mn-lt"/>
                        <a:ea typeface="+mn-ea"/>
                        <a:cs typeface="+mn-cs"/>
                      </a:endParaRPr>
                    </a:p>
                    <a:p>
                      <a:pPr marL="0" marR="0" lvl="0" indent="0" algn="l" defTabSz="457200" rtl="0" eaLnBrk="1" fontAlgn="base" latinLnBrk="0" hangingPunct="1">
                        <a:lnSpc>
                          <a:spcPct val="100000"/>
                        </a:lnSpc>
                        <a:spcBef>
                          <a:spcPct val="0"/>
                        </a:spcBef>
                        <a:spcAft>
                          <a:spcPct val="0"/>
                        </a:spcAft>
                        <a:buClrTx/>
                        <a:buSzTx/>
                        <a:buFontTx/>
                        <a:buNone/>
                        <a:tabLst/>
                      </a:pPr>
                      <a:r>
                        <a:rPr lang="en-US" sz="1000" u="sng" dirty="0" smtClean="0">
                          <a:solidFill>
                            <a:srgbClr val="0000FF"/>
                          </a:solidFill>
                          <a:effectLst/>
                          <a:latin typeface="Arial"/>
                          <a:ea typeface="SimSun"/>
                          <a:hlinkClick r:id="rId10"/>
                        </a:rPr>
                        <a:t>wang.lin45@zte.com.cn</a:t>
                      </a:r>
                      <a:endPar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p:txBody>
          <a:bodyPr/>
          <a:lstStyle/>
          <a:p>
            <a:r>
              <a:rPr lang="en-US" altLang="ja-JP" dirty="0" smtClean="0">
                <a:ea typeface="MS PGothic" pitchFamily="34" charset="-128"/>
              </a:rPr>
              <a:t>Fast Authentication</a:t>
            </a:r>
            <a:r>
              <a:rPr lang="en-US" altLang="zh-CN" dirty="0" smtClean="0">
                <a:ea typeface="宋体" pitchFamily="2" charset="-122"/>
              </a:rPr>
              <a:t> in </a:t>
            </a:r>
            <a:r>
              <a:rPr lang="en-US" altLang="zh-CN" dirty="0" err="1" smtClean="0">
                <a:ea typeface="宋体" pitchFamily="2" charset="-122"/>
              </a:rPr>
              <a:t>TGai</a:t>
            </a:r>
            <a:endParaRPr lang="en-US" altLang="ja-JP" dirty="0" smtClean="0">
              <a:ea typeface="MS PGothic" pitchFamily="34" charset="-128"/>
            </a:endParaRPr>
          </a:p>
        </p:txBody>
      </p:sp>
      <p:sp>
        <p:nvSpPr>
          <p:cNvPr id="5161" name="Rectangle 6"/>
          <p:cNvSpPr>
            <a:spLocks noGrp="1" noChangeArrowheads="1"/>
          </p:cNvSpPr>
          <p:nvPr>
            <p:ph type="body" idx="1"/>
          </p:nvPr>
        </p:nvSpPr>
        <p:spPr>
          <a:xfrm>
            <a:off x="685800" y="1524000"/>
            <a:ext cx="7772400" cy="533400"/>
          </a:xfrm>
        </p:spPr>
        <p:txBody>
          <a:bodyPr/>
          <a:lstStyle/>
          <a:p>
            <a:r>
              <a:rPr lang="en-US" altLang="ja-JP" dirty="0" smtClean="0">
                <a:ea typeface="MS PGothic" pitchFamily="34" charset="-128"/>
              </a:rPr>
              <a:t>Date: 2012-05-14</a:t>
            </a:r>
          </a:p>
        </p:txBody>
      </p:sp>
      <p:sp>
        <p:nvSpPr>
          <p:cNvPr id="2088" name="日付プレースホルダ 3"/>
          <p:cNvSpPr>
            <a:spLocks noGrp="1"/>
          </p:cNvSpPr>
          <p:nvPr>
            <p:ph type="dt" sz="quarter" idx="10"/>
          </p:nvPr>
        </p:nvSpPr>
        <p:spPr>
          <a:xfrm>
            <a:off x="696913" y="332601"/>
            <a:ext cx="968214" cy="276999"/>
          </a:xfrm>
        </p:spPr>
        <p:txBody>
          <a:bodyPr/>
          <a:lstStyle/>
          <a:p>
            <a:pPr>
              <a:defRPr/>
            </a:pPr>
            <a:r>
              <a:rPr lang="en-US" altLang="ja-JP" dirty="0" smtClean="0"/>
              <a:t>May 2012</a:t>
            </a: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polls</a:t>
            </a:r>
          </a:p>
        </p:txBody>
      </p:sp>
      <p:sp>
        <p:nvSpPr>
          <p:cNvPr id="3" name="Content Placeholder 2"/>
          <p:cNvSpPr>
            <a:spLocks noGrp="1"/>
          </p:cNvSpPr>
          <p:nvPr>
            <p:ph idx="1"/>
          </p:nvPr>
        </p:nvSpPr>
        <p:spPr/>
        <p:txBody>
          <a:bodyPr/>
          <a:lstStyle/>
          <a:p>
            <a:r>
              <a:rPr lang="en-US" dirty="0" smtClean="0"/>
              <a:t>Do you support the </a:t>
            </a:r>
            <a:r>
              <a:rPr lang="en-US" dirty="0" err="1" smtClean="0"/>
              <a:t>ANonce</a:t>
            </a:r>
            <a:r>
              <a:rPr lang="en-US" dirty="0" smtClean="0"/>
              <a:t> derivation at the STA based on the </a:t>
            </a:r>
            <a:r>
              <a:rPr lang="en-US" dirty="0" err="1" smtClean="0"/>
              <a:t>ANonce</a:t>
            </a:r>
            <a:r>
              <a:rPr lang="en-US" dirty="0" smtClean="0"/>
              <a:t> seed sent by AP in Broadcast </a:t>
            </a:r>
            <a:r>
              <a:rPr lang="en-US" dirty="0" err="1" smtClean="0"/>
              <a:t>ProbeResp</a:t>
            </a:r>
            <a:r>
              <a:rPr lang="en-US" dirty="0" smtClean="0"/>
              <a:t>/Beacon?</a:t>
            </a:r>
          </a:p>
          <a:p>
            <a:endParaRPr lang="en-US" dirty="0" smtClean="0"/>
          </a:p>
          <a:p>
            <a:pPr marL="400050" lvl="1" indent="0">
              <a:buNone/>
            </a:pPr>
            <a:r>
              <a:rPr lang="en-US" dirty="0" smtClean="0"/>
              <a:t>Yes</a:t>
            </a:r>
            <a:endParaRPr lang="en-US" dirty="0"/>
          </a:p>
          <a:p>
            <a:pPr marL="400050" lvl="1" indent="0">
              <a:buNone/>
            </a:pPr>
            <a:r>
              <a:rPr lang="en-US" dirty="0" smtClean="0"/>
              <a:t>No</a:t>
            </a:r>
            <a:endParaRPr lang="en-US" dirty="0"/>
          </a:p>
          <a:p>
            <a:pPr marL="400050" lvl="1" indent="0">
              <a:buNone/>
            </a:pPr>
            <a:r>
              <a:rPr lang="en-US" dirty="0" smtClean="0"/>
              <a:t>Abstain</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May 2012</a:t>
            </a:r>
          </a:p>
        </p:txBody>
      </p:sp>
      <p:sp>
        <p:nvSpPr>
          <p:cNvPr id="5" name="Footer Placeholder 4"/>
          <p:cNvSpPr>
            <a:spLocks noGrp="1"/>
          </p:cNvSpPr>
          <p:nvPr>
            <p:ph type="ftr" sz="quarter" idx="11"/>
          </p:nvPr>
        </p:nvSpPr>
        <p:spPr>
          <a:xfrm>
            <a:off x="5146713" y="6475413"/>
            <a:ext cx="3397212" cy="184666"/>
          </a:xfrm>
        </p:spPr>
        <p:txBody>
          <a:bodyPr/>
          <a:lstStyle/>
          <a:p>
            <a:pPr>
              <a:defRPr/>
            </a:pPr>
            <a:r>
              <a:rPr lang="en-US" altLang="ja-JP" dirty="0"/>
              <a:t>Qualcomm, Allied </a:t>
            </a:r>
            <a:r>
              <a:rPr lang="en-US" altLang="ja-JP" dirty="0" err="1"/>
              <a:t>Telsis</a:t>
            </a:r>
            <a:r>
              <a:rPr lang="en-US" altLang="ja-JP" dirty="0"/>
              <a:t>, CSR, FOKUS, Huawei, ZTE</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10</a:t>
            </a:fld>
            <a:endParaRPr lang="en-US" altLang="ja-JP"/>
          </a:p>
        </p:txBody>
      </p:sp>
    </p:spTree>
    <p:extLst>
      <p:ext uri="{BB962C8B-B14F-4D97-AF65-F5344CB8AC3E}">
        <p14:creationId xmlns:p14="http://schemas.microsoft.com/office/powerpoint/2010/main" val="10064070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Updates on Optimized EAP</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May 2012</a:t>
            </a:r>
          </a:p>
        </p:txBody>
      </p:sp>
      <p:sp>
        <p:nvSpPr>
          <p:cNvPr id="5" name="Footer Placeholder 4"/>
          <p:cNvSpPr>
            <a:spLocks noGrp="1"/>
          </p:cNvSpPr>
          <p:nvPr>
            <p:ph type="ftr" sz="quarter" idx="11"/>
          </p:nvPr>
        </p:nvSpPr>
        <p:spPr>
          <a:xfrm>
            <a:off x="8064627" y="6475413"/>
            <a:ext cx="479298" cy="184666"/>
          </a:xfrm>
        </p:spPr>
        <p:txBody>
          <a:bodyPr/>
          <a:lstStyle/>
          <a:p>
            <a:pPr>
              <a:defRPr/>
            </a:pPr>
            <a:r>
              <a:rPr lang="en-US" altLang="ja-JP" dirty="0"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11</a:t>
            </a:fld>
            <a:endParaRPr lang="en-US" altLang="ja-JP"/>
          </a:p>
        </p:txBody>
      </p:sp>
    </p:spTree>
    <p:extLst>
      <p:ext uri="{BB962C8B-B14F-4D97-AF65-F5344CB8AC3E}">
        <p14:creationId xmlns:p14="http://schemas.microsoft.com/office/powerpoint/2010/main" val="2027485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r>
              <a:rPr lang="en-US" altLang="ja-JP" smtClean="0"/>
              <a:t>Huawei</a:t>
            </a:r>
            <a:endParaRPr lang="en-US" altLang="ja-JP"/>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12</a:t>
            </a:fld>
            <a:endParaRPr lang="en-US" altLang="ja-JP"/>
          </a:p>
        </p:txBody>
      </p:sp>
      <p:sp>
        <p:nvSpPr>
          <p:cNvPr id="8" name="Title 1"/>
          <p:cNvSpPr>
            <a:spLocks noGrp="1"/>
          </p:cNvSpPr>
          <p:nvPr>
            <p:ph type="title"/>
          </p:nvPr>
        </p:nvSpPr>
        <p:spPr>
          <a:xfrm>
            <a:off x="152400" y="533400"/>
            <a:ext cx="8610600" cy="457200"/>
          </a:xfrm>
        </p:spPr>
        <p:txBody>
          <a:bodyPr/>
          <a:lstStyle/>
          <a:p>
            <a:r>
              <a:rPr lang="en-US" sz="2400" dirty="0" smtClean="0"/>
              <a:t>Optimized EAP with concurrent </a:t>
            </a:r>
            <a:r>
              <a:rPr lang="en-US" altLang="zh-CN" sz="2400" dirty="0" smtClean="0"/>
              <a:t>PTK handshake</a:t>
            </a:r>
            <a:endParaRPr lang="en-US" sz="2400" dirty="0"/>
          </a:p>
        </p:txBody>
      </p:sp>
      <p:sp>
        <p:nvSpPr>
          <p:cNvPr id="9" name="コンテンツ プレースホルダ 6"/>
          <p:cNvSpPr>
            <a:spLocks noGrp="1"/>
          </p:cNvSpPr>
          <p:nvPr>
            <p:ph idx="1"/>
          </p:nvPr>
        </p:nvSpPr>
        <p:spPr>
          <a:xfrm>
            <a:off x="5416910" y="990600"/>
            <a:ext cx="3574690" cy="5334000"/>
          </a:xfrm>
        </p:spPr>
        <p:txBody>
          <a:bodyPr/>
          <a:lstStyle/>
          <a:p>
            <a:r>
              <a:rPr lang="en-US" altLang="ja-JP" sz="1200" b="0" dirty="0" smtClean="0">
                <a:ea typeface="MS PGothic" pitchFamily="34" charset="-128"/>
              </a:rPr>
              <a:t>Optimized EAP is performed to setup initial link.</a:t>
            </a:r>
          </a:p>
          <a:p>
            <a:r>
              <a:rPr lang="en-US" altLang="ja-JP" sz="1200" b="0" dirty="0" smtClean="0">
                <a:ea typeface="MS PGothic" pitchFamily="34" charset="-128"/>
              </a:rPr>
              <a:t>Step 1: Non-AP STA indicates FILS with 802.1x is expected, and includes the User ID in Association Request frame. </a:t>
            </a:r>
            <a:r>
              <a:rPr lang="en-US" altLang="zh-CN" sz="1200" b="0" dirty="0" smtClean="0">
                <a:ea typeface="MS PGothic" pitchFamily="34" charset="-128"/>
              </a:rPr>
              <a:t>The </a:t>
            </a:r>
            <a:r>
              <a:rPr lang="en-US" altLang="ja-JP" sz="1200" b="0" dirty="0" smtClean="0">
                <a:ea typeface="MS PGothic" pitchFamily="34" charset="-128"/>
              </a:rPr>
              <a:t>AP Generates an EAP-Response/ID instead receiving an EAP-Response/ID in case it receives a User ID. </a:t>
            </a:r>
          </a:p>
          <a:p>
            <a:r>
              <a:rPr lang="en-US" altLang="zh-CN" sz="1200" b="0" dirty="0" smtClean="0">
                <a:ea typeface="MS PGothic" pitchFamily="34" charset="-128"/>
              </a:rPr>
              <a:t>Step 4: T</a:t>
            </a:r>
            <a:r>
              <a:rPr lang="en-US" altLang="ja-JP" sz="1200" b="0" dirty="0" smtClean="0">
                <a:ea typeface="MS PGothic" pitchFamily="34" charset="-128"/>
              </a:rPr>
              <a:t>he AP receives an EAP-Request (1</a:t>
            </a:r>
            <a:r>
              <a:rPr lang="en-US" altLang="ja-JP" sz="1200" b="0" baseline="30000" dirty="0" smtClean="0">
                <a:ea typeface="MS PGothic" pitchFamily="34" charset="-128"/>
              </a:rPr>
              <a:t>st</a:t>
            </a:r>
            <a:r>
              <a:rPr lang="en-US" altLang="ja-JP" sz="1200" b="0" dirty="0" smtClean="0">
                <a:ea typeface="MS PGothic" pitchFamily="34" charset="-128"/>
              </a:rPr>
              <a:t> message of EAP method) as an authentication started by network. </a:t>
            </a:r>
            <a:r>
              <a:rPr lang="en-US" altLang="zh-CN" sz="1200" b="0" dirty="0" smtClean="0">
                <a:ea typeface="MS PGothic" pitchFamily="34" charset="-128"/>
              </a:rPr>
              <a:t>T</a:t>
            </a:r>
            <a:r>
              <a:rPr lang="en-US" altLang="ja-JP" sz="1200" b="0" dirty="0" smtClean="0">
                <a:ea typeface="MS PGothic" pitchFamily="34" charset="-128"/>
              </a:rPr>
              <a:t>he AP sends an Association Challenge frame to the non-AP STA when it receives the first EAP-Request from the AS and the EAP-Request and </a:t>
            </a:r>
            <a:r>
              <a:rPr lang="en-US" altLang="ja-JP" sz="1200" b="0" dirty="0" err="1" smtClean="0">
                <a:ea typeface="MS PGothic" pitchFamily="34" charset="-128"/>
              </a:rPr>
              <a:t>ANonce</a:t>
            </a:r>
            <a:r>
              <a:rPr lang="en-US" altLang="ja-JP" sz="1200" b="0" dirty="0" smtClean="0">
                <a:ea typeface="MS PGothic" pitchFamily="34" charset="-128"/>
              </a:rPr>
              <a:t> are included in the frame.</a:t>
            </a:r>
          </a:p>
          <a:p>
            <a:r>
              <a:rPr lang="en-US" altLang="ja-JP" sz="1200" b="0" dirty="0" smtClean="0">
                <a:ea typeface="MS PGothic" pitchFamily="34" charset="-128"/>
              </a:rPr>
              <a:t>Step5 &amp; 11: Extra EAP messages for some EAP methods are packed as normal </a:t>
            </a:r>
            <a:r>
              <a:rPr lang="en-US" altLang="ja-JP" sz="1200" b="0" dirty="0" err="1" smtClean="0">
                <a:ea typeface="MS PGothic" pitchFamily="34" charset="-128"/>
              </a:rPr>
              <a:t>EAPoL</a:t>
            </a:r>
            <a:r>
              <a:rPr lang="en-US" altLang="ja-JP" sz="1200" b="0" dirty="0" smtClean="0">
                <a:ea typeface="MS PGothic" pitchFamily="34" charset="-128"/>
              </a:rPr>
              <a:t> frames.</a:t>
            </a:r>
          </a:p>
          <a:p>
            <a:r>
              <a:rPr lang="en-US" altLang="ja-JP" sz="1200" b="0" dirty="0" smtClean="0">
                <a:ea typeface="MS PGothic" pitchFamily="34" charset="-128"/>
              </a:rPr>
              <a:t>Step7: Once the non-AP derived </a:t>
            </a:r>
            <a:r>
              <a:rPr lang="en-US" altLang="zh-CN" sz="1200" b="0" dirty="0" smtClean="0">
                <a:ea typeface="MS PGothic" pitchFamily="34" charset="-128"/>
              </a:rPr>
              <a:t>MSK, then it also derives </a:t>
            </a:r>
            <a:r>
              <a:rPr lang="en-US" altLang="ja-JP" sz="1200" b="0" dirty="0" smtClean="0">
                <a:ea typeface="MS PGothic" pitchFamily="34" charset="-128"/>
              </a:rPr>
              <a:t>PTK, it sends an Association Challenge frame to the AP and an EAP-Response and </a:t>
            </a:r>
            <a:r>
              <a:rPr lang="en-US" altLang="ja-JP" sz="1200" b="0" dirty="0" err="1" smtClean="0">
                <a:ea typeface="MS PGothic" pitchFamily="34" charset="-128"/>
              </a:rPr>
              <a:t>S</a:t>
            </a:r>
            <a:r>
              <a:rPr lang="en-US" altLang="zh-CN" sz="1200" b="0" dirty="0" err="1" smtClean="0">
                <a:ea typeface="MS PGothic" pitchFamily="34" charset="-128"/>
              </a:rPr>
              <a:t>N</a:t>
            </a:r>
            <a:r>
              <a:rPr lang="en-US" altLang="ja-JP" sz="1200" b="0" dirty="0" err="1" smtClean="0">
                <a:ea typeface="MS PGothic" pitchFamily="34" charset="-128"/>
              </a:rPr>
              <a:t>once</a:t>
            </a:r>
            <a:r>
              <a:rPr lang="en-US" altLang="ja-JP" sz="1200" b="0" dirty="0" smtClean="0">
                <a:ea typeface="MS PGothic" pitchFamily="34" charset="-128"/>
              </a:rPr>
              <a:t> are included in the frame.</a:t>
            </a:r>
          </a:p>
          <a:p>
            <a:r>
              <a:rPr lang="en-US" altLang="zh-CN" sz="1200" b="0" dirty="0" smtClean="0">
                <a:ea typeface="MS PGothic" pitchFamily="34" charset="-128"/>
              </a:rPr>
              <a:t>Step 16: </a:t>
            </a:r>
            <a:r>
              <a:rPr lang="en-US" altLang="ja-JP" sz="1200" b="0" dirty="0" smtClean="0">
                <a:ea typeface="MS PGothic" pitchFamily="34" charset="-128"/>
              </a:rPr>
              <a:t>The AP sends Association Response frame with EAP-Success and AID, </a:t>
            </a:r>
            <a:r>
              <a:rPr lang="en-US" altLang="zh-CN" sz="1200" b="0" dirty="0" smtClean="0">
                <a:ea typeface="MS PGothic" pitchFamily="34" charset="-128"/>
              </a:rPr>
              <a:t>GTK and so on to the STA</a:t>
            </a:r>
            <a:r>
              <a:rPr lang="en-US" altLang="ja-JP" sz="1200" b="0" dirty="0" smtClean="0">
                <a:ea typeface="MS PGothic" pitchFamily="34" charset="-128"/>
              </a:rPr>
              <a:t>. </a:t>
            </a:r>
            <a:r>
              <a:rPr lang="en-US" altLang="zh-CN" sz="1200" b="0" dirty="0" smtClean="0">
                <a:ea typeface="MS PGothic" pitchFamily="34" charset="-128"/>
              </a:rPr>
              <a:t>Before step 16, a standard DHCP or quick DHCP exchange may be invoked.</a:t>
            </a:r>
          </a:p>
        </p:txBody>
      </p:sp>
      <p:sp>
        <p:nvSpPr>
          <p:cNvPr id="11" name="日付プレースホルダ 3"/>
          <p:cNvSpPr txBox="1">
            <a:spLocks/>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800" b="1" i="0" u="none" strike="noStrike" kern="1200" cap="none" spc="0" normalizeH="0" baseline="0" noProof="0" dirty="0" smtClean="0">
                <a:ln>
                  <a:noFill/>
                </a:ln>
                <a:solidFill>
                  <a:schemeClr val="tx1"/>
                </a:solidFill>
                <a:effectLst/>
                <a:uLnTx/>
                <a:uFillTx/>
                <a:latin typeface="Times New Roman" charset="0"/>
                <a:ea typeface="+mn-ea"/>
                <a:cs typeface="+mn-cs"/>
              </a:rPr>
              <a:t>May 2012</a:t>
            </a:r>
          </a:p>
        </p:txBody>
      </p:sp>
      <p:pic>
        <p:nvPicPr>
          <p:cNvPr id="1028" name="Picture 4"/>
          <p:cNvPicPr>
            <a:picLocks noChangeAspect="1" noChangeArrowheads="1"/>
          </p:cNvPicPr>
          <p:nvPr/>
        </p:nvPicPr>
        <p:blipFill>
          <a:blip r:embed="rId3"/>
          <a:srcRect/>
          <a:stretch>
            <a:fillRect/>
          </a:stretch>
        </p:blipFill>
        <p:spPr bwMode="auto">
          <a:xfrm>
            <a:off x="152401" y="990600"/>
            <a:ext cx="5264510" cy="5484813"/>
          </a:xfrm>
          <a:prstGeom prst="rect">
            <a:avLst/>
          </a:prstGeom>
          <a:noFill/>
          <a:ln w="9525">
            <a:noFill/>
            <a:miter lim="800000"/>
            <a:headEnd/>
            <a:tailEnd/>
          </a:ln>
        </p:spPr>
      </p:pic>
    </p:spTree>
    <p:extLst>
      <p:ext uri="{BB962C8B-B14F-4D97-AF65-F5344CB8AC3E}">
        <p14:creationId xmlns:p14="http://schemas.microsoft.com/office/powerpoint/2010/main" val="2644135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r>
              <a:rPr lang="en-US" altLang="ja-JP" smtClean="0"/>
              <a:t>Huawei</a:t>
            </a:r>
            <a:endParaRPr lang="en-US" altLang="ja-JP"/>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13</a:t>
            </a:fld>
            <a:endParaRPr lang="en-US" altLang="ja-JP"/>
          </a:p>
        </p:txBody>
      </p:sp>
      <p:sp>
        <p:nvSpPr>
          <p:cNvPr id="8" name="Title 1"/>
          <p:cNvSpPr>
            <a:spLocks noGrp="1"/>
          </p:cNvSpPr>
          <p:nvPr>
            <p:ph type="title"/>
          </p:nvPr>
        </p:nvSpPr>
        <p:spPr>
          <a:xfrm>
            <a:off x="152400" y="533400"/>
            <a:ext cx="8610600" cy="744920"/>
          </a:xfrm>
        </p:spPr>
        <p:txBody>
          <a:bodyPr/>
          <a:lstStyle/>
          <a:p>
            <a:r>
              <a:rPr lang="en-US" sz="2400" dirty="0" smtClean="0"/>
              <a:t>EAP Trigger Proxy</a:t>
            </a:r>
            <a:endParaRPr lang="en-US" sz="2400" dirty="0"/>
          </a:p>
        </p:txBody>
      </p:sp>
      <p:sp>
        <p:nvSpPr>
          <p:cNvPr id="9" name="コンテンツ プレースホルダ 6"/>
          <p:cNvSpPr>
            <a:spLocks noGrp="1"/>
          </p:cNvSpPr>
          <p:nvPr>
            <p:ph idx="1"/>
          </p:nvPr>
        </p:nvSpPr>
        <p:spPr>
          <a:xfrm>
            <a:off x="696914" y="3697836"/>
            <a:ext cx="7847012" cy="2626764"/>
          </a:xfrm>
        </p:spPr>
        <p:txBody>
          <a:bodyPr/>
          <a:lstStyle/>
          <a:p>
            <a:r>
              <a:rPr lang="en-US" altLang="ja-JP" sz="1400" b="0" dirty="0" smtClean="0">
                <a:ea typeface="MS PGothic" pitchFamily="34" charset="-128"/>
              </a:rPr>
              <a:t>An module named EAP Trigger </a:t>
            </a:r>
            <a:r>
              <a:rPr lang="en-US" altLang="zh-CN" sz="1400" b="0" dirty="0" smtClean="0">
                <a:ea typeface="MS PGothic" pitchFamily="34" charset="-128"/>
              </a:rPr>
              <a:t>Proxy </a:t>
            </a:r>
            <a:r>
              <a:rPr lang="en-US" altLang="ja-JP" sz="1400" b="0" dirty="0" smtClean="0">
                <a:ea typeface="MS PGothic" pitchFamily="34" charset="-128"/>
              </a:rPr>
              <a:t>is deployed in AP.</a:t>
            </a:r>
          </a:p>
          <a:p>
            <a:pPr lvl="1"/>
            <a:r>
              <a:rPr lang="en-US" altLang="ja-JP" sz="1000" dirty="0" smtClean="0"/>
              <a:t>The only input of this module is Identity;</a:t>
            </a:r>
          </a:p>
          <a:p>
            <a:pPr lvl="1"/>
            <a:r>
              <a:rPr lang="en-US" altLang="ja-JP" sz="1000" b="0" dirty="0" smtClean="0">
                <a:ea typeface="MS PGothic" pitchFamily="34" charset="-128"/>
              </a:rPr>
              <a:t>The only output of this module is an EAP-Response/ID message including the </a:t>
            </a:r>
            <a:r>
              <a:rPr lang="en-US" altLang="ja-JP" sz="1000" dirty="0" smtClean="0"/>
              <a:t>Identity.</a:t>
            </a:r>
          </a:p>
          <a:p>
            <a:r>
              <a:rPr lang="en-US" altLang="ja-JP" sz="1400" b="0" dirty="0" smtClean="0">
                <a:ea typeface="MS PGothic" pitchFamily="34" charset="-128"/>
              </a:rPr>
              <a:t>If the FILS with Optimized EAP is invoked,  the MAC entity of AP will send the Identity received from an STA to the EAP-Trigger </a:t>
            </a:r>
            <a:r>
              <a:rPr lang="en-US" altLang="zh-CN" sz="1400" b="0" dirty="0" smtClean="0">
                <a:ea typeface="MS PGothic" pitchFamily="34" charset="-128"/>
              </a:rPr>
              <a:t>Proxy</a:t>
            </a:r>
            <a:r>
              <a:rPr lang="en-US" altLang="ja-JP" sz="1400" b="0" dirty="0" smtClean="0">
                <a:ea typeface="MS PGothic" pitchFamily="34" charset="-128"/>
              </a:rPr>
              <a:t>. The EAP Trigger </a:t>
            </a:r>
            <a:r>
              <a:rPr lang="en-US" altLang="zh-CN" sz="1400" b="0" dirty="0" smtClean="0">
                <a:ea typeface="MS PGothic" pitchFamily="34" charset="-128"/>
              </a:rPr>
              <a:t>Proxy </a:t>
            </a:r>
            <a:r>
              <a:rPr lang="en-US" altLang="ja-JP" sz="1400" b="0" dirty="0" smtClean="0">
                <a:ea typeface="MS PGothic" pitchFamily="34" charset="-128"/>
              </a:rPr>
              <a:t>will generate an EAP-Response/ID message after it receives an Identity and send the message to AS side (maybe send to a AAA Client module in AP first). This will trigger the AS to send </a:t>
            </a:r>
            <a:r>
              <a:rPr lang="en-US" altLang="zh-CN" sz="1400" b="0" dirty="0" smtClean="0">
                <a:ea typeface="MS PGothic" pitchFamily="34" charset="-128"/>
              </a:rPr>
              <a:t>an first </a:t>
            </a:r>
            <a:r>
              <a:rPr lang="en-US" altLang="ja-JP" sz="1400" b="0" dirty="0" smtClean="0">
                <a:ea typeface="MS PGothic" pitchFamily="34" charset="-128"/>
              </a:rPr>
              <a:t>EAP-Request message </a:t>
            </a:r>
            <a:r>
              <a:rPr lang="en-US" altLang="zh-CN" sz="1400" b="0" dirty="0" smtClean="0">
                <a:ea typeface="MS PGothic" pitchFamily="34" charset="-128"/>
              </a:rPr>
              <a:t>of a kind of EAP method </a:t>
            </a:r>
            <a:r>
              <a:rPr lang="en-US" altLang="ja-JP" sz="1400" b="0" dirty="0" smtClean="0">
                <a:ea typeface="MS PGothic" pitchFamily="34" charset="-128"/>
              </a:rPr>
              <a:t>to the AP to initiate an EAP authentication. For the EAP Authenticator in the AP, it is a network initiated authentication.</a:t>
            </a:r>
          </a:p>
          <a:p>
            <a:r>
              <a:rPr lang="en-US" altLang="zh-CN" sz="1400" b="0" dirty="0" smtClean="0">
                <a:ea typeface="MS PGothic" pitchFamily="34" charset="-128"/>
              </a:rPr>
              <a:t>This minor change doesn’t violate EAP described in RFC 3748:</a:t>
            </a:r>
          </a:p>
          <a:p>
            <a:pPr lvl="1"/>
            <a:r>
              <a:rPr lang="en-US" altLang="ja-JP" sz="1000" b="0" dirty="0" smtClean="0">
                <a:ea typeface="MS PGothic" pitchFamily="34" charset="-128"/>
              </a:rPr>
              <a:t>Typically, the </a:t>
            </a:r>
            <a:r>
              <a:rPr lang="en-US" altLang="ja-JP" sz="1000" dirty="0" smtClean="0"/>
              <a:t>authenticator will send an initial Identity Request; however, an initial </a:t>
            </a:r>
            <a:r>
              <a:rPr lang="en-US" altLang="ja-JP" sz="1000" b="0" dirty="0" smtClean="0">
                <a:ea typeface="MS PGothic" pitchFamily="34" charset="-128"/>
              </a:rPr>
              <a:t>Identity Request is not required, and MAY be bypassed. </a:t>
            </a:r>
          </a:p>
        </p:txBody>
      </p:sp>
      <p:sp>
        <p:nvSpPr>
          <p:cNvPr id="11" name="日付プレースホルダ 3"/>
          <p:cNvSpPr txBox="1">
            <a:spLocks/>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800" b="1" i="0" u="none" strike="noStrike" kern="1200" cap="none" spc="0" normalizeH="0" baseline="0" noProof="0" smtClean="0">
                <a:ln>
                  <a:noFill/>
                </a:ln>
                <a:solidFill>
                  <a:schemeClr val="tx1"/>
                </a:solidFill>
                <a:effectLst/>
                <a:uLnTx/>
                <a:uFillTx/>
                <a:latin typeface="Times New Roman" charset="0"/>
                <a:ea typeface="+mn-ea"/>
                <a:cs typeface="+mn-cs"/>
              </a:rPr>
              <a:t>May 2012</a:t>
            </a:r>
            <a:endParaRPr kumimoji="0" lang="en-US" altLang="ja-JP" sz="1800" b="1" i="0" u="none" strike="noStrike" kern="1200" cap="none" spc="0" normalizeH="0" baseline="0" noProof="0" dirty="0" smtClean="0">
              <a:ln>
                <a:noFill/>
              </a:ln>
              <a:solidFill>
                <a:schemeClr val="tx1"/>
              </a:solidFill>
              <a:effectLst/>
              <a:uLnTx/>
              <a:uFillTx/>
              <a:latin typeface="Times New Roman" charset="0"/>
              <a:ea typeface="+mn-ea"/>
              <a:cs typeface="+mn-cs"/>
            </a:endParaRPr>
          </a:p>
        </p:txBody>
      </p:sp>
      <p:sp>
        <p:nvSpPr>
          <p:cNvPr id="163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pic>
        <p:nvPicPr>
          <p:cNvPr id="17411" name="Picture 3"/>
          <p:cNvPicPr>
            <a:picLocks noChangeAspect="1" noChangeArrowheads="1"/>
          </p:cNvPicPr>
          <p:nvPr/>
        </p:nvPicPr>
        <p:blipFill>
          <a:blip r:embed="rId3"/>
          <a:srcRect/>
          <a:stretch>
            <a:fillRect/>
          </a:stretch>
        </p:blipFill>
        <p:spPr bwMode="auto">
          <a:xfrm>
            <a:off x="1025525" y="1524000"/>
            <a:ext cx="6638925" cy="1905000"/>
          </a:xfrm>
          <a:prstGeom prst="rect">
            <a:avLst/>
          </a:prstGeom>
          <a:noFill/>
          <a:ln w="9525">
            <a:noFill/>
            <a:miter lim="800000"/>
            <a:headEnd/>
            <a:tailEnd/>
          </a:ln>
        </p:spPr>
      </p:pic>
    </p:spTree>
    <p:extLst>
      <p:ext uri="{BB962C8B-B14F-4D97-AF65-F5344CB8AC3E}">
        <p14:creationId xmlns:p14="http://schemas.microsoft.com/office/powerpoint/2010/main" val="41761151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pPr>
              <a:defRPr/>
            </a:pPr>
            <a:r>
              <a:rPr lang="en-US" altLang="ja-JP" smtClean="0"/>
              <a:t>Huawei</a:t>
            </a:r>
            <a:endParaRPr lang="en-US" altLang="ja-JP"/>
          </a:p>
        </p:txBody>
      </p:sp>
      <p:sp>
        <p:nvSpPr>
          <p:cNvPr id="6" name="灯片编号占位符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14</a:t>
            </a:fld>
            <a:endParaRPr lang="en-US" altLang="ja-JP"/>
          </a:p>
        </p:txBody>
      </p:sp>
      <p:sp>
        <p:nvSpPr>
          <p:cNvPr id="8" name="Title 1"/>
          <p:cNvSpPr>
            <a:spLocks noGrp="1"/>
          </p:cNvSpPr>
          <p:nvPr>
            <p:ph type="title"/>
          </p:nvPr>
        </p:nvSpPr>
        <p:spPr>
          <a:xfrm>
            <a:off x="152400" y="533400"/>
            <a:ext cx="8610600" cy="457200"/>
          </a:xfrm>
        </p:spPr>
        <p:txBody>
          <a:bodyPr/>
          <a:lstStyle/>
          <a:p>
            <a:r>
              <a:rPr lang="en-US" sz="2400" dirty="0" smtClean="0"/>
              <a:t>PSK authentication under the same framework</a:t>
            </a:r>
            <a:endParaRPr lang="en-US" sz="2400" dirty="0"/>
          </a:p>
        </p:txBody>
      </p:sp>
      <p:sp>
        <p:nvSpPr>
          <p:cNvPr id="9" name="コンテンツ プレースホルダ 6"/>
          <p:cNvSpPr>
            <a:spLocks noGrp="1"/>
          </p:cNvSpPr>
          <p:nvPr>
            <p:ph idx="1"/>
          </p:nvPr>
        </p:nvSpPr>
        <p:spPr>
          <a:xfrm>
            <a:off x="5715000" y="990600"/>
            <a:ext cx="3276600" cy="5334000"/>
          </a:xfrm>
        </p:spPr>
        <p:txBody>
          <a:bodyPr/>
          <a:lstStyle/>
          <a:p>
            <a:r>
              <a:rPr lang="en-US" altLang="ja-JP" sz="1200" b="0" dirty="0" smtClean="0">
                <a:ea typeface="MS PGothic" pitchFamily="34" charset="-128"/>
              </a:rPr>
              <a:t>The gray entities are remained in this figure to compare with Optimized EAP flow.</a:t>
            </a:r>
          </a:p>
          <a:p>
            <a:r>
              <a:rPr lang="en-US" altLang="ja-JP" sz="1200" b="0" dirty="0" smtClean="0">
                <a:ea typeface="MS PGothic" pitchFamily="34" charset="-128"/>
              </a:rPr>
              <a:t>Step 1 indicates FILS with PSK is expected.</a:t>
            </a:r>
          </a:p>
          <a:p>
            <a:r>
              <a:rPr lang="en-US" altLang="ja-JP" sz="1200" b="0" dirty="0" smtClean="0">
                <a:ea typeface="MS PGothic" pitchFamily="34" charset="-128"/>
              </a:rPr>
              <a:t>Step 2, 4 and 8 fulfill the first 3 steps of 4-way handshake in current standard. Current 4-way handshake mechanism is not changed just the last step of 4-way handshake is omitted.</a:t>
            </a:r>
          </a:p>
          <a:p>
            <a:r>
              <a:rPr lang="en-US" altLang="zh-CN" sz="1200" b="0" dirty="0" smtClean="0">
                <a:ea typeface="MS PGothic" pitchFamily="34" charset="-128"/>
              </a:rPr>
              <a:t>The</a:t>
            </a:r>
            <a:r>
              <a:rPr lang="en-US" altLang="ja-JP" sz="1200" b="0" dirty="0" smtClean="0">
                <a:ea typeface="MS PGothic" pitchFamily="34" charset="-128"/>
              </a:rPr>
              <a:t> Authentication frames </a:t>
            </a:r>
            <a:r>
              <a:rPr lang="en-US" altLang="zh-CN" sz="1200" b="0" dirty="0" smtClean="0">
                <a:ea typeface="MS PGothic" pitchFamily="34" charset="-128"/>
              </a:rPr>
              <a:t>are omitted but two Association Challenge frames are inserted before the AP sends Association Response frame to the STA</a:t>
            </a:r>
            <a:r>
              <a:rPr lang="en-US" altLang="ja-JP" sz="1200" b="0" dirty="0" smtClean="0">
                <a:ea typeface="MS PGothic" pitchFamily="34" charset="-128"/>
              </a:rPr>
              <a:t>.</a:t>
            </a:r>
          </a:p>
        </p:txBody>
      </p:sp>
      <p:sp>
        <p:nvSpPr>
          <p:cNvPr id="10" name="日付プレースホルダ 3"/>
          <p:cNvSpPr>
            <a:spLocks noGrp="1"/>
          </p:cNvSpPr>
          <p:nvPr>
            <p:ph type="dt" sz="quarter" idx="4294967295"/>
          </p:nvPr>
        </p:nvSpPr>
        <p:spPr>
          <a:xfrm>
            <a:off x="696913" y="332601"/>
            <a:ext cx="968214" cy="276999"/>
          </a:xfrm>
          <a:prstGeom prst="rect">
            <a:avLst/>
          </a:prstGeom>
        </p:spPr>
        <p:txBody>
          <a:bodyPr/>
          <a:lstStyle/>
          <a:p>
            <a:pPr>
              <a:defRPr/>
            </a:pPr>
            <a:r>
              <a:rPr lang="en-US" altLang="ja-JP" dirty="0" smtClean="0"/>
              <a:t>May 2012</a:t>
            </a:r>
          </a:p>
        </p:txBody>
      </p:sp>
      <p:pic>
        <p:nvPicPr>
          <p:cNvPr id="2051" name="Picture 3"/>
          <p:cNvPicPr>
            <a:picLocks noChangeAspect="1" noChangeArrowheads="1"/>
          </p:cNvPicPr>
          <p:nvPr/>
        </p:nvPicPr>
        <p:blipFill>
          <a:blip r:embed="rId3"/>
          <a:srcRect/>
          <a:stretch>
            <a:fillRect/>
          </a:stretch>
        </p:blipFill>
        <p:spPr bwMode="auto">
          <a:xfrm>
            <a:off x="218027" y="990601"/>
            <a:ext cx="5496973" cy="5476874"/>
          </a:xfrm>
          <a:prstGeom prst="rect">
            <a:avLst/>
          </a:prstGeom>
          <a:noFill/>
          <a:ln w="9525">
            <a:noFill/>
            <a:miter lim="800000"/>
            <a:headEnd/>
            <a:tailEnd/>
          </a:ln>
        </p:spPr>
      </p:pic>
    </p:spTree>
    <p:extLst>
      <p:ext uri="{BB962C8B-B14F-4D97-AF65-F5344CB8AC3E}">
        <p14:creationId xmlns:p14="http://schemas.microsoft.com/office/powerpoint/2010/main" val="6303031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16285" y="762610"/>
            <a:ext cx="7772400" cy="554115"/>
          </a:xfrm>
        </p:spPr>
        <p:txBody>
          <a:bodyPr/>
          <a:lstStyle/>
          <a:p>
            <a:r>
              <a:rPr lang="en-US" altLang="ja-JP" sz="2800" dirty="0" smtClean="0">
                <a:ea typeface="MS PGothic" pitchFamily="34" charset="-128"/>
              </a:rPr>
              <a:t>Conclusion</a:t>
            </a:r>
            <a:endParaRPr lang="ja-JP" altLang="en-US" sz="2800" dirty="0" smtClean="0">
              <a:ea typeface="MS PGothic" pitchFamily="34" charset="-128"/>
            </a:endParaRPr>
          </a:p>
        </p:txBody>
      </p:sp>
      <p:sp>
        <p:nvSpPr>
          <p:cNvPr id="12291" name="コンテンツ プレースホルダ 2"/>
          <p:cNvSpPr>
            <a:spLocks noGrp="1"/>
          </p:cNvSpPr>
          <p:nvPr>
            <p:ph idx="1"/>
          </p:nvPr>
        </p:nvSpPr>
        <p:spPr>
          <a:xfrm>
            <a:off x="685799" y="1431940"/>
            <a:ext cx="7702885" cy="4608600"/>
          </a:xfrm>
        </p:spPr>
        <p:txBody>
          <a:bodyPr/>
          <a:lstStyle/>
          <a:p>
            <a:r>
              <a:rPr lang="en-US" altLang="ja-JP" sz="1800" dirty="0" smtClean="0">
                <a:ea typeface="MS PGothic" pitchFamily="34" charset="-128"/>
              </a:rPr>
              <a:t>Proposal Summary</a:t>
            </a:r>
          </a:p>
          <a:p>
            <a:pPr lvl="1"/>
            <a:r>
              <a:rPr lang="en-US" altLang="zh-CN" sz="1600" dirty="0" smtClean="0"/>
              <a:t>Association procedure is change from two messages to four messages.</a:t>
            </a:r>
          </a:p>
          <a:p>
            <a:pPr lvl="1"/>
            <a:r>
              <a:rPr lang="en-US" altLang="zh-CN" sz="1600" dirty="0" smtClean="0"/>
              <a:t>4-way handshake </a:t>
            </a:r>
            <a:r>
              <a:rPr lang="en-US" altLang="zh-CN" sz="1600" dirty="0"/>
              <a:t>is carried out concurrently with </a:t>
            </a:r>
            <a:r>
              <a:rPr lang="en-US" altLang="zh-CN" sz="1600" dirty="0" smtClean="0"/>
              <a:t>Association procedure to </a:t>
            </a:r>
            <a:r>
              <a:rPr lang="en-US" altLang="zh-CN" sz="1600" dirty="0"/>
              <a:t>reduce message </a:t>
            </a:r>
            <a:r>
              <a:rPr lang="en-US" altLang="zh-CN" sz="1600" dirty="0" smtClean="0"/>
              <a:t>exchange.</a:t>
            </a:r>
            <a:endParaRPr lang="en-US" altLang="zh-CN" sz="1600" dirty="0" smtClean="0">
              <a:ea typeface="MS PGothic" pitchFamily="34" charset="-128"/>
            </a:endParaRPr>
          </a:p>
          <a:p>
            <a:pPr lvl="1"/>
            <a:r>
              <a:rPr lang="en-US" altLang="ja-JP" sz="1600" dirty="0" smtClean="0">
                <a:ea typeface="MS PGothic" pitchFamily="34" charset="-128"/>
              </a:rPr>
              <a:t>Existing EAP Method can be used</a:t>
            </a:r>
            <a:r>
              <a:rPr lang="en-US" altLang="ja-JP" sz="1600" dirty="0" smtClean="0"/>
              <a:t> </a:t>
            </a:r>
            <a:r>
              <a:rPr lang="en-US" altLang="ja-JP" sz="1600" dirty="0" smtClean="0">
                <a:ea typeface="MS PGothic" pitchFamily="34" charset="-128"/>
              </a:rPr>
              <a:t>so that </a:t>
            </a:r>
            <a:r>
              <a:rPr lang="en-US" altLang="ja-JP" sz="1600" dirty="0" smtClean="0"/>
              <a:t>interworking between cellular network and </a:t>
            </a:r>
            <a:r>
              <a:rPr lang="en-US" altLang="ja-JP" sz="1600" dirty="0" err="1" smtClean="0"/>
              <a:t>WiFi</a:t>
            </a:r>
            <a:r>
              <a:rPr lang="en-US" altLang="ja-JP" sz="1600" dirty="0" smtClean="0"/>
              <a:t> network will not be impacted</a:t>
            </a:r>
            <a:r>
              <a:rPr lang="en-US" altLang="ja-JP" sz="1600" dirty="0" smtClean="0">
                <a:ea typeface="MS PGothic" pitchFamily="34" charset="-128"/>
              </a:rPr>
              <a:t>.</a:t>
            </a:r>
          </a:p>
          <a:p>
            <a:pPr lvl="1"/>
            <a:r>
              <a:rPr lang="en-US" altLang="ja-JP" sz="1600" dirty="0" smtClean="0"/>
              <a:t>The EAP-Request/ID and EAP-Response/ID messages are skipped to reduce messages on the air interface. </a:t>
            </a:r>
            <a:endParaRPr lang="en-US" altLang="ja-JP" sz="1600" dirty="0" smtClean="0">
              <a:ea typeface="MS PGothic" pitchFamily="34" charset="-128"/>
            </a:endParaRPr>
          </a:p>
          <a:p>
            <a:pPr lvl="1"/>
            <a:r>
              <a:rPr lang="en-US" altLang="ja-JP" sz="1600" dirty="0" smtClean="0"/>
              <a:t>AP shall support network initiated EAP authentication. </a:t>
            </a:r>
            <a:endParaRPr lang="en-US" altLang="ja-JP" sz="1600" dirty="0" smtClean="0">
              <a:ea typeface="MS PGothic" pitchFamily="34" charset="-128"/>
            </a:endParaRPr>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15</a:t>
            </a:fld>
            <a:endParaRPr lang="en-US" altLang="ja-JP" smtClean="0"/>
          </a:p>
        </p:txBody>
      </p:sp>
      <p:sp>
        <p:nvSpPr>
          <p:cNvPr id="9"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8" name="日付プレースホルダ 3"/>
          <p:cNvSpPr>
            <a:spLocks noGrp="1"/>
          </p:cNvSpPr>
          <p:nvPr>
            <p:ph type="dt" sz="quarter" idx="4294967295"/>
          </p:nvPr>
        </p:nvSpPr>
        <p:spPr>
          <a:xfrm>
            <a:off x="696913" y="332601"/>
            <a:ext cx="968214" cy="276999"/>
          </a:xfrm>
          <a:prstGeom prst="rect">
            <a:avLst/>
          </a:prstGeom>
        </p:spPr>
        <p:txBody>
          <a:bodyPr/>
          <a:lstStyle/>
          <a:p>
            <a:pPr>
              <a:defRPr/>
            </a:pPr>
            <a:r>
              <a:rPr lang="en-US" altLang="ja-JP" dirty="0" smtClean="0"/>
              <a:t>May 2012</a:t>
            </a:r>
          </a:p>
        </p:txBody>
      </p:sp>
    </p:spTree>
    <p:extLst>
      <p:ext uri="{BB962C8B-B14F-4D97-AF65-F5344CB8AC3E}">
        <p14:creationId xmlns:p14="http://schemas.microsoft.com/office/powerpoint/2010/main" val="6975081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16285" y="762610"/>
            <a:ext cx="7772400" cy="554115"/>
          </a:xfrm>
        </p:spPr>
        <p:txBody>
          <a:bodyPr/>
          <a:lstStyle/>
          <a:p>
            <a:r>
              <a:rPr lang="en-US" altLang="ja-JP" sz="2800" dirty="0" smtClean="0">
                <a:ea typeface="MS PGothic" pitchFamily="34" charset="-128"/>
              </a:rPr>
              <a:t>Stroll Poll 1</a:t>
            </a:r>
            <a:endParaRPr lang="ja-JP" altLang="en-US" sz="2800" dirty="0" smtClean="0">
              <a:ea typeface="MS PGothic" pitchFamily="34" charset="-128"/>
            </a:endParaRPr>
          </a:p>
        </p:txBody>
      </p:sp>
      <p:sp>
        <p:nvSpPr>
          <p:cNvPr id="12291" name="コンテンツ プレースホルダ 2"/>
          <p:cNvSpPr>
            <a:spLocks noGrp="1"/>
          </p:cNvSpPr>
          <p:nvPr>
            <p:ph idx="1"/>
          </p:nvPr>
        </p:nvSpPr>
        <p:spPr>
          <a:xfrm>
            <a:off x="685799" y="1431940"/>
            <a:ext cx="7702885" cy="4608600"/>
          </a:xfrm>
        </p:spPr>
        <p:txBody>
          <a:bodyPr/>
          <a:lstStyle/>
          <a:p>
            <a:r>
              <a:rPr lang="en-US" altLang="ja-JP" sz="1800" dirty="0" smtClean="0">
                <a:ea typeface="MS PGothic" pitchFamily="34" charset="-128"/>
              </a:rPr>
              <a:t>Do you support network initiated EAP authentication as mentioned in slide </a:t>
            </a:r>
            <a:r>
              <a:rPr lang="en-US" altLang="zh-CN" sz="1800" dirty="0" smtClean="0">
                <a:ea typeface="MS PGothic" pitchFamily="34" charset="-128"/>
              </a:rPr>
              <a:t>13</a:t>
            </a:r>
            <a:r>
              <a:rPr lang="en-US" altLang="ja-JP" sz="1800" dirty="0" smtClean="0">
                <a:ea typeface="MS PGothic" pitchFamily="34" charset="-128"/>
              </a:rPr>
              <a:t>?</a:t>
            </a:r>
          </a:p>
          <a:p>
            <a:pPr lvl="1"/>
            <a:r>
              <a:rPr lang="en-US" altLang="ja-JP" sz="1400" dirty="0" smtClean="0">
                <a:ea typeface="MS PGothic" pitchFamily="34" charset="-128"/>
              </a:rPr>
              <a:t>Yes:</a:t>
            </a:r>
          </a:p>
          <a:p>
            <a:pPr lvl="1"/>
            <a:r>
              <a:rPr lang="en-US" altLang="ja-JP" sz="1400" dirty="0" smtClean="0"/>
              <a:t>No:</a:t>
            </a:r>
          </a:p>
          <a:p>
            <a:pPr lvl="1"/>
            <a:r>
              <a:rPr lang="en-US" altLang="ja-JP" sz="1400" dirty="0" smtClean="0"/>
              <a:t>Don’t care:</a:t>
            </a:r>
            <a:endParaRPr lang="en-US" altLang="ja-JP" sz="1400" dirty="0" smtClean="0">
              <a:ea typeface="MS PGothic" pitchFamily="34" charset="-128"/>
            </a:endParaRPr>
          </a:p>
          <a:p>
            <a:endParaRPr lang="en-US" altLang="ja-JP" sz="1800" dirty="0" smtClean="0">
              <a:ea typeface="MS PGothic" pitchFamily="34" charset="-128"/>
            </a:endParaRPr>
          </a:p>
          <a:p>
            <a:pPr lvl="1">
              <a:defRPr/>
            </a:pPr>
            <a:endParaRPr lang="en-US" altLang="ja-JP" sz="1600" dirty="0" smtClean="0"/>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16</a:t>
            </a:fld>
            <a:endParaRPr lang="en-US" altLang="ja-JP" smtClean="0"/>
          </a:p>
        </p:txBody>
      </p:sp>
      <p:sp>
        <p:nvSpPr>
          <p:cNvPr id="9"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8" name="日付プレースホルダ 3"/>
          <p:cNvSpPr>
            <a:spLocks noGrp="1"/>
          </p:cNvSpPr>
          <p:nvPr>
            <p:ph type="dt" sz="quarter" idx="4294967295"/>
          </p:nvPr>
        </p:nvSpPr>
        <p:spPr>
          <a:xfrm>
            <a:off x="696913" y="332601"/>
            <a:ext cx="968214" cy="276999"/>
          </a:xfrm>
          <a:prstGeom prst="rect">
            <a:avLst/>
          </a:prstGeom>
        </p:spPr>
        <p:txBody>
          <a:bodyPr/>
          <a:lstStyle/>
          <a:p>
            <a:pPr>
              <a:defRPr/>
            </a:pPr>
            <a:r>
              <a:rPr lang="en-US" altLang="ja-JP" dirty="0" smtClean="0"/>
              <a:t>May 2012</a:t>
            </a:r>
          </a:p>
        </p:txBody>
      </p:sp>
    </p:spTree>
    <p:extLst>
      <p:ext uri="{BB962C8B-B14F-4D97-AF65-F5344CB8AC3E}">
        <p14:creationId xmlns:p14="http://schemas.microsoft.com/office/powerpoint/2010/main" val="7464388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616285" y="762610"/>
            <a:ext cx="7772400" cy="554115"/>
          </a:xfrm>
        </p:spPr>
        <p:txBody>
          <a:bodyPr/>
          <a:lstStyle/>
          <a:p>
            <a:r>
              <a:rPr lang="en-US" altLang="ja-JP" sz="2800" dirty="0" smtClean="0">
                <a:ea typeface="MS PGothic" pitchFamily="34" charset="-128"/>
              </a:rPr>
              <a:t>Stroll Poll 2</a:t>
            </a:r>
            <a:endParaRPr lang="ja-JP" altLang="en-US" sz="2800" dirty="0" smtClean="0">
              <a:ea typeface="MS PGothic" pitchFamily="34" charset="-128"/>
            </a:endParaRPr>
          </a:p>
        </p:txBody>
      </p:sp>
      <p:sp>
        <p:nvSpPr>
          <p:cNvPr id="12291" name="コンテンツ プレースホルダ 2"/>
          <p:cNvSpPr>
            <a:spLocks noGrp="1"/>
          </p:cNvSpPr>
          <p:nvPr>
            <p:ph idx="1"/>
          </p:nvPr>
        </p:nvSpPr>
        <p:spPr>
          <a:xfrm>
            <a:off x="685799" y="1431940"/>
            <a:ext cx="7702885" cy="4608600"/>
          </a:xfrm>
        </p:spPr>
        <p:txBody>
          <a:bodyPr/>
          <a:lstStyle/>
          <a:p>
            <a:r>
              <a:rPr lang="en-US" altLang="ja-JP" sz="1800" dirty="0" smtClean="0">
                <a:ea typeface="MS PGothic" pitchFamily="34" charset="-128"/>
              </a:rPr>
              <a:t>Do you support adding an EAP Trigger Proxy function in AP for EAP-Response/Identity message generating when FILS/802.1x authentication request frame with a User Identity is received,  in order to skip EAP-Request/Identity and EAP-Response/Identity message as mentioned in slide </a:t>
            </a:r>
            <a:r>
              <a:rPr lang="en-US" altLang="zh-CN" sz="1800" dirty="0" smtClean="0">
                <a:ea typeface="MS PGothic" pitchFamily="34" charset="-128"/>
              </a:rPr>
              <a:t>13</a:t>
            </a:r>
            <a:r>
              <a:rPr lang="en-US" altLang="ja-JP" sz="1800" dirty="0" smtClean="0">
                <a:ea typeface="MS PGothic" pitchFamily="34" charset="-128"/>
              </a:rPr>
              <a:t>?</a:t>
            </a:r>
          </a:p>
          <a:p>
            <a:pPr lvl="1"/>
            <a:r>
              <a:rPr lang="en-US" altLang="ja-JP" sz="1400" dirty="0" smtClean="0">
                <a:ea typeface="MS PGothic" pitchFamily="34" charset="-128"/>
              </a:rPr>
              <a:t>Yes:</a:t>
            </a:r>
          </a:p>
          <a:p>
            <a:pPr lvl="1"/>
            <a:r>
              <a:rPr lang="en-US" altLang="ja-JP" sz="1400" dirty="0" smtClean="0"/>
              <a:t>No:</a:t>
            </a:r>
          </a:p>
          <a:p>
            <a:pPr lvl="1"/>
            <a:r>
              <a:rPr lang="en-US" altLang="ja-JP" sz="1400" dirty="0" smtClean="0"/>
              <a:t>Don’t care:</a:t>
            </a:r>
            <a:endParaRPr lang="en-US" altLang="ja-JP" sz="1400" dirty="0" smtClean="0">
              <a:ea typeface="MS PGothic" pitchFamily="34" charset="-128"/>
            </a:endParaRPr>
          </a:p>
          <a:p>
            <a:endParaRPr lang="en-US" altLang="ja-JP" sz="1800" dirty="0" smtClean="0">
              <a:ea typeface="MS PGothic" pitchFamily="34" charset="-128"/>
            </a:endParaRPr>
          </a:p>
          <a:p>
            <a:pPr lvl="1">
              <a:defRPr/>
            </a:pPr>
            <a:endParaRPr lang="en-US" altLang="ja-JP" sz="1600" dirty="0" smtClean="0"/>
          </a:p>
        </p:txBody>
      </p:sp>
      <p:sp>
        <p:nvSpPr>
          <p:cNvPr id="12293" name="スライド番号プレースホルダ 5"/>
          <p:cNvSpPr>
            <a:spLocks noGrp="1"/>
          </p:cNvSpPr>
          <p:nvPr>
            <p:ph type="sldNum" sz="quarter" idx="12"/>
          </p:nvPr>
        </p:nvSpPr>
        <p:spPr>
          <a:noFill/>
        </p:spPr>
        <p:txBody>
          <a:bodyPr/>
          <a:lstStyle/>
          <a:p>
            <a:r>
              <a:rPr lang="en-US" altLang="ja-JP" smtClean="0"/>
              <a:t>Slide </a:t>
            </a:r>
            <a:fld id="{B5F7D478-1E07-49C3-9A60-4B5611529FD7}" type="slidenum">
              <a:rPr lang="en-US" altLang="ja-JP" smtClean="0"/>
              <a:pPr/>
              <a:t>17</a:t>
            </a:fld>
            <a:endParaRPr lang="en-US" altLang="ja-JP" smtClean="0"/>
          </a:p>
        </p:txBody>
      </p:sp>
      <p:sp>
        <p:nvSpPr>
          <p:cNvPr id="9" name="フッター プレースホルダ 4"/>
          <p:cNvSpPr>
            <a:spLocks noGrp="1"/>
          </p:cNvSpPr>
          <p:nvPr>
            <p:ph type="ftr" sz="quarter" idx="11"/>
          </p:nvPr>
        </p:nvSpPr>
        <p:spPr>
          <a:xfrm>
            <a:off x="7101222" y="6475413"/>
            <a:ext cx="1442703" cy="184666"/>
          </a:xfrm>
        </p:spPr>
        <p:txBody>
          <a:bodyPr/>
          <a:lstStyle/>
          <a:p>
            <a:pPr>
              <a:defRPr/>
            </a:pPr>
            <a:r>
              <a:rPr lang="en-US" altLang="ja-JP" dirty="0" smtClean="0"/>
              <a:t>Ping Fang etc, Huawei.</a:t>
            </a:r>
            <a:endParaRPr lang="en-US" altLang="ja-JP" dirty="0"/>
          </a:p>
        </p:txBody>
      </p:sp>
      <p:sp>
        <p:nvSpPr>
          <p:cNvPr id="8" name="日付プレースホルダ 3"/>
          <p:cNvSpPr>
            <a:spLocks noGrp="1"/>
          </p:cNvSpPr>
          <p:nvPr>
            <p:ph type="dt" sz="quarter" idx="4294967295"/>
          </p:nvPr>
        </p:nvSpPr>
        <p:spPr>
          <a:xfrm>
            <a:off x="696913" y="332601"/>
            <a:ext cx="968214" cy="276999"/>
          </a:xfrm>
          <a:prstGeom prst="rect">
            <a:avLst/>
          </a:prstGeom>
        </p:spPr>
        <p:txBody>
          <a:bodyPr/>
          <a:lstStyle/>
          <a:p>
            <a:pPr>
              <a:defRPr/>
            </a:pPr>
            <a:r>
              <a:rPr lang="en-US" altLang="ja-JP" dirty="0" smtClean="0"/>
              <a:t>May 2012</a:t>
            </a:r>
          </a:p>
        </p:txBody>
      </p:sp>
    </p:spTree>
    <p:extLst>
      <p:ext uri="{BB962C8B-B14F-4D97-AF65-F5344CB8AC3E}">
        <p14:creationId xmlns:p14="http://schemas.microsoft.com/office/powerpoint/2010/main" val="27210962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
        <p:nvSpPr>
          <p:cNvPr id="3" name="Subtitle 2"/>
          <p:cNvSpPr>
            <a:spLocks noGrp="1"/>
          </p:cNvSpPr>
          <p:nvPr>
            <p:ph type="subTitle" idx="1"/>
          </p:nvPr>
        </p:nvSpPr>
        <p:spPr/>
        <p:txBody>
          <a:bodyPr/>
          <a:lstStyle/>
          <a:p>
            <a:r>
              <a:rPr lang="en-US" sz="2800" dirty="0" smtClean="0"/>
              <a:t>Original Proposal (1160r7)</a:t>
            </a:r>
            <a:endParaRPr lang="en-US" sz="2800" dirty="0"/>
          </a:p>
        </p:txBody>
      </p:sp>
      <p:sp>
        <p:nvSpPr>
          <p:cNvPr id="4" name="Date Placeholder 3"/>
          <p:cNvSpPr>
            <a:spLocks noGrp="1"/>
          </p:cNvSpPr>
          <p:nvPr>
            <p:ph type="dt" sz="half" idx="10"/>
          </p:nvPr>
        </p:nvSpPr>
        <p:spPr/>
        <p:txBody>
          <a:bodyPr/>
          <a:lstStyle/>
          <a:p>
            <a:pPr>
              <a:defRPr/>
            </a:pPr>
            <a:r>
              <a:rPr lang="en-US" altLang="ja-JP" smtClean="0"/>
              <a:t>Sept 2011</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18</a:t>
            </a:fld>
            <a:endParaRPr lang="en-US" altLang="ja-JP"/>
          </a:p>
        </p:txBody>
      </p:sp>
    </p:spTree>
    <p:extLst>
      <p:ext uri="{BB962C8B-B14F-4D97-AF65-F5344CB8AC3E}">
        <p14:creationId xmlns:p14="http://schemas.microsoft.com/office/powerpoint/2010/main" val="23647644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458200" cy="609600"/>
          </a:xfrm>
        </p:spPr>
        <p:txBody>
          <a:bodyPr/>
          <a:lstStyle/>
          <a:p>
            <a:r>
              <a:rPr lang="en-US" sz="2800" dirty="0" smtClean="0"/>
              <a:t>An example of how the solution is applied for FILS</a:t>
            </a:r>
            <a:endParaRPr lang="en-US" sz="28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19</a:t>
            </a:fld>
            <a:endParaRPr lang="en-US" altLang="ja-JP"/>
          </a:p>
        </p:txBody>
      </p:sp>
      <p:sp>
        <p:nvSpPr>
          <p:cNvPr id="8" name="Content Placeholder 2"/>
          <p:cNvSpPr txBox="1">
            <a:spLocks/>
          </p:cNvSpPr>
          <p:nvPr/>
        </p:nvSpPr>
        <p:spPr bwMode="auto">
          <a:xfrm>
            <a:off x="381000" y="1143000"/>
            <a:ext cx="7772400" cy="5105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tabLst/>
              <a:defRPr/>
            </a:pPr>
            <a:r>
              <a:rPr kumimoji="0" lang="en-US" sz="2400" b="1" i="0" u="none" strike="noStrike" kern="0" cap="none" spc="0" normalizeH="0" baseline="0" noProof="0" dirty="0" smtClean="0">
                <a:ln>
                  <a:noFill/>
                </a:ln>
                <a:solidFill>
                  <a:schemeClr val="tx1"/>
                </a:solidFill>
                <a:effectLst/>
                <a:uLnTx/>
                <a:uFillTx/>
                <a:latin typeface="+mn-lt"/>
                <a:ea typeface="+mn-ea"/>
                <a:cs typeface="+mn-cs"/>
              </a:rPr>
              <a:t>Use case: Hot-spot</a:t>
            </a:r>
            <a:r>
              <a:rPr kumimoji="0" lang="en-US" sz="2400" b="1" i="0" u="none" strike="noStrike" kern="0" cap="none" spc="0" normalizeH="0" noProof="0" dirty="0" smtClean="0">
                <a:ln>
                  <a:noFill/>
                </a:ln>
                <a:solidFill>
                  <a:schemeClr val="tx1"/>
                </a:solidFill>
                <a:effectLst/>
                <a:uLnTx/>
                <a:uFillTx/>
                <a:latin typeface="+mn-lt"/>
                <a:ea typeface="+mn-ea"/>
                <a:cs typeface="+mn-cs"/>
              </a:rPr>
              <a:t> pass through: </a:t>
            </a:r>
          </a:p>
          <a:p>
            <a:pPr marL="744537" lvl="1" indent="-457200">
              <a:buFont typeface="Arial" pitchFamily="34" charset="0"/>
              <a:buChar char="•"/>
            </a:pPr>
            <a:r>
              <a:rPr lang="en-US" sz="1600" dirty="0" smtClean="0"/>
              <a:t>A user passes by (several, non overlapping) publicly accessible </a:t>
            </a:r>
            <a:r>
              <a:rPr lang="en-US" sz="1600" dirty="0" err="1" smtClean="0"/>
              <a:t>WiFi</a:t>
            </a:r>
            <a:r>
              <a:rPr lang="en-US" sz="1600" dirty="0" smtClean="0"/>
              <a:t> hot-spots (e.g. </a:t>
            </a:r>
            <a:r>
              <a:rPr lang="en-US" sz="1600" dirty="0" err="1" smtClean="0"/>
              <a:t>ATTwifi</a:t>
            </a:r>
            <a:r>
              <a:rPr lang="en-US" sz="1600" dirty="0" smtClean="0"/>
              <a:t> at Starbucks)</a:t>
            </a:r>
          </a:p>
          <a:p>
            <a:pPr marL="744537" lvl="1" indent="-457200">
              <a:buFont typeface="Arial" pitchFamily="34" charset="0"/>
              <a:buChar char="•"/>
            </a:pPr>
            <a:r>
              <a:rPr lang="en-US" sz="1600" dirty="0" smtClean="0"/>
              <a:t>While having connectivity, the user up-&amp;downloads e-mails, twitter / </a:t>
            </a:r>
            <a:r>
              <a:rPr lang="en-US" sz="1600" dirty="0" err="1" smtClean="0"/>
              <a:t>facebook</a:t>
            </a:r>
            <a:r>
              <a:rPr lang="en-US" sz="1600" dirty="0" smtClean="0"/>
              <a:t> messages etc</a:t>
            </a: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Step-1: User buys an STA, performs FILS using optimized </a:t>
            </a:r>
            <a:r>
              <a:rPr kumimoji="0" lang="en-US" sz="2400" i="0" strike="noStrike" kern="0" cap="none" spc="0" normalizeH="0" baseline="0" noProof="0" dirty="0" smtClean="0">
                <a:ln>
                  <a:noFill/>
                </a:ln>
                <a:solidFill>
                  <a:schemeClr val="tx1"/>
                </a:solidFill>
                <a:effectLst/>
                <a:uLnTx/>
                <a:uFillTx/>
                <a:latin typeface="+mn-lt"/>
                <a:ea typeface="+mn-ea"/>
                <a:cs typeface="+mn-cs"/>
              </a:rPr>
              <a:t>full EAP authentication</a:t>
            </a:r>
            <a:r>
              <a:rPr kumimoji="0" lang="en-US" sz="2400" b="0" i="0" u="none" strike="noStrike" kern="0" cap="none" spc="0" normalizeH="0" baseline="0" noProof="0" dirty="0" smtClean="0">
                <a:ln>
                  <a:noFill/>
                </a:ln>
                <a:solidFill>
                  <a:schemeClr val="tx1"/>
                </a:solidFill>
                <a:effectLst/>
                <a:uLnTx/>
                <a:uFillTx/>
                <a:latin typeface="+mn-lt"/>
                <a:ea typeface="+mn-ea"/>
                <a:cs typeface="+mn-cs"/>
              </a:rPr>
              <a:t> as part of out-of-the-box</a:t>
            </a:r>
            <a:r>
              <a:rPr kumimoji="0" lang="en-US" sz="2400" b="0" i="0" u="none" strike="noStrike" kern="0" cap="none" spc="0" normalizeH="0" noProof="0" dirty="0" smtClean="0">
                <a:ln>
                  <a:noFill/>
                </a:ln>
                <a:solidFill>
                  <a:schemeClr val="tx1"/>
                </a:solidFill>
                <a:effectLst/>
                <a:uLnTx/>
                <a:uFillTx/>
                <a:latin typeface="+mn-lt"/>
                <a:ea typeface="+mn-ea"/>
                <a:cs typeface="+mn-cs"/>
              </a:rPr>
              <a:t> </a:t>
            </a:r>
            <a:r>
              <a:rPr kumimoji="0" lang="en-US" sz="2400" b="0" i="0" u="none" strike="noStrike" kern="0" cap="none" spc="0" normalizeH="0" baseline="0" noProof="0" dirty="0" smtClean="0">
                <a:ln>
                  <a:noFill/>
                </a:ln>
                <a:solidFill>
                  <a:schemeClr val="tx1"/>
                </a:solidFill>
                <a:effectLst/>
                <a:uLnTx/>
                <a:uFillTx/>
                <a:latin typeface="+mn-lt"/>
                <a:ea typeface="+mn-ea"/>
                <a:cs typeface="+mn-cs"/>
              </a:rPr>
              <a:t>setup with a network (say, </a:t>
            </a:r>
            <a:r>
              <a:rPr kumimoji="0" lang="en-US" sz="2400" b="0" i="0" u="none" strike="noStrike" kern="0" cap="none" spc="0" normalizeH="0" baseline="0" noProof="0" dirty="0" err="1" smtClean="0">
                <a:ln>
                  <a:noFill/>
                </a:ln>
                <a:solidFill>
                  <a:schemeClr val="tx1"/>
                </a:solidFill>
                <a:effectLst/>
                <a:uLnTx/>
                <a:uFillTx/>
                <a:latin typeface="+mn-lt"/>
                <a:ea typeface="+mn-ea"/>
                <a:cs typeface="+mn-cs"/>
              </a:rPr>
              <a:t>ATTwifi</a:t>
            </a:r>
            <a:r>
              <a:rPr kumimoji="0" lang="en-US" sz="2400" b="0" i="0" u="none" strike="noStrike" kern="0" cap="none" spc="0" normalizeH="0" baseline="0" noProof="0" dirty="0" smtClean="0">
                <a:ln>
                  <a:noFill/>
                </a:ln>
                <a:solidFill>
                  <a:schemeClr val="tx1"/>
                </a:solidFill>
                <a:effectLst/>
                <a:uLnTx/>
                <a:uFillTx/>
                <a:latin typeface="+mn-lt"/>
                <a:ea typeface="+mn-ea"/>
                <a:cs typeface="+mn-cs"/>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S PGothic" pitchFamily="34" charset="-128"/>
            </a:endParaRPr>
          </a:p>
          <a:p>
            <a:pPr marL="342900" lvl="1" indent="-342900" eaLnBrk="0" hangingPunct="0">
              <a:spcBef>
                <a:spcPct val="20000"/>
              </a:spcBef>
              <a:buFontTx/>
              <a:buChar char="•"/>
            </a:pPr>
            <a:r>
              <a:rPr kumimoji="0" lang="en-US" sz="2400" b="0" i="0" u="none" strike="noStrike" kern="0" cap="none" spc="0" normalizeH="0" baseline="0" noProof="0" dirty="0" smtClean="0">
                <a:ln>
                  <a:noFill/>
                </a:ln>
                <a:solidFill>
                  <a:schemeClr val="tx1"/>
                </a:solidFill>
                <a:effectLst/>
                <a:uLnTx/>
                <a:uFillTx/>
                <a:latin typeface="+mn-lt"/>
                <a:ea typeface="MS PGothic" pitchFamily="34" charset="-128"/>
              </a:rPr>
              <a:t>Step-2</a:t>
            </a:r>
            <a:r>
              <a:rPr lang="en-US" sz="2400" kern="0" dirty="0" smtClean="0">
                <a:ea typeface="MS PGothic" pitchFamily="34" charset="-128"/>
              </a:rPr>
              <a:t> [this step repeated afterwards]</a:t>
            </a:r>
            <a:r>
              <a:rPr kumimoji="0" lang="en-US" sz="2400" b="0" i="0" u="none" strike="noStrike" kern="0" cap="none" spc="0" normalizeH="0" baseline="0" noProof="0" dirty="0" smtClean="0">
                <a:ln>
                  <a:noFill/>
                </a:ln>
                <a:solidFill>
                  <a:schemeClr val="tx1"/>
                </a:solidFill>
                <a:effectLst/>
                <a:uLnTx/>
                <a:uFillTx/>
                <a:latin typeface="+mn-lt"/>
                <a:ea typeface="MS PGothic" pitchFamily="34" charset="-128"/>
              </a:rPr>
              <a:t>: The user passes by (several, non overlapping) publicly accessible </a:t>
            </a:r>
            <a:r>
              <a:rPr kumimoji="0" lang="en-US" sz="2400" b="0" i="0" u="none" strike="noStrike" kern="0" cap="none" spc="0" normalizeH="0" baseline="0" noProof="0" dirty="0" err="1" smtClean="0">
                <a:ln>
                  <a:noFill/>
                </a:ln>
                <a:solidFill>
                  <a:schemeClr val="tx1"/>
                </a:solidFill>
                <a:effectLst/>
                <a:uLnTx/>
                <a:uFillTx/>
                <a:latin typeface="+mn-lt"/>
                <a:ea typeface="MS PGothic" pitchFamily="34" charset="-128"/>
              </a:rPr>
              <a:t>WiFi</a:t>
            </a:r>
            <a:r>
              <a:rPr kumimoji="0" lang="en-US" sz="2400" b="0" i="0" u="none" strike="noStrike" kern="0" cap="none" spc="0" normalizeH="0" baseline="0" noProof="0" dirty="0" smtClean="0">
                <a:ln>
                  <a:noFill/>
                </a:ln>
                <a:solidFill>
                  <a:schemeClr val="tx1"/>
                </a:solidFill>
                <a:effectLst/>
                <a:uLnTx/>
                <a:uFillTx/>
                <a:latin typeface="+mn-lt"/>
                <a:ea typeface="MS PGothic" pitchFamily="34" charset="-128"/>
              </a:rPr>
              <a:t> hot-spots (e.g. </a:t>
            </a:r>
            <a:r>
              <a:rPr kumimoji="0" lang="en-US" sz="2400" b="0" i="0" u="none" strike="noStrike" kern="0" cap="none" spc="0" normalizeH="0" baseline="0" noProof="0" dirty="0" err="1" smtClean="0">
                <a:ln>
                  <a:noFill/>
                </a:ln>
                <a:solidFill>
                  <a:schemeClr val="tx1"/>
                </a:solidFill>
                <a:effectLst/>
                <a:uLnTx/>
                <a:uFillTx/>
                <a:latin typeface="+mn-lt"/>
                <a:ea typeface="MS PGothic" pitchFamily="34" charset="-128"/>
              </a:rPr>
              <a:t>ATTwifi</a:t>
            </a:r>
            <a:r>
              <a:rPr kumimoji="0" lang="en-US" sz="2400" b="0" i="0" u="none" strike="noStrike" kern="0" cap="none" spc="0" normalizeH="0" baseline="0" noProof="0" dirty="0" smtClean="0">
                <a:ln>
                  <a:noFill/>
                </a:ln>
                <a:solidFill>
                  <a:schemeClr val="tx1"/>
                </a:solidFill>
                <a:effectLst/>
                <a:uLnTx/>
                <a:uFillTx/>
                <a:latin typeface="+mn-lt"/>
                <a:ea typeface="MS PGothic" pitchFamily="34" charset="-128"/>
              </a:rPr>
              <a:t>  at Starbucks)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STA will perform Fast-Initial-Link setup with the </a:t>
            </a:r>
            <a:r>
              <a:rPr kumimoji="0" lang="en-US" sz="2000" b="0" i="0" u="none" strike="noStrike" kern="0" cap="none" spc="0" normalizeH="0" baseline="0" noProof="0" dirty="0" err="1" smtClean="0">
                <a:ln>
                  <a:noFill/>
                </a:ln>
                <a:solidFill>
                  <a:schemeClr val="tx1"/>
                </a:solidFill>
                <a:effectLst/>
                <a:uLnTx/>
                <a:uFillTx/>
                <a:latin typeface="+mn-lt"/>
                <a:ea typeface="MS PGothic" pitchFamily="34" charset="-128"/>
              </a:rPr>
              <a:t>ATTwifi</a:t>
            </a:r>
            <a:r>
              <a:rPr kumimoji="0" lang="en-US" sz="2000" b="0" i="0" u="none" strike="noStrike" kern="0" cap="none" spc="0" normalizeH="0" baseline="0" noProof="0" dirty="0" smtClean="0">
                <a:ln>
                  <a:noFill/>
                </a:ln>
                <a:solidFill>
                  <a:schemeClr val="tx1"/>
                </a:solidFill>
                <a:effectLst/>
                <a:uLnTx/>
                <a:uFillTx/>
                <a:latin typeface="+mn-lt"/>
                <a:ea typeface="MS PGothic" pitchFamily="34" charset="-128"/>
              </a:rPr>
              <a:t> network using EAP-RP</a:t>
            </a:r>
          </a:p>
        </p:txBody>
      </p:sp>
    </p:spTree>
    <p:extLst>
      <p:ext uri="{BB962C8B-B14F-4D97-AF65-F5344CB8AC3E}">
        <p14:creationId xmlns:p14="http://schemas.microsoft.com/office/powerpoint/2010/main" val="1447043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smtClean="0">
                <a:ea typeface="MS PGothic" pitchFamily="34" charset="-128"/>
              </a:rPr>
              <a:t>Abstract</a:t>
            </a:r>
          </a:p>
        </p:txBody>
      </p:sp>
      <p:sp>
        <p:nvSpPr>
          <p:cNvPr id="6149" name="Rectangle 3"/>
          <p:cNvSpPr>
            <a:spLocks noGrp="1" noChangeArrowheads="1"/>
          </p:cNvSpPr>
          <p:nvPr>
            <p:ph type="body" idx="1"/>
          </p:nvPr>
        </p:nvSpPr>
        <p:spPr/>
        <p:txBody>
          <a:bodyPr/>
          <a:lstStyle/>
          <a:p>
            <a:r>
              <a:rPr lang="en-US" dirty="0" smtClean="0"/>
              <a:t>This document proposes Fast authentication for FILS.</a:t>
            </a:r>
          </a:p>
        </p:txBody>
      </p:sp>
      <p:sp>
        <p:nvSpPr>
          <p:cNvPr id="8" name="フッター プレースホルダ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Proposal Summary</a:t>
            </a:r>
            <a:endParaRPr lang="en-US" dirty="0"/>
          </a:p>
        </p:txBody>
      </p:sp>
      <p:sp>
        <p:nvSpPr>
          <p:cNvPr id="3" name="Content Placeholder 2"/>
          <p:cNvSpPr>
            <a:spLocks noGrp="1"/>
          </p:cNvSpPr>
          <p:nvPr>
            <p:ph idx="1"/>
          </p:nvPr>
        </p:nvSpPr>
        <p:spPr>
          <a:xfrm>
            <a:off x="685800" y="1676400"/>
            <a:ext cx="7772400" cy="4419600"/>
          </a:xfrm>
          <a:ln>
            <a:solidFill>
              <a:srgbClr val="FFFA46"/>
            </a:solidFill>
          </a:ln>
        </p:spPr>
        <p:txBody>
          <a:bodyPr>
            <a:normAutofit fontScale="92500"/>
          </a:bodyPr>
          <a:lstStyle/>
          <a:p>
            <a:r>
              <a:rPr lang="en-US" sz="2000" dirty="0" smtClean="0"/>
              <a:t>Concurrent Authentication with IP address Assignment</a:t>
            </a:r>
          </a:p>
          <a:p>
            <a:pPr lvl="1"/>
            <a:r>
              <a:rPr lang="en-US" sz="1400" dirty="0" smtClean="0"/>
              <a:t>DHCP  with Rapid commit is used as an example for IP address assignment</a:t>
            </a:r>
          </a:p>
          <a:p>
            <a:pPr lvl="1"/>
            <a:r>
              <a:rPr lang="en-US" sz="1400" dirty="0" smtClean="0"/>
              <a:t>Allows protection (integrity check &amp; encryption)  for IP address assignment message </a:t>
            </a:r>
          </a:p>
          <a:p>
            <a:pPr lvl="2"/>
            <a:r>
              <a:rPr lang="en-US" sz="1200" dirty="0" smtClean="0"/>
              <a:t>based on STA choice</a:t>
            </a:r>
          </a:p>
          <a:p>
            <a:r>
              <a:rPr lang="en-US" sz="2000" dirty="0" smtClean="0"/>
              <a:t>Use of EAP</a:t>
            </a:r>
          </a:p>
          <a:p>
            <a:pPr lvl="1"/>
            <a:r>
              <a:rPr lang="en-US" sz="1400" dirty="0" smtClean="0"/>
              <a:t>Optimized full EAP authentication  when EAP-RP context is not setup or expired</a:t>
            </a:r>
          </a:p>
          <a:p>
            <a:pPr lvl="2"/>
            <a:r>
              <a:rPr lang="en-US" sz="1200" dirty="0" smtClean="0"/>
              <a:t>4 or more (depending on EAP method) over-the air messages after beacon</a:t>
            </a:r>
          </a:p>
          <a:p>
            <a:pPr lvl="2"/>
            <a:r>
              <a:rPr lang="en-US" sz="1200" dirty="0" smtClean="0"/>
              <a:t>Uses home Authentication Server</a:t>
            </a:r>
          </a:p>
          <a:p>
            <a:pPr lvl="1"/>
            <a:r>
              <a:rPr lang="en-US" sz="1400" dirty="0" smtClean="0"/>
              <a:t>EAP-RP based authentication during subsequent link setup</a:t>
            </a:r>
          </a:p>
          <a:p>
            <a:pPr lvl="2"/>
            <a:r>
              <a:rPr lang="en-US" sz="1200" dirty="0" smtClean="0"/>
              <a:t>2 over-the-air messages after beacon</a:t>
            </a:r>
          </a:p>
          <a:p>
            <a:pPr lvl="2"/>
            <a:r>
              <a:rPr lang="en-US" sz="1200" dirty="0" smtClean="0"/>
              <a:t>Can use visited authentication server</a:t>
            </a:r>
          </a:p>
          <a:p>
            <a:pPr lvl="1"/>
            <a:r>
              <a:rPr lang="en-US" sz="1400" dirty="0" smtClean="0"/>
              <a:t>Optimized full EAP &amp; EAP-RP are complementary to each other and doesn’t depend on each other</a:t>
            </a:r>
          </a:p>
          <a:p>
            <a:pPr lvl="2"/>
            <a:r>
              <a:rPr lang="en-US" sz="1200" dirty="0" smtClean="0"/>
              <a:t>Optimized full EAP and EAP-RP may be deployed one without the other, but a combination would yield the best results</a:t>
            </a:r>
          </a:p>
          <a:p>
            <a:pPr lvl="2"/>
            <a:r>
              <a:rPr lang="en-US" sz="1200" dirty="0" smtClean="0"/>
              <a:t>Following slides present the case where both are used</a:t>
            </a:r>
          </a:p>
          <a:p>
            <a:pPr lvl="1"/>
            <a:r>
              <a:rPr lang="en-US" sz="1400" dirty="0" smtClean="0"/>
              <a:t>Builds on existing EAP framework in 802.1X security architecture</a:t>
            </a:r>
          </a:p>
          <a:p>
            <a:r>
              <a:rPr lang="en-US" sz="2000" dirty="0" smtClean="0"/>
              <a:t>RSNA security</a:t>
            </a:r>
          </a:p>
          <a:p>
            <a:pPr lvl="1"/>
            <a:r>
              <a:rPr lang="en-US" sz="1400" dirty="0" smtClean="0"/>
              <a:t>The proposal meets the RSNA security requirement</a:t>
            </a:r>
          </a:p>
          <a:p>
            <a:endParaRPr lang="en-US" sz="2000" dirty="0" smtClean="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20</a:t>
            </a:fld>
            <a:endParaRPr lang="en-US" altLang="ja-JP"/>
          </a:p>
        </p:txBody>
      </p:sp>
    </p:spTree>
    <p:extLst>
      <p:ext uri="{BB962C8B-B14F-4D97-AF65-F5344CB8AC3E}">
        <p14:creationId xmlns:p14="http://schemas.microsoft.com/office/powerpoint/2010/main" val="38328233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using EAP/EAP-RP for FILS</a:t>
            </a:r>
            <a:endParaRPr lang="en-US" dirty="0"/>
          </a:p>
        </p:txBody>
      </p:sp>
      <p:sp>
        <p:nvSpPr>
          <p:cNvPr id="3" name="Content Placeholder 2"/>
          <p:cNvSpPr>
            <a:spLocks noGrp="1"/>
          </p:cNvSpPr>
          <p:nvPr>
            <p:ph idx="1"/>
          </p:nvPr>
        </p:nvSpPr>
        <p:spPr>
          <a:xfrm>
            <a:off x="685800" y="1600200"/>
            <a:ext cx="7772400" cy="4495800"/>
          </a:xfrm>
        </p:spPr>
        <p:txBody>
          <a:bodyPr>
            <a:normAutofit fontScale="77500" lnSpcReduction="20000"/>
          </a:bodyPr>
          <a:lstStyle/>
          <a:p>
            <a:r>
              <a:rPr lang="en-US" dirty="0" smtClean="0"/>
              <a:t>EAP/EAP-RP allows multiple authentication protocols to be supported</a:t>
            </a:r>
          </a:p>
          <a:p>
            <a:r>
              <a:rPr lang="en-US" dirty="0" smtClean="0"/>
              <a:t>Allows authentication server to control which authentication protocol is used without the authenticator(Access Point) being fully configured</a:t>
            </a:r>
          </a:p>
          <a:p>
            <a:pPr lvl="1"/>
            <a:r>
              <a:rPr lang="en-US" dirty="0" smtClean="0"/>
              <a:t>Authenticator can act as a “pass through”</a:t>
            </a:r>
          </a:p>
          <a:p>
            <a:pPr lvl="1"/>
            <a:r>
              <a:rPr lang="en-US" dirty="0" smtClean="0"/>
              <a:t>Authenticator acts only on the outcome of authentication (say, deny access etc.)</a:t>
            </a:r>
          </a:p>
          <a:p>
            <a:r>
              <a:rPr lang="en-US" dirty="0" smtClean="0"/>
              <a:t>Allows reuse of subscriber credentials defined for interworking with 3GPP EPC</a:t>
            </a:r>
          </a:p>
          <a:p>
            <a:r>
              <a:rPr lang="en-US" dirty="0" smtClean="0"/>
              <a:t>No additional standardization effort needed for AP-AS communication</a:t>
            </a:r>
          </a:p>
          <a:p>
            <a:r>
              <a:rPr lang="en-US" dirty="0" smtClean="0"/>
              <a:t>No CPU intensive cryptographic computation required at the AP</a:t>
            </a:r>
          </a:p>
          <a:p>
            <a:r>
              <a:rPr lang="en-US" dirty="0" smtClean="0"/>
              <a:t>Minimal air interface occupancy</a:t>
            </a:r>
          </a:p>
          <a:p>
            <a:pPr lvl="1"/>
            <a:r>
              <a:rPr lang="en-US" dirty="0" smtClean="0"/>
              <a:t>Proposal reduces link setup including secure IP address assignment to 1.5 roundtrip (including beacon) when EAP-ERP is used</a:t>
            </a:r>
          </a:p>
          <a:p>
            <a:r>
              <a:rPr lang="en-US" dirty="0" smtClean="0"/>
              <a:t>Allows encryption of IP address assignment </a:t>
            </a:r>
            <a:r>
              <a:rPr lang="en-US" dirty="0" err="1" smtClean="0"/>
              <a:t>req</a:t>
            </a:r>
            <a:r>
              <a:rPr lang="en-US" dirty="0" smtClean="0"/>
              <a:t>/</a:t>
            </a:r>
            <a:r>
              <a:rPr lang="en-US" dirty="0" err="1" smtClean="0"/>
              <a:t>resp</a:t>
            </a:r>
            <a:endParaRPr lang="en-US" dirty="0" smtClean="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21</a:t>
            </a:fld>
            <a:endParaRPr lang="en-US" altLang="ja-JP"/>
          </a:p>
        </p:txBody>
      </p:sp>
    </p:spTree>
    <p:extLst>
      <p:ext uri="{BB962C8B-B14F-4D97-AF65-F5344CB8AC3E}">
        <p14:creationId xmlns:p14="http://schemas.microsoft.com/office/powerpoint/2010/main" val="10920527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EAP-RP Overview</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22</a:t>
            </a:fld>
            <a:endParaRPr lang="en-US" altLang="ja-JP"/>
          </a:p>
        </p:txBody>
      </p:sp>
    </p:spTree>
    <p:extLst>
      <p:ext uri="{BB962C8B-B14F-4D97-AF65-F5344CB8AC3E}">
        <p14:creationId xmlns:p14="http://schemas.microsoft.com/office/powerpoint/2010/main" val="11358602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Hierarchy for EAP-RP</a:t>
            </a:r>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23</a:t>
            </a:fld>
            <a:endParaRPr lang="en-US" altLang="ja-JP"/>
          </a:p>
        </p:txBody>
      </p:sp>
      <p:graphicFrame>
        <p:nvGraphicFramePr>
          <p:cNvPr id="31746" name="Object 2"/>
          <p:cNvGraphicFramePr>
            <a:graphicFrameLocks noChangeAspect="1"/>
          </p:cNvGraphicFramePr>
          <p:nvPr/>
        </p:nvGraphicFramePr>
        <p:xfrm>
          <a:off x="1905000" y="1828800"/>
          <a:ext cx="4778375" cy="2846387"/>
        </p:xfrm>
        <a:graphic>
          <a:graphicData uri="http://schemas.openxmlformats.org/presentationml/2006/ole">
            <mc:AlternateContent xmlns:mc="http://schemas.openxmlformats.org/markup-compatibility/2006">
              <mc:Choice xmlns:v="urn:schemas-microsoft-com:vml" Requires="v">
                <p:oleObj spid="_x0000_s139273" name="Visio" r:id="rId4" imgW="4778730" imgH="2846987" progId="Visio.Drawing.11">
                  <p:embed/>
                </p:oleObj>
              </mc:Choice>
              <mc:Fallback>
                <p:oleObj name="Visio" r:id="rId4" imgW="4778730" imgH="2846987"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828800"/>
                        <a:ext cx="4778375" cy="284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Rounded Rectangle 6"/>
          <p:cNvSpPr/>
          <p:nvPr/>
        </p:nvSpPr>
        <p:spPr bwMode="auto">
          <a:xfrm>
            <a:off x="685800" y="5181600"/>
            <a:ext cx="7543800" cy="838200"/>
          </a:xfrm>
          <a:prstGeom prst="round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    </a:t>
            </a:r>
            <a:r>
              <a:rPr kumimoji="0" lang="en-US" sz="1400" b="0" i="0" u="none" strike="noStrike" cap="none" normalizeH="0" baseline="0" dirty="0" err="1" smtClean="0">
                <a:ln>
                  <a:noFill/>
                </a:ln>
                <a:solidFill>
                  <a:schemeClr val="tx1"/>
                </a:solidFill>
                <a:effectLst/>
                <a:latin typeface="Arial" pitchFamily="34" charset="0"/>
                <a:cs typeface="Arial" pitchFamily="34" charset="0"/>
              </a:rPr>
              <a:t>rRK</a:t>
            </a:r>
            <a:r>
              <a:rPr kumimoji="0" lang="en-US" sz="1400" b="0" i="0" u="none" strike="noStrike" cap="none" normalizeH="0" baseline="0" dirty="0" smtClean="0">
                <a:ln>
                  <a:noFill/>
                </a:ln>
                <a:solidFill>
                  <a:schemeClr val="tx1"/>
                </a:solidFill>
                <a:effectLst/>
                <a:latin typeface="Arial" pitchFamily="34" charset="0"/>
                <a:cs typeface="Arial" pitchFamily="34" charset="0"/>
              </a:rPr>
              <a:t>, </a:t>
            </a:r>
            <a:r>
              <a:rPr kumimoji="0" lang="en-US" sz="1400" b="0" i="0" u="none" strike="noStrike" cap="none" normalizeH="0" baseline="0" dirty="0" err="1" smtClean="0">
                <a:ln>
                  <a:noFill/>
                </a:ln>
                <a:solidFill>
                  <a:schemeClr val="tx1"/>
                </a:solidFill>
                <a:effectLst/>
                <a:latin typeface="Arial" pitchFamily="34" charset="0"/>
                <a:cs typeface="Arial" pitchFamily="34" charset="0"/>
              </a:rPr>
              <a:t>rIK</a:t>
            </a:r>
            <a:r>
              <a:rPr kumimoji="0" lang="en-US" sz="1400" b="0" i="0" u="none" strike="noStrike" cap="none" normalizeH="0" baseline="0" dirty="0" smtClean="0">
                <a:ln>
                  <a:noFill/>
                </a:ln>
                <a:solidFill>
                  <a:schemeClr val="tx1"/>
                </a:solidFill>
                <a:effectLst/>
                <a:latin typeface="Arial" pitchFamily="34" charset="0"/>
                <a:cs typeface="Arial" pitchFamily="34" charset="0"/>
              </a:rPr>
              <a:t> is maintained by Authentication Server and STA</a:t>
            </a:r>
            <a:r>
              <a:rPr kumimoji="0" lang="en-US" sz="1400" b="0" i="0" u="none" strike="noStrike" cap="none" normalizeH="0" dirty="0" smtClean="0">
                <a:ln>
                  <a:noFill/>
                </a:ln>
                <a:solidFill>
                  <a:schemeClr val="tx1"/>
                </a:solidFill>
                <a:effectLst/>
                <a:latin typeface="Arial" pitchFamily="34" charset="0"/>
                <a:cs typeface="Arial" pitchFamily="34" charset="0"/>
              </a:rPr>
              <a:t> (not passed to Access Point)</a:t>
            </a:r>
          </a:p>
          <a:p>
            <a:pPr eaLnBrk="0" hangingPunct="0">
              <a:buFont typeface="Arial" pitchFamily="34" charset="0"/>
              <a:buChar char="•"/>
            </a:pPr>
            <a:r>
              <a:rPr lang="en-US" sz="1400" dirty="0" smtClean="0">
                <a:latin typeface="Arial" pitchFamily="34" charset="0"/>
                <a:cs typeface="Arial" pitchFamily="34" charset="0"/>
              </a:rPr>
              <a:t>    </a:t>
            </a:r>
            <a:r>
              <a:rPr lang="en-US" sz="1400" dirty="0" err="1" smtClean="0">
                <a:latin typeface="Arial" pitchFamily="34" charset="0"/>
                <a:cs typeface="Arial" pitchFamily="34" charset="0"/>
              </a:rPr>
              <a:t>rMSK</a:t>
            </a:r>
            <a:r>
              <a:rPr lang="en-US" sz="1400" dirty="0" smtClean="0">
                <a:latin typeface="Arial" pitchFamily="34" charset="0"/>
                <a:cs typeface="Arial" pitchFamily="34" charset="0"/>
              </a:rPr>
              <a:t> is passed to AP during ERP </a:t>
            </a:r>
            <a:endParaRPr kumimoji="0" lang="en-US" sz="14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1173588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7772400" cy="381000"/>
          </a:xfrm>
        </p:spPr>
        <p:txBody>
          <a:bodyPr/>
          <a:lstStyle/>
          <a:p>
            <a:r>
              <a:rPr lang="en-US" dirty="0" smtClean="0"/>
              <a:t>Overview of EAP-RP</a:t>
            </a:r>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47206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a:xfrm>
            <a:off x="4344988" y="6475413"/>
            <a:ext cx="502929" cy="170591"/>
          </a:xfrm>
        </p:spPr>
        <p:txBody>
          <a:bodyPr/>
          <a:lstStyle/>
          <a:p>
            <a:pPr>
              <a:defRPr/>
            </a:pPr>
            <a:r>
              <a:rPr lang="en-US" altLang="ja-JP" smtClean="0"/>
              <a:t>Slide </a:t>
            </a:r>
            <a:fld id="{F849415C-ECDB-492C-B7EB-181F05134429}" type="slidenum">
              <a:rPr lang="en-US" altLang="ja-JP" smtClean="0"/>
              <a:pPr>
                <a:defRPr/>
              </a:pPr>
              <a:t>24</a:t>
            </a:fld>
            <a:endParaRPr lang="en-US" altLang="ja-JP"/>
          </a:p>
        </p:txBody>
      </p:sp>
      <p:grpSp>
        <p:nvGrpSpPr>
          <p:cNvPr id="3" name="Group 57"/>
          <p:cNvGrpSpPr/>
          <p:nvPr/>
        </p:nvGrpSpPr>
        <p:grpSpPr>
          <a:xfrm>
            <a:off x="222250" y="990600"/>
            <a:ext cx="8540750" cy="4343400"/>
            <a:chOff x="69850" y="1447800"/>
            <a:chExt cx="9004300" cy="4648200"/>
          </a:xfrm>
        </p:grpSpPr>
        <p:sp>
          <p:nvSpPr>
            <p:cNvPr id="7" name="Rectangle 6"/>
            <p:cNvSpPr>
              <a:spLocks noChangeArrowheads="1"/>
            </p:cNvSpPr>
            <p:nvPr/>
          </p:nvSpPr>
          <p:spPr bwMode="auto">
            <a:xfrm>
              <a:off x="69850" y="2000250"/>
              <a:ext cx="8993188" cy="1819275"/>
            </a:xfrm>
            <a:prstGeom prst="rect">
              <a:avLst/>
            </a:prstGeom>
            <a:solidFill>
              <a:schemeClr val="accent1"/>
            </a:solidFill>
            <a:ln w="9525">
              <a:solidFill>
                <a:schemeClr val="tx1"/>
              </a:solidFill>
              <a:prstDash val="dash"/>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8" name="Text Box 29"/>
            <p:cNvSpPr txBox="1">
              <a:spLocks noChangeArrowheads="1"/>
            </p:cNvSpPr>
            <p:nvPr/>
          </p:nvSpPr>
          <p:spPr bwMode="auto">
            <a:xfrm>
              <a:off x="663575" y="1447800"/>
              <a:ext cx="566950" cy="338554"/>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eaLnBrk="1" hangingPunct="1"/>
              <a:r>
                <a:rPr lang="en-US" sz="1600" dirty="0" smtClean="0">
                  <a:latin typeface="Arial" charset="0"/>
                </a:rPr>
                <a:t>STA</a:t>
              </a:r>
              <a:endParaRPr lang="en-US" sz="1600" dirty="0">
                <a:latin typeface="Arial" charset="0"/>
              </a:endParaRPr>
            </a:p>
          </p:txBody>
        </p:sp>
        <p:sp>
          <p:nvSpPr>
            <p:cNvPr id="9" name="Text Box 30"/>
            <p:cNvSpPr txBox="1">
              <a:spLocks noChangeArrowheads="1"/>
            </p:cNvSpPr>
            <p:nvPr/>
          </p:nvSpPr>
          <p:spPr bwMode="auto">
            <a:xfrm>
              <a:off x="2463800" y="1447800"/>
              <a:ext cx="714375" cy="336550"/>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eaLnBrk="1" hangingPunct="1"/>
              <a:r>
                <a:rPr lang="en-US" sz="1600" dirty="0">
                  <a:latin typeface="Arial" charset="0"/>
                </a:rPr>
                <a:t>Auth1</a:t>
              </a:r>
            </a:p>
          </p:txBody>
        </p:sp>
        <p:sp>
          <p:nvSpPr>
            <p:cNvPr id="10" name="Line 31"/>
            <p:cNvSpPr>
              <a:spLocks noChangeShapeType="1"/>
            </p:cNvSpPr>
            <p:nvPr/>
          </p:nvSpPr>
          <p:spPr bwMode="auto">
            <a:xfrm>
              <a:off x="966788" y="2781300"/>
              <a:ext cx="1852612" cy="0"/>
            </a:xfrm>
            <a:prstGeom prst="line">
              <a:avLst/>
            </a:prstGeom>
            <a:noFill/>
            <a:ln w="38100">
              <a:solidFill>
                <a:schemeClr val="accent2"/>
              </a:solidFill>
              <a:round/>
              <a:headEnd type="triangle" w="med" len="me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11" name="Text Box 32"/>
            <p:cNvSpPr txBox="1">
              <a:spLocks noChangeArrowheads="1"/>
            </p:cNvSpPr>
            <p:nvPr/>
          </p:nvSpPr>
          <p:spPr bwMode="auto">
            <a:xfrm>
              <a:off x="1814513" y="2497138"/>
              <a:ext cx="2160587" cy="27463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chemeClr val="accent2"/>
                  </a:solidFill>
                  <a:latin typeface="Arial" charset="0"/>
                </a:rPr>
                <a:t>Full EAP Method Exchange</a:t>
              </a:r>
            </a:p>
          </p:txBody>
        </p:sp>
        <p:sp>
          <p:nvSpPr>
            <p:cNvPr id="12" name="Text Box 33"/>
            <p:cNvSpPr txBox="1">
              <a:spLocks noChangeArrowheads="1"/>
            </p:cNvSpPr>
            <p:nvPr/>
          </p:nvSpPr>
          <p:spPr bwMode="auto">
            <a:xfrm>
              <a:off x="4424363" y="1489075"/>
              <a:ext cx="714375" cy="336550"/>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eaLnBrk="1" hangingPunct="1"/>
              <a:r>
                <a:rPr lang="en-US" sz="1600">
                  <a:latin typeface="Arial" charset="0"/>
                </a:rPr>
                <a:t>Auth2</a:t>
              </a:r>
            </a:p>
          </p:txBody>
        </p:sp>
        <p:sp>
          <p:nvSpPr>
            <p:cNvPr id="13" name="Line 34"/>
            <p:cNvSpPr>
              <a:spLocks noChangeShapeType="1"/>
            </p:cNvSpPr>
            <p:nvPr/>
          </p:nvSpPr>
          <p:spPr bwMode="auto">
            <a:xfrm flipV="1">
              <a:off x="2819400" y="2770414"/>
              <a:ext cx="5703933" cy="2949"/>
            </a:xfrm>
            <a:prstGeom prst="line">
              <a:avLst/>
            </a:prstGeom>
            <a:noFill/>
            <a:ln w="38100">
              <a:solidFill>
                <a:schemeClr val="accent2"/>
              </a:solidFill>
              <a:round/>
              <a:headEnd type="triangle" w="med" len="me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14" name="AutoShape 35"/>
            <p:cNvSpPr>
              <a:spLocks noChangeArrowheads="1"/>
            </p:cNvSpPr>
            <p:nvPr/>
          </p:nvSpPr>
          <p:spPr bwMode="auto">
            <a:xfrm>
              <a:off x="835025" y="2908300"/>
              <a:ext cx="201613" cy="215900"/>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15" name="Line 36"/>
            <p:cNvSpPr>
              <a:spLocks noChangeShapeType="1"/>
            </p:cNvSpPr>
            <p:nvPr/>
          </p:nvSpPr>
          <p:spPr bwMode="auto">
            <a:xfrm>
              <a:off x="542925" y="3052763"/>
              <a:ext cx="280988" cy="0"/>
            </a:xfrm>
            <a:prstGeom prst="line">
              <a:avLst/>
            </a:prstGeom>
            <a:noFill/>
            <a:ln w="9525">
              <a:solidFill>
                <a:schemeClr val="tx1"/>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16" name="Text Box 37"/>
            <p:cNvSpPr txBox="1">
              <a:spLocks noChangeArrowheads="1"/>
            </p:cNvSpPr>
            <p:nvPr/>
          </p:nvSpPr>
          <p:spPr bwMode="auto">
            <a:xfrm>
              <a:off x="958850" y="2811463"/>
              <a:ext cx="1031875" cy="457200"/>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MSK, EMSK</a:t>
              </a:r>
            </a:p>
            <a:p>
              <a:pPr algn="ctr" eaLnBrk="1" hangingPunct="1"/>
              <a:r>
                <a:rPr lang="en-US" sz="1200">
                  <a:latin typeface="Arial" charset="0"/>
                </a:rPr>
                <a:t>rRK, rIK</a:t>
              </a:r>
            </a:p>
          </p:txBody>
        </p:sp>
        <p:sp>
          <p:nvSpPr>
            <p:cNvPr id="17" name="Text Box 38"/>
            <p:cNvSpPr txBox="1">
              <a:spLocks noChangeArrowheads="1"/>
            </p:cNvSpPr>
            <p:nvPr/>
          </p:nvSpPr>
          <p:spPr bwMode="auto">
            <a:xfrm>
              <a:off x="8042275" y="1550988"/>
              <a:ext cx="976313" cy="338554"/>
            </a:xfrm>
            <a:prstGeom prst="rect">
              <a:avLst/>
            </a:prstGeom>
            <a:noFill/>
            <a:ln w="9525">
              <a:noFill/>
              <a:miter lim="800000"/>
              <a:headEnd/>
              <a:tailEnd/>
            </a:ln>
            <a:effectLst/>
          </p:spPr>
          <p:txBody>
            <a:bodyPr>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600" dirty="0" smtClean="0">
                  <a:latin typeface="Arial" charset="0"/>
                </a:rPr>
                <a:t>AS</a:t>
              </a:r>
              <a:endParaRPr lang="en-US" sz="1600" dirty="0">
                <a:latin typeface="Arial" charset="0"/>
              </a:endParaRPr>
            </a:p>
          </p:txBody>
        </p:sp>
        <p:sp>
          <p:nvSpPr>
            <p:cNvPr id="18" name="AutoShape 39"/>
            <p:cNvSpPr>
              <a:spLocks noChangeArrowheads="1"/>
            </p:cNvSpPr>
            <p:nvPr/>
          </p:nvSpPr>
          <p:spPr bwMode="auto">
            <a:xfrm>
              <a:off x="8428038" y="2882900"/>
              <a:ext cx="201612" cy="215900"/>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19" name="Line 40"/>
            <p:cNvSpPr>
              <a:spLocks noChangeShapeType="1"/>
            </p:cNvSpPr>
            <p:nvPr/>
          </p:nvSpPr>
          <p:spPr bwMode="auto">
            <a:xfrm>
              <a:off x="8607425" y="3027363"/>
              <a:ext cx="280988" cy="0"/>
            </a:xfrm>
            <a:prstGeom prst="line">
              <a:avLst/>
            </a:prstGeom>
            <a:noFill/>
            <a:ln w="9525">
              <a:solidFill>
                <a:schemeClr val="tx1"/>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20" name="Text Box 41"/>
            <p:cNvSpPr txBox="1">
              <a:spLocks noChangeArrowheads="1"/>
            </p:cNvSpPr>
            <p:nvPr/>
          </p:nvSpPr>
          <p:spPr bwMode="auto">
            <a:xfrm>
              <a:off x="7383463" y="2884488"/>
              <a:ext cx="1192212" cy="457200"/>
            </a:xfrm>
            <a:prstGeom prst="rect">
              <a:avLst/>
            </a:prstGeom>
            <a:noFill/>
            <a:ln w="9525">
              <a:noFill/>
              <a:miter lim="800000"/>
              <a:headEnd/>
              <a:tailEnd/>
            </a:ln>
            <a:effectLst/>
          </p:spPr>
          <p:txBody>
            <a:bodyPr>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MSK, EMSK</a:t>
              </a:r>
            </a:p>
            <a:p>
              <a:pPr algn="ctr" eaLnBrk="1" hangingPunct="1"/>
              <a:r>
                <a:rPr lang="en-US" sz="1200">
                  <a:latin typeface="Arial" charset="0"/>
                </a:rPr>
                <a:t>rRK, rIK</a:t>
              </a:r>
            </a:p>
          </p:txBody>
        </p:sp>
        <p:sp>
          <p:nvSpPr>
            <p:cNvPr id="21" name="Line 42"/>
            <p:cNvSpPr>
              <a:spLocks noChangeShapeType="1"/>
            </p:cNvSpPr>
            <p:nvPr/>
          </p:nvSpPr>
          <p:spPr bwMode="auto">
            <a:xfrm flipV="1">
              <a:off x="2789237" y="3462746"/>
              <a:ext cx="5734095" cy="1179"/>
            </a:xfrm>
            <a:prstGeom prst="line">
              <a:avLst/>
            </a:prstGeom>
            <a:noFill/>
            <a:ln w="19050">
              <a:solidFill>
                <a:schemeClr val="accent2"/>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22" name="Text Box 43"/>
            <p:cNvSpPr txBox="1">
              <a:spLocks noChangeArrowheads="1"/>
            </p:cNvSpPr>
            <p:nvPr/>
          </p:nvSpPr>
          <p:spPr bwMode="auto">
            <a:xfrm>
              <a:off x="5881688" y="3206750"/>
              <a:ext cx="1155700"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chemeClr val="accent2"/>
                  </a:solidFill>
                  <a:latin typeface="Arial" charset="0"/>
                </a:rPr>
                <a:t>EAP Success</a:t>
              </a:r>
            </a:p>
          </p:txBody>
        </p:sp>
        <p:sp>
          <p:nvSpPr>
            <p:cNvPr id="23" name="Text Box 44"/>
            <p:cNvSpPr txBox="1">
              <a:spLocks noChangeArrowheads="1"/>
            </p:cNvSpPr>
            <p:nvPr/>
          </p:nvSpPr>
          <p:spPr bwMode="auto">
            <a:xfrm>
              <a:off x="6176963" y="3435350"/>
              <a:ext cx="615950"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dirty="0">
                  <a:latin typeface="Arial" charset="0"/>
                </a:rPr>
                <a:t>(MSK)</a:t>
              </a:r>
            </a:p>
          </p:txBody>
        </p:sp>
        <p:sp>
          <p:nvSpPr>
            <p:cNvPr id="24" name="Line 45"/>
            <p:cNvSpPr>
              <a:spLocks noChangeShapeType="1"/>
            </p:cNvSpPr>
            <p:nvPr/>
          </p:nvSpPr>
          <p:spPr bwMode="auto">
            <a:xfrm>
              <a:off x="936625" y="3463925"/>
              <a:ext cx="1916113" cy="0"/>
            </a:xfrm>
            <a:prstGeom prst="line">
              <a:avLst/>
            </a:prstGeom>
            <a:noFill/>
            <a:ln w="19050">
              <a:solidFill>
                <a:schemeClr val="accent2"/>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25" name="Text Box 46"/>
            <p:cNvSpPr txBox="1">
              <a:spLocks noChangeArrowheads="1"/>
            </p:cNvSpPr>
            <p:nvPr/>
          </p:nvSpPr>
          <p:spPr bwMode="auto">
            <a:xfrm>
              <a:off x="1285875" y="3232150"/>
              <a:ext cx="1155700"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chemeClr val="accent2"/>
                  </a:solidFill>
                  <a:latin typeface="Arial" charset="0"/>
                </a:rPr>
                <a:t>EAP Success</a:t>
              </a:r>
            </a:p>
          </p:txBody>
        </p:sp>
        <p:sp>
          <p:nvSpPr>
            <p:cNvPr id="26" name="Text Box 47"/>
            <p:cNvSpPr txBox="1">
              <a:spLocks noChangeArrowheads="1"/>
            </p:cNvSpPr>
            <p:nvPr/>
          </p:nvSpPr>
          <p:spPr bwMode="auto">
            <a:xfrm>
              <a:off x="3807456" y="1984375"/>
              <a:ext cx="1813253" cy="30777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400" b="1" dirty="0" smtClean="0">
                  <a:latin typeface="Arial" charset="0"/>
                </a:rPr>
                <a:t>Full </a:t>
              </a:r>
              <a:r>
                <a:rPr lang="en-US" sz="1400" b="1" dirty="0">
                  <a:latin typeface="Arial" charset="0"/>
                </a:rPr>
                <a:t>EAP Exchange</a:t>
              </a:r>
            </a:p>
          </p:txBody>
        </p:sp>
        <p:sp>
          <p:nvSpPr>
            <p:cNvPr id="27" name="AutoShape 48"/>
            <p:cNvSpPr>
              <a:spLocks noChangeArrowheads="1"/>
            </p:cNvSpPr>
            <p:nvPr/>
          </p:nvSpPr>
          <p:spPr bwMode="auto">
            <a:xfrm>
              <a:off x="2700338" y="3530600"/>
              <a:ext cx="201612" cy="215900"/>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28" name="Line 49"/>
            <p:cNvSpPr>
              <a:spLocks noChangeShapeType="1"/>
            </p:cNvSpPr>
            <p:nvPr/>
          </p:nvSpPr>
          <p:spPr bwMode="auto">
            <a:xfrm>
              <a:off x="2917825" y="3675063"/>
              <a:ext cx="280988" cy="0"/>
            </a:xfrm>
            <a:prstGeom prst="line">
              <a:avLst/>
            </a:prstGeom>
            <a:noFill/>
            <a:ln w="9525">
              <a:solidFill>
                <a:schemeClr val="tx1"/>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29" name="Text Box 50"/>
            <p:cNvSpPr txBox="1">
              <a:spLocks noChangeArrowheads="1"/>
            </p:cNvSpPr>
            <p:nvPr/>
          </p:nvSpPr>
          <p:spPr bwMode="auto">
            <a:xfrm>
              <a:off x="2940050" y="3552825"/>
              <a:ext cx="901700" cy="274638"/>
            </a:xfrm>
            <a:prstGeom prst="rect">
              <a:avLst/>
            </a:prstGeom>
            <a:noFill/>
            <a:ln w="9525">
              <a:noFill/>
              <a:miter lim="800000"/>
              <a:headEnd/>
              <a:tailEnd/>
            </a:ln>
            <a:effectLst/>
          </p:spPr>
          <p:txBody>
            <a:bodyPr>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MSK</a:t>
              </a:r>
            </a:p>
          </p:txBody>
        </p:sp>
        <p:sp>
          <p:nvSpPr>
            <p:cNvPr id="30" name="Line 57"/>
            <p:cNvSpPr>
              <a:spLocks noChangeShapeType="1"/>
            </p:cNvSpPr>
            <p:nvPr/>
          </p:nvSpPr>
          <p:spPr bwMode="auto">
            <a:xfrm>
              <a:off x="911225" y="2181225"/>
              <a:ext cx="1916113" cy="0"/>
            </a:xfrm>
            <a:prstGeom prst="line">
              <a:avLst/>
            </a:prstGeom>
            <a:noFill/>
            <a:ln w="19050">
              <a:solidFill>
                <a:schemeClr val="accent2"/>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1" name="Text Box 58"/>
            <p:cNvSpPr txBox="1">
              <a:spLocks noChangeArrowheads="1"/>
            </p:cNvSpPr>
            <p:nvPr/>
          </p:nvSpPr>
          <p:spPr bwMode="auto">
            <a:xfrm>
              <a:off x="1223963" y="1962150"/>
              <a:ext cx="1412875"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chemeClr val="accent2"/>
                  </a:solidFill>
                  <a:latin typeface="Arial" charset="0"/>
                </a:rPr>
                <a:t>EAP Req/Identity</a:t>
              </a:r>
            </a:p>
          </p:txBody>
        </p:sp>
        <p:sp>
          <p:nvSpPr>
            <p:cNvPr id="32" name="Line 59"/>
            <p:cNvSpPr>
              <a:spLocks noChangeShapeType="1"/>
            </p:cNvSpPr>
            <p:nvPr/>
          </p:nvSpPr>
          <p:spPr bwMode="auto">
            <a:xfrm>
              <a:off x="936625" y="2473325"/>
              <a:ext cx="1916113" cy="0"/>
            </a:xfrm>
            <a:prstGeom prst="line">
              <a:avLst/>
            </a:prstGeom>
            <a:noFill/>
            <a:ln w="19050">
              <a:solidFill>
                <a:schemeClr val="accent2"/>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3" name="Text Box 60"/>
            <p:cNvSpPr txBox="1">
              <a:spLocks noChangeArrowheads="1"/>
            </p:cNvSpPr>
            <p:nvPr/>
          </p:nvSpPr>
          <p:spPr bwMode="auto">
            <a:xfrm>
              <a:off x="1169988" y="2203450"/>
              <a:ext cx="1497012"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chemeClr val="accent2"/>
                  </a:solidFill>
                  <a:latin typeface="Arial" charset="0"/>
                </a:rPr>
                <a:t>EAP Resp/Identity</a:t>
              </a:r>
            </a:p>
          </p:txBody>
        </p:sp>
        <p:sp>
          <p:nvSpPr>
            <p:cNvPr id="34" name="Line 61"/>
            <p:cNvSpPr>
              <a:spLocks noChangeShapeType="1"/>
            </p:cNvSpPr>
            <p:nvPr/>
          </p:nvSpPr>
          <p:spPr bwMode="auto">
            <a:xfrm flipV="1">
              <a:off x="2879725" y="2469969"/>
              <a:ext cx="5643608" cy="3356"/>
            </a:xfrm>
            <a:prstGeom prst="line">
              <a:avLst/>
            </a:prstGeom>
            <a:noFill/>
            <a:ln w="19050">
              <a:solidFill>
                <a:schemeClr val="accent2"/>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5" name="Rectangle 34"/>
            <p:cNvSpPr>
              <a:spLocks noChangeArrowheads="1"/>
            </p:cNvSpPr>
            <p:nvPr/>
          </p:nvSpPr>
          <p:spPr bwMode="auto">
            <a:xfrm>
              <a:off x="80963" y="3913188"/>
              <a:ext cx="8993187" cy="2182812"/>
            </a:xfrm>
            <a:prstGeom prst="rect">
              <a:avLst/>
            </a:prstGeom>
            <a:solidFill>
              <a:srgbClr val="FFFF66"/>
            </a:solidFill>
            <a:ln w="9525">
              <a:solidFill>
                <a:schemeClr val="tx1"/>
              </a:solidFill>
              <a:prstDash val="dash"/>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6" name="Line 67"/>
            <p:cNvSpPr>
              <a:spLocks noChangeShapeType="1"/>
            </p:cNvSpPr>
            <p:nvPr/>
          </p:nvSpPr>
          <p:spPr bwMode="auto">
            <a:xfrm flipH="1">
              <a:off x="954088" y="4826000"/>
              <a:ext cx="3738562" cy="0"/>
            </a:xfrm>
            <a:prstGeom prst="line">
              <a:avLst/>
            </a:prstGeom>
            <a:noFill/>
            <a:ln w="19050">
              <a:solidFill>
                <a:srgbClr val="800000"/>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7" name="Text Box 68"/>
            <p:cNvSpPr txBox="1">
              <a:spLocks noChangeArrowheads="1"/>
            </p:cNvSpPr>
            <p:nvPr/>
          </p:nvSpPr>
          <p:spPr bwMode="auto">
            <a:xfrm>
              <a:off x="1136650" y="4594225"/>
              <a:ext cx="3422650"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rgbClr val="800000"/>
                  </a:solidFill>
                  <a:latin typeface="Arial" charset="0"/>
                </a:rPr>
                <a:t>EAP Re-auth Initiate (authenticated with rIK) </a:t>
              </a:r>
            </a:p>
          </p:txBody>
        </p:sp>
        <p:sp>
          <p:nvSpPr>
            <p:cNvPr id="38" name="Line 70"/>
            <p:cNvSpPr>
              <a:spLocks noChangeShapeType="1"/>
            </p:cNvSpPr>
            <p:nvPr/>
          </p:nvSpPr>
          <p:spPr bwMode="auto">
            <a:xfrm flipV="1">
              <a:off x="4714875" y="4821283"/>
              <a:ext cx="3834584" cy="4717"/>
            </a:xfrm>
            <a:prstGeom prst="line">
              <a:avLst/>
            </a:prstGeom>
            <a:noFill/>
            <a:ln w="19050">
              <a:solidFill>
                <a:srgbClr val="800000"/>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39" name="Line 72"/>
            <p:cNvSpPr>
              <a:spLocks noChangeShapeType="1"/>
            </p:cNvSpPr>
            <p:nvPr/>
          </p:nvSpPr>
          <p:spPr bwMode="auto">
            <a:xfrm flipV="1">
              <a:off x="4714874" y="5356860"/>
              <a:ext cx="3821521" cy="4128"/>
            </a:xfrm>
            <a:prstGeom prst="line">
              <a:avLst/>
            </a:prstGeom>
            <a:noFill/>
            <a:ln w="19050">
              <a:solidFill>
                <a:srgbClr val="800000"/>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0" name="Text Box 75"/>
            <p:cNvSpPr txBox="1">
              <a:spLocks noChangeArrowheads="1"/>
            </p:cNvSpPr>
            <p:nvPr/>
          </p:nvSpPr>
          <p:spPr bwMode="auto">
            <a:xfrm>
              <a:off x="3689350" y="5054600"/>
              <a:ext cx="3381375"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rgbClr val="800000"/>
                  </a:solidFill>
                  <a:latin typeface="Arial" charset="0"/>
                </a:rPr>
                <a:t>EAP Re-auth Finish (authenticated with rIK) </a:t>
              </a:r>
            </a:p>
          </p:txBody>
        </p:sp>
        <p:sp>
          <p:nvSpPr>
            <p:cNvPr id="41" name="Line 77"/>
            <p:cNvSpPr>
              <a:spLocks noChangeShapeType="1"/>
            </p:cNvSpPr>
            <p:nvPr/>
          </p:nvSpPr>
          <p:spPr bwMode="auto">
            <a:xfrm flipH="1">
              <a:off x="954088" y="5360988"/>
              <a:ext cx="3738562" cy="0"/>
            </a:xfrm>
            <a:prstGeom prst="line">
              <a:avLst/>
            </a:prstGeom>
            <a:noFill/>
            <a:ln w="19050">
              <a:solidFill>
                <a:srgbClr val="800000"/>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2" name="AutoShape 78"/>
            <p:cNvSpPr>
              <a:spLocks noChangeArrowheads="1"/>
            </p:cNvSpPr>
            <p:nvPr/>
          </p:nvSpPr>
          <p:spPr bwMode="auto">
            <a:xfrm>
              <a:off x="8408988" y="5016500"/>
              <a:ext cx="201612" cy="217488"/>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3" name="Text Box 79"/>
            <p:cNvSpPr txBox="1">
              <a:spLocks noChangeArrowheads="1"/>
            </p:cNvSpPr>
            <p:nvPr/>
          </p:nvSpPr>
          <p:spPr bwMode="auto">
            <a:xfrm>
              <a:off x="7870825" y="5008563"/>
              <a:ext cx="565150" cy="27463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rMSK</a:t>
              </a:r>
            </a:p>
          </p:txBody>
        </p:sp>
        <p:sp>
          <p:nvSpPr>
            <p:cNvPr id="44" name="Line 80"/>
            <p:cNvSpPr>
              <a:spLocks noChangeShapeType="1"/>
            </p:cNvSpPr>
            <p:nvPr/>
          </p:nvSpPr>
          <p:spPr bwMode="auto">
            <a:xfrm>
              <a:off x="8596313" y="5191125"/>
              <a:ext cx="241300" cy="0"/>
            </a:xfrm>
            <a:prstGeom prst="line">
              <a:avLst/>
            </a:prstGeom>
            <a:noFill/>
            <a:ln w="9525">
              <a:solidFill>
                <a:schemeClr val="tx1"/>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5" name="AutoShape 81"/>
            <p:cNvSpPr>
              <a:spLocks noChangeArrowheads="1"/>
            </p:cNvSpPr>
            <p:nvPr/>
          </p:nvSpPr>
          <p:spPr bwMode="auto">
            <a:xfrm>
              <a:off x="838200" y="4876800"/>
              <a:ext cx="201612" cy="215900"/>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6" name="Line 82"/>
            <p:cNvSpPr>
              <a:spLocks noChangeShapeType="1"/>
            </p:cNvSpPr>
            <p:nvPr/>
          </p:nvSpPr>
          <p:spPr bwMode="auto">
            <a:xfrm>
              <a:off x="609600" y="5029200"/>
              <a:ext cx="280987" cy="0"/>
            </a:xfrm>
            <a:prstGeom prst="line">
              <a:avLst/>
            </a:prstGeom>
            <a:noFill/>
            <a:ln w="9525">
              <a:solidFill>
                <a:schemeClr val="tx1"/>
              </a:solidFill>
              <a:round/>
              <a:headEnd/>
              <a:tailEnd type="triangle" w="med" len="me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47" name="Text Box 83"/>
            <p:cNvSpPr txBox="1">
              <a:spLocks noChangeArrowheads="1"/>
            </p:cNvSpPr>
            <p:nvPr/>
          </p:nvSpPr>
          <p:spPr bwMode="auto">
            <a:xfrm>
              <a:off x="152400" y="4876800"/>
              <a:ext cx="565150" cy="27463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dirty="0" err="1">
                  <a:latin typeface="Arial" charset="0"/>
                </a:rPr>
                <a:t>rMSK</a:t>
              </a:r>
              <a:endParaRPr lang="en-US" sz="1200" dirty="0">
                <a:latin typeface="Arial" charset="0"/>
              </a:endParaRPr>
            </a:p>
          </p:txBody>
        </p:sp>
        <p:sp>
          <p:nvSpPr>
            <p:cNvPr id="48" name="Text Box 90"/>
            <p:cNvSpPr txBox="1">
              <a:spLocks noChangeArrowheads="1"/>
            </p:cNvSpPr>
            <p:nvPr/>
          </p:nvSpPr>
          <p:spPr bwMode="auto">
            <a:xfrm>
              <a:off x="3829166" y="3886200"/>
              <a:ext cx="1755544" cy="30777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400" b="1" dirty="0" smtClean="0">
                  <a:latin typeface="Arial" charset="0"/>
                </a:rPr>
                <a:t>EAP-RP </a:t>
              </a:r>
              <a:r>
                <a:rPr lang="en-US" sz="1400" b="1" dirty="0">
                  <a:latin typeface="Arial" charset="0"/>
                </a:rPr>
                <a:t>Exchange</a:t>
              </a:r>
            </a:p>
          </p:txBody>
        </p:sp>
        <p:sp>
          <p:nvSpPr>
            <p:cNvPr id="53" name="Text Box 96"/>
            <p:cNvSpPr txBox="1">
              <a:spLocks noChangeArrowheads="1"/>
            </p:cNvSpPr>
            <p:nvPr/>
          </p:nvSpPr>
          <p:spPr bwMode="auto">
            <a:xfrm>
              <a:off x="6216650" y="5434013"/>
              <a:ext cx="666750" cy="274637"/>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(rMSK)</a:t>
              </a:r>
            </a:p>
          </p:txBody>
        </p:sp>
        <p:sp>
          <p:nvSpPr>
            <p:cNvPr id="54" name="AutoShape 99"/>
            <p:cNvSpPr>
              <a:spLocks noChangeArrowheads="1"/>
            </p:cNvSpPr>
            <p:nvPr/>
          </p:nvSpPr>
          <p:spPr bwMode="auto">
            <a:xfrm>
              <a:off x="4633913" y="5576888"/>
              <a:ext cx="201612" cy="215900"/>
            </a:xfrm>
            <a:prstGeom prst="star5">
              <a:avLst/>
            </a:prstGeom>
            <a:solidFill>
              <a:srgbClr val="FFFF00"/>
            </a:solidFill>
            <a:ln w="9525">
              <a:solidFill>
                <a:schemeClr val="tx1"/>
              </a:solidFill>
              <a:miter lim="800000"/>
              <a:headEnd/>
              <a:tailEnd/>
            </a:ln>
            <a:effectLst/>
          </p:spPr>
          <p:txBody>
            <a:bodyPr wrap="none" anchor="ct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5" name="Line 100"/>
            <p:cNvSpPr>
              <a:spLocks noChangeShapeType="1"/>
            </p:cNvSpPr>
            <p:nvPr/>
          </p:nvSpPr>
          <p:spPr bwMode="auto">
            <a:xfrm>
              <a:off x="4860925" y="5746750"/>
              <a:ext cx="280988" cy="0"/>
            </a:xfrm>
            <a:prstGeom prst="line">
              <a:avLst/>
            </a:prstGeom>
            <a:noFill/>
            <a:ln w="9525">
              <a:solidFill>
                <a:schemeClr val="tx1"/>
              </a:solidFill>
              <a:round/>
              <a:headEnd type="triangle" w="med" len="me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6" name="Text Box 101"/>
            <p:cNvSpPr txBox="1">
              <a:spLocks noChangeArrowheads="1"/>
            </p:cNvSpPr>
            <p:nvPr/>
          </p:nvSpPr>
          <p:spPr bwMode="auto">
            <a:xfrm>
              <a:off x="4891088" y="5495925"/>
              <a:ext cx="565150"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a:latin typeface="Arial" charset="0"/>
                </a:rPr>
                <a:t>rMSK</a:t>
              </a:r>
            </a:p>
          </p:txBody>
        </p:sp>
        <p:sp>
          <p:nvSpPr>
            <p:cNvPr id="57" name="Text Box 105"/>
            <p:cNvSpPr txBox="1">
              <a:spLocks noChangeArrowheads="1"/>
            </p:cNvSpPr>
            <p:nvPr/>
          </p:nvSpPr>
          <p:spPr bwMode="auto">
            <a:xfrm>
              <a:off x="3689350" y="5054600"/>
              <a:ext cx="3381375" cy="274638"/>
            </a:xfrm>
            <a:prstGeom prst="rect">
              <a:avLst/>
            </a:prstGeom>
            <a:noFill/>
            <a:ln w="9525">
              <a:noFill/>
              <a:miter lim="800000"/>
              <a:headEnd/>
              <a:tailEnd/>
            </a:ln>
            <a:effectLst/>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pPr algn="ctr" eaLnBrk="1" hangingPunct="1"/>
              <a:r>
                <a:rPr lang="en-US" sz="1200" b="1">
                  <a:solidFill>
                    <a:srgbClr val="800000"/>
                  </a:solidFill>
                  <a:latin typeface="Arial" charset="0"/>
                </a:rPr>
                <a:t>EAP Re-auth Finish (authenticated with rIK) </a:t>
              </a:r>
            </a:p>
          </p:txBody>
        </p:sp>
      </p:grpSp>
      <p:sp>
        <p:nvSpPr>
          <p:cNvPr id="49" name="Line 51"/>
          <p:cNvSpPr>
            <a:spLocks noChangeShapeType="1"/>
          </p:cNvSpPr>
          <p:nvPr/>
        </p:nvSpPr>
        <p:spPr bwMode="auto">
          <a:xfrm>
            <a:off x="1020763" y="1331913"/>
            <a:ext cx="46037" cy="4154487"/>
          </a:xfrm>
          <a:prstGeom prst="line">
            <a:avLst/>
          </a:prstGeom>
          <a:noFill/>
          <a:ln w="15875">
            <a:solidFill>
              <a:schemeClr val="tx1"/>
            </a:solidFill>
            <a:round/>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0" name="Line 91"/>
          <p:cNvSpPr>
            <a:spLocks noChangeShapeType="1"/>
          </p:cNvSpPr>
          <p:nvPr/>
        </p:nvSpPr>
        <p:spPr bwMode="auto">
          <a:xfrm>
            <a:off x="2819400" y="1328738"/>
            <a:ext cx="6350" cy="4157662"/>
          </a:xfrm>
          <a:prstGeom prst="line">
            <a:avLst/>
          </a:prstGeom>
          <a:noFill/>
          <a:ln w="15875">
            <a:solidFill>
              <a:schemeClr val="tx1"/>
            </a:solidFill>
            <a:round/>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1" name="Line 92"/>
          <p:cNvSpPr>
            <a:spLocks noChangeShapeType="1"/>
          </p:cNvSpPr>
          <p:nvPr/>
        </p:nvSpPr>
        <p:spPr bwMode="auto">
          <a:xfrm flipH="1">
            <a:off x="4646612" y="1328738"/>
            <a:ext cx="1588" cy="4157662"/>
          </a:xfrm>
          <a:prstGeom prst="line">
            <a:avLst/>
          </a:prstGeom>
          <a:noFill/>
          <a:ln w="15875">
            <a:solidFill>
              <a:schemeClr val="tx1"/>
            </a:solidFill>
            <a:round/>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2" name="Line 94"/>
          <p:cNvSpPr>
            <a:spLocks noChangeShapeType="1"/>
          </p:cNvSpPr>
          <p:nvPr/>
        </p:nvSpPr>
        <p:spPr bwMode="auto">
          <a:xfrm>
            <a:off x="8229600" y="1393825"/>
            <a:ext cx="1587" cy="4092575"/>
          </a:xfrm>
          <a:prstGeom prst="line">
            <a:avLst/>
          </a:prstGeom>
          <a:noFill/>
          <a:ln w="15875">
            <a:solidFill>
              <a:schemeClr val="tx1"/>
            </a:solidFill>
            <a:round/>
            <a:headEnd/>
            <a:tailEnd/>
          </a:ln>
          <a:effectLst/>
        </p:spPr>
        <p:txBody>
          <a:bodyPr/>
          <a:ls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a:lstStyle>
          <a:p>
            <a:endParaRPr lang="en-US"/>
          </a:p>
        </p:txBody>
      </p:sp>
      <p:sp>
        <p:nvSpPr>
          <p:cNvPr id="58" name="TextBox 57"/>
          <p:cNvSpPr txBox="1"/>
          <p:nvPr/>
        </p:nvSpPr>
        <p:spPr>
          <a:xfrm>
            <a:off x="533400" y="5692914"/>
            <a:ext cx="7848600" cy="707886"/>
          </a:xfrm>
          <a:prstGeom prst="rect">
            <a:avLst/>
          </a:prstGeom>
          <a:noFill/>
        </p:spPr>
        <p:txBody>
          <a:bodyPr wrap="square" rtlCol="0">
            <a:spAutoFit/>
          </a:bodyPr>
          <a:lstStyle/>
          <a:p>
            <a:pPr marL="457200" lvl="3">
              <a:buFont typeface="Arial" pitchFamily="34" charset="0"/>
              <a:buChar char="•"/>
            </a:pPr>
            <a:r>
              <a:rPr lang="en-US" sz="2000" dirty="0" smtClean="0"/>
              <a:t>ERP is specified in RFC 5295/5296</a:t>
            </a:r>
          </a:p>
          <a:p>
            <a:pPr marL="457200" lvl="3">
              <a:buFont typeface="Arial" pitchFamily="34" charset="0"/>
              <a:buChar char="•"/>
            </a:pPr>
            <a:r>
              <a:rPr lang="en-US" sz="2000" dirty="0" smtClean="0"/>
              <a:t>Re-authentication is completed using a single pair of messages</a:t>
            </a:r>
          </a:p>
        </p:txBody>
      </p:sp>
    </p:spTree>
    <p:extLst>
      <p:ext uri="{BB962C8B-B14F-4D97-AF65-F5344CB8AC3E}">
        <p14:creationId xmlns:p14="http://schemas.microsoft.com/office/powerpoint/2010/main" val="19614019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Proposal Details</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25</a:t>
            </a:fld>
            <a:endParaRPr lang="en-US" altLang="ja-JP"/>
          </a:p>
        </p:txBody>
      </p:sp>
    </p:spTree>
    <p:extLst>
      <p:ext uri="{BB962C8B-B14F-4D97-AF65-F5344CB8AC3E}">
        <p14:creationId xmlns:p14="http://schemas.microsoft.com/office/powerpoint/2010/main" val="25373894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2400" dirty="0" smtClean="0"/>
              <a:t>State Machine &amp; Key storage: Conceptual Level</a:t>
            </a:r>
            <a:endParaRPr lang="en-US" sz="2400" dirty="0"/>
          </a:p>
        </p:txBody>
      </p:sp>
      <p:sp>
        <p:nvSpPr>
          <p:cNvPr id="3" name="Content Placeholder 2"/>
          <p:cNvSpPr>
            <a:spLocks noGrp="1"/>
          </p:cNvSpPr>
          <p:nvPr>
            <p:ph idx="1"/>
          </p:nvPr>
        </p:nvSpPr>
        <p:spPr>
          <a:xfrm>
            <a:off x="457200" y="1219200"/>
            <a:ext cx="3733800" cy="4876800"/>
          </a:xfrm>
        </p:spPr>
        <p:txBody>
          <a:bodyPr>
            <a:normAutofit lnSpcReduction="10000"/>
          </a:bodyPr>
          <a:lstStyle/>
          <a:p>
            <a:pPr>
              <a:buNone/>
            </a:pPr>
            <a:r>
              <a:rPr lang="en-US" sz="1600" b="1" i="1" dirty="0" smtClean="0"/>
              <a:t>State-1: No Auth Context</a:t>
            </a:r>
          </a:p>
          <a:p>
            <a:r>
              <a:rPr lang="en-US" sz="1200" dirty="0" smtClean="0"/>
              <a:t>AS: RK</a:t>
            </a:r>
          </a:p>
          <a:p>
            <a:r>
              <a:rPr lang="en-US" sz="1200" dirty="0" smtClean="0"/>
              <a:t>AP: None</a:t>
            </a:r>
          </a:p>
          <a:p>
            <a:r>
              <a:rPr lang="en-US" sz="1200" dirty="0" smtClean="0"/>
              <a:t>STA: RK</a:t>
            </a:r>
            <a:endParaRPr lang="en-US" sz="1600" dirty="0" smtClean="0"/>
          </a:p>
          <a:p>
            <a:pPr>
              <a:buNone/>
            </a:pPr>
            <a:r>
              <a:rPr lang="en-US" sz="1600" b="1" i="1" dirty="0" smtClean="0"/>
              <a:t>State-2: Full EAP session</a:t>
            </a:r>
          </a:p>
          <a:p>
            <a:r>
              <a:rPr lang="en-US" sz="1200" dirty="0" smtClean="0"/>
              <a:t>AS: RK, EMSK, DSRK, </a:t>
            </a:r>
            <a:r>
              <a:rPr lang="en-US" sz="1200" dirty="0" err="1" smtClean="0"/>
              <a:t>rRK</a:t>
            </a:r>
            <a:r>
              <a:rPr lang="en-US" sz="1200" dirty="0" smtClean="0"/>
              <a:t>, </a:t>
            </a:r>
            <a:r>
              <a:rPr lang="en-US" sz="1200" dirty="0" err="1" smtClean="0"/>
              <a:t>rIK</a:t>
            </a:r>
            <a:r>
              <a:rPr lang="en-US" sz="1200" dirty="0" smtClean="0"/>
              <a:t>, </a:t>
            </a:r>
            <a:r>
              <a:rPr lang="en-US" sz="1200" i="1" dirty="0" smtClean="0"/>
              <a:t>MSK</a:t>
            </a:r>
          </a:p>
          <a:p>
            <a:r>
              <a:rPr lang="en-US" sz="1200" dirty="0" smtClean="0"/>
              <a:t>AP: </a:t>
            </a:r>
            <a:r>
              <a:rPr lang="en-US" sz="1200" i="1" dirty="0" smtClean="0"/>
              <a:t>MSK</a:t>
            </a:r>
          </a:p>
          <a:p>
            <a:r>
              <a:rPr lang="en-US" sz="1200" dirty="0" smtClean="0"/>
              <a:t>STA: RK, EMSK, DSRK, </a:t>
            </a:r>
            <a:r>
              <a:rPr lang="en-US" sz="1200" dirty="0" err="1" smtClean="0"/>
              <a:t>rRK</a:t>
            </a:r>
            <a:r>
              <a:rPr lang="en-US" sz="1200" dirty="0" smtClean="0"/>
              <a:t>, </a:t>
            </a:r>
            <a:r>
              <a:rPr lang="en-US" sz="1200" dirty="0" err="1" smtClean="0"/>
              <a:t>rIK</a:t>
            </a:r>
            <a:r>
              <a:rPr lang="en-US" sz="1200" dirty="0" smtClean="0"/>
              <a:t>, </a:t>
            </a:r>
            <a:r>
              <a:rPr lang="en-US" sz="1200" i="1" dirty="0" smtClean="0"/>
              <a:t>MSK</a:t>
            </a:r>
          </a:p>
          <a:p>
            <a:pPr>
              <a:buNone/>
              <a:defRPr/>
            </a:pPr>
            <a:r>
              <a:rPr lang="en-US" sz="1600" b="1" i="1" dirty="0" smtClean="0"/>
              <a:t>State-3: ERP session</a:t>
            </a:r>
          </a:p>
          <a:p>
            <a:pPr>
              <a:defRPr/>
            </a:pPr>
            <a:r>
              <a:rPr lang="en-US" sz="1200" dirty="0" smtClean="0"/>
              <a:t>AS: RK, EMSK, DSRK, </a:t>
            </a:r>
            <a:r>
              <a:rPr lang="en-US" sz="1200" dirty="0" err="1" smtClean="0"/>
              <a:t>rRK</a:t>
            </a:r>
            <a:r>
              <a:rPr lang="en-US" sz="1200" dirty="0" smtClean="0"/>
              <a:t>, </a:t>
            </a:r>
            <a:r>
              <a:rPr lang="en-US" sz="1200" dirty="0" err="1" smtClean="0"/>
              <a:t>rIK</a:t>
            </a:r>
            <a:r>
              <a:rPr lang="en-US" sz="1200" dirty="0" smtClean="0"/>
              <a:t>, </a:t>
            </a:r>
            <a:r>
              <a:rPr lang="en-US" sz="1200" i="1" dirty="0" err="1" smtClean="0"/>
              <a:t>rMSK</a:t>
            </a:r>
            <a:endParaRPr lang="en-US" sz="1200" i="1" dirty="0" smtClean="0"/>
          </a:p>
          <a:p>
            <a:pPr>
              <a:defRPr/>
            </a:pPr>
            <a:r>
              <a:rPr lang="en-US" sz="1200" dirty="0" smtClean="0"/>
              <a:t>AP: </a:t>
            </a:r>
            <a:r>
              <a:rPr lang="en-US" sz="1200" i="1" dirty="0" err="1" smtClean="0"/>
              <a:t>rMSK</a:t>
            </a:r>
            <a:endParaRPr lang="en-US" sz="1200" i="1" dirty="0" smtClean="0"/>
          </a:p>
          <a:p>
            <a:pPr>
              <a:defRPr/>
            </a:pPr>
            <a:r>
              <a:rPr lang="en-US" sz="1200" dirty="0" smtClean="0"/>
              <a:t>STA: RK, EMSK, DSRK, </a:t>
            </a:r>
            <a:r>
              <a:rPr lang="en-US" sz="1200" dirty="0" err="1" smtClean="0"/>
              <a:t>rRK</a:t>
            </a:r>
            <a:r>
              <a:rPr lang="en-US" sz="1200" dirty="0" smtClean="0"/>
              <a:t>, </a:t>
            </a:r>
            <a:r>
              <a:rPr lang="en-US" sz="1200" dirty="0" err="1" smtClean="0"/>
              <a:t>rIK</a:t>
            </a:r>
            <a:r>
              <a:rPr lang="en-US" sz="1200" dirty="0" smtClean="0"/>
              <a:t>, </a:t>
            </a:r>
            <a:r>
              <a:rPr lang="en-US" sz="1200" i="1" dirty="0" err="1" smtClean="0"/>
              <a:t>rMSK</a:t>
            </a:r>
            <a:endParaRPr lang="en-US" sz="1200" i="1" dirty="0" smtClean="0"/>
          </a:p>
          <a:p>
            <a:pPr>
              <a:defRPr/>
            </a:pPr>
            <a:endParaRPr lang="en-US" sz="1200" i="1" dirty="0" smtClean="0"/>
          </a:p>
          <a:p>
            <a:pPr marL="342900" lvl="1" indent="-342900">
              <a:buNone/>
            </a:pPr>
            <a:endParaRPr lang="en-US" sz="1600" b="1" dirty="0" smtClean="0"/>
          </a:p>
          <a:p>
            <a:pPr marL="342900" lvl="1" indent="-342900">
              <a:buNone/>
            </a:pPr>
            <a:r>
              <a:rPr lang="en-US" sz="1600" b="1" dirty="0" smtClean="0"/>
              <a:t>Action-a: Optimized Full EAP Exchange</a:t>
            </a:r>
          </a:p>
          <a:p>
            <a:pPr marL="342900" lvl="1" indent="-342900">
              <a:buFont typeface="Arial" pitchFamily="34" charset="0"/>
              <a:buChar char="•"/>
            </a:pPr>
            <a:r>
              <a:rPr lang="en-US" sz="1600" dirty="0" smtClean="0"/>
              <a:t>Optimized full EAP procedure can be used</a:t>
            </a:r>
          </a:p>
          <a:p>
            <a:pPr marL="342900" lvl="1" indent="-342900">
              <a:buFont typeface="Arial" pitchFamily="34" charset="0"/>
              <a:buChar char="•"/>
            </a:pPr>
            <a:r>
              <a:rPr lang="en-US" sz="1600" dirty="0" smtClean="0"/>
              <a:t>A new </a:t>
            </a:r>
            <a:r>
              <a:rPr lang="en-US" sz="1600" dirty="0" err="1" smtClean="0"/>
              <a:t>rRK</a:t>
            </a:r>
            <a:r>
              <a:rPr lang="en-US" sz="1600" dirty="0" smtClean="0"/>
              <a:t>, </a:t>
            </a:r>
            <a:r>
              <a:rPr lang="en-US" sz="1600" dirty="0" err="1" smtClean="0"/>
              <a:t>rIK</a:t>
            </a:r>
            <a:r>
              <a:rPr lang="en-US" sz="1600" dirty="0" smtClean="0"/>
              <a:t> is generated</a:t>
            </a:r>
            <a:endParaRPr lang="en-US" dirty="0" smtClean="0"/>
          </a:p>
          <a:p>
            <a:pPr marL="342900" lvl="1" indent="-342900">
              <a:buNone/>
            </a:pPr>
            <a:r>
              <a:rPr lang="en-US" sz="1600" b="1" dirty="0" smtClean="0"/>
              <a:t>Action-b: New EAP-ERP Session</a:t>
            </a:r>
          </a:p>
          <a:p>
            <a:pPr marL="342900" lvl="1" indent="-342900">
              <a:buFont typeface="Arial" pitchFamily="34" charset="0"/>
              <a:buChar char="•"/>
            </a:pPr>
            <a:r>
              <a:rPr lang="en-US" sz="1600" dirty="0" smtClean="0"/>
              <a:t>A new </a:t>
            </a:r>
            <a:r>
              <a:rPr lang="en-US" sz="1600" dirty="0" err="1" smtClean="0"/>
              <a:t>rMSK</a:t>
            </a:r>
            <a:r>
              <a:rPr lang="en-US" sz="1600" dirty="0" smtClean="0"/>
              <a:t> is generated</a:t>
            </a:r>
          </a:p>
          <a:p>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26</a:t>
            </a:fld>
            <a:endParaRPr lang="en-US" altLang="ja-JP" dirty="0"/>
          </a:p>
        </p:txBody>
      </p:sp>
      <p:pic>
        <p:nvPicPr>
          <p:cNvPr id="140290" name="Picture 2"/>
          <p:cNvPicPr>
            <a:picLocks noChangeAspect="1" noChangeArrowheads="1"/>
          </p:cNvPicPr>
          <p:nvPr/>
        </p:nvPicPr>
        <p:blipFill>
          <a:blip r:embed="rId3"/>
          <a:srcRect/>
          <a:stretch>
            <a:fillRect/>
          </a:stretch>
        </p:blipFill>
        <p:spPr bwMode="auto">
          <a:xfrm>
            <a:off x="4419600" y="1524000"/>
            <a:ext cx="4343400" cy="4433888"/>
          </a:xfrm>
          <a:prstGeom prst="rect">
            <a:avLst/>
          </a:prstGeom>
          <a:noFill/>
          <a:ln w="9525">
            <a:noFill/>
            <a:miter lim="800000"/>
            <a:headEnd/>
            <a:tailEnd/>
          </a:ln>
        </p:spPr>
      </p:pic>
    </p:spTree>
    <p:extLst>
      <p:ext uri="{BB962C8B-B14F-4D97-AF65-F5344CB8AC3E}">
        <p14:creationId xmlns:p14="http://schemas.microsoft.com/office/powerpoint/2010/main" val="17912947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610600" cy="457200"/>
          </a:xfrm>
        </p:spPr>
        <p:txBody>
          <a:bodyPr/>
          <a:lstStyle/>
          <a:p>
            <a:r>
              <a:rPr lang="en-US" sz="2400" dirty="0" smtClean="0"/>
              <a:t>Optimized full EAP with concurrent IP address assignment</a:t>
            </a:r>
            <a:endParaRPr lang="en-US" sz="24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27</a:t>
            </a:fld>
            <a:endParaRPr lang="en-US" altLang="ja-JP"/>
          </a:p>
        </p:txBody>
      </p:sp>
      <p:sp>
        <p:nvSpPr>
          <p:cNvPr id="8" name="コンテンツ プレースホルダ 6"/>
          <p:cNvSpPr>
            <a:spLocks noGrp="1"/>
          </p:cNvSpPr>
          <p:nvPr>
            <p:ph idx="1"/>
          </p:nvPr>
        </p:nvSpPr>
        <p:spPr>
          <a:xfrm>
            <a:off x="5715000" y="990600"/>
            <a:ext cx="3276600" cy="5334000"/>
          </a:xfrm>
        </p:spPr>
        <p:txBody>
          <a:bodyPr/>
          <a:lstStyle/>
          <a:p>
            <a:r>
              <a:rPr lang="en-US" altLang="ja-JP" sz="1200" b="0" dirty="0" smtClean="0">
                <a:ea typeface="MS PGothic" pitchFamily="34" charset="-128"/>
              </a:rPr>
              <a:t>Optimized Full EAP is performed when EAP-ERP context (EMSK, </a:t>
            </a:r>
            <a:r>
              <a:rPr lang="en-US" altLang="ja-JP" sz="1200" b="0" dirty="0" err="1" smtClean="0">
                <a:ea typeface="MS PGothic" pitchFamily="34" charset="-128"/>
              </a:rPr>
              <a:t>rRK</a:t>
            </a:r>
            <a:r>
              <a:rPr lang="en-US" altLang="ja-JP" sz="1200" b="0" dirty="0" smtClean="0">
                <a:ea typeface="MS PGothic" pitchFamily="34" charset="-128"/>
              </a:rPr>
              <a:t>, </a:t>
            </a:r>
            <a:r>
              <a:rPr lang="en-US" altLang="ja-JP" sz="1200" b="0" dirty="0" err="1" smtClean="0">
                <a:ea typeface="MS PGothic" pitchFamily="34" charset="-128"/>
              </a:rPr>
              <a:t>rIK</a:t>
            </a:r>
            <a:r>
              <a:rPr lang="en-US" altLang="ja-JP" sz="1200" b="0" dirty="0" smtClean="0">
                <a:ea typeface="MS PGothic" pitchFamily="34" charset="-128"/>
              </a:rPr>
              <a:t>) is not setup or has expired. </a:t>
            </a:r>
          </a:p>
          <a:p>
            <a:r>
              <a:rPr lang="en-US" altLang="zh-CN" sz="1200" b="0" dirty="0" smtClean="0"/>
              <a:t>Different IP address assignment mechanism could be used, depending on the network deployment.</a:t>
            </a:r>
            <a:endParaRPr lang="en-US" altLang="zh-CN" sz="1200" b="0" dirty="0" smtClean="0">
              <a:solidFill>
                <a:srgbClr val="FF0000"/>
              </a:solidFill>
              <a:latin typeface="Times New Roman" charset="0"/>
            </a:endParaRPr>
          </a:p>
          <a:p>
            <a:r>
              <a:rPr lang="en-US" altLang="zh-CN" sz="1200" b="0" dirty="0" smtClean="0"/>
              <a:t>Step-1: </a:t>
            </a:r>
            <a:r>
              <a:rPr lang="en-US" altLang="zh-CN" sz="1200" b="0" dirty="0" err="1" smtClean="0"/>
              <a:t>EAPoL</a:t>
            </a:r>
            <a:r>
              <a:rPr lang="en-US" altLang="zh-CN" sz="1200" b="0" dirty="0" smtClean="0"/>
              <a:t>-Start and EAP-Request/ID are skipped. An EAP-Response/ID is carried in IEs.</a:t>
            </a:r>
            <a:endParaRPr lang="en-US" altLang="zh-CN" sz="1200" b="0" dirty="0" smtClean="0">
              <a:solidFill>
                <a:srgbClr val="FF0000"/>
              </a:solidFill>
              <a:latin typeface="Times New Roman" charset="0"/>
            </a:endParaRPr>
          </a:p>
          <a:p>
            <a:r>
              <a:rPr lang="en-US" altLang="ja-JP" sz="1200" b="0" dirty="0" smtClean="0">
                <a:ea typeface="MS PGothic" pitchFamily="34" charset="-128"/>
              </a:rPr>
              <a:t>Step-5 is optional for SIM based  device</a:t>
            </a:r>
          </a:p>
          <a:p>
            <a:r>
              <a:rPr lang="en-US" altLang="ja-JP" sz="1200" b="0" dirty="0" smtClean="0">
                <a:ea typeface="MS PGothic" pitchFamily="34" charset="-128"/>
              </a:rPr>
              <a:t>Step-7 and 15: A MIC for whole MSDU protected by KCK are attached in Assoc Request and Assoc Response.</a:t>
            </a:r>
          </a:p>
          <a:p>
            <a:r>
              <a:rPr lang="en-US" altLang="ja-JP" sz="1200" b="0" dirty="0" smtClean="0">
                <a:ea typeface="MS PGothic" pitchFamily="34" charset="-128"/>
              </a:rPr>
              <a:t>Step 8: AP caches MSDU MIC before PTK is available.</a:t>
            </a:r>
          </a:p>
          <a:p>
            <a:r>
              <a:rPr lang="en-US" altLang="ja-JP" sz="1200" b="0" dirty="0" smtClean="0">
                <a:ea typeface="MS PGothic" pitchFamily="34" charset="-128"/>
              </a:rPr>
              <a:t>Step 12: AP verifies MSDU MIC once PTK is received from AS.</a:t>
            </a:r>
          </a:p>
          <a:p>
            <a:r>
              <a:rPr lang="en-US" altLang="ja-JP" sz="1200" b="0" dirty="0" smtClean="0">
                <a:ea typeface="MS PGothic" pitchFamily="34" charset="-128"/>
              </a:rPr>
              <a:t>Step 13,14: A full DHCP procedure could be used if the DHCP server doesn’t support Rapid Commit Option. </a:t>
            </a:r>
          </a:p>
          <a:p>
            <a:r>
              <a:rPr lang="en-US" altLang="ja-JP" sz="1200" b="0" dirty="0" smtClean="0">
                <a:ea typeface="MS PGothic" pitchFamily="34" charset="-128"/>
              </a:rPr>
              <a:t>Other IP address allocation could be used, for example AP can be pre-assigned a IP pool.</a:t>
            </a:r>
          </a:p>
          <a:p>
            <a:r>
              <a:rPr lang="en-US" altLang="ja-JP" sz="1200" b="0" dirty="0" smtClean="0">
                <a:ea typeface="MS PGothic" pitchFamily="34" charset="-128"/>
              </a:rPr>
              <a:t>If IP address assignment server doesn’t respond within a  certain period, then the AP may send Assoc </a:t>
            </a:r>
            <a:r>
              <a:rPr lang="en-US" altLang="ja-JP" sz="1200" b="0" dirty="0" err="1" smtClean="0">
                <a:ea typeface="MS PGothic" pitchFamily="34" charset="-128"/>
              </a:rPr>
              <a:t>Resp</a:t>
            </a:r>
            <a:r>
              <a:rPr lang="en-US" altLang="ja-JP" sz="1200" b="0" dirty="0" smtClean="0">
                <a:ea typeface="MS PGothic" pitchFamily="34" charset="-128"/>
              </a:rPr>
              <a:t> frame with indication of  IP configuration unavailable/pending.</a:t>
            </a:r>
          </a:p>
          <a:p>
            <a:endParaRPr lang="en-US" altLang="ja-JP" sz="1200" b="0" dirty="0" smtClean="0">
              <a:ea typeface="MS PGothic" pitchFamily="34" charset="-128"/>
            </a:endParaRPr>
          </a:p>
        </p:txBody>
      </p:sp>
      <p:pic>
        <p:nvPicPr>
          <p:cNvPr id="135170" name="Picture 2"/>
          <p:cNvPicPr>
            <a:picLocks noChangeAspect="1" noChangeArrowheads="1"/>
          </p:cNvPicPr>
          <p:nvPr/>
        </p:nvPicPr>
        <p:blipFill>
          <a:blip r:embed="rId3"/>
          <a:srcRect/>
          <a:stretch>
            <a:fillRect/>
          </a:stretch>
        </p:blipFill>
        <p:spPr bwMode="auto">
          <a:xfrm>
            <a:off x="381000" y="1066800"/>
            <a:ext cx="5181600" cy="5086350"/>
          </a:xfrm>
          <a:prstGeom prst="rect">
            <a:avLst/>
          </a:prstGeom>
          <a:noFill/>
          <a:ln w="9525">
            <a:noFill/>
            <a:miter lim="800000"/>
            <a:headEnd/>
            <a:tailEnd/>
          </a:ln>
        </p:spPr>
      </p:pic>
    </p:spTree>
    <p:extLst>
      <p:ext uri="{BB962C8B-B14F-4D97-AF65-F5344CB8AC3E}">
        <p14:creationId xmlns:p14="http://schemas.microsoft.com/office/powerpoint/2010/main" val="1561154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457200"/>
          </a:xfrm>
        </p:spPr>
        <p:txBody>
          <a:bodyPr/>
          <a:lstStyle/>
          <a:p>
            <a:r>
              <a:rPr lang="en-US" sz="2400" dirty="0" smtClean="0"/>
              <a:t>Option-1: Concurrent EAP-RP &amp; IP Address assignment</a:t>
            </a:r>
            <a:endParaRPr lang="en-US" sz="24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28</a:t>
            </a:fld>
            <a:endParaRPr lang="en-US" altLang="ja-JP"/>
          </a:p>
        </p:txBody>
      </p:sp>
      <p:sp>
        <p:nvSpPr>
          <p:cNvPr id="14" name="コンテンツ プレースホルダ 6"/>
          <p:cNvSpPr>
            <a:spLocks noGrp="1"/>
          </p:cNvSpPr>
          <p:nvPr>
            <p:ph idx="1"/>
          </p:nvPr>
        </p:nvSpPr>
        <p:spPr>
          <a:xfrm>
            <a:off x="5486400" y="914400"/>
            <a:ext cx="3505200" cy="5562600"/>
          </a:xfrm>
        </p:spPr>
        <p:txBody>
          <a:bodyPr/>
          <a:lstStyle/>
          <a:p>
            <a:r>
              <a:rPr lang="en-US" altLang="ja-JP" sz="1200" b="0" dirty="0" smtClean="0">
                <a:ea typeface="MS PGothic" pitchFamily="34" charset="-128"/>
              </a:rPr>
              <a:t>Used when EAP-RP context is setup (</a:t>
            </a:r>
            <a:r>
              <a:rPr lang="en-US" altLang="ja-JP" sz="1200" b="0" dirty="0" err="1" smtClean="0">
                <a:ea typeface="MS PGothic" pitchFamily="34" charset="-128"/>
              </a:rPr>
              <a:t>rRK</a:t>
            </a:r>
            <a:r>
              <a:rPr lang="en-US" altLang="ja-JP" sz="1200" b="0" dirty="0" smtClean="0">
                <a:ea typeface="MS PGothic" pitchFamily="34" charset="-128"/>
              </a:rPr>
              <a:t>, </a:t>
            </a:r>
            <a:r>
              <a:rPr lang="en-US" altLang="ja-JP" sz="1200" b="0" dirty="0" err="1" smtClean="0">
                <a:ea typeface="MS PGothic" pitchFamily="34" charset="-128"/>
              </a:rPr>
              <a:t>rIK</a:t>
            </a:r>
            <a:r>
              <a:rPr lang="en-US" altLang="ja-JP" sz="1200" b="0" dirty="0" smtClean="0">
                <a:ea typeface="MS PGothic" pitchFamily="34" charset="-128"/>
              </a:rPr>
              <a:t>, EMSK)</a:t>
            </a:r>
          </a:p>
          <a:p>
            <a:r>
              <a:rPr lang="en-US" altLang="ja-JP" sz="1200" b="0" dirty="0" smtClean="0">
                <a:ea typeface="MS PGothic" pitchFamily="34" charset="-128"/>
              </a:rPr>
              <a:t>[Step-0] Full authentication may happen using an AP or using a cellular system. Use of optimized full-EAP (proposed in slide-13) is preferred</a:t>
            </a:r>
          </a:p>
          <a:p>
            <a:r>
              <a:rPr lang="en-US" altLang="ja-JP" sz="1200" b="0" dirty="0" smtClean="0">
                <a:ea typeface="MS PGothic" pitchFamily="34" charset="-128"/>
              </a:rPr>
              <a:t>[step 2] AP transmits the </a:t>
            </a:r>
            <a:r>
              <a:rPr lang="en-US" altLang="ja-JP" sz="1200" b="0" dirty="0" smtClean="0"/>
              <a:t>Probe Resp. which includes .11ai capability indicator for ERP &amp; simultaneous IP </a:t>
            </a:r>
            <a:r>
              <a:rPr lang="en-US" altLang="ja-JP" sz="1200" b="0" dirty="0" err="1" smtClean="0"/>
              <a:t>addr</a:t>
            </a:r>
            <a:r>
              <a:rPr lang="en-US" altLang="ja-JP" sz="1200" b="0" dirty="0" smtClean="0"/>
              <a:t> assignment. AP changes </a:t>
            </a:r>
            <a:r>
              <a:rPr lang="en-US" altLang="ja-JP" sz="1200" b="0" dirty="0" err="1" smtClean="0"/>
              <a:t>Anonce</a:t>
            </a:r>
            <a:r>
              <a:rPr lang="en-US" altLang="ja-JP" sz="1200" b="0" dirty="0" smtClean="0"/>
              <a:t> frequent enough</a:t>
            </a:r>
            <a:endParaRPr lang="en-US" altLang="ja-JP" sz="1200" b="0" dirty="0" smtClean="0">
              <a:ea typeface="MS PGothic" pitchFamily="34" charset="-128"/>
            </a:endParaRPr>
          </a:p>
          <a:p>
            <a:r>
              <a:rPr lang="en-US" altLang="ja-JP" sz="1200" b="0" dirty="0" smtClean="0">
                <a:ea typeface="MS PGothic" pitchFamily="34" charset="-128"/>
              </a:rPr>
              <a:t>[step-3] STA generates </a:t>
            </a:r>
            <a:r>
              <a:rPr lang="en-US" altLang="ja-JP" sz="1200" b="0" dirty="0" err="1" smtClean="0">
                <a:ea typeface="MS PGothic" pitchFamily="34" charset="-128"/>
              </a:rPr>
              <a:t>rMSK</a:t>
            </a:r>
            <a:r>
              <a:rPr lang="en-US" altLang="ja-JP" sz="1200" b="0" dirty="0" smtClean="0">
                <a:ea typeface="MS PGothic" pitchFamily="34" charset="-128"/>
              </a:rPr>
              <a:t> using [RFC 5296] before sending Assoc-</a:t>
            </a:r>
            <a:r>
              <a:rPr lang="en-US" altLang="ja-JP" sz="1200" b="0" dirty="0" err="1" smtClean="0">
                <a:ea typeface="MS PGothic" pitchFamily="34" charset="-128"/>
              </a:rPr>
              <a:t>Req</a:t>
            </a:r>
            <a:endParaRPr lang="en-US" altLang="ja-JP" sz="1200" b="0" dirty="0" smtClean="0">
              <a:ea typeface="MS PGothic" pitchFamily="34" charset="-128"/>
            </a:endParaRPr>
          </a:p>
          <a:p>
            <a:pPr>
              <a:buNone/>
            </a:pPr>
            <a:r>
              <a:rPr lang="en-US" sz="1200" dirty="0" smtClean="0">
                <a:ea typeface="MS PGothic" pitchFamily="34" charset="-128"/>
              </a:rPr>
              <a:t>	</a:t>
            </a:r>
            <a:r>
              <a:rPr lang="en-US" sz="1200" dirty="0" err="1" smtClean="0"/>
              <a:t>rMSK</a:t>
            </a:r>
            <a:r>
              <a:rPr lang="en-US" sz="1200" dirty="0" smtClean="0"/>
              <a:t> = KDF (K, S), where K = </a:t>
            </a:r>
            <a:r>
              <a:rPr lang="en-US" sz="1200" dirty="0" err="1" smtClean="0"/>
              <a:t>rRK</a:t>
            </a:r>
            <a:r>
              <a:rPr lang="en-US" sz="1200" dirty="0" smtClean="0"/>
              <a:t> and</a:t>
            </a:r>
          </a:p>
          <a:p>
            <a:pPr>
              <a:buNone/>
            </a:pPr>
            <a:r>
              <a:rPr lang="en-US" sz="1200" dirty="0" smtClean="0"/>
              <a:t>	S = </a:t>
            </a:r>
            <a:r>
              <a:rPr lang="en-US" sz="1200" dirty="0" err="1" smtClean="0"/>
              <a:t>rMSK</a:t>
            </a:r>
            <a:r>
              <a:rPr lang="en-US" sz="1200" dirty="0" smtClean="0"/>
              <a:t> label | "\0" | SEQ | length</a:t>
            </a:r>
          </a:p>
          <a:p>
            <a:pPr lvl="0"/>
            <a:r>
              <a:rPr lang="en-US" altLang="ja-JP" sz="1200" b="0" dirty="0" smtClean="0">
                <a:solidFill>
                  <a:srgbClr val="000000"/>
                </a:solidFill>
                <a:ea typeface="MS PGothic" pitchFamily="34" charset="-128"/>
              </a:rPr>
              <a:t>[step-4] STA packs the following  messages as IEs of Association-Request</a:t>
            </a:r>
          </a:p>
          <a:p>
            <a:pPr lvl="1"/>
            <a:r>
              <a:rPr lang="en-US" altLang="ja-JP" sz="1100" dirty="0" smtClean="0">
                <a:solidFill>
                  <a:srgbClr val="000000"/>
                </a:solidFill>
              </a:rPr>
              <a:t>EAP Re-auth Initiate [Message Integrity using </a:t>
            </a:r>
            <a:r>
              <a:rPr lang="en-US" altLang="ja-JP" sz="1100" dirty="0" err="1" smtClean="0">
                <a:solidFill>
                  <a:srgbClr val="000000"/>
                </a:solidFill>
              </a:rPr>
              <a:t>rIK</a:t>
            </a:r>
            <a:r>
              <a:rPr lang="en-US" altLang="ja-JP" sz="1100" dirty="0" smtClean="0">
                <a:solidFill>
                  <a:srgbClr val="000000"/>
                </a:solidFill>
              </a:rPr>
              <a:t>]</a:t>
            </a:r>
          </a:p>
          <a:p>
            <a:pPr lvl="1"/>
            <a:r>
              <a:rPr lang="en-US" altLang="ja-JP" sz="1100" b="0" dirty="0" smtClean="0">
                <a:solidFill>
                  <a:srgbClr val="000000"/>
                </a:solidFill>
                <a:ea typeface="MS PGothic" pitchFamily="34" charset="-128"/>
              </a:rPr>
              <a:t>DHCP Discover with Rapid Commit [Encrypted using KEK]</a:t>
            </a:r>
          </a:p>
          <a:p>
            <a:pPr lvl="1"/>
            <a:r>
              <a:rPr lang="en-US" altLang="ja-JP" sz="1100" dirty="0" smtClean="0">
                <a:solidFill>
                  <a:srgbClr val="000000"/>
                </a:solidFill>
              </a:rPr>
              <a:t>EAPOL-Key (</a:t>
            </a:r>
            <a:r>
              <a:rPr lang="en-US" altLang="ja-JP" sz="1100" dirty="0" err="1" smtClean="0">
                <a:solidFill>
                  <a:srgbClr val="000000"/>
                </a:solidFill>
              </a:rPr>
              <a:t>Snonce</a:t>
            </a:r>
            <a:r>
              <a:rPr lang="en-US" altLang="ja-JP" sz="1100" dirty="0" smtClean="0">
                <a:solidFill>
                  <a:srgbClr val="000000"/>
                </a:solidFill>
              </a:rPr>
              <a:t>, </a:t>
            </a:r>
            <a:r>
              <a:rPr lang="en-US" altLang="ja-JP" sz="1100" dirty="0" err="1" smtClean="0">
                <a:solidFill>
                  <a:srgbClr val="000000"/>
                </a:solidFill>
              </a:rPr>
              <a:t>Anonce</a:t>
            </a:r>
            <a:r>
              <a:rPr lang="en-US" altLang="ja-JP" sz="1100" dirty="0" smtClean="0">
                <a:solidFill>
                  <a:srgbClr val="000000"/>
                </a:solidFill>
              </a:rPr>
              <a:t>)</a:t>
            </a:r>
            <a:endParaRPr lang="en-US" altLang="ja-JP" sz="1100" b="0" dirty="0" smtClean="0">
              <a:solidFill>
                <a:srgbClr val="000000"/>
              </a:solidFill>
              <a:ea typeface="MS PGothic" pitchFamily="34" charset="-128"/>
            </a:endParaRPr>
          </a:p>
          <a:p>
            <a:r>
              <a:rPr lang="en-US" altLang="ja-JP" sz="1200" b="0" dirty="0" smtClean="0">
                <a:solidFill>
                  <a:srgbClr val="000000"/>
                </a:solidFill>
              </a:rPr>
              <a:t>[step-4] STA applies message integrity on the combined payload that include EAP-Re-Auth, DHCP-Discover &amp; EAPOL-Key using KCK</a:t>
            </a:r>
          </a:p>
          <a:p>
            <a:r>
              <a:rPr lang="en-US" altLang="ja-JP" sz="1200" b="0" dirty="0" smtClean="0">
                <a:solidFill>
                  <a:srgbClr val="000000"/>
                </a:solidFill>
                <a:ea typeface="MS PGothic" pitchFamily="34" charset="-128"/>
              </a:rPr>
              <a:t>[step-5] AP holds the DHCP &amp; EAPOL-Key message until it receives </a:t>
            </a:r>
            <a:r>
              <a:rPr lang="en-US" altLang="ja-JP" sz="1200" b="0" dirty="0" err="1" smtClean="0">
                <a:solidFill>
                  <a:srgbClr val="000000"/>
                </a:solidFill>
                <a:ea typeface="MS PGothic" pitchFamily="34" charset="-128"/>
              </a:rPr>
              <a:t>rMSK</a:t>
            </a:r>
            <a:r>
              <a:rPr lang="en-US" altLang="ja-JP" sz="1200" b="0" dirty="0" smtClean="0">
                <a:solidFill>
                  <a:srgbClr val="000000"/>
                </a:solidFill>
                <a:ea typeface="MS PGothic" pitchFamily="34" charset="-128"/>
              </a:rPr>
              <a:t> from AS</a:t>
            </a:r>
          </a:p>
          <a:p>
            <a:pPr lvl="0"/>
            <a:r>
              <a:rPr lang="en-US" altLang="ja-JP" sz="1200" b="0" dirty="0" smtClean="0">
                <a:solidFill>
                  <a:srgbClr val="000000"/>
                </a:solidFill>
                <a:ea typeface="MS PGothic" pitchFamily="34" charset="-128"/>
              </a:rPr>
              <a:t>[step 8b] AP performs MIC for DHCP &amp; EAPOL Key messages and decrypt DHCP</a:t>
            </a:r>
            <a:endParaRPr lang="en-US" altLang="ja-JP" sz="1200" b="0" dirty="0" smtClean="0"/>
          </a:p>
        </p:txBody>
      </p:sp>
      <p:pic>
        <p:nvPicPr>
          <p:cNvPr id="133122" name="Picture 2"/>
          <p:cNvPicPr>
            <a:picLocks noChangeAspect="1" noChangeArrowheads="1"/>
          </p:cNvPicPr>
          <p:nvPr/>
        </p:nvPicPr>
        <p:blipFill>
          <a:blip r:embed="rId3"/>
          <a:srcRect/>
          <a:stretch>
            <a:fillRect/>
          </a:stretch>
        </p:blipFill>
        <p:spPr bwMode="auto">
          <a:xfrm>
            <a:off x="304800" y="1000125"/>
            <a:ext cx="5069470" cy="5400675"/>
          </a:xfrm>
          <a:prstGeom prst="rect">
            <a:avLst/>
          </a:prstGeom>
          <a:noFill/>
          <a:ln w="9525">
            <a:noFill/>
            <a:miter lim="800000"/>
            <a:headEnd/>
            <a:tailEnd/>
          </a:ln>
        </p:spPr>
      </p:pic>
    </p:spTree>
    <p:extLst>
      <p:ext uri="{BB962C8B-B14F-4D97-AF65-F5344CB8AC3E}">
        <p14:creationId xmlns:p14="http://schemas.microsoft.com/office/powerpoint/2010/main" val="2061789557"/>
      </p:ext>
    </p:extLst>
  </p:cSld>
  <p:clrMapOvr>
    <a:masterClrMapping/>
  </p:clrMapOvr>
  <p:transition advClick="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382000" cy="304800"/>
          </a:xfrm>
        </p:spPr>
        <p:txBody>
          <a:bodyPr/>
          <a:lstStyle/>
          <a:p>
            <a:r>
              <a:rPr lang="en-US" sz="1800" dirty="0" smtClean="0"/>
              <a:t>Option-2: Concurrent EAP-RP &amp; IP Address assignment with Deferred </a:t>
            </a:r>
            <a:r>
              <a:rPr lang="en-US" sz="1800" dirty="0" err="1" smtClean="0"/>
              <a:t>ANonce</a:t>
            </a:r>
            <a:r>
              <a:rPr lang="en-US" sz="1800" dirty="0" smtClean="0"/>
              <a:t>  </a:t>
            </a:r>
            <a:endParaRPr lang="en-US" sz="1800"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29</a:t>
            </a:fld>
            <a:endParaRPr lang="en-US" altLang="ja-JP"/>
          </a:p>
        </p:txBody>
      </p:sp>
      <p:sp>
        <p:nvSpPr>
          <p:cNvPr id="8" name="コンテンツ プレースホルダ 6"/>
          <p:cNvSpPr>
            <a:spLocks noGrp="1"/>
          </p:cNvSpPr>
          <p:nvPr>
            <p:ph idx="1"/>
          </p:nvPr>
        </p:nvSpPr>
        <p:spPr>
          <a:xfrm>
            <a:off x="5181600" y="1295400"/>
            <a:ext cx="3810000" cy="4800600"/>
          </a:xfrm>
        </p:spPr>
        <p:txBody>
          <a:bodyPr/>
          <a:lstStyle/>
          <a:p>
            <a:pPr>
              <a:buNone/>
            </a:pPr>
            <a:r>
              <a:rPr lang="en-US" altLang="ja-JP" sz="1400" dirty="0" smtClean="0">
                <a:ea typeface="MS PGothic" pitchFamily="34" charset="-128"/>
              </a:rPr>
              <a:t>Changes </a:t>
            </a:r>
            <a:r>
              <a:rPr lang="en-US" altLang="ja-JP" sz="1400" dirty="0" err="1" smtClean="0">
                <a:ea typeface="MS PGothic" pitchFamily="34" charset="-128"/>
              </a:rPr>
              <a:t>w.r.t</a:t>
            </a:r>
            <a:r>
              <a:rPr lang="en-US" altLang="ja-JP" sz="1400" dirty="0" smtClean="0">
                <a:ea typeface="MS PGothic" pitchFamily="34" charset="-128"/>
              </a:rPr>
              <a:t> earlier option-1</a:t>
            </a:r>
          </a:p>
          <a:p>
            <a:r>
              <a:rPr lang="en-US" altLang="ja-JP" sz="1600" b="0" dirty="0" err="1" smtClean="0">
                <a:ea typeface="MS PGothic" pitchFamily="34" charset="-128"/>
              </a:rPr>
              <a:t>ANonce</a:t>
            </a:r>
            <a:r>
              <a:rPr lang="en-US" altLang="ja-JP" sz="1600" b="0" dirty="0" smtClean="0">
                <a:ea typeface="MS PGothic" pitchFamily="34" charset="-128"/>
              </a:rPr>
              <a:t> is deferred to Assoc </a:t>
            </a:r>
            <a:r>
              <a:rPr lang="en-US" altLang="ja-JP" sz="1600" b="0" dirty="0" err="1" smtClean="0">
                <a:ea typeface="MS PGothic" pitchFamily="34" charset="-128"/>
              </a:rPr>
              <a:t>Resp</a:t>
            </a:r>
            <a:endParaRPr lang="en-US" altLang="ja-JP" sz="1600" b="0" dirty="0" smtClean="0">
              <a:ea typeface="MS PGothic" pitchFamily="34" charset="-128"/>
            </a:endParaRPr>
          </a:p>
          <a:p>
            <a:pPr lvl="1"/>
            <a:r>
              <a:rPr lang="en-US" altLang="ja-JP" sz="1200" b="0" dirty="0" smtClean="0">
                <a:ea typeface="MS PGothic" pitchFamily="34" charset="-128"/>
              </a:rPr>
              <a:t>Modified 4-way handshake</a:t>
            </a:r>
          </a:p>
          <a:p>
            <a:r>
              <a:rPr lang="en-US" altLang="ja-JP" sz="1600" b="0" dirty="0" smtClean="0">
                <a:ea typeface="MS PGothic" pitchFamily="34" charset="-128"/>
              </a:rPr>
              <a:t>Assoc </a:t>
            </a:r>
            <a:r>
              <a:rPr lang="en-US" altLang="ja-JP" sz="1600" b="0" dirty="0" err="1" smtClean="0">
                <a:ea typeface="MS PGothic" pitchFamily="34" charset="-128"/>
              </a:rPr>
              <a:t>Req</a:t>
            </a:r>
            <a:r>
              <a:rPr lang="en-US" altLang="ja-JP" sz="1600" b="0" dirty="0" smtClean="0">
                <a:ea typeface="MS PGothic" pitchFamily="34" charset="-128"/>
              </a:rPr>
              <a:t> is not protected</a:t>
            </a:r>
          </a:p>
          <a:p>
            <a:pPr lvl="1"/>
            <a:r>
              <a:rPr lang="en-US" altLang="ja-JP" sz="1200" b="0" dirty="0" smtClean="0">
                <a:ea typeface="MS PGothic" pitchFamily="34" charset="-128"/>
              </a:rPr>
              <a:t>STA doesn’t generate PTK at step-3</a:t>
            </a:r>
          </a:p>
          <a:p>
            <a:r>
              <a:rPr lang="en-US" altLang="ja-JP" sz="1600" b="0" dirty="0" smtClean="0">
                <a:ea typeface="MS PGothic" pitchFamily="34" charset="-128"/>
              </a:rPr>
              <a:t>Uses Message-4 of 4-way handshake</a:t>
            </a:r>
          </a:p>
          <a:p>
            <a:r>
              <a:rPr lang="en-US" altLang="ja-JP" sz="1600" b="0" dirty="0" smtClean="0">
                <a:ea typeface="MS PGothic" pitchFamily="34" charset="-128"/>
              </a:rPr>
              <a:t>Uses 5-air interface messages compared to 4 air interface messages (as in option-1)</a:t>
            </a:r>
          </a:p>
          <a:p>
            <a:pPr>
              <a:buNone/>
            </a:pPr>
            <a:endParaRPr lang="en-US" altLang="ja-JP" sz="1200" b="0" dirty="0" smtClean="0">
              <a:ea typeface="MS PGothic" pitchFamily="34" charset="-128"/>
            </a:endParaRPr>
          </a:p>
        </p:txBody>
      </p:sp>
      <p:graphicFrame>
        <p:nvGraphicFramePr>
          <p:cNvPr id="133123" name="Object 3"/>
          <p:cNvGraphicFramePr>
            <a:graphicFrameLocks noChangeAspect="1"/>
          </p:cNvGraphicFramePr>
          <p:nvPr/>
        </p:nvGraphicFramePr>
        <p:xfrm>
          <a:off x="152400" y="1066800"/>
          <a:ext cx="4996458" cy="5334000"/>
        </p:xfrm>
        <a:graphic>
          <a:graphicData uri="http://schemas.openxmlformats.org/presentationml/2006/ole">
            <mc:AlternateContent xmlns:mc="http://schemas.openxmlformats.org/markup-compatibility/2006">
              <mc:Choice xmlns:v="urn:schemas-microsoft-com:vml" Requires="v">
                <p:oleObj spid="_x0000_s140297" name="Visio" r:id="rId4" imgW="7270290" imgH="7744364" progId="Visio.Drawing.11">
                  <p:embed/>
                </p:oleObj>
              </mc:Choice>
              <mc:Fallback>
                <p:oleObj name="Visio" r:id="rId4" imgW="7270290" imgH="7744364" progId="Visio.Drawing.1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1066800"/>
                        <a:ext cx="4996458"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036502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968214" cy="276999"/>
          </a:xfrm>
        </p:spPr>
        <p:txBody>
          <a:bodyPr/>
          <a:lstStyle/>
          <a:p>
            <a:pPr>
              <a:defRPr/>
            </a:pPr>
            <a:r>
              <a:rPr lang="en-US" altLang="ja-JP" dirty="0"/>
              <a:t>May 2012</a:t>
            </a:r>
          </a:p>
        </p:txBody>
      </p:sp>
      <p:sp>
        <p:nvSpPr>
          <p:cNvPr id="5" name="Fußzeilenplatzhalt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3, 4</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idx="1"/>
          </p:nvPr>
        </p:nvSpPr>
        <p:spPr/>
        <p:txBody>
          <a:bodyPr>
            <a:normAutofit/>
          </a:bodyPr>
          <a:lstStyle/>
          <a:p>
            <a:pPr marL="457200" indent="-457200">
              <a:buAutoNum type="arabicPeriod"/>
            </a:pPr>
            <a:r>
              <a:rPr lang="en-US" dirty="0" smtClean="0"/>
              <a:t>Which mechanism do you prefer?</a:t>
            </a:r>
          </a:p>
          <a:p>
            <a:pPr marL="857250" lvl="1" indent="-457200">
              <a:buAutoNum type="arabicPeriod"/>
            </a:pPr>
            <a:r>
              <a:rPr lang="en-US" dirty="0" smtClean="0"/>
              <a:t>Option-1</a:t>
            </a:r>
          </a:p>
          <a:p>
            <a:pPr marL="857250" lvl="1" indent="-457200">
              <a:buAutoNum type="arabicPeriod"/>
            </a:pPr>
            <a:r>
              <a:rPr lang="en-US" dirty="0" smtClean="0"/>
              <a:t>Option-2</a:t>
            </a:r>
          </a:p>
          <a:p>
            <a:pPr marL="857250" lvl="1" indent="-457200">
              <a:buAutoNum type="arabicPeriod"/>
            </a:pPr>
            <a:r>
              <a:rPr lang="en-US" dirty="0" smtClean="0"/>
              <a:t>Either one is okay</a:t>
            </a:r>
          </a:p>
          <a:p>
            <a:pPr marL="857250" lvl="1" indent="-457200">
              <a:buAutoNum type="arabicPeriod"/>
            </a:pPr>
            <a:r>
              <a:rPr lang="en-US" dirty="0" smtClean="0"/>
              <a:t>None of the options are okay</a:t>
            </a:r>
          </a:p>
          <a:p>
            <a:pPr marL="457200" indent="-457200">
              <a:buNone/>
            </a:pPr>
            <a:r>
              <a:rPr lang="en-US" dirty="0" smtClean="0"/>
              <a:t>	</a:t>
            </a:r>
          </a:p>
        </p:txBody>
      </p:sp>
      <p:sp>
        <p:nvSpPr>
          <p:cNvPr id="4" name="Date Placeholder 3"/>
          <p:cNvSpPr>
            <a:spLocks noGrp="1"/>
          </p:cNvSpPr>
          <p:nvPr>
            <p:ph type="dt" sz="half" idx="10"/>
          </p:nvPr>
        </p:nvSpPr>
        <p:spPr/>
        <p:txBody>
          <a:bodyPr/>
          <a:lstStyle/>
          <a:p>
            <a:pPr>
              <a:defRPr/>
            </a:pPr>
            <a:r>
              <a:rPr lang="en-US" altLang="ja-JP" smtClean="0"/>
              <a:t>Sept 2011</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30</a:t>
            </a:fld>
            <a:endParaRPr lang="en-US" altLang="ja-JP"/>
          </a:p>
        </p:txBody>
      </p:sp>
    </p:spTree>
    <p:extLst>
      <p:ext uri="{BB962C8B-B14F-4D97-AF65-F5344CB8AC3E}">
        <p14:creationId xmlns:p14="http://schemas.microsoft.com/office/powerpoint/2010/main" val="18890658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Optimized Full EAP/EAP-RP selection</a:t>
            </a:r>
            <a:endParaRPr lang="en-US" dirty="0"/>
          </a:p>
        </p:txBody>
      </p:sp>
      <p:sp>
        <p:nvSpPr>
          <p:cNvPr id="3" name="Content Placeholder 2"/>
          <p:cNvSpPr>
            <a:spLocks noGrp="1"/>
          </p:cNvSpPr>
          <p:nvPr>
            <p:ph idx="1"/>
          </p:nvPr>
        </p:nvSpPr>
        <p:spPr/>
        <p:txBody>
          <a:bodyPr/>
          <a:lstStyle/>
          <a:p>
            <a:r>
              <a:rPr lang="en-US" dirty="0" smtClean="0"/>
              <a:t>Optimized Full EAP is performed when:</a:t>
            </a:r>
          </a:p>
          <a:p>
            <a:pPr lvl="1"/>
            <a:r>
              <a:rPr lang="en-US" dirty="0" smtClean="0"/>
              <a:t>No EAP was performed with the network prior to this association </a:t>
            </a:r>
            <a:r>
              <a:rPr lang="en-US" i="1" dirty="0" smtClean="0"/>
              <a:t>OR</a:t>
            </a:r>
          </a:p>
          <a:p>
            <a:pPr lvl="1"/>
            <a:r>
              <a:rPr lang="en-US" dirty="0" err="1" smtClean="0"/>
              <a:t>rRK</a:t>
            </a:r>
            <a:r>
              <a:rPr lang="en-US" dirty="0" smtClean="0"/>
              <a:t> of the EAP session has expired</a:t>
            </a:r>
          </a:p>
          <a:p>
            <a:r>
              <a:rPr lang="en-US" dirty="0" smtClean="0"/>
              <a:t>Default Full EAP can be used if optimized-full-EAP is not supported</a:t>
            </a:r>
          </a:p>
          <a:p>
            <a:r>
              <a:rPr lang="en-US" dirty="0" err="1" smtClean="0"/>
              <a:t>rRK</a:t>
            </a:r>
            <a:r>
              <a:rPr lang="en-US" dirty="0" smtClean="0"/>
              <a:t> session timer determination</a:t>
            </a:r>
          </a:p>
          <a:p>
            <a:pPr lvl="1"/>
            <a:r>
              <a:rPr lang="en-US" sz="1800" dirty="0" smtClean="0"/>
              <a:t>STA can include “lifetime flag” in the EAP-Initiate/Re-auth message to request </a:t>
            </a:r>
            <a:r>
              <a:rPr lang="en-US" sz="1800" dirty="0" err="1" smtClean="0"/>
              <a:t>rRK</a:t>
            </a:r>
            <a:r>
              <a:rPr lang="en-US" sz="1800" dirty="0" smtClean="0"/>
              <a:t> lifetime</a:t>
            </a:r>
          </a:p>
          <a:p>
            <a:pPr lvl="1"/>
            <a:r>
              <a:rPr lang="en-US" sz="1800" dirty="0" err="1" smtClean="0"/>
              <a:t>rRK</a:t>
            </a:r>
            <a:r>
              <a:rPr lang="en-US" sz="1800" dirty="0" smtClean="0"/>
              <a:t> lifetime passed to STA in EAP-Finish/Re-auth message</a:t>
            </a:r>
          </a:p>
          <a:p>
            <a:pPr lvl="1"/>
            <a:r>
              <a:rPr lang="en-US" sz="1400" b="1" dirty="0" smtClean="0"/>
              <a:t>RFC says: </a:t>
            </a:r>
            <a:r>
              <a:rPr lang="en-US" sz="1400" dirty="0" smtClean="0"/>
              <a:t>“The peer can use the </a:t>
            </a:r>
            <a:r>
              <a:rPr lang="en-US" sz="1400" dirty="0" err="1" smtClean="0"/>
              <a:t>rRK</a:t>
            </a:r>
            <a:r>
              <a:rPr lang="en-US" sz="1400" dirty="0" smtClean="0"/>
              <a:t> lifetime to know when to trigger an EAP method exchange and the </a:t>
            </a:r>
            <a:r>
              <a:rPr lang="en-US" sz="1400" dirty="0" err="1" smtClean="0"/>
              <a:t>rMSK</a:t>
            </a:r>
            <a:r>
              <a:rPr lang="en-US" sz="1400" dirty="0" smtClean="0"/>
              <a:t> lifetime to know when to trigger another ERP exchange</a:t>
            </a:r>
            <a:r>
              <a:rPr lang="en-US" dirty="0" smtClean="0"/>
              <a:t>”</a:t>
            </a:r>
            <a:endParaRPr lang="en-US" sz="4400" dirty="0" smtClean="0"/>
          </a:p>
          <a:p>
            <a:pPr>
              <a:buNone/>
            </a:pPr>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31</a:t>
            </a:fld>
            <a:endParaRPr lang="en-US" altLang="ja-JP"/>
          </a:p>
        </p:txBody>
      </p:sp>
    </p:spTree>
    <p:extLst>
      <p:ext uri="{BB962C8B-B14F-4D97-AF65-F5344CB8AC3E}">
        <p14:creationId xmlns:p14="http://schemas.microsoft.com/office/powerpoint/2010/main" val="42262615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altLang="ja-JP" smtClean="0"/>
              <a:t>Slide </a:t>
            </a:r>
            <a:fld id="{F849415C-ECDB-492C-B7EB-181F05134429}" type="slidenum">
              <a:rPr lang="en-US" altLang="ja-JP" smtClean="0"/>
              <a:pPr>
                <a:defRPr/>
              </a:pPr>
              <a:t>32</a:t>
            </a:fld>
            <a:endParaRPr lang="en-US" altLang="ja-JP"/>
          </a:p>
        </p:txBody>
      </p:sp>
      <p:sp>
        <p:nvSpPr>
          <p:cNvPr id="14" name="Title 1"/>
          <p:cNvSpPr>
            <a:spLocks noGrp="1"/>
          </p:cNvSpPr>
          <p:nvPr>
            <p:ph type="title"/>
          </p:nvPr>
        </p:nvSpPr>
        <p:spPr>
          <a:xfrm>
            <a:off x="0" y="533400"/>
            <a:ext cx="9144000" cy="457200"/>
          </a:xfrm>
        </p:spPr>
        <p:txBody>
          <a:bodyPr/>
          <a:lstStyle/>
          <a:p>
            <a:r>
              <a:rPr lang="en-US" sz="2400" dirty="0" smtClean="0"/>
              <a:t>EAP-RP with simultaneous IP address assignment</a:t>
            </a:r>
            <a:endParaRPr lang="en-US" sz="2400" dirty="0"/>
          </a:p>
        </p:txBody>
      </p:sp>
      <p:sp>
        <p:nvSpPr>
          <p:cNvPr id="15" name="コンテンツ プレースホルダ 6"/>
          <p:cNvSpPr>
            <a:spLocks noGrp="1"/>
          </p:cNvSpPr>
          <p:nvPr>
            <p:ph idx="1"/>
          </p:nvPr>
        </p:nvSpPr>
        <p:spPr>
          <a:xfrm>
            <a:off x="5486400" y="1066800"/>
            <a:ext cx="3505200" cy="5105400"/>
          </a:xfrm>
        </p:spPr>
        <p:txBody>
          <a:bodyPr/>
          <a:lstStyle/>
          <a:p>
            <a:r>
              <a:rPr lang="en-US" altLang="ja-JP" sz="1200" b="0" dirty="0" smtClean="0">
                <a:ea typeface="MS PGothic" pitchFamily="34" charset="-128"/>
              </a:rPr>
              <a:t>Similar to slide-15 except  the following:</a:t>
            </a:r>
          </a:p>
          <a:p>
            <a:r>
              <a:rPr lang="en-US" altLang="ja-JP" sz="1200" b="0" dirty="0" smtClean="0">
                <a:ea typeface="MS PGothic" pitchFamily="34" charset="-128"/>
              </a:rPr>
              <a:t>Step-2: AP may advertise the capability that DHCP-request can be encrypted</a:t>
            </a:r>
          </a:p>
          <a:p>
            <a:r>
              <a:rPr lang="en-US" altLang="ja-JP" sz="1200" b="0" dirty="0" smtClean="0">
                <a:ea typeface="MS PGothic" pitchFamily="34" charset="-128"/>
              </a:rPr>
              <a:t>Step-4: STA decides if the DHCP message should be encrypted or not. Several factors are taken into consideration by STA, such as if DHCP Discover contains any private information etc. If the STA decides to encrypt DHCP-discover request, then AP will hold the message [as described in option-2 &amp; option-2a], Otherwise following steps are performed</a:t>
            </a:r>
          </a:p>
          <a:p>
            <a:r>
              <a:rPr lang="en-US" altLang="ja-JP" sz="1200" b="0" dirty="0" smtClean="0">
                <a:ea typeface="MS PGothic" pitchFamily="34" charset="-128"/>
              </a:rPr>
              <a:t>Step-4: DHCP-Discover message IE is only Message-Integrity protected</a:t>
            </a:r>
          </a:p>
          <a:p>
            <a:r>
              <a:rPr lang="en-US" altLang="ja-JP" sz="1200" b="0" dirty="0" smtClean="0">
                <a:ea typeface="MS PGothic" pitchFamily="34" charset="-128"/>
              </a:rPr>
              <a:t>Based on step-4, AP2 sends DHCP-Discover-With-Rapid-Commit (step 6)  without waiting for response for EAP-</a:t>
            </a:r>
            <a:r>
              <a:rPr lang="en-US" altLang="ja-JP" sz="1200" b="0" dirty="0" err="1" smtClean="0">
                <a:ea typeface="MS PGothic" pitchFamily="34" charset="-128"/>
              </a:rPr>
              <a:t>Reauth</a:t>
            </a:r>
            <a:r>
              <a:rPr lang="en-US" altLang="ja-JP" sz="1200" b="0" dirty="0" smtClean="0">
                <a:ea typeface="MS PGothic" pitchFamily="34" charset="-128"/>
              </a:rPr>
              <a:t>-Initiate-Request (step-9)</a:t>
            </a:r>
          </a:p>
          <a:p>
            <a:pPr lvl="1"/>
            <a:r>
              <a:rPr lang="en-US" altLang="ja-JP" sz="900" dirty="0" smtClean="0">
                <a:solidFill>
                  <a:srgbClr val="000000"/>
                </a:solidFill>
              </a:rPr>
              <a:t>This process makes the IP address assignment to take place in parallel to EAP-(re)authentication procedure</a:t>
            </a:r>
          </a:p>
          <a:p>
            <a:r>
              <a:rPr lang="en-US" altLang="ja-JP" sz="1200" b="0" dirty="0" smtClean="0">
                <a:solidFill>
                  <a:srgbClr val="000000"/>
                </a:solidFill>
                <a:ea typeface="MS PGothic" pitchFamily="34" charset="-128"/>
              </a:rPr>
              <a:t>At step-7a, AP holds the DHCPACK that came from DHCP server until step-10b, where DHCP-Discover is validated</a:t>
            </a:r>
          </a:p>
          <a:p>
            <a:pPr lvl="1"/>
            <a:r>
              <a:rPr lang="en-US" altLang="ja-JP" sz="900" dirty="0" smtClean="0">
                <a:solidFill>
                  <a:srgbClr val="000000"/>
                </a:solidFill>
              </a:rPr>
              <a:t>If the message integrity fails, then the AP initiates procedure to delete the IP address assigned using DHCP-Ack</a:t>
            </a:r>
          </a:p>
        </p:txBody>
      </p:sp>
      <p:sp>
        <p:nvSpPr>
          <p:cNvPr id="7"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pic>
        <p:nvPicPr>
          <p:cNvPr id="112643" name="Picture 3"/>
          <p:cNvPicPr>
            <a:picLocks noChangeAspect="1" noChangeArrowheads="1"/>
          </p:cNvPicPr>
          <p:nvPr/>
        </p:nvPicPr>
        <p:blipFill>
          <a:blip r:embed="rId3"/>
          <a:srcRect/>
          <a:stretch>
            <a:fillRect/>
          </a:stretch>
        </p:blipFill>
        <p:spPr bwMode="auto">
          <a:xfrm>
            <a:off x="381001" y="990600"/>
            <a:ext cx="5078410" cy="5410200"/>
          </a:xfrm>
          <a:prstGeom prst="rect">
            <a:avLst/>
          </a:prstGeom>
          <a:noFill/>
          <a:ln w="9525">
            <a:noFill/>
            <a:miter lim="800000"/>
            <a:headEnd/>
            <a:tailEnd/>
          </a:ln>
        </p:spPr>
      </p:pic>
    </p:spTree>
    <p:extLst>
      <p:ext uri="{BB962C8B-B14F-4D97-AF65-F5344CB8AC3E}">
        <p14:creationId xmlns:p14="http://schemas.microsoft.com/office/powerpoint/2010/main" val="38414115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Upper Layer message transport</a:t>
            </a:r>
            <a:endParaRPr lang="en-US" dirty="0"/>
          </a:p>
        </p:txBody>
      </p:sp>
      <p:sp>
        <p:nvSpPr>
          <p:cNvPr id="3" name="Content Placeholder 2"/>
          <p:cNvSpPr>
            <a:spLocks noGrp="1"/>
          </p:cNvSpPr>
          <p:nvPr>
            <p:ph idx="1"/>
          </p:nvPr>
        </p:nvSpPr>
        <p:spPr/>
        <p:txBody>
          <a:bodyPr/>
          <a:lstStyle/>
          <a:p>
            <a:r>
              <a:rPr lang="en-US" dirty="0" smtClean="0"/>
              <a:t>Several proposals are submitted that enables carrying of upper layer messages such as DHCP, Authentication messages</a:t>
            </a:r>
          </a:p>
          <a:p>
            <a:pPr lvl="1"/>
            <a:r>
              <a:rPr lang="en-US" dirty="0" smtClean="0"/>
              <a:t>See 12/0032r2, 11/1047r6</a:t>
            </a:r>
          </a:p>
          <a:p>
            <a:r>
              <a:rPr lang="en-US" dirty="0" smtClean="0"/>
              <a:t>This proposal doesn’t depend on the specific choice of transport mechanism.</a:t>
            </a:r>
            <a:endParaRPr lang="en-US" dirty="0"/>
          </a:p>
        </p:txBody>
      </p:sp>
      <p:sp>
        <p:nvSpPr>
          <p:cNvPr id="4" name="Date Placeholder 3"/>
          <p:cNvSpPr>
            <a:spLocks noGrp="1"/>
          </p:cNvSpPr>
          <p:nvPr>
            <p:ph type="dt" sz="half" idx="10"/>
          </p:nvPr>
        </p:nvSpPr>
        <p:spPr/>
        <p:txBody>
          <a:bodyPr/>
          <a:lstStyle/>
          <a:p>
            <a:pPr>
              <a:defRPr/>
            </a:pPr>
            <a:r>
              <a:rPr lang="en-US" altLang="ja-JP" smtClean="0"/>
              <a:t>Sept 2011</a:t>
            </a:r>
            <a:endParaRPr lang="en-US" altLang="ja-JP" dirty="0"/>
          </a:p>
        </p:txBody>
      </p:sp>
      <p:sp>
        <p:nvSpPr>
          <p:cNvPr id="5" name="Footer Placeholder 4"/>
          <p:cNvSpPr>
            <a:spLocks noGrp="1"/>
          </p:cNvSpPr>
          <p:nvPr>
            <p:ph type="ftr" sz="quarter" idx="11"/>
          </p:nvPr>
        </p:nvSpPr>
        <p:spPr/>
        <p:txBody>
          <a:bodyPr/>
          <a:lstStyle/>
          <a:p>
            <a:pPr>
              <a:defRPr/>
            </a:pPr>
            <a:r>
              <a:rPr lang="en-US" altLang="ja-JP" smtClean="0"/>
              <a:t>Qualcomm</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33</a:t>
            </a:fld>
            <a:endParaRPr lang="en-US" altLang="ja-JP"/>
          </a:p>
        </p:txBody>
      </p:sp>
    </p:spTree>
    <p:extLst>
      <p:ext uri="{BB962C8B-B14F-4D97-AF65-F5344CB8AC3E}">
        <p14:creationId xmlns:p14="http://schemas.microsoft.com/office/powerpoint/2010/main" val="1484899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Response to Questions</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34</a:t>
            </a:fld>
            <a:endParaRPr lang="en-US" altLang="ja-JP"/>
          </a:p>
        </p:txBody>
      </p:sp>
    </p:spTree>
    <p:extLst>
      <p:ext uri="{BB962C8B-B14F-4D97-AF65-F5344CB8AC3E}">
        <p14:creationId xmlns:p14="http://schemas.microsoft.com/office/powerpoint/2010/main" val="27610114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7772400" cy="1219200"/>
          </a:xfrm>
        </p:spPr>
        <p:txBody>
          <a:bodyPr/>
          <a:lstStyle/>
          <a:p>
            <a:r>
              <a:rPr lang="en-US" sz="2000" dirty="0" smtClean="0"/>
              <a:t>Question 1: How does the proposal compress the 4-way handshake for 11ai into just 1 round-trip, and still doesn’t compromise the security ?</a:t>
            </a:r>
          </a:p>
          <a:p>
            <a:pPr lvl="1"/>
            <a:r>
              <a:rPr lang="en-US" sz="1800" dirty="0" smtClean="0"/>
              <a:t>The proposal reduces 4-way handshake to 3-way handshake</a:t>
            </a:r>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35</a:t>
            </a:fld>
            <a:endParaRPr lang="en-US" altLang="ja-JP"/>
          </a:p>
        </p:txBody>
      </p:sp>
      <p:graphicFrame>
        <p:nvGraphicFramePr>
          <p:cNvPr id="7" name="Table 6"/>
          <p:cNvGraphicFramePr>
            <a:graphicFrameLocks noGrp="1"/>
          </p:cNvGraphicFramePr>
          <p:nvPr/>
        </p:nvGraphicFramePr>
        <p:xfrm>
          <a:off x="381000" y="2514600"/>
          <a:ext cx="8382000" cy="3733800"/>
        </p:xfrm>
        <a:graphic>
          <a:graphicData uri="http://schemas.openxmlformats.org/drawingml/2006/table">
            <a:tbl>
              <a:tblPr firstRow="1" bandRow="1">
                <a:tableStyleId>{5C22544A-7EE6-4342-B048-85BDC9FD1C3A}</a:tableStyleId>
              </a:tblPr>
              <a:tblGrid>
                <a:gridCol w="1828800"/>
                <a:gridCol w="1371600"/>
                <a:gridCol w="1828800"/>
                <a:gridCol w="3352800"/>
              </a:tblGrid>
              <a:tr h="403804">
                <a:tc>
                  <a:txBody>
                    <a:bodyPr/>
                    <a:lstStyle/>
                    <a:p>
                      <a:r>
                        <a:rPr lang="en-US" sz="1400" dirty="0" smtClean="0"/>
                        <a:t>Steps</a:t>
                      </a:r>
                      <a:endParaRPr lang="en-US" sz="1400" dirty="0"/>
                    </a:p>
                  </a:txBody>
                  <a:tcPr/>
                </a:tc>
                <a:tc>
                  <a:txBody>
                    <a:bodyPr/>
                    <a:lstStyle/>
                    <a:p>
                      <a:r>
                        <a:rPr lang="en-US" sz="1400" dirty="0" smtClean="0"/>
                        <a:t>Current</a:t>
                      </a:r>
                      <a:r>
                        <a:rPr lang="en-US" sz="1400" baseline="0" dirty="0" smtClean="0"/>
                        <a:t> Message</a:t>
                      </a:r>
                      <a:endParaRPr lang="en-US" sz="1400" dirty="0"/>
                    </a:p>
                  </a:txBody>
                  <a:tcPr/>
                </a:tc>
                <a:tc>
                  <a:txBody>
                    <a:bodyPr/>
                    <a:lstStyle/>
                    <a:p>
                      <a:r>
                        <a:rPr lang="en-US" sz="1400" dirty="0" smtClean="0"/>
                        <a:t>New Message</a:t>
                      </a:r>
                      <a:endParaRPr lang="en-US" sz="1400" dirty="0"/>
                    </a:p>
                  </a:txBody>
                  <a:tcPr/>
                </a:tc>
                <a:tc>
                  <a:txBody>
                    <a:bodyPr/>
                    <a:lstStyle/>
                    <a:p>
                      <a:r>
                        <a:rPr lang="en-US" sz="1400" dirty="0" smtClean="0"/>
                        <a:t>Procedure upon receiving the message</a:t>
                      </a:r>
                    </a:p>
                  </a:txBody>
                  <a:tcPr/>
                </a:tc>
              </a:tr>
              <a:tr h="701040">
                <a:tc>
                  <a:txBody>
                    <a:bodyPr/>
                    <a:lstStyle/>
                    <a:p>
                      <a:r>
                        <a:rPr lang="en-US" sz="1400" b="1" dirty="0" smtClean="0"/>
                        <a:t>Step-1: </a:t>
                      </a:r>
                      <a:r>
                        <a:rPr lang="en-US" sz="1400" dirty="0" err="1" smtClean="0"/>
                        <a:t>ANonce</a:t>
                      </a:r>
                      <a:r>
                        <a:rPr lang="en-US" sz="1400" baseline="0" dirty="0" smtClean="0"/>
                        <a:t> sent from AP to STA</a:t>
                      </a:r>
                      <a:endParaRPr lang="en-US" sz="1400" dirty="0"/>
                    </a:p>
                  </a:txBody>
                  <a:tcPr/>
                </a:tc>
                <a:tc>
                  <a:txBody>
                    <a:bodyPr/>
                    <a:lstStyle/>
                    <a:p>
                      <a:r>
                        <a:rPr lang="en-US" sz="1400" dirty="0" smtClean="0"/>
                        <a:t>EAPOL-Key</a:t>
                      </a:r>
                    </a:p>
                    <a:p>
                      <a:endParaRPr lang="en-US" sz="1400" dirty="0"/>
                    </a:p>
                  </a:txBody>
                  <a:tcPr/>
                </a:tc>
                <a:tc>
                  <a:txBody>
                    <a:bodyPr/>
                    <a:lstStyle/>
                    <a:p>
                      <a:r>
                        <a:rPr lang="en-US" sz="1400" dirty="0" smtClean="0"/>
                        <a:t>Sent in the beacon</a:t>
                      </a:r>
                      <a:r>
                        <a:rPr lang="en-US" sz="1400" baseline="0" dirty="0" smtClean="0"/>
                        <a:t>.</a:t>
                      </a:r>
                      <a:endParaRPr lang="en-US" sz="1400" dirty="0"/>
                    </a:p>
                  </a:txBody>
                  <a:tcPr/>
                </a:tc>
                <a:tc>
                  <a:txBody>
                    <a:bodyPr/>
                    <a:lstStyle/>
                    <a:p>
                      <a:r>
                        <a:rPr lang="en-US" sz="1400" b="1" baseline="0" dirty="0" smtClean="0"/>
                        <a:t>[same for both methods]</a:t>
                      </a:r>
                      <a:r>
                        <a:rPr lang="en-US" sz="1400" baseline="0" dirty="0" smtClean="0"/>
                        <a:t> </a:t>
                      </a:r>
                      <a:r>
                        <a:rPr lang="en-US" sz="1400" dirty="0" smtClean="0"/>
                        <a:t>STA calculates</a:t>
                      </a:r>
                      <a:r>
                        <a:rPr lang="en-US" sz="1400" baseline="0" dirty="0" smtClean="0"/>
                        <a:t> PTK using </a:t>
                      </a:r>
                      <a:r>
                        <a:rPr lang="en-US" sz="1400" baseline="0" dirty="0" err="1" smtClean="0"/>
                        <a:t>ANonce</a:t>
                      </a:r>
                      <a:r>
                        <a:rPr lang="en-US" sz="1400" baseline="0" dirty="0" smtClean="0"/>
                        <a:t> &amp; </a:t>
                      </a:r>
                      <a:r>
                        <a:rPr lang="en-US" sz="1400" baseline="0" dirty="0" err="1" smtClean="0"/>
                        <a:t>SNonce</a:t>
                      </a:r>
                      <a:endParaRPr lang="en-US" sz="1400" dirty="0"/>
                    </a:p>
                  </a:txBody>
                  <a:tcPr/>
                </a:tc>
              </a:tr>
              <a:tr h="838200">
                <a:tc>
                  <a:txBody>
                    <a:bodyPr/>
                    <a:lstStyle/>
                    <a:p>
                      <a:r>
                        <a:rPr lang="en-US" sz="1400" b="1" dirty="0" smtClean="0"/>
                        <a:t>Step-2: </a:t>
                      </a:r>
                      <a:r>
                        <a:rPr lang="en-US" sz="1400" dirty="0" err="1" smtClean="0"/>
                        <a:t>SNonce</a:t>
                      </a:r>
                      <a:r>
                        <a:rPr lang="en-US" sz="1400" dirty="0" smtClean="0"/>
                        <a:t> sent from STA to AP </a:t>
                      </a:r>
                      <a:endParaRPr lang="en-US" sz="1400" dirty="0"/>
                    </a:p>
                  </a:txBody>
                  <a:tcPr/>
                </a:tc>
                <a:tc>
                  <a:txBody>
                    <a:bodyPr/>
                    <a:lstStyle/>
                    <a:p>
                      <a:r>
                        <a:rPr lang="en-US" sz="1400" baseline="0" dirty="0" smtClean="0"/>
                        <a:t>EAPOL-Key</a:t>
                      </a:r>
                    </a:p>
                    <a:p>
                      <a:r>
                        <a:rPr lang="en-US" sz="1400" baseline="0" dirty="0" smtClean="0"/>
                        <a:t>(protected using MIC)</a:t>
                      </a:r>
                      <a:endParaRPr lang="en-US" sz="1400" dirty="0"/>
                    </a:p>
                  </a:txBody>
                  <a:tcPr/>
                </a:tc>
                <a:tc>
                  <a:txBody>
                    <a:bodyPr/>
                    <a:lstStyle/>
                    <a:p>
                      <a:r>
                        <a:rPr lang="en-US" sz="1400" baseline="0" dirty="0" smtClean="0"/>
                        <a:t>EAPOL-Key as an IE of Association Request</a:t>
                      </a:r>
                    </a:p>
                    <a:p>
                      <a:r>
                        <a:rPr lang="en-US" sz="1400" baseline="0" dirty="0" smtClean="0"/>
                        <a:t>(protected using MIC)</a:t>
                      </a:r>
                      <a:endParaRPr lang="en-US" sz="1400" dirty="0"/>
                    </a:p>
                  </a:txBody>
                  <a:tcPr/>
                </a:tc>
                <a:tc>
                  <a:txBody>
                    <a:bodyPr/>
                    <a:lstStyle/>
                    <a:p>
                      <a:r>
                        <a:rPr lang="en-US" sz="1400" b="1" baseline="0" dirty="0" smtClean="0"/>
                        <a:t>[same for both methods] </a:t>
                      </a:r>
                      <a:r>
                        <a:rPr lang="en-US" sz="1400" dirty="0" smtClean="0"/>
                        <a:t>AP calculates PTK using </a:t>
                      </a:r>
                      <a:r>
                        <a:rPr lang="en-US" sz="1400" dirty="0" err="1" smtClean="0"/>
                        <a:t>Anonce</a:t>
                      </a:r>
                      <a:r>
                        <a:rPr lang="en-US" sz="1400" dirty="0" smtClean="0"/>
                        <a:t> &amp; </a:t>
                      </a:r>
                      <a:r>
                        <a:rPr lang="en-US" sz="1400" dirty="0" err="1" smtClean="0"/>
                        <a:t>Snonce</a:t>
                      </a:r>
                      <a:endParaRPr lang="en-US" sz="1400" dirty="0" smtClean="0"/>
                    </a:p>
                    <a:p>
                      <a:r>
                        <a:rPr lang="en-US" sz="1400" b="1" dirty="0" smtClean="0"/>
                        <a:t>[New procedure]</a:t>
                      </a:r>
                      <a:r>
                        <a:rPr lang="en-US" sz="1400" baseline="0" dirty="0" smtClean="0"/>
                        <a:t> AP installs the keys</a:t>
                      </a:r>
                      <a:endParaRPr lang="en-US" sz="1400" dirty="0"/>
                    </a:p>
                  </a:txBody>
                  <a:tcPr/>
                </a:tc>
              </a:tr>
              <a:tr h="403804">
                <a:tc>
                  <a:txBody>
                    <a:bodyPr/>
                    <a:lstStyle/>
                    <a:p>
                      <a:r>
                        <a:rPr lang="en-US" sz="1400" b="1" dirty="0" smtClean="0"/>
                        <a:t>Step-3: K</a:t>
                      </a:r>
                      <a:r>
                        <a:rPr lang="en-US" sz="1400" b="0" baseline="0" dirty="0" smtClean="0"/>
                        <a:t>ey-Install information sent from AP to STA</a:t>
                      </a:r>
                      <a:endParaRPr lang="en-US" sz="1400" b="1" dirty="0"/>
                    </a:p>
                  </a:txBody>
                  <a:tcPr/>
                </a:tc>
                <a:tc>
                  <a:txBody>
                    <a:bodyPr/>
                    <a:lstStyle/>
                    <a:p>
                      <a:r>
                        <a:rPr lang="en-US" sz="1400" baseline="0" dirty="0" smtClean="0"/>
                        <a:t>EAPOL-Key</a:t>
                      </a:r>
                    </a:p>
                    <a:p>
                      <a:r>
                        <a:rPr lang="en-US" sz="1400" baseline="0" dirty="0" smtClean="0"/>
                        <a:t>(protected using MIC)</a:t>
                      </a:r>
                      <a:endParaRPr lang="en-US" sz="1400" dirty="0" smtClean="0"/>
                    </a:p>
                  </a:txBody>
                  <a:tcPr/>
                </a:tc>
                <a:tc>
                  <a:txBody>
                    <a:bodyPr/>
                    <a:lstStyle/>
                    <a:p>
                      <a:r>
                        <a:rPr lang="en-US" sz="1400" baseline="0" dirty="0" smtClean="0"/>
                        <a:t>EAPOL-Key as an IE of Association Response</a:t>
                      </a:r>
                    </a:p>
                    <a:p>
                      <a:r>
                        <a:rPr lang="en-US" sz="1400" baseline="0" dirty="0" smtClean="0"/>
                        <a:t>(protected using MIC)</a:t>
                      </a:r>
                      <a:endParaRPr lang="en-US" sz="1400" dirty="0" smtClean="0"/>
                    </a:p>
                  </a:txBody>
                  <a:tcPr/>
                </a:tc>
                <a:tc>
                  <a:txBody>
                    <a:bodyPr/>
                    <a:lstStyle/>
                    <a:p>
                      <a:r>
                        <a:rPr lang="en-US" sz="1400" b="1" dirty="0" smtClean="0"/>
                        <a:t>[Current procedure]</a:t>
                      </a:r>
                      <a:r>
                        <a:rPr lang="en-US" sz="1400" dirty="0" smtClean="0"/>
                        <a:t>: STA installs the key. Also, STA sends EAPOL-Key message</a:t>
                      </a:r>
                      <a:r>
                        <a:rPr lang="en-US" sz="1400" baseline="0" dirty="0" smtClean="0"/>
                        <a:t> to AP confirming temporal key is installed</a:t>
                      </a:r>
                    </a:p>
                    <a:p>
                      <a:r>
                        <a:rPr lang="en-US" sz="1400" b="1" baseline="0" dirty="0" smtClean="0"/>
                        <a:t>[New procedure]</a:t>
                      </a:r>
                      <a:r>
                        <a:rPr lang="en-US" sz="1400" b="0" baseline="0" dirty="0" smtClean="0"/>
                        <a:t> STA installs the key.</a:t>
                      </a:r>
                      <a:endParaRPr lang="en-US" sz="1400" b="1" dirty="0"/>
                    </a:p>
                  </a:txBody>
                  <a:tcPr/>
                </a:tc>
              </a:tr>
              <a:tr h="403804">
                <a:tc>
                  <a:txBody>
                    <a:bodyPr/>
                    <a:lstStyle/>
                    <a:p>
                      <a:r>
                        <a:rPr lang="en-US" sz="1400" b="1" dirty="0" smtClean="0"/>
                        <a:t>Step-4: </a:t>
                      </a:r>
                      <a:r>
                        <a:rPr lang="en-US" sz="1400" dirty="0" smtClean="0"/>
                        <a:t>Send confirmation of key-install</a:t>
                      </a:r>
                      <a:r>
                        <a:rPr lang="en-US" sz="1400" baseline="0" dirty="0" smtClean="0"/>
                        <a:t> from STA to AP</a:t>
                      </a:r>
                      <a:endParaRPr lang="en-US" sz="1400" dirty="0"/>
                    </a:p>
                  </a:txBody>
                  <a:tcPr/>
                </a:tc>
                <a:tc>
                  <a:txBody>
                    <a:bodyPr/>
                    <a:lstStyle/>
                    <a:p>
                      <a:r>
                        <a:rPr lang="en-US" sz="1400" dirty="0" smtClean="0"/>
                        <a:t>EAPOL-Key</a:t>
                      </a:r>
                    </a:p>
                    <a:p>
                      <a:r>
                        <a:rPr lang="en-US" sz="1400" dirty="0" smtClean="0"/>
                        <a:t>(protected using MIC)</a:t>
                      </a:r>
                      <a:endParaRPr lang="en-US" sz="1400" dirty="0"/>
                    </a:p>
                  </a:txBody>
                  <a:tcPr/>
                </a:tc>
                <a:tc>
                  <a:txBody>
                    <a:bodyPr/>
                    <a:lstStyle/>
                    <a:p>
                      <a:r>
                        <a:rPr lang="en-US" sz="1400" dirty="0" smtClean="0"/>
                        <a:t>Not sent</a:t>
                      </a:r>
                      <a:r>
                        <a:rPr lang="en-US" sz="1400" baseline="0" dirty="0" smtClean="0"/>
                        <a:t> (addressed in step 2)</a:t>
                      </a:r>
                      <a:endParaRPr lang="en-US" sz="1400" dirty="0"/>
                    </a:p>
                  </a:txBody>
                  <a:tcPr/>
                </a:tc>
                <a:tc>
                  <a:txBody>
                    <a:bodyPr/>
                    <a:lstStyle/>
                    <a:p>
                      <a:r>
                        <a:rPr lang="en-US" sz="1400" b="1" dirty="0" smtClean="0"/>
                        <a:t>[Current procedure]</a:t>
                      </a:r>
                      <a:r>
                        <a:rPr lang="en-US" sz="1400" b="0" baseline="0" dirty="0" smtClean="0"/>
                        <a:t> </a:t>
                      </a:r>
                      <a:r>
                        <a:rPr lang="en-US" sz="1400" baseline="0" dirty="0" smtClean="0"/>
                        <a:t>AP installs the keys</a:t>
                      </a:r>
                      <a:r>
                        <a:rPr lang="en-US" sz="1400" b="0" baseline="0" dirty="0" smtClean="0"/>
                        <a:t> </a:t>
                      </a:r>
                      <a:endParaRPr lang="en-US" sz="1400" dirty="0"/>
                    </a:p>
                  </a:txBody>
                  <a:tcPr/>
                </a:tc>
              </a:tr>
            </a:tbl>
          </a:graphicData>
        </a:graphic>
      </p:graphicFrame>
    </p:spTree>
    <p:extLst>
      <p:ext uri="{BB962C8B-B14F-4D97-AF65-F5344CB8AC3E}">
        <p14:creationId xmlns:p14="http://schemas.microsoft.com/office/powerpoint/2010/main" val="17273298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14400"/>
            <a:ext cx="7772400" cy="5181600"/>
          </a:xfrm>
        </p:spPr>
        <p:txBody>
          <a:bodyPr/>
          <a:lstStyle/>
          <a:p>
            <a:r>
              <a:rPr lang="en-US" dirty="0" smtClean="0"/>
              <a:t>Question-2: Are the IP address assignment messages protected?</a:t>
            </a:r>
          </a:p>
          <a:p>
            <a:pPr lvl="1"/>
            <a:r>
              <a:rPr lang="en-US" dirty="0" smtClean="0"/>
              <a:t>Yes. </a:t>
            </a:r>
          </a:p>
          <a:p>
            <a:pPr lvl="2"/>
            <a:r>
              <a:rPr lang="en-US" dirty="0" smtClean="0"/>
              <a:t>DHCP-Discover message (sent in Association Request message) and DHCP-Ack are protected by both encryption (using KEK) and message integrity (using KCK)</a:t>
            </a:r>
          </a:p>
          <a:p>
            <a:r>
              <a:rPr lang="en-US" dirty="0" smtClean="0"/>
              <a:t>Question-3: What is the latency experienced for messages sent between AP &amp; AS?</a:t>
            </a:r>
          </a:p>
          <a:p>
            <a:pPr lvl="1"/>
            <a:r>
              <a:rPr lang="en-US" dirty="0" smtClean="0"/>
              <a:t>There is only one round of messaging between AP &amp; AS. Depends on deployment.</a:t>
            </a:r>
          </a:p>
          <a:p>
            <a:pPr lvl="1"/>
            <a:r>
              <a:rPr lang="en-US" dirty="0" smtClean="0"/>
              <a:t>Additional latency introduced by holding DHCP message can be reduced by performing address assignment and security validation simultaneously</a:t>
            </a:r>
          </a:p>
          <a:p>
            <a:pPr lvl="2"/>
            <a:r>
              <a:rPr lang="en-US" dirty="0" smtClean="0"/>
              <a:t>See the call flow in the next page</a:t>
            </a:r>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36</a:t>
            </a:fld>
            <a:endParaRPr lang="en-US" altLang="ja-JP"/>
          </a:p>
        </p:txBody>
      </p:sp>
    </p:spTree>
    <p:extLst>
      <p:ext uri="{BB962C8B-B14F-4D97-AF65-F5344CB8AC3E}">
        <p14:creationId xmlns:p14="http://schemas.microsoft.com/office/powerpoint/2010/main" val="7412979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334000"/>
          </a:xfrm>
        </p:spPr>
        <p:txBody>
          <a:bodyPr/>
          <a:lstStyle/>
          <a:p>
            <a:r>
              <a:rPr lang="en-US" sz="2000" dirty="0" smtClean="0"/>
              <a:t>Question-4: Can you transfer state information across networks so that you don’t have to repeat EAP, every time you switch networks?</a:t>
            </a:r>
          </a:p>
          <a:p>
            <a:pPr lvl="1"/>
            <a:r>
              <a:rPr lang="en-US" sz="1800" dirty="0" smtClean="0"/>
              <a:t>STA may have a large interval (with no </a:t>
            </a:r>
            <a:r>
              <a:rPr lang="en-US" sz="1800" dirty="0" err="1" smtClean="0"/>
              <a:t>WiFi</a:t>
            </a:r>
            <a:r>
              <a:rPr lang="en-US" sz="1800" dirty="0" smtClean="0"/>
              <a:t> connectivity) after leaving the first AP (where the STA had a connectivity) before it connects to a new AP</a:t>
            </a:r>
          </a:p>
          <a:p>
            <a:pPr lvl="1"/>
            <a:r>
              <a:rPr lang="en-US" sz="1800" dirty="0" smtClean="0"/>
              <a:t>Caching the information for a large number of STAs over a large period of time is not scalable</a:t>
            </a:r>
          </a:p>
          <a:p>
            <a:r>
              <a:rPr lang="en-US" sz="2000" dirty="0" smtClean="0"/>
              <a:t>Question-5: What happens if EAP-RP fails?</a:t>
            </a:r>
          </a:p>
          <a:p>
            <a:pPr lvl="1"/>
            <a:r>
              <a:rPr lang="en-US" sz="1800" dirty="0" smtClean="0"/>
              <a:t>Falls back to full-EAP</a:t>
            </a:r>
          </a:p>
          <a:p>
            <a:r>
              <a:rPr lang="en-US" sz="2000" dirty="0" smtClean="0"/>
              <a:t>Question-6: What to do if AP has multiple AS’s? How does the STA know which key to use ?</a:t>
            </a:r>
          </a:p>
          <a:p>
            <a:pPr lvl="1"/>
            <a:r>
              <a:rPr lang="en-US" sz="1800" dirty="0" smtClean="0"/>
              <a:t>Even though AP may be connected to multiple AS’s, only one AS should be used for an STA. </a:t>
            </a:r>
          </a:p>
          <a:p>
            <a:pPr lvl="1"/>
            <a:r>
              <a:rPr lang="en-US" sz="1800" dirty="0" smtClean="0"/>
              <a:t>AP forwards EAP messages to the appropriate AS based on the identity sent by the STA in “</a:t>
            </a:r>
            <a:r>
              <a:rPr lang="en-US" sz="1800" dirty="0" err="1" smtClean="0"/>
              <a:t>keyName</a:t>
            </a:r>
            <a:r>
              <a:rPr lang="en-US" sz="1800" dirty="0" smtClean="0"/>
              <a:t>-NAI” sent in the ERP-Initiate/Re-auth message</a:t>
            </a:r>
          </a:p>
          <a:p>
            <a:pPr lvl="1"/>
            <a:endParaRPr lang="en-US" sz="18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37</a:t>
            </a:fld>
            <a:endParaRPr lang="en-US" altLang="ja-JP"/>
          </a:p>
        </p:txBody>
      </p:sp>
    </p:spTree>
    <p:extLst>
      <p:ext uri="{BB962C8B-B14F-4D97-AF65-F5344CB8AC3E}">
        <p14:creationId xmlns:p14="http://schemas.microsoft.com/office/powerpoint/2010/main" val="26699578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334000"/>
          </a:xfrm>
        </p:spPr>
        <p:txBody>
          <a:bodyPr/>
          <a:lstStyle/>
          <a:p>
            <a:r>
              <a:rPr lang="en-US" sz="2000" dirty="0" smtClean="0"/>
              <a:t>Question-7: How does STA know the full-authentication timer so that STA may proactively perform full authentication?</a:t>
            </a:r>
          </a:p>
          <a:p>
            <a:pPr lvl="1"/>
            <a:r>
              <a:rPr lang="en-US" sz="1800" dirty="0" smtClean="0"/>
              <a:t>STA can include “lifetime flag” in the EAP-Initiate/Re-auth message to request </a:t>
            </a:r>
            <a:r>
              <a:rPr lang="en-US" sz="1800" dirty="0" err="1" smtClean="0"/>
              <a:t>rRK</a:t>
            </a:r>
            <a:r>
              <a:rPr lang="en-US" sz="1800" dirty="0" smtClean="0"/>
              <a:t> lifetime</a:t>
            </a:r>
          </a:p>
          <a:p>
            <a:pPr lvl="1"/>
            <a:r>
              <a:rPr lang="en-US" sz="1800" dirty="0" err="1" smtClean="0"/>
              <a:t>rRK</a:t>
            </a:r>
            <a:r>
              <a:rPr lang="en-US" sz="1800" dirty="0" smtClean="0"/>
              <a:t> lifetime passed to STA in EAP-Finish/Re-auth message</a:t>
            </a:r>
          </a:p>
          <a:p>
            <a:pPr lvl="1"/>
            <a:r>
              <a:rPr lang="en-US" sz="1400" b="1" dirty="0" smtClean="0"/>
              <a:t>RFC says: </a:t>
            </a:r>
            <a:r>
              <a:rPr lang="en-US" sz="1400" b="0" dirty="0" smtClean="0"/>
              <a:t>“The peer can use the </a:t>
            </a:r>
            <a:r>
              <a:rPr lang="en-US" sz="1400" b="0" dirty="0" err="1" smtClean="0"/>
              <a:t>rRK</a:t>
            </a:r>
            <a:r>
              <a:rPr lang="en-US" sz="1400" b="0" dirty="0" smtClean="0"/>
              <a:t> lifetime to know when to trigger an EAP method exchange and the </a:t>
            </a:r>
            <a:r>
              <a:rPr lang="en-US" sz="1400" b="0" dirty="0" err="1" smtClean="0"/>
              <a:t>rMSK</a:t>
            </a:r>
            <a:r>
              <a:rPr lang="en-US" sz="1400" b="0" dirty="0" smtClean="0"/>
              <a:t> lifetime to know when to trigger another ERP exchange</a:t>
            </a:r>
            <a:r>
              <a:rPr lang="en-US" b="0" dirty="0" smtClean="0"/>
              <a:t>”</a:t>
            </a:r>
            <a:endParaRPr lang="en-US" sz="4400" b="0" dirty="0" smtClean="0"/>
          </a:p>
          <a:p>
            <a:pPr lvl="1">
              <a:buNone/>
            </a:pPr>
            <a:endParaRPr lang="en-US" sz="18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38</a:t>
            </a:fld>
            <a:endParaRPr lang="en-US" altLang="ja-JP"/>
          </a:p>
        </p:txBody>
      </p:sp>
    </p:spTree>
    <p:extLst>
      <p:ext uri="{BB962C8B-B14F-4D97-AF65-F5344CB8AC3E}">
        <p14:creationId xmlns:p14="http://schemas.microsoft.com/office/powerpoint/2010/main" val="39048475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533400"/>
          </a:xfrm>
        </p:spPr>
        <p:txBody>
          <a:bodyPr/>
          <a:lstStyle/>
          <a:p>
            <a:r>
              <a:rPr lang="en-US" sz="2800" dirty="0" smtClean="0"/>
              <a:t>Qn. 8 How does IPv6 address assignment work?</a:t>
            </a:r>
            <a:endParaRPr lang="en-US" sz="2800"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39</a:t>
            </a:fld>
            <a:endParaRPr lang="en-US" altLang="ja-JP"/>
          </a:p>
        </p:txBody>
      </p:sp>
      <p:sp>
        <p:nvSpPr>
          <p:cNvPr id="8" name="コンテンツ プレースホルダ 6"/>
          <p:cNvSpPr>
            <a:spLocks noGrp="1"/>
          </p:cNvSpPr>
          <p:nvPr>
            <p:ph idx="1"/>
          </p:nvPr>
        </p:nvSpPr>
        <p:spPr>
          <a:xfrm>
            <a:off x="5486400" y="1066800"/>
            <a:ext cx="3505200" cy="5486400"/>
          </a:xfrm>
        </p:spPr>
        <p:txBody>
          <a:bodyPr/>
          <a:lstStyle/>
          <a:p>
            <a:pPr>
              <a:buNone/>
            </a:pPr>
            <a:r>
              <a:rPr lang="en-US" altLang="ja-JP" sz="1400" dirty="0" smtClean="0">
                <a:ea typeface="MS PGothic" pitchFamily="34" charset="-128"/>
              </a:rPr>
              <a:t>Two options  can be used</a:t>
            </a:r>
          </a:p>
          <a:p>
            <a:r>
              <a:rPr lang="en-US" altLang="ja-JP" sz="1450" b="0" dirty="0" smtClean="0">
                <a:ea typeface="MS PGothic" pitchFamily="34" charset="-128"/>
              </a:rPr>
              <a:t>DHCPv6 (shown in the diagram)</a:t>
            </a:r>
          </a:p>
          <a:p>
            <a:r>
              <a:rPr lang="en-US" altLang="ja-JP" sz="1450" b="0" dirty="0" smtClean="0"/>
              <a:t>Router Solicitation/Router Advertisement</a:t>
            </a:r>
          </a:p>
          <a:p>
            <a:pPr>
              <a:buNone/>
            </a:pPr>
            <a:endParaRPr lang="en-US" altLang="ja-JP" sz="1600" b="0" dirty="0" smtClean="0">
              <a:ea typeface="MS PGothic" pitchFamily="34" charset="-128"/>
            </a:endParaRPr>
          </a:p>
          <a:p>
            <a:pPr>
              <a:buNone/>
            </a:pPr>
            <a:r>
              <a:rPr lang="en-US" altLang="ja-JP" sz="1400" dirty="0" smtClean="0">
                <a:ea typeface="MS PGothic" pitchFamily="34" charset="-128"/>
              </a:rPr>
              <a:t>DHCPv6 option (see diagram)</a:t>
            </a:r>
          </a:p>
          <a:p>
            <a:r>
              <a:rPr lang="en-US" altLang="ja-JP" sz="1200" b="0" dirty="0" smtClean="0">
                <a:ea typeface="MS PGothic" pitchFamily="34" charset="-128"/>
              </a:rPr>
              <a:t>Similar to slide-12 except  the following:</a:t>
            </a:r>
          </a:p>
          <a:p>
            <a:r>
              <a:rPr lang="en-US" altLang="ja-JP" sz="1200" b="0" dirty="0" smtClean="0">
                <a:ea typeface="MS PGothic" pitchFamily="34" charset="-128"/>
              </a:rPr>
              <a:t>DHCPv6-SOLICIT  message with “Rapid Commit Option” [See RFC 3315] is used instead of DHCP-Discover with Rapid Commit</a:t>
            </a:r>
          </a:p>
          <a:p>
            <a:r>
              <a:rPr lang="en-US" altLang="ja-JP" sz="1200" b="0" dirty="0" smtClean="0">
                <a:solidFill>
                  <a:srgbClr val="000000"/>
                </a:solidFill>
                <a:ea typeface="MS PGothic" pitchFamily="34" charset="-128"/>
              </a:rPr>
              <a:t>DHCPv6-REPLY is used instead of DHCP-Ack</a:t>
            </a:r>
          </a:p>
          <a:p>
            <a:endParaRPr lang="en-US" altLang="ja-JP" sz="1200" b="0" dirty="0" smtClean="0">
              <a:solidFill>
                <a:srgbClr val="000000"/>
              </a:solidFill>
              <a:ea typeface="MS PGothic" pitchFamily="34" charset="-128"/>
            </a:endParaRPr>
          </a:p>
          <a:p>
            <a:pPr>
              <a:buNone/>
            </a:pPr>
            <a:r>
              <a:rPr lang="en-US" altLang="ja-JP" sz="1400" dirty="0" smtClean="0">
                <a:solidFill>
                  <a:srgbClr val="000000"/>
                </a:solidFill>
                <a:ea typeface="MS PGothic" pitchFamily="34" charset="-128"/>
              </a:rPr>
              <a:t>RS/RA Option</a:t>
            </a:r>
          </a:p>
          <a:p>
            <a:r>
              <a:rPr lang="en-US" altLang="ja-JP" sz="1400" b="0" dirty="0" smtClean="0">
                <a:solidFill>
                  <a:srgbClr val="000000"/>
                </a:solidFill>
                <a:ea typeface="MS PGothic" pitchFamily="34" charset="-128"/>
              </a:rPr>
              <a:t>STA may send RS at step-4</a:t>
            </a:r>
          </a:p>
          <a:p>
            <a:r>
              <a:rPr lang="en-US" altLang="ja-JP" sz="1400" b="0" dirty="0" smtClean="0">
                <a:solidFill>
                  <a:srgbClr val="000000"/>
                </a:solidFill>
                <a:ea typeface="MS PGothic" pitchFamily="34" charset="-128"/>
              </a:rPr>
              <a:t>AP sends RA at step-12</a:t>
            </a:r>
          </a:p>
          <a:p>
            <a:r>
              <a:rPr lang="en-US" altLang="ja-JP" sz="1400" b="0" dirty="0" smtClean="0">
                <a:solidFill>
                  <a:srgbClr val="000000"/>
                </a:solidFill>
                <a:ea typeface="MS PGothic" pitchFamily="34" charset="-128"/>
              </a:rPr>
              <a:t>AP may obtain the IP address based on local configuration or from a centralized server based on RADIUS or proprietary methods</a:t>
            </a:r>
          </a:p>
          <a:p>
            <a:r>
              <a:rPr lang="en-US" altLang="ja-JP" sz="1400" b="0" dirty="0" smtClean="0">
                <a:solidFill>
                  <a:srgbClr val="000000"/>
                </a:solidFill>
                <a:ea typeface="MS PGothic" pitchFamily="34" charset="-128"/>
              </a:rPr>
              <a:t>Interface ID will be based on EUI-64</a:t>
            </a:r>
          </a:p>
          <a:p>
            <a:pPr lvl="1"/>
            <a:r>
              <a:rPr lang="en-US" altLang="ja-JP" sz="1200" dirty="0" smtClean="0">
                <a:solidFill>
                  <a:srgbClr val="000000"/>
                </a:solidFill>
              </a:rPr>
              <a:t>Devices  will use MAC identifier </a:t>
            </a:r>
          </a:p>
          <a:p>
            <a:endParaRPr lang="en-US" altLang="ja-JP" sz="1600" dirty="0" smtClean="0">
              <a:solidFill>
                <a:srgbClr val="000000"/>
              </a:solidFill>
            </a:endParaRPr>
          </a:p>
        </p:txBody>
      </p:sp>
      <p:pic>
        <p:nvPicPr>
          <p:cNvPr id="147459" name="Picture 3"/>
          <p:cNvPicPr>
            <a:picLocks noChangeAspect="1" noChangeArrowheads="1"/>
          </p:cNvPicPr>
          <p:nvPr/>
        </p:nvPicPr>
        <p:blipFill>
          <a:blip r:embed="rId3"/>
          <a:srcRect/>
          <a:stretch>
            <a:fillRect/>
          </a:stretch>
        </p:blipFill>
        <p:spPr bwMode="auto">
          <a:xfrm>
            <a:off x="304800" y="1066800"/>
            <a:ext cx="4997943" cy="5324475"/>
          </a:xfrm>
          <a:prstGeom prst="rect">
            <a:avLst/>
          </a:prstGeom>
          <a:noFill/>
          <a:ln w="9525">
            <a:noFill/>
            <a:miter lim="800000"/>
            <a:headEnd/>
            <a:tailEnd/>
          </a:ln>
        </p:spPr>
      </p:pic>
    </p:spTree>
    <p:extLst>
      <p:ext uri="{BB962C8B-B14F-4D97-AF65-F5344CB8AC3E}">
        <p14:creationId xmlns:p14="http://schemas.microsoft.com/office/powerpoint/2010/main" val="778448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up)">
                                      <p:cBhvr>
                                        <p:cTn id="7" dur="500"/>
                                        <p:tgtEl>
                                          <p:spTgt spid="8">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wipe(up)">
                                      <p:cBhvr>
                                        <p:cTn id="10" dur="500"/>
                                        <p:tgtEl>
                                          <p:spTgt spid="8">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wipe(up)">
                                      <p:cBhvr>
                                        <p:cTn id="13" dur="500"/>
                                        <p:tgtEl>
                                          <p:spTgt spid="8">
                                            <p:txEl>
                                              <p:pRg st="2" end="2"/>
                                            </p:txEl>
                                          </p:spTgt>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8">
                                            <p:txEl>
                                              <p:pRg st="4" end="4"/>
                                            </p:txEl>
                                          </p:spTgt>
                                        </p:tgtEl>
                                        <p:attrNameLst>
                                          <p:attrName>style.visibility</p:attrName>
                                        </p:attrNameLst>
                                      </p:cBhvr>
                                      <p:to>
                                        <p:strVal val="visible"/>
                                      </p:to>
                                    </p:set>
                                    <p:animEffect transition="in" filter="wipe(up)">
                                      <p:cBhvr>
                                        <p:cTn id="16" dur="500"/>
                                        <p:tgtEl>
                                          <p:spTgt spid="8">
                                            <p:txEl>
                                              <p:pRg st="4" end="4"/>
                                            </p:txEl>
                                          </p:spTgt>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animEffect transition="in" filter="wipe(up)">
                                      <p:cBhvr>
                                        <p:cTn id="19" dur="500"/>
                                        <p:tgtEl>
                                          <p:spTgt spid="8">
                                            <p:txEl>
                                              <p:pRg st="5" end="5"/>
                                            </p:txEl>
                                          </p:spTgt>
                                        </p:tgtEl>
                                      </p:cBhvr>
                                    </p:animEffect>
                                  </p:childTnLst>
                                </p:cTn>
                              </p:par>
                              <p:par>
                                <p:cTn id="20" presetID="22" presetClass="entr" presetSubtype="1" fill="hold" grpId="0" nodeType="withEffect">
                                  <p:stCondLst>
                                    <p:cond delay="0"/>
                                  </p:stCondLst>
                                  <p:childTnLst>
                                    <p:set>
                                      <p:cBhvr>
                                        <p:cTn id="21" dur="1" fill="hold">
                                          <p:stCondLst>
                                            <p:cond delay="0"/>
                                          </p:stCondLst>
                                        </p:cTn>
                                        <p:tgtEl>
                                          <p:spTgt spid="8">
                                            <p:txEl>
                                              <p:pRg st="6" end="6"/>
                                            </p:txEl>
                                          </p:spTgt>
                                        </p:tgtEl>
                                        <p:attrNameLst>
                                          <p:attrName>style.visibility</p:attrName>
                                        </p:attrNameLst>
                                      </p:cBhvr>
                                      <p:to>
                                        <p:strVal val="visible"/>
                                      </p:to>
                                    </p:set>
                                    <p:animEffect transition="in" filter="wipe(up)">
                                      <p:cBhvr>
                                        <p:cTn id="22" dur="500"/>
                                        <p:tgtEl>
                                          <p:spTgt spid="8">
                                            <p:txEl>
                                              <p:pRg st="6" end="6"/>
                                            </p:txEl>
                                          </p:spTgt>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8">
                                            <p:txEl>
                                              <p:pRg st="7" end="7"/>
                                            </p:txEl>
                                          </p:spTgt>
                                        </p:tgtEl>
                                        <p:attrNameLst>
                                          <p:attrName>style.visibility</p:attrName>
                                        </p:attrNameLst>
                                      </p:cBhvr>
                                      <p:to>
                                        <p:strVal val="visible"/>
                                      </p:to>
                                    </p:set>
                                    <p:animEffect transition="in" filter="wipe(up)">
                                      <p:cBhvr>
                                        <p:cTn id="25" dur="500"/>
                                        <p:tgtEl>
                                          <p:spTgt spid="8">
                                            <p:txEl>
                                              <p:pRg st="7" end="7"/>
                                            </p:txEl>
                                          </p:spTgt>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8">
                                            <p:txEl>
                                              <p:pRg st="9" end="9"/>
                                            </p:txEl>
                                          </p:spTgt>
                                        </p:tgtEl>
                                        <p:attrNameLst>
                                          <p:attrName>style.visibility</p:attrName>
                                        </p:attrNameLst>
                                      </p:cBhvr>
                                      <p:to>
                                        <p:strVal val="visible"/>
                                      </p:to>
                                    </p:set>
                                    <p:animEffect transition="in" filter="wipe(up)">
                                      <p:cBhvr>
                                        <p:cTn id="28" dur="500"/>
                                        <p:tgtEl>
                                          <p:spTgt spid="8">
                                            <p:txEl>
                                              <p:pRg st="9" end="9"/>
                                            </p:txEl>
                                          </p:spTgt>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8">
                                            <p:txEl>
                                              <p:pRg st="10" end="10"/>
                                            </p:txEl>
                                          </p:spTgt>
                                        </p:tgtEl>
                                        <p:attrNameLst>
                                          <p:attrName>style.visibility</p:attrName>
                                        </p:attrNameLst>
                                      </p:cBhvr>
                                      <p:to>
                                        <p:strVal val="visible"/>
                                      </p:to>
                                    </p:set>
                                    <p:animEffect transition="in" filter="wipe(up)">
                                      <p:cBhvr>
                                        <p:cTn id="31" dur="500"/>
                                        <p:tgtEl>
                                          <p:spTgt spid="8">
                                            <p:txEl>
                                              <p:pRg st="10" end="10"/>
                                            </p:txEl>
                                          </p:spTgt>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8">
                                            <p:txEl>
                                              <p:pRg st="11" end="11"/>
                                            </p:txEl>
                                          </p:spTgt>
                                        </p:tgtEl>
                                        <p:attrNameLst>
                                          <p:attrName>style.visibility</p:attrName>
                                        </p:attrNameLst>
                                      </p:cBhvr>
                                      <p:to>
                                        <p:strVal val="visible"/>
                                      </p:to>
                                    </p:set>
                                    <p:animEffect transition="in" filter="wipe(up)">
                                      <p:cBhvr>
                                        <p:cTn id="34" dur="500"/>
                                        <p:tgtEl>
                                          <p:spTgt spid="8">
                                            <p:txEl>
                                              <p:pRg st="11" end="11"/>
                                            </p:txEl>
                                          </p:spTgt>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8">
                                            <p:txEl>
                                              <p:pRg st="12" end="12"/>
                                            </p:txEl>
                                          </p:spTgt>
                                        </p:tgtEl>
                                        <p:attrNameLst>
                                          <p:attrName>style.visibility</p:attrName>
                                        </p:attrNameLst>
                                      </p:cBhvr>
                                      <p:to>
                                        <p:strVal val="visible"/>
                                      </p:to>
                                    </p:set>
                                    <p:animEffect transition="in" filter="wipe(up)">
                                      <p:cBhvr>
                                        <p:cTn id="37" dur="500"/>
                                        <p:tgtEl>
                                          <p:spTgt spid="8">
                                            <p:txEl>
                                              <p:pRg st="12" end="12"/>
                                            </p:txEl>
                                          </p:spTgt>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8">
                                            <p:txEl>
                                              <p:pRg st="13" end="13"/>
                                            </p:txEl>
                                          </p:spTgt>
                                        </p:tgtEl>
                                        <p:attrNameLst>
                                          <p:attrName>style.visibility</p:attrName>
                                        </p:attrNameLst>
                                      </p:cBhvr>
                                      <p:to>
                                        <p:strVal val="visible"/>
                                      </p:to>
                                    </p:set>
                                    <p:animEffect transition="in" filter="wipe(up)">
                                      <p:cBhvr>
                                        <p:cTn id="40" dur="500"/>
                                        <p:tgtEl>
                                          <p:spTgt spid="8">
                                            <p:txEl>
                                              <p:pRg st="13" end="13"/>
                                            </p:txEl>
                                          </p:spTgt>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8">
                                            <p:txEl>
                                              <p:pRg st="14" end="14"/>
                                            </p:txEl>
                                          </p:spTgt>
                                        </p:tgtEl>
                                        <p:attrNameLst>
                                          <p:attrName>style.visibility</p:attrName>
                                        </p:attrNameLst>
                                      </p:cBhvr>
                                      <p:to>
                                        <p:strVal val="visible"/>
                                      </p:to>
                                    </p:set>
                                    <p:animEffect transition="in" filter="wipe(up)">
                                      <p:cBhvr>
                                        <p:cTn id="43" dur="500"/>
                                        <p:tgtEl>
                                          <p:spTgt spid="8">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Contribution 1160r7 proposed fast authentication for FILS using EAP/EAP-RP</a:t>
            </a:r>
          </a:p>
          <a:p>
            <a:r>
              <a:rPr lang="en-US" dirty="0" smtClean="0"/>
              <a:t>See the details of the contribution in the appendix</a:t>
            </a:r>
          </a:p>
          <a:p>
            <a:r>
              <a:rPr lang="en-US" dirty="0" smtClean="0"/>
              <a:t>This contribution has updates on</a:t>
            </a:r>
          </a:p>
          <a:p>
            <a:pPr lvl="1"/>
            <a:r>
              <a:rPr lang="en-US" dirty="0" smtClean="0"/>
              <a:t>Concurrent use of ERP with 4-way handshake</a:t>
            </a:r>
          </a:p>
          <a:p>
            <a:pPr lvl="1"/>
            <a:r>
              <a:rPr lang="en-US" dirty="0" smtClean="0"/>
              <a:t>Updated on Optimized EAP</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May 2012</a:t>
            </a:r>
          </a:p>
        </p:txBody>
      </p:sp>
      <p:sp>
        <p:nvSpPr>
          <p:cNvPr id="5" name="Footer Placeholder 4"/>
          <p:cNvSpPr>
            <a:spLocks noGrp="1"/>
          </p:cNvSpPr>
          <p:nvPr>
            <p:ph type="ftr" sz="quarter" idx="11"/>
          </p:nvPr>
        </p:nvSpPr>
        <p:spPr>
          <a:xfrm>
            <a:off x="5146713" y="6475413"/>
            <a:ext cx="3397212" cy="184666"/>
          </a:xfrm>
        </p:spPr>
        <p:txBody>
          <a:bodyPr/>
          <a:lstStyle/>
          <a:p>
            <a:pPr>
              <a:defRPr/>
            </a:pPr>
            <a:r>
              <a:rPr lang="en-US" altLang="ja-JP" dirty="0"/>
              <a:t>Qualcomm, Allied </a:t>
            </a:r>
            <a:r>
              <a:rPr lang="en-US" altLang="ja-JP" dirty="0" err="1"/>
              <a:t>Telsis</a:t>
            </a:r>
            <a:r>
              <a:rPr lang="en-US" altLang="ja-JP" dirty="0"/>
              <a:t>, CSR, FOKUS, </a:t>
            </a:r>
            <a:r>
              <a:rPr lang="en-US" altLang="ja-JP" dirty="0" smtClean="0"/>
              <a:t>Huawei, ZTE</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extLst>
      <p:ext uri="{BB962C8B-B14F-4D97-AF65-F5344CB8AC3E}">
        <p14:creationId xmlns:p14="http://schemas.microsoft.com/office/powerpoint/2010/main" val="26084306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772400" cy="5105400"/>
          </a:xfrm>
        </p:spPr>
        <p:txBody>
          <a:bodyPr/>
          <a:lstStyle/>
          <a:p>
            <a:r>
              <a:rPr lang="en-US" dirty="0" smtClean="0"/>
              <a:t>Qn. 9 How does STA know the support of IP address type and IP address assignment method?</a:t>
            </a:r>
          </a:p>
          <a:p>
            <a:pPr lvl="1"/>
            <a:r>
              <a:rPr lang="en-US" dirty="0" smtClean="0"/>
              <a:t>Beacon/Probe-Response sent from the AP includes the following information</a:t>
            </a:r>
          </a:p>
          <a:p>
            <a:pPr lvl="2"/>
            <a:r>
              <a:rPr lang="en-US" dirty="0" smtClean="0"/>
              <a:t>IP address type supported</a:t>
            </a:r>
          </a:p>
          <a:p>
            <a:pPr lvl="3"/>
            <a:r>
              <a:rPr lang="en-US" dirty="0" smtClean="0"/>
              <a:t>IPv4, IPv6, IPv4v6</a:t>
            </a:r>
          </a:p>
          <a:p>
            <a:pPr lvl="2"/>
            <a:r>
              <a:rPr lang="en-US" dirty="0" smtClean="0"/>
              <a:t>IP address assignment method supported</a:t>
            </a:r>
          </a:p>
          <a:p>
            <a:pPr lvl="3"/>
            <a:r>
              <a:rPr lang="en-US" dirty="0" smtClean="0"/>
              <a:t>DHCP, DHCPv6, RS/RA, etc.</a:t>
            </a:r>
            <a:endParaRPr lang="en-US" dirty="0"/>
          </a:p>
        </p:txBody>
      </p:sp>
      <p:sp>
        <p:nvSpPr>
          <p:cNvPr id="4" name="Date Placeholder 3"/>
          <p:cNvSpPr>
            <a:spLocks noGrp="1"/>
          </p:cNvSpPr>
          <p:nvPr>
            <p:ph type="dt" sz="half" idx="10"/>
          </p:nvPr>
        </p:nvSpPr>
        <p:spPr>
          <a:xfrm>
            <a:off x="696913" y="332601"/>
            <a:ext cx="904158" cy="276999"/>
          </a:xfrm>
        </p:spPr>
        <p:txBody>
          <a:bodyPr/>
          <a:lstStyle/>
          <a:p>
            <a:pPr>
              <a:defRPr/>
            </a:pPr>
            <a:r>
              <a:rPr lang="en-US" altLang="ja-JP" dirty="0" smtClean="0"/>
              <a:t>Nov 2011</a:t>
            </a:r>
          </a:p>
        </p:txBody>
      </p:sp>
      <p:sp>
        <p:nvSpPr>
          <p:cNvPr id="5" name="Footer Placeholder 4"/>
          <p:cNvSpPr>
            <a:spLocks noGrp="1"/>
          </p:cNvSpPr>
          <p:nvPr>
            <p:ph type="ftr" sz="quarter" idx="11"/>
          </p:nvPr>
        </p:nvSpPr>
        <p:spPr>
          <a:xfrm>
            <a:off x="5507388" y="6475413"/>
            <a:ext cx="3036537" cy="184666"/>
          </a:xfrm>
        </p:spPr>
        <p:txBody>
          <a:bodyPr/>
          <a:lstStyle/>
          <a:p>
            <a:pPr>
              <a:defRPr/>
            </a:pPr>
            <a:r>
              <a:rPr lang="en-US" altLang="ja-JP" dirty="0" smtClean="0"/>
              <a:t>Qualcomm, Allied </a:t>
            </a:r>
            <a:r>
              <a:rPr lang="en-US" altLang="ja-JP" dirty="0" err="1" smtClean="0"/>
              <a:t>Telsis</a:t>
            </a:r>
            <a:r>
              <a:rPr lang="en-US" altLang="ja-JP" dirty="0" smtClean="0"/>
              <a:t>, CSR, FOKUS, </a:t>
            </a:r>
            <a:r>
              <a:rPr lang="en-US" altLang="ja-JP" dirty="0" err="1" smtClean="0"/>
              <a:t>Huawei</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40</a:t>
            </a:fld>
            <a:endParaRPr lang="en-US" altLang="ja-JP"/>
          </a:p>
        </p:txBody>
      </p:sp>
    </p:spTree>
    <p:extLst>
      <p:ext uri="{BB962C8B-B14F-4D97-AF65-F5344CB8AC3E}">
        <p14:creationId xmlns:p14="http://schemas.microsoft.com/office/powerpoint/2010/main" val="2041479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Update on ERP</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May 2012</a:t>
            </a:r>
          </a:p>
        </p:txBody>
      </p:sp>
      <p:sp>
        <p:nvSpPr>
          <p:cNvPr id="5" name="Footer Placeholder 4"/>
          <p:cNvSpPr>
            <a:spLocks noGrp="1"/>
          </p:cNvSpPr>
          <p:nvPr>
            <p:ph type="ftr" sz="quarter" idx="11"/>
          </p:nvPr>
        </p:nvSpPr>
        <p:spPr>
          <a:xfrm>
            <a:off x="5146713" y="6475413"/>
            <a:ext cx="3397212" cy="184666"/>
          </a:xfrm>
        </p:spPr>
        <p:txBody>
          <a:bodyPr/>
          <a:lstStyle/>
          <a:p>
            <a:pPr>
              <a:defRPr/>
            </a:pPr>
            <a:r>
              <a:rPr lang="en-US" altLang="ja-JP" dirty="0"/>
              <a:t>Qualcomm, Allied </a:t>
            </a:r>
            <a:r>
              <a:rPr lang="en-US" altLang="ja-JP" dirty="0" err="1"/>
              <a:t>Telsis</a:t>
            </a:r>
            <a:r>
              <a:rPr lang="en-US" altLang="ja-JP" dirty="0"/>
              <a:t>, CSR, FOKUS, Huawei, ZTE</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7E8674BB-66FF-41C7-B1F8-A31052B6A5ED}" type="slidenum">
              <a:rPr lang="en-US" altLang="ja-JP" smtClean="0"/>
              <a:pPr>
                <a:defRPr/>
              </a:pPr>
              <a:t>5</a:t>
            </a:fld>
            <a:endParaRPr lang="en-US" altLang="ja-JP"/>
          </a:p>
        </p:txBody>
      </p:sp>
    </p:spTree>
    <p:extLst>
      <p:ext uri="{BB962C8B-B14F-4D97-AF65-F5344CB8AC3E}">
        <p14:creationId xmlns:p14="http://schemas.microsoft.com/office/powerpoint/2010/main" val="1096675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457200"/>
          </a:xfrm>
        </p:spPr>
        <p:txBody>
          <a:bodyPr/>
          <a:lstStyle/>
          <a:p>
            <a:r>
              <a:rPr lang="en-US" sz="2400" dirty="0" smtClean="0"/>
              <a:t>Option-1: Concurrent EAP-RP &amp; IP Address assignment</a:t>
            </a:r>
            <a:endParaRPr lang="en-US" sz="2400"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May 2012</a:t>
            </a:r>
          </a:p>
        </p:txBody>
      </p:sp>
      <p:sp>
        <p:nvSpPr>
          <p:cNvPr id="5" name="Footer Placeholder 4"/>
          <p:cNvSpPr>
            <a:spLocks noGrp="1"/>
          </p:cNvSpPr>
          <p:nvPr>
            <p:ph type="ftr" sz="quarter" idx="11"/>
          </p:nvPr>
        </p:nvSpPr>
        <p:spPr>
          <a:xfrm>
            <a:off x="5146713" y="6475413"/>
            <a:ext cx="3397212" cy="184666"/>
          </a:xfrm>
        </p:spPr>
        <p:txBody>
          <a:bodyPr/>
          <a:lstStyle/>
          <a:p>
            <a:pPr>
              <a:defRPr/>
            </a:pPr>
            <a:r>
              <a:rPr lang="en-US" altLang="ja-JP" dirty="0"/>
              <a:t>Qualcomm, Allied </a:t>
            </a:r>
            <a:r>
              <a:rPr lang="en-US" altLang="ja-JP" dirty="0" err="1"/>
              <a:t>Telsis</a:t>
            </a:r>
            <a:r>
              <a:rPr lang="en-US" altLang="ja-JP" dirty="0"/>
              <a:t>, CSR, FOKUS, Huawei, ZTE</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sp>
        <p:nvSpPr>
          <p:cNvPr id="14" name="コンテンツ プレースホルダ 6"/>
          <p:cNvSpPr>
            <a:spLocks noGrp="1"/>
          </p:cNvSpPr>
          <p:nvPr>
            <p:ph idx="1"/>
          </p:nvPr>
        </p:nvSpPr>
        <p:spPr>
          <a:xfrm>
            <a:off x="5486400" y="914400"/>
            <a:ext cx="3505200" cy="5562600"/>
          </a:xfrm>
        </p:spPr>
        <p:txBody>
          <a:bodyPr/>
          <a:lstStyle/>
          <a:p>
            <a:r>
              <a:rPr lang="en-US" altLang="ja-JP" sz="1200" b="0" dirty="0" smtClean="0">
                <a:ea typeface="MS PGothic" pitchFamily="34" charset="-128"/>
              </a:rPr>
              <a:t>Used when EAP-RP context is setup (</a:t>
            </a:r>
            <a:r>
              <a:rPr lang="en-US" altLang="ja-JP" sz="1200" b="0" dirty="0" err="1" smtClean="0">
                <a:ea typeface="MS PGothic" pitchFamily="34" charset="-128"/>
              </a:rPr>
              <a:t>rRK</a:t>
            </a:r>
            <a:r>
              <a:rPr lang="en-US" altLang="ja-JP" sz="1200" b="0" dirty="0" smtClean="0">
                <a:ea typeface="MS PGothic" pitchFamily="34" charset="-128"/>
              </a:rPr>
              <a:t>, </a:t>
            </a:r>
            <a:r>
              <a:rPr lang="en-US" altLang="ja-JP" sz="1200" b="0" dirty="0" err="1" smtClean="0">
                <a:ea typeface="MS PGothic" pitchFamily="34" charset="-128"/>
              </a:rPr>
              <a:t>rIK</a:t>
            </a:r>
            <a:r>
              <a:rPr lang="en-US" altLang="ja-JP" sz="1200" b="0" dirty="0" smtClean="0">
                <a:ea typeface="MS PGothic" pitchFamily="34" charset="-128"/>
              </a:rPr>
              <a:t>, EMSK)</a:t>
            </a:r>
          </a:p>
          <a:p>
            <a:r>
              <a:rPr lang="en-US" altLang="ja-JP" sz="1200" b="0" dirty="0" smtClean="0">
                <a:ea typeface="MS PGothic" pitchFamily="34" charset="-128"/>
              </a:rPr>
              <a:t>[step-2] </a:t>
            </a:r>
            <a:r>
              <a:rPr lang="en-US" altLang="ja-JP" sz="1200" b="0" dirty="0" err="1" smtClean="0">
                <a:ea typeface="MS PGothic" pitchFamily="34" charset="-128"/>
              </a:rPr>
              <a:t>ANonce</a:t>
            </a:r>
            <a:r>
              <a:rPr lang="en-US" altLang="ja-JP" sz="1200" b="0" dirty="0" smtClean="0">
                <a:ea typeface="MS PGothic" pitchFamily="34" charset="-128"/>
              </a:rPr>
              <a:t> is sent directly by the AP when a Unicast Probe Response is used. </a:t>
            </a:r>
          </a:p>
          <a:p>
            <a:r>
              <a:rPr lang="en-US" altLang="ja-JP" sz="1200" u="sng" dirty="0" smtClean="0">
                <a:ea typeface="MS PGothic" pitchFamily="34" charset="-128"/>
              </a:rPr>
              <a:t>To support passive scanning:</a:t>
            </a:r>
            <a:r>
              <a:rPr lang="en-US" altLang="ja-JP" sz="1200" b="0" dirty="0" smtClean="0">
                <a:ea typeface="MS PGothic" pitchFamily="34" charset="-128"/>
              </a:rPr>
              <a:t> In the case of broadcast probe-response/Beacon, AP sends </a:t>
            </a:r>
            <a:r>
              <a:rPr lang="en-US" altLang="ja-JP" sz="1200" dirty="0" err="1" smtClean="0">
                <a:ea typeface="MS PGothic" pitchFamily="34" charset="-128"/>
              </a:rPr>
              <a:t>ANonce</a:t>
            </a:r>
            <a:r>
              <a:rPr lang="en-US" altLang="ja-JP" sz="1200" dirty="0" smtClean="0">
                <a:ea typeface="MS PGothic" pitchFamily="34" charset="-128"/>
              </a:rPr>
              <a:t>-seed</a:t>
            </a:r>
            <a:r>
              <a:rPr lang="en-US" altLang="ja-JP" sz="1200" b="0" dirty="0" smtClean="0">
                <a:ea typeface="MS PGothic" pitchFamily="34" charset="-128"/>
              </a:rPr>
              <a:t>, which is used by the STA to generate the </a:t>
            </a:r>
            <a:r>
              <a:rPr lang="en-US" altLang="ja-JP" sz="1200" b="0" dirty="0" err="1" smtClean="0">
                <a:ea typeface="MS PGothic" pitchFamily="34" charset="-128"/>
              </a:rPr>
              <a:t>ANonce</a:t>
            </a:r>
            <a:r>
              <a:rPr lang="en-US" altLang="ja-JP" sz="1200" b="0" dirty="0" smtClean="0">
                <a:ea typeface="MS PGothic" pitchFamily="34" charset="-128"/>
              </a:rPr>
              <a:t> using a hash of </a:t>
            </a:r>
            <a:r>
              <a:rPr lang="en-US" altLang="ja-JP" sz="1200" b="0" dirty="0" err="1" smtClean="0">
                <a:ea typeface="MS PGothic" pitchFamily="34" charset="-128"/>
              </a:rPr>
              <a:t>ANonce</a:t>
            </a:r>
            <a:r>
              <a:rPr lang="en-US" altLang="ja-JP" sz="1200" b="0" dirty="0" smtClean="0">
                <a:ea typeface="MS PGothic" pitchFamily="34" charset="-128"/>
              </a:rPr>
              <a:t>-seed and the MAC address</a:t>
            </a:r>
          </a:p>
          <a:p>
            <a:endParaRPr lang="en-US" altLang="ja-JP" sz="1200" b="0" dirty="0">
              <a:ea typeface="MS PGothic" pitchFamily="34" charset="-128"/>
            </a:endParaRPr>
          </a:p>
          <a:p>
            <a:r>
              <a:rPr lang="en-US" altLang="ja-JP" sz="1200" b="0" dirty="0" smtClean="0">
                <a:ea typeface="MS PGothic" pitchFamily="34" charset="-128"/>
              </a:rPr>
              <a:t>[step-3] STA generates </a:t>
            </a:r>
            <a:r>
              <a:rPr lang="en-US" altLang="ja-JP" sz="1200" b="0" dirty="0" err="1" smtClean="0">
                <a:ea typeface="MS PGothic" pitchFamily="34" charset="-128"/>
              </a:rPr>
              <a:t>rMSK</a:t>
            </a:r>
            <a:r>
              <a:rPr lang="en-US" altLang="ja-JP" sz="1200" b="0" dirty="0" smtClean="0">
                <a:ea typeface="MS PGothic" pitchFamily="34" charset="-128"/>
              </a:rPr>
              <a:t> using [RFC 5296] before sending </a:t>
            </a:r>
            <a:r>
              <a:rPr lang="en-US" altLang="ja-JP" sz="1200" b="0" dirty="0" err="1" smtClean="0">
                <a:ea typeface="MS PGothic" pitchFamily="34" charset="-128"/>
              </a:rPr>
              <a:t>Assoc-Req</a:t>
            </a:r>
            <a:endParaRPr lang="en-US" altLang="ja-JP" sz="1200" b="0" dirty="0" smtClean="0">
              <a:ea typeface="MS PGothic" pitchFamily="34" charset="-128"/>
            </a:endParaRPr>
          </a:p>
          <a:p>
            <a:pPr>
              <a:buNone/>
            </a:pPr>
            <a:r>
              <a:rPr lang="en-US" sz="1200" dirty="0" smtClean="0">
                <a:ea typeface="MS PGothic" pitchFamily="34" charset="-128"/>
              </a:rPr>
              <a:t>	</a:t>
            </a:r>
            <a:r>
              <a:rPr lang="en-US" sz="1200" dirty="0" err="1" smtClean="0"/>
              <a:t>rMSK</a:t>
            </a:r>
            <a:r>
              <a:rPr lang="en-US" sz="1200" dirty="0" smtClean="0"/>
              <a:t> = KDF (K, S), where K = </a:t>
            </a:r>
            <a:r>
              <a:rPr lang="en-US" sz="1200" dirty="0" err="1" smtClean="0"/>
              <a:t>rRK</a:t>
            </a:r>
            <a:r>
              <a:rPr lang="en-US" sz="1200" dirty="0" smtClean="0"/>
              <a:t> and</a:t>
            </a:r>
          </a:p>
          <a:p>
            <a:pPr>
              <a:buNone/>
            </a:pPr>
            <a:r>
              <a:rPr lang="en-US" sz="1200" dirty="0" smtClean="0"/>
              <a:t>	S = </a:t>
            </a:r>
            <a:r>
              <a:rPr lang="en-US" sz="1200" dirty="0" err="1" smtClean="0"/>
              <a:t>rMSK</a:t>
            </a:r>
            <a:r>
              <a:rPr lang="en-US" sz="1200" dirty="0" smtClean="0"/>
              <a:t> label | "\0" | SEQ | length</a:t>
            </a:r>
          </a:p>
          <a:p>
            <a:endParaRPr lang="en-US" altLang="ja-JP" sz="1200" b="0" dirty="0" smtClean="0">
              <a:solidFill>
                <a:srgbClr val="000000"/>
              </a:solidFill>
            </a:endParaRPr>
          </a:p>
          <a:p>
            <a:r>
              <a:rPr lang="en-US" altLang="ja-JP" sz="1200" b="0" dirty="0" smtClean="0">
                <a:solidFill>
                  <a:srgbClr val="000000"/>
                </a:solidFill>
              </a:rPr>
              <a:t>[step-4] STA applies message integrity on the combined payload that include EAP-Re-Auth, DHCP-Discover &amp; EAPOL-Key using KCK. STA includes either </a:t>
            </a:r>
            <a:r>
              <a:rPr lang="en-US" altLang="ja-JP" sz="1200" b="0" dirty="0" err="1" smtClean="0">
                <a:solidFill>
                  <a:srgbClr val="000000"/>
                </a:solidFill>
              </a:rPr>
              <a:t>ANonce</a:t>
            </a:r>
            <a:r>
              <a:rPr lang="en-US" altLang="ja-JP" sz="1200" b="0" dirty="0" smtClean="0">
                <a:solidFill>
                  <a:srgbClr val="000000"/>
                </a:solidFill>
              </a:rPr>
              <a:t>-seed, or </a:t>
            </a:r>
            <a:r>
              <a:rPr lang="en-US" altLang="ja-JP" sz="1200" b="0" dirty="0" err="1" smtClean="0">
                <a:solidFill>
                  <a:srgbClr val="000000"/>
                </a:solidFill>
              </a:rPr>
              <a:t>ANonce</a:t>
            </a:r>
            <a:r>
              <a:rPr lang="en-US" altLang="ja-JP" sz="1200" b="0" dirty="0" smtClean="0">
                <a:solidFill>
                  <a:srgbClr val="000000"/>
                </a:solidFill>
              </a:rPr>
              <a:t> (differentiated using a flag).</a:t>
            </a:r>
          </a:p>
          <a:p>
            <a:pPr lvl="0"/>
            <a:endParaRPr lang="en-US" altLang="ja-JP" sz="1200" b="0" dirty="0" smtClean="0">
              <a:solidFill>
                <a:srgbClr val="000000"/>
              </a:solidFill>
              <a:ea typeface="MS PGothic" pitchFamily="34" charset="-128"/>
            </a:endParaRPr>
          </a:p>
          <a:p>
            <a:pPr lvl="0"/>
            <a:r>
              <a:rPr lang="en-US" altLang="ja-JP" sz="1200" b="0" dirty="0" smtClean="0">
                <a:solidFill>
                  <a:srgbClr val="000000"/>
                </a:solidFill>
                <a:ea typeface="MS PGothic" pitchFamily="34" charset="-128"/>
              </a:rPr>
              <a:t>[step 8b] AP performs MIC for DHCP &amp; EAPOL Key messages and decrypt DHCP</a:t>
            </a:r>
          </a:p>
          <a:p>
            <a:pPr lvl="0"/>
            <a:endParaRPr lang="en-US" altLang="ja-JP" sz="1200" b="0" dirty="0">
              <a:solidFill>
                <a:srgbClr val="000000"/>
              </a:solidFill>
              <a:ea typeface="MS PGothic" pitchFamily="34" charset="-128"/>
            </a:endParaRPr>
          </a:p>
          <a:p>
            <a:pPr lvl="0"/>
            <a:r>
              <a:rPr lang="en-US" altLang="ja-JP" sz="1200" b="0" dirty="0" smtClean="0">
                <a:solidFill>
                  <a:srgbClr val="000000"/>
                </a:solidFill>
                <a:ea typeface="MS PGothic" pitchFamily="34" charset="-128"/>
              </a:rPr>
              <a:t>Explicit Key confirmation is not needed after step-12, since key is already verified at step 8b</a:t>
            </a:r>
            <a:endParaRPr lang="en-US" altLang="ja-JP" sz="1200" b="0" dirty="0" smtClean="0"/>
          </a:p>
        </p:txBody>
      </p:sp>
      <p:graphicFrame>
        <p:nvGraphicFramePr>
          <p:cNvPr id="7" name="Object 6"/>
          <p:cNvGraphicFramePr>
            <a:graphicFrameLocks noChangeAspect="1"/>
          </p:cNvGraphicFramePr>
          <p:nvPr>
            <p:extLst>
              <p:ext uri="{D42A27DB-BD31-4B8C-83A1-F6EECF244321}">
                <p14:modId xmlns:p14="http://schemas.microsoft.com/office/powerpoint/2010/main" val="3053366288"/>
              </p:ext>
            </p:extLst>
          </p:nvPr>
        </p:nvGraphicFramePr>
        <p:xfrm>
          <a:off x="152400" y="990599"/>
          <a:ext cx="5105400" cy="5438961"/>
        </p:xfrm>
        <a:graphic>
          <a:graphicData uri="http://schemas.openxmlformats.org/presentationml/2006/ole">
            <mc:AlternateContent xmlns:mc="http://schemas.openxmlformats.org/markup-compatibility/2006">
              <mc:Choice xmlns:v="urn:schemas-microsoft-com:vml" Requires="v">
                <p:oleObj spid="_x0000_s138253" name="Visio" r:id="rId4" imgW="7270290" imgH="7744364" progId="Visio.Drawing.11">
                  <p:embed/>
                </p:oleObj>
              </mc:Choice>
              <mc:Fallback>
                <p:oleObj name="Visio" r:id="rId4" imgW="7270290" imgH="7744364" progId="Visio.Drawing.11">
                  <p:embed/>
                  <p:pic>
                    <p:nvPicPr>
                      <p:cNvPr id="0" name=""/>
                      <p:cNvPicPr/>
                      <p:nvPr/>
                    </p:nvPicPr>
                    <p:blipFill>
                      <a:blip r:embed="rId5"/>
                      <a:stretch>
                        <a:fillRect/>
                      </a:stretch>
                    </p:blipFill>
                    <p:spPr>
                      <a:xfrm>
                        <a:off x="152400" y="990599"/>
                        <a:ext cx="5105400" cy="5438961"/>
                      </a:xfrm>
                      <a:prstGeom prst="rect">
                        <a:avLst/>
                      </a:prstGeom>
                    </p:spPr>
                  </p:pic>
                </p:oleObj>
              </mc:Fallback>
            </mc:AlternateContent>
          </a:graphicData>
        </a:graphic>
      </p:graphicFrame>
    </p:spTree>
    <p:extLst>
      <p:ext uri="{BB962C8B-B14F-4D97-AF65-F5344CB8AC3E}">
        <p14:creationId xmlns:p14="http://schemas.microsoft.com/office/powerpoint/2010/main" val="364699960"/>
      </p:ext>
    </p:extLst>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Comparison of the use of </a:t>
            </a:r>
            <a:r>
              <a:rPr lang="en-US" dirty="0" err="1" smtClean="0"/>
              <a:t>ANonce</a:t>
            </a:r>
            <a:endParaRPr lang="en-US" dirty="0"/>
          </a:p>
        </p:txBody>
      </p:sp>
      <p:sp>
        <p:nvSpPr>
          <p:cNvPr id="3" name="Content Placeholder 2"/>
          <p:cNvSpPr>
            <a:spLocks noGrp="1"/>
          </p:cNvSpPr>
          <p:nvPr>
            <p:ph idx="1"/>
          </p:nvPr>
        </p:nvSpPr>
        <p:spPr>
          <a:xfrm>
            <a:off x="685800" y="1143000"/>
            <a:ext cx="7772400" cy="5334000"/>
          </a:xfrm>
        </p:spPr>
        <p:txBody>
          <a:bodyPr>
            <a:normAutofit fontScale="85000" lnSpcReduction="10000"/>
          </a:bodyPr>
          <a:lstStyle/>
          <a:p>
            <a:r>
              <a:rPr lang="en-US" dirty="0" smtClean="0"/>
              <a:t>Properties of </a:t>
            </a:r>
            <a:r>
              <a:rPr lang="en-US" dirty="0" err="1" smtClean="0"/>
              <a:t>ANonce</a:t>
            </a:r>
            <a:r>
              <a:rPr lang="en-US" dirty="0" smtClean="0"/>
              <a:t> in the Existing standard</a:t>
            </a:r>
          </a:p>
          <a:p>
            <a:pPr lvl="1"/>
            <a:r>
              <a:rPr lang="en-US" dirty="0" err="1" smtClean="0"/>
              <a:t>ANonce</a:t>
            </a:r>
            <a:r>
              <a:rPr lang="en-US" dirty="0" smtClean="0"/>
              <a:t> is unique for STA</a:t>
            </a:r>
          </a:p>
          <a:p>
            <a:pPr lvl="1"/>
            <a:r>
              <a:rPr lang="en-US" dirty="0" err="1" smtClean="0"/>
              <a:t>ANonce</a:t>
            </a:r>
            <a:r>
              <a:rPr lang="en-US" dirty="0" smtClean="0"/>
              <a:t> is sent in clear (Uses EAPOL-Key message)</a:t>
            </a:r>
          </a:p>
          <a:p>
            <a:pPr lvl="1"/>
            <a:r>
              <a:rPr lang="en-US" dirty="0" err="1" smtClean="0"/>
              <a:t>ANonce</a:t>
            </a:r>
            <a:r>
              <a:rPr lang="en-US" dirty="0" smtClean="0"/>
              <a:t> is not predictable before transmission by the AP</a:t>
            </a:r>
          </a:p>
          <a:p>
            <a:endParaRPr lang="en-US" dirty="0"/>
          </a:p>
          <a:p>
            <a:r>
              <a:rPr lang="en-US" dirty="0" smtClean="0"/>
              <a:t>Usage of </a:t>
            </a:r>
            <a:r>
              <a:rPr lang="en-US" dirty="0" err="1" smtClean="0"/>
              <a:t>ANonce</a:t>
            </a:r>
            <a:r>
              <a:rPr lang="en-US" dirty="0" smtClean="0"/>
              <a:t> in option-1 of this contribution</a:t>
            </a:r>
          </a:p>
          <a:p>
            <a:pPr lvl="1"/>
            <a:r>
              <a:rPr lang="en-US" altLang="ja-JP" dirty="0" smtClean="0"/>
              <a:t>AP sends </a:t>
            </a:r>
            <a:r>
              <a:rPr lang="en-US" altLang="ja-JP" dirty="0" err="1" smtClean="0"/>
              <a:t>ANonce</a:t>
            </a:r>
            <a:r>
              <a:rPr lang="en-US" altLang="ja-JP" dirty="0" smtClean="0"/>
              <a:t> in Unicast </a:t>
            </a:r>
            <a:r>
              <a:rPr lang="en-US" altLang="ja-JP" dirty="0"/>
              <a:t>Probe Response </a:t>
            </a:r>
            <a:r>
              <a:rPr lang="en-US" altLang="ja-JP" dirty="0" smtClean="0"/>
              <a:t>OR</a:t>
            </a:r>
          </a:p>
          <a:p>
            <a:pPr lvl="1"/>
            <a:r>
              <a:rPr lang="en-US" altLang="ja-JP" dirty="0" smtClean="0"/>
              <a:t>AP sends </a:t>
            </a:r>
            <a:r>
              <a:rPr lang="en-US" altLang="ja-JP" dirty="0" err="1" smtClean="0"/>
              <a:t>ANonce</a:t>
            </a:r>
            <a:r>
              <a:rPr lang="en-US" altLang="ja-JP" dirty="0" smtClean="0"/>
              <a:t>-seed in Broadcast Probe Response/Beacon</a:t>
            </a:r>
          </a:p>
          <a:p>
            <a:pPr lvl="2"/>
            <a:r>
              <a:rPr lang="en-US" altLang="ja-JP" dirty="0" smtClean="0"/>
              <a:t>STA generates </a:t>
            </a:r>
            <a:r>
              <a:rPr lang="en-US" altLang="ja-JP" dirty="0"/>
              <a:t>the </a:t>
            </a:r>
            <a:r>
              <a:rPr lang="en-US" altLang="ja-JP" dirty="0" err="1"/>
              <a:t>ANonce</a:t>
            </a:r>
            <a:r>
              <a:rPr lang="en-US" altLang="ja-JP" dirty="0"/>
              <a:t> using a hash of </a:t>
            </a:r>
            <a:r>
              <a:rPr lang="en-US" altLang="ja-JP" dirty="0" err="1"/>
              <a:t>ANonce</a:t>
            </a:r>
            <a:r>
              <a:rPr lang="en-US" altLang="ja-JP" dirty="0"/>
              <a:t>-seed and the </a:t>
            </a:r>
            <a:r>
              <a:rPr lang="en-US" altLang="ja-JP" dirty="0" smtClean="0"/>
              <a:t>STA MAC address</a:t>
            </a:r>
          </a:p>
          <a:p>
            <a:pPr lvl="2"/>
            <a:r>
              <a:rPr lang="en-US" altLang="ja-JP" dirty="0" smtClean="0"/>
              <a:t>AP generates </a:t>
            </a:r>
            <a:r>
              <a:rPr lang="en-US" altLang="ja-JP" dirty="0" err="1" smtClean="0"/>
              <a:t>ANonce</a:t>
            </a:r>
            <a:r>
              <a:rPr lang="en-US" altLang="ja-JP" dirty="0" smtClean="0"/>
              <a:t>-seed randomly and updated frequently</a:t>
            </a:r>
          </a:p>
          <a:p>
            <a:pPr lvl="2"/>
            <a:endParaRPr lang="en-US" altLang="ja-JP" dirty="0" smtClean="0"/>
          </a:p>
          <a:p>
            <a:r>
              <a:rPr lang="en-US" dirty="0" smtClean="0"/>
              <a:t>Properties of </a:t>
            </a:r>
            <a:r>
              <a:rPr lang="en-US" dirty="0" err="1"/>
              <a:t>ANonce</a:t>
            </a:r>
            <a:r>
              <a:rPr lang="en-US" dirty="0"/>
              <a:t> </a:t>
            </a:r>
            <a:r>
              <a:rPr lang="en-US" dirty="0" smtClean="0"/>
              <a:t>(based </a:t>
            </a:r>
            <a:r>
              <a:rPr lang="en-US" dirty="0"/>
              <a:t>option-1 of this contribution</a:t>
            </a:r>
            <a:r>
              <a:rPr lang="en-US" dirty="0" smtClean="0"/>
              <a:t>)</a:t>
            </a:r>
          </a:p>
          <a:p>
            <a:pPr lvl="1"/>
            <a:r>
              <a:rPr lang="en-US" dirty="0" err="1"/>
              <a:t>ANonce</a:t>
            </a:r>
            <a:r>
              <a:rPr lang="en-US" dirty="0"/>
              <a:t> is unique for STA</a:t>
            </a:r>
          </a:p>
          <a:p>
            <a:pPr lvl="1"/>
            <a:r>
              <a:rPr lang="en-US" dirty="0" err="1" smtClean="0"/>
              <a:t>ANonce</a:t>
            </a:r>
            <a:r>
              <a:rPr lang="en-US" dirty="0" smtClean="0"/>
              <a:t>/</a:t>
            </a:r>
            <a:r>
              <a:rPr lang="en-US" dirty="0" err="1" smtClean="0"/>
              <a:t>ANonce</a:t>
            </a:r>
            <a:r>
              <a:rPr lang="en-US" dirty="0" smtClean="0"/>
              <a:t>-seed </a:t>
            </a:r>
            <a:r>
              <a:rPr lang="en-US" dirty="0"/>
              <a:t>is sent in clear </a:t>
            </a:r>
            <a:r>
              <a:rPr lang="en-US" dirty="0" smtClean="0"/>
              <a:t>(</a:t>
            </a:r>
            <a:r>
              <a:rPr lang="en-US" dirty="0"/>
              <a:t>Uses </a:t>
            </a:r>
            <a:r>
              <a:rPr lang="en-US" dirty="0" smtClean="0"/>
              <a:t>Probe-</a:t>
            </a:r>
            <a:r>
              <a:rPr lang="en-US" dirty="0" err="1" smtClean="0"/>
              <a:t>Resp</a:t>
            </a:r>
            <a:r>
              <a:rPr lang="en-US" dirty="0" smtClean="0"/>
              <a:t>/Beacon)</a:t>
            </a:r>
          </a:p>
          <a:p>
            <a:pPr lvl="1"/>
            <a:r>
              <a:rPr lang="en-US" dirty="0" err="1"/>
              <a:t>ANonce</a:t>
            </a:r>
            <a:r>
              <a:rPr lang="en-US" dirty="0"/>
              <a:t> is not predictable before transmission</a:t>
            </a:r>
            <a:r>
              <a:rPr lang="en-US" dirty="0" smtClean="0"/>
              <a:t> </a:t>
            </a:r>
            <a:r>
              <a:rPr lang="en-US" dirty="0"/>
              <a:t>by the </a:t>
            </a:r>
            <a:r>
              <a:rPr lang="en-US" dirty="0" smtClean="0"/>
              <a:t>AP</a:t>
            </a:r>
          </a:p>
          <a:p>
            <a:pPr lvl="1"/>
            <a:endParaRPr lang="en-US" dirty="0" smtClean="0"/>
          </a:p>
          <a:p>
            <a:pPr marL="0" indent="0">
              <a:buNone/>
            </a:pPr>
            <a:r>
              <a:rPr lang="en-US" dirty="0" smtClean="0"/>
              <a:t>We believe that the </a:t>
            </a:r>
            <a:r>
              <a:rPr lang="en-US" dirty="0" err="1" smtClean="0"/>
              <a:t>ANonce</a:t>
            </a:r>
            <a:r>
              <a:rPr lang="en-US" dirty="0" smtClean="0"/>
              <a:t> properties are equivalent between the existing standard and the proposal in option-1 of this contribution</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May 2012</a:t>
            </a:r>
          </a:p>
        </p:txBody>
      </p:sp>
      <p:sp>
        <p:nvSpPr>
          <p:cNvPr id="5" name="Footer Placeholder 4"/>
          <p:cNvSpPr>
            <a:spLocks noGrp="1"/>
          </p:cNvSpPr>
          <p:nvPr>
            <p:ph type="ftr" sz="quarter" idx="11"/>
          </p:nvPr>
        </p:nvSpPr>
        <p:spPr>
          <a:xfrm>
            <a:off x="5146713" y="6475413"/>
            <a:ext cx="3397212" cy="184666"/>
          </a:xfrm>
        </p:spPr>
        <p:txBody>
          <a:bodyPr/>
          <a:lstStyle/>
          <a:p>
            <a:pPr>
              <a:defRPr/>
            </a:pPr>
            <a:r>
              <a:rPr lang="en-US" altLang="ja-JP" dirty="0"/>
              <a:t>Qualcomm, Allied </a:t>
            </a:r>
            <a:r>
              <a:rPr lang="en-US" altLang="ja-JP" dirty="0" err="1"/>
              <a:t>Telsis</a:t>
            </a:r>
            <a:r>
              <a:rPr lang="en-US" altLang="ja-JP" dirty="0"/>
              <a:t>, CSR, FOKUS, Huawei, ZTE</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7</a:t>
            </a:fld>
            <a:endParaRPr lang="en-US" altLang="ja-JP"/>
          </a:p>
        </p:txBody>
      </p:sp>
    </p:spTree>
    <p:extLst>
      <p:ext uri="{BB962C8B-B14F-4D97-AF65-F5344CB8AC3E}">
        <p14:creationId xmlns:p14="http://schemas.microsoft.com/office/powerpoint/2010/main" val="2635255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382000" cy="304800"/>
          </a:xfrm>
        </p:spPr>
        <p:txBody>
          <a:bodyPr/>
          <a:lstStyle/>
          <a:p>
            <a:r>
              <a:rPr lang="en-US" sz="1800" dirty="0" smtClean="0"/>
              <a:t>Option-2: Concurrent EAP-RP &amp; IP Address assignment with Deferred </a:t>
            </a:r>
            <a:r>
              <a:rPr lang="en-US" sz="1800" dirty="0" err="1" smtClean="0"/>
              <a:t>ANonce</a:t>
            </a:r>
            <a:r>
              <a:rPr lang="en-US" sz="1800" dirty="0" smtClean="0"/>
              <a:t>  </a:t>
            </a:r>
            <a:endParaRPr lang="en-US" sz="1800" dirty="0"/>
          </a:p>
        </p:txBody>
      </p:sp>
      <p:sp>
        <p:nvSpPr>
          <p:cNvPr id="5" name="Footer Placeholder 4"/>
          <p:cNvSpPr>
            <a:spLocks noGrp="1"/>
          </p:cNvSpPr>
          <p:nvPr>
            <p:ph type="ftr" sz="quarter" idx="11"/>
          </p:nvPr>
        </p:nvSpPr>
        <p:spPr>
          <a:xfrm>
            <a:off x="5146713" y="6475413"/>
            <a:ext cx="3397212" cy="184666"/>
          </a:xfrm>
        </p:spPr>
        <p:txBody>
          <a:bodyPr/>
          <a:lstStyle/>
          <a:p>
            <a:pPr>
              <a:defRPr/>
            </a:pPr>
            <a:r>
              <a:rPr lang="en-US" altLang="ja-JP" dirty="0"/>
              <a:t>Qualcomm, Allied </a:t>
            </a:r>
            <a:r>
              <a:rPr lang="en-US" altLang="ja-JP" dirty="0" err="1"/>
              <a:t>Telsis</a:t>
            </a:r>
            <a:r>
              <a:rPr lang="en-US" altLang="ja-JP" dirty="0"/>
              <a:t>, CSR, FOKUS, Huawei, ZTE</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8</a:t>
            </a:fld>
            <a:endParaRPr lang="en-US" altLang="ja-JP"/>
          </a:p>
        </p:txBody>
      </p:sp>
      <p:sp>
        <p:nvSpPr>
          <p:cNvPr id="8" name="コンテンツ プレースホルダ 6"/>
          <p:cNvSpPr>
            <a:spLocks noGrp="1"/>
          </p:cNvSpPr>
          <p:nvPr>
            <p:ph idx="1"/>
          </p:nvPr>
        </p:nvSpPr>
        <p:spPr>
          <a:xfrm>
            <a:off x="5181600" y="1295400"/>
            <a:ext cx="3810000" cy="4800600"/>
          </a:xfrm>
        </p:spPr>
        <p:txBody>
          <a:bodyPr/>
          <a:lstStyle/>
          <a:p>
            <a:r>
              <a:rPr lang="en-US" altLang="ja-JP" sz="1600" b="0" dirty="0" err="1" smtClean="0">
                <a:ea typeface="MS PGothic" pitchFamily="34" charset="-128"/>
              </a:rPr>
              <a:t>ANonce</a:t>
            </a:r>
            <a:r>
              <a:rPr lang="en-US" altLang="ja-JP" sz="1600" b="0" dirty="0" smtClean="0">
                <a:ea typeface="MS PGothic" pitchFamily="34" charset="-128"/>
              </a:rPr>
              <a:t> is deferred until </a:t>
            </a:r>
            <a:r>
              <a:rPr lang="en-US" altLang="ja-JP" sz="1600" b="0" dirty="0" err="1" smtClean="0">
                <a:ea typeface="MS PGothic" pitchFamily="34" charset="-128"/>
              </a:rPr>
              <a:t>Assoc</a:t>
            </a:r>
            <a:r>
              <a:rPr lang="en-US" altLang="ja-JP" sz="1600" b="0" dirty="0" smtClean="0">
                <a:ea typeface="MS PGothic" pitchFamily="34" charset="-128"/>
              </a:rPr>
              <a:t> </a:t>
            </a:r>
            <a:r>
              <a:rPr lang="en-US" altLang="ja-JP" sz="1600" b="0" dirty="0" err="1" smtClean="0">
                <a:ea typeface="MS PGothic" pitchFamily="34" charset="-128"/>
              </a:rPr>
              <a:t>Resp</a:t>
            </a:r>
            <a:endParaRPr lang="en-US" altLang="ja-JP" sz="1600" b="0" dirty="0" smtClean="0">
              <a:ea typeface="MS PGothic" pitchFamily="34" charset="-128"/>
            </a:endParaRPr>
          </a:p>
          <a:p>
            <a:r>
              <a:rPr lang="en-US" altLang="ja-JP" sz="1600" b="0" dirty="0" smtClean="0">
                <a:ea typeface="MS PGothic" pitchFamily="34" charset="-128"/>
              </a:rPr>
              <a:t>Fields in the </a:t>
            </a:r>
            <a:r>
              <a:rPr lang="en-US" altLang="ja-JP" sz="1600" b="0" dirty="0" err="1" smtClean="0">
                <a:ea typeface="MS PGothic" pitchFamily="34" charset="-128"/>
              </a:rPr>
              <a:t>Assoc</a:t>
            </a:r>
            <a:r>
              <a:rPr lang="en-US" altLang="ja-JP" sz="1600" b="0" dirty="0" smtClean="0">
                <a:ea typeface="MS PGothic" pitchFamily="34" charset="-128"/>
              </a:rPr>
              <a:t> </a:t>
            </a:r>
            <a:r>
              <a:rPr lang="en-US" altLang="ja-JP" sz="1600" b="0" dirty="0" err="1" smtClean="0">
                <a:ea typeface="MS PGothic" pitchFamily="34" charset="-128"/>
              </a:rPr>
              <a:t>Req</a:t>
            </a:r>
            <a:r>
              <a:rPr lang="en-US" altLang="ja-JP" sz="1600" b="0" dirty="0" smtClean="0">
                <a:ea typeface="MS PGothic" pitchFamily="34" charset="-128"/>
              </a:rPr>
              <a:t> frame can be protected using a key generated from </a:t>
            </a:r>
            <a:r>
              <a:rPr lang="en-US" altLang="ja-JP" sz="1600" b="0" dirty="0" err="1" smtClean="0">
                <a:ea typeface="MS PGothic" pitchFamily="34" charset="-128"/>
              </a:rPr>
              <a:t>rMSK</a:t>
            </a:r>
            <a:r>
              <a:rPr lang="en-US" altLang="ja-JP" sz="1600" b="0" dirty="0" smtClean="0">
                <a:ea typeface="MS PGothic" pitchFamily="34" charset="-128"/>
              </a:rPr>
              <a:t> &amp; </a:t>
            </a:r>
            <a:r>
              <a:rPr lang="en-US" altLang="ja-JP" sz="1600" b="0" dirty="0" err="1" smtClean="0">
                <a:ea typeface="MS PGothic" pitchFamily="34" charset="-128"/>
              </a:rPr>
              <a:t>sNonce</a:t>
            </a:r>
            <a:endParaRPr lang="en-US" altLang="ja-JP" sz="1600" b="0" dirty="0" smtClean="0">
              <a:ea typeface="MS PGothic" pitchFamily="34" charset="-128"/>
            </a:endParaRPr>
          </a:p>
          <a:p>
            <a:r>
              <a:rPr lang="en-US" altLang="ja-JP" sz="1600" b="0" dirty="0" smtClean="0">
                <a:ea typeface="MS PGothic" pitchFamily="34" charset="-128"/>
              </a:rPr>
              <a:t>STA generates PTK at step-12a</a:t>
            </a:r>
          </a:p>
          <a:p>
            <a:pPr>
              <a:buNone/>
            </a:pPr>
            <a:endParaRPr lang="en-US" altLang="ja-JP" sz="1200" b="0" dirty="0" smtClean="0">
              <a:ea typeface="MS PGothic" pitchFamily="34" charset="-128"/>
            </a:endParaRPr>
          </a:p>
        </p:txBody>
      </p:sp>
      <p:graphicFrame>
        <p:nvGraphicFramePr>
          <p:cNvPr id="133123" name="Object 3"/>
          <p:cNvGraphicFramePr>
            <a:graphicFrameLocks noChangeAspect="1"/>
          </p:cNvGraphicFramePr>
          <p:nvPr>
            <p:extLst>
              <p:ext uri="{D42A27DB-BD31-4B8C-83A1-F6EECF244321}">
                <p14:modId xmlns:p14="http://schemas.microsoft.com/office/powerpoint/2010/main" val="1960968244"/>
              </p:ext>
            </p:extLst>
          </p:nvPr>
        </p:nvGraphicFramePr>
        <p:xfrm>
          <a:off x="152400" y="1066800"/>
          <a:ext cx="4996458" cy="5334000"/>
        </p:xfrm>
        <a:graphic>
          <a:graphicData uri="http://schemas.openxmlformats.org/presentationml/2006/ole">
            <mc:AlternateContent xmlns:mc="http://schemas.openxmlformats.org/markup-compatibility/2006">
              <mc:Choice xmlns:v="urn:schemas-microsoft-com:vml" Requires="v">
                <p:oleObj spid="_x0000_s136234" name="Visio" r:id="rId4" imgW="7270290" imgH="7744364" progId="Visio.Drawing.11">
                  <p:embed/>
                </p:oleObj>
              </mc:Choice>
              <mc:Fallback>
                <p:oleObj name="Visio" r:id="rId4" imgW="7270290" imgH="7744364" progId="Visio.Drawing.11">
                  <p:embed/>
                  <p:pic>
                    <p:nvPicPr>
                      <p:cNvPr id="0" name=""/>
                      <p:cNvPicPr>
                        <a:picLocks noChangeAspect="1" noChangeArrowheads="1"/>
                      </p:cNvPicPr>
                      <p:nvPr/>
                    </p:nvPicPr>
                    <p:blipFill>
                      <a:blip r:embed="rId5"/>
                      <a:srcRect/>
                      <a:stretch>
                        <a:fillRect/>
                      </a:stretch>
                    </p:blipFill>
                    <p:spPr bwMode="auto">
                      <a:xfrm>
                        <a:off x="152400" y="1066800"/>
                        <a:ext cx="4996458"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Date Placeholder 3"/>
          <p:cNvSpPr>
            <a:spLocks noGrp="1"/>
          </p:cNvSpPr>
          <p:nvPr>
            <p:ph type="dt" sz="half" idx="10"/>
          </p:nvPr>
        </p:nvSpPr>
        <p:spPr>
          <a:xfrm>
            <a:off x="696913" y="332601"/>
            <a:ext cx="968214" cy="276999"/>
          </a:xfrm>
        </p:spPr>
        <p:txBody>
          <a:bodyPr/>
          <a:lstStyle/>
          <a:p>
            <a:pPr>
              <a:defRPr/>
            </a:pPr>
            <a:r>
              <a:rPr lang="en-US" altLang="ja-JP" dirty="0"/>
              <a:t>May 2012</a:t>
            </a:r>
          </a:p>
        </p:txBody>
      </p:sp>
    </p:spTree>
    <p:extLst>
      <p:ext uri="{BB962C8B-B14F-4D97-AF65-F5344CB8AC3E}">
        <p14:creationId xmlns:p14="http://schemas.microsoft.com/office/powerpoint/2010/main" val="2398795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on comparison between option1 &amp; option-2</a:t>
            </a:r>
            <a:endParaRPr lang="en-US" dirty="0"/>
          </a:p>
        </p:txBody>
      </p:sp>
      <p:sp>
        <p:nvSpPr>
          <p:cNvPr id="3" name="Content Placeholder 2"/>
          <p:cNvSpPr>
            <a:spLocks noGrp="1"/>
          </p:cNvSpPr>
          <p:nvPr>
            <p:ph idx="1"/>
          </p:nvPr>
        </p:nvSpPr>
        <p:spPr/>
        <p:txBody>
          <a:bodyPr/>
          <a:lstStyle/>
          <a:p>
            <a:r>
              <a:rPr lang="en-US" dirty="0" smtClean="0"/>
              <a:t>Option-1</a:t>
            </a:r>
          </a:p>
          <a:p>
            <a:pPr lvl="1"/>
            <a:r>
              <a:rPr lang="en-US" dirty="0" smtClean="0"/>
              <a:t>AP needs to updated </a:t>
            </a:r>
            <a:r>
              <a:rPr lang="en-US" dirty="0" err="1" smtClean="0"/>
              <a:t>ANonce</a:t>
            </a:r>
            <a:r>
              <a:rPr lang="en-US" dirty="0" smtClean="0"/>
              <a:t> frequently</a:t>
            </a:r>
          </a:p>
          <a:p>
            <a:pPr lvl="1"/>
            <a:r>
              <a:rPr lang="en-US" dirty="0" smtClean="0"/>
              <a:t>Association </a:t>
            </a:r>
            <a:r>
              <a:rPr lang="en-US" dirty="0" err="1" smtClean="0"/>
              <a:t>Req</a:t>
            </a:r>
            <a:r>
              <a:rPr lang="en-US" dirty="0" smtClean="0"/>
              <a:t> fields can be protected using PTK</a:t>
            </a:r>
          </a:p>
          <a:p>
            <a:pPr lvl="1"/>
            <a:endParaRPr lang="en-US" dirty="0" smtClean="0"/>
          </a:p>
          <a:p>
            <a:r>
              <a:rPr lang="en-US" dirty="0" smtClean="0"/>
              <a:t>Option-2</a:t>
            </a:r>
          </a:p>
          <a:p>
            <a:pPr lvl="1"/>
            <a:r>
              <a:rPr lang="en-US" dirty="0" smtClean="0"/>
              <a:t>Need security analysis on the modified 4-way </a:t>
            </a:r>
            <a:r>
              <a:rPr lang="en-US" dirty="0" smtClean="0"/>
              <a:t>handshake</a:t>
            </a:r>
          </a:p>
          <a:p>
            <a:pPr lvl="2"/>
            <a:r>
              <a:rPr lang="en-US" dirty="0"/>
              <a:t>S</a:t>
            </a:r>
            <a:r>
              <a:rPr lang="en-US" dirty="0" smtClean="0"/>
              <a:t>ee 0269-r0, </a:t>
            </a:r>
            <a:r>
              <a:rPr lang="en-US" dirty="0" err="1" smtClean="0"/>
              <a:t>pp</a:t>
            </a:r>
            <a:r>
              <a:rPr lang="en-US" dirty="0" smtClean="0"/>
              <a:t> 15-17 for analysis</a:t>
            </a:r>
            <a:endParaRPr lang="en-US" dirty="0" smtClean="0"/>
          </a:p>
          <a:p>
            <a:pPr lvl="1"/>
            <a:r>
              <a:rPr lang="en-US" dirty="0"/>
              <a:t>Association </a:t>
            </a:r>
            <a:r>
              <a:rPr lang="en-US" dirty="0" err="1" smtClean="0"/>
              <a:t>Req</a:t>
            </a:r>
            <a:r>
              <a:rPr lang="en-US" dirty="0" smtClean="0"/>
              <a:t> fields cannot </a:t>
            </a:r>
            <a:r>
              <a:rPr lang="en-US" dirty="0"/>
              <a:t>be protected using </a:t>
            </a:r>
            <a:r>
              <a:rPr lang="en-US" dirty="0" smtClean="0"/>
              <a:t>PTK. Instead, Association fields protected </a:t>
            </a:r>
            <a:r>
              <a:rPr lang="en-US" dirty="0"/>
              <a:t>using </a:t>
            </a:r>
            <a:r>
              <a:rPr lang="en-US" dirty="0" smtClean="0"/>
              <a:t>a key generated by </a:t>
            </a:r>
            <a:r>
              <a:rPr lang="en-US" dirty="0" err="1" smtClean="0"/>
              <a:t>SNonce</a:t>
            </a:r>
            <a:r>
              <a:rPr lang="en-US" dirty="0" smtClean="0"/>
              <a:t> &amp; </a:t>
            </a:r>
            <a:r>
              <a:rPr lang="en-US" dirty="0" err="1" smtClean="0"/>
              <a:t>rMSK</a:t>
            </a:r>
            <a:r>
              <a:rPr lang="en-US" dirty="0" smtClean="0"/>
              <a:t> (doesn’t use </a:t>
            </a:r>
            <a:r>
              <a:rPr lang="en-US" dirty="0" err="1"/>
              <a:t>A</a:t>
            </a:r>
            <a:r>
              <a:rPr lang="en-US" dirty="0" err="1" smtClean="0"/>
              <a:t>Nonce</a:t>
            </a:r>
            <a:r>
              <a:rPr lang="en-US" dirty="0" smtClean="0"/>
              <a:t>)</a:t>
            </a:r>
            <a:endParaRPr lang="en-US" dirty="0"/>
          </a:p>
          <a:p>
            <a:pPr lvl="1"/>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a:t>May 2012</a:t>
            </a:r>
          </a:p>
        </p:txBody>
      </p:sp>
      <p:sp>
        <p:nvSpPr>
          <p:cNvPr id="5" name="Footer Placeholder 4"/>
          <p:cNvSpPr>
            <a:spLocks noGrp="1"/>
          </p:cNvSpPr>
          <p:nvPr>
            <p:ph type="ftr" sz="quarter" idx="11"/>
          </p:nvPr>
        </p:nvSpPr>
        <p:spPr>
          <a:xfrm>
            <a:off x="5146713" y="6475413"/>
            <a:ext cx="3397212" cy="184666"/>
          </a:xfrm>
        </p:spPr>
        <p:txBody>
          <a:bodyPr/>
          <a:lstStyle/>
          <a:p>
            <a:pPr>
              <a:defRPr/>
            </a:pPr>
            <a:r>
              <a:rPr lang="en-US" altLang="ja-JP" dirty="0"/>
              <a:t>Qualcomm, Allied </a:t>
            </a:r>
            <a:r>
              <a:rPr lang="en-US" altLang="ja-JP" dirty="0" err="1"/>
              <a:t>Telsis</a:t>
            </a:r>
            <a:r>
              <a:rPr lang="en-US" altLang="ja-JP" dirty="0"/>
              <a:t>, CSR, FOKUS, Huawei, ZTE</a:t>
            </a:r>
            <a:endParaRPr lang="en-US" altLang="ja-JP" dirty="0"/>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9</a:t>
            </a:fld>
            <a:endParaRPr lang="en-US" altLang="ja-JP"/>
          </a:p>
        </p:txBody>
      </p:sp>
    </p:spTree>
    <p:extLst>
      <p:ext uri="{BB962C8B-B14F-4D97-AF65-F5344CB8AC3E}">
        <p14:creationId xmlns:p14="http://schemas.microsoft.com/office/powerpoint/2010/main" val="12103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11745</TotalTime>
  <Words>4216</Words>
  <Application>Microsoft Office PowerPoint</Application>
  <PresentationFormat>On-screen Show (4:3)</PresentationFormat>
  <Paragraphs>673</Paragraphs>
  <Slides>40</Slides>
  <Notes>40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802-11-Submission</vt:lpstr>
      <vt:lpstr>Visio</vt:lpstr>
      <vt:lpstr>Fast Authentication in TGai</vt:lpstr>
      <vt:lpstr>Abstract</vt:lpstr>
      <vt:lpstr>Conformance w/ TGai PAR &amp; 5C </vt:lpstr>
      <vt:lpstr>Background</vt:lpstr>
      <vt:lpstr>Update on ERP</vt:lpstr>
      <vt:lpstr>Option-1: Concurrent EAP-RP &amp; IP Address assignment</vt:lpstr>
      <vt:lpstr>Comparison of the use of ANonce</vt:lpstr>
      <vt:lpstr>Option-2: Concurrent EAP-RP &amp; IP Address assignment with Deferred ANonce  </vt:lpstr>
      <vt:lpstr>Discussion on comparison between option1 &amp; option-2</vt:lpstr>
      <vt:lpstr>Straw polls</vt:lpstr>
      <vt:lpstr>Updates on Optimized EAP</vt:lpstr>
      <vt:lpstr>Optimized EAP with concurrent PTK handshake</vt:lpstr>
      <vt:lpstr>EAP Trigger Proxy</vt:lpstr>
      <vt:lpstr>PSK authentication under the same framework</vt:lpstr>
      <vt:lpstr>Conclusion</vt:lpstr>
      <vt:lpstr>Stroll Poll 1</vt:lpstr>
      <vt:lpstr>Stroll Poll 2</vt:lpstr>
      <vt:lpstr>Appendix</vt:lpstr>
      <vt:lpstr>An example of how the solution is applied for FILS</vt:lpstr>
      <vt:lpstr>Proposal Summary</vt:lpstr>
      <vt:lpstr>Benefits of using EAP/EAP-RP for FILS</vt:lpstr>
      <vt:lpstr>EAP-RP Overview</vt:lpstr>
      <vt:lpstr>Key Hierarchy for EAP-RP</vt:lpstr>
      <vt:lpstr>Overview of EAP-RP</vt:lpstr>
      <vt:lpstr>Proposal Details</vt:lpstr>
      <vt:lpstr>State Machine &amp; Key storage: Conceptual Level</vt:lpstr>
      <vt:lpstr>Optimized full EAP with concurrent IP address assignment</vt:lpstr>
      <vt:lpstr>Option-1: Concurrent EAP-RP &amp; IP Address assignment</vt:lpstr>
      <vt:lpstr>Option-2: Concurrent EAP-RP &amp; IP Address assignment with Deferred ANonce  </vt:lpstr>
      <vt:lpstr>Straw polls</vt:lpstr>
      <vt:lpstr>Optimized Full EAP/EAP-RP selection</vt:lpstr>
      <vt:lpstr>EAP-RP with simultaneous IP address assignment</vt:lpstr>
      <vt:lpstr>Upper Layer message transport</vt:lpstr>
      <vt:lpstr>Response to Questions</vt:lpstr>
      <vt:lpstr>PowerPoint Presentation</vt:lpstr>
      <vt:lpstr>PowerPoint Presentation</vt:lpstr>
      <vt:lpstr>PowerPoint Presentation</vt:lpstr>
      <vt:lpstr>PowerPoint Presentation</vt:lpstr>
      <vt:lpstr>Qn. 8 How does IPv6 address assignment work?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Upper Layer Message IE in TGai</dc:title>
  <dc:creator>George Cherian</dc:creator>
  <cp:lastModifiedBy>George Cherian</cp:lastModifiedBy>
  <cp:revision>664</cp:revision>
  <cp:lastPrinted>1998-02-10T13:28:06Z</cp:lastPrinted>
  <dcterms:created xsi:type="dcterms:W3CDTF">2011-07-17T04:42:17Z</dcterms:created>
  <dcterms:modified xsi:type="dcterms:W3CDTF">2012-05-14T15:33:14Z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AdHocReviewCycleID">
    <vt:i4>2064635738</vt:i4>
  </property>
  <property fmtid="{D5CDD505-2E9C-101B-9397-08002B2CF9AE}" pid="4" name="_NewReviewCycle">
    <vt:lpwstr/>
  </property>
  <property fmtid="{D5CDD505-2E9C-101B-9397-08002B2CF9AE}" pid="5" name="_EmailSubject">
    <vt:lpwstr>TGai contribution (1160-r8)</vt:lpwstr>
  </property>
  <property fmtid="{D5CDD505-2E9C-101B-9397-08002B2CF9AE}" pid="6" name="_AuthorEmail">
    <vt:lpwstr>gcherian@qualcomm.com</vt:lpwstr>
  </property>
  <property fmtid="{D5CDD505-2E9C-101B-9397-08002B2CF9AE}" pid="7" name="_AuthorEmailDisplayName">
    <vt:lpwstr>Cherian, George</vt:lpwstr>
  </property>
  <property fmtid="{D5CDD505-2E9C-101B-9397-08002B2CF9AE}" pid="8" name="_PreviousAdHocReviewCycleID">
    <vt:i4>-394634731</vt:i4>
  </property>
</Properties>
</file>