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321" r:id="rId3"/>
    <p:sldId id="271" r:id="rId4"/>
    <p:sldId id="314" r:id="rId5"/>
    <p:sldId id="315" r:id="rId6"/>
    <p:sldId id="308" r:id="rId7"/>
    <p:sldId id="317" r:id="rId8"/>
    <p:sldId id="309" r:id="rId9"/>
    <p:sldId id="318" r:id="rId10"/>
    <p:sldId id="310" r:id="rId11"/>
    <p:sldId id="319" r:id="rId12"/>
    <p:sldId id="320" r:id="rId13"/>
    <p:sldId id="316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820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57602" y="8982075"/>
            <a:ext cx="9606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E812CD22-D1D0-4E0E-8E5E-EA4FBC5A4F0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861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606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7ECE4A3A-90F7-4D28-BF61-F9F62B39C3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6955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38BAF7E-6774-432C-920D-A2EBC6A4C419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“link”, “association”, and “authentication” are as defined per 802.11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7ECE4A3A-90F7-4D28-BF61-F9F62B39C33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90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8F13878-4B6A-4AEA-AD65-184DB0FDAD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9E52686-EC73-4893-9F8E-BB5FCD2423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5896C03-A137-4291-AF17-C8887F2177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B9B1211-0C6B-4A89-9A56-BDD2593785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0159DF0-8947-446D-9335-D7C27B6BBB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3C9C6F8-1B70-4D9A-AF1A-AE3536E814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F8C0F2D-4E25-40D0-9846-A03D41575B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11DA05D-341C-46E0-90A3-FFD1F371A0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BB73A75-FA80-4B23-B2E4-E3AC80B402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6A2DD82-EBD9-4D4D-BB0F-8909F65E8F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D683D23-DB53-4879-9A38-AAA1EFF49E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668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83277" y="6475413"/>
            <a:ext cx="9606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0B867F16-F01A-48B0-8E5B-6BD492F5A0A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8005" y="332601"/>
            <a:ext cx="32574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802.11-11/1154r0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0238-19-00ai-use-case-reference-list-for-tgai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September 2011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985D937-FC96-4B71-804F-789844E2755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Use Cases For FILS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YYYY-MM-DD</a:t>
            </a:r>
            <a:endParaRPr lang="en-US" sz="2000" b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11175" y="2279650"/>
          <a:ext cx="8121650" cy="270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2" name="Document" r:id="rId4" imgW="8233006" imgH="2752445" progId="Word.Document.8">
                  <p:embed/>
                </p:oleObj>
              </mc:Choice>
              <mc:Fallback>
                <p:oleObj name="Document" r:id="rId4" imgW="8233006" imgH="2752445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279650"/>
                        <a:ext cx="8121650" cy="2708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pPr lvl="1"/>
            <a:r>
              <a:rPr lang="en-GB" dirty="0">
                <a:latin typeface="Arial Narrow" pitchFamily="34" charset="0"/>
              </a:rPr>
              <a:t>Emergency coordination Use </a:t>
            </a:r>
            <a:r>
              <a:rPr lang="en-GB" dirty="0" smtClean="0">
                <a:latin typeface="Arial Narrow" pitchFamily="34" charset="0"/>
              </a:rPr>
              <a:t>Case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b="0" dirty="0"/>
              <a:t>Establish a temporary IP network on-site </a:t>
            </a:r>
            <a:r>
              <a:rPr lang="en-US" b="0" dirty="0" smtClean="0"/>
              <a:t>at an emergency site</a:t>
            </a:r>
          </a:p>
          <a:p>
            <a:r>
              <a:rPr lang="en-US" b="0" dirty="0" smtClean="0"/>
              <a:t>Includes:</a:t>
            </a:r>
            <a:r>
              <a:rPr lang="en-US" b="0" dirty="0" smtClean="0"/>
              <a:t> </a:t>
            </a:r>
            <a:r>
              <a:rPr lang="en-US" b="0" dirty="0"/>
              <a:t>voice, text, </a:t>
            </a:r>
            <a:r>
              <a:rPr lang="en-US" b="0" dirty="0" smtClean="0"/>
              <a:t>graphics, </a:t>
            </a:r>
            <a:r>
              <a:rPr lang="en-US" b="0" dirty="0"/>
              <a:t>video </a:t>
            </a:r>
          </a:p>
          <a:p>
            <a:pPr marL="1200150" lvl="1" indent="0">
              <a:buNone/>
              <a:tabLst>
                <a:tab pos="4114800" algn="l"/>
                <a:tab pos="5029200" algn="l"/>
              </a:tabLst>
            </a:pPr>
            <a:r>
              <a:rPr lang="en-US" dirty="0" smtClean="0"/>
              <a:t>Link-Attempt </a:t>
            </a:r>
            <a:r>
              <a:rPr lang="en-US" dirty="0"/>
              <a:t>Rate	</a:t>
            </a:r>
            <a:r>
              <a:rPr lang="en-US" dirty="0" smtClean="0"/>
              <a:t>10</a:t>
            </a:r>
            <a:endParaRPr lang="en-US" dirty="0"/>
          </a:p>
          <a:p>
            <a:pPr marL="1200150" lvl="1" indent="0">
              <a:buNone/>
              <a:tabLst>
                <a:tab pos="4114800" algn="l"/>
                <a:tab pos="5029200" algn="l"/>
              </a:tabLst>
            </a:pPr>
            <a:r>
              <a:rPr lang="en-US" dirty="0"/>
              <a:t>Media Load	10 - 50</a:t>
            </a:r>
            <a:r>
              <a:rPr lang="en-US" dirty="0" smtClean="0"/>
              <a:t>%</a:t>
            </a:r>
            <a:endParaRPr lang="en-US" dirty="0"/>
          </a:p>
          <a:p>
            <a:pPr marL="1200150" lvl="1" indent="0">
              <a:buNone/>
              <a:tabLst>
                <a:tab pos="4114800" algn="l"/>
                <a:tab pos="5029200" algn="l"/>
              </a:tabLst>
            </a:pPr>
            <a:r>
              <a:rPr lang="en-US" dirty="0"/>
              <a:t>Coverage Interval	</a:t>
            </a:r>
            <a:r>
              <a:rPr lang="en-US" dirty="0"/>
              <a:t>&gt;10 </a:t>
            </a:r>
            <a:r>
              <a:rPr lang="en-US" dirty="0" smtClean="0"/>
              <a:t>sec</a:t>
            </a:r>
            <a:endParaRPr lang="en-US" dirty="0"/>
          </a:p>
          <a:p>
            <a:pPr marL="1200150" lvl="1" indent="0">
              <a:buNone/>
              <a:tabLst>
                <a:tab pos="4114800" algn="l"/>
                <a:tab pos="5029200" algn="l"/>
              </a:tabLst>
            </a:pPr>
            <a:r>
              <a:rPr lang="en-US" dirty="0"/>
              <a:t>Link Setup Time	</a:t>
            </a:r>
            <a:r>
              <a:rPr lang="en-US" dirty="0"/>
              <a:t>&gt;2 </a:t>
            </a:r>
            <a:r>
              <a:rPr lang="en-US" dirty="0" smtClean="0"/>
              <a:t>seconds</a:t>
            </a:r>
            <a:endParaRPr lang="en-US" dirty="0"/>
          </a:p>
          <a:p>
            <a:r>
              <a:rPr lang="en-US" b="0" dirty="0" smtClean="0"/>
              <a:t>Unlikely </a:t>
            </a:r>
            <a:r>
              <a:rPr lang="en-US" b="0" dirty="0"/>
              <a:t>to be the reason for migration to FILS, but once it resides in the </a:t>
            </a:r>
            <a:r>
              <a:rPr lang="en-US" b="0" dirty="0" smtClean="0"/>
              <a:t>STA/AP, </a:t>
            </a:r>
            <a:r>
              <a:rPr lang="en-US" b="0" dirty="0"/>
              <a:t>it will promote usage</a:t>
            </a:r>
            <a:r>
              <a:rPr lang="en-US" b="0" dirty="0" smtClean="0"/>
              <a:t>.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298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Coordination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[picture of major fire or accident with audio/graphic/video communications devices]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40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collage </a:t>
            </a:r>
            <a:r>
              <a:rPr lang="en-US" dirty="0" smtClean="0"/>
              <a:t>of other 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800" dirty="0" smtClean="0"/>
              <a:t>Pedestrian</a:t>
            </a:r>
            <a:endParaRPr lang="en-US" sz="1800" dirty="0"/>
          </a:p>
          <a:p>
            <a:pPr lvl="1"/>
            <a:r>
              <a:rPr lang="en-US" sz="1600" dirty="0"/>
              <a:t>Electronic Payment</a:t>
            </a:r>
          </a:p>
          <a:p>
            <a:pPr lvl="1"/>
            <a:r>
              <a:rPr lang="en-US" sz="1600" dirty="0"/>
              <a:t>Traveller Information</a:t>
            </a:r>
          </a:p>
          <a:p>
            <a:pPr lvl="1"/>
            <a:r>
              <a:rPr lang="en-US" sz="1600" dirty="0"/>
              <a:t>Internet Access</a:t>
            </a:r>
          </a:p>
          <a:p>
            <a:pPr lvl="1"/>
            <a:r>
              <a:rPr lang="en-US" sz="1600" dirty="0"/>
              <a:t>Mobile Accessible Pedestrian Signal System</a:t>
            </a:r>
          </a:p>
          <a:p>
            <a:r>
              <a:rPr lang="en-US" sz="1800" dirty="0" smtClean="0"/>
              <a:t>Vehicle</a:t>
            </a:r>
            <a:endParaRPr lang="en-US" sz="1800" dirty="0"/>
          </a:p>
          <a:p>
            <a:pPr lvl="1"/>
            <a:r>
              <a:rPr lang="en-US" sz="1600" dirty="0"/>
              <a:t>Electronic Payment</a:t>
            </a:r>
          </a:p>
          <a:p>
            <a:pPr lvl="1"/>
            <a:r>
              <a:rPr lang="en-US" sz="1600" dirty="0"/>
              <a:t>Traveller Information</a:t>
            </a:r>
          </a:p>
          <a:p>
            <a:pPr lvl="1"/>
            <a:r>
              <a:rPr lang="en-US" sz="1600" dirty="0"/>
              <a:t>Internet Access</a:t>
            </a:r>
          </a:p>
          <a:p>
            <a:pPr lvl="1"/>
            <a:r>
              <a:rPr lang="en-US" sz="1600" dirty="0"/>
              <a:t>Emergency Services</a:t>
            </a:r>
          </a:p>
          <a:p>
            <a:pPr lvl="1"/>
            <a:r>
              <a:rPr lang="en-US" sz="1600" dirty="0"/>
              <a:t>Inspections</a:t>
            </a:r>
          </a:p>
          <a:p>
            <a:pPr lvl="1"/>
            <a:r>
              <a:rPr lang="en-US" sz="1600" dirty="0"/>
              <a:t>Resource Management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800" dirty="0"/>
              <a:t>Transit</a:t>
            </a:r>
          </a:p>
          <a:p>
            <a:pPr lvl="1"/>
            <a:r>
              <a:rPr lang="en-US" sz="1600" dirty="0"/>
              <a:t>Station arrival</a:t>
            </a:r>
          </a:p>
          <a:p>
            <a:pPr lvl="1"/>
            <a:r>
              <a:rPr lang="en-US" sz="1600" dirty="0"/>
              <a:t>Passenger In-transit access</a:t>
            </a:r>
          </a:p>
          <a:p>
            <a:pPr lvl="1"/>
            <a:r>
              <a:rPr lang="en-US" sz="1600" dirty="0"/>
              <a:t>Station Lobby</a:t>
            </a:r>
          </a:p>
          <a:p>
            <a:pPr lvl="1"/>
            <a:r>
              <a:rPr lang="en-US" sz="1600" dirty="0"/>
              <a:t>Connection Protection</a:t>
            </a:r>
          </a:p>
          <a:p>
            <a:pPr lvl="1"/>
            <a:r>
              <a:rPr lang="en-US" sz="1600" dirty="0"/>
              <a:t>Dynamic Transit Operations</a:t>
            </a:r>
          </a:p>
          <a:p>
            <a:r>
              <a:rPr lang="en-US" sz="1800" dirty="0"/>
              <a:t>Self-growing networking</a:t>
            </a:r>
          </a:p>
          <a:p>
            <a:pPr lvl="1"/>
            <a:r>
              <a:rPr lang="en-US" sz="1600" dirty="0"/>
              <a:t>Handover between 3G and WLAN</a:t>
            </a:r>
          </a:p>
          <a:p>
            <a:pPr lvl="1"/>
            <a:r>
              <a:rPr lang="en-US" sz="1600" dirty="0"/>
              <a:t>Energy-aware end-to-end delay optimization</a:t>
            </a:r>
          </a:p>
          <a:p>
            <a:pPr lvl="1"/>
            <a:r>
              <a:rPr lang="en-US" sz="1600" dirty="0"/>
              <a:t>Purpose-driven network reconfiguration during an emergency situation</a:t>
            </a:r>
          </a:p>
          <a:p>
            <a:pPr lvl="1"/>
            <a:r>
              <a:rPr lang="en-US" sz="1600" dirty="0"/>
              <a:t>Cognitive Coexistence and self-growing for white space operation</a:t>
            </a:r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643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153400" cy="4419600"/>
          </a:xfrm>
        </p:spPr>
        <p:txBody>
          <a:bodyPr/>
          <a:lstStyle/>
          <a:p>
            <a:pPr lvl="0"/>
            <a:r>
              <a:rPr lang="en-US" sz="2000" b="0" dirty="0" smtClean="0"/>
              <a:t>11-10-1152-01-0fia-fast-initial-link-set-up-par.doc </a:t>
            </a:r>
            <a:endParaRPr lang="en-US" sz="2000" b="0" dirty="0"/>
          </a:p>
          <a:p>
            <a:pPr lvl="0"/>
            <a:r>
              <a:rPr lang="en-US" sz="2000" b="0" dirty="0"/>
              <a:t>11-11-0281-00-00ai-proposed-dynamic-mobility-use-cases-for-tgai.docx</a:t>
            </a:r>
          </a:p>
          <a:p>
            <a:pPr lvl="0"/>
            <a:r>
              <a:rPr lang="en-US" sz="2000" b="0" dirty="0"/>
              <a:t>11-11-0148-07-00ai-use-cases-for-tgai.docx</a:t>
            </a:r>
          </a:p>
          <a:p>
            <a:pPr lvl="0"/>
            <a:r>
              <a:rPr lang="en-US" sz="2000" b="0" dirty="0"/>
              <a:t>11-11-0122-00-00ai-3g-wlan-handover.pptx</a:t>
            </a:r>
          </a:p>
          <a:p>
            <a:pPr lvl="0"/>
            <a:r>
              <a:rPr lang="en-US" sz="2000" b="0" dirty="0"/>
              <a:t>11-11-0408-02-00ai-Use_Case_Characteristics_Discussion.pptx</a:t>
            </a:r>
          </a:p>
          <a:p>
            <a:pPr lvl="0"/>
            <a:r>
              <a:rPr lang="en-US" sz="2000" b="0" dirty="0"/>
              <a:t>11-11-0023-02-00ai-use-case-senario-for-tgai.pptx</a:t>
            </a:r>
          </a:p>
          <a:p>
            <a:pPr lvl="0"/>
            <a:r>
              <a:rPr lang="en-US" sz="2000" b="0" dirty="0"/>
              <a:t>11-11-0441-00-00ai-self-growing-use-cases-requiring-fast-initial-link-setup.docx</a:t>
            </a:r>
          </a:p>
          <a:p>
            <a:pPr lvl="0"/>
            <a:r>
              <a:rPr lang="en-GB" sz="2000" b="0" dirty="0"/>
              <a:t>11-11-0746-00-00ai-discussion-on-how-many-aps-to-cover.ppt </a:t>
            </a:r>
            <a:endParaRPr lang="en-US" sz="2000" b="0" dirty="0"/>
          </a:p>
          <a:p>
            <a:pPr lvl="0"/>
            <a:r>
              <a:rPr lang="en-GB" sz="2000" b="0" dirty="0"/>
              <a:t>11-11-0750-00-00ai-use-case-document-definitions.pptx</a:t>
            </a:r>
            <a:endParaRPr lang="en-US" sz="2000" b="0" dirty="0"/>
          </a:p>
          <a:p>
            <a:pPr lvl="0"/>
            <a:r>
              <a:rPr lang="en-GB" sz="2000" b="0" dirty="0"/>
              <a:t>11-11-0619-00-00ai-use-case-network-mobility.pptx</a:t>
            </a:r>
            <a:endParaRPr lang="en-US" sz="2000" b="0" dirty="0"/>
          </a:p>
          <a:p>
            <a:pPr lvl="0"/>
            <a:r>
              <a:rPr lang="en-GB" sz="2000" b="0" dirty="0"/>
              <a:t>11-11-0797-00-00ai-use-case-mobile-hotspot.pptx</a:t>
            </a:r>
            <a:endParaRPr lang="en-US" sz="2000" b="0" dirty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50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802.11ai?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802.11ai — Will define the way artificially intelligent robots overtake the world using Wi-Fi. </a:t>
            </a:r>
            <a:r>
              <a:rPr lang="en-US" dirty="0" smtClean="0"/>
              <a:t>  </a:t>
            </a:r>
            <a:r>
              <a:rPr lang="en-US" b="0" dirty="0" smtClean="0"/>
              <a:t>Actually</a:t>
            </a:r>
            <a:r>
              <a:rPr lang="en-US" b="0" dirty="0"/>
              <a:t>, that’s a lie. No public info is yet available for 802.11ai</a:t>
            </a:r>
            <a:r>
              <a:rPr lang="en-US" b="0" dirty="0" smtClean="0"/>
              <a:t>.</a:t>
            </a:r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47800" y="4419600"/>
            <a:ext cx="617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*https</a:t>
            </a:r>
            <a:r>
              <a:rPr lang="en-US" sz="1600" dirty="0"/>
              <a:t>://www.cwnp.com/cwnp_wifi_blog/802-11-alphabet-soup</a:t>
            </a:r>
          </a:p>
        </p:txBody>
      </p:sp>
    </p:spTree>
    <p:extLst>
      <p:ext uri="{BB962C8B-B14F-4D97-AF65-F5344CB8AC3E}">
        <p14:creationId xmlns:p14="http://schemas.microsoft.com/office/powerpoint/2010/main" val="4067275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Prototypical use cases </a:t>
            </a:r>
          </a:p>
          <a:p>
            <a:pPr lvl="1"/>
            <a:r>
              <a:rPr lang="en-GB" dirty="0"/>
              <a:t>Establishes a small set reference use </a:t>
            </a:r>
            <a:r>
              <a:rPr lang="en-GB" dirty="0" smtClean="0"/>
              <a:t>cases</a:t>
            </a:r>
          </a:p>
          <a:p>
            <a:pPr lvl="1"/>
            <a:r>
              <a:rPr lang="en-GB" dirty="0" smtClean="0"/>
              <a:t>Provides </a:t>
            </a:r>
            <a:r>
              <a:rPr lang="en-GB" dirty="0"/>
              <a:t>summary all use cases accepted by TGai</a:t>
            </a:r>
            <a:endParaRPr lang="en-US" dirty="0"/>
          </a:p>
          <a:p>
            <a:pPr lvl="1"/>
            <a:r>
              <a:rPr lang="en-GB" dirty="0" smtClean="0"/>
              <a:t>Sets criteria for 802.11ai submissions</a:t>
            </a:r>
            <a:endParaRPr lang="en-US" dirty="0" smtClean="0"/>
          </a:p>
          <a:p>
            <a:r>
              <a:rPr lang="en-US" dirty="0" smtClean="0"/>
              <a:t>Full set of use case in </a:t>
            </a:r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11-11-0238-19-00ai-Use-Case-Reference-List-for-TGai.docx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9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Definitions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dirty="0" smtClean="0"/>
              <a:t>FILS = Fast Initial Link Setup  </a:t>
            </a:r>
          </a:p>
          <a:p>
            <a:r>
              <a:rPr lang="en-GB" b="0" dirty="0" smtClean="0"/>
              <a:t>For FILS, </a:t>
            </a:r>
            <a:r>
              <a:rPr lang="en-GB" b="0" dirty="0"/>
              <a:t>the device set </a:t>
            </a:r>
            <a:r>
              <a:rPr lang="en-GB" b="0" dirty="0" smtClean="0"/>
              <a:t>is </a:t>
            </a:r>
          </a:p>
          <a:p>
            <a:pPr lvl="1"/>
            <a:r>
              <a:rPr lang="en-GB" b="0" dirty="0" smtClean="0"/>
              <a:t>a </a:t>
            </a:r>
            <a:r>
              <a:rPr lang="en-GB" b="0" u="sng" dirty="0" smtClean="0"/>
              <a:t>mobile STA</a:t>
            </a:r>
            <a:endParaRPr lang="en-GB" b="0" dirty="0" smtClean="0"/>
          </a:p>
          <a:p>
            <a:pPr lvl="1"/>
            <a:r>
              <a:rPr lang="en-GB" b="0" dirty="0" smtClean="0"/>
              <a:t>a network access point </a:t>
            </a:r>
            <a:endParaRPr lang="en-US" b="0" dirty="0"/>
          </a:p>
          <a:p>
            <a:r>
              <a:rPr lang="en-GB" b="0" dirty="0" smtClean="0"/>
              <a:t>The </a:t>
            </a:r>
            <a:r>
              <a:rPr lang="en-GB" b="0" dirty="0"/>
              <a:t>traits which differentiate the use cases are </a:t>
            </a:r>
            <a:endParaRPr lang="en-GB" b="0" dirty="0" smtClean="0"/>
          </a:p>
          <a:p>
            <a:pPr lvl="1"/>
            <a:r>
              <a:rPr lang="en-GB" b="0" dirty="0" smtClean="0"/>
              <a:t>Link-Attempt Rate</a:t>
            </a:r>
          </a:p>
          <a:p>
            <a:pPr lvl="1"/>
            <a:r>
              <a:rPr lang="en-GB" b="0" dirty="0" smtClean="0"/>
              <a:t>Media Load</a:t>
            </a:r>
          </a:p>
          <a:p>
            <a:pPr lvl="1"/>
            <a:r>
              <a:rPr lang="en-GB" b="0" dirty="0" smtClean="0"/>
              <a:t>Coverage Interval</a:t>
            </a:r>
          </a:p>
          <a:p>
            <a:pPr lvl="1"/>
            <a:r>
              <a:rPr lang="en-GB" b="0" dirty="0" smtClean="0"/>
              <a:t>Link </a:t>
            </a:r>
            <a:r>
              <a:rPr lang="en-GB" b="0" dirty="0"/>
              <a:t>Setup </a:t>
            </a:r>
            <a:r>
              <a:rPr lang="en-GB" b="0" dirty="0" smtClean="0"/>
              <a:t>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99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Definitions </a:t>
            </a:r>
            <a:r>
              <a:rPr lang="en-US" dirty="0" smtClean="0"/>
              <a:t>(2 </a:t>
            </a:r>
            <a:r>
              <a:rPr lang="en-US" dirty="0"/>
              <a:t>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dirty="0"/>
              <a:t>Link-Attempt Rate </a:t>
            </a:r>
          </a:p>
          <a:p>
            <a:pPr marL="457200" lvl="1" indent="0">
              <a:buNone/>
            </a:pPr>
            <a:r>
              <a:rPr lang="en-US" dirty="0" smtClean="0"/>
              <a:t>The </a:t>
            </a:r>
            <a:r>
              <a:rPr lang="en-US" dirty="0"/>
              <a:t>number of STAs attempting to establish a link for the first time to an AP within an ESS as measured over a one second time interval.</a:t>
            </a:r>
          </a:p>
          <a:p>
            <a:r>
              <a:rPr lang="en-US" dirty="0" smtClean="0"/>
              <a:t>Media </a:t>
            </a:r>
            <a:r>
              <a:rPr lang="en-US" dirty="0"/>
              <a:t>Load </a:t>
            </a:r>
          </a:p>
          <a:p>
            <a:pPr marL="400050" lvl="1" indent="0">
              <a:buNone/>
            </a:pPr>
            <a:r>
              <a:rPr lang="en-US" dirty="0" smtClean="0"/>
              <a:t>“Busyness</a:t>
            </a:r>
            <a:r>
              <a:rPr lang="en-US" dirty="0"/>
              <a:t>” of the wireless medium of the ESS.  It is measured as the percentage of time the medium is in use.</a:t>
            </a:r>
          </a:p>
          <a:p>
            <a:r>
              <a:rPr lang="en-US" dirty="0" smtClean="0"/>
              <a:t>Coverage </a:t>
            </a:r>
            <a:r>
              <a:rPr lang="en-US" dirty="0"/>
              <a:t>Interval </a:t>
            </a:r>
          </a:p>
          <a:p>
            <a:pPr marL="400050" lvl="1" indent="0">
              <a:buNone/>
            </a:pPr>
            <a:r>
              <a:rPr lang="en-US" dirty="0" smtClean="0"/>
              <a:t>Time </a:t>
            </a:r>
            <a:r>
              <a:rPr lang="en-US" dirty="0"/>
              <a:t>the STA is within the range of </a:t>
            </a:r>
            <a:r>
              <a:rPr lang="en-US" dirty="0" smtClean="0"/>
              <a:t>the AP</a:t>
            </a:r>
            <a:endParaRPr lang="en-US" dirty="0"/>
          </a:p>
          <a:p>
            <a:r>
              <a:rPr lang="en-US" dirty="0" smtClean="0"/>
              <a:t>Link </a:t>
            </a:r>
            <a:r>
              <a:rPr lang="en-US" dirty="0"/>
              <a:t>Setup Time </a:t>
            </a:r>
          </a:p>
          <a:p>
            <a:pPr marL="400050" lvl="1" indent="0">
              <a:buNone/>
            </a:pPr>
            <a:r>
              <a:rPr lang="en-US" dirty="0"/>
              <a:t>Timing starts when the STA elects to perform Link </a:t>
            </a:r>
            <a:r>
              <a:rPr lang="en-US" dirty="0" smtClean="0"/>
              <a:t>Setup and ends when it gains</a:t>
            </a:r>
            <a:r>
              <a:rPr lang="en-US" b="0" dirty="0" smtClean="0"/>
              <a:t> </a:t>
            </a:r>
            <a:r>
              <a:rPr lang="en-US" b="0" dirty="0"/>
              <a:t>the ability to send IP traffic with a valid IP </a:t>
            </a:r>
            <a:r>
              <a:rPr lang="en-US" b="0" dirty="0" smtClean="0"/>
              <a:t>address </a:t>
            </a:r>
            <a:endParaRPr lang="en-US" b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74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Tokyo Central Station Use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A very large number of relatively slow-moving pedestrians attempt to connect at virtually the same </a:t>
            </a:r>
            <a:r>
              <a:rPr lang="en-US" b="0" dirty="0" smtClean="0"/>
              <a:t>time at Tokyo Central Train Station</a:t>
            </a:r>
            <a:endParaRPr lang="en-US" b="0" dirty="0"/>
          </a:p>
          <a:p>
            <a:pPr marL="1200150" lvl="1" indent="0">
              <a:buNone/>
              <a:tabLst>
                <a:tab pos="4114800" algn="l"/>
                <a:tab pos="5029200" algn="l"/>
              </a:tabLst>
            </a:pPr>
            <a:r>
              <a:rPr lang="en-US" dirty="0" smtClean="0"/>
              <a:t>Link-Attempt Rate:	</a:t>
            </a:r>
            <a:r>
              <a:rPr lang="en-US" dirty="0" smtClean="0"/>
              <a:t>100s/second</a:t>
            </a:r>
            <a:endParaRPr lang="en-US" dirty="0"/>
          </a:p>
          <a:p>
            <a:pPr marL="1200150" lvl="1" indent="0">
              <a:buNone/>
              <a:tabLst>
                <a:tab pos="4114800" algn="l"/>
                <a:tab pos="5029200" algn="l"/>
              </a:tabLst>
            </a:pPr>
            <a:r>
              <a:rPr lang="en-US" dirty="0"/>
              <a:t>Media </a:t>
            </a:r>
            <a:r>
              <a:rPr lang="en-US" dirty="0" smtClean="0"/>
              <a:t>Load: 	50</a:t>
            </a:r>
            <a:r>
              <a:rPr lang="en-US" dirty="0" smtClean="0"/>
              <a:t>%</a:t>
            </a:r>
            <a:endParaRPr lang="en-US" dirty="0"/>
          </a:p>
          <a:p>
            <a:pPr marL="1200150" lvl="1" indent="0">
              <a:buNone/>
              <a:tabLst>
                <a:tab pos="4114800" algn="l"/>
                <a:tab pos="5029200" algn="l"/>
              </a:tabLst>
            </a:pPr>
            <a:r>
              <a:rPr lang="en-US" dirty="0"/>
              <a:t>Coverage Interval	</a:t>
            </a:r>
            <a:r>
              <a:rPr lang="en-US" dirty="0" smtClean="0"/>
              <a:t>&lt;10 </a:t>
            </a:r>
            <a:r>
              <a:rPr lang="en-US" dirty="0" smtClean="0"/>
              <a:t>sec</a:t>
            </a:r>
            <a:endParaRPr lang="en-US" dirty="0"/>
          </a:p>
          <a:p>
            <a:pPr marL="1200150" lvl="1" indent="0">
              <a:buNone/>
              <a:tabLst>
                <a:tab pos="4114800" algn="l"/>
                <a:tab pos="5029200" algn="l"/>
              </a:tabLst>
            </a:pPr>
            <a:r>
              <a:rPr lang="en-US" dirty="0"/>
              <a:t>Link Setup Time	100 </a:t>
            </a:r>
            <a:r>
              <a:rPr lang="en-US" dirty="0" err="1" smtClean="0"/>
              <a:t>ms</a:t>
            </a:r>
          </a:p>
          <a:p>
            <a:r>
              <a:rPr lang="en-US" b="0" dirty="0" smtClean="0"/>
              <a:t>Driver for the adoption of FILS.  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98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Tokyo Central Station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[picture of wall-to-wall people in a train station]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092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Drive-by Use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Large number of vehicles uploading/downloading a large amount of information, only in range </a:t>
            </a:r>
            <a:r>
              <a:rPr lang="en-US" b="0" dirty="0" smtClean="0"/>
              <a:t>for </a:t>
            </a:r>
            <a:r>
              <a:rPr lang="en-US" b="0" dirty="0"/>
              <a:t>a short time.</a:t>
            </a:r>
          </a:p>
          <a:p>
            <a:pPr marL="1200150" lvl="1" indent="0">
              <a:buNone/>
              <a:tabLst>
                <a:tab pos="4114800" algn="l"/>
                <a:tab pos="5029200" algn="l"/>
              </a:tabLst>
            </a:pPr>
            <a:r>
              <a:rPr lang="en-US" dirty="0"/>
              <a:t>Link-Attempt Rate	</a:t>
            </a:r>
            <a:r>
              <a:rPr lang="en-US" dirty="0" smtClean="0"/>
              <a:t>&lt;10</a:t>
            </a:r>
            <a:endParaRPr lang="en-US" dirty="0"/>
          </a:p>
          <a:p>
            <a:pPr marL="1200150" lvl="1" indent="0">
              <a:buNone/>
              <a:tabLst>
                <a:tab pos="4114800" algn="l"/>
                <a:tab pos="5029200" algn="l"/>
              </a:tabLst>
            </a:pPr>
            <a:r>
              <a:rPr lang="en-US" dirty="0"/>
              <a:t>Media Load	10 to 50</a:t>
            </a:r>
            <a:r>
              <a:rPr lang="en-US" dirty="0" smtClean="0"/>
              <a:t>%</a:t>
            </a:r>
            <a:endParaRPr lang="en-US" dirty="0"/>
          </a:p>
          <a:p>
            <a:pPr marL="1200150" lvl="1" indent="0">
              <a:buNone/>
              <a:tabLst>
                <a:tab pos="4114800" algn="l"/>
                <a:tab pos="5029200" algn="l"/>
              </a:tabLst>
            </a:pPr>
            <a:r>
              <a:rPr lang="en-US" dirty="0"/>
              <a:t>Coverage Interval	&lt;1 </a:t>
            </a:r>
            <a:r>
              <a:rPr lang="en-US" dirty="0" smtClean="0"/>
              <a:t>second</a:t>
            </a:r>
            <a:endParaRPr lang="en-US" dirty="0"/>
          </a:p>
          <a:p>
            <a:pPr marL="1200150" lvl="1" indent="0">
              <a:buNone/>
              <a:tabLst>
                <a:tab pos="4114800" algn="l"/>
                <a:tab pos="5029200" algn="l"/>
              </a:tabLst>
            </a:pPr>
            <a:r>
              <a:rPr lang="en-US" dirty="0"/>
              <a:t>Link Setup Time	&lt;100 </a:t>
            </a:r>
            <a:r>
              <a:rPr lang="en-US" dirty="0" err="1" smtClean="0"/>
              <a:t>ms</a:t>
            </a:r>
            <a:endParaRPr lang="en-US" dirty="0"/>
          </a:p>
          <a:p>
            <a:r>
              <a:rPr lang="en-US" b="0" dirty="0" smtClean="0"/>
              <a:t>Without </a:t>
            </a:r>
            <a:r>
              <a:rPr lang="en-US" b="0" dirty="0"/>
              <a:t>FILS the use case is not addressed well enough to be a viable use </a:t>
            </a:r>
            <a:r>
              <a:rPr lang="en-US" b="0" dirty="0" smtClean="0"/>
              <a:t>case for 802.11</a:t>
            </a:r>
            <a:endParaRPr lang="en-US" b="0" dirty="0"/>
          </a:p>
          <a:p>
            <a:pPr marL="0" indent="0">
              <a:buNone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854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Drive-by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[picture of in-vehicle real-time information from local source being driven past]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8352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-tms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802-11-Submission-tms</Template>
  <TotalTime>3121</TotalTime>
  <Words>573</Words>
  <Application>Microsoft Office PowerPoint</Application>
  <PresentationFormat>On-screen Show (4:3)</PresentationFormat>
  <Paragraphs>144</Paragraphs>
  <Slides>13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802-11-Submission-tms</vt:lpstr>
      <vt:lpstr>Document</vt:lpstr>
      <vt:lpstr>Use Cases For FILS</vt:lpstr>
      <vt:lpstr>What is 802.11ai?</vt:lpstr>
      <vt:lpstr>Use Case Process</vt:lpstr>
      <vt:lpstr>Definitions (1 of 2)</vt:lpstr>
      <vt:lpstr>Definitions (2 of 2)</vt:lpstr>
      <vt:lpstr>Tokyo Central Station Use Case</vt:lpstr>
      <vt:lpstr>Tokyo Central Station</vt:lpstr>
      <vt:lpstr>Drive-by Use Case</vt:lpstr>
      <vt:lpstr>Drive-by Information</vt:lpstr>
      <vt:lpstr>Emergency coordination Use Case</vt:lpstr>
      <vt:lpstr>Emergency Coordination</vt:lpstr>
      <vt:lpstr>collage of other use cases</vt:lpstr>
      <vt:lpstr>References</vt:lpstr>
    </vt:vector>
  </TitlesOfParts>
  <Company>CSR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Cases For FILS</dc:title>
  <dc:creator>Tom Siep</dc:creator>
  <cp:lastModifiedBy>Tom Siep</cp:lastModifiedBy>
  <cp:revision>11</cp:revision>
  <cp:lastPrinted>1998-02-10T13:28:06Z</cp:lastPrinted>
  <dcterms:created xsi:type="dcterms:W3CDTF">2011-09-01T13:12:51Z</dcterms:created>
  <dcterms:modified xsi:type="dcterms:W3CDTF">2011-09-05T11:18:57Z</dcterms:modified>
</cp:coreProperties>
</file>