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57" r:id="rId3"/>
    <p:sldId id="298" r:id="rId4"/>
    <p:sldId id="294" r:id="rId5"/>
    <p:sldId id="283" r:id="rId6"/>
    <p:sldId id="286" r:id="rId7"/>
    <p:sldId id="292" r:id="rId8"/>
    <p:sldId id="295" r:id="rId9"/>
    <p:sldId id="288" r:id="rId10"/>
    <p:sldId id="281" r:id="rId11"/>
    <p:sldId id="296" r:id="rId12"/>
    <p:sldId id="305" r:id="rId13"/>
    <p:sldId id="302" r:id="rId14"/>
    <p:sldId id="304" r:id="rId15"/>
    <p:sldId id="279" r:id="rId16"/>
    <p:sldId id="273"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ngping 66059" initials="f6"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17A"/>
    <a:srgbClr val="7394FF"/>
    <a:srgbClr val="FFA264"/>
    <a:srgbClr val="FFFA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1" autoAdjust="0"/>
    <p:restoredTop sz="90735" autoAdjust="0"/>
  </p:normalViewPr>
  <p:slideViewPr>
    <p:cSldViewPr snapToObjects="1">
      <p:cViewPr>
        <p:scale>
          <a:sx n="100" d="100"/>
          <a:sy n="100" d="100"/>
        </p:scale>
        <p:origin x="-510" y="6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3" d="100"/>
          <a:sy n="63" d="100"/>
        </p:scale>
        <p:origin x="-2040" y="-114"/>
      </p:cViewPr>
      <p:guideLst>
        <p:guide orient="horz" pos="2923"/>
        <p:guide pos="218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802.19-09/xxxxr0</a:t>
            </a:r>
            <a:endParaRPr lang="en-US"/>
          </a:p>
        </p:txBody>
      </p:sp>
      <p:sp>
        <p:nvSpPr>
          <p:cNvPr id="5" name="날짜 개체 틀 4"/>
          <p:cNvSpPr>
            <a:spLocks noGrp="1"/>
          </p:cNvSpPr>
          <p:nvPr>
            <p:ph type="dt" idx="11"/>
          </p:nvPr>
        </p:nvSpPr>
        <p:spPr/>
        <p:txBody>
          <a:bodyPr/>
          <a:lstStyle/>
          <a:p>
            <a:pPr>
              <a:defRPr/>
            </a:pPr>
            <a:r>
              <a:rPr lang="en-US" smtClean="0"/>
              <a:t>April 2009</a:t>
            </a:r>
            <a:endParaRPr lang="en-US"/>
          </a:p>
        </p:txBody>
      </p:sp>
      <p:sp>
        <p:nvSpPr>
          <p:cNvPr id="6" name="바닥글 개체 틀 5"/>
          <p:cNvSpPr>
            <a:spLocks noGrp="1"/>
          </p:cNvSpPr>
          <p:nvPr>
            <p:ph type="ftr" sz="quarter" idx="12"/>
          </p:nvPr>
        </p:nvSpPr>
        <p:spPr/>
        <p:txBody>
          <a:bodyPr/>
          <a:lstStyle/>
          <a:p>
            <a:pPr lvl="4">
              <a:defRPr/>
            </a:pPr>
            <a:r>
              <a:rPr lang="en-US" smtClean="0"/>
              <a:t>Rich Kennedy, Research In Motion</a:t>
            </a:r>
            <a:endParaRPr lang="en-US"/>
          </a:p>
        </p:txBody>
      </p:sp>
      <p:sp>
        <p:nvSpPr>
          <p:cNvPr id="7" name="슬라이드 번호 개체 틀 6"/>
          <p:cNvSpPr>
            <a:spLocks noGrp="1"/>
          </p:cNvSpPr>
          <p:nvPr>
            <p:ph type="sldNum" sz="quarter" idx="13"/>
          </p:nvPr>
        </p:nvSpPr>
        <p:spPr/>
        <p:txBody>
          <a:bodyPr/>
          <a:lstStyle/>
          <a:p>
            <a:r>
              <a:rPr lang="en-US" altLang="ja-JP" smtClean="0"/>
              <a:t>Page </a:t>
            </a:r>
            <a:fld id="{45063BF3-45BC-42CE-B0D3-BE10919FF50F}" type="slidenum">
              <a:rPr lang="en-US" altLang="ja-JP"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r>
              <a:rPr lang="zh-CN" altLang="en-US" dirty="0" smtClean="0"/>
              <a:t>虽然</a:t>
            </a:r>
            <a:r>
              <a:rPr lang="en-US" altLang="zh-CN" dirty="0" smtClean="0"/>
              <a:t>offload</a:t>
            </a:r>
            <a:r>
              <a:rPr lang="zh-CN" altLang="en-US" dirty="0" smtClean="0"/>
              <a:t>不需要做到无缝切换，但尽快地完成切换总是有好处的，因为大量用户同时连接</a:t>
            </a:r>
            <a:r>
              <a:rPr lang="en-US" altLang="zh-CN" dirty="0" smtClean="0"/>
              <a:t>WiFi</a:t>
            </a:r>
            <a:r>
              <a:rPr lang="zh-CN" altLang="en-US" dirty="0" smtClean="0"/>
              <a:t>又很快离开。</a:t>
            </a:r>
            <a:endParaRPr lang="zh-CN" altLang="en-US" dirty="0"/>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r>
              <a:rPr lang="en-US" altLang="ja-JP" smtClean="0"/>
              <a:t>Month Year</a:t>
            </a:r>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04158" cy="276999"/>
          </a:xfrm>
          <a:ln/>
        </p:spPr>
        <p:txBody>
          <a:bodyPr/>
          <a:lstStyle>
            <a:lvl1pPr>
              <a:defRPr/>
            </a:lvl1pPr>
          </a:lstStyle>
          <a:p>
            <a:pPr>
              <a:defRPr/>
            </a:pPr>
            <a:r>
              <a:rPr lang="en-US" altLang="ja-JP" dirty="0" smtClean="0"/>
              <a:t>Nov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04158" cy="276999"/>
          </a:xfrm>
          <a:ln/>
        </p:spPr>
        <p:txBody>
          <a:bodyPr/>
          <a:lstStyle>
            <a:lvl1pPr>
              <a:defRPr/>
            </a:lvl1pPr>
          </a:lstStyle>
          <a:p>
            <a:pPr>
              <a:defRPr/>
            </a:pPr>
            <a:r>
              <a:rPr lang="en-US" altLang="ja-JP" dirty="0" smtClean="0"/>
              <a:t>Nov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04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Nov 2011</a:t>
            </a:r>
            <a:endParaRPr lang="en-US" altLang="ja-JP" dirty="0"/>
          </a:p>
        </p:txBody>
      </p:sp>
      <p:sp>
        <p:nvSpPr>
          <p:cNvPr id="1029" name="Rectangle 5"/>
          <p:cNvSpPr>
            <a:spLocks noGrp="1" noChangeArrowheads="1"/>
          </p:cNvSpPr>
          <p:nvPr>
            <p:ph type="ftr" sz="quarter" idx="3"/>
          </p:nvPr>
        </p:nvSpPr>
        <p:spPr bwMode="auto">
          <a:xfrm>
            <a:off x="8064500" y="6475413"/>
            <a:ext cx="4794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a:t>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IEEE </a:t>
            </a:r>
            <a:r>
              <a:rPr lang="en-US" altLang="ja-JP" sz="1800" b="1" dirty="0" smtClean="0">
                <a:latin typeface="Times New Roman" charset="0"/>
                <a:ea typeface="+mn-ea"/>
              </a:rPr>
              <a:t>802.11-11/01047r4</a:t>
            </a:r>
            <a:endParaRPr lang="en-US" altLang="ja-JP" sz="1800" b="1" dirty="0">
              <a:latin typeface="Times New Roman"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ing.fa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pbarber@huawei.com" TargetMode="External"/><Relationship Id="rId4" Type="http://schemas.openxmlformats.org/officeDocument/2006/relationships/hyperlink" Target="mailto:dingzhiming@huawei.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5.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6.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4.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1.bin"/><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oleObject" Target="../embeddings/oleObject8.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5.bin"/><Relationship Id="rId9"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746094780"/>
              </p:ext>
            </p:extLst>
          </p:nvPr>
        </p:nvGraphicFramePr>
        <p:xfrm>
          <a:off x="609600" y="2362200"/>
          <a:ext cx="7924800" cy="294830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Ping Fang</a:t>
                      </a:r>
                      <a:endPar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Huawei Technologies Co.</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 Ltd.</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86 755 36835101</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hlinkClick r:id="rId3"/>
                        </a:rPr>
                        <a:t>ping.fang@huawei.com</a:t>
                      </a:r>
                      <a:endPar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err="1" smtClean="0">
                          <a:ln>
                            <a:noFill/>
                          </a:ln>
                          <a:solidFill>
                            <a:srgbClr val="000000"/>
                          </a:solidFill>
                          <a:effectLst/>
                          <a:latin typeface="Times New Roman" pitchFamily="18" charset="0"/>
                          <a:ea typeface="宋体" pitchFamily="2" charset="-122"/>
                          <a:cs typeface="Times New Roman" pitchFamily="18" charset="0"/>
                        </a:rPr>
                        <a:t>Zhiming</a:t>
                      </a: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Ding</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Huawei Technologies Co., Ltd. </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Bldg</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7, Vision Software Park, Road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Gaoxin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Sourth</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9,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Nanshan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District, Shenzhen, Guangdong, China, 518057</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86 755 36835837</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Times New Roman" pitchFamily="18" charset="0"/>
                          <a:ea typeface="맑은 고딕" pitchFamily="34" charset="-127"/>
                          <a:cs typeface="Times New Roman" pitchFamily="18" charset="0"/>
                        </a:rPr>
                        <a:t> </a:t>
                      </a:r>
                      <a:endParaRPr kumimoji="1" lang="zh-CN" altLang="zh-CN" sz="1000" b="0" i="0" u="none" strike="noStrike" cap="none" normalizeH="0" baseline="0" dirty="0" smtClean="0">
                        <a:ln>
                          <a:noFill/>
                        </a:ln>
                        <a:solidFill>
                          <a:schemeClr val="tx1"/>
                        </a:solidFill>
                        <a:effectLst/>
                        <a:latin typeface="Calibri" pitchFamily="34"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chemeClr val="tx1"/>
                          </a:solidFill>
                          <a:effectLst/>
                          <a:latin typeface="宋体" pitchFamily="2" charset="-122"/>
                          <a:ea typeface="PMingLiU" pitchFamily="18" charset="-120"/>
                          <a:cs typeface="Times New Roman" pitchFamily="18" charset="0"/>
                          <a:hlinkClick r:id="rId4"/>
                        </a:rPr>
                        <a:t>dingzhiming@huawei.com</a:t>
                      </a:r>
                      <a:endParaRPr kumimoji="1" lang="en-US" altLang="zh-CN" sz="1200" b="0" i="0" u="none" strike="noStrike" cap="none" normalizeH="0" baseline="0" dirty="0" smtClean="0">
                        <a:ln>
                          <a:noFill/>
                        </a:ln>
                        <a:solidFill>
                          <a:schemeClr val="tx1"/>
                        </a:solidFill>
                        <a:effectLst/>
                        <a:latin typeface="宋体" pitchFamily="2" charset="-122"/>
                        <a:ea typeface="PMingLiU" pitchFamily="18" charset="-12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Phillip Barber</a:t>
                      </a:r>
                      <a:b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b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Huawei Technologies Co., Ltd.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1700 Alma Rd,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Ste</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500</a:t>
                      </a:r>
                    </a:p>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Plano, Texas 75075 USA</a:t>
                      </a:r>
                      <a:b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b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+1 972-509-5599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5"/>
                        </a:rPr>
                        <a:t>pbarber@huawei.com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Using Upper Layer </a:t>
            </a:r>
            <a:r>
              <a:rPr lang="en-US" altLang="zh-CN" dirty="0" smtClean="0">
                <a:ea typeface="宋体" pitchFamily="2" charset="-122"/>
              </a:rPr>
              <a:t>Message IE 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2011-11-01</a:t>
            </a:r>
          </a:p>
        </p:txBody>
      </p:sp>
      <p:sp>
        <p:nvSpPr>
          <p:cNvPr id="2088" name="日付プレースホルダ 3"/>
          <p:cNvSpPr>
            <a:spLocks noGrp="1"/>
          </p:cNvSpPr>
          <p:nvPr>
            <p:ph type="dt" sz="quarter" idx="10"/>
          </p:nvPr>
        </p:nvSpPr>
        <p:spPr>
          <a:xfrm>
            <a:off x="696913" y="332601"/>
            <a:ext cx="904158" cy="276999"/>
          </a:xfrm>
        </p:spPr>
        <p:txBody>
          <a:bodyPr/>
          <a:lstStyle/>
          <a:p>
            <a:pPr>
              <a:defRPr/>
            </a:pPr>
            <a:r>
              <a:rPr lang="en-US" altLang="ja-JP" dirty="0" smtClean="0"/>
              <a:t>Nov 2011</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1066800" y="4197100"/>
            <a:ext cx="7058025" cy="1752600"/>
          </a:xfrm>
          <a:prstGeom prst="rect">
            <a:avLst/>
          </a:prstGeom>
          <a:noFill/>
          <a:ln w="9525">
            <a:noFill/>
            <a:miter lim="800000"/>
            <a:headEnd/>
            <a:tailEnd/>
          </a:ln>
        </p:spPr>
      </p:pic>
      <p:sp>
        <p:nvSpPr>
          <p:cNvPr id="11266" name="タイトル 1"/>
          <p:cNvSpPr>
            <a:spLocks noGrp="1"/>
          </p:cNvSpPr>
          <p:nvPr>
            <p:ph type="title"/>
          </p:nvPr>
        </p:nvSpPr>
        <p:spPr/>
        <p:txBody>
          <a:bodyPr/>
          <a:lstStyle/>
          <a:p>
            <a:r>
              <a:rPr lang="en-US" altLang="zh-CN" dirty="0" smtClean="0">
                <a:ea typeface="MS PGothic" pitchFamily="34" charset="-128"/>
              </a:rPr>
              <a:t>How to be compatible with legacy STAs</a:t>
            </a:r>
            <a:endParaRPr lang="ja-JP" altLang="en-US" dirty="0" smtClean="0">
              <a:ea typeface="MS PGothic" pitchFamily="34" charset="-128"/>
            </a:endParaRPr>
          </a:p>
        </p:txBody>
      </p:sp>
      <p:sp>
        <p:nvSpPr>
          <p:cNvPr id="11267" name="コンテンツ プレースホルダ 6"/>
          <p:cNvSpPr>
            <a:spLocks noGrp="1"/>
          </p:cNvSpPr>
          <p:nvPr>
            <p:ph idx="1"/>
          </p:nvPr>
        </p:nvSpPr>
        <p:spPr>
          <a:xfrm>
            <a:off x="685800" y="1981200"/>
            <a:ext cx="7772400" cy="1447800"/>
          </a:xfrm>
        </p:spPr>
        <p:txBody>
          <a:bodyPr/>
          <a:lstStyle/>
          <a:p>
            <a:r>
              <a:rPr lang="en-US" altLang="zh-CN" sz="1800" b="0" dirty="0" smtClean="0">
                <a:ea typeface="宋体" pitchFamily="2" charset="-122"/>
              </a:rPr>
              <a:t>FILS should be performed with Authentication frames, because Authentication is required in both infrastructure BSS and IBSS but Association is not applicable for IBSS. See subclauses 10.3.2.1 and 10.3.3.1 of 11mb D10.0. Keep Authentication but skip Association will make less change to current standard .</a:t>
            </a:r>
          </a:p>
          <a:p>
            <a:r>
              <a:rPr lang="en-US" altLang="zh-CN" sz="1800" b="0" dirty="0" smtClean="0">
                <a:ea typeface="宋体" pitchFamily="2" charset="-122"/>
              </a:rPr>
              <a:t>Add a new enumerative value to the field Algorithm in Authentication frame to indicate using FILS procedure. See follows (</a:t>
            </a:r>
            <a:r>
              <a:rPr lang="en-US" altLang="ja-JP" sz="1800" b="0" dirty="0" smtClean="0">
                <a:ea typeface="MS PGothic" pitchFamily="34" charset="-128"/>
              </a:rPr>
              <a:t>11mb </a:t>
            </a:r>
            <a:r>
              <a:rPr lang="en-US" altLang="zh-CN" sz="1800" b="0" dirty="0" smtClean="0">
                <a:ea typeface="MS PGothic" pitchFamily="34" charset="-128"/>
              </a:rPr>
              <a:t>D10.0</a:t>
            </a:r>
            <a:r>
              <a:rPr lang="en-US" altLang="zh-CN" sz="1800" b="0" dirty="0" smtClean="0">
                <a:ea typeface="宋体" pitchFamily="2" charset="-122"/>
              </a:rPr>
              <a:t>):</a:t>
            </a:r>
            <a:endParaRPr lang="zh-CN" altLang="zh-CN" sz="1800" b="0" dirty="0" smtClean="0">
              <a:ea typeface="宋体" pitchFamily="2" charset="-122"/>
            </a:endParaRP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10</a:t>
            </a:fld>
            <a:endParaRPr lang="en-US" altLang="ja-JP" smtClean="0"/>
          </a:p>
        </p:txBody>
      </p:sp>
      <p:sp>
        <p:nvSpPr>
          <p:cNvPr id="11"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9" name="矩形标注 8"/>
          <p:cNvSpPr/>
          <p:nvPr/>
        </p:nvSpPr>
        <p:spPr bwMode="auto">
          <a:xfrm>
            <a:off x="4187951" y="4965201"/>
            <a:ext cx="4355974" cy="1510212"/>
          </a:xfrm>
          <a:prstGeom prst="wedgeRectCallout">
            <a:avLst>
              <a:gd name="adj1" fmla="val -68402"/>
              <a:gd name="adj2" fmla="val -29041"/>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r>
              <a:rPr lang="en-US" altLang="zh-CN" b="1" dirty="0" smtClean="0"/>
              <a:t>8.4.1.1 Authentication Algorithm Number field</a:t>
            </a:r>
            <a:endParaRPr lang="en-US" altLang="zh-CN" dirty="0" smtClean="0"/>
          </a:p>
          <a:p>
            <a:r>
              <a:rPr lang="en-US" altLang="zh-CN" dirty="0" smtClean="0"/>
              <a:t>Authentication algorithm number = 0: Open System</a:t>
            </a:r>
          </a:p>
          <a:p>
            <a:r>
              <a:rPr lang="en-US" altLang="zh-CN" dirty="0" smtClean="0"/>
              <a:t>Authentication algorithm number = 1: Shared Key</a:t>
            </a:r>
          </a:p>
          <a:p>
            <a:r>
              <a:rPr lang="en-US" altLang="zh-CN" dirty="0" smtClean="0"/>
              <a:t>Authentication algorithm number = 2: Fast BSS Transition</a:t>
            </a:r>
          </a:p>
          <a:p>
            <a:r>
              <a:rPr lang="en-US" altLang="zh-CN" dirty="0" smtClean="0"/>
              <a:t>Authentication algorithm number = 3: simultaneous authentication of equals (SAE)</a:t>
            </a:r>
          </a:p>
          <a:p>
            <a:r>
              <a:rPr lang="en-US" altLang="zh-CN" dirty="0" smtClean="0">
                <a:solidFill>
                  <a:srgbClr val="FF0000"/>
                </a:solidFill>
              </a:rPr>
              <a:t>Authentication algorithm number </a:t>
            </a:r>
            <a:r>
              <a:rPr lang="en-US" altLang="zh-CN" b="1" dirty="0" smtClean="0">
                <a:solidFill>
                  <a:srgbClr val="FF0000"/>
                </a:solidFill>
                <a:latin typeface="Times New Roman" charset="0"/>
              </a:rPr>
              <a:t>= </a:t>
            </a:r>
            <a:r>
              <a:rPr lang="en-US" altLang="zh-CN" dirty="0" smtClean="0">
                <a:solidFill>
                  <a:srgbClr val="FF0000"/>
                </a:solidFill>
                <a:latin typeface="Times New Roman" charset="0"/>
              </a:rPr>
              <a:t>4: FILS</a:t>
            </a:r>
            <a:endParaRPr lang="zh-CN" altLang="en-US" dirty="0" smtClean="0">
              <a:solidFill>
                <a:srgbClr val="FF0000"/>
              </a:solidFill>
              <a:latin typeface="Times New Roman" charset="0"/>
            </a:endParaRPr>
          </a:p>
          <a:p>
            <a:r>
              <a:rPr lang="en-US" altLang="zh-CN" dirty="0" smtClean="0"/>
              <a:t>Authentication algorithm number = 65 535: Vendor specific use</a:t>
            </a:r>
            <a:endParaRPr lang="en-US" altLang="zh-CN" b="1" dirty="0" smtClean="0">
              <a:latin typeface="Times New Roman" charset="0"/>
            </a:endParaRPr>
          </a:p>
        </p:txBody>
      </p:sp>
      <p:sp>
        <p:nvSpPr>
          <p:cNvPr id="10"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115550" y="1662370"/>
            <a:ext cx="6704475" cy="1664809"/>
          </a:xfrm>
          <a:prstGeom prst="rect">
            <a:avLst/>
          </a:prstGeom>
          <a:noFill/>
          <a:ln w="9525">
            <a:noFill/>
            <a:miter lim="800000"/>
            <a:headEnd/>
            <a:tailEnd/>
          </a:ln>
        </p:spPr>
      </p:pic>
      <p:sp>
        <p:nvSpPr>
          <p:cNvPr id="11266" name="タイトル 1"/>
          <p:cNvSpPr>
            <a:spLocks noGrp="1"/>
          </p:cNvSpPr>
          <p:nvPr>
            <p:ph type="title"/>
          </p:nvPr>
        </p:nvSpPr>
        <p:spPr>
          <a:xfrm>
            <a:off x="457200" y="685800"/>
            <a:ext cx="8153400" cy="749632"/>
          </a:xfrm>
        </p:spPr>
        <p:txBody>
          <a:bodyPr/>
          <a:lstStyle/>
          <a:p>
            <a:r>
              <a:rPr lang="en-US" altLang="zh-CN" sz="2800" dirty="0">
                <a:ea typeface="MS PGothic" pitchFamily="34" charset="-128"/>
              </a:rPr>
              <a:t>How to be </a:t>
            </a:r>
            <a:r>
              <a:rPr lang="en-US" altLang="zh-CN" sz="2800" dirty="0" smtClean="0">
                <a:ea typeface="MS PGothic" pitchFamily="34" charset="-128"/>
              </a:rPr>
              <a:t>compatible with other possible FILS?</a:t>
            </a:r>
            <a:endParaRPr lang="ja-JP" altLang="en-US" sz="2800" dirty="0" smtClean="0">
              <a:ea typeface="MS PGothic" pitchFamily="34" charset="-128"/>
            </a:endParaRPr>
          </a:p>
        </p:txBody>
      </p:sp>
      <p:sp>
        <p:nvSpPr>
          <p:cNvPr id="11267" name="コンテンツ プレースホルダ 6"/>
          <p:cNvSpPr>
            <a:spLocks noGrp="1"/>
          </p:cNvSpPr>
          <p:nvPr>
            <p:ph idx="1"/>
          </p:nvPr>
        </p:nvSpPr>
        <p:spPr>
          <a:xfrm>
            <a:off x="685800" y="1435432"/>
            <a:ext cx="7772400" cy="1447800"/>
          </a:xfrm>
        </p:spPr>
        <p:txBody>
          <a:bodyPr/>
          <a:lstStyle/>
          <a:p>
            <a:r>
              <a:rPr lang="en-US" altLang="zh-CN" sz="1800" b="0" dirty="0" smtClean="0">
                <a:ea typeface="宋体" pitchFamily="2" charset="-122"/>
              </a:rPr>
              <a:t>More AKM suite selectors (suite type) could be defined.</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11</a:t>
            </a:fld>
            <a:endParaRPr lang="en-US" altLang="ja-JP" smtClean="0"/>
          </a:p>
        </p:txBody>
      </p:sp>
      <p:sp>
        <p:nvSpPr>
          <p:cNvPr id="11"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9" name="矩形标注 8"/>
          <p:cNvSpPr/>
          <p:nvPr/>
        </p:nvSpPr>
        <p:spPr bwMode="auto">
          <a:xfrm>
            <a:off x="3962400" y="2430470"/>
            <a:ext cx="3200400" cy="381000"/>
          </a:xfrm>
          <a:prstGeom prst="wedgeRectCallout">
            <a:avLst>
              <a:gd name="adj1" fmla="val -65023"/>
              <a:gd name="adj2" fmla="val 1850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solidFill>
                  <a:srgbClr val="FF0000"/>
                </a:solidFill>
                <a:latin typeface="Times New Roman" charset="0"/>
              </a:rPr>
              <a:t>Authentication algorithm number = 4 (FILS)</a:t>
            </a:r>
            <a:endParaRPr lang="zh-CN" altLang="en-US" b="1" dirty="0">
              <a:solidFill>
                <a:srgbClr val="FF0000"/>
              </a:solidFill>
              <a:latin typeface="Times New Roman" charset="0"/>
            </a:endParaRPr>
          </a:p>
        </p:txBody>
      </p:sp>
      <p:pic>
        <p:nvPicPr>
          <p:cNvPr id="27650" name="Picture 2"/>
          <p:cNvPicPr>
            <a:picLocks noChangeAspect="1" noChangeArrowheads="1"/>
          </p:cNvPicPr>
          <p:nvPr/>
        </p:nvPicPr>
        <p:blipFill>
          <a:blip r:embed="rId3"/>
          <a:srcRect/>
          <a:stretch>
            <a:fillRect/>
          </a:stretch>
        </p:blipFill>
        <p:spPr bwMode="auto">
          <a:xfrm>
            <a:off x="1077145" y="3352190"/>
            <a:ext cx="6656850" cy="451006"/>
          </a:xfrm>
          <a:prstGeom prst="rect">
            <a:avLst/>
          </a:prstGeom>
          <a:noFill/>
          <a:ln w="9525">
            <a:noFill/>
            <a:miter lim="800000"/>
            <a:headEnd/>
            <a:tailEnd/>
          </a:ln>
        </p:spPr>
      </p:pic>
      <p:sp>
        <p:nvSpPr>
          <p:cNvPr id="12" name="矩形标注 11"/>
          <p:cNvSpPr/>
          <p:nvPr/>
        </p:nvSpPr>
        <p:spPr bwMode="auto">
          <a:xfrm>
            <a:off x="5301695" y="3044950"/>
            <a:ext cx="1066800" cy="228600"/>
          </a:xfrm>
          <a:prstGeom prst="wedgeRectCallout">
            <a:avLst>
              <a:gd name="adj1" fmla="val -17999"/>
              <a:gd name="adj2" fmla="val 12600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solidFill>
                  <a:srgbClr val="FF0000"/>
                </a:solidFill>
                <a:latin typeface="Times New Roman" charset="0"/>
              </a:rPr>
              <a:t>“And FILS”</a:t>
            </a:r>
            <a:endParaRPr lang="zh-CN" altLang="en-US" b="1" dirty="0">
              <a:solidFill>
                <a:srgbClr val="FF0000"/>
              </a:solidFill>
              <a:latin typeface="Times New Roman" charset="0"/>
            </a:endParaRPr>
          </a:p>
        </p:txBody>
      </p:sp>
      <p:pic>
        <p:nvPicPr>
          <p:cNvPr id="27651" name="Picture 3"/>
          <p:cNvPicPr>
            <a:picLocks noChangeAspect="1" noChangeArrowheads="1"/>
          </p:cNvPicPr>
          <p:nvPr/>
        </p:nvPicPr>
        <p:blipFill>
          <a:blip r:embed="rId4"/>
          <a:srcRect/>
          <a:stretch>
            <a:fillRect/>
          </a:stretch>
        </p:blipFill>
        <p:spPr bwMode="auto">
          <a:xfrm>
            <a:off x="539475" y="3813050"/>
            <a:ext cx="6391275" cy="690949"/>
          </a:xfrm>
          <a:prstGeom prst="rect">
            <a:avLst/>
          </a:prstGeom>
          <a:noFill/>
          <a:ln w="9525">
            <a:noFill/>
            <a:miter lim="800000"/>
            <a:headEnd/>
            <a:tailEnd/>
          </a:ln>
        </p:spPr>
      </p:pic>
      <p:pic>
        <p:nvPicPr>
          <p:cNvPr id="27652" name="Picture 4"/>
          <p:cNvPicPr>
            <a:picLocks noChangeAspect="1" noChangeArrowheads="1"/>
          </p:cNvPicPr>
          <p:nvPr/>
        </p:nvPicPr>
        <p:blipFill>
          <a:blip r:embed="rId5"/>
          <a:srcRect/>
          <a:stretch>
            <a:fillRect/>
          </a:stretch>
        </p:blipFill>
        <p:spPr bwMode="auto">
          <a:xfrm>
            <a:off x="1038740" y="4465935"/>
            <a:ext cx="5704350" cy="672169"/>
          </a:xfrm>
          <a:prstGeom prst="rect">
            <a:avLst/>
          </a:prstGeom>
          <a:noFill/>
          <a:ln w="9525">
            <a:noFill/>
            <a:miter lim="800000"/>
            <a:headEnd/>
            <a:tailEnd/>
          </a:ln>
        </p:spPr>
      </p:pic>
      <p:cxnSp>
        <p:nvCxnSpPr>
          <p:cNvPr id="15" name="直接连接符 14"/>
          <p:cNvCxnSpPr/>
          <p:nvPr/>
        </p:nvCxnSpPr>
        <p:spPr bwMode="auto">
          <a:xfrm flipH="1">
            <a:off x="1077145" y="3582620"/>
            <a:ext cx="1113746" cy="307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接连接符 15"/>
          <p:cNvCxnSpPr/>
          <p:nvPr/>
        </p:nvCxnSpPr>
        <p:spPr bwMode="auto">
          <a:xfrm flipH="1" flipV="1">
            <a:off x="2190890" y="3582620"/>
            <a:ext cx="4739860" cy="30724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矩形标注 18"/>
          <p:cNvSpPr/>
          <p:nvPr/>
        </p:nvSpPr>
        <p:spPr bwMode="auto">
          <a:xfrm>
            <a:off x="3343040" y="4696366"/>
            <a:ext cx="5419960" cy="1779048"/>
          </a:xfrm>
          <a:prstGeom prst="wedgeRectCallout">
            <a:avLst>
              <a:gd name="adj1" fmla="val -58347"/>
              <a:gd name="adj2" fmla="val -46520"/>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sz="1100" b="1" dirty="0" smtClean="0"/>
              <a:t>8.4.2.27.3 AKM suites</a:t>
            </a:r>
            <a:endParaRPr lang="en-US" altLang="zh-CN" sz="1100" b="1" dirty="0" smtClean="0">
              <a:latin typeface="Times New Roman" charset="0"/>
            </a:endParaRPr>
          </a:p>
          <a:p>
            <a:r>
              <a:rPr lang="en-US" altLang="zh-CN" sz="1100" dirty="0" smtClean="0">
                <a:latin typeface="Times New Roman" charset="0"/>
              </a:rPr>
              <a:t>Suite type = 1, </a:t>
            </a:r>
            <a:r>
              <a:rPr lang="en-US" altLang="zh-CN" sz="1100" dirty="0" smtClean="0"/>
              <a:t>Authentication negotiated over IEEE 802.1X or using PMKSA caching as defined in 11.5.8.3</a:t>
            </a:r>
            <a:endParaRPr lang="en-US" altLang="zh-CN" sz="1100" dirty="0" smtClean="0">
              <a:latin typeface="Times New Roman" charset="0"/>
            </a:endParaRPr>
          </a:p>
          <a:p>
            <a:pPr eaLnBrk="0" hangingPunct="0">
              <a:defRPr/>
            </a:pPr>
            <a:r>
              <a:rPr lang="en-US" altLang="zh-CN" sz="1100" dirty="0" smtClean="0">
                <a:latin typeface="Times New Roman" charset="0"/>
              </a:rPr>
              <a:t>Suite type = 2, PSK (mean only 4-way HS without EAP, PSK is PMK)</a:t>
            </a:r>
          </a:p>
          <a:p>
            <a:pPr eaLnBrk="0" hangingPunct="0">
              <a:defRPr/>
            </a:pPr>
            <a:r>
              <a:rPr lang="en-US" altLang="zh-CN" sz="1100" dirty="0" smtClean="0">
                <a:latin typeface="Times New Roman" charset="0"/>
              </a:rPr>
              <a:t>Suite type = 3, FT over 802.1x</a:t>
            </a:r>
          </a:p>
          <a:p>
            <a:pPr eaLnBrk="0" hangingPunct="0">
              <a:defRPr/>
            </a:pPr>
            <a:r>
              <a:rPr lang="en-US" altLang="zh-CN" sz="1100" dirty="0" smtClean="0">
                <a:latin typeface="Times New Roman" charset="0"/>
              </a:rPr>
              <a:t>Suite type = 4, FT using PSK</a:t>
            </a:r>
          </a:p>
          <a:p>
            <a:pPr eaLnBrk="0" hangingPunct="0">
              <a:defRPr/>
            </a:pPr>
            <a:r>
              <a:rPr lang="en-US" altLang="zh-CN" sz="1100" dirty="0" smtClean="0">
                <a:latin typeface="Times New Roman" charset="0"/>
              </a:rPr>
              <a:t>…</a:t>
            </a:r>
          </a:p>
          <a:p>
            <a:pPr eaLnBrk="0" hangingPunct="0">
              <a:defRPr/>
            </a:pPr>
            <a:r>
              <a:rPr lang="en-US" altLang="zh-CN" sz="1100" dirty="0" smtClean="0">
                <a:solidFill>
                  <a:srgbClr val="FF0000"/>
                </a:solidFill>
                <a:latin typeface="Times New Roman" charset="0"/>
              </a:rPr>
              <a:t>Suite type = 10, FILS over 802.1x </a:t>
            </a:r>
          </a:p>
          <a:p>
            <a:pPr eaLnBrk="0" hangingPunct="0">
              <a:defRPr/>
            </a:pPr>
            <a:r>
              <a:rPr lang="en-US" altLang="zh-CN" sz="1100" dirty="0" smtClean="0">
                <a:solidFill>
                  <a:srgbClr val="FF0000"/>
                </a:solidFill>
                <a:latin typeface="Times New Roman" charset="0"/>
              </a:rPr>
              <a:t>Suite type = 11, FILS using PSK</a:t>
            </a:r>
          </a:p>
          <a:p>
            <a:pPr eaLnBrk="0" hangingPunct="0">
              <a:defRPr/>
            </a:pPr>
            <a:r>
              <a:rPr lang="en-US" altLang="zh-CN" sz="1100" dirty="0" smtClean="0">
                <a:solidFill>
                  <a:srgbClr val="FF0000"/>
                </a:solidFill>
                <a:latin typeface="Times New Roman" charset="0"/>
              </a:rPr>
              <a:t>Suite type = 12, FILS …</a:t>
            </a:r>
            <a:endParaRPr lang="zh-CN" altLang="en-US" sz="1100" dirty="0">
              <a:solidFill>
                <a:srgbClr val="FF0000"/>
              </a:solidFill>
              <a:latin typeface="Times New Roman" charset="0"/>
            </a:endParaRPr>
          </a:p>
        </p:txBody>
      </p:sp>
      <p:sp>
        <p:nvSpPr>
          <p:cNvPr id="17"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a:srcRect/>
          <a:stretch>
            <a:fillRect/>
          </a:stretch>
        </p:blipFill>
        <p:spPr bwMode="auto">
          <a:xfrm>
            <a:off x="4187950" y="1623965"/>
            <a:ext cx="3867385" cy="4579431"/>
          </a:xfrm>
          <a:prstGeom prst="rect">
            <a:avLst/>
          </a:prstGeom>
          <a:noFill/>
          <a:ln w="9525">
            <a:noFill/>
            <a:miter lim="800000"/>
            <a:headEnd/>
            <a:tailEnd/>
          </a:ln>
        </p:spPr>
      </p:pic>
      <p:sp>
        <p:nvSpPr>
          <p:cNvPr id="11266" name="タイトル 1"/>
          <p:cNvSpPr>
            <a:spLocks noGrp="1"/>
          </p:cNvSpPr>
          <p:nvPr>
            <p:ph type="title"/>
          </p:nvPr>
        </p:nvSpPr>
        <p:spPr>
          <a:xfrm>
            <a:off x="457200" y="685800"/>
            <a:ext cx="8153400" cy="749632"/>
          </a:xfrm>
        </p:spPr>
        <p:txBody>
          <a:bodyPr/>
          <a:lstStyle/>
          <a:p>
            <a:r>
              <a:rPr lang="en-US" altLang="ja-JP" sz="2800" dirty="0" smtClean="0">
                <a:ea typeface="MS PGothic" pitchFamily="34" charset="-128"/>
              </a:rPr>
              <a:t>Authentication or Association frame?</a:t>
            </a:r>
            <a:endParaRPr lang="ja-JP" altLang="en-US" sz="2800" dirty="0" smtClean="0">
              <a:ea typeface="MS PGothic" pitchFamily="34" charset="-128"/>
            </a:endParaRPr>
          </a:p>
        </p:txBody>
      </p:sp>
      <p:sp>
        <p:nvSpPr>
          <p:cNvPr id="11267" name="コンテンツ プレースホルダ 6"/>
          <p:cNvSpPr>
            <a:spLocks noGrp="1"/>
          </p:cNvSpPr>
          <p:nvPr>
            <p:ph idx="1"/>
          </p:nvPr>
        </p:nvSpPr>
        <p:spPr>
          <a:xfrm>
            <a:off x="424260" y="1435430"/>
            <a:ext cx="3348530" cy="4767965"/>
          </a:xfrm>
        </p:spPr>
        <p:txBody>
          <a:bodyPr/>
          <a:lstStyle/>
          <a:p>
            <a:pPr>
              <a:defRPr/>
            </a:pPr>
            <a:r>
              <a:rPr lang="en-US" altLang="zh-CN" sz="1400" b="0" dirty="0" smtClean="0">
                <a:latin typeface="Times New Roman" charset="0"/>
              </a:rPr>
              <a:t>For STAs, it is same to use Authentication or Association frame. If the STA invokes normal ILS, the first state is state1. If the STA invokes FILS, the first state is state2.</a:t>
            </a:r>
          </a:p>
          <a:p>
            <a:pPr>
              <a:defRPr/>
            </a:pPr>
            <a:r>
              <a:rPr lang="en-US" altLang="zh-CN" sz="1400" b="0" dirty="0" smtClean="0">
                <a:latin typeface="Times New Roman" charset="0"/>
              </a:rPr>
              <a:t>For AP, it is different for AP to use Authentication or Association frame. The initial state of any STA in AP is always state1. If Association is used, the AP has to judge what Association frame is received. </a:t>
            </a:r>
          </a:p>
          <a:p>
            <a:pPr lvl="1">
              <a:defRPr/>
            </a:pPr>
            <a:r>
              <a:rPr lang="en-US" altLang="zh-CN" sz="1200" b="0" dirty="0" smtClean="0">
                <a:latin typeface="Times New Roman" charset="0"/>
              </a:rPr>
              <a:t>In case the AP doesn’t have a record of the STA, for normal Association request receiving the AP shall ignore or reject the Association request, but for FILS Association request received, AP shall create a new record for the STA and set the first state of the STA to state2.</a:t>
            </a:r>
          </a:p>
          <a:p>
            <a:pPr>
              <a:defRPr/>
            </a:pPr>
            <a:r>
              <a:rPr lang="en-US" altLang="zh-CN" sz="1600" dirty="0" smtClean="0">
                <a:latin typeface="Times New Roman" charset="0"/>
              </a:rPr>
              <a:t>Conclusion: Authentication is better.</a:t>
            </a:r>
            <a:endParaRPr lang="zh-CN" altLang="en-US" sz="1600" dirty="0">
              <a:latin typeface="Times New Roman" charset="0"/>
            </a:endParaRP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12</a:t>
            </a:fld>
            <a:endParaRPr lang="en-US" altLang="ja-JP" smtClean="0"/>
          </a:p>
        </p:txBody>
      </p:sp>
      <p:sp>
        <p:nvSpPr>
          <p:cNvPr id="11"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17"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cxnSp>
        <p:nvCxnSpPr>
          <p:cNvPr id="22" name="肘形连接符 21"/>
          <p:cNvCxnSpPr/>
          <p:nvPr/>
        </p:nvCxnSpPr>
        <p:spPr bwMode="auto">
          <a:xfrm rot="5400000">
            <a:off x="3742874" y="3640227"/>
            <a:ext cx="3418046" cy="460860"/>
          </a:xfrm>
          <a:prstGeom prst="bentConnector3">
            <a:avLst>
              <a:gd name="adj1" fmla="val 118"/>
            </a:avLst>
          </a:prstGeom>
          <a:solidFill>
            <a:schemeClr val="accent1"/>
          </a:solidFill>
          <a:ln w="12700" cap="flat" cmpd="sng" algn="ctr">
            <a:solidFill>
              <a:srgbClr val="FF0000"/>
            </a:solidFill>
            <a:prstDash val="solid"/>
            <a:round/>
            <a:headEnd type="none" w="sm" len="sm"/>
            <a:tailEnd type="none" w="sm" len="sm"/>
          </a:ln>
          <a:effectLst/>
        </p:spPr>
      </p:cxnSp>
      <p:cxnSp>
        <p:nvCxnSpPr>
          <p:cNvPr id="28" name="直接箭头连接符 27"/>
          <p:cNvCxnSpPr/>
          <p:nvPr/>
        </p:nvCxnSpPr>
        <p:spPr bwMode="auto">
          <a:xfrm>
            <a:off x="5221467" y="5579680"/>
            <a:ext cx="230430"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29" name="TextBox 28"/>
          <p:cNvSpPr txBox="1"/>
          <p:nvPr/>
        </p:nvSpPr>
        <p:spPr>
          <a:xfrm>
            <a:off x="4491772" y="2260790"/>
            <a:ext cx="1190555" cy="400110"/>
          </a:xfrm>
          <a:prstGeom prst="rect">
            <a:avLst/>
          </a:prstGeom>
          <a:solidFill>
            <a:schemeClr val="bg1">
              <a:alpha val="85000"/>
            </a:schemeClr>
          </a:solidFill>
        </p:spPr>
        <p:txBody>
          <a:bodyPr wrap="square" rtlCol="0">
            <a:spAutoFit/>
          </a:bodyPr>
          <a:lstStyle/>
          <a:p>
            <a:r>
              <a:rPr lang="en-US" altLang="zh-CN" sz="1000" dirty="0" smtClean="0">
                <a:solidFill>
                  <a:srgbClr val="FF0000"/>
                </a:solidFill>
              </a:rPr>
              <a:t>Successful FILS Authentication</a:t>
            </a:r>
            <a:endParaRPr lang="zh-CN" altLang="en-US" sz="1000" dirty="0" smtClean="0">
              <a:solidFill>
                <a:srgbClr val="FF0000"/>
              </a:solidFill>
            </a:endParaRPr>
          </a:p>
        </p:txBody>
      </p:sp>
      <p:cxnSp>
        <p:nvCxnSpPr>
          <p:cNvPr id="44" name="肘形连接符 43"/>
          <p:cNvCxnSpPr/>
          <p:nvPr/>
        </p:nvCxnSpPr>
        <p:spPr bwMode="auto">
          <a:xfrm rot="16200000" flipH="1">
            <a:off x="6362728" y="3588004"/>
            <a:ext cx="2672292" cy="1509375"/>
          </a:xfrm>
          <a:prstGeom prst="bentConnector3">
            <a:avLst>
              <a:gd name="adj1" fmla="val 455"/>
            </a:avLst>
          </a:prstGeom>
          <a:solidFill>
            <a:schemeClr val="accent1"/>
          </a:solidFill>
          <a:ln w="12700" cap="flat" cmpd="sng" algn="ctr">
            <a:solidFill>
              <a:schemeClr val="accent2"/>
            </a:solidFill>
            <a:prstDash val="solid"/>
            <a:round/>
            <a:headEnd type="none" w="sm" len="sm"/>
            <a:tailEnd type="none" w="sm" len="sm"/>
          </a:ln>
          <a:effectLst/>
        </p:spPr>
      </p:cxnSp>
      <p:cxnSp>
        <p:nvCxnSpPr>
          <p:cNvPr id="50" name="直接箭头连接符 49"/>
          <p:cNvCxnSpPr/>
          <p:nvPr/>
        </p:nvCxnSpPr>
        <p:spPr bwMode="auto">
          <a:xfrm flipH="1">
            <a:off x="7218528" y="5678836"/>
            <a:ext cx="1235034" cy="0"/>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
        <p:nvSpPr>
          <p:cNvPr id="59" name="TextBox 58"/>
          <p:cNvSpPr txBox="1"/>
          <p:nvPr/>
        </p:nvSpPr>
        <p:spPr>
          <a:xfrm>
            <a:off x="8010099" y="3582620"/>
            <a:ext cx="1128678" cy="400110"/>
          </a:xfrm>
          <a:prstGeom prst="rect">
            <a:avLst/>
          </a:prstGeom>
          <a:solidFill>
            <a:schemeClr val="bg1">
              <a:alpha val="85000"/>
            </a:schemeClr>
          </a:solidFill>
        </p:spPr>
        <p:txBody>
          <a:bodyPr wrap="square" rtlCol="0">
            <a:spAutoFit/>
          </a:bodyPr>
          <a:lstStyle/>
          <a:p>
            <a:r>
              <a:rPr lang="en-US" altLang="zh-CN" sz="1000" dirty="0" smtClean="0">
                <a:solidFill>
                  <a:schemeClr val="accent2"/>
                </a:solidFill>
              </a:rPr>
              <a:t>Successful FILS Association</a:t>
            </a:r>
            <a:endParaRPr lang="zh-CN" altLang="en-US" sz="1000" dirty="0" smtClean="0">
              <a:solidFill>
                <a:schemeClr val="accent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对象 8"/>
          <p:cNvGraphicFramePr>
            <a:graphicFrameLocks noChangeAspect="1"/>
          </p:cNvGraphicFramePr>
          <p:nvPr>
            <p:extLst>
              <p:ext uri="{D42A27DB-BD31-4B8C-83A1-F6EECF244321}">
                <p14:modId xmlns:p14="http://schemas.microsoft.com/office/powerpoint/2010/main" val="1816407465"/>
              </p:ext>
            </p:extLst>
          </p:nvPr>
        </p:nvGraphicFramePr>
        <p:xfrm>
          <a:off x="696913" y="1700775"/>
          <a:ext cx="7593241" cy="4651415"/>
        </p:xfrm>
        <a:graphic>
          <a:graphicData uri="http://schemas.openxmlformats.org/presentationml/2006/ole">
            <mc:AlternateContent xmlns:mc="http://schemas.openxmlformats.org/markup-compatibility/2006">
              <mc:Choice xmlns:v="urn:schemas-microsoft-com:vml" Requires="v">
                <p:oleObj spid="_x0000_s25608" name="Visio" r:id="rId3" imgW="9237297" imgH="5663851" progId="Visio.Drawing.11">
                  <p:embed/>
                </p:oleObj>
              </mc:Choice>
              <mc:Fallback>
                <p:oleObj name="Visio" r:id="rId3" imgW="9237297" imgH="5663851"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913" y="1700775"/>
                        <a:ext cx="7593241" cy="46514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日期占位符 3"/>
          <p:cNvSpPr>
            <a:spLocks noGrp="1"/>
          </p:cNvSpPr>
          <p:nvPr>
            <p:ph type="dt" sz="half" idx="10"/>
          </p:nvPr>
        </p:nvSpPr>
        <p:spPr/>
        <p:txBody>
          <a:bodyPr/>
          <a:lstStyle/>
          <a:p>
            <a:pPr>
              <a:defRPr/>
            </a:pPr>
            <a:r>
              <a:rPr lang="en-US" altLang="ja-JP" dirty="0" smtClean="0"/>
              <a:t>Nov 2011</a:t>
            </a:r>
            <a:endParaRPr lang="en-US" altLang="ja-JP" dirty="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13</a:t>
            </a:fld>
            <a:endParaRPr lang="en-US" altLang="ja-JP"/>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10" name="タイトル 1"/>
          <p:cNvSpPr>
            <a:spLocks noGrp="1"/>
          </p:cNvSpPr>
          <p:nvPr>
            <p:ph type="title"/>
          </p:nvPr>
        </p:nvSpPr>
        <p:spPr>
          <a:xfrm>
            <a:off x="685800" y="609600"/>
            <a:ext cx="7772400" cy="899150"/>
          </a:xfrm>
        </p:spPr>
        <p:txBody>
          <a:bodyPr/>
          <a:lstStyle/>
          <a:p>
            <a:r>
              <a:rPr lang="en-US" altLang="zh-CN" dirty="0" smtClean="0"/>
              <a:t>Message Flows-FILS over 802.1x</a:t>
            </a:r>
            <a:endParaRPr lang="ja-JP" altLang="en-US" dirty="0" smtClean="0"/>
          </a:p>
        </p:txBody>
      </p:sp>
      <p:sp>
        <p:nvSpPr>
          <p:cNvPr id="7" name="矩形标注 6"/>
          <p:cNvSpPr/>
          <p:nvPr/>
        </p:nvSpPr>
        <p:spPr bwMode="auto">
          <a:xfrm>
            <a:off x="4610405" y="2430470"/>
            <a:ext cx="3494855" cy="422455"/>
          </a:xfrm>
          <a:prstGeom prst="wedgeRectCallout">
            <a:avLst>
              <a:gd name="adj1" fmla="val -79605"/>
              <a:gd name="adj2" fmla="val -66361"/>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err="1" smtClean="0"/>
              <a:t>EAPoL</a:t>
            </a:r>
            <a:r>
              <a:rPr lang="en-US" altLang="zh-CN" dirty="0" smtClean="0"/>
              <a:t>-Start and EAP-Request/ID are skipped.</a:t>
            </a:r>
            <a:endParaRPr lang="en-US" altLang="zh-CN" dirty="0" smtClean="0">
              <a:solidFill>
                <a:srgbClr val="FF0000"/>
              </a:solidFill>
              <a:latin typeface="Times New Roman" charset="0"/>
            </a:endParaRPr>
          </a:p>
          <a:p>
            <a:pPr eaLnBrk="0" hangingPunct="0">
              <a:defRPr/>
            </a:pP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
        <p:nvSpPr>
          <p:cNvPr id="11" name="矩形标注 10"/>
          <p:cNvSpPr/>
          <p:nvPr/>
        </p:nvSpPr>
        <p:spPr bwMode="auto">
          <a:xfrm>
            <a:off x="5353794" y="3044950"/>
            <a:ext cx="3494855" cy="422455"/>
          </a:xfrm>
          <a:prstGeom prst="wedgeRectCallout">
            <a:avLst>
              <a:gd name="adj1" fmla="val -28639"/>
              <a:gd name="adj2" fmla="val -199387"/>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smtClean="0"/>
              <a:t>Different IP address assignment mechanism could be used, depending on the network deployment.</a:t>
            </a:r>
            <a:endParaRPr lang="en-US" altLang="zh-CN" dirty="0" smtClean="0">
              <a:solidFill>
                <a:srgbClr val="FF0000"/>
              </a:solidFill>
              <a:latin typeface="Times New Roman" charset="0"/>
            </a:endParaRPr>
          </a:p>
          <a:p>
            <a:pPr eaLnBrk="0" hangingPunct="0">
              <a:defRPr/>
            </a:pP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
        <p:nvSpPr>
          <p:cNvPr id="12" name="矩形标注 11"/>
          <p:cNvSpPr/>
          <p:nvPr/>
        </p:nvSpPr>
        <p:spPr bwMode="auto">
          <a:xfrm>
            <a:off x="1858940" y="4504341"/>
            <a:ext cx="2751465" cy="384049"/>
          </a:xfrm>
          <a:prstGeom prst="wedgeRectCallout">
            <a:avLst>
              <a:gd name="adj1" fmla="val -8405"/>
              <a:gd name="adj2" fmla="val -11059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smtClean="0"/>
              <a:t>DHCP with rapid commit is proposed. </a:t>
            </a: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
        <p:nvSpPr>
          <p:cNvPr id="14" name="椭圆 13"/>
          <p:cNvSpPr/>
          <p:nvPr/>
        </p:nvSpPr>
        <p:spPr bwMode="auto">
          <a:xfrm>
            <a:off x="1422790" y="3313785"/>
            <a:ext cx="5376700" cy="38405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3" name="矩形标注 12"/>
          <p:cNvSpPr/>
          <p:nvPr/>
        </p:nvSpPr>
        <p:spPr bwMode="auto">
          <a:xfrm>
            <a:off x="4994455" y="3928265"/>
            <a:ext cx="2751465" cy="576076"/>
          </a:xfrm>
          <a:prstGeom prst="wedgeRectCallout">
            <a:avLst>
              <a:gd name="adj1" fmla="val -47870"/>
              <a:gd name="adj2" fmla="val -11555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smtClean="0"/>
              <a:t>The extra step doesn’t exist for SIM based device. </a:t>
            </a: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Tree>
    <p:extLst>
      <p:ext uri="{BB962C8B-B14F-4D97-AF65-F5344CB8AC3E}">
        <p14:creationId xmlns:p14="http://schemas.microsoft.com/office/powerpoint/2010/main" val="126878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500"/>
                                        <p:tgtEl>
                                          <p:spTgt spid="12"/>
                                        </p:tgtEl>
                                      </p:cBhvr>
                                    </p:animEffect>
                                  </p:childTnLst>
                                </p:cTn>
                              </p:par>
                              <p:par>
                                <p:cTn id="20" presetID="1" presetClass="exit" presetSubtype="0" fill="hold" grpId="1" nodeType="with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left)">
                                      <p:cBhvr>
                                        <p:cTn id="26" dur="500"/>
                                        <p:tgtEl>
                                          <p:spTgt spid="13"/>
                                        </p:tgtEl>
                                      </p:cBhvr>
                                    </p:animEffect>
                                  </p:childTnLst>
                                </p:cTn>
                              </p:par>
                              <p:par>
                                <p:cTn id="27" presetID="1" presetClass="exit" presetSubtype="0" fill="hold" grpId="1" nodeType="with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1" grpId="0" animBg="1"/>
      <p:bldP spid="11" grpId="1" animBg="1"/>
      <p:bldP spid="12" grpId="0" animBg="1"/>
      <p:bldP spid="12" grpId="1" animBg="1"/>
      <p:bldP spid="14"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对象 8"/>
          <p:cNvGraphicFramePr>
            <a:graphicFrameLocks noChangeAspect="1"/>
          </p:cNvGraphicFramePr>
          <p:nvPr>
            <p:extLst>
              <p:ext uri="{D42A27DB-BD31-4B8C-83A1-F6EECF244321}">
                <p14:modId xmlns:p14="http://schemas.microsoft.com/office/powerpoint/2010/main" val="1816407465"/>
              </p:ext>
            </p:extLst>
          </p:nvPr>
        </p:nvGraphicFramePr>
        <p:xfrm>
          <a:off x="696913" y="1700775"/>
          <a:ext cx="7593241" cy="4651415"/>
        </p:xfrm>
        <a:graphic>
          <a:graphicData uri="http://schemas.openxmlformats.org/presentationml/2006/ole">
            <mc:AlternateContent xmlns:mc="http://schemas.openxmlformats.org/markup-compatibility/2006">
              <mc:Choice xmlns:v="urn:schemas-microsoft-com:vml" Requires="v">
                <p:oleObj spid="_x0000_s35846" name="Visio" r:id="rId3" imgW="9237383" imgH="5663679" progId="Visio.Drawing.11">
                  <p:embed/>
                </p:oleObj>
              </mc:Choice>
              <mc:Fallback>
                <p:oleObj name="Visio" r:id="rId3" imgW="9237383" imgH="5663679" progId="Visio.Drawing.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913" y="1700775"/>
                        <a:ext cx="7593241" cy="46514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日期占位符 3"/>
          <p:cNvSpPr>
            <a:spLocks noGrp="1"/>
          </p:cNvSpPr>
          <p:nvPr>
            <p:ph type="dt" sz="half" idx="10"/>
          </p:nvPr>
        </p:nvSpPr>
        <p:spPr/>
        <p:txBody>
          <a:bodyPr/>
          <a:lstStyle/>
          <a:p>
            <a:pPr>
              <a:defRPr/>
            </a:pPr>
            <a:r>
              <a:rPr lang="en-US" altLang="ja-JP" dirty="0" smtClean="0"/>
              <a:t>Nov 2011</a:t>
            </a:r>
            <a:endParaRPr lang="en-US" altLang="ja-JP" dirty="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14</a:t>
            </a:fld>
            <a:endParaRPr lang="en-US" altLang="ja-JP"/>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10" name="タイトル 1"/>
          <p:cNvSpPr>
            <a:spLocks noGrp="1"/>
          </p:cNvSpPr>
          <p:nvPr>
            <p:ph type="title"/>
          </p:nvPr>
        </p:nvSpPr>
        <p:spPr>
          <a:xfrm>
            <a:off x="685800" y="609600"/>
            <a:ext cx="7772400" cy="899150"/>
          </a:xfrm>
        </p:spPr>
        <p:txBody>
          <a:bodyPr/>
          <a:lstStyle/>
          <a:p>
            <a:r>
              <a:rPr lang="en-US" altLang="zh-CN" dirty="0" smtClean="0"/>
              <a:t>Message Flows -FILS using PSK</a:t>
            </a:r>
            <a:endParaRPr lang="ja-JP" altLang="en-US" dirty="0" smtClean="0"/>
          </a:p>
        </p:txBody>
      </p:sp>
    </p:spTree>
    <p:extLst>
      <p:ext uri="{BB962C8B-B14F-4D97-AF65-F5344CB8AC3E}">
        <p14:creationId xmlns:p14="http://schemas.microsoft.com/office/powerpoint/2010/main" val="1268788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Conclusion</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355130"/>
            <a:ext cx="7702885" cy="4608600"/>
          </a:xfrm>
        </p:spPr>
        <p:txBody>
          <a:bodyPr/>
          <a:lstStyle/>
          <a:p>
            <a:r>
              <a:rPr lang="en-US" altLang="ja-JP" sz="1800" dirty="0" smtClean="0">
                <a:ea typeface="MS PGothic" pitchFamily="34" charset="-128"/>
              </a:rPr>
              <a:t>Proposal Summary</a:t>
            </a:r>
          </a:p>
          <a:p>
            <a:pPr lvl="1"/>
            <a:r>
              <a:rPr lang="en-US" altLang="ja-JP" sz="1600" dirty="0" smtClean="0">
                <a:ea typeface="MS PGothic" pitchFamily="34" charset="-128"/>
              </a:rPr>
              <a:t>A</a:t>
            </a:r>
            <a:r>
              <a:rPr lang="en-US" altLang="zh-CN" sz="1600" dirty="0" smtClean="0">
                <a:ea typeface="MS PGothic" pitchFamily="34" charset="-128"/>
              </a:rPr>
              <a:t>ssociation, authentication and 4-way handshake are carried out </a:t>
            </a:r>
            <a:r>
              <a:rPr lang="en-US" altLang="zh-CN" sz="1600" dirty="0" smtClean="0"/>
              <a:t>concurrently </a:t>
            </a:r>
            <a:r>
              <a:rPr lang="en-US" altLang="zh-CN" sz="1600" dirty="0" smtClean="0">
                <a:ea typeface="MS PGothic" pitchFamily="34" charset="-128"/>
              </a:rPr>
              <a:t>to reduce message rounds</a:t>
            </a:r>
          </a:p>
          <a:p>
            <a:pPr lvl="1"/>
            <a:r>
              <a:rPr lang="en-US" altLang="ja-JP" sz="1600" dirty="0" smtClean="0">
                <a:ea typeface="MS PGothic" pitchFamily="34" charset="-128"/>
              </a:rPr>
              <a:t>U</a:t>
            </a:r>
            <a:r>
              <a:rPr lang="en-US" altLang="zh-CN" sz="1600" dirty="0" smtClean="0">
                <a:ea typeface="MS PGothic" pitchFamily="34" charset="-128"/>
              </a:rPr>
              <a:t>pper Layer Message IEs are proposed to encapsulate EAP, </a:t>
            </a:r>
            <a:r>
              <a:rPr lang="en-US" altLang="zh-CN" sz="1600" dirty="0" err="1" smtClean="0">
                <a:ea typeface="MS PGothic" pitchFamily="34" charset="-128"/>
              </a:rPr>
              <a:t>EAPoL</a:t>
            </a:r>
            <a:r>
              <a:rPr lang="en-US" altLang="zh-CN" sz="1600" dirty="0" smtClean="0">
                <a:ea typeface="MS PGothic" pitchFamily="34" charset="-128"/>
              </a:rPr>
              <a:t>-Key and DHCP</a:t>
            </a:r>
          </a:p>
          <a:p>
            <a:pPr lvl="1"/>
            <a:r>
              <a:rPr lang="en-US" altLang="ja-JP" sz="1600" dirty="0" smtClean="0">
                <a:ea typeface="MS PGothic" pitchFamily="34" charset="-128"/>
              </a:rPr>
              <a:t>Existing authentication protocol can be used and compatible with 3GPP interworking.</a:t>
            </a:r>
          </a:p>
          <a:p>
            <a:pPr lvl="1"/>
            <a:endParaRPr lang="en-US" altLang="ja-JP" sz="1400" dirty="0" smtClean="0">
              <a:ea typeface="MS PGothic" pitchFamily="34" charset="-128"/>
            </a:endParaRPr>
          </a:p>
          <a:p>
            <a:r>
              <a:rPr lang="en-US" altLang="ja-JP" sz="1800" dirty="0" smtClean="0">
                <a:ea typeface="MS PGothic" pitchFamily="34" charset="-128"/>
              </a:rPr>
              <a:t>Changes to normative text</a:t>
            </a:r>
          </a:p>
          <a:p>
            <a:pPr lvl="1">
              <a:defRPr/>
            </a:pPr>
            <a:r>
              <a:rPr lang="en-US" altLang="ja-JP" sz="1600" dirty="0" smtClean="0"/>
              <a:t>FILS Capability indication in Beacon and Probe Response</a:t>
            </a:r>
          </a:p>
          <a:p>
            <a:pPr lvl="1"/>
            <a:r>
              <a:rPr lang="en-US" altLang="ja-JP" sz="1600" dirty="0" smtClean="0"/>
              <a:t>No association for FILS</a:t>
            </a:r>
          </a:p>
          <a:p>
            <a:pPr lvl="1"/>
            <a:r>
              <a:rPr lang="en-US" altLang="ja-JP" sz="1600" dirty="0" smtClean="0"/>
              <a:t>Changes to 4-Way handshake with concurrently running EAP</a:t>
            </a:r>
          </a:p>
          <a:p>
            <a:pPr lvl="1"/>
            <a:r>
              <a:rPr lang="en-US" altLang="ja-JP" sz="1600" dirty="0" smtClean="0"/>
              <a:t>Changes to state machine for FILS authentication.</a:t>
            </a:r>
          </a:p>
          <a:p>
            <a:pPr lvl="1">
              <a:defRPr/>
            </a:pPr>
            <a:r>
              <a:rPr lang="en-US" altLang="ja-JP" sz="1600" dirty="0" smtClean="0"/>
              <a:t>New information element for encapsulating upper layer message</a:t>
            </a:r>
          </a:p>
          <a:p>
            <a:pPr lvl="1">
              <a:defRPr/>
            </a:pPr>
            <a:r>
              <a:rPr lang="en-US" altLang="ja-JP" sz="1600" dirty="0" smtClean="0"/>
              <a:t>IP address assigning in Authentication frames with DHCP rapid commit</a:t>
            </a:r>
          </a:p>
          <a:p>
            <a:pPr lvl="1">
              <a:defRPr/>
            </a:pPr>
            <a:endParaRPr lang="en-US" altLang="ja-JP" sz="1600" dirty="0" smtClean="0"/>
          </a:p>
          <a:p>
            <a:pPr lvl="1">
              <a:buNone/>
              <a:defRPr/>
            </a:pPr>
            <a:r>
              <a:rPr lang="en-US" altLang="ja-JP" sz="1600" dirty="0" smtClean="0">
                <a:solidFill>
                  <a:schemeClr val="accent2"/>
                </a:solidFill>
              </a:rPr>
              <a:t>		Detailed change text can be found in contribution 11/1453</a:t>
            </a:r>
            <a:endParaRPr lang="ja-JP" altLang="en-US" sz="1600" dirty="0" smtClean="0">
              <a:solidFill>
                <a:schemeClr val="accent2"/>
              </a:solidFill>
            </a:endParaRPr>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15</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en-US" altLang="ja-JP" smtClean="0">
                <a:ea typeface="MS PGothic" pitchFamily="34" charset="-128"/>
              </a:rPr>
              <a:t>Questions &amp; Comments</a:t>
            </a:r>
            <a:endParaRPr lang="ja-JP" altLang="en-US" smtClean="0">
              <a:ea typeface="MS PGothic" pitchFamily="34" charset="-128"/>
            </a:endParaRPr>
          </a:p>
        </p:txBody>
      </p:sp>
      <p:sp>
        <p:nvSpPr>
          <p:cNvPr id="13315" name="コンテンツ プレースホルダ 2"/>
          <p:cNvSpPr>
            <a:spLocks noGrp="1"/>
          </p:cNvSpPr>
          <p:nvPr>
            <p:ph idx="1"/>
          </p:nvPr>
        </p:nvSpPr>
        <p:spPr/>
        <p:txBody>
          <a:bodyPr/>
          <a:lstStyle/>
          <a:p>
            <a:endParaRPr lang="ja-JP" altLang="en-US" dirty="0" smtClean="0">
              <a:ea typeface="MS PGothic" pitchFamily="34" charset="-128"/>
            </a:endParaRP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5EEDE67D-7578-47CF-A960-C08727E616ED}" type="slidenum">
              <a:rPr lang="en-US" altLang="ja-JP" smtClean="0"/>
              <a:pPr/>
              <a:t>16</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pPr>
              <a:buFontTx/>
              <a:buNone/>
            </a:pPr>
            <a:r>
              <a:rPr lang="en-US" altLang="ja-JP" dirty="0" smtClean="0">
                <a:ea typeface="MS PGothic" pitchFamily="34" charset="-128"/>
              </a:rPr>
              <a:t> This document describes a technical proposal for </a:t>
            </a:r>
            <a:r>
              <a:rPr lang="en-US" altLang="ja-JP" dirty="0" err="1" smtClean="0">
                <a:ea typeface="MS PGothic" pitchFamily="34" charset="-128"/>
              </a:rPr>
              <a:t>TGai</a:t>
            </a:r>
            <a:r>
              <a:rPr lang="en-US" altLang="ja-JP" dirty="0" smtClean="0">
                <a:ea typeface="MS PGothic" pitchFamily="34" charset="-128"/>
              </a:rPr>
              <a:t>. In this proposal, a</a:t>
            </a:r>
            <a:r>
              <a:rPr lang="en-US" altLang="zh-CN" dirty="0" smtClean="0">
                <a:ea typeface="MS PGothic" pitchFamily="34" charset="-128"/>
              </a:rPr>
              <a:t>ssociation</a:t>
            </a:r>
            <a:r>
              <a:rPr lang="en-US" altLang="zh-CN" dirty="0">
                <a:ea typeface="MS PGothic" pitchFamily="34" charset="-128"/>
              </a:rPr>
              <a:t>, authentication and </a:t>
            </a:r>
            <a:r>
              <a:rPr lang="en-US" altLang="zh-CN" dirty="0" smtClean="0">
                <a:ea typeface="MS PGothic" pitchFamily="34" charset="-128"/>
              </a:rPr>
              <a:t>4-way </a:t>
            </a:r>
            <a:r>
              <a:rPr lang="en-US" altLang="zh-CN" dirty="0">
                <a:ea typeface="MS PGothic" pitchFamily="34" charset="-128"/>
              </a:rPr>
              <a:t>handshake are carried out </a:t>
            </a:r>
            <a:r>
              <a:rPr lang="en-US" altLang="zh-CN" dirty="0"/>
              <a:t>concurrently </a:t>
            </a:r>
            <a:r>
              <a:rPr lang="en-US" altLang="zh-CN" dirty="0">
                <a:ea typeface="MS PGothic" pitchFamily="34" charset="-128"/>
              </a:rPr>
              <a:t>to </a:t>
            </a:r>
            <a:r>
              <a:rPr lang="en-US" altLang="zh-CN" dirty="0" smtClean="0">
                <a:ea typeface="MS PGothic" pitchFamily="34" charset="-128"/>
              </a:rPr>
              <a:t>reduce message rounds, and </a:t>
            </a:r>
            <a:r>
              <a:rPr lang="en-US" altLang="ja-JP" dirty="0" smtClean="0">
                <a:ea typeface="MS PGothic" pitchFamily="34" charset="-128"/>
              </a:rPr>
              <a:t>U</a:t>
            </a:r>
            <a:r>
              <a:rPr lang="en-US" altLang="zh-CN" dirty="0" smtClean="0">
                <a:ea typeface="MS PGothic" pitchFamily="34" charset="-128"/>
              </a:rPr>
              <a:t>pper Layer Message IEs are proposed to encapsulate EAP, </a:t>
            </a:r>
            <a:r>
              <a:rPr lang="en-US" altLang="zh-CN" dirty="0" err="1" smtClean="0">
                <a:ea typeface="MS PGothic" pitchFamily="34" charset="-128"/>
              </a:rPr>
              <a:t>EAPoL</a:t>
            </a:r>
            <a:r>
              <a:rPr lang="en-US" altLang="zh-CN" dirty="0" smtClean="0">
                <a:ea typeface="MS PGothic" pitchFamily="34" charset="-128"/>
              </a:rPr>
              <a:t>-Key and DHCP.</a:t>
            </a:r>
            <a:endParaRPr lang="en-US" altLang="ja-JP" dirty="0" smtClean="0">
              <a:ea typeface="MS PGothic" pitchFamily="34" charset="-128"/>
            </a:endParaRPr>
          </a:p>
          <a:p>
            <a:pPr>
              <a:buFontTx/>
              <a:buNone/>
            </a:pPr>
            <a:endParaRPr lang="en-US" altLang="ja-JP" dirty="0" smtClean="0">
              <a:ea typeface="MS PGothic" pitchFamily="34" charset="-128"/>
            </a:endParaRPr>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p:txBody>
          <a:bodyPr/>
          <a:lstStyle/>
          <a:p>
            <a:r>
              <a:rPr lang="en-US" altLang="ja-JP" smtClean="0"/>
              <a:t>Conformance w/ Tgai PAR &amp; 5C </a:t>
            </a:r>
          </a:p>
        </p:txBody>
      </p:sp>
      <p:sp>
        <p:nvSpPr>
          <p:cNvPr id="50180" name="Fußzeilenplatzhalter 4"/>
          <p:cNvSpPr>
            <a:spLocks noGrp="1"/>
          </p:cNvSpPr>
          <p:nvPr>
            <p:ph type="ftr" sz="quarter" idx="11"/>
          </p:nvPr>
        </p:nvSpPr>
        <p:spPr>
          <a:xfrm>
            <a:off x="7101222" y="6475413"/>
            <a:ext cx="1442703" cy="184666"/>
          </a:xfrm>
          <a:noFill/>
        </p:spPr>
        <p:txBody>
          <a:bodyPr/>
          <a:lstStyle/>
          <a:p>
            <a:pPr>
              <a:defRPr/>
            </a:pPr>
            <a:r>
              <a:rPr lang="en-US" altLang="ja-JP" dirty="0" smtClean="0"/>
              <a:t>Ping Fang etc, Huawei.</a:t>
            </a:r>
            <a:endParaRPr lang="en-US" altLang="ja-JP" dirty="0"/>
          </a:p>
        </p:txBody>
      </p:sp>
      <p:sp>
        <p:nvSpPr>
          <p:cNvPr id="50181" name="Foliennummernplatzhalter 5"/>
          <p:cNvSpPr>
            <a:spLocks noGrp="1"/>
          </p:cNvSpPr>
          <p:nvPr>
            <p:ph type="sldNum" sz="quarter" idx="12"/>
          </p:nvPr>
        </p:nvSpPr>
        <p:spPr>
          <a:noFill/>
        </p:spPr>
        <p:txBody>
          <a:bodyPr/>
          <a:lstStyle/>
          <a:p>
            <a:r>
              <a:rPr lang="en-US" altLang="ja-JP"/>
              <a:t>Slide </a:t>
            </a:r>
            <a:fld id="{CE5FDA55-19C9-445A-8ACE-31249D7C0257}" type="slidenum">
              <a:rPr lang="en-US" altLang="ja-JP"/>
              <a:pPr/>
              <a:t>3</a:t>
            </a:fld>
            <a:endParaRPr lang="en-US" altLang="ja-JP"/>
          </a:p>
        </p:txBody>
      </p:sp>
      <p:graphicFrame>
        <p:nvGraphicFramePr>
          <p:cNvPr id="7" name="Tabelle 6"/>
          <p:cNvGraphicFramePr>
            <a:graphicFrameLocks noGrp="1"/>
          </p:cNvGraphicFramePr>
          <p:nvPr>
            <p:extLst>
              <p:ext uri="{D42A27DB-BD31-4B8C-83A1-F6EECF244321}">
                <p14:modId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3,4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5800" y="533400"/>
            <a:ext cx="7772400" cy="762000"/>
          </a:xfrm>
        </p:spPr>
        <p:txBody>
          <a:bodyPr/>
          <a:lstStyle/>
          <a:p>
            <a:r>
              <a:rPr lang="en-US" altLang="zh-CN" dirty="0" smtClean="0">
                <a:ea typeface="MS PGothic" pitchFamily="34" charset="-128"/>
              </a:rPr>
              <a:t>Why do we need FILS?</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4</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a:xfrm>
            <a:off x="685800" y="5029200"/>
            <a:ext cx="7772400" cy="1371600"/>
          </a:xfrm>
        </p:spPr>
        <p:txBody>
          <a:bodyPr/>
          <a:lstStyle/>
          <a:p>
            <a:r>
              <a:rPr lang="en-US" altLang="zh-CN" sz="1600" dirty="0" smtClean="0"/>
              <a:t>If a dual mode MS makes a seamless handoff from cellular network to WiFi network, the time of WiFi ILS should be minimized. </a:t>
            </a:r>
          </a:p>
          <a:p>
            <a:r>
              <a:rPr lang="en-US" altLang="zh-CN" sz="1600" dirty="0" smtClean="0"/>
              <a:t>3GPP TS23.327(Mobility between 3GPP-WLAN, not support seamless HO yet) and WMF T37 (WiMAX WiFi Interworking, support seamless HO but effect is not proved, using pre-authentication) have supported this scenario.</a:t>
            </a:r>
            <a:endParaRPr lang="zh-CN" altLang="en-US" sz="1600" dirty="0"/>
          </a:p>
        </p:txBody>
      </p:sp>
      <p:sp>
        <p:nvSpPr>
          <p:cNvPr id="72" name="Cloud"/>
          <p:cNvSpPr>
            <a:spLocks noChangeAspect="1" noEditPoints="1" noChangeArrowheads="1"/>
          </p:cNvSpPr>
          <p:nvPr/>
        </p:nvSpPr>
        <p:spPr bwMode="auto">
          <a:xfrm>
            <a:off x="6045200" y="1451985"/>
            <a:ext cx="1193800" cy="5445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r>
              <a:rPr lang="en-US" altLang="zh-CN" b="1" i="0">
                <a:solidFill>
                  <a:schemeClr val="tx1"/>
                </a:solidFill>
                <a:latin typeface="Arial Unicode MS" pitchFamily="34" charset="-122"/>
                <a:ea typeface="Arial Unicode MS" pitchFamily="34" charset="-122"/>
                <a:cs typeface="Arial Unicode MS" pitchFamily="34" charset="-122"/>
              </a:rPr>
              <a:t>Internet</a:t>
            </a:r>
            <a:endParaRPr lang="en-US" altLang="ja-JP" b="1" i="0">
              <a:solidFill>
                <a:schemeClr val="tx1"/>
              </a:solidFill>
              <a:latin typeface="Arial Unicode MS" pitchFamily="34" charset="-122"/>
              <a:ea typeface="Arial Unicode MS" pitchFamily="34" charset="-122"/>
              <a:cs typeface="Arial Unicode MS" pitchFamily="34" charset="-122"/>
            </a:endParaRPr>
          </a:p>
        </p:txBody>
      </p:sp>
      <p:sp>
        <p:nvSpPr>
          <p:cNvPr id="75" name="Text Box 8"/>
          <p:cNvSpPr txBox="1">
            <a:spLocks noChangeArrowheads="1"/>
          </p:cNvSpPr>
          <p:nvPr/>
        </p:nvSpPr>
        <p:spPr bwMode="auto">
          <a:xfrm>
            <a:off x="3810000" y="3352800"/>
            <a:ext cx="1066800" cy="184666"/>
          </a:xfrm>
          <a:prstGeom prst="rect">
            <a:avLst/>
          </a:prstGeom>
          <a:noFill/>
          <a:ln w="9525">
            <a:noFill/>
            <a:miter lim="800000"/>
            <a:headEnd/>
            <a:tailEnd/>
          </a:ln>
          <a:effectLst/>
        </p:spPr>
        <p:txBody>
          <a:bodyPr wrap="square" lIns="0" tIns="0" rIns="0" bIns="0">
            <a:spAutoFit/>
          </a:bodyPr>
          <a:lstStyle/>
          <a:p>
            <a:pPr algn="ctr" defTabSz="835025" latinLnBrk="0">
              <a:spcBef>
                <a:spcPct val="50000"/>
              </a:spcBef>
            </a:pPr>
            <a:r>
              <a:rPr lang="en-US" altLang="zh-CN" b="1" i="0" dirty="0" smtClean="0">
                <a:solidFill>
                  <a:schemeClr val="tx1"/>
                </a:solidFill>
                <a:ea typeface="宋体" pitchFamily="2" charset="-122"/>
              </a:rPr>
              <a:t>Dual mode </a:t>
            </a:r>
            <a:r>
              <a:rPr lang="en-US" altLang="zh-CN" b="1" i="0" dirty="0">
                <a:solidFill>
                  <a:schemeClr val="tx1"/>
                </a:solidFill>
                <a:ea typeface="宋体" pitchFamily="2" charset="-122"/>
              </a:rPr>
              <a:t>MS</a:t>
            </a:r>
          </a:p>
        </p:txBody>
      </p:sp>
      <p:sp>
        <p:nvSpPr>
          <p:cNvPr id="76" name="Text Box 9"/>
          <p:cNvSpPr txBox="1">
            <a:spLocks noChangeArrowheads="1"/>
          </p:cNvSpPr>
          <p:nvPr/>
        </p:nvSpPr>
        <p:spPr bwMode="auto">
          <a:xfrm>
            <a:off x="3197225" y="3733800"/>
            <a:ext cx="998538" cy="343330"/>
          </a:xfrm>
          <a:prstGeom prst="rect">
            <a:avLst/>
          </a:prstGeom>
          <a:noFill/>
          <a:ln w="9525">
            <a:noFill/>
            <a:miter lim="800000"/>
            <a:headEnd/>
            <a:tailEnd/>
          </a:ln>
          <a:effectLst/>
        </p:spPr>
        <p:txBody>
          <a:bodyPr wrap="square" lIns="0" tIns="65690" rIns="0" bIns="0">
            <a:spAutoFit/>
          </a:bodyPr>
          <a:lstStyle/>
          <a:p>
            <a:pPr algn="ctr" defTabSz="835025" latinLnBrk="0">
              <a:lnSpc>
                <a:spcPct val="50000"/>
              </a:lnSpc>
              <a:spcBef>
                <a:spcPct val="50000"/>
              </a:spcBef>
            </a:pPr>
            <a:r>
              <a:rPr lang="en-US" altLang="zh-CN" b="1" i="0" dirty="0">
                <a:solidFill>
                  <a:schemeClr val="tx1"/>
                </a:solidFill>
                <a:ea typeface="宋体" pitchFamily="2" charset="-122"/>
              </a:rPr>
              <a:t>WiFi</a:t>
            </a:r>
          </a:p>
          <a:p>
            <a:pPr algn="ctr" defTabSz="835025" latinLnBrk="0">
              <a:lnSpc>
                <a:spcPct val="50000"/>
              </a:lnSpc>
              <a:spcBef>
                <a:spcPct val="50000"/>
              </a:spcBef>
            </a:pPr>
            <a:r>
              <a:rPr lang="en-US" altLang="zh-CN" b="1" i="0" dirty="0">
                <a:solidFill>
                  <a:schemeClr val="tx1"/>
                </a:solidFill>
                <a:ea typeface="宋体" pitchFamily="2" charset="-122"/>
              </a:rPr>
              <a:t> </a:t>
            </a:r>
            <a:r>
              <a:rPr lang="en-US" altLang="zh-CN" b="1" i="0" dirty="0" smtClean="0">
                <a:solidFill>
                  <a:schemeClr val="tx1"/>
                </a:solidFill>
                <a:ea typeface="宋体" pitchFamily="2" charset="-122"/>
              </a:rPr>
              <a:t>interface</a:t>
            </a:r>
            <a:endParaRPr lang="en-US" altLang="zh-CN" b="1" i="0" dirty="0">
              <a:solidFill>
                <a:schemeClr val="tx1"/>
              </a:solidFill>
              <a:ea typeface="宋体" pitchFamily="2" charset="-122"/>
            </a:endParaRPr>
          </a:p>
        </p:txBody>
      </p:sp>
      <p:sp>
        <p:nvSpPr>
          <p:cNvPr id="77" name="Text Box 10"/>
          <p:cNvSpPr txBox="1">
            <a:spLocks noChangeArrowheads="1"/>
          </p:cNvSpPr>
          <p:nvPr/>
        </p:nvSpPr>
        <p:spPr bwMode="auto">
          <a:xfrm>
            <a:off x="4416425" y="3733800"/>
            <a:ext cx="788987" cy="263102"/>
          </a:xfrm>
          <a:prstGeom prst="rect">
            <a:avLst/>
          </a:prstGeom>
          <a:noFill/>
          <a:ln w="9525">
            <a:noFill/>
            <a:miter lim="800000"/>
            <a:headEnd/>
            <a:tailEnd/>
          </a:ln>
          <a:effectLst/>
        </p:spPr>
        <p:txBody>
          <a:bodyPr wrap="square" lIns="0" tIns="32846" rIns="0" bIns="0">
            <a:spAutoFit/>
          </a:bodyPr>
          <a:lstStyle/>
          <a:p>
            <a:pPr algn="ctr" defTabSz="835025" latinLnBrk="0">
              <a:lnSpc>
                <a:spcPct val="60000"/>
              </a:lnSpc>
              <a:spcBef>
                <a:spcPct val="50000"/>
              </a:spcBef>
            </a:pPr>
            <a:r>
              <a:rPr lang="en-US" altLang="zh-CN" b="1" i="0" dirty="0" smtClean="0">
                <a:solidFill>
                  <a:schemeClr val="tx1"/>
                </a:solidFill>
                <a:ea typeface="宋体" pitchFamily="2" charset="-122"/>
              </a:rPr>
              <a:t>Cellular interface</a:t>
            </a:r>
            <a:endParaRPr lang="en-US" altLang="zh-CN" b="1" i="0" dirty="0">
              <a:solidFill>
                <a:schemeClr val="tx1"/>
              </a:solidFill>
              <a:ea typeface="宋体" pitchFamily="2" charset="-122"/>
            </a:endParaRPr>
          </a:p>
        </p:txBody>
      </p:sp>
      <p:sp>
        <p:nvSpPr>
          <p:cNvPr id="78" name="Cloud"/>
          <p:cNvSpPr>
            <a:spLocks noChangeAspect="1" noEditPoints="1" noChangeArrowheads="1"/>
          </p:cNvSpPr>
          <p:nvPr/>
        </p:nvSpPr>
        <p:spPr bwMode="auto">
          <a:xfrm>
            <a:off x="5178425" y="2286000"/>
            <a:ext cx="1841500" cy="9540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grpSp>
        <p:nvGrpSpPr>
          <p:cNvPr id="79" name="Group 12"/>
          <p:cNvGrpSpPr>
            <a:grpSpLocks/>
          </p:cNvGrpSpPr>
          <p:nvPr/>
        </p:nvGrpSpPr>
        <p:grpSpPr bwMode="auto">
          <a:xfrm>
            <a:off x="5624513" y="2833689"/>
            <a:ext cx="279400" cy="780681"/>
            <a:chOff x="1775" y="3203"/>
            <a:chExt cx="198" cy="516"/>
          </a:xfrm>
        </p:grpSpPr>
        <p:grpSp>
          <p:nvGrpSpPr>
            <p:cNvPr id="80" name="Group 13"/>
            <p:cNvGrpSpPr>
              <a:grpSpLocks/>
            </p:cNvGrpSpPr>
            <p:nvPr/>
          </p:nvGrpSpPr>
          <p:grpSpPr bwMode="auto">
            <a:xfrm flipH="1">
              <a:off x="1775" y="3203"/>
              <a:ext cx="198" cy="255"/>
              <a:chOff x="5" y="2480"/>
              <a:chExt cx="237" cy="430"/>
            </a:xfrm>
          </p:grpSpPr>
          <p:grpSp>
            <p:nvGrpSpPr>
              <p:cNvPr id="82" name="Group 14"/>
              <p:cNvGrpSpPr>
                <a:grpSpLocks/>
              </p:cNvGrpSpPr>
              <p:nvPr/>
            </p:nvGrpSpPr>
            <p:grpSpPr bwMode="auto">
              <a:xfrm>
                <a:off x="5" y="2521"/>
                <a:ext cx="145" cy="389"/>
                <a:chOff x="5" y="2521"/>
                <a:chExt cx="145" cy="389"/>
              </a:xfrm>
            </p:grpSpPr>
            <p:grpSp>
              <p:nvGrpSpPr>
                <p:cNvPr id="86" name="Group 15"/>
                <p:cNvGrpSpPr>
                  <a:grpSpLocks/>
                </p:cNvGrpSpPr>
                <p:nvPr/>
              </p:nvGrpSpPr>
              <p:grpSpPr bwMode="auto">
                <a:xfrm>
                  <a:off x="7" y="2654"/>
                  <a:ext cx="143" cy="256"/>
                  <a:chOff x="7" y="2654"/>
                  <a:chExt cx="143" cy="256"/>
                </a:xfrm>
              </p:grpSpPr>
              <p:grpSp>
                <p:nvGrpSpPr>
                  <p:cNvPr id="94" name="Group 16"/>
                  <p:cNvGrpSpPr>
                    <a:grpSpLocks/>
                  </p:cNvGrpSpPr>
                  <p:nvPr/>
                </p:nvGrpSpPr>
                <p:grpSpPr bwMode="auto">
                  <a:xfrm>
                    <a:off x="7" y="2661"/>
                    <a:ext cx="93" cy="247"/>
                    <a:chOff x="7" y="2661"/>
                    <a:chExt cx="93" cy="247"/>
                  </a:xfrm>
                </p:grpSpPr>
                <p:sp>
                  <p:nvSpPr>
                    <p:cNvPr id="102" name="Line 1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03" name="Line 1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04" name="Line 1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05" name="Line 2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06" name="Line 2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07" name="Line 2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08" name="Line 2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95" name="Line 2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96" name="Line 2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97" name="Line 2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98" name="Line 2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99" name="Line 2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00" name="Line 2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01" name="Line 3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87" name="Group 31"/>
                <p:cNvGrpSpPr>
                  <a:grpSpLocks/>
                </p:cNvGrpSpPr>
                <p:nvPr/>
              </p:nvGrpSpPr>
              <p:grpSpPr bwMode="auto">
                <a:xfrm>
                  <a:off x="5" y="2533"/>
                  <a:ext cx="141" cy="374"/>
                  <a:chOff x="5" y="2533"/>
                  <a:chExt cx="141" cy="374"/>
                </a:xfrm>
              </p:grpSpPr>
              <p:sp>
                <p:nvSpPr>
                  <p:cNvPr id="89" name="Line 3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90" name="Line 3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91" name="Line 3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92" name="Line 3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93" name="Line 3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88" name="Oval 3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83" name="Arc 3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84" name="Arc 3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85" name="Arc 4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81" name="Text Box 4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grpSp>
        <p:nvGrpSpPr>
          <p:cNvPr id="109" name="Group 42"/>
          <p:cNvGrpSpPr>
            <a:grpSpLocks/>
          </p:cNvGrpSpPr>
          <p:nvPr/>
        </p:nvGrpSpPr>
        <p:grpSpPr bwMode="auto">
          <a:xfrm>
            <a:off x="6453188" y="2422523"/>
            <a:ext cx="277812" cy="780682"/>
            <a:chOff x="1775" y="3203"/>
            <a:chExt cx="198" cy="516"/>
          </a:xfrm>
        </p:grpSpPr>
        <p:grpSp>
          <p:nvGrpSpPr>
            <p:cNvPr id="110" name="Group 43"/>
            <p:cNvGrpSpPr>
              <a:grpSpLocks/>
            </p:cNvGrpSpPr>
            <p:nvPr/>
          </p:nvGrpSpPr>
          <p:grpSpPr bwMode="auto">
            <a:xfrm flipH="1">
              <a:off x="1775" y="3203"/>
              <a:ext cx="198" cy="255"/>
              <a:chOff x="5" y="2480"/>
              <a:chExt cx="237" cy="430"/>
            </a:xfrm>
          </p:grpSpPr>
          <p:grpSp>
            <p:nvGrpSpPr>
              <p:cNvPr id="112" name="Group 44"/>
              <p:cNvGrpSpPr>
                <a:grpSpLocks/>
              </p:cNvGrpSpPr>
              <p:nvPr/>
            </p:nvGrpSpPr>
            <p:grpSpPr bwMode="auto">
              <a:xfrm>
                <a:off x="5" y="2521"/>
                <a:ext cx="145" cy="389"/>
                <a:chOff x="5" y="2521"/>
                <a:chExt cx="145" cy="389"/>
              </a:xfrm>
            </p:grpSpPr>
            <p:grpSp>
              <p:nvGrpSpPr>
                <p:cNvPr id="116" name="Group 45"/>
                <p:cNvGrpSpPr>
                  <a:grpSpLocks/>
                </p:cNvGrpSpPr>
                <p:nvPr/>
              </p:nvGrpSpPr>
              <p:grpSpPr bwMode="auto">
                <a:xfrm>
                  <a:off x="7" y="2654"/>
                  <a:ext cx="143" cy="256"/>
                  <a:chOff x="7" y="2654"/>
                  <a:chExt cx="143" cy="256"/>
                </a:xfrm>
              </p:grpSpPr>
              <p:grpSp>
                <p:nvGrpSpPr>
                  <p:cNvPr id="124" name="Group 46"/>
                  <p:cNvGrpSpPr>
                    <a:grpSpLocks/>
                  </p:cNvGrpSpPr>
                  <p:nvPr/>
                </p:nvGrpSpPr>
                <p:grpSpPr bwMode="auto">
                  <a:xfrm>
                    <a:off x="7" y="2661"/>
                    <a:ext cx="93" cy="247"/>
                    <a:chOff x="7" y="2661"/>
                    <a:chExt cx="93" cy="247"/>
                  </a:xfrm>
                </p:grpSpPr>
                <p:sp>
                  <p:nvSpPr>
                    <p:cNvPr id="132" name="Line 4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33" name="Line 4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34" name="Line 4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35" name="Line 5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36" name="Line 5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37" name="Line 5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38" name="Line 5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125" name="Line 5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126" name="Line 5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127" name="Line 5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128" name="Line 5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129" name="Line 5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30" name="Line 5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31" name="Line 6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117" name="Group 61"/>
                <p:cNvGrpSpPr>
                  <a:grpSpLocks/>
                </p:cNvGrpSpPr>
                <p:nvPr/>
              </p:nvGrpSpPr>
              <p:grpSpPr bwMode="auto">
                <a:xfrm>
                  <a:off x="5" y="2533"/>
                  <a:ext cx="141" cy="374"/>
                  <a:chOff x="5" y="2533"/>
                  <a:chExt cx="141" cy="374"/>
                </a:xfrm>
              </p:grpSpPr>
              <p:sp>
                <p:nvSpPr>
                  <p:cNvPr id="119" name="Line 6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120" name="Line 6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121" name="Line 6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122" name="Line 6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123" name="Line 6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118" name="Oval 6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113" name="Arc 6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114" name="Arc 6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115" name="Arc 7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111" name="Text Box 7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sp>
        <p:nvSpPr>
          <p:cNvPr id="153" name="Cloud"/>
          <p:cNvSpPr>
            <a:spLocks noChangeAspect="1" noEditPoints="1" noChangeArrowheads="1"/>
          </p:cNvSpPr>
          <p:nvPr/>
        </p:nvSpPr>
        <p:spPr bwMode="auto">
          <a:xfrm>
            <a:off x="1905000" y="2438490"/>
            <a:ext cx="1547813" cy="80159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4" name="Cloud"/>
          <p:cNvSpPr>
            <a:spLocks noChangeAspect="1" noEditPoints="1" noChangeArrowheads="1"/>
          </p:cNvSpPr>
          <p:nvPr/>
        </p:nvSpPr>
        <p:spPr bwMode="auto">
          <a:xfrm>
            <a:off x="3124200" y="1219200"/>
            <a:ext cx="2244725" cy="101383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5" name="Text Box 88"/>
          <p:cNvSpPr txBox="1">
            <a:spLocks noChangeArrowheads="1"/>
          </p:cNvSpPr>
          <p:nvPr/>
        </p:nvSpPr>
        <p:spPr bwMode="auto">
          <a:xfrm>
            <a:off x="2590800" y="1369435"/>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core</a:t>
            </a:r>
            <a:endParaRPr lang="en-US" altLang="zh-CN" b="1" i="0" dirty="0">
              <a:solidFill>
                <a:schemeClr val="tx1"/>
              </a:solidFill>
              <a:ea typeface="宋体" pitchFamily="2" charset="-122"/>
            </a:endParaRPr>
          </a:p>
        </p:txBody>
      </p:sp>
      <p:grpSp>
        <p:nvGrpSpPr>
          <p:cNvPr id="156" name="Group 89"/>
          <p:cNvGrpSpPr>
            <a:grpSpLocks/>
          </p:cNvGrpSpPr>
          <p:nvPr/>
        </p:nvGrpSpPr>
        <p:grpSpPr bwMode="auto">
          <a:xfrm>
            <a:off x="4502150" y="1620257"/>
            <a:ext cx="255588" cy="400511"/>
            <a:chOff x="2653" y="1752"/>
            <a:chExt cx="182" cy="264"/>
          </a:xfrm>
        </p:grpSpPr>
        <p:grpSp>
          <p:nvGrpSpPr>
            <p:cNvPr id="157" name="Group 90"/>
            <p:cNvGrpSpPr>
              <a:grpSpLocks noChangeAspect="1"/>
            </p:cNvGrpSpPr>
            <p:nvPr/>
          </p:nvGrpSpPr>
          <p:grpSpPr bwMode="auto">
            <a:xfrm>
              <a:off x="2653" y="1752"/>
              <a:ext cx="182" cy="136"/>
              <a:chOff x="2213" y="255"/>
              <a:chExt cx="715" cy="606"/>
            </a:xfrm>
          </p:grpSpPr>
          <p:sp>
            <p:nvSpPr>
              <p:cNvPr id="159" name="AutoShape 91"/>
              <p:cNvSpPr>
                <a:spLocks noChangeAspect="1" noChangeArrowheads="1" noTextEdit="1"/>
              </p:cNvSpPr>
              <p:nvPr/>
            </p:nvSpPr>
            <p:spPr bwMode="auto">
              <a:xfrm>
                <a:off x="2213" y="255"/>
                <a:ext cx="715" cy="606"/>
              </a:xfrm>
              <a:prstGeom prst="rect">
                <a:avLst/>
              </a:prstGeom>
              <a:noFill/>
              <a:ln w="9525">
                <a:noFill/>
                <a:miter lim="800000"/>
                <a:headEnd/>
                <a:tailEnd/>
              </a:ln>
            </p:spPr>
            <p:txBody>
              <a:bodyPr/>
              <a:lstStyle/>
              <a:p>
                <a:endParaRPr lang="zh-CN" altLang="en-US"/>
              </a:p>
            </p:txBody>
          </p:sp>
          <p:sp>
            <p:nvSpPr>
              <p:cNvPr id="160" name="Freeform 92"/>
              <p:cNvSpPr>
                <a:spLocks/>
              </p:cNvSpPr>
              <p:nvPr/>
            </p:nvSpPr>
            <p:spPr bwMode="auto">
              <a:xfrm>
                <a:off x="2213" y="255"/>
                <a:ext cx="715" cy="606"/>
              </a:xfrm>
              <a:custGeom>
                <a:avLst/>
                <a:gdLst/>
                <a:ahLst/>
                <a:cxnLst>
                  <a:cxn ang="0">
                    <a:pos x="13700" y="1893"/>
                  </a:cxn>
                  <a:cxn ang="0">
                    <a:pos x="16424" y="0"/>
                  </a:cxn>
                  <a:cxn ang="0">
                    <a:pos x="2733" y="26"/>
                  </a:cxn>
                  <a:cxn ang="0">
                    <a:pos x="0" y="1893"/>
                  </a:cxn>
                  <a:cxn ang="0">
                    <a:pos x="0" y="13938"/>
                  </a:cxn>
                  <a:cxn ang="0">
                    <a:pos x="13700" y="13938"/>
                  </a:cxn>
                  <a:cxn ang="0">
                    <a:pos x="16445" y="12034"/>
                  </a:cxn>
                  <a:cxn ang="0">
                    <a:pos x="16424" y="0"/>
                  </a:cxn>
                  <a:cxn ang="0">
                    <a:pos x="13700" y="1893"/>
                  </a:cxn>
                </a:cxnLst>
                <a:rect l="0" t="0" r="r" b="b"/>
                <a:pathLst>
                  <a:path w="16445" h="13938">
                    <a:moveTo>
                      <a:pt x="13700" y="1893"/>
                    </a:moveTo>
                    <a:lnTo>
                      <a:pt x="16424" y="0"/>
                    </a:lnTo>
                    <a:lnTo>
                      <a:pt x="2733" y="26"/>
                    </a:lnTo>
                    <a:lnTo>
                      <a:pt x="0" y="1893"/>
                    </a:lnTo>
                    <a:lnTo>
                      <a:pt x="0" y="13938"/>
                    </a:lnTo>
                    <a:lnTo>
                      <a:pt x="13700" y="13938"/>
                    </a:lnTo>
                    <a:lnTo>
                      <a:pt x="16445" y="12034"/>
                    </a:lnTo>
                    <a:lnTo>
                      <a:pt x="16424" y="0"/>
                    </a:lnTo>
                    <a:lnTo>
                      <a:pt x="13700" y="1893"/>
                    </a:lnTo>
                    <a:close/>
                  </a:path>
                </a:pathLst>
              </a:custGeom>
              <a:solidFill>
                <a:srgbClr val="4D7299"/>
              </a:solidFill>
              <a:ln w="9525">
                <a:noFill/>
                <a:round/>
                <a:headEnd/>
                <a:tailEnd/>
              </a:ln>
            </p:spPr>
            <p:txBody>
              <a:bodyPr/>
              <a:lstStyle/>
              <a:p>
                <a:endParaRPr lang="zh-CN" altLang="en-US"/>
              </a:p>
            </p:txBody>
          </p:sp>
          <p:sp>
            <p:nvSpPr>
              <p:cNvPr id="161" name="Rectangle 93"/>
              <p:cNvSpPr>
                <a:spLocks noChangeArrowheads="1"/>
              </p:cNvSpPr>
              <p:nvPr/>
            </p:nvSpPr>
            <p:spPr bwMode="auto">
              <a:xfrm>
                <a:off x="2213" y="337"/>
                <a:ext cx="596" cy="524"/>
              </a:xfrm>
              <a:prstGeom prst="rect">
                <a:avLst/>
              </a:prstGeom>
              <a:solidFill>
                <a:srgbClr val="7FA6C8"/>
              </a:solidFill>
              <a:ln w="9525">
                <a:noFill/>
                <a:miter lim="800000"/>
                <a:headEnd/>
                <a:tailEnd/>
              </a:ln>
            </p:spPr>
            <p:txBody>
              <a:bodyPr/>
              <a:lstStyle/>
              <a:p>
                <a:endParaRPr lang="zh-CN" altLang="en-US"/>
              </a:p>
            </p:txBody>
          </p:sp>
          <p:sp>
            <p:nvSpPr>
              <p:cNvPr id="162" name="Freeform 94"/>
              <p:cNvSpPr>
                <a:spLocks/>
              </p:cNvSpPr>
              <p:nvPr/>
            </p:nvSpPr>
            <p:spPr bwMode="auto">
              <a:xfrm>
                <a:off x="2809" y="255"/>
                <a:ext cx="119" cy="606"/>
              </a:xfrm>
              <a:custGeom>
                <a:avLst/>
                <a:gdLst/>
                <a:ahLst/>
                <a:cxnLst>
                  <a:cxn ang="0">
                    <a:pos x="2724" y="0"/>
                  </a:cxn>
                  <a:cxn ang="0">
                    <a:pos x="0" y="1893"/>
                  </a:cxn>
                  <a:cxn ang="0">
                    <a:pos x="0" y="13938"/>
                  </a:cxn>
                  <a:cxn ang="0">
                    <a:pos x="2745" y="12034"/>
                  </a:cxn>
                  <a:cxn ang="0">
                    <a:pos x="2724" y="0"/>
                  </a:cxn>
                </a:cxnLst>
                <a:rect l="0" t="0" r="r" b="b"/>
                <a:pathLst>
                  <a:path w="2745" h="13938">
                    <a:moveTo>
                      <a:pt x="2724" y="0"/>
                    </a:moveTo>
                    <a:lnTo>
                      <a:pt x="0" y="1893"/>
                    </a:lnTo>
                    <a:lnTo>
                      <a:pt x="0" y="13938"/>
                    </a:lnTo>
                    <a:lnTo>
                      <a:pt x="2745" y="12034"/>
                    </a:lnTo>
                    <a:lnTo>
                      <a:pt x="2724" y="0"/>
                    </a:lnTo>
                    <a:close/>
                  </a:path>
                </a:pathLst>
              </a:custGeom>
              <a:solidFill>
                <a:srgbClr val="004264"/>
              </a:solidFill>
              <a:ln w="9525">
                <a:noFill/>
                <a:round/>
                <a:headEnd/>
                <a:tailEnd/>
              </a:ln>
            </p:spPr>
            <p:txBody>
              <a:bodyPr/>
              <a:lstStyle/>
              <a:p>
                <a:endParaRPr lang="zh-CN" altLang="en-US"/>
              </a:p>
            </p:txBody>
          </p:sp>
          <p:sp>
            <p:nvSpPr>
              <p:cNvPr id="163" name="Freeform 95"/>
              <p:cNvSpPr>
                <a:spLocks/>
              </p:cNvSpPr>
              <p:nvPr/>
            </p:nvSpPr>
            <p:spPr bwMode="auto">
              <a:xfrm>
                <a:off x="2213" y="255"/>
                <a:ext cx="714" cy="82"/>
              </a:xfrm>
              <a:custGeom>
                <a:avLst/>
                <a:gdLst/>
                <a:ahLst/>
                <a:cxnLst>
                  <a:cxn ang="0">
                    <a:pos x="0" y="1893"/>
                  </a:cxn>
                  <a:cxn ang="0">
                    <a:pos x="13700" y="1893"/>
                  </a:cxn>
                  <a:cxn ang="0">
                    <a:pos x="16424" y="0"/>
                  </a:cxn>
                  <a:cxn ang="0">
                    <a:pos x="2733" y="26"/>
                  </a:cxn>
                  <a:cxn ang="0">
                    <a:pos x="0" y="1893"/>
                  </a:cxn>
                </a:cxnLst>
                <a:rect l="0" t="0" r="r" b="b"/>
                <a:pathLst>
                  <a:path w="16424" h="1893">
                    <a:moveTo>
                      <a:pt x="0" y="1893"/>
                    </a:moveTo>
                    <a:lnTo>
                      <a:pt x="13700" y="1893"/>
                    </a:lnTo>
                    <a:lnTo>
                      <a:pt x="16424" y="0"/>
                    </a:lnTo>
                    <a:lnTo>
                      <a:pt x="2733" y="26"/>
                    </a:lnTo>
                    <a:lnTo>
                      <a:pt x="0" y="1893"/>
                    </a:lnTo>
                    <a:close/>
                  </a:path>
                </a:pathLst>
              </a:custGeom>
              <a:solidFill>
                <a:srgbClr val="4D7299"/>
              </a:solidFill>
              <a:ln w="9525">
                <a:noFill/>
                <a:round/>
                <a:headEnd/>
                <a:tailEnd/>
              </a:ln>
            </p:spPr>
            <p:txBody>
              <a:bodyPr/>
              <a:lstStyle/>
              <a:p>
                <a:endParaRPr lang="zh-CN" altLang="en-US"/>
              </a:p>
            </p:txBody>
          </p:sp>
          <p:sp>
            <p:nvSpPr>
              <p:cNvPr id="164" name="Freeform 96"/>
              <p:cNvSpPr>
                <a:spLocks noEditPoints="1"/>
              </p:cNvSpPr>
              <p:nvPr/>
            </p:nvSpPr>
            <p:spPr bwMode="auto">
              <a:xfrm>
                <a:off x="2257" y="404"/>
                <a:ext cx="527" cy="408"/>
              </a:xfrm>
              <a:custGeom>
                <a:avLst/>
                <a:gdLst/>
                <a:ahLst/>
                <a:cxnLst>
                  <a:cxn ang="0">
                    <a:pos x="12135" y="1211"/>
                  </a:cxn>
                  <a:cxn ang="0">
                    <a:pos x="6350" y="2587"/>
                  </a:cxn>
                  <a:cxn ang="0">
                    <a:pos x="6917" y="2771"/>
                  </a:cxn>
                  <a:cxn ang="0">
                    <a:pos x="7399" y="3112"/>
                  </a:cxn>
                  <a:cxn ang="0">
                    <a:pos x="7769" y="3582"/>
                  </a:cxn>
                  <a:cxn ang="0">
                    <a:pos x="7999" y="4151"/>
                  </a:cxn>
                  <a:cxn ang="0">
                    <a:pos x="8059" y="4787"/>
                  </a:cxn>
                  <a:cxn ang="0">
                    <a:pos x="7939" y="5405"/>
                  </a:cxn>
                  <a:cxn ang="0">
                    <a:pos x="7661" y="5943"/>
                  </a:cxn>
                  <a:cxn ang="0">
                    <a:pos x="7250" y="6374"/>
                  </a:cxn>
                  <a:cxn ang="0">
                    <a:pos x="6737" y="6666"/>
                  </a:cxn>
                  <a:cxn ang="0">
                    <a:pos x="6148" y="6792"/>
                  </a:cxn>
                  <a:cxn ang="0">
                    <a:pos x="5540" y="6727"/>
                  </a:cxn>
                  <a:cxn ang="0">
                    <a:pos x="4997" y="6488"/>
                  </a:cxn>
                  <a:cxn ang="0">
                    <a:pos x="4550" y="6100"/>
                  </a:cxn>
                  <a:cxn ang="0">
                    <a:pos x="4225" y="5594"/>
                  </a:cxn>
                  <a:cxn ang="0">
                    <a:pos x="4048" y="5000"/>
                  </a:cxn>
                  <a:cxn ang="0">
                    <a:pos x="4048" y="4356"/>
                  </a:cxn>
                  <a:cxn ang="0">
                    <a:pos x="4225" y="3762"/>
                  </a:cxn>
                  <a:cxn ang="0">
                    <a:pos x="4550" y="3256"/>
                  </a:cxn>
                  <a:cxn ang="0">
                    <a:pos x="4997" y="2869"/>
                  </a:cxn>
                  <a:cxn ang="0">
                    <a:pos x="5540" y="2629"/>
                  </a:cxn>
                  <a:cxn ang="0">
                    <a:pos x="6044" y="3274"/>
                  </a:cxn>
                  <a:cxn ang="0">
                    <a:pos x="6442" y="3337"/>
                  </a:cxn>
                  <a:cxn ang="0">
                    <a:pos x="6792" y="3514"/>
                  </a:cxn>
                  <a:cxn ang="0">
                    <a:pos x="7077" y="3786"/>
                  </a:cxn>
                  <a:cxn ang="0">
                    <a:pos x="7278" y="4132"/>
                  </a:cxn>
                  <a:cxn ang="0">
                    <a:pos x="7377" y="4535"/>
                  </a:cxn>
                  <a:cxn ang="0">
                    <a:pos x="7356" y="4961"/>
                  </a:cxn>
                  <a:cxn ang="0">
                    <a:pos x="7222" y="5347"/>
                  </a:cxn>
                  <a:cxn ang="0">
                    <a:pos x="6990" y="5670"/>
                  </a:cxn>
                  <a:cxn ang="0">
                    <a:pos x="6681" y="5913"/>
                  </a:cxn>
                  <a:cxn ang="0">
                    <a:pos x="6313" y="6054"/>
                  </a:cxn>
                  <a:cxn ang="0">
                    <a:pos x="5907" y="6076"/>
                  </a:cxn>
                  <a:cxn ang="0">
                    <a:pos x="5523" y="5972"/>
                  </a:cxn>
                  <a:cxn ang="0">
                    <a:pos x="5192" y="5762"/>
                  </a:cxn>
                  <a:cxn ang="0">
                    <a:pos x="4933" y="5463"/>
                  </a:cxn>
                  <a:cxn ang="0">
                    <a:pos x="4764" y="5096"/>
                  </a:cxn>
                  <a:cxn ang="0">
                    <a:pos x="4703" y="4678"/>
                  </a:cxn>
                  <a:cxn ang="0">
                    <a:pos x="4764" y="4262"/>
                  </a:cxn>
                  <a:cxn ang="0">
                    <a:pos x="4933" y="3894"/>
                  </a:cxn>
                  <a:cxn ang="0">
                    <a:pos x="5192" y="3596"/>
                  </a:cxn>
                  <a:cxn ang="0">
                    <a:pos x="5523" y="3385"/>
                  </a:cxn>
                  <a:cxn ang="0">
                    <a:pos x="5907" y="3281"/>
                  </a:cxn>
                  <a:cxn ang="0">
                    <a:pos x="1366" y="7704"/>
                  </a:cxn>
                  <a:cxn ang="0">
                    <a:pos x="5179" y="7244"/>
                  </a:cxn>
                  <a:cxn ang="0">
                    <a:pos x="3857" y="7704"/>
                  </a:cxn>
                  <a:cxn ang="0">
                    <a:pos x="10768" y="7704"/>
                  </a:cxn>
                  <a:cxn ang="0">
                    <a:pos x="6954" y="7244"/>
                  </a:cxn>
                  <a:cxn ang="0">
                    <a:pos x="8278" y="7704"/>
                  </a:cxn>
                  <a:cxn ang="0">
                    <a:pos x="1366" y="1669"/>
                  </a:cxn>
                  <a:cxn ang="0">
                    <a:pos x="5179" y="2129"/>
                  </a:cxn>
                  <a:cxn ang="0">
                    <a:pos x="3857" y="1669"/>
                  </a:cxn>
                  <a:cxn ang="0">
                    <a:pos x="8133" y="1888"/>
                  </a:cxn>
                  <a:cxn ang="0">
                    <a:pos x="9142" y="832"/>
                  </a:cxn>
                </a:cxnLst>
                <a:rect l="0" t="0" r="r" b="b"/>
                <a:pathLst>
                  <a:path w="12135" h="9373">
                    <a:moveTo>
                      <a:pt x="10766" y="832"/>
                    </a:moveTo>
                    <a:lnTo>
                      <a:pt x="9896" y="832"/>
                    </a:lnTo>
                    <a:lnTo>
                      <a:pt x="9896" y="1669"/>
                    </a:lnTo>
                    <a:lnTo>
                      <a:pt x="10768" y="1669"/>
                    </a:lnTo>
                    <a:lnTo>
                      <a:pt x="10768" y="2517"/>
                    </a:lnTo>
                    <a:lnTo>
                      <a:pt x="12135" y="1211"/>
                    </a:lnTo>
                    <a:lnTo>
                      <a:pt x="10766" y="0"/>
                    </a:lnTo>
                    <a:lnTo>
                      <a:pt x="10766" y="832"/>
                    </a:lnTo>
                    <a:close/>
                    <a:moveTo>
                      <a:pt x="6044" y="2562"/>
                    </a:moveTo>
                    <a:lnTo>
                      <a:pt x="6148" y="2564"/>
                    </a:lnTo>
                    <a:lnTo>
                      <a:pt x="6249" y="2573"/>
                    </a:lnTo>
                    <a:lnTo>
                      <a:pt x="6350" y="2587"/>
                    </a:lnTo>
                    <a:lnTo>
                      <a:pt x="6450" y="2605"/>
                    </a:lnTo>
                    <a:lnTo>
                      <a:pt x="6547" y="2629"/>
                    </a:lnTo>
                    <a:lnTo>
                      <a:pt x="6643" y="2658"/>
                    </a:lnTo>
                    <a:lnTo>
                      <a:pt x="6737" y="2691"/>
                    </a:lnTo>
                    <a:lnTo>
                      <a:pt x="6828" y="2729"/>
                    </a:lnTo>
                    <a:lnTo>
                      <a:pt x="6917" y="2771"/>
                    </a:lnTo>
                    <a:lnTo>
                      <a:pt x="7005" y="2818"/>
                    </a:lnTo>
                    <a:lnTo>
                      <a:pt x="7089" y="2869"/>
                    </a:lnTo>
                    <a:lnTo>
                      <a:pt x="7171" y="2924"/>
                    </a:lnTo>
                    <a:lnTo>
                      <a:pt x="7250" y="2983"/>
                    </a:lnTo>
                    <a:lnTo>
                      <a:pt x="7326" y="3047"/>
                    </a:lnTo>
                    <a:lnTo>
                      <a:pt x="7399" y="3112"/>
                    </a:lnTo>
                    <a:lnTo>
                      <a:pt x="7470" y="3183"/>
                    </a:lnTo>
                    <a:lnTo>
                      <a:pt x="7537" y="3256"/>
                    </a:lnTo>
                    <a:lnTo>
                      <a:pt x="7601" y="3333"/>
                    </a:lnTo>
                    <a:lnTo>
                      <a:pt x="7661" y="3414"/>
                    </a:lnTo>
                    <a:lnTo>
                      <a:pt x="7717" y="3496"/>
                    </a:lnTo>
                    <a:lnTo>
                      <a:pt x="7769" y="3582"/>
                    </a:lnTo>
                    <a:lnTo>
                      <a:pt x="7818" y="3671"/>
                    </a:lnTo>
                    <a:lnTo>
                      <a:pt x="7863" y="3762"/>
                    </a:lnTo>
                    <a:lnTo>
                      <a:pt x="7903" y="3856"/>
                    </a:lnTo>
                    <a:lnTo>
                      <a:pt x="7939" y="3951"/>
                    </a:lnTo>
                    <a:lnTo>
                      <a:pt x="7971" y="4050"/>
                    </a:lnTo>
                    <a:lnTo>
                      <a:pt x="7999" y="4151"/>
                    </a:lnTo>
                    <a:lnTo>
                      <a:pt x="8021" y="4253"/>
                    </a:lnTo>
                    <a:lnTo>
                      <a:pt x="8039" y="4356"/>
                    </a:lnTo>
                    <a:lnTo>
                      <a:pt x="8052" y="4462"/>
                    </a:lnTo>
                    <a:lnTo>
                      <a:pt x="8059" y="4569"/>
                    </a:lnTo>
                    <a:lnTo>
                      <a:pt x="8062" y="4678"/>
                    </a:lnTo>
                    <a:lnTo>
                      <a:pt x="8059" y="4787"/>
                    </a:lnTo>
                    <a:lnTo>
                      <a:pt x="8052" y="4894"/>
                    </a:lnTo>
                    <a:lnTo>
                      <a:pt x="8039" y="5000"/>
                    </a:lnTo>
                    <a:lnTo>
                      <a:pt x="8021" y="5104"/>
                    </a:lnTo>
                    <a:lnTo>
                      <a:pt x="7999" y="5207"/>
                    </a:lnTo>
                    <a:lnTo>
                      <a:pt x="7971" y="5306"/>
                    </a:lnTo>
                    <a:lnTo>
                      <a:pt x="7939" y="5405"/>
                    </a:lnTo>
                    <a:lnTo>
                      <a:pt x="7903" y="5501"/>
                    </a:lnTo>
                    <a:lnTo>
                      <a:pt x="7863" y="5594"/>
                    </a:lnTo>
                    <a:lnTo>
                      <a:pt x="7818" y="5686"/>
                    </a:lnTo>
                    <a:lnTo>
                      <a:pt x="7769" y="5774"/>
                    </a:lnTo>
                    <a:lnTo>
                      <a:pt x="7717" y="5861"/>
                    </a:lnTo>
                    <a:lnTo>
                      <a:pt x="7661" y="5943"/>
                    </a:lnTo>
                    <a:lnTo>
                      <a:pt x="7601" y="6023"/>
                    </a:lnTo>
                    <a:lnTo>
                      <a:pt x="7537" y="6100"/>
                    </a:lnTo>
                    <a:lnTo>
                      <a:pt x="7470" y="6173"/>
                    </a:lnTo>
                    <a:lnTo>
                      <a:pt x="7399" y="6244"/>
                    </a:lnTo>
                    <a:lnTo>
                      <a:pt x="7326" y="6310"/>
                    </a:lnTo>
                    <a:lnTo>
                      <a:pt x="7250" y="6374"/>
                    </a:lnTo>
                    <a:lnTo>
                      <a:pt x="7171" y="6432"/>
                    </a:lnTo>
                    <a:lnTo>
                      <a:pt x="7089" y="6488"/>
                    </a:lnTo>
                    <a:lnTo>
                      <a:pt x="7005" y="6538"/>
                    </a:lnTo>
                    <a:lnTo>
                      <a:pt x="6917" y="6585"/>
                    </a:lnTo>
                    <a:lnTo>
                      <a:pt x="6828" y="6628"/>
                    </a:lnTo>
                    <a:lnTo>
                      <a:pt x="6737" y="6666"/>
                    </a:lnTo>
                    <a:lnTo>
                      <a:pt x="6643" y="6700"/>
                    </a:lnTo>
                    <a:lnTo>
                      <a:pt x="6547" y="6727"/>
                    </a:lnTo>
                    <a:lnTo>
                      <a:pt x="6450" y="6751"/>
                    </a:lnTo>
                    <a:lnTo>
                      <a:pt x="6350" y="6771"/>
                    </a:lnTo>
                    <a:lnTo>
                      <a:pt x="6249" y="6784"/>
                    </a:lnTo>
                    <a:lnTo>
                      <a:pt x="6148" y="6792"/>
                    </a:lnTo>
                    <a:lnTo>
                      <a:pt x="6044" y="6794"/>
                    </a:lnTo>
                    <a:lnTo>
                      <a:pt x="5940" y="6792"/>
                    </a:lnTo>
                    <a:lnTo>
                      <a:pt x="5837" y="6784"/>
                    </a:lnTo>
                    <a:lnTo>
                      <a:pt x="5736" y="6771"/>
                    </a:lnTo>
                    <a:lnTo>
                      <a:pt x="5638" y="6751"/>
                    </a:lnTo>
                    <a:lnTo>
                      <a:pt x="5540" y="6727"/>
                    </a:lnTo>
                    <a:lnTo>
                      <a:pt x="5445" y="6700"/>
                    </a:lnTo>
                    <a:lnTo>
                      <a:pt x="5350" y="6666"/>
                    </a:lnTo>
                    <a:lnTo>
                      <a:pt x="5259" y="6628"/>
                    </a:lnTo>
                    <a:lnTo>
                      <a:pt x="5169" y="6585"/>
                    </a:lnTo>
                    <a:lnTo>
                      <a:pt x="5083" y="6538"/>
                    </a:lnTo>
                    <a:lnTo>
                      <a:pt x="4997" y="6488"/>
                    </a:lnTo>
                    <a:lnTo>
                      <a:pt x="4916" y="6432"/>
                    </a:lnTo>
                    <a:lnTo>
                      <a:pt x="4837" y="6374"/>
                    </a:lnTo>
                    <a:lnTo>
                      <a:pt x="4760" y="6310"/>
                    </a:lnTo>
                    <a:lnTo>
                      <a:pt x="4687" y="6244"/>
                    </a:lnTo>
                    <a:lnTo>
                      <a:pt x="4617" y="6173"/>
                    </a:lnTo>
                    <a:lnTo>
                      <a:pt x="4550" y="6100"/>
                    </a:lnTo>
                    <a:lnTo>
                      <a:pt x="4487" y="6023"/>
                    </a:lnTo>
                    <a:lnTo>
                      <a:pt x="4426" y="5943"/>
                    </a:lnTo>
                    <a:lnTo>
                      <a:pt x="4370" y="5861"/>
                    </a:lnTo>
                    <a:lnTo>
                      <a:pt x="4317" y="5774"/>
                    </a:lnTo>
                    <a:lnTo>
                      <a:pt x="4269" y="5686"/>
                    </a:lnTo>
                    <a:lnTo>
                      <a:pt x="4225" y="5594"/>
                    </a:lnTo>
                    <a:lnTo>
                      <a:pt x="4183" y="5501"/>
                    </a:lnTo>
                    <a:lnTo>
                      <a:pt x="4147" y="5405"/>
                    </a:lnTo>
                    <a:lnTo>
                      <a:pt x="4116" y="5306"/>
                    </a:lnTo>
                    <a:lnTo>
                      <a:pt x="4088" y="5207"/>
                    </a:lnTo>
                    <a:lnTo>
                      <a:pt x="4066" y="5104"/>
                    </a:lnTo>
                    <a:lnTo>
                      <a:pt x="4048" y="5000"/>
                    </a:lnTo>
                    <a:lnTo>
                      <a:pt x="4035" y="4894"/>
                    </a:lnTo>
                    <a:lnTo>
                      <a:pt x="4027" y="4787"/>
                    </a:lnTo>
                    <a:lnTo>
                      <a:pt x="4025" y="4678"/>
                    </a:lnTo>
                    <a:lnTo>
                      <a:pt x="4027" y="4569"/>
                    </a:lnTo>
                    <a:lnTo>
                      <a:pt x="4035" y="4462"/>
                    </a:lnTo>
                    <a:lnTo>
                      <a:pt x="4048" y="4356"/>
                    </a:lnTo>
                    <a:lnTo>
                      <a:pt x="4066" y="4253"/>
                    </a:lnTo>
                    <a:lnTo>
                      <a:pt x="4088" y="4151"/>
                    </a:lnTo>
                    <a:lnTo>
                      <a:pt x="4116" y="4050"/>
                    </a:lnTo>
                    <a:lnTo>
                      <a:pt x="4147" y="3951"/>
                    </a:lnTo>
                    <a:lnTo>
                      <a:pt x="4183" y="3856"/>
                    </a:lnTo>
                    <a:lnTo>
                      <a:pt x="4225" y="3762"/>
                    </a:lnTo>
                    <a:lnTo>
                      <a:pt x="4269" y="3671"/>
                    </a:lnTo>
                    <a:lnTo>
                      <a:pt x="4317" y="3582"/>
                    </a:lnTo>
                    <a:lnTo>
                      <a:pt x="4370" y="3496"/>
                    </a:lnTo>
                    <a:lnTo>
                      <a:pt x="4426" y="3414"/>
                    </a:lnTo>
                    <a:lnTo>
                      <a:pt x="4487" y="3333"/>
                    </a:lnTo>
                    <a:lnTo>
                      <a:pt x="4550" y="3256"/>
                    </a:lnTo>
                    <a:lnTo>
                      <a:pt x="4617" y="3183"/>
                    </a:lnTo>
                    <a:lnTo>
                      <a:pt x="4687" y="3112"/>
                    </a:lnTo>
                    <a:lnTo>
                      <a:pt x="4760" y="3047"/>
                    </a:lnTo>
                    <a:lnTo>
                      <a:pt x="4837" y="2983"/>
                    </a:lnTo>
                    <a:lnTo>
                      <a:pt x="4916" y="2924"/>
                    </a:lnTo>
                    <a:lnTo>
                      <a:pt x="4997" y="2869"/>
                    </a:lnTo>
                    <a:lnTo>
                      <a:pt x="5083" y="2818"/>
                    </a:lnTo>
                    <a:lnTo>
                      <a:pt x="5169" y="2771"/>
                    </a:lnTo>
                    <a:lnTo>
                      <a:pt x="5259" y="2729"/>
                    </a:lnTo>
                    <a:lnTo>
                      <a:pt x="5350" y="2691"/>
                    </a:lnTo>
                    <a:lnTo>
                      <a:pt x="5445" y="2658"/>
                    </a:lnTo>
                    <a:lnTo>
                      <a:pt x="5540" y="2629"/>
                    </a:lnTo>
                    <a:lnTo>
                      <a:pt x="5638" y="2605"/>
                    </a:lnTo>
                    <a:lnTo>
                      <a:pt x="5736" y="2587"/>
                    </a:lnTo>
                    <a:lnTo>
                      <a:pt x="5837" y="2573"/>
                    </a:lnTo>
                    <a:lnTo>
                      <a:pt x="5940" y="2564"/>
                    </a:lnTo>
                    <a:lnTo>
                      <a:pt x="6044" y="2562"/>
                    </a:lnTo>
                    <a:close/>
                    <a:moveTo>
                      <a:pt x="6044" y="3274"/>
                    </a:moveTo>
                    <a:lnTo>
                      <a:pt x="6113" y="3276"/>
                    </a:lnTo>
                    <a:lnTo>
                      <a:pt x="6180" y="3281"/>
                    </a:lnTo>
                    <a:lnTo>
                      <a:pt x="6247" y="3290"/>
                    </a:lnTo>
                    <a:lnTo>
                      <a:pt x="6313" y="3303"/>
                    </a:lnTo>
                    <a:lnTo>
                      <a:pt x="6378" y="3318"/>
                    </a:lnTo>
                    <a:lnTo>
                      <a:pt x="6442" y="3337"/>
                    </a:lnTo>
                    <a:lnTo>
                      <a:pt x="6503" y="3359"/>
                    </a:lnTo>
                    <a:lnTo>
                      <a:pt x="6564" y="3385"/>
                    </a:lnTo>
                    <a:lnTo>
                      <a:pt x="6623" y="3413"/>
                    </a:lnTo>
                    <a:lnTo>
                      <a:pt x="6681" y="3443"/>
                    </a:lnTo>
                    <a:lnTo>
                      <a:pt x="6738" y="3477"/>
                    </a:lnTo>
                    <a:lnTo>
                      <a:pt x="6792" y="3514"/>
                    </a:lnTo>
                    <a:lnTo>
                      <a:pt x="6844" y="3553"/>
                    </a:lnTo>
                    <a:lnTo>
                      <a:pt x="6895" y="3596"/>
                    </a:lnTo>
                    <a:lnTo>
                      <a:pt x="6943" y="3640"/>
                    </a:lnTo>
                    <a:lnTo>
                      <a:pt x="6990" y="3686"/>
                    </a:lnTo>
                    <a:lnTo>
                      <a:pt x="7035" y="3734"/>
                    </a:lnTo>
                    <a:lnTo>
                      <a:pt x="7077" y="3786"/>
                    </a:lnTo>
                    <a:lnTo>
                      <a:pt x="7117" y="3839"/>
                    </a:lnTo>
                    <a:lnTo>
                      <a:pt x="7154" y="3894"/>
                    </a:lnTo>
                    <a:lnTo>
                      <a:pt x="7189" y="3951"/>
                    </a:lnTo>
                    <a:lnTo>
                      <a:pt x="7222" y="4010"/>
                    </a:lnTo>
                    <a:lnTo>
                      <a:pt x="7250" y="4071"/>
                    </a:lnTo>
                    <a:lnTo>
                      <a:pt x="7278" y="4132"/>
                    </a:lnTo>
                    <a:lnTo>
                      <a:pt x="7302" y="4196"/>
                    </a:lnTo>
                    <a:lnTo>
                      <a:pt x="7323" y="4262"/>
                    </a:lnTo>
                    <a:lnTo>
                      <a:pt x="7341" y="4328"/>
                    </a:lnTo>
                    <a:lnTo>
                      <a:pt x="7356" y="4395"/>
                    </a:lnTo>
                    <a:lnTo>
                      <a:pt x="7368" y="4464"/>
                    </a:lnTo>
                    <a:lnTo>
                      <a:pt x="7377" y="4535"/>
                    </a:lnTo>
                    <a:lnTo>
                      <a:pt x="7382" y="4606"/>
                    </a:lnTo>
                    <a:lnTo>
                      <a:pt x="7383" y="4678"/>
                    </a:lnTo>
                    <a:lnTo>
                      <a:pt x="7382" y="4750"/>
                    </a:lnTo>
                    <a:lnTo>
                      <a:pt x="7377" y="4821"/>
                    </a:lnTo>
                    <a:lnTo>
                      <a:pt x="7368" y="4892"/>
                    </a:lnTo>
                    <a:lnTo>
                      <a:pt x="7356" y="4961"/>
                    </a:lnTo>
                    <a:lnTo>
                      <a:pt x="7341" y="5029"/>
                    </a:lnTo>
                    <a:lnTo>
                      <a:pt x="7323" y="5096"/>
                    </a:lnTo>
                    <a:lnTo>
                      <a:pt x="7302" y="5160"/>
                    </a:lnTo>
                    <a:lnTo>
                      <a:pt x="7278" y="5224"/>
                    </a:lnTo>
                    <a:lnTo>
                      <a:pt x="7250" y="5286"/>
                    </a:lnTo>
                    <a:lnTo>
                      <a:pt x="7222" y="5347"/>
                    </a:lnTo>
                    <a:lnTo>
                      <a:pt x="7189" y="5406"/>
                    </a:lnTo>
                    <a:lnTo>
                      <a:pt x="7154" y="5463"/>
                    </a:lnTo>
                    <a:lnTo>
                      <a:pt x="7117" y="5518"/>
                    </a:lnTo>
                    <a:lnTo>
                      <a:pt x="7077" y="5571"/>
                    </a:lnTo>
                    <a:lnTo>
                      <a:pt x="7035" y="5622"/>
                    </a:lnTo>
                    <a:lnTo>
                      <a:pt x="6990" y="5670"/>
                    </a:lnTo>
                    <a:lnTo>
                      <a:pt x="6943" y="5718"/>
                    </a:lnTo>
                    <a:lnTo>
                      <a:pt x="6895" y="5762"/>
                    </a:lnTo>
                    <a:lnTo>
                      <a:pt x="6844" y="5803"/>
                    </a:lnTo>
                    <a:lnTo>
                      <a:pt x="6792" y="5842"/>
                    </a:lnTo>
                    <a:lnTo>
                      <a:pt x="6738" y="5879"/>
                    </a:lnTo>
                    <a:lnTo>
                      <a:pt x="6681" y="5913"/>
                    </a:lnTo>
                    <a:lnTo>
                      <a:pt x="6623" y="5944"/>
                    </a:lnTo>
                    <a:lnTo>
                      <a:pt x="6564" y="5972"/>
                    </a:lnTo>
                    <a:lnTo>
                      <a:pt x="6503" y="5997"/>
                    </a:lnTo>
                    <a:lnTo>
                      <a:pt x="6442" y="6019"/>
                    </a:lnTo>
                    <a:lnTo>
                      <a:pt x="6378" y="6039"/>
                    </a:lnTo>
                    <a:lnTo>
                      <a:pt x="6313" y="6054"/>
                    </a:lnTo>
                    <a:lnTo>
                      <a:pt x="6247" y="6066"/>
                    </a:lnTo>
                    <a:lnTo>
                      <a:pt x="6180" y="6076"/>
                    </a:lnTo>
                    <a:lnTo>
                      <a:pt x="6113" y="6081"/>
                    </a:lnTo>
                    <a:lnTo>
                      <a:pt x="6044" y="6083"/>
                    </a:lnTo>
                    <a:lnTo>
                      <a:pt x="5975" y="6081"/>
                    </a:lnTo>
                    <a:lnTo>
                      <a:pt x="5907" y="6076"/>
                    </a:lnTo>
                    <a:lnTo>
                      <a:pt x="5840" y="6066"/>
                    </a:lnTo>
                    <a:lnTo>
                      <a:pt x="5774" y="6054"/>
                    </a:lnTo>
                    <a:lnTo>
                      <a:pt x="5710" y="6039"/>
                    </a:lnTo>
                    <a:lnTo>
                      <a:pt x="5646" y="6019"/>
                    </a:lnTo>
                    <a:lnTo>
                      <a:pt x="5583" y="5997"/>
                    </a:lnTo>
                    <a:lnTo>
                      <a:pt x="5523" y="5972"/>
                    </a:lnTo>
                    <a:lnTo>
                      <a:pt x="5463" y="5944"/>
                    </a:lnTo>
                    <a:lnTo>
                      <a:pt x="5405" y="5913"/>
                    </a:lnTo>
                    <a:lnTo>
                      <a:pt x="5350" y="5879"/>
                    </a:lnTo>
                    <a:lnTo>
                      <a:pt x="5296" y="5842"/>
                    </a:lnTo>
                    <a:lnTo>
                      <a:pt x="5243" y="5803"/>
                    </a:lnTo>
                    <a:lnTo>
                      <a:pt x="5192" y="5762"/>
                    </a:lnTo>
                    <a:lnTo>
                      <a:pt x="5143" y="5718"/>
                    </a:lnTo>
                    <a:lnTo>
                      <a:pt x="5097" y="5670"/>
                    </a:lnTo>
                    <a:lnTo>
                      <a:pt x="5052" y="5622"/>
                    </a:lnTo>
                    <a:lnTo>
                      <a:pt x="5010" y="5571"/>
                    </a:lnTo>
                    <a:lnTo>
                      <a:pt x="4971" y="5518"/>
                    </a:lnTo>
                    <a:lnTo>
                      <a:pt x="4933" y="5463"/>
                    </a:lnTo>
                    <a:lnTo>
                      <a:pt x="4898" y="5406"/>
                    </a:lnTo>
                    <a:lnTo>
                      <a:pt x="4866" y="5347"/>
                    </a:lnTo>
                    <a:lnTo>
                      <a:pt x="4836" y="5286"/>
                    </a:lnTo>
                    <a:lnTo>
                      <a:pt x="4809" y="5224"/>
                    </a:lnTo>
                    <a:lnTo>
                      <a:pt x="4785" y="5160"/>
                    </a:lnTo>
                    <a:lnTo>
                      <a:pt x="4764" y="5096"/>
                    </a:lnTo>
                    <a:lnTo>
                      <a:pt x="4746" y="5029"/>
                    </a:lnTo>
                    <a:lnTo>
                      <a:pt x="4731" y="4961"/>
                    </a:lnTo>
                    <a:lnTo>
                      <a:pt x="4719" y="4892"/>
                    </a:lnTo>
                    <a:lnTo>
                      <a:pt x="4711" y="4821"/>
                    </a:lnTo>
                    <a:lnTo>
                      <a:pt x="4706" y="4750"/>
                    </a:lnTo>
                    <a:lnTo>
                      <a:pt x="4703" y="4678"/>
                    </a:lnTo>
                    <a:lnTo>
                      <a:pt x="4706" y="4606"/>
                    </a:lnTo>
                    <a:lnTo>
                      <a:pt x="4711" y="4535"/>
                    </a:lnTo>
                    <a:lnTo>
                      <a:pt x="4719" y="4464"/>
                    </a:lnTo>
                    <a:lnTo>
                      <a:pt x="4731" y="4395"/>
                    </a:lnTo>
                    <a:lnTo>
                      <a:pt x="4746" y="4328"/>
                    </a:lnTo>
                    <a:lnTo>
                      <a:pt x="4764" y="4262"/>
                    </a:lnTo>
                    <a:lnTo>
                      <a:pt x="4785" y="4196"/>
                    </a:lnTo>
                    <a:lnTo>
                      <a:pt x="4809" y="4132"/>
                    </a:lnTo>
                    <a:lnTo>
                      <a:pt x="4836" y="4071"/>
                    </a:lnTo>
                    <a:lnTo>
                      <a:pt x="4866" y="4010"/>
                    </a:lnTo>
                    <a:lnTo>
                      <a:pt x="4898" y="3951"/>
                    </a:lnTo>
                    <a:lnTo>
                      <a:pt x="4933" y="3894"/>
                    </a:lnTo>
                    <a:lnTo>
                      <a:pt x="4971" y="3839"/>
                    </a:lnTo>
                    <a:lnTo>
                      <a:pt x="5010" y="3786"/>
                    </a:lnTo>
                    <a:lnTo>
                      <a:pt x="5052" y="3734"/>
                    </a:lnTo>
                    <a:lnTo>
                      <a:pt x="5097" y="3686"/>
                    </a:lnTo>
                    <a:lnTo>
                      <a:pt x="5143" y="3640"/>
                    </a:lnTo>
                    <a:lnTo>
                      <a:pt x="5192" y="3596"/>
                    </a:lnTo>
                    <a:lnTo>
                      <a:pt x="5243" y="3553"/>
                    </a:lnTo>
                    <a:lnTo>
                      <a:pt x="5296" y="3514"/>
                    </a:lnTo>
                    <a:lnTo>
                      <a:pt x="5350" y="3477"/>
                    </a:lnTo>
                    <a:lnTo>
                      <a:pt x="5405" y="3443"/>
                    </a:lnTo>
                    <a:lnTo>
                      <a:pt x="5463" y="3413"/>
                    </a:lnTo>
                    <a:lnTo>
                      <a:pt x="5523" y="3385"/>
                    </a:lnTo>
                    <a:lnTo>
                      <a:pt x="5583" y="3359"/>
                    </a:lnTo>
                    <a:lnTo>
                      <a:pt x="5646" y="3337"/>
                    </a:lnTo>
                    <a:lnTo>
                      <a:pt x="5710" y="3318"/>
                    </a:lnTo>
                    <a:lnTo>
                      <a:pt x="5774" y="3303"/>
                    </a:lnTo>
                    <a:lnTo>
                      <a:pt x="5840" y="3290"/>
                    </a:lnTo>
                    <a:lnTo>
                      <a:pt x="5907" y="3281"/>
                    </a:lnTo>
                    <a:lnTo>
                      <a:pt x="5975" y="3276"/>
                    </a:lnTo>
                    <a:lnTo>
                      <a:pt x="6044" y="3274"/>
                    </a:lnTo>
                    <a:close/>
                    <a:moveTo>
                      <a:pt x="1369" y="9373"/>
                    </a:moveTo>
                    <a:lnTo>
                      <a:pt x="0" y="8163"/>
                    </a:lnTo>
                    <a:lnTo>
                      <a:pt x="1366" y="6857"/>
                    </a:lnTo>
                    <a:lnTo>
                      <a:pt x="1366" y="7704"/>
                    </a:lnTo>
                    <a:lnTo>
                      <a:pt x="2238" y="7704"/>
                    </a:lnTo>
                    <a:lnTo>
                      <a:pt x="2238" y="8542"/>
                    </a:lnTo>
                    <a:lnTo>
                      <a:pt x="1369" y="8542"/>
                    </a:lnTo>
                    <a:lnTo>
                      <a:pt x="1369" y="9373"/>
                    </a:lnTo>
                    <a:close/>
                    <a:moveTo>
                      <a:pt x="4692" y="7958"/>
                    </a:moveTo>
                    <a:lnTo>
                      <a:pt x="5179" y="7244"/>
                    </a:lnTo>
                    <a:lnTo>
                      <a:pt x="4488" y="6772"/>
                    </a:lnTo>
                    <a:lnTo>
                      <a:pt x="4000" y="7486"/>
                    </a:lnTo>
                    <a:lnTo>
                      <a:pt x="4692" y="7958"/>
                    </a:lnTo>
                    <a:close/>
                    <a:moveTo>
                      <a:pt x="2992" y="8542"/>
                    </a:moveTo>
                    <a:lnTo>
                      <a:pt x="3857" y="8542"/>
                    </a:lnTo>
                    <a:lnTo>
                      <a:pt x="3857" y="7704"/>
                    </a:lnTo>
                    <a:lnTo>
                      <a:pt x="2992" y="7704"/>
                    </a:lnTo>
                    <a:lnTo>
                      <a:pt x="2992" y="8542"/>
                    </a:lnTo>
                    <a:close/>
                    <a:moveTo>
                      <a:pt x="10766" y="9373"/>
                    </a:moveTo>
                    <a:lnTo>
                      <a:pt x="12135" y="8163"/>
                    </a:lnTo>
                    <a:lnTo>
                      <a:pt x="10768" y="6857"/>
                    </a:lnTo>
                    <a:lnTo>
                      <a:pt x="10768" y="7704"/>
                    </a:lnTo>
                    <a:lnTo>
                      <a:pt x="9896" y="7704"/>
                    </a:lnTo>
                    <a:lnTo>
                      <a:pt x="9896" y="8542"/>
                    </a:lnTo>
                    <a:lnTo>
                      <a:pt x="10766" y="8542"/>
                    </a:lnTo>
                    <a:lnTo>
                      <a:pt x="10766" y="9373"/>
                    </a:lnTo>
                    <a:close/>
                    <a:moveTo>
                      <a:pt x="7442" y="7958"/>
                    </a:moveTo>
                    <a:lnTo>
                      <a:pt x="6954" y="7244"/>
                    </a:lnTo>
                    <a:lnTo>
                      <a:pt x="7646" y="6772"/>
                    </a:lnTo>
                    <a:lnTo>
                      <a:pt x="8133" y="7486"/>
                    </a:lnTo>
                    <a:lnTo>
                      <a:pt x="7442" y="7958"/>
                    </a:lnTo>
                    <a:close/>
                    <a:moveTo>
                      <a:pt x="9142" y="8542"/>
                    </a:moveTo>
                    <a:lnTo>
                      <a:pt x="8278" y="8542"/>
                    </a:lnTo>
                    <a:lnTo>
                      <a:pt x="8278" y="7704"/>
                    </a:lnTo>
                    <a:lnTo>
                      <a:pt x="9142" y="7704"/>
                    </a:lnTo>
                    <a:lnTo>
                      <a:pt x="9142" y="8542"/>
                    </a:lnTo>
                    <a:close/>
                    <a:moveTo>
                      <a:pt x="1369" y="0"/>
                    </a:moveTo>
                    <a:lnTo>
                      <a:pt x="0" y="1211"/>
                    </a:lnTo>
                    <a:lnTo>
                      <a:pt x="1366" y="2517"/>
                    </a:lnTo>
                    <a:lnTo>
                      <a:pt x="1366" y="1669"/>
                    </a:lnTo>
                    <a:lnTo>
                      <a:pt x="2238" y="1669"/>
                    </a:lnTo>
                    <a:lnTo>
                      <a:pt x="2238" y="832"/>
                    </a:lnTo>
                    <a:lnTo>
                      <a:pt x="1369" y="832"/>
                    </a:lnTo>
                    <a:lnTo>
                      <a:pt x="1369" y="0"/>
                    </a:lnTo>
                    <a:close/>
                    <a:moveTo>
                      <a:pt x="4692" y="1416"/>
                    </a:moveTo>
                    <a:lnTo>
                      <a:pt x="5179" y="2129"/>
                    </a:lnTo>
                    <a:lnTo>
                      <a:pt x="4488" y="2602"/>
                    </a:lnTo>
                    <a:lnTo>
                      <a:pt x="4000" y="1888"/>
                    </a:lnTo>
                    <a:lnTo>
                      <a:pt x="4692" y="1416"/>
                    </a:lnTo>
                    <a:close/>
                    <a:moveTo>
                      <a:pt x="2992" y="832"/>
                    </a:moveTo>
                    <a:lnTo>
                      <a:pt x="3857" y="832"/>
                    </a:lnTo>
                    <a:lnTo>
                      <a:pt x="3857" y="1669"/>
                    </a:lnTo>
                    <a:lnTo>
                      <a:pt x="2992" y="1669"/>
                    </a:lnTo>
                    <a:lnTo>
                      <a:pt x="2992" y="832"/>
                    </a:lnTo>
                    <a:close/>
                    <a:moveTo>
                      <a:pt x="7442" y="1416"/>
                    </a:moveTo>
                    <a:lnTo>
                      <a:pt x="6954" y="2129"/>
                    </a:lnTo>
                    <a:lnTo>
                      <a:pt x="7646" y="2602"/>
                    </a:lnTo>
                    <a:lnTo>
                      <a:pt x="8133" y="1888"/>
                    </a:lnTo>
                    <a:lnTo>
                      <a:pt x="7442" y="1416"/>
                    </a:lnTo>
                    <a:close/>
                    <a:moveTo>
                      <a:pt x="9142" y="832"/>
                    </a:moveTo>
                    <a:lnTo>
                      <a:pt x="8278" y="832"/>
                    </a:lnTo>
                    <a:lnTo>
                      <a:pt x="8278" y="1669"/>
                    </a:lnTo>
                    <a:lnTo>
                      <a:pt x="9142" y="1669"/>
                    </a:lnTo>
                    <a:lnTo>
                      <a:pt x="9142" y="832"/>
                    </a:lnTo>
                    <a:close/>
                  </a:path>
                </a:pathLst>
              </a:custGeom>
              <a:solidFill>
                <a:srgbClr val="1F1A17"/>
              </a:solidFill>
              <a:ln w="9525">
                <a:noFill/>
                <a:round/>
                <a:headEnd/>
                <a:tailEnd/>
              </a:ln>
            </p:spPr>
            <p:txBody>
              <a:bodyPr/>
              <a:lstStyle/>
              <a:p>
                <a:endParaRPr lang="zh-CN" altLang="en-US"/>
              </a:p>
            </p:txBody>
          </p:sp>
          <p:sp>
            <p:nvSpPr>
              <p:cNvPr id="165" name="Freeform 97"/>
              <p:cNvSpPr>
                <a:spLocks noEditPoints="1"/>
              </p:cNvSpPr>
              <p:nvPr/>
            </p:nvSpPr>
            <p:spPr bwMode="auto">
              <a:xfrm>
                <a:off x="2248" y="396"/>
                <a:ext cx="225" cy="113"/>
              </a:xfrm>
              <a:custGeom>
                <a:avLst/>
                <a:gdLst/>
                <a:ahLst/>
                <a:cxnLst>
                  <a:cxn ang="0">
                    <a:pos x="4692" y="1415"/>
                  </a:cxn>
                  <a:cxn ang="0">
                    <a:pos x="5179" y="2129"/>
                  </a:cxn>
                  <a:cxn ang="0">
                    <a:pos x="4487" y="2601"/>
                  </a:cxn>
                  <a:cxn ang="0">
                    <a:pos x="4000" y="1887"/>
                  </a:cxn>
                  <a:cxn ang="0">
                    <a:pos x="4692" y="1415"/>
                  </a:cxn>
                  <a:cxn ang="0">
                    <a:pos x="1368" y="830"/>
                  </a:cxn>
                  <a:cxn ang="0">
                    <a:pos x="2237" y="830"/>
                  </a:cxn>
                  <a:cxn ang="0">
                    <a:pos x="2237" y="1668"/>
                  </a:cxn>
                  <a:cxn ang="0">
                    <a:pos x="1366" y="1668"/>
                  </a:cxn>
                  <a:cxn ang="0">
                    <a:pos x="1366" y="2517"/>
                  </a:cxn>
                  <a:cxn ang="0">
                    <a:pos x="0" y="1211"/>
                  </a:cxn>
                  <a:cxn ang="0">
                    <a:pos x="1368" y="0"/>
                  </a:cxn>
                  <a:cxn ang="0">
                    <a:pos x="1368" y="830"/>
                  </a:cxn>
                  <a:cxn ang="0">
                    <a:pos x="2992" y="830"/>
                  </a:cxn>
                  <a:cxn ang="0">
                    <a:pos x="3856" y="830"/>
                  </a:cxn>
                  <a:cxn ang="0">
                    <a:pos x="3856" y="1668"/>
                  </a:cxn>
                  <a:cxn ang="0">
                    <a:pos x="2992" y="1668"/>
                  </a:cxn>
                  <a:cxn ang="0">
                    <a:pos x="2992" y="830"/>
                  </a:cxn>
                </a:cxnLst>
                <a:rect l="0" t="0" r="r" b="b"/>
                <a:pathLst>
                  <a:path w="5179" h="2601">
                    <a:moveTo>
                      <a:pt x="4692" y="1415"/>
                    </a:moveTo>
                    <a:lnTo>
                      <a:pt x="5179" y="2129"/>
                    </a:lnTo>
                    <a:lnTo>
                      <a:pt x="4487" y="2601"/>
                    </a:lnTo>
                    <a:lnTo>
                      <a:pt x="4000" y="1887"/>
                    </a:lnTo>
                    <a:lnTo>
                      <a:pt x="4692" y="1415"/>
                    </a:lnTo>
                    <a:close/>
                    <a:moveTo>
                      <a:pt x="1368" y="830"/>
                    </a:moveTo>
                    <a:lnTo>
                      <a:pt x="2237" y="830"/>
                    </a:lnTo>
                    <a:lnTo>
                      <a:pt x="2237" y="1668"/>
                    </a:lnTo>
                    <a:lnTo>
                      <a:pt x="1366" y="1668"/>
                    </a:lnTo>
                    <a:lnTo>
                      <a:pt x="1366" y="2517"/>
                    </a:lnTo>
                    <a:lnTo>
                      <a:pt x="0" y="1211"/>
                    </a:lnTo>
                    <a:lnTo>
                      <a:pt x="1368" y="0"/>
                    </a:lnTo>
                    <a:lnTo>
                      <a:pt x="1368" y="830"/>
                    </a:lnTo>
                    <a:close/>
                    <a:moveTo>
                      <a:pt x="2992" y="830"/>
                    </a:moveTo>
                    <a:lnTo>
                      <a:pt x="3856" y="830"/>
                    </a:lnTo>
                    <a:lnTo>
                      <a:pt x="3856" y="1668"/>
                    </a:lnTo>
                    <a:lnTo>
                      <a:pt x="2992" y="1668"/>
                    </a:lnTo>
                    <a:lnTo>
                      <a:pt x="2992" y="830"/>
                    </a:lnTo>
                    <a:close/>
                  </a:path>
                </a:pathLst>
              </a:custGeom>
              <a:solidFill>
                <a:srgbClr val="FFFFFF"/>
              </a:solidFill>
              <a:ln w="9525">
                <a:noFill/>
                <a:round/>
                <a:headEnd/>
                <a:tailEnd/>
              </a:ln>
            </p:spPr>
            <p:txBody>
              <a:bodyPr/>
              <a:lstStyle/>
              <a:p>
                <a:endParaRPr lang="zh-CN" altLang="en-US"/>
              </a:p>
            </p:txBody>
          </p:sp>
          <p:sp>
            <p:nvSpPr>
              <p:cNvPr id="166" name="Freeform 98"/>
              <p:cNvSpPr>
                <a:spLocks noEditPoints="1"/>
              </p:cNvSpPr>
              <p:nvPr/>
            </p:nvSpPr>
            <p:spPr bwMode="auto">
              <a:xfrm>
                <a:off x="2551" y="396"/>
                <a:ext cx="225" cy="113"/>
              </a:xfrm>
              <a:custGeom>
                <a:avLst/>
                <a:gdLst/>
                <a:ahLst/>
                <a:cxnLst>
                  <a:cxn ang="0">
                    <a:pos x="3811" y="0"/>
                  </a:cxn>
                  <a:cxn ang="0">
                    <a:pos x="5179" y="1211"/>
                  </a:cxn>
                  <a:cxn ang="0">
                    <a:pos x="3813" y="2517"/>
                  </a:cxn>
                  <a:cxn ang="0">
                    <a:pos x="3813" y="1668"/>
                  </a:cxn>
                  <a:cxn ang="0">
                    <a:pos x="2942" y="1668"/>
                  </a:cxn>
                  <a:cxn ang="0">
                    <a:pos x="2942" y="830"/>
                  </a:cxn>
                  <a:cxn ang="0">
                    <a:pos x="3811" y="830"/>
                  </a:cxn>
                  <a:cxn ang="0">
                    <a:pos x="3811" y="0"/>
                  </a:cxn>
                  <a:cxn ang="0">
                    <a:pos x="487" y="1415"/>
                  </a:cxn>
                  <a:cxn ang="0">
                    <a:pos x="0" y="2129"/>
                  </a:cxn>
                  <a:cxn ang="0">
                    <a:pos x="692" y="2601"/>
                  </a:cxn>
                  <a:cxn ang="0">
                    <a:pos x="1179" y="1887"/>
                  </a:cxn>
                  <a:cxn ang="0">
                    <a:pos x="487" y="1415"/>
                  </a:cxn>
                  <a:cxn ang="0">
                    <a:pos x="2187" y="830"/>
                  </a:cxn>
                  <a:cxn ang="0">
                    <a:pos x="1323" y="830"/>
                  </a:cxn>
                  <a:cxn ang="0">
                    <a:pos x="1323" y="1668"/>
                  </a:cxn>
                  <a:cxn ang="0">
                    <a:pos x="2187" y="1668"/>
                  </a:cxn>
                  <a:cxn ang="0">
                    <a:pos x="2187" y="830"/>
                  </a:cxn>
                </a:cxnLst>
                <a:rect l="0" t="0" r="r" b="b"/>
                <a:pathLst>
                  <a:path w="5179" h="2601">
                    <a:moveTo>
                      <a:pt x="3811" y="0"/>
                    </a:moveTo>
                    <a:lnTo>
                      <a:pt x="5179" y="1211"/>
                    </a:lnTo>
                    <a:lnTo>
                      <a:pt x="3813" y="2517"/>
                    </a:lnTo>
                    <a:lnTo>
                      <a:pt x="3813" y="1668"/>
                    </a:lnTo>
                    <a:lnTo>
                      <a:pt x="2942" y="1668"/>
                    </a:lnTo>
                    <a:lnTo>
                      <a:pt x="2942" y="830"/>
                    </a:lnTo>
                    <a:lnTo>
                      <a:pt x="3811" y="830"/>
                    </a:lnTo>
                    <a:lnTo>
                      <a:pt x="3811" y="0"/>
                    </a:lnTo>
                    <a:close/>
                    <a:moveTo>
                      <a:pt x="487" y="1415"/>
                    </a:moveTo>
                    <a:lnTo>
                      <a:pt x="0" y="2129"/>
                    </a:lnTo>
                    <a:lnTo>
                      <a:pt x="692" y="2601"/>
                    </a:lnTo>
                    <a:lnTo>
                      <a:pt x="1179" y="1887"/>
                    </a:lnTo>
                    <a:lnTo>
                      <a:pt x="487" y="1415"/>
                    </a:lnTo>
                    <a:close/>
                    <a:moveTo>
                      <a:pt x="2187" y="830"/>
                    </a:moveTo>
                    <a:lnTo>
                      <a:pt x="1323" y="830"/>
                    </a:lnTo>
                    <a:lnTo>
                      <a:pt x="1323" y="1668"/>
                    </a:lnTo>
                    <a:lnTo>
                      <a:pt x="2187" y="1668"/>
                    </a:lnTo>
                    <a:lnTo>
                      <a:pt x="2187" y="830"/>
                    </a:lnTo>
                    <a:close/>
                  </a:path>
                </a:pathLst>
              </a:custGeom>
              <a:solidFill>
                <a:srgbClr val="FFFFFF"/>
              </a:solidFill>
              <a:ln w="9525">
                <a:noFill/>
                <a:round/>
                <a:headEnd/>
                <a:tailEnd/>
              </a:ln>
            </p:spPr>
            <p:txBody>
              <a:bodyPr/>
              <a:lstStyle/>
              <a:p>
                <a:endParaRPr lang="zh-CN" altLang="en-US"/>
              </a:p>
            </p:txBody>
          </p:sp>
          <p:sp>
            <p:nvSpPr>
              <p:cNvPr id="167" name="Freeform 99"/>
              <p:cNvSpPr>
                <a:spLocks noEditPoints="1"/>
              </p:cNvSpPr>
              <p:nvPr/>
            </p:nvSpPr>
            <p:spPr bwMode="auto">
              <a:xfrm>
                <a:off x="2551" y="690"/>
                <a:ext cx="225" cy="113"/>
              </a:xfrm>
              <a:custGeom>
                <a:avLst/>
                <a:gdLst/>
                <a:ahLst/>
                <a:cxnLst>
                  <a:cxn ang="0">
                    <a:pos x="3811" y="2601"/>
                  </a:cxn>
                  <a:cxn ang="0">
                    <a:pos x="5179" y="1391"/>
                  </a:cxn>
                  <a:cxn ang="0">
                    <a:pos x="3813" y="86"/>
                  </a:cxn>
                  <a:cxn ang="0">
                    <a:pos x="3813" y="933"/>
                  </a:cxn>
                  <a:cxn ang="0">
                    <a:pos x="2942" y="933"/>
                  </a:cxn>
                  <a:cxn ang="0">
                    <a:pos x="2942" y="1771"/>
                  </a:cxn>
                  <a:cxn ang="0">
                    <a:pos x="3811" y="1771"/>
                  </a:cxn>
                  <a:cxn ang="0">
                    <a:pos x="3811" y="2601"/>
                  </a:cxn>
                  <a:cxn ang="0">
                    <a:pos x="487" y="1187"/>
                  </a:cxn>
                  <a:cxn ang="0">
                    <a:pos x="0" y="472"/>
                  </a:cxn>
                  <a:cxn ang="0">
                    <a:pos x="692" y="0"/>
                  </a:cxn>
                  <a:cxn ang="0">
                    <a:pos x="1179" y="714"/>
                  </a:cxn>
                  <a:cxn ang="0">
                    <a:pos x="487" y="1187"/>
                  </a:cxn>
                  <a:cxn ang="0">
                    <a:pos x="2187" y="1771"/>
                  </a:cxn>
                  <a:cxn ang="0">
                    <a:pos x="1323" y="1771"/>
                  </a:cxn>
                  <a:cxn ang="0">
                    <a:pos x="1323" y="933"/>
                  </a:cxn>
                  <a:cxn ang="0">
                    <a:pos x="2187" y="933"/>
                  </a:cxn>
                  <a:cxn ang="0">
                    <a:pos x="2187" y="1771"/>
                  </a:cxn>
                </a:cxnLst>
                <a:rect l="0" t="0" r="r" b="b"/>
                <a:pathLst>
                  <a:path w="5179" h="2601">
                    <a:moveTo>
                      <a:pt x="3811" y="2601"/>
                    </a:moveTo>
                    <a:lnTo>
                      <a:pt x="5179" y="1391"/>
                    </a:lnTo>
                    <a:lnTo>
                      <a:pt x="3813" y="86"/>
                    </a:lnTo>
                    <a:lnTo>
                      <a:pt x="3813" y="933"/>
                    </a:lnTo>
                    <a:lnTo>
                      <a:pt x="2942" y="933"/>
                    </a:lnTo>
                    <a:lnTo>
                      <a:pt x="2942" y="1771"/>
                    </a:lnTo>
                    <a:lnTo>
                      <a:pt x="3811" y="1771"/>
                    </a:lnTo>
                    <a:lnTo>
                      <a:pt x="3811" y="2601"/>
                    </a:lnTo>
                    <a:close/>
                    <a:moveTo>
                      <a:pt x="487" y="1187"/>
                    </a:moveTo>
                    <a:lnTo>
                      <a:pt x="0" y="472"/>
                    </a:lnTo>
                    <a:lnTo>
                      <a:pt x="692" y="0"/>
                    </a:lnTo>
                    <a:lnTo>
                      <a:pt x="1179" y="714"/>
                    </a:lnTo>
                    <a:lnTo>
                      <a:pt x="487" y="1187"/>
                    </a:lnTo>
                    <a:close/>
                    <a:moveTo>
                      <a:pt x="2187" y="1771"/>
                    </a:moveTo>
                    <a:lnTo>
                      <a:pt x="1323" y="1771"/>
                    </a:lnTo>
                    <a:lnTo>
                      <a:pt x="1323" y="933"/>
                    </a:lnTo>
                    <a:lnTo>
                      <a:pt x="2187" y="933"/>
                    </a:lnTo>
                    <a:lnTo>
                      <a:pt x="2187" y="1771"/>
                    </a:lnTo>
                    <a:close/>
                  </a:path>
                </a:pathLst>
              </a:custGeom>
              <a:solidFill>
                <a:srgbClr val="FFFFFF"/>
              </a:solidFill>
              <a:ln w="9525">
                <a:noFill/>
                <a:round/>
                <a:headEnd/>
                <a:tailEnd/>
              </a:ln>
            </p:spPr>
            <p:txBody>
              <a:bodyPr/>
              <a:lstStyle/>
              <a:p>
                <a:endParaRPr lang="zh-CN" altLang="en-US"/>
              </a:p>
            </p:txBody>
          </p:sp>
          <p:sp>
            <p:nvSpPr>
              <p:cNvPr id="168" name="Freeform 100"/>
              <p:cNvSpPr>
                <a:spLocks noEditPoints="1"/>
              </p:cNvSpPr>
              <p:nvPr/>
            </p:nvSpPr>
            <p:spPr bwMode="auto">
              <a:xfrm>
                <a:off x="2248" y="690"/>
                <a:ext cx="225" cy="113"/>
              </a:xfrm>
              <a:custGeom>
                <a:avLst/>
                <a:gdLst/>
                <a:ahLst/>
                <a:cxnLst>
                  <a:cxn ang="0">
                    <a:pos x="1368" y="2601"/>
                  </a:cxn>
                  <a:cxn ang="0">
                    <a:pos x="0" y="1391"/>
                  </a:cxn>
                  <a:cxn ang="0">
                    <a:pos x="1366" y="86"/>
                  </a:cxn>
                  <a:cxn ang="0">
                    <a:pos x="1366" y="933"/>
                  </a:cxn>
                  <a:cxn ang="0">
                    <a:pos x="2237" y="933"/>
                  </a:cxn>
                  <a:cxn ang="0">
                    <a:pos x="2237" y="1771"/>
                  </a:cxn>
                  <a:cxn ang="0">
                    <a:pos x="1368" y="1771"/>
                  </a:cxn>
                  <a:cxn ang="0">
                    <a:pos x="1368" y="2601"/>
                  </a:cxn>
                  <a:cxn ang="0">
                    <a:pos x="4692" y="1187"/>
                  </a:cxn>
                  <a:cxn ang="0">
                    <a:pos x="5179" y="472"/>
                  </a:cxn>
                  <a:cxn ang="0">
                    <a:pos x="4487" y="0"/>
                  </a:cxn>
                  <a:cxn ang="0">
                    <a:pos x="4000" y="714"/>
                  </a:cxn>
                  <a:cxn ang="0">
                    <a:pos x="4692" y="1187"/>
                  </a:cxn>
                  <a:cxn ang="0">
                    <a:pos x="2992" y="1771"/>
                  </a:cxn>
                  <a:cxn ang="0">
                    <a:pos x="3856" y="1771"/>
                  </a:cxn>
                  <a:cxn ang="0">
                    <a:pos x="3856" y="933"/>
                  </a:cxn>
                  <a:cxn ang="0">
                    <a:pos x="2992" y="933"/>
                  </a:cxn>
                  <a:cxn ang="0">
                    <a:pos x="2992" y="1771"/>
                  </a:cxn>
                </a:cxnLst>
                <a:rect l="0" t="0" r="r" b="b"/>
                <a:pathLst>
                  <a:path w="5179" h="2601">
                    <a:moveTo>
                      <a:pt x="1368" y="2601"/>
                    </a:moveTo>
                    <a:lnTo>
                      <a:pt x="0" y="1391"/>
                    </a:lnTo>
                    <a:lnTo>
                      <a:pt x="1366" y="86"/>
                    </a:lnTo>
                    <a:lnTo>
                      <a:pt x="1366" y="933"/>
                    </a:lnTo>
                    <a:lnTo>
                      <a:pt x="2237" y="933"/>
                    </a:lnTo>
                    <a:lnTo>
                      <a:pt x="2237" y="1771"/>
                    </a:lnTo>
                    <a:lnTo>
                      <a:pt x="1368" y="1771"/>
                    </a:lnTo>
                    <a:lnTo>
                      <a:pt x="1368" y="2601"/>
                    </a:lnTo>
                    <a:close/>
                    <a:moveTo>
                      <a:pt x="4692" y="1187"/>
                    </a:moveTo>
                    <a:lnTo>
                      <a:pt x="5179" y="472"/>
                    </a:lnTo>
                    <a:lnTo>
                      <a:pt x="4487" y="0"/>
                    </a:lnTo>
                    <a:lnTo>
                      <a:pt x="4000" y="714"/>
                    </a:lnTo>
                    <a:lnTo>
                      <a:pt x="4692" y="1187"/>
                    </a:lnTo>
                    <a:close/>
                    <a:moveTo>
                      <a:pt x="2992" y="1771"/>
                    </a:moveTo>
                    <a:lnTo>
                      <a:pt x="3856" y="1771"/>
                    </a:lnTo>
                    <a:lnTo>
                      <a:pt x="3856" y="933"/>
                    </a:lnTo>
                    <a:lnTo>
                      <a:pt x="2992" y="933"/>
                    </a:lnTo>
                    <a:lnTo>
                      <a:pt x="2992" y="1771"/>
                    </a:lnTo>
                    <a:close/>
                  </a:path>
                </a:pathLst>
              </a:custGeom>
              <a:solidFill>
                <a:srgbClr val="FFFFFF"/>
              </a:solidFill>
              <a:ln w="9525">
                <a:noFill/>
                <a:round/>
                <a:headEnd/>
                <a:tailEnd/>
              </a:ln>
            </p:spPr>
            <p:txBody>
              <a:bodyPr/>
              <a:lstStyle/>
              <a:p>
                <a:endParaRPr lang="zh-CN" altLang="en-US"/>
              </a:p>
            </p:txBody>
          </p:sp>
          <p:sp>
            <p:nvSpPr>
              <p:cNvPr id="169" name="Freeform 101"/>
              <p:cNvSpPr>
                <a:spLocks noEditPoints="1"/>
              </p:cNvSpPr>
              <p:nvPr/>
            </p:nvSpPr>
            <p:spPr bwMode="auto">
              <a:xfrm>
                <a:off x="2423" y="507"/>
                <a:ext cx="176" cy="184"/>
              </a:xfrm>
              <a:custGeom>
                <a:avLst/>
                <a:gdLst/>
                <a:ahLst/>
                <a:cxnLst>
                  <a:cxn ang="0">
                    <a:pos x="2425" y="43"/>
                  </a:cxn>
                  <a:cxn ang="0">
                    <a:pos x="2893" y="210"/>
                  </a:cxn>
                  <a:cxn ang="0">
                    <a:pos x="3302" y="484"/>
                  </a:cxn>
                  <a:cxn ang="0">
                    <a:pos x="3636" y="852"/>
                  </a:cxn>
                  <a:cxn ang="0">
                    <a:pos x="3879" y="1294"/>
                  </a:cxn>
                  <a:cxn ang="0">
                    <a:pos x="4014" y="1795"/>
                  </a:cxn>
                  <a:cxn ang="0">
                    <a:pos x="4028" y="2333"/>
                  </a:cxn>
                  <a:cxn ang="0">
                    <a:pos x="3915" y="2844"/>
                  </a:cxn>
                  <a:cxn ang="0">
                    <a:pos x="3693" y="3298"/>
                  </a:cxn>
                  <a:cxn ang="0">
                    <a:pos x="3375" y="3683"/>
                  </a:cxn>
                  <a:cxn ang="0">
                    <a:pos x="2980" y="3977"/>
                  </a:cxn>
                  <a:cxn ang="0">
                    <a:pos x="2522" y="4166"/>
                  </a:cxn>
                  <a:cxn ang="0">
                    <a:pos x="2019" y="4233"/>
                  </a:cxn>
                  <a:cxn ang="0">
                    <a:pos x="1515" y="4166"/>
                  </a:cxn>
                  <a:cxn ang="0">
                    <a:pos x="1057" y="3977"/>
                  </a:cxn>
                  <a:cxn ang="0">
                    <a:pos x="663" y="3683"/>
                  </a:cxn>
                  <a:cxn ang="0">
                    <a:pos x="345" y="3298"/>
                  </a:cxn>
                  <a:cxn ang="0">
                    <a:pos x="123" y="2844"/>
                  </a:cxn>
                  <a:cxn ang="0">
                    <a:pos x="10" y="2333"/>
                  </a:cxn>
                  <a:cxn ang="0">
                    <a:pos x="23" y="1795"/>
                  </a:cxn>
                  <a:cxn ang="0">
                    <a:pos x="159" y="1294"/>
                  </a:cxn>
                  <a:cxn ang="0">
                    <a:pos x="402" y="852"/>
                  </a:cxn>
                  <a:cxn ang="0">
                    <a:pos x="736" y="484"/>
                  </a:cxn>
                  <a:cxn ang="0">
                    <a:pos x="1145" y="210"/>
                  </a:cxn>
                  <a:cxn ang="0">
                    <a:pos x="1612" y="43"/>
                  </a:cxn>
                  <a:cxn ang="0">
                    <a:pos x="2019" y="712"/>
                  </a:cxn>
                  <a:cxn ang="0">
                    <a:pos x="2353" y="757"/>
                  </a:cxn>
                  <a:cxn ang="0">
                    <a:pos x="2657" y="882"/>
                  </a:cxn>
                  <a:cxn ang="0">
                    <a:pos x="2919" y="1077"/>
                  </a:cxn>
                  <a:cxn ang="0">
                    <a:pos x="3129" y="1332"/>
                  </a:cxn>
                  <a:cxn ang="0">
                    <a:pos x="3277" y="1635"/>
                  </a:cxn>
                  <a:cxn ang="0">
                    <a:pos x="3351" y="1973"/>
                  </a:cxn>
                  <a:cxn ang="0">
                    <a:pos x="3343" y="2330"/>
                  </a:cxn>
                  <a:cxn ang="0">
                    <a:pos x="3253" y="2663"/>
                  </a:cxn>
                  <a:cxn ang="0">
                    <a:pos x="3092" y="2956"/>
                  </a:cxn>
                  <a:cxn ang="0">
                    <a:pos x="2870" y="3199"/>
                  </a:cxn>
                  <a:cxn ang="0">
                    <a:pos x="2599" y="3383"/>
                  </a:cxn>
                  <a:cxn ang="0">
                    <a:pos x="2289" y="3493"/>
                  </a:cxn>
                  <a:cxn ang="0">
                    <a:pos x="1951" y="3519"/>
                  </a:cxn>
                  <a:cxn ang="0">
                    <a:pos x="1621" y="3458"/>
                  </a:cxn>
                  <a:cxn ang="0">
                    <a:pos x="1325" y="3318"/>
                  </a:cxn>
                  <a:cxn ang="0">
                    <a:pos x="1073" y="3109"/>
                  </a:cxn>
                  <a:cxn ang="0">
                    <a:pos x="873" y="2844"/>
                  </a:cxn>
                  <a:cxn ang="0">
                    <a:pos x="740" y="2533"/>
                  </a:cxn>
                  <a:cxn ang="0">
                    <a:pos x="681" y="2189"/>
                  </a:cxn>
                  <a:cxn ang="0">
                    <a:pos x="707" y="1834"/>
                  </a:cxn>
                  <a:cxn ang="0">
                    <a:pos x="812" y="1508"/>
                  </a:cxn>
                  <a:cxn ang="0">
                    <a:pos x="985" y="1224"/>
                  </a:cxn>
                  <a:cxn ang="0">
                    <a:pos x="1218" y="992"/>
                  </a:cxn>
                  <a:cxn ang="0">
                    <a:pos x="1498" y="822"/>
                  </a:cxn>
                  <a:cxn ang="0">
                    <a:pos x="1815" y="729"/>
                  </a:cxn>
                </a:cxnLst>
                <a:rect l="0" t="0" r="r" b="b"/>
                <a:pathLst>
                  <a:path w="4038" h="4233">
                    <a:moveTo>
                      <a:pt x="2019" y="0"/>
                    </a:moveTo>
                    <a:lnTo>
                      <a:pt x="2122" y="3"/>
                    </a:lnTo>
                    <a:lnTo>
                      <a:pt x="2225" y="11"/>
                    </a:lnTo>
                    <a:lnTo>
                      <a:pt x="2326" y="24"/>
                    </a:lnTo>
                    <a:lnTo>
                      <a:pt x="2425" y="43"/>
                    </a:lnTo>
                    <a:lnTo>
                      <a:pt x="2522" y="68"/>
                    </a:lnTo>
                    <a:lnTo>
                      <a:pt x="2619" y="95"/>
                    </a:lnTo>
                    <a:lnTo>
                      <a:pt x="2712" y="129"/>
                    </a:lnTo>
                    <a:lnTo>
                      <a:pt x="2804" y="167"/>
                    </a:lnTo>
                    <a:lnTo>
                      <a:pt x="2893" y="210"/>
                    </a:lnTo>
                    <a:lnTo>
                      <a:pt x="2980" y="257"/>
                    </a:lnTo>
                    <a:lnTo>
                      <a:pt x="3065" y="307"/>
                    </a:lnTo>
                    <a:lnTo>
                      <a:pt x="3147" y="363"/>
                    </a:lnTo>
                    <a:lnTo>
                      <a:pt x="3226" y="421"/>
                    </a:lnTo>
                    <a:lnTo>
                      <a:pt x="3302" y="484"/>
                    </a:lnTo>
                    <a:lnTo>
                      <a:pt x="3375" y="551"/>
                    </a:lnTo>
                    <a:lnTo>
                      <a:pt x="3445" y="621"/>
                    </a:lnTo>
                    <a:lnTo>
                      <a:pt x="3513" y="695"/>
                    </a:lnTo>
                    <a:lnTo>
                      <a:pt x="3576" y="772"/>
                    </a:lnTo>
                    <a:lnTo>
                      <a:pt x="3636" y="852"/>
                    </a:lnTo>
                    <a:lnTo>
                      <a:pt x="3693" y="934"/>
                    </a:lnTo>
                    <a:lnTo>
                      <a:pt x="3745" y="1021"/>
                    </a:lnTo>
                    <a:lnTo>
                      <a:pt x="3793" y="1109"/>
                    </a:lnTo>
                    <a:lnTo>
                      <a:pt x="3839" y="1201"/>
                    </a:lnTo>
                    <a:lnTo>
                      <a:pt x="3879" y="1294"/>
                    </a:lnTo>
                    <a:lnTo>
                      <a:pt x="3915" y="1390"/>
                    </a:lnTo>
                    <a:lnTo>
                      <a:pt x="3947" y="1489"/>
                    </a:lnTo>
                    <a:lnTo>
                      <a:pt x="3974" y="1588"/>
                    </a:lnTo>
                    <a:lnTo>
                      <a:pt x="3997" y="1691"/>
                    </a:lnTo>
                    <a:lnTo>
                      <a:pt x="4014" y="1795"/>
                    </a:lnTo>
                    <a:lnTo>
                      <a:pt x="4028" y="1901"/>
                    </a:lnTo>
                    <a:lnTo>
                      <a:pt x="4035" y="2008"/>
                    </a:lnTo>
                    <a:lnTo>
                      <a:pt x="4038" y="2117"/>
                    </a:lnTo>
                    <a:lnTo>
                      <a:pt x="4035" y="2226"/>
                    </a:lnTo>
                    <a:lnTo>
                      <a:pt x="4028" y="2333"/>
                    </a:lnTo>
                    <a:lnTo>
                      <a:pt x="4014" y="2439"/>
                    </a:lnTo>
                    <a:lnTo>
                      <a:pt x="3997" y="2542"/>
                    </a:lnTo>
                    <a:lnTo>
                      <a:pt x="3974" y="2644"/>
                    </a:lnTo>
                    <a:lnTo>
                      <a:pt x="3947" y="2745"/>
                    </a:lnTo>
                    <a:lnTo>
                      <a:pt x="3915" y="2844"/>
                    </a:lnTo>
                    <a:lnTo>
                      <a:pt x="3879" y="2939"/>
                    </a:lnTo>
                    <a:lnTo>
                      <a:pt x="3839" y="3033"/>
                    </a:lnTo>
                    <a:lnTo>
                      <a:pt x="3793" y="3124"/>
                    </a:lnTo>
                    <a:lnTo>
                      <a:pt x="3745" y="3213"/>
                    </a:lnTo>
                    <a:lnTo>
                      <a:pt x="3693" y="3298"/>
                    </a:lnTo>
                    <a:lnTo>
                      <a:pt x="3636" y="3381"/>
                    </a:lnTo>
                    <a:lnTo>
                      <a:pt x="3576" y="3462"/>
                    </a:lnTo>
                    <a:lnTo>
                      <a:pt x="3513" y="3539"/>
                    </a:lnTo>
                    <a:lnTo>
                      <a:pt x="3445" y="3612"/>
                    </a:lnTo>
                    <a:lnTo>
                      <a:pt x="3375" y="3683"/>
                    </a:lnTo>
                    <a:lnTo>
                      <a:pt x="3302" y="3749"/>
                    </a:lnTo>
                    <a:lnTo>
                      <a:pt x="3226" y="3811"/>
                    </a:lnTo>
                    <a:lnTo>
                      <a:pt x="3147" y="3871"/>
                    </a:lnTo>
                    <a:lnTo>
                      <a:pt x="3065" y="3926"/>
                    </a:lnTo>
                    <a:lnTo>
                      <a:pt x="2980" y="3977"/>
                    </a:lnTo>
                    <a:lnTo>
                      <a:pt x="2893" y="4024"/>
                    </a:lnTo>
                    <a:lnTo>
                      <a:pt x="2804" y="4066"/>
                    </a:lnTo>
                    <a:lnTo>
                      <a:pt x="2712" y="4104"/>
                    </a:lnTo>
                    <a:lnTo>
                      <a:pt x="2619" y="4137"/>
                    </a:lnTo>
                    <a:lnTo>
                      <a:pt x="2522" y="4166"/>
                    </a:lnTo>
                    <a:lnTo>
                      <a:pt x="2425" y="4190"/>
                    </a:lnTo>
                    <a:lnTo>
                      <a:pt x="2326" y="4208"/>
                    </a:lnTo>
                    <a:lnTo>
                      <a:pt x="2225" y="4221"/>
                    </a:lnTo>
                    <a:lnTo>
                      <a:pt x="2122" y="4230"/>
                    </a:lnTo>
                    <a:lnTo>
                      <a:pt x="2019" y="4233"/>
                    </a:lnTo>
                    <a:lnTo>
                      <a:pt x="1916" y="4230"/>
                    </a:lnTo>
                    <a:lnTo>
                      <a:pt x="1813" y="4221"/>
                    </a:lnTo>
                    <a:lnTo>
                      <a:pt x="1712" y="4208"/>
                    </a:lnTo>
                    <a:lnTo>
                      <a:pt x="1612" y="4190"/>
                    </a:lnTo>
                    <a:lnTo>
                      <a:pt x="1515" y="4166"/>
                    </a:lnTo>
                    <a:lnTo>
                      <a:pt x="1419" y="4137"/>
                    </a:lnTo>
                    <a:lnTo>
                      <a:pt x="1326" y="4104"/>
                    </a:lnTo>
                    <a:lnTo>
                      <a:pt x="1234" y="4066"/>
                    </a:lnTo>
                    <a:lnTo>
                      <a:pt x="1145" y="4024"/>
                    </a:lnTo>
                    <a:lnTo>
                      <a:pt x="1057" y="3977"/>
                    </a:lnTo>
                    <a:lnTo>
                      <a:pt x="973" y="3926"/>
                    </a:lnTo>
                    <a:lnTo>
                      <a:pt x="891" y="3871"/>
                    </a:lnTo>
                    <a:lnTo>
                      <a:pt x="812" y="3811"/>
                    </a:lnTo>
                    <a:lnTo>
                      <a:pt x="736" y="3749"/>
                    </a:lnTo>
                    <a:lnTo>
                      <a:pt x="663" y="3683"/>
                    </a:lnTo>
                    <a:lnTo>
                      <a:pt x="593" y="3612"/>
                    </a:lnTo>
                    <a:lnTo>
                      <a:pt x="525" y="3539"/>
                    </a:lnTo>
                    <a:lnTo>
                      <a:pt x="462" y="3462"/>
                    </a:lnTo>
                    <a:lnTo>
                      <a:pt x="402" y="3381"/>
                    </a:lnTo>
                    <a:lnTo>
                      <a:pt x="345" y="3298"/>
                    </a:lnTo>
                    <a:lnTo>
                      <a:pt x="293" y="3213"/>
                    </a:lnTo>
                    <a:lnTo>
                      <a:pt x="244" y="3124"/>
                    </a:lnTo>
                    <a:lnTo>
                      <a:pt x="199" y="3033"/>
                    </a:lnTo>
                    <a:lnTo>
                      <a:pt x="159" y="2939"/>
                    </a:lnTo>
                    <a:lnTo>
                      <a:pt x="123" y="2844"/>
                    </a:lnTo>
                    <a:lnTo>
                      <a:pt x="91" y="2745"/>
                    </a:lnTo>
                    <a:lnTo>
                      <a:pt x="63" y="2644"/>
                    </a:lnTo>
                    <a:lnTo>
                      <a:pt x="41" y="2542"/>
                    </a:lnTo>
                    <a:lnTo>
                      <a:pt x="23" y="2439"/>
                    </a:lnTo>
                    <a:lnTo>
                      <a:pt x="10" y="2333"/>
                    </a:lnTo>
                    <a:lnTo>
                      <a:pt x="3" y="2226"/>
                    </a:lnTo>
                    <a:lnTo>
                      <a:pt x="0" y="2117"/>
                    </a:lnTo>
                    <a:lnTo>
                      <a:pt x="3" y="2008"/>
                    </a:lnTo>
                    <a:lnTo>
                      <a:pt x="10" y="1901"/>
                    </a:lnTo>
                    <a:lnTo>
                      <a:pt x="23" y="1795"/>
                    </a:lnTo>
                    <a:lnTo>
                      <a:pt x="41" y="1691"/>
                    </a:lnTo>
                    <a:lnTo>
                      <a:pt x="63" y="1588"/>
                    </a:lnTo>
                    <a:lnTo>
                      <a:pt x="91" y="1489"/>
                    </a:lnTo>
                    <a:lnTo>
                      <a:pt x="123" y="1390"/>
                    </a:lnTo>
                    <a:lnTo>
                      <a:pt x="159" y="1294"/>
                    </a:lnTo>
                    <a:lnTo>
                      <a:pt x="199" y="1201"/>
                    </a:lnTo>
                    <a:lnTo>
                      <a:pt x="244" y="1109"/>
                    </a:lnTo>
                    <a:lnTo>
                      <a:pt x="293" y="1021"/>
                    </a:lnTo>
                    <a:lnTo>
                      <a:pt x="345" y="934"/>
                    </a:lnTo>
                    <a:lnTo>
                      <a:pt x="402" y="852"/>
                    </a:lnTo>
                    <a:lnTo>
                      <a:pt x="462" y="772"/>
                    </a:lnTo>
                    <a:lnTo>
                      <a:pt x="525" y="695"/>
                    </a:lnTo>
                    <a:lnTo>
                      <a:pt x="593" y="621"/>
                    </a:lnTo>
                    <a:lnTo>
                      <a:pt x="663" y="551"/>
                    </a:lnTo>
                    <a:lnTo>
                      <a:pt x="736" y="484"/>
                    </a:lnTo>
                    <a:lnTo>
                      <a:pt x="812" y="421"/>
                    </a:lnTo>
                    <a:lnTo>
                      <a:pt x="891" y="363"/>
                    </a:lnTo>
                    <a:lnTo>
                      <a:pt x="973" y="307"/>
                    </a:lnTo>
                    <a:lnTo>
                      <a:pt x="1057" y="257"/>
                    </a:lnTo>
                    <a:lnTo>
                      <a:pt x="1145" y="210"/>
                    </a:lnTo>
                    <a:lnTo>
                      <a:pt x="1234" y="167"/>
                    </a:lnTo>
                    <a:lnTo>
                      <a:pt x="1326" y="129"/>
                    </a:lnTo>
                    <a:lnTo>
                      <a:pt x="1419" y="95"/>
                    </a:lnTo>
                    <a:lnTo>
                      <a:pt x="1515" y="68"/>
                    </a:lnTo>
                    <a:lnTo>
                      <a:pt x="1612" y="43"/>
                    </a:lnTo>
                    <a:lnTo>
                      <a:pt x="1712" y="24"/>
                    </a:lnTo>
                    <a:lnTo>
                      <a:pt x="1813" y="11"/>
                    </a:lnTo>
                    <a:lnTo>
                      <a:pt x="1916" y="3"/>
                    </a:lnTo>
                    <a:lnTo>
                      <a:pt x="2019" y="0"/>
                    </a:lnTo>
                    <a:close/>
                    <a:moveTo>
                      <a:pt x="2019" y="712"/>
                    </a:moveTo>
                    <a:lnTo>
                      <a:pt x="2087" y="714"/>
                    </a:lnTo>
                    <a:lnTo>
                      <a:pt x="2156" y="720"/>
                    </a:lnTo>
                    <a:lnTo>
                      <a:pt x="2223" y="729"/>
                    </a:lnTo>
                    <a:lnTo>
                      <a:pt x="2289" y="741"/>
                    </a:lnTo>
                    <a:lnTo>
                      <a:pt x="2353" y="757"/>
                    </a:lnTo>
                    <a:lnTo>
                      <a:pt x="2416" y="775"/>
                    </a:lnTo>
                    <a:lnTo>
                      <a:pt x="2479" y="798"/>
                    </a:lnTo>
                    <a:lnTo>
                      <a:pt x="2539" y="822"/>
                    </a:lnTo>
                    <a:lnTo>
                      <a:pt x="2599" y="851"/>
                    </a:lnTo>
                    <a:lnTo>
                      <a:pt x="2657" y="882"/>
                    </a:lnTo>
                    <a:lnTo>
                      <a:pt x="2713" y="916"/>
                    </a:lnTo>
                    <a:lnTo>
                      <a:pt x="2768" y="953"/>
                    </a:lnTo>
                    <a:lnTo>
                      <a:pt x="2820" y="992"/>
                    </a:lnTo>
                    <a:lnTo>
                      <a:pt x="2870" y="1033"/>
                    </a:lnTo>
                    <a:lnTo>
                      <a:pt x="2919" y="1077"/>
                    </a:lnTo>
                    <a:lnTo>
                      <a:pt x="2966" y="1125"/>
                    </a:lnTo>
                    <a:lnTo>
                      <a:pt x="3010" y="1173"/>
                    </a:lnTo>
                    <a:lnTo>
                      <a:pt x="3052" y="1224"/>
                    </a:lnTo>
                    <a:lnTo>
                      <a:pt x="3092" y="1277"/>
                    </a:lnTo>
                    <a:lnTo>
                      <a:pt x="3129" y="1332"/>
                    </a:lnTo>
                    <a:lnTo>
                      <a:pt x="3164" y="1389"/>
                    </a:lnTo>
                    <a:lnTo>
                      <a:pt x="3196" y="1448"/>
                    </a:lnTo>
                    <a:lnTo>
                      <a:pt x="3226" y="1508"/>
                    </a:lnTo>
                    <a:lnTo>
                      <a:pt x="3253" y="1571"/>
                    </a:lnTo>
                    <a:lnTo>
                      <a:pt x="3277" y="1635"/>
                    </a:lnTo>
                    <a:lnTo>
                      <a:pt x="3298" y="1699"/>
                    </a:lnTo>
                    <a:lnTo>
                      <a:pt x="3317" y="1766"/>
                    </a:lnTo>
                    <a:lnTo>
                      <a:pt x="3332" y="1834"/>
                    </a:lnTo>
                    <a:lnTo>
                      <a:pt x="3343" y="1903"/>
                    </a:lnTo>
                    <a:lnTo>
                      <a:pt x="3351" y="1973"/>
                    </a:lnTo>
                    <a:lnTo>
                      <a:pt x="3357" y="2045"/>
                    </a:lnTo>
                    <a:lnTo>
                      <a:pt x="3359" y="2117"/>
                    </a:lnTo>
                    <a:lnTo>
                      <a:pt x="3357" y="2189"/>
                    </a:lnTo>
                    <a:lnTo>
                      <a:pt x="3351" y="2260"/>
                    </a:lnTo>
                    <a:lnTo>
                      <a:pt x="3343" y="2330"/>
                    </a:lnTo>
                    <a:lnTo>
                      <a:pt x="3332" y="2400"/>
                    </a:lnTo>
                    <a:lnTo>
                      <a:pt x="3317" y="2467"/>
                    </a:lnTo>
                    <a:lnTo>
                      <a:pt x="3298" y="2533"/>
                    </a:lnTo>
                    <a:lnTo>
                      <a:pt x="3277" y="2599"/>
                    </a:lnTo>
                    <a:lnTo>
                      <a:pt x="3253" y="2663"/>
                    </a:lnTo>
                    <a:lnTo>
                      <a:pt x="3226" y="2724"/>
                    </a:lnTo>
                    <a:lnTo>
                      <a:pt x="3196" y="2785"/>
                    </a:lnTo>
                    <a:lnTo>
                      <a:pt x="3164" y="2844"/>
                    </a:lnTo>
                    <a:lnTo>
                      <a:pt x="3129" y="2901"/>
                    </a:lnTo>
                    <a:lnTo>
                      <a:pt x="3092" y="2956"/>
                    </a:lnTo>
                    <a:lnTo>
                      <a:pt x="3052" y="3009"/>
                    </a:lnTo>
                    <a:lnTo>
                      <a:pt x="3010" y="3061"/>
                    </a:lnTo>
                    <a:lnTo>
                      <a:pt x="2966" y="3109"/>
                    </a:lnTo>
                    <a:lnTo>
                      <a:pt x="2919" y="3155"/>
                    </a:lnTo>
                    <a:lnTo>
                      <a:pt x="2870" y="3199"/>
                    </a:lnTo>
                    <a:lnTo>
                      <a:pt x="2820" y="3242"/>
                    </a:lnTo>
                    <a:lnTo>
                      <a:pt x="2768" y="3281"/>
                    </a:lnTo>
                    <a:lnTo>
                      <a:pt x="2713" y="3318"/>
                    </a:lnTo>
                    <a:lnTo>
                      <a:pt x="2657" y="3352"/>
                    </a:lnTo>
                    <a:lnTo>
                      <a:pt x="2599" y="3383"/>
                    </a:lnTo>
                    <a:lnTo>
                      <a:pt x="2539" y="3410"/>
                    </a:lnTo>
                    <a:lnTo>
                      <a:pt x="2479" y="3436"/>
                    </a:lnTo>
                    <a:lnTo>
                      <a:pt x="2416" y="3458"/>
                    </a:lnTo>
                    <a:lnTo>
                      <a:pt x="2353" y="3477"/>
                    </a:lnTo>
                    <a:lnTo>
                      <a:pt x="2289" y="3493"/>
                    </a:lnTo>
                    <a:lnTo>
                      <a:pt x="2223" y="3505"/>
                    </a:lnTo>
                    <a:lnTo>
                      <a:pt x="2156" y="3514"/>
                    </a:lnTo>
                    <a:lnTo>
                      <a:pt x="2087" y="3519"/>
                    </a:lnTo>
                    <a:lnTo>
                      <a:pt x="2019" y="3521"/>
                    </a:lnTo>
                    <a:lnTo>
                      <a:pt x="1951" y="3519"/>
                    </a:lnTo>
                    <a:lnTo>
                      <a:pt x="1883" y="3514"/>
                    </a:lnTo>
                    <a:lnTo>
                      <a:pt x="1815" y="3505"/>
                    </a:lnTo>
                    <a:lnTo>
                      <a:pt x="1749" y="3493"/>
                    </a:lnTo>
                    <a:lnTo>
                      <a:pt x="1684" y="3477"/>
                    </a:lnTo>
                    <a:lnTo>
                      <a:pt x="1621" y="3458"/>
                    </a:lnTo>
                    <a:lnTo>
                      <a:pt x="1559" y="3436"/>
                    </a:lnTo>
                    <a:lnTo>
                      <a:pt x="1498" y="3410"/>
                    </a:lnTo>
                    <a:lnTo>
                      <a:pt x="1439" y="3383"/>
                    </a:lnTo>
                    <a:lnTo>
                      <a:pt x="1381" y="3352"/>
                    </a:lnTo>
                    <a:lnTo>
                      <a:pt x="1325" y="3318"/>
                    </a:lnTo>
                    <a:lnTo>
                      <a:pt x="1270" y="3281"/>
                    </a:lnTo>
                    <a:lnTo>
                      <a:pt x="1218" y="3242"/>
                    </a:lnTo>
                    <a:lnTo>
                      <a:pt x="1167" y="3199"/>
                    </a:lnTo>
                    <a:lnTo>
                      <a:pt x="1119" y="3155"/>
                    </a:lnTo>
                    <a:lnTo>
                      <a:pt x="1073" y="3109"/>
                    </a:lnTo>
                    <a:lnTo>
                      <a:pt x="1028" y="3061"/>
                    </a:lnTo>
                    <a:lnTo>
                      <a:pt x="985" y="3009"/>
                    </a:lnTo>
                    <a:lnTo>
                      <a:pt x="945" y="2956"/>
                    </a:lnTo>
                    <a:lnTo>
                      <a:pt x="908" y="2901"/>
                    </a:lnTo>
                    <a:lnTo>
                      <a:pt x="873" y="2844"/>
                    </a:lnTo>
                    <a:lnTo>
                      <a:pt x="842" y="2785"/>
                    </a:lnTo>
                    <a:lnTo>
                      <a:pt x="812" y="2724"/>
                    </a:lnTo>
                    <a:lnTo>
                      <a:pt x="785" y="2663"/>
                    </a:lnTo>
                    <a:lnTo>
                      <a:pt x="760" y="2599"/>
                    </a:lnTo>
                    <a:lnTo>
                      <a:pt x="740" y="2533"/>
                    </a:lnTo>
                    <a:lnTo>
                      <a:pt x="721" y="2467"/>
                    </a:lnTo>
                    <a:lnTo>
                      <a:pt x="707" y="2400"/>
                    </a:lnTo>
                    <a:lnTo>
                      <a:pt x="695" y="2330"/>
                    </a:lnTo>
                    <a:lnTo>
                      <a:pt x="686" y="2260"/>
                    </a:lnTo>
                    <a:lnTo>
                      <a:pt x="681" y="2189"/>
                    </a:lnTo>
                    <a:lnTo>
                      <a:pt x="679" y="2117"/>
                    </a:lnTo>
                    <a:lnTo>
                      <a:pt x="681" y="2045"/>
                    </a:lnTo>
                    <a:lnTo>
                      <a:pt x="686" y="1973"/>
                    </a:lnTo>
                    <a:lnTo>
                      <a:pt x="695" y="1903"/>
                    </a:lnTo>
                    <a:lnTo>
                      <a:pt x="707" y="1834"/>
                    </a:lnTo>
                    <a:lnTo>
                      <a:pt x="721" y="1766"/>
                    </a:lnTo>
                    <a:lnTo>
                      <a:pt x="740" y="1699"/>
                    </a:lnTo>
                    <a:lnTo>
                      <a:pt x="760" y="1635"/>
                    </a:lnTo>
                    <a:lnTo>
                      <a:pt x="785" y="1571"/>
                    </a:lnTo>
                    <a:lnTo>
                      <a:pt x="812" y="1508"/>
                    </a:lnTo>
                    <a:lnTo>
                      <a:pt x="842" y="1448"/>
                    </a:lnTo>
                    <a:lnTo>
                      <a:pt x="873" y="1389"/>
                    </a:lnTo>
                    <a:lnTo>
                      <a:pt x="908" y="1332"/>
                    </a:lnTo>
                    <a:lnTo>
                      <a:pt x="945" y="1277"/>
                    </a:lnTo>
                    <a:lnTo>
                      <a:pt x="985" y="1224"/>
                    </a:lnTo>
                    <a:lnTo>
                      <a:pt x="1028" y="1173"/>
                    </a:lnTo>
                    <a:lnTo>
                      <a:pt x="1073" y="1125"/>
                    </a:lnTo>
                    <a:lnTo>
                      <a:pt x="1119" y="1077"/>
                    </a:lnTo>
                    <a:lnTo>
                      <a:pt x="1167" y="1033"/>
                    </a:lnTo>
                    <a:lnTo>
                      <a:pt x="1218" y="992"/>
                    </a:lnTo>
                    <a:lnTo>
                      <a:pt x="1270" y="953"/>
                    </a:lnTo>
                    <a:lnTo>
                      <a:pt x="1325" y="916"/>
                    </a:lnTo>
                    <a:lnTo>
                      <a:pt x="1381" y="882"/>
                    </a:lnTo>
                    <a:lnTo>
                      <a:pt x="1439" y="851"/>
                    </a:lnTo>
                    <a:lnTo>
                      <a:pt x="1498" y="822"/>
                    </a:lnTo>
                    <a:lnTo>
                      <a:pt x="1559" y="798"/>
                    </a:lnTo>
                    <a:lnTo>
                      <a:pt x="1621" y="775"/>
                    </a:lnTo>
                    <a:lnTo>
                      <a:pt x="1684" y="757"/>
                    </a:lnTo>
                    <a:lnTo>
                      <a:pt x="1749" y="741"/>
                    </a:lnTo>
                    <a:lnTo>
                      <a:pt x="1815" y="729"/>
                    </a:lnTo>
                    <a:lnTo>
                      <a:pt x="1883" y="720"/>
                    </a:lnTo>
                    <a:lnTo>
                      <a:pt x="1951" y="714"/>
                    </a:lnTo>
                    <a:lnTo>
                      <a:pt x="2019" y="712"/>
                    </a:lnTo>
                    <a:close/>
                  </a:path>
                </a:pathLst>
              </a:custGeom>
              <a:solidFill>
                <a:srgbClr val="FFFFFF"/>
              </a:solidFill>
              <a:ln w="9525">
                <a:noFill/>
                <a:round/>
                <a:headEnd/>
                <a:tailEnd/>
              </a:ln>
            </p:spPr>
            <p:txBody>
              <a:bodyPr/>
              <a:lstStyle/>
              <a:p>
                <a:endParaRPr lang="zh-CN" altLang="en-US"/>
              </a:p>
            </p:txBody>
          </p:sp>
        </p:grpSp>
        <p:sp>
          <p:nvSpPr>
            <p:cNvPr id="158" name="Text Box 102"/>
            <p:cNvSpPr txBox="1">
              <a:spLocks noChangeArrowheads="1"/>
            </p:cNvSpPr>
            <p:nvPr/>
          </p:nvSpPr>
          <p:spPr bwMode="auto">
            <a:xfrm>
              <a:off x="2653" y="1933"/>
              <a:ext cx="181" cy="83"/>
            </a:xfrm>
            <a:prstGeom prst="rect">
              <a:avLst/>
            </a:prstGeom>
            <a:noFill/>
            <a:ln w="9525">
              <a:noFill/>
              <a:miter lim="800000"/>
              <a:headEnd/>
              <a:tailEnd/>
            </a:ln>
            <a:effectLst/>
          </p:spPr>
          <p:txBody>
            <a:bodyPr lIns="0" tIns="32846" rIns="0" bIns="0">
              <a:spAutoFit/>
            </a:bodyPr>
            <a:lstStyle/>
            <a:p>
              <a:pPr algn="ctr" defTabSz="835025" latinLnBrk="0">
                <a:lnSpc>
                  <a:spcPct val="50000"/>
                </a:lnSpc>
                <a:spcBef>
                  <a:spcPct val="50000"/>
                </a:spcBef>
              </a:pPr>
              <a:r>
                <a:rPr lang="en-US" altLang="zh-CN" b="1" i="0">
                  <a:solidFill>
                    <a:schemeClr val="tx1"/>
                  </a:solidFill>
                  <a:ea typeface="宋体" pitchFamily="2" charset="-122"/>
                </a:rPr>
                <a:t>HA</a:t>
              </a:r>
            </a:p>
          </p:txBody>
        </p:sp>
      </p:grpSp>
      <p:grpSp>
        <p:nvGrpSpPr>
          <p:cNvPr id="170" name="Group 103"/>
          <p:cNvGrpSpPr>
            <a:grpSpLocks/>
          </p:cNvGrpSpPr>
          <p:nvPr/>
        </p:nvGrpSpPr>
        <p:grpSpPr bwMode="auto">
          <a:xfrm>
            <a:off x="3502025" y="1293236"/>
            <a:ext cx="636587" cy="525202"/>
            <a:chOff x="1837" y="1434"/>
            <a:chExt cx="453" cy="347"/>
          </a:xfrm>
        </p:grpSpPr>
        <p:pic>
          <p:nvPicPr>
            <p:cNvPr id="171" name="Picture 104" descr="aaa"/>
            <p:cNvPicPr>
              <a:picLocks noChangeAspect="1" noChangeArrowheads="1"/>
            </p:cNvPicPr>
            <p:nvPr/>
          </p:nvPicPr>
          <p:blipFill>
            <a:blip r:embed="rId3"/>
            <a:srcRect/>
            <a:stretch>
              <a:fillRect/>
            </a:stretch>
          </p:blipFill>
          <p:spPr bwMode="auto">
            <a:xfrm>
              <a:off x="1973" y="1434"/>
              <a:ext cx="194" cy="227"/>
            </a:xfrm>
            <a:prstGeom prst="rect">
              <a:avLst/>
            </a:prstGeom>
            <a:noFill/>
          </p:spPr>
        </p:pic>
        <p:sp>
          <p:nvSpPr>
            <p:cNvPr id="172" name="Text Box 105"/>
            <p:cNvSpPr txBox="1">
              <a:spLocks noChangeArrowheads="1"/>
            </p:cNvSpPr>
            <p:nvPr/>
          </p:nvSpPr>
          <p:spPr bwMode="auto">
            <a:xfrm>
              <a:off x="1837" y="1661"/>
              <a:ext cx="453" cy="12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a:solidFill>
                    <a:schemeClr val="tx1"/>
                  </a:solidFill>
                  <a:ea typeface="宋体" pitchFamily="2" charset="-122"/>
                </a:rPr>
                <a:t>AAA</a:t>
              </a:r>
            </a:p>
          </p:txBody>
        </p:sp>
      </p:grpSp>
      <p:sp>
        <p:nvSpPr>
          <p:cNvPr id="173" name="Line 106"/>
          <p:cNvSpPr>
            <a:spLocks noChangeShapeType="1"/>
          </p:cNvSpPr>
          <p:nvPr/>
        </p:nvSpPr>
        <p:spPr bwMode="auto">
          <a:xfrm flipH="1">
            <a:off x="3273425" y="2133600"/>
            <a:ext cx="249238" cy="373062"/>
          </a:xfrm>
          <a:prstGeom prst="line">
            <a:avLst/>
          </a:prstGeom>
          <a:noFill/>
          <a:ln w="12700">
            <a:solidFill>
              <a:srgbClr val="333399"/>
            </a:solidFill>
            <a:round/>
            <a:headEnd/>
            <a:tailEnd/>
          </a:ln>
          <a:effectLst/>
        </p:spPr>
        <p:txBody>
          <a:bodyPr/>
          <a:lstStyle/>
          <a:p>
            <a:endParaRPr lang="zh-CN" altLang="en-US"/>
          </a:p>
        </p:txBody>
      </p:sp>
      <p:sp>
        <p:nvSpPr>
          <p:cNvPr id="174" name="Line 107"/>
          <p:cNvSpPr>
            <a:spLocks noChangeShapeType="1"/>
          </p:cNvSpPr>
          <p:nvPr/>
        </p:nvSpPr>
        <p:spPr bwMode="auto">
          <a:xfrm>
            <a:off x="4733925" y="2057400"/>
            <a:ext cx="825500" cy="366712"/>
          </a:xfrm>
          <a:prstGeom prst="line">
            <a:avLst/>
          </a:prstGeom>
          <a:noFill/>
          <a:ln w="12700">
            <a:solidFill>
              <a:srgbClr val="333399"/>
            </a:solidFill>
            <a:round/>
            <a:headEnd/>
            <a:tailEnd/>
          </a:ln>
          <a:effectLst/>
        </p:spPr>
        <p:txBody>
          <a:bodyPr/>
          <a:lstStyle/>
          <a:p>
            <a:endParaRPr lang="zh-CN" altLang="en-US"/>
          </a:p>
        </p:txBody>
      </p:sp>
      <p:sp>
        <p:nvSpPr>
          <p:cNvPr id="175" name="Freeform 108"/>
          <p:cNvSpPr>
            <a:spLocks/>
          </p:cNvSpPr>
          <p:nvPr/>
        </p:nvSpPr>
        <p:spPr bwMode="auto">
          <a:xfrm rot="14782559">
            <a:off x="5240338" y="3336925"/>
            <a:ext cx="131762" cy="636588"/>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6" name="Freeform 109"/>
          <p:cNvSpPr>
            <a:spLocks/>
          </p:cNvSpPr>
          <p:nvPr/>
        </p:nvSpPr>
        <p:spPr bwMode="auto">
          <a:xfrm rot="8023813">
            <a:off x="3199606" y="3407569"/>
            <a:ext cx="138113" cy="638175"/>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7" name="Text Box 110"/>
          <p:cNvSpPr txBox="1">
            <a:spLocks noChangeArrowheads="1"/>
          </p:cNvSpPr>
          <p:nvPr/>
        </p:nvSpPr>
        <p:spPr bwMode="auto">
          <a:xfrm>
            <a:off x="5102225" y="2590800"/>
            <a:ext cx="1017587"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access</a:t>
            </a:r>
            <a:endParaRPr lang="en-US" altLang="zh-CN" b="1" i="0" dirty="0">
              <a:solidFill>
                <a:schemeClr val="tx1"/>
              </a:solidFill>
              <a:ea typeface="宋体" pitchFamily="2" charset="-122"/>
            </a:endParaRPr>
          </a:p>
        </p:txBody>
      </p:sp>
      <p:grpSp>
        <p:nvGrpSpPr>
          <p:cNvPr id="202" name="Group 136"/>
          <p:cNvGrpSpPr>
            <a:grpSpLocks/>
          </p:cNvGrpSpPr>
          <p:nvPr/>
        </p:nvGrpSpPr>
        <p:grpSpPr bwMode="auto">
          <a:xfrm>
            <a:off x="2484438" y="2968625"/>
            <a:ext cx="433387" cy="552450"/>
            <a:chOff x="1610" y="2704"/>
            <a:chExt cx="273" cy="348"/>
          </a:xfrm>
        </p:grpSpPr>
        <p:pic>
          <p:nvPicPr>
            <p:cNvPr id="203" name="Picture 137" descr="AP"/>
            <p:cNvPicPr>
              <a:picLocks noChangeAspect="1" noChangeArrowheads="1"/>
            </p:cNvPicPr>
            <p:nvPr/>
          </p:nvPicPr>
          <p:blipFill>
            <a:blip r:embed="rId4"/>
            <a:srcRect/>
            <a:stretch>
              <a:fillRect/>
            </a:stretch>
          </p:blipFill>
          <p:spPr bwMode="auto">
            <a:xfrm>
              <a:off x="1610" y="2704"/>
              <a:ext cx="273" cy="271"/>
            </a:xfrm>
            <a:prstGeom prst="rect">
              <a:avLst/>
            </a:prstGeom>
            <a:noFill/>
          </p:spPr>
        </p:pic>
        <p:sp>
          <p:nvSpPr>
            <p:cNvPr id="204" name="Text Box 138"/>
            <p:cNvSpPr txBox="1">
              <a:spLocks noChangeArrowheads="1"/>
            </p:cNvSpPr>
            <p:nvPr/>
          </p:nvSpPr>
          <p:spPr bwMode="auto">
            <a:xfrm>
              <a:off x="1639" y="2936"/>
              <a:ext cx="152" cy="116"/>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dirty="0">
                  <a:solidFill>
                    <a:schemeClr val="tx1"/>
                  </a:solidFill>
                  <a:ea typeface="宋体" pitchFamily="2" charset="-122"/>
                </a:rPr>
                <a:t> </a:t>
              </a:r>
              <a:r>
                <a:rPr lang="en-US" altLang="zh-CN" b="1" i="0" dirty="0">
                  <a:solidFill>
                    <a:schemeClr val="tx1"/>
                  </a:solidFill>
                  <a:ea typeface="宋体" pitchFamily="2" charset="-122"/>
                </a:rPr>
                <a:t>AP</a:t>
              </a:r>
            </a:p>
          </p:txBody>
        </p:sp>
      </p:grpSp>
      <p:pic>
        <p:nvPicPr>
          <p:cNvPr id="205" name="Picture 139" descr="U636-1xiao"/>
          <p:cNvPicPr>
            <a:picLocks noChangeAspect="1" noChangeArrowheads="1"/>
          </p:cNvPicPr>
          <p:nvPr/>
        </p:nvPicPr>
        <p:blipFill>
          <a:blip r:embed="rId5"/>
          <a:srcRect/>
          <a:stretch>
            <a:fillRect/>
          </a:stretch>
        </p:blipFill>
        <p:spPr bwMode="auto">
          <a:xfrm>
            <a:off x="4038600" y="3648075"/>
            <a:ext cx="474663" cy="522288"/>
          </a:xfrm>
          <a:prstGeom prst="rect">
            <a:avLst/>
          </a:prstGeom>
          <a:noFill/>
          <a:ln w="9525">
            <a:noFill/>
            <a:miter lim="800000"/>
            <a:headEnd/>
            <a:tailEnd/>
          </a:ln>
        </p:spPr>
      </p:pic>
      <p:sp>
        <p:nvSpPr>
          <p:cNvPr id="211" name="Line 170"/>
          <p:cNvSpPr>
            <a:spLocks noChangeShapeType="1"/>
          </p:cNvSpPr>
          <p:nvPr/>
        </p:nvSpPr>
        <p:spPr bwMode="auto">
          <a:xfrm>
            <a:off x="5334000" y="1740910"/>
            <a:ext cx="762000" cy="0"/>
          </a:xfrm>
          <a:prstGeom prst="line">
            <a:avLst/>
          </a:prstGeom>
          <a:noFill/>
          <a:ln w="12700">
            <a:solidFill>
              <a:srgbClr val="333399"/>
            </a:solidFill>
            <a:round/>
            <a:headEnd/>
            <a:tailEnd/>
          </a:ln>
          <a:effectLst/>
        </p:spPr>
        <p:txBody>
          <a:bodyPr/>
          <a:lstStyle/>
          <a:p>
            <a:endParaRPr lang="zh-CN" altLang="en-US"/>
          </a:p>
        </p:txBody>
      </p:sp>
      <p:sp>
        <p:nvSpPr>
          <p:cNvPr id="213" name="Text Box 88"/>
          <p:cNvSpPr txBox="1">
            <a:spLocks noChangeArrowheads="1"/>
          </p:cNvSpPr>
          <p:nvPr/>
        </p:nvSpPr>
        <p:spPr bwMode="auto">
          <a:xfrm>
            <a:off x="1978025" y="2667000"/>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WiFi access</a:t>
            </a:r>
            <a:endParaRPr lang="en-US" altLang="zh-CN" b="1" i="0" dirty="0">
              <a:solidFill>
                <a:schemeClr val="tx1"/>
              </a:solidFill>
              <a:ea typeface="宋体" pitchFamily="2" charset="-122"/>
            </a:endParaRPr>
          </a:p>
        </p:txBody>
      </p:sp>
      <p:sp>
        <p:nvSpPr>
          <p:cNvPr id="139" name="内容占位符 6"/>
          <p:cNvSpPr txBox="1">
            <a:spLocks/>
          </p:cNvSpPr>
          <p:nvPr/>
        </p:nvSpPr>
        <p:spPr bwMode="auto">
          <a:xfrm>
            <a:off x="685800" y="4267200"/>
            <a:ext cx="78486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5750" indent="-285750" eaLnBrk="0" hangingPunct="0">
              <a:spcBef>
                <a:spcPct val="20000"/>
              </a:spcBef>
              <a:buFont typeface="Times New Roman" pitchFamily="18" charset="0"/>
              <a:buChar char="•"/>
            </a:pPr>
            <a:r>
              <a:rPr kumimoji="0" lang="en-GB" altLang="zh-CN" sz="1400" b="0" i="0" u="sng" strike="noStrike" kern="0" cap="none" spc="0" normalizeH="0" baseline="0" noProof="0" dirty="0" smtClean="0">
                <a:ln>
                  <a:noFill/>
                </a:ln>
                <a:solidFill>
                  <a:schemeClr val="tx1"/>
                </a:solidFill>
                <a:effectLst/>
                <a:uLnTx/>
                <a:uFillTx/>
                <a:latin typeface="+mn-lt"/>
                <a:ea typeface="MS PGothic" pitchFamily="34" charset="-128"/>
              </a:rPr>
              <a:t>Hot-Spot Pass-Through Internet Access: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Users on vehicle/train passing near an AP with a mobile phone must have the ability to access various Internet services in a few seconds to his/her </a:t>
            </a:r>
            <a:r>
              <a:rPr kumimoji="0" lang="en-GB" altLang="zh-CN" sz="1400" b="0" i="0" u="none" strike="noStrike" kern="0" cap="none" spc="0" normalizeH="0" baseline="0" noProof="0" dirty="0" err="1" smtClean="0">
                <a:ln>
                  <a:noFill/>
                </a:ln>
                <a:solidFill>
                  <a:schemeClr val="tx1"/>
                </a:solidFill>
                <a:effectLst/>
                <a:uLnTx/>
                <a:uFillTx/>
                <a:latin typeface="+mn-lt"/>
                <a:ea typeface="MS PGothic" pitchFamily="34" charset="-128"/>
              </a:rPr>
              <a:t>e-mail/twitter/facebook</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 or to </a:t>
            </a:r>
            <a:r>
              <a:rPr kumimoji="0" lang="en-GB" altLang="zh-CN" sz="1400" b="1" i="0" u="none" strike="noStrike" kern="0" cap="none" spc="0" normalizeH="0" baseline="0" noProof="0" dirty="0" smtClean="0">
                <a:ln>
                  <a:noFill/>
                </a:ln>
                <a:solidFill>
                  <a:schemeClr val="tx1"/>
                </a:solidFill>
                <a:effectLst/>
                <a:uLnTx/>
                <a:uFillTx/>
                <a:latin typeface="+mn-lt"/>
                <a:ea typeface="MS PGothic" pitchFamily="34" charset="-128"/>
              </a:rPr>
              <a:t>offload traffic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carried by other networks e.g. 3G.</a:t>
            </a:r>
          </a:p>
          <a:p>
            <a:pPr marL="285750" indent="-285750" eaLnBrk="0" hangingPunct="0">
              <a:spcBef>
                <a:spcPct val="20000"/>
              </a:spcBef>
              <a:buFontTx/>
              <a:buChar char="–"/>
            </a:pPr>
            <a:endParaRPr kumimoji="0" lang="zh-CN" altLang="zh-CN" sz="1600" b="0" i="0" u="none" strike="noStrike" kern="0" cap="none" spc="0" normalizeH="0" baseline="0" noProof="0" dirty="0" smtClean="0">
              <a:ln>
                <a:noFill/>
              </a:ln>
              <a:solidFill>
                <a:schemeClr val="tx1"/>
              </a:solidFill>
              <a:effectLst/>
              <a:uLnTx/>
              <a:uFillTx/>
              <a:latin typeface="+mn-lt"/>
              <a:ea typeface="MS PGothic" pitchFamily="34" charset="-128"/>
            </a:endParaRPr>
          </a:p>
        </p:txBody>
      </p:sp>
      <p:sp>
        <p:nvSpPr>
          <p:cNvPr id="140"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1031" name="タイトル 1"/>
          <p:cNvSpPr>
            <a:spLocks noGrp="1"/>
          </p:cNvSpPr>
          <p:nvPr>
            <p:ph type="title"/>
          </p:nvPr>
        </p:nvSpPr>
        <p:spPr/>
        <p:txBody>
          <a:bodyPr/>
          <a:lstStyle/>
          <a:p>
            <a:r>
              <a:rPr lang="en-US" altLang="zh-CN" dirty="0" smtClean="0">
                <a:ea typeface="MS PGothic" pitchFamily="34" charset="-128"/>
              </a:rPr>
              <a:t>Usual WiFi network architecture</a:t>
            </a:r>
            <a:br>
              <a:rPr lang="en-US" altLang="zh-CN" dirty="0" smtClean="0">
                <a:ea typeface="MS PGothic" pitchFamily="34" charset="-128"/>
              </a:rPr>
            </a:br>
            <a:r>
              <a:rPr lang="en-US" altLang="zh-CN" dirty="0" smtClean="0">
                <a:ea typeface="MS PGothic" pitchFamily="34" charset="-128"/>
              </a:rPr>
              <a:t>&amp; initial link setup</a:t>
            </a:r>
            <a:endParaRPr lang="ja-JP" altLang="en-US" dirty="0" smtClean="0">
              <a:ea typeface="MS PGothic" pitchFamily="34" charset="-128"/>
            </a:endParaRPr>
          </a:p>
        </p:txBody>
      </p:sp>
      <p:sp>
        <p:nvSpPr>
          <p:cNvPr id="1033" name="スライド番号プレースホルダ 5"/>
          <p:cNvSpPr>
            <a:spLocks noGrp="1"/>
          </p:cNvSpPr>
          <p:nvPr>
            <p:ph type="sldNum" sz="quarter" idx="12"/>
          </p:nvPr>
        </p:nvSpPr>
        <p:spPr>
          <a:noFill/>
        </p:spPr>
        <p:txBody>
          <a:bodyPr/>
          <a:lstStyle/>
          <a:p>
            <a:r>
              <a:rPr lang="en-US" altLang="ja-JP" smtClean="0"/>
              <a:t>Slide </a:t>
            </a:r>
            <a:fld id="{05200E38-FCC4-4DC5-A8EB-C73B3D15F5C9}" type="slidenum">
              <a:rPr lang="en-US" altLang="ja-JP" smtClean="0"/>
              <a:pPr/>
              <a:t>5</a:t>
            </a:fld>
            <a:endParaRPr lang="en-US" altLang="ja-JP" smtClean="0"/>
          </a:p>
        </p:txBody>
      </p:sp>
      <p:grpSp>
        <p:nvGrpSpPr>
          <p:cNvPr id="1034" name="Group 8"/>
          <p:cNvGrpSpPr>
            <a:grpSpLocks/>
          </p:cNvGrpSpPr>
          <p:nvPr/>
        </p:nvGrpSpPr>
        <p:grpSpPr bwMode="auto">
          <a:xfrm>
            <a:off x="3124200" y="2603500"/>
            <a:ext cx="241300" cy="839788"/>
            <a:chOff x="2980" y="2069"/>
            <a:chExt cx="182" cy="548"/>
          </a:xfrm>
        </p:grpSpPr>
        <p:graphicFrame>
          <p:nvGraphicFramePr>
            <p:cNvPr id="1029" name="Object 2"/>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118" name="Visio" r:id="rId4" imgW="380588" imgH="906612" progId="Visio.Drawing.11">
                    <p:embed/>
                  </p:oleObj>
                </mc:Choice>
                <mc:Fallback>
                  <p:oleObj name="Visio" r:id="rId4" imgW="380588" imgH="906612" progId="Visio.Drawing.11">
                    <p:embed/>
                    <p:pic>
                      <p:nvPicPr>
                        <p:cNvPr id="0" name="Picture 7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3"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1035" name="Group 8"/>
          <p:cNvGrpSpPr>
            <a:grpSpLocks/>
          </p:cNvGrpSpPr>
          <p:nvPr/>
        </p:nvGrpSpPr>
        <p:grpSpPr bwMode="auto">
          <a:xfrm>
            <a:off x="3124200" y="4038600"/>
            <a:ext cx="241300" cy="839788"/>
            <a:chOff x="2980" y="2069"/>
            <a:chExt cx="182" cy="548"/>
          </a:xfrm>
        </p:grpSpPr>
        <p:graphicFrame>
          <p:nvGraphicFramePr>
            <p:cNvPr id="1028"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119" name="Visio" r:id="rId6" imgW="380588" imgH="906612" progId="Visio.Drawing.11">
                    <p:embed/>
                  </p:oleObj>
                </mc:Choice>
                <mc:Fallback>
                  <p:oleObj name="Visio" r:id="rId6" imgW="380588" imgH="906612" progId="Visio.Drawing.11">
                    <p:embed/>
                    <p:pic>
                      <p:nvPicPr>
                        <p:cNvPr id="0" name="Picture 7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2"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4" name="组合 85"/>
          <p:cNvGrpSpPr>
            <a:grpSpLocks/>
          </p:cNvGrpSpPr>
          <p:nvPr/>
        </p:nvGrpSpPr>
        <p:grpSpPr bwMode="auto">
          <a:xfrm>
            <a:off x="533400" y="2133600"/>
            <a:ext cx="381000" cy="825500"/>
            <a:chOff x="685800" y="4419600"/>
            <a:chExt cx="381515" cy="825044"/>
          </a:xfrm>
        </p:grpSpPr>
        <p:pic>
          <p:nvPicPr>
            <p:cNvPr id="1070"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1071"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1037"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1026"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1120" name="CorelDRAW" r:id="rId8" imgW="1452524" imgH="1651406" progId="">
                  <p:embed/>
                </p:oleObj>
              </mc:Choice>
              <mc:Fallback>
                <p:oleObj name="CorelDRAW" r:id="rId8" imgW="1452524" imgH="1651406" progId="">
                  <p:embed/>
                  <p:pic>
                    <p:nvPicPr>
                      <p:cNvPr id="0" name="Picture 80"/>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38"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1039"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1040"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1027" name="Object 9"/>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1121" name="CorelDRAW" r:id="rId11" imgW="1568768" imgH="1084936" progId="">
                  <p:embed/>
                </p:oleObj>
              </mc:Choice>
              <mc:Fallback>
                <p:oleObj name="CorelDRAW" r:id="rId11" imgW="1568768" imgH="1084936" progId="">
                  <p:embed/>
                  <p:pic>
                    <p:nvPicPr>
                      <p:cNvPr id="0" name="Picture 8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1"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1042"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1043"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1044"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1045"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1046"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1047"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1048"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1049"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1050"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grpSp>
        <p:nvGrpSpPr>
          <p:cNvPr id="5" name="组合 68"/>
          <p:cNvGrpSpPr>
            <a:grpSpLocks/>
          </p:cNvGrpSpPr>
          <p:nvPr/>
        </p:nvGrpSpPr>
        <p:grpSpPr bwMode="auto">
          <a:xfrm>
            <a:off x="990600" y="2133600"/>
            <a:ext cx="2282825" cy="457200"/>
            <a:chOff x="1223562" y="2290460"/>
            <a:chExt cx="1978135" cy="487627"/>
          </a:xfrm>
        </p:grpSpPr>
        <p:sp>
          <p:nvSpPr>
            <p:cNvPr id="1068" name="任意多边形 54"/>
            <p:cNvSpPr>
              <a:spLocks/>
            </p:cNvSpPr>
            <p:nvPr/>
          </p:nvSpPr>
          <p:spPr bwMode="auto">
            <a:xfrm>
              <a:off x="1295400" y="2362200"/>
              <a:ext cx="1788405" cy="415887"/>
            </a:xfrm>
            <a:custGeom>
              <a:avLst/>
              <a:gdLst>
                <a:gd name="T0" fmla="*/ 0 w 1311007"/>
                <a:gd name="T1" fmla="*/ 0 h 374574"/>
                <a:gd name="T2" fmla="*/ 2439645 w 1311007"/>
                <a:gd name="T3" fmla="*/ 461757 h 374574"/>
                <a:gd name="T4" fmla="*/ 0 60000 65536"/>
                <a:gd name="T5" fmla="*/ 0 60000 65536"/>
                <a:gd name="T6" fmla="*/ 0 w 1311007"/>
                <a:gd name="T7" fmla="*/ 0 h 374574"/>
                <a:gd name="T8" fmla="*/ 1311007 w 1311007"/>
                <a:gd name="T9" fmla="*/ 374574 h 374574"/>
              </a:gdLst>
              <a:ahLst/>
              <a:cxnLst>
                <a:cxn ang="T4">
                  <a:pos x="T0" y="T1"/>
                </a:cxn>
                <a:cxn ang="T5">
                  <a:pos x="T2" y="T3"/>
                </a:cxn>
              </a:cxnLst>
              <a:rect l="T6" t="T7" r="T8" b="T9"/>
              <a:pathLst>
                <a:path w="1311007" h="374574">
                  <a:moveTo>
                    <a:pt x="0" y="0"/>
                  </a:moveTo>
                  <a:lnTo>
                    <a:pt x="1311007" y="374574"/>
                  </a:lnTo>
                </a:path>
              </a:pathLst>
            </a:custGeom>
            <a:solidFill>
              <a:schemeClr val="accent1"/>
            </a:solidFill>
            <a:ln w="12700" cap="flat" cmpd="sng" algn="ctr">
              <a:solidFill>
                <a:srgbClr val="FF0000"/>
              </a:solidFill>
              <a:prstDash val="solid"/>
              <a:round/>
              <a:headEnd type="triangle" w="sm" len="sm"/>
              <a:tailEnd type="triangle" w="sm" len="sm"/>
            </a:ln>
          </p:spPr>
          <p:txBody>
            <a:bodyPr/>
            <a:lstStyle/>
            <a:p>
              <a:endParaRPr lang="en-US"/>
            </a:p>
          </p:txBody>
        </p:sp>
        <p:sp>
          <p:nvSpPr>
            <p:cNvPr id="1069" name="TextBox 55"/>
            <p:cNvSpPr txBox="1">
              <a:spLocks noChangeArrowheads="1"/>
            </p:cNvSpPr>
            <p:nvPr/>
          </p:nvSpPr>
          <p:spPr bwMode="auto">
            <a:xfrm rot="655411">
              <a:off x="1223562" y="2290460"/>
              <a:ext cx="1978135" cy="276999"/>
            </a:xfrm>
            <a:prstGeom prst="rect">
              <a:avLst/>
            </a:prstGeom>
            <a:noFill/>
            <a:ln w="9525">
              <a:noFill/>
              <a:miter lim="800000"/>
              <a:headEnd/>
              <a:tailEnd/>
            </a:ln>
          </p:spPr>
          <p:txBody>
            <a:bodyPr>
              <a:spAutoFit/>
            </a:bodyPr>
            <a:lstStyle/>
            <a:p>
              <a:r>
                <a:rPr lang="en-US" altLang="zh-CN" dirty="0">
                  <a:solidFill>
                    <a:srgbClr val="FF0000"/>
                  </a:solidFill>
                </a:rPr>
                <a:t>1 Discovery &amp; Association</a:t>
              </a:r>
              <a:endParaRPr lang="zh-CN" altLang="en-US" dirty="0">
                <a:solidFill>
                  <a:srgbClr val="FF0000"/>
                </a:solidFill>
              </a:endParaRPr>
            </a:p>
          </p:txBody>
        </p:sp>
      </p:grpSp>
      <p:grpSp>
        <p:nvGrpSpPr>
          <p:cNvPr id="6" name="组合 69"/>
          <p:cNvGrpSpPr>
            <a:grpSpLocks/>
          </p:cNvGrpSpPr>
          <p:nvPr/>
        </p:nvGrpSpPr>
        <p:grpSpPr bwMode="auto">
          <a:xfrm>
            <a:off x="1219200" y="2506663"/>
            <a:ext cx="2971800" cy="465137"/>
            <a:chOff x="1295400" y="2582484"/>
            <a:chExt cx="2971800" cy="465517"/>
          </a:xfrm>
        </p:grpSpPr>
        <p:sp>
          <p:nvSpPr>
            <p:cNvPr id="1066" name="TextBox 67"/>
            <p:cNvSpPr txBox="1">
              <a:spLocks noChangeArrowheads="1"/>
            </p:cNvSpPr>
            <p:nvPr/>
          </p:nvSpPr>
          <p:spPr bwMode="auto">
            <a:xfrm rot="491893">
              <a:off x="1686043" y="2582484"/>
              <a:ext cx="1978135" cy="276999"/>
            </a:xfrm>
            <a:prstGeom prst="rect">
              <a:avLst/>
            </a:prstGeom>
            <a:noFill/>
            <a:ln w="9525">
              <a:noFill/>
              <a:miter lim="800000"/>
              <a:headEnd/>
              <a:tailEnd/>
            </a:ln>
          </p:spPr>
          <p:txBody>
            <a:bodyPr>
              <a:spAutoFit/>
            </a:bodyPr>
            <a:lstStyle/>
            <a:p>
              <a:r>
                <a:rPr lang="en-US" altLang="zh-CN" dirty="0">
                  <a:solidFill>
                    <a:srgbClr val="FF0000"/>
                  </a:solidFill>
                </a:rPr>
                <a:t>2 EAP authentication</a:t>
              </a:r>
              <a:endParaRPr lang="zh-CN" altLang="en-US" dirty="0">
                <a:solidFill>
                  <a:srgbClr val="FF0000"/>
                </a:solidFill>
              </a:endParaRPr>
            </a:p>
          </p:txBody>
        </p:sp>
        <p:sp>
          <p:nvSpPr>
            <p:cNvPr id="1067" name="任意多边形 66"/>
            <p:cNvSpPr>
              <a:spLocks/>
            </p:cNvSpPr>
            <p:nvPr/>
          </p:nvSpPr>
          <p:spPr bwMode="auto">
            <a:xfrm>
              <a:off x="1295400" y="2590801"/>
              <a:ext cx="2971800" cy="457200"/>
            </a:xfrm>
            <a:custGeom>
              <a:avLst/>
              <a:gdLst>
                <a:gd name="T0" fmla="*/ 0 w 2721166"/>
                <a:gd name="T1" fmla="*/ 0 h 517793"/>
                <a:gd name="T2" fmla="*/ 1997242 w 2721166"/>
                <a:gd name="T3" fmla="*/ 326394 h 517793"/>
                <a:gd name="T4" fmla="*/ 3245519 w 2721166"/>
                <a:gd name="T5" fmla="*/ 403698 h 517793"/>
                <a:gd name="T6" fmla="*/ 0 60000 65536"/>
                <a:gd name="T7" fmla="*/ 0 60000 65536"/>
                <a:gd name="T8" fmla="*/ 0 60000 65536"/>
                <a:gd name="T9" fmla="*/ 0 w 2721166"/>
                <a:gd name="T10" fmla="*/ 0 h 517793"/>
                <a:gd name="T11" fmla="*/ 2721166 w 2721166"/>
                <a:gd name="T12" fmla="*/ 517793 h 517793"/>
              </a:gdLst>
              <a:ahLst/>
              <a:cxnLst>
                <a:cxn ang="T6">
                  <a:pos x="T0" y="T1"/>
                </a:cxn>
                <a:cxn ang="T7">
                  <a:pos x="T2" y="T3"/>
                </a:cxn>
                <a:cxn ang="T8">
                  <a:pos x="T4" y="T5"/>
                </a:cxn>
              </a:cxnLst>
              <a:rect l="T9" t="T10" r="T11" b="T12"/>
              <a:pathLst>
                <a:path w="2721166" h="517793">
                  <a:moveTo>
                    <a:pt x="0" y="0"/>
                  </a:moveTo>
                  <a:cubicBezTo>
                    <a:pt x="610518" y="166171"/>
                    <a:pt x="1221036" y="332342"/>
                    <a:pt x="1674564" y="418641"/>
                  </a:cubicBezTo>
                  <a:cubicBezTo>
                    <a:pt x="2128092" y="504940"/>
                    <a:pt x="2537552" y="514121"/>
                    <a:pt x="2721166" y="517793"/>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7" name="组合 78"/>
          <p:cNvGrpSpPr>
            <a:grpSpLocks/>
          </p:cNvGrpSpPr>
          <p:nvPr/>
        </p:nvGrpSpPr>
        <p:grpSpPr bwMode="auto">
          <a:xfrm>
            <a:off x="1295400" y="2743200"/>
            <a:ext cx="3260725" cy="1289050"/>
            <a:chOff x="1295400" y="2667000"/>
            <a:chExt cx="3260992" cy="1288974"/>
          </a:xfrm>
        </p:grpSpPr>
        <p:sp>
          <p:nvSpPr>
            <p:cNvPr id="1064" name="TextBox 71"/>
            <p:cNvSpPr txBox="1">
              <a:spLocks noChangeArrowheads="1"/>
            </p:cNvSpPr>
            <p:nvPr/>
          </p:nvSpPr>
          <p:spPr bwMode="auto">
            <a:xfrm rot="491893">
              <a:off x="1458608" y="2790370"/>
              <a:ext cx="1750076" cy="276983"/>
            </a:xfrm>
            <a:prstGeom prst="rect">
              <a:avLst/>
            </a:prstGeom>
            <a:noFill/>
            <a:ln w="9525">
              <a:noFill/>
              <a:miter lim="800000"/>
              <a:headEnd/>
              <a:tailEnd/>
            </a:ln>
          </p:spPr>
          <p:txBody>
            <a:bodyPr wrap="square">
              <a:spAutoFit/>
            </a:bodyPr>
            <a:lstStyle/>
            <a:p>
              <a:r>
                <a:rPr lang="en-US" altLang="zh-CN" dirty="0">
                  <a:solidFill>
                    <a:srgbClr val="FF0000"/>
                  </a:solidFill>
                </a:rPr>
                <a:t>3  </a:t>
              </a:r>
              <a:r>
                <a:rPr lang="en-US" altLang="zh-CN" dirty="0" smtClean="0">
                  <a:solidFill>
                    <a:srgbClr val="FF0000"/>
                  </a:solidFill>
                </a:rPr>
                <a:t>IP address Assignment</a:t>
              </a:r>
              <a:endParaRPr lang="zh-CN" altLang="en-US" dirty="0">
                <a:solidFill>
                  <a:srgbClr val="FF0000"/>
                </a:solidFill>
              </a:endParaRPr>
            </a:p>
          </p:txBody>
        </p:sp>
        <p:sp>
          <p:nvSpPr>
            <p:cNvPr id="1065" name="任意多边形 73"/>
            <p:cNvSpPr>
              <a:spLocks/>
            </p:cNvSpPr>
            <p:nvPr/>
          </p:nvSpPr>
          <p:spPr bwMode="auto">
            <a:xfrm>
              <a:off x="1295400" y="2667000"/>
              <a:ext cx="3260992" cy="1288974"/>
            </a:xfrm>
            <a:custGeom>
              <a:avLst/>
              <a:gdLst>
                <a:gd name="T0" fmla="*/ 0 w 3260992"/>
                <a:gd name="T1" fmla="*/ 0 h 1288974"/>
                <a:gd name="T2" fmla="*/ 1972019 w 3260992"/>
                <a:gd name="T3" fmla="*/ 407624 h 1288974"/>
                <a:gd name="T4" fmla="*/ 3260992 w 3260992"/>
                <a:gd name="T5" fmla="*/ 1288974 h 1288974"/>
                <a:gd name="T6" fmla="*/ 0 60000 65536"/>
                <a:gd name="T7" fmla="*/ 0 60000 65536"/>
                <a:gd name="T8" fmla="*/ 0 60000 65536"/>
                <a:gd name="T9" fmla="*/ 0 w 3260992"/>
                <a:gd name="T10" fmla="*/ 0 h 1288974"/>
                <a:gd name="T11" fmla="*/ 3260992 w 3260992"/>
                <a:gd name="T12" fmla="*/ 1288974 h 1288974"/>
              </a:gdLst>
              <a:ahLst/>
              <a:cxnLst>
                <a:cxn ang="T6">
                  <a:pos x="T0" y="T1"/>
                </a:cxn>
                <a:cxn ang="T7">
                  <a:pos x="T2" y="T3"/>
                </a:cxn>
                <a:cxn ang="T8">
                  <a:pos x="T4" y="T5"/>
                </a:cxn>
              </a:cxnLst>
              <a:rect l="T9" t="T10" r="T11" b="T12"/>
              <a:pathLst>
                <a:path w="3260992" h="1288974">
                  <a:moveTo>
                    <a:pt x="0" y="0"/>
                  </a:moveTo>
                  <a:cubicBezTo>
                    <a:pt x="714260" y="96397"/>
                    <a:pt x="1428520" y="192795"/>
                    <a:pt x="1972019" y="407624"/>
                  </a:cubicBezTo>
                  <a:cubicBezTo>
                    <a:pt x="2515518" y="622453"/>
                    <a:pt x="2888255" y="955713"/>
                    <a:pt x="3260992" y="1288974"/>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8" name="组合 79"/>
          <p:cNvGrpSpPr>
            <a:grpSpLocks/>
          </p:cNvGrpSpPr>
          <p:nvPr/>
        </p:nvGrpSpPr>
        <p:grpSpPr bwMode="auto">
          <a:xfrm>
            <a:off x="1244600" y="2963863"/>
            <a:ext cx="5265738" cy="757237"/>
            <a:chOff x="1244906" y="2963537"/>
            <a:chExt cx="5266063" cy="758328"/>
          </a:xfrm>
        </p:grpSpPr>
        <p:sp>
          <p:nvSpPr>
            <p:cNvPr id="1062" name="TextBox 76"/>
            <p:cNvSpPr txBox="1">
              <a:spLocks noChangeArrowheads="1"/>
            </p:cNvSpPr>
            <p:nvPr/>
          </p:nvSpPr>
          <p:spPr bwMode="auto">
            <a:xfrm rot="1093626">
              <a:off x="1532813" y="3332357"/>
              <a:ext cx="1375426" cy="276999"/>
            </a:xfrm>
            <a:prstGeom prst="rect">
              <a:avLst/>
            </a:prstGeom>
            <a:noFill/>
            <a:ln w="9525">
              <a:noFill/>
              <a:miter lim="800000"/>
              <a:headEnd/>
              <a:tailEnd/>
            </a:ln>
          </p:spPr>
          <p:txBody>
            <a:bodyPr>
              <a:spAutoFit/>
            </a:bodyPr>
            <a:lstStyle/>
            <a:p>
              <a:r>
                <a:rPr lang="en-US" altLang="zh-CN" dirty="0">
                  <a:solidFill>
                    <a:srgbClr val="FF0000"/>
                  </a:solidFill>
                </a:rPr>
                <a:t>4 After link setup</a:t>
              </a:r>
              <a:endParaRPr lang="zh-CN" altLang="en-US" dirty="0">
                <a:solidFill>
                  <a:srgbClr val="FF0000"/>
                </a:solidFill>
              </a:endParaRPr>
            </a:p>
          </p:txBody>
        </p:sp>
        <p:sp>
          <p:nvSpPr>
            <p:cNvPr id="1063" name="任意多边形 75"/>
            <p:cNvSpPr>
              <a:spLocks/>
            </p:cNvSpPr>
            <p:nvPr/>
          </p:nvSpPr>
          <p:spPr bwMode="auto">
            <a:xfrm>
              <a:off x="1244906" y="2963537"/>
              <a:ext cx="5266063" cy="758328"/>
            </a:xfrm>
            <a:custGeom>
              <a:avLst/>
              <a:gdLst>
                <a:gd name="T0" fmla="*/ 0 w 5266063"/>
                <a:gd name="T1" fmla="*/ 0 h 758328"/>
                <a:gd name="T2" fmla="*/ 1432195 w 5266063"/>
                <a:gd name="T3" fmla="*/ 484743 h 758328"/>
                <a:gd name="T4" fmla="*/ 3492350 w 5266063"/>
                <a:gd name="T5" fmla="*/ 716097 h 758328"/>
                <a:gd name="T6" fmla="*/ 5266063 w 5266063"/>
                <a:gd name="T7" fmla="*/ 738130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cxnSp>
        <p:nvCxnSpPr>
          <p:cNvPr id="1055" name="直接连接符 81"/>
          <p:cNvCxnSpPr>
            <a:cxnSpLocks noChangeShapeType="1"/>
            <a:stCxn id="1073"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87" name="TextBox 86"/>
          <p:cNvSpPr txBox="1">
            <a:spLocks noChangeArrowheads="1"/>
          </p:cNvSpPr>
          <p:nvPr/>
        </p:nvSpPr>
        <p:spPr bwMode="auto">
          <a:xfrm>
            <a:off x="697468" y="3200400"/>
            <a:ext cx="369332" cy="1600200"/>
          </a:xfrm>
          <a:prstGeom prst="rect">
            <a:avLst/>
          </a:prstGeom>
          <a:noFill/>
          <a:ln w="9525">
            <a:noFill/>
            <a:miter lim="800000"/>
            <a:headEnd/>
            <a:tailEnd/>
          </a:ln>
        </p:spPr>
        <p:txBody>
          <a:bodyPr vert="eaVert" wrap="square">
            <a:spAutoFit/>
          </a:bodyPr>
          <a:lstStyle/>
          <a:p>
            <a:r>
              <a:rPr lang="en-US" altLang="zh-CN" dirty="0">
                <a:solidFill>
                  <a:srgbClr val="FF0000"/>
                </a:solidFill>
              </a:rPr>
              <a:t>5 </a:t>
            </a:r>
            <a:r>
              <a:rPr lang="en-US" altLang="zh-CN" dirty="0" smtClean="0">
                <a:solidFill>
                  <a:srgbClr val="FF0000"/>
                </a:solidFill>
              </a:rPr>
              <a:t>Move in WiFi ESS</a:t>
            </a:r>
            <a:endParaRPr lang="zh-CN" altLang="en-US" dirty="0">
              <a:solidFill>
                <a:srgbClr val="FF0000"/>
              </a:solidFill>
            </a:endParaRPr>
          </a:p>
        </p:txBody>
      </p:sp>
      <p:grpSp>
        <p:nvGrpSpPr>
          <p:cNvPr id="9" name="组合 87"/>
          <p:cNvGrpSpPr>
            <a:grpSpLocks/>
          </p:cNvGrpSpPr>
          <p:nvPr/>
        </p:nvGrpSpPr>
        <p:grpSpPr bwMode="auto">
          <a:xfrm>
            <a:off x="990600" y="3352800"/>
            <a:ext cx="3581400" cy="1447800"/>
            <a:chOff x="1168706" y="2125337"/>
            <a:chExt cx="3581401" cy="1447800"/>
          </a:xfrm>
        </p:grpSpPr>
        <p:sp>
          <p:nvSpPr>
            <p:cNvPr id="1060" name="TextBox 88"/>
            <p:cNvSpPr txBox="1">
              <a:spLocks noChangeArrowheads="1"/>
            </p:cNvSpPr>
            <p:nvPr/>
          </p:nvSpPr>
          <p:spPr bwMode="auto">
            <a:xfrm rot="-394922">
              <a:off x="1531225" y="3114425"/>
              <a:ext cx="1856926" cy="276999"/>
            </a:xfrm>
            <a:prstGeom prst="rect">
              <a:avLst/>
            </a:prstGeom>
            <a:noFill/>
            <a:ln w="9525">
              <a:noFill/>
              <a:miter lim="800000"/>
              <a:headEnd/>
              <a:tailEnd/>
            </a:ln>
          </p:spPr>
          <p:txBody>
            <a:bodyPr>
              <a:spAutoFit/>
            </a:bodyPr>
            <a:lstStyle/>
            <a:p>
              <a:r>
                <a:rPr lang="en-US" altLang="zh-CN" dirty="0">
                  <a:solidFill>
                    <a:srgbClr val="FF0000"/>
                  </a:solidFill>
                </a:rPr>
                <a:t>6 </a:t>
              </a:r>
              <a:r>
                <a:rPr lang="en-US" altLang="zh-CN" dirty="0" smtClean="0">
                  <a:solidFill>
                    <a:srgbClr val="FF0000"/>
                  </a:solidFill>
                </a:rPr>
                <a:t>Possible Fast transition</a:t>
              </a:r>
              <a:endParaRPr lang="zh-CN" altLang="en-US" dirty="0">
                <a:solidFill>
                  <a:srgbClr val="FF0000"/>
                </a:solidFill>
              </a:endParaRPr>
            </a:p>
          </p:txBody>
        </p:sp>
        <p:sp>
          <p:nvSpPr>
            <p:cNvPr id="1061" name="任意多边形 89"/>
            <p:cNvSpPr>
              <a:spLocks/>
            </p:cNvSpPr>
            <p:nvPr/>
          </p:nvSpPr>
          <p:spPr bwMode="auto">
            <a:xfrm rot="10800000" flipV="1">
              <a:off x="1168706" y="2125337"/>
              <a:ext cx="3581401" cy="1447800"/>
            </a:xfrm>
            <a:custGeom>
              <a:avLst/>
              <a:gdLst>
                <a:gd name="T0" fmla="*/ 0 w 5266063"/>
                <a:gd name="T1" fmla="*/ 0 h 758328"/>
                <a:gd name="T2" fmla="*/ 662424 w 5266063"/>
                <a:gd name="T3" fmla="*/ 1766909 h 758328"/>
                <a:gd name="T4" fmla="*/ 1615294 w 5266063"/>
                <a:gd name="T5" fmla="*/ 2610207 h 758328"/>
                <a:gd name="T6" fmla="*/ 2435678 w 5266063"/>
                <a:gd name="T7" fmla="*/ 2690518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sp>
        <p:nvSpPr>
          <p:cNvPr id="1058"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a:solidFill>
                  <a:srgbClr val="000000"/>
                </a:solidFill>
                <a:latin typeface="Comic Sans MS" pitchFamily="66" charset="0"/>
                <a:ea typeface="HY헤드라인M"/>
                <a:cs typeface="HY헤드라인M"/>
              </a:rPr>
              <a:t>11r Interface</a:t>
            </a:r>
            <a:endParaRPr kumimoji="1" lang="en-US" altLang="ko-KR">
              <a:solidFill>
                <a:srgbClr val="000000"/>
              </a:solidFill>
              <a:latin typeface="Comic Sans MS" pitchFamily="66" charset="0"/>
              <a:ea typeface="HY헤드라인M"/>
              <a:cs typeface="HY헤드라인M"/>
            </a:endParaRPr>
          </a:p>
        </p:txBody>
      </p:sp>
      <p:sp>
        <p:nvSpPr>
          <p:cNvPr id="93"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50" name="椭圆 49"/>
          <p:cNvSpPr/>
          <p:nvPr/>
        </p:nvSpPr>
        <p:spPr bwMode="auto">
          <a:xfrm>
            <a:off x="1676400" y="1981200"/>
            <a:ext cx="1219200" cy="1143000"/>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51" name="矩形标注 50"/>
          <p:cNvSpPr/>
          <p:nvPr/>
        </p:nvSpPr>
        <p:spPr bwMode="auto">
          <a:xfrm>
            <a:off x="3124200" y="1828800"/>
            <a:ext cx="2590800" cy="533400"/>
          </a:xfrm>
          <a:prstGeom prst="wedgeRectCallout">
            <a:avLst>
              <a:gd name="adj1" fmla="val -60307"/>
              <a:gd name="adj2" fmla="val 64756"/>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Times New Roman" charset="0"/>
              </a:rPr>
              <a:t>Too many message rounds!</a:t>
            </a:r>
            <a:endParaRPr kumimoji="0" lang="zh-CN" altLang="en-US" sz="1600" b="0" i="0" u="none" strike="noStrike" cap="none" normalizeH="0" baseline="0" dirty="0">
              <a:ln>
                <a:noFill/>
              </a:ln>
              <a:solidFill>
                <a:schemeClr val="tx1"/>
              </a:solidFill>
              <a:effectLst/>
              <a:latin typeface="Times New Roman" charset="0"/>
            </a:endParaRPr>
          </a:p>
        </p:txBody>
      </p:sp>
      <p:sp>
        <p:nvSpPr>
          <p:cNvPr id="52"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out)">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32"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out)">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ou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0 0  L 0 0.3331  E" pathEditMode="relative" ptsTypes="">
                                      <p:cBhvr>
                                        <p:cTn id="26" dur="2000" fill="hold"/>
                                        <p:tgtEl>
                                          <p:spTgt spid="4"/>
                                        </p:tgtEl>
                                        <p:attrNameLst>
                                          <p:attrName>ppt_x</p:attrName>
                                          <p:attrName>ppt_y</p:attrName>
                                        </p:attrNameLst>
                                      </p:cBhvr>
                                    </p:animMotion>
                                  </p:childTnLst>
                                </p:cTn>
                              </p:par>
                              <p:par>
                                <p:cTn id="27" presetID="1" presetClass="entr" presetSubtype="0" fill="hold" grpId="0" nodeType="withEffect">
                                  <p:stCondLst>
                                    <p:cond delay="0"/>
                                  </p:stCondLst>
                                  <p:childTnLst>
                                    <p:set>
                                      <p:cBhvr>
                                        <p:cTn id="28" dur="1" fill="hold">
                                          <p:stCondLst>
                                            <p:cond delay="0"/>
                                          </p:stCondLst>
                                        </p:cTn>
                                        <p:tgtEl>
                                          <p:spTgt spid="8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8" presetClass="entr" presetSubtype="32"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diamond(out)">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1"/>
                                        </p:tgtEl>
                                        <p:attrNameLst>
                                          <p:attrName>style.visibility</p:attrName>
                                        </p:attrNameLst>
                                      </p:cBhvr>
                                      <p:to>
                                        <p:strVal val="visible"/>
                                      </p:to>
                                    </p:set>
                                    <p:animEffect transition="in" filter="blinds(horizontal)">
                                      <p:cBhvr>
                                        <p:cTn id="38" dur="500"/>
                                        <p:tgtEl>
                                          <p:spTgt spid="51"/>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blinds(horizontal)">
                                      <p:cBhvr>
                                        <p:cTn id="4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50"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2055" name="タイトル 1"/>
          <p:cNvSpPr>
            <a:spLocks noGrp="1"/>
          </p:cNvSpPr>
          <p:nvPr>
            <p:ph type="title"/>
          </p:nvPr>
        </p:nvSpPr>
        <p:spPr>
          <a:xfrm>
            <a:off x="990600" y="609600"/>
            <a:ext cx="7772400" cy="1066800"/>
          </a:xfrm>
        </p:spPr>
        <p:txBody>
          <a:bodyPr/>
          <a:lstStyle/>
          <a:p>
            <a:r>
              <a:rPr lang="en-US" altLang="zh-CN" dirty="0" smtClean="0">
                <a:ea typeface="MS PGothic" pitchFamily="34" charset="-128"/>
              </a:rPr>
              <a:t>How to </a:t>
            </a:r>
            <a:r>
              <a:rPr lang="en-US" altLang="zh-CN" dirty="0">
                <a:ea typeface="MS PGothic" pitchFamily="34" charset="-128"/>
              </a:rPr>
              <a:t>reduce the time of </a:t>
            </a:r>
            <a:r>
              <a:rPr lang="en-US" altLang="zh-CN" dirty="0" smtClean="0">
                <a:ea typeface="MS PGothic" pitchFamily="34" charset="-128"/>
              </a:rPr>
              <a:t>ILS?</a:t>
            </a:r>
            <a:endParaRPr lang="ja-JP" altLang="en-US" dirty="0" smtClean="0">
              <a:ea typeface="MS PGothic" pitchFamily="34" charset="-128"/>
            </a:endParaRPr>
          </a:p>
        </p:txBody>
      </p:sp>
      <p:sp>
        <p:nvSpPr>
          <p:cNvPr id="2057" name="スライド番号プレースホルダ 5"/>
          <p:cNvSpPr>
            <a:spLocks noGrp="1"/>
          </p:cNvSpPr>
          <p:nvPr>
            <p:ph type="sldNum" sz="quarter" idx="12"/>
          </p:nvPr>
        </p:nvSpPr>
        <p:spPr>
          <a:noFill/>
        </p:spPr>
        <p:txBody>
          <a:bodyPr/>
          <a:lstStyle/>
          <a:p>
            <a:r>
              <a:rPr lang="en-US" altLang="ja-JP" smtClean="0"/>
              <a:t>Slide </a:t>
            </a:r>
            <a:fld id="{475305AB-4A79-4ADA-AA32-2A7853F06533}" type="slidenum">
              <a:rPr lang="en-US" altLang="ja-JP" smtClean="0"/>
              <a:pPr/>
              <a:t>6</a:t>
            </a:fld>
            <a:endParaRPr lang="en-US" altLang="ja-JP" smtClean="0"/>
          </a:p>
        </p:txBody>
      </p:sp>
      <p:grpSp>
        <p:nvGrpSpPr>
          <p:cNvPr id="2058" name="Group 8"/>
          <p:cNvGrpSpPr>
            <a:grpSpLocks/>
          </p:cNvGrpSpPr>
          <p:nvPr/>
        </p:nvGrpSpPr>
        <p:grpSpPr bwMode="auto">
          <a:xfrm>
            <a:off x="3124200" y="2603500"/>
            <a:ext cx="241300" cy="839788"/>
            <a:chOff x="2980" y="2069"/>
            <a:chExt cx="182" cy="548"/>
          </a:xfrm>
        </p:grpSpPr>
        <p:graphicFrame>
          <p:nvGraphicFramePr>
            <p:cNvPr id="2053" name="Object 9"/>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150" name="Visio" r:id="rId4" imgW="380588" imgH="906612" progId="Visio.Drawing.11">
                    <p:embed/>
                  </p:oleObj>
                </mc:Choice>
                <mc:Fallback>
                  <p:oleObj name="Visio" r:id="rId4" imgW="380588" imgH="906612" progId="Visio.Drawing.11">
                    <p:embed/>
                    <p:pic>
                      <p:nvPicPr>
                        <p:cNvPr id="0" name="Picture 8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8"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59" name="Group 8"/>
          <p:cNvGrpSpPr>
            <a:grpSpLocks/>
          </p:cNvGrpSpPr>
          <p:nvPr/>
        </p:nvGrpSpPr>
        <p:grpSpPr bwMode="auto">
          <a:xfrm>
            <a:off x="3124200" y="4038600"/>
            <a:ext cx="241300" cy="839788"/>
            <a:chOff x="2980" y="2069"/>
            <a:chExt cx="182" cy="548"/>
          </a:xfrm>
        </p:grpSpPr>
        <p:graphicFrame>
          <p:nvGraphicFramePr>
            <p:cNvPr id="2052"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151" name="Visio" r:id="rId6" imgW="380588" imgH="906612" progId="Visio.Drawing.11">
                    <p:embed/>
                  </p:oleObj>
                </mc:Choice>
                <mc:Fallback>
                  <p:oleObj name="Visio" r:id="rId6" imgW="380588" imgH="906612" progId="Visio.Drawing.11">
                    <p:embed/>
                    <p:pic>
                      <p:nvPicPr>
                        <p:cNvPr id="0" name="Picture 8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7"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60" name="组合 85"/>
          <p:cNvGrpSpPr>
            <a:grpSpLocks/>
          </p:cNvGrpSpPr>
          <p:nvPr/>
        </p:nvGrpSpPr>
        <p:grpSpPr bwMode="auto">
          <a:xfrm>
            <a:off x="533400" y="2133600"/>
            <a:ext cx="381000" cy="825500"/>
            <a:chOff x="685800" y="4419600"/>
            <a:chExt cx="381515" cy="825044"/>
          </a:xfrm>
        </p:grpSpPr>
        <p:pic>
          <p:nvPicPr>
            <p:cNvPr id="2095"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2096"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2061"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2050"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2152" name="CorelDRAW" r:id="rId8" imgW="1452524" imgH="1651406" progId="">
                  <p:embed/>
                </p:oleObj>
              </mc:Choice>
              <mc:Fallback>
                <p:oleObj name="CorelDRAW" r:id="rId8" imgW="1452524" imgH="1651406" progId="">
                  <p:embed/>
                  <p:pic>
                    <p:nvPicPr>
                      <p:cNvPr id="0" name="Picture 88"/>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62"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2063"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2064"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2051" name="Object 5"/>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2153" name="CorelDRAW" r:id="rId11" imgW="1568768" imgH="1084936" progId="">
                  <p:embed/>
                </p:oleObj>
              </mc:Choice>
              <mc:Fallback>
                <p:oleObj name="CorelDRAW" r:id="rId11" imgW="1568768" imgH="1084936" progId="">
                  <p:embed/>
                  <p:pic>
                    <p:nvPicPr>
                      <p:cNvPr id="0" name="Picture 8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5"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2066"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2067"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2068"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2069"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2070"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2071"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2072"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2073"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2074"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cxnSp>
        <p:nvCxnSpPr>
          <p:cNvPr id="2075" name="直接连接符 81"/>
          <p:cNvCxnSpPr>
            <a:cxnSpLocks noChangeShapeType="1"/>
            <a:stCxn id="2098"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2076"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dirty="0">
                <a:solidFill>
                  <a:srgbClr val="000000"/>
                </a:solidFill>
                <a:latin typeface="Comic Sans MS" pitchFamily="66" charset="0"/>
                <a:ea typeface="HY헤드라인M"/>
                <a:cs typeface="HY헤드라인M"/>
              </a:rPr>
              <a:t>11r Interface</a:t>
            </a:r>
            <a:endParaRPr kumimoji="1" lang="en-US" altLang="ko-KR" dirty="0">
              <a:solidFill>
                <a:srgbClr val="000000"/>
              </a:solidFill>
              <a:latin typeface="Comic Sans MS" pitchFamily="66" charset="0"/>
              <a:ea typeface="HY헤드라인M"/>
              <a:cs typeface="HY헤드라인M"/>
            </a:endParaRPr>
          </a:p>
        </p:txBody>
      </p:sp>
      <p:cxnSp>
        <p:nvCxnSpPr>
          <p:cNvPr id="2077" name="直接连接符 52"/>
          <p:cNvCxnSpPr>
            <a:cxnSpLocks noChangeShapeType="1"/>
          </p:cNvCxnSpPr>
          <p:nvPr/>
        </p:nvCxnSpPr>
        <p:spPr bwMode="auto">
          <a:xfrm>
            <a:off x="1143000" y="2667000"/>
            <a:ext cx="1981200" cy="469900"/>
          </a:xfrm>
          <a:prstGeom prst="line">
            <a:avLst/>
          </a:prstGeom>
          <a:noFill/>
          <a:ln w="12700" algn="ctr">
            <a:solidFill>
              <a:schemeClr val="tx1"/>
            </a:solidFill>
            <a:round/>
            <a:headEnd type="none" w="sm" len="sm"/>
            <a:tailEnd type="none" w="sm" len="sm"/>
          </a:ln>
        </p:spPr>
      </p:cxnSp>
      <p:grpSp>
        <p:nvGrpSpPr>
          <p:cNvPr id="5" name="组合 59"/>
          <p:cNvGrpSpPr>
            <a:grpSpLocks/>
          </p:cNvGrpSpPr>
          <p:nvPr/>
        </p:nvGrpSpPr>
        <p:grpSpPr bwMode="auto">
          <a:xfrm>
            <a:off x="1143000" y="1828800"/>
            <a:ext cx="2206589" cy="1600200"/>
            <a:chOff x="1143000" y="1828800"/>
            <a:chExt cx="2206589" cy="1600200"/>
          </a:xfrm>
        </p:grpSpPr>
        <p:sp>
          <p:nvSpPr>
            <p:cNvPr id="2092" name="椭圆 53"/>
            <p:cNvSpPr>
              <a:spLocks noChangeArrowheads="1"/>
            </p:cNvSpPr>
            <p:nvPr/>
          </p:nvSpPr>
          <p:spPr bwMode="auto">
            <a:xfrm>
              <a:off x="1371600" y="2438400"/>
              <a:ext cx="1600200" cy="9906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sp>
          <p:nvSpPr>
            <p:cNvPr id="2093" name="TextBox 56"/>
            <p:cNvSpPr txBox="1">
              <a:spLocks noChangeArrowheads="1"/>
            </p:cNvSpPr>
            <p:nvPr/>
          </p:nvSpPr>
          <p:spPr bwMode="auto">
            <a:xfrm>
              <a:off x="1143000" y="1828800"/>
              <a:ext cx="2206589" cy="461665"/>
            </a:xfrm>
            <a:prstGeom prst="rect">
              <a:avLst/>
            </a:prstGeom>
            <a:noFill/>
            <a:ln w="9525">
              <a:noFill/>
              <a:miter lim="800000"/>
              <a:headEnd/>
              <a:tailEnd/>
            </a:ln>
          </p:spPr>
          <p:txBody>
            <a:bodyPr wrap="square">
              <a:spAutoFit/>
            </a:bodyPr>
            <a:lstStyle/>
            <a:p>
              <a:r>
                <a:rPr lang="en-US" altLang="zh-CN" dirty="0" smtClean="0">
                  <a:solidFill>
                    <a:schemeClr val="accent2"/>
                  </a:solidFill>
                </a:rPr>
                <a:t>Reduce message rounds</a:t>
              </a:r>
            </a:p>
            <a:p>
              <a:r>
                <a:rPr lang="en-US" altLang="zh-CN" dirty="0" smtClean="0">
                  <a:solidFill>
                    <a:srgbClr val="FF0000"/>
                  </a:solidFill>
                </a:rPr>
                <a:t>Main scope of this contribution</a:t>
              </a:r>
              <a:endParaRPr lang="zh-CN" altLang="en-US" dirty="0">
                <a:solidFill>
                  <a:srgbClr val="FF0000"/>
                </a:solidFill>
              </a:endParaRPr>
            </a:p>
          </p:txBody>
        </p:sp>
        <p:cxnSp>
          <p:nvCxnSpPr>
            <p:cNvPr id="2094" name="直接箭头连接符 58"/>
            <p:cNvCxnSpPr>
              <a:cxnSpLocks noChangeShapeType="1"/>
            </p:cNvCxnSpPr>
            <p:nvPr/>
          </p:nvCxnSpPr>
          <p:spPr bwMode="auto">
            <a:xfrm>
              <a:off x="1981200" y="2057400"/>
              <a:ext cx="0" cy="381000"/>
            </a:xfrm>
            <a:prstGeom prst="straightConnector1">
              <a:avLst/>
            </a:prstGeom>
            <a:noFill/>
            <a:ln w="12700" algn="ctr">
              <a:solidFill>
                <a:schemeClr val="accent2"/>
              </a:solidFill>
              <a:round/>
              <a:headEnd type="none" w="sm" len="sm"/>
              <a:tailEnd type="arrow" w="med" len="med"/>
            </a:ln>
          </p:spPr>
        </p:cxnSp>
      </p:grpSp>
      <p:grpSp>
        <p:nvGrpSpPr>
          <p:cNvPr id="7" name="组合 64"/>
          <p:cNvGrpSpPr>
            <a:grpSpLocks/>
          </p:cNvGrpSpPr>
          <p:nvPr/>
        </p:nvGrpSpPr>
        <p:grpSpPr bwMode="auto">
          <a:xfrm>
            <a:off x="533401" y="2971800"/>
            <a:ext cx="3047999" cy="1585173"/>
            <a:chOff x="1905001" y="1596382"/>
            <a:chExt cx="3047999" cy="1666657"/>
          </a:xfrm>
        </p:grpSpPr>
        <p:sp>
          <p:nvSpPr>
            <p:cNvPr id="2083" name="TextBox 68"/>
            <p:cNvSpPr txBox="1">
              <a:spLocks noChangeArrowheads="1"/>
            </p:cNvSpPr>
            <p:nvPr/>
          </p:nvSpPr>
          <p:spPr bwMode="auto">
            <a:xfrm>
              <a:off x="1905001" y="2971801"/>
              <a:ext cx="2590799" cy="291238"/>
            </a:xfrm>
            <a:prstGeom prst="rect">
              <a:avLst/>
            </a:prstGeom>
            <a:noFill/>
            <a:ln w="9525">
              <a:noFill/>
              <a:miter lim="800000"/>
              <a:headEnd/>
              <a:tailEnd/>
            </a:ln>
          </p:spPr>
          <p:txBody>
            <a:bodyPr wrap="square">
              <a:spAutoFit/>
            </a:bodyPr>
            <a:lstStyle/>
            <a:p>
              <a:r>
                <a:rPr lang="en-US" altLang="zh-CN" dirty="0">
                  <a:solidFill>
                    <a:schemeClr val="accent2"/>
                  </a:solidFill>
                </a:rPr>
                <a:t>Key hierarchy </a:t>
              </a:r>
              <a:r>
                <a:rPr lang="en-US" altLang="zh-CN" dirty="0" smtClean="0">
                  <a:solidFill>
                    <a:schemeClr val="accent2"/>
                  </a:solidFill>
                </a:rPr>
                <a:t>should not </a:t>
              </a:r>
              <a:r>
                <a:rPr lang="en-US" altLang="zh-CN" dirty="0">
                  <a:solidFill>
                    <a:schemeClr val="accent2"/>
                  </a:solidFill>
                </a:rPr>
                <a:t>be </a:t>
              </a:r>
              <a:r>
                <a:rPr lang="en-US" altLang="zh-CN" dirty="0" smtClean="0">
                  <a:solidFill>
                    <a:schemeClr val="accent2"/>
                  </a:solidFill>
                </a:rPr>
                <a:t>changed! </a:t>
              </a:r>
            </a:p>
          </p:txBody>
        </p:sp>
        <p:cxnSp>
          <p:nvCxnSpPr>
            <p:cNvPr id="2084" name="直接箭头连接符 69"/>
            <p:cNvCxnSpPr>
              <a:cxnSpLocks noChangeShapeType="1"/>
            </p:cNvCxnSpPr>
            <p:nvPr/>
          </p:nvCxnSpPr>
          <p:spPr bwMode="auto">
            <a:xfrm flipV="1">
              <a:off x="3505200" y="2591292"/>
              <a:ext cx="1066800" cy="380509"/>
            </a:xfrm>
            <a:prstGeom prst="straightConnector1">
              <a:avLst/>
            </a:prstGeom>
            <a:noFill/>
            <a:ln w="12700" algn="ctr">
              <a:solidFill>
                <a:schemeClr val="accent2"/>
              </a:solidFill>
              <a:round/>
              <a:headEnd type="none" w="sm" len="sm"/>
              <a:tailEnd type="arrow" w="med" len="med"/>
            </a:ln>
          </p:spPr>
        </p:cxnSp>
        <p:cxnSp>
          <p:nvCxnSpPr>
            <p:cNvPr id="2086" name="直接箭头连接符 79"/>
            <p:cNvCxnSpPr>
              <a:cxnSpLocks noChangeShapeType="1"/>
            </p:cNvCxnSpPr>
            <p:nvPr/>
          </p:nvCxnSpPr>
          <p:spPr bwMode="auto">
            <a:xfrm flipV="1">
              <a:off x="3505200" y="1996967"/>
              <a:ext cx="1447800" cy="898635"/>
            </a:xfrm>
            <a:prstGeom prst="straightConnector1">
              <a:avLst/>
            </a:prstGeom>
            <a:noFill/>
            <a:ln w="12700" algn="ctr">
              <a:solidFill>
                <a:schemeClr val="accent2"/>
              </a:solidFill>
              <a:round/>
              <a:headEnd type="none" w="sm" len="sm"/>
              <a:tailEnd type="arrow" w="med" len="med"/>
            </a:ln>
          </p:spPr>
        </p:cxnSp>
        <p:cxnSp>
          <p:nvCxnSpPr>
            <p:cNvPr id="2088" name="直接箭头连接符 83"/>
            <p:cNvCxnSpPr>
              <a:cxnSpLocks noChangeShapeType="1"/>
            </p:cNvCxnSpPr>
            <p:nvPr/>
          </p:nvCxnSpPr>
          <p:spPr bwMode="auto">
            <a:xfrm flipV="1">
              <a:off x="3352800" y="1596382"/>
              <a:ext cx="228600" cy="1375418"/>
            </a:xfrm>
            <a:prstGeom prst="straightConnector1">
              <a:avLst/>
            </a:prstGeom>
            <a:noFill/>
            <a:ln w="12700" algn="ctr">
              <a:solidFill>
                <a:schemeClr val="accent2"/>
              </a:solidFill>
              <a:round/>
              <a:headEnd type="none" w="sm" len="sm"/>
              <a:tailEnd type="arrow" w="med" len="med"/>
            </a:ln>
          </p:spPr>
        </p:cxnSp>
      </p:grpSp>
      <p:sp>
        <p:nvSpPr>
          <p:cNvPr id="8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grpSp>
        <p:nvGrpSpPr>
          <p:cNvPr id="61" name="组合 60"/>
          <p:cNvGrpSpPr/>
          <p:nvPr/>
        </p:nvGrpSpPr>
        <p:grpSpPr>
          <a:xfrm>
            <a:off x="3276600" y="1981200"/>
            <a:ext cx="3310522" cy="1497922"/>
            <a:chOff x="3276600" y="1981200"/>
            <a:chExt cx="3310522" cy="1497922"/>
          </a:xfrm>
        </p:grpSpPr>
        <p:grpSp>
          <p:nvGrpSpPr>
            <p:cNvPr id="6" name="组合 63"/>
            <p:cNvGrpSpPr>
              <a:grpSpLocks/>
            </p:cNvGrpSpPr>
            <p:nvPr/>
          </p:nvGrpSpPr>
          <p:grpSpPr bwMode="auto">
            <a:xfrm>
              <a:off x="3276600" y="1981200"/>
              <a:ext cx="3310522" cy="990600"/>
              <a:chOff x="3276601" y="1981200"/>
              <a:chExt cx="3311600" cy="990600"/>
            </a:xfrm>
          </p:grpSpPr>
          <p:sp>
            <p:nvSpPr>
              <p:cNvPr id="2090" name="TextBox 60"/>
              <p:cNvSpPr txBox="1">
                <a:spLocks noChangeArrowheads="1"/>
              </p:cNvSpPr>
              <p:nvPr/>
            </p:nvSpPr>
            <p:spPr bwMode="auto">
              <a:xfrm>
                <a:off x="3276601" y="1981200"/>
                <a:ext cx="3311600" cy="461665"/>
              </a:xfrm>
              <a:prstGeom prst="rect">
                <a:avLst/>
              </a:prstGeom>
              <a:noFill/>
              <a:ln w="9525">
                <a:noFill/>
                <a:miter lim="800000"/>
                <a:headEnd/>
                <a:tailEnd/>
              </a:ln>
            </p:spPr>
            <p:txBody>
              <a:bodyPr wrap="square">
                <a:spAutoFit/>
              </a:bodyPr>
              <a:lstStyle/>
              <a:p>
                <a:r>
                  <a:rPr lang="en-US" altLang="zh-CN" dirty="0" smtClean="0">
                    <a:solidFill>
                      <a:schemeClr val="accent2"/>
                    </a:solidFill>
                  </a:rPr>
                  <a:t>AP prefigured with IP pool or </a:t>
                </a:r>
                <a:r>
                  <a:rPr lang="en-US" altLang="zh-CN" dirty="0">
                    <a:solidFill>
                      <a:schemeClr val="accent2"/>
                    </a:solidFill>
                  </a:rPr>
                  <a:t>IP assignment concurrently carried </a:t>
                </a:r>
                <a:r>
                  <a:rPr lang="en-US" altLang="zh-CN" dirty="0" smtClean="0">
                    <a:solidFill>
                      <a:schemeClr val="accent2"/>
                    </a:solidFill>
                  </a:rPr>
                  <a:t>out</a:t>
                </a:r>
                <a:endParaRPr lang="zh-CN" altLang="en-US" dirty="0">
                  <a:solidFill>
                    <a:schemeClr val="accent2"/>
                  </a:solidFill>
                </a:endParaRPr>
              </a:p>
            </p:txBody>
          </p:sp>
          <p:cxnSp>
            <p:nvCxnSpPr>
              <p:cNvPr id="2091" name="直接箭头连接符 62"/>
              <p:cNvCxnSpPr>
                <a:cxnSpLocks noChangeShapeType="1"/>
              </p:cNvCxnSpPr>
              <p:nvPr/>
            </p:nvCxnSpPr>
            <p:spPr bwMode="auto">
              <a:xfrm flipH="1">
                <a:off x="3695700" y="2362200"/>
                <a:ext cx="38100" cy="609600"/>
              </a:xfrm>
              <a:prstGeom prst="straightConnector1">
                <a:avLst/>
              </a:prstGeom>
              <a:noFill/>
              <a:ln w="12700" algn="ctr">
                <a:solidFill>
                  <a:schemeClr val="accent2"/>
                </a:solidFill>
                <a:round/>
                <a:headEnd type="none" w="sm" len="sm"/>
                <a:tailEnd type="arrow" w="med" len="med"/>
              </a:ln>
            </p:spPr>
          </p:cxnSp>
        </p:grpSp>
        <p:sp>
          <p:nvSpPr>
            <p:cNvPr id="60" name="椭圆 78"/>
            <p:cNvSpPr>
              <a:spLocks noChangeArrowheads="1"/>
            </p:cNvSpPr>
            <p:nvPr/>
          </p:nvSpPr>
          <p:spPr bwMode="auto">
            <a:xfrm>
              <a:off x="3352800" y="2971800"/>
              <a:ext cx="533400" cy="507322"/>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grpSp>
      <p:sp>
        <p:nvSpPr>
          <p:cNvPr id="54"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blinds(horizontal)">
                                      <p:cBhvr>
                                        <p:cTn id="12" dur="500"/>
                                        <p:tgtEl>
                                          <p:spTgt spid="6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Why keep EAP?</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7</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p:txBody>
          <a:bodyPr/>
          <a:lstStyle/>
          <a:p>
            <a:r>
              <a:rPr lang="en-US" altLang="zh-CN" sz="1800" dirty="0" smtClean="0"/>
              <a:t>In 3GPP TS33.402</a:t>
            </a:r>
            <a:r>
              <a:rPr lang="zh-CN" altLang="en-US" sz="1800" dirty="0" smtClean="0"/>
              <a:t>（</a:t>
            </a:r>
            <a:r>
              <a:rPr lang="en-US" altLang="zh-CN" sz="1800" dirty="0" smtClean="0"/>
              <a:t>SAE Security aspects of non-3GPP accesses</a:t>
            </a:r>
            <a:r>
              <a:rPr lang="zh-CN" altLang="en-US" sz="1800" dirty="0" smtClean="0"/>
              <a:t>）</a:t>
            </a:r>
            <a:r>
              <a:rPr lang="en-US" altLang="zh-CN" sz="1800" dirty="0" smtClean="0"/>
              <a:t>, it is specified:</a:t>
            </a:r>
            <a:endParaRPr lang="zh-CN" altLang="en-US" sz="1800" dirty="0" smtClean="0"/>
          </a:p>
          <a:p>
            <a:pPr lvl="1"/>
            <a:r>
              <a:rPr lang="en-US" altLang="zh-CN" sz="1400" dirty="0" smtClean="0"/>
              <a:t>Access authentication for non-3GPP access in EPS shall be based on EAP-AKA (</a:t>
            </a:r>
            <a:r>
              <a:rPr lang="en-GB" altLang="zh-CN" sz="1400" dirty="0" smtClean="0"/>
              <a:t>IETF RFC 4187)</a:t>
            </a:r>
            <a:r>
              <a:rPr lang="en-US" altLang="zh-CN" sz="1400" dirty="0" smtClean="0"/>
              <a:t> or on EAP-AKA’ (</a:t>
            </a:r>
            <a:r>
              <a:rPr lang="en-GB" altLang="zh-CN" sz="1400" dirty="0" smtClean="0"/>
              <a:t>IETF RFC </a:t>
            </a:r>
            <a:r>
              <a:rPr lang="en-US" altLang="zh-CN" sz="1400" dirty="0" smtClean="0"/>
              <a:t>5448). </a:t>
            </a:r>
          </a:p>
          <a:p>
            <a:endParaRPr lang="zh-CN" altLang="en-US" sz="1800" dirty="0" smtClean="0"/>
          </a:p>
          <a:p>
            <a:r>
              <a:rPr lang="en-US" altLang="zh-CN" sz="1800" dirty="0" smtClean="0"/>
              <a:t>In WiMAX NWG T37(WiMAX WiFi Interworking), EAP is also conducted by AAA server in WiMAX CSN during WiFi ILS.</a:t>
            </a:r>
            <a:endParaRPr lang="zh-CN" altLang="en-US" sz="1800" dirty="0" smtClean="0"/>
          </a:p>
          <a:p>
            <a:endParaRPr lang="zh-CN" altLang="en-US" sz="1800" dirty="0" smtClean="0"/>
          </a:p>
          <a:p>
            <a:r>
              <a:rPr lang="en-US" altLang="zh-CN" sz="1800" dirty="0" smtClean="0"/>
              <a:t>Considering the MIP keys are derived from EMSK which is an outcome of an EAP procedure in current network specifications (see 3GPP TS33.402 and WMF T32), the EAP should be kept in FILS.</a:t>
            </a:r>
          </a:p>
          <a:p>
            <a:pPr lvl="1"/>
            <a:endParaRPr lang="zh-CN" altLang="en-US" sz="1400" dirty="0"/>
          </a:p>
        </p:txBody>
      </p:sp>
      <p:sp>
        <p:nvSpPr>
          <p:cNvPr id="9"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DHCP or not?</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8</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a:xfrm>
            <a:off x="685800" y="1828800"/>
            <a:ext cx="7772400" cy="4114800"/>
          </a:xfrm>
        </p:spPr>
        <p:txBody>
          <a:bodyPr/>
          <a:lstStyle/>
          <a:p>
            <a:r>
              <a:rPr lang="en-US" altLang="zh-CN" sz="2000" dirty="0" smtClean="0"/>
              <a:t>DHCP is the main protocol for IP address allocation even in IPv6 (DHCPv6). </a:t>
            </a:r>
          </a:p>
          <a:p>
            <a:r>
              <a:rPr lang="en-US" altLang="zh-CN" sz="2000" dirty="0" smtClean="0"/>
              <a:t>DHCP is not only used to assign an IP address , but also used to deliver many other information.</a:t>
            </a:r>
          </a:p>
          <a:p>
            <a:pPr lvl="1"/>
            <a:r>
              <a:rPr lang="en-US" altLang="zh-CN" sz="1600" dirty="0" smtClean="0"/>
              <a:t>An very important example is that in BBF TR069 a CPE identifies itself to the DHCP server as supporting ACS Discovery method defined in TR069 by including the string “dslforum.org”  in DHCP option 60 (in DHCP Discovery/Request) and then the DHCP server  includes an ACS URL and a provisioning code in DHCP option 43 in its response (DHCP Offer/ACK) . </a:t>
            </a:r>
          </a:p>
          <a:p>
            <a:r>
              <a:rPr lang="en-US" altLang="zh-CN" sz="2000" dirty="0" smtClean="0"/>
              <a:t>IF a STA has to acquire more information, then extra steps besides FILS are needed. Problems are just delayed to the following steps.</a:t>
            </a:r>
          </a:p>
          <a:p>
            <a:r>
              <a:rPr lang="en-US" altLang="zh-CN" sz="2000" dirty="0" smtClean="0"/>
              <a:t>DHCP is still a good option in FILS, but IP assignment mechanism is the choice of network operator.</a:t>
            </a:r>
            <a:endParaRPr lang="zh-CN" altLang="en-US" sz="2000" dirty="0"/>
          </a:p>
        </p:txBody>
      </p:sp>
      <p:sp>
        <p:nvSpPr>
          <p:cNvPr id="9"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685800" y="533400"/>
            <a:ext cx="7772400" cy="1066800"/>
          </a:xfrm>
        </p:spPr>
        <p:txBody>
          <a:bodyPr/>
          <a:lstStyle/>
          <a:p>
            <a:r>
              <a:rPr lang="en-US" altLang="ja-JP" dirty="0" smtClean="0">
                <a:ea typeface="MS PGothic" pitchFamily="34" charset="-128"/>
              </a:rPr>
              <a:t>Upper Layer </a:t>
            </a:r>
            <a:r>
              <a:rPr lang="en-US" altLang="zh-CN" dirty="0" smtClean="0">
                <a:ea typeface="MS PGothic" pitchFamily="34" charset="-128"/>
              </a:rPr>
              <a:t>Message</a:t>
            </a:r>
            <a:r>
              <a:rPr lang="en-US" altLang="ja-JP" dirty="0" smtClean="0">
                <a:ea typeface="MS PGothic" pitchFamily="34" charset="-128"/>
              </a:rPr>
              <a:t> IE</a:t>
            </a:r>
            <a:endParaRPr lang="ja-JP" altLang="en-US" dirty="0" smtClean="0">
              <a:ea typeface="MS PGothic" pitchFamily="34" charset="-128"/>
            </a:endParaRPr>
          </a:p>
        </p:txBody>
      </p:sp>
      <p:sp>
        <p:nvSpPr>
          <p:cNvPr id="9219" name="コンテンツ プレースホルダ 2"/>
          <p:cNvSpPr>
            <a:spLocks noGrp="1"/>
          </p:cNvSpPr>
          <p:nvPr>
            <p:ph idx="1"/>
          </p:nvPr>
        </p:nvSpPr>
        <p:spPr>
          <a:xfrm>
            <a:off x="685800" y="1524000"/>
            <a:ext cx="7772400" cy="685800"/>
          </a:xfrm>
        </p:spPr>
        <p:txBody>
          <a:bodyPr/>
          <a:lstStyle/>
          <a:p>
            <a:r>
              <a:rPr lang="en-US" altLang="zh-CN" dirty="0" smtClean="0">
                <a:ea typeface="MS PGothic" pitchFamily="34" charset="-128"/>
              </a:rPr>
              <a:t>New Upper Layer Message IE can be defined as below</a:t>
            </a:r>
          </a:p>
          <a:p>
            <a:pPr>
              <a:buFontTx/>
              <a:buNone/>
            </a:pPr>
            <a:endParaRPr lang="en-US" altLang="ja-JP" dirty="0" smtClean="0">
              <a:ea typeface="MS PGothic" pitchFamily="34" charset="-128"/>
            </a:endParaRPr>
          </a:p>
        </p:txBody>
      </p:sp>
      <p:sp>
        <p:nvSpPr>
          <p:cNvPr id="9221" name="スライド番号プレースホルダ 5"/>
          <p:cNvSpPr>
            <a:spLocks noGrp="1"/>
          </p:cNvSpPr>
          <p:nvPr>
            <p:ph type="sldNum" sz="quarter" idx="12"/>
          </p:nvPr>
        </p:nvSpPr>
        <p:spPr>
          <a:noFill/>
        </p:spPr>
        <p:txBody>
          <a:bodyPr/>
          <a:lstStyle/>
          <a:p>
            <a:r>
              <a:rPr lang="en-US" altLang="ja-JP" smtClean="0"/>
              <a:t>Slide </a:t>
            </a:r>
            <a:fld id="{E01EBEFC-918E-4BF0-BC7C-10395957B882}" type="slidenum">
              <a:rPr lang="en-US" altLang="ja-JP" smtClean="0"/>
              <a:pPr/>
              <a:t>9</a:t>
            </a:fld>
            <a:endParaRPr lang="en-US" altLang="ja-JP" smtClean="0"/>
          </a:p>
        </p:txBody>
      </p:sp>
      <p:sp>
        <p:nvSpPr>
          <p:cNvPr id="9253" name="TextBox 85"/>
          <p:cNvSpPr txBox="1">
            <a:spLocks noChangeArrowheads="1"/>
          </p:cNvSpPr>
          <p:nvPr/>
        </p:nvSpPr>
        <p:spPr bwMode="auto">
          <a:xfrm>
            <a:off x="2616042" y="5810110"/>
            <a:ext cx="4086225" cy="369888"/>
          </a:xfrm>
          <a:prstGeom prst="rect">
            <a:avLst/>
          </a:prstGeom>
          <a:noFill/>
          <a:ln w="9525">
            <a:noFill/>
            <a:miter lim="800000"/>
            <a:headEnd/>
            <a:tailEnd/>
          </a:ln>
        </p:spPr>
        <p:txBody>
          <a:bodyPr wrap="none">
            <a:spAutoFit/>
          </a:bodyPr>
          <a:lstStyle/>
          <a:p>
            <a:r>
              <a:rPr lang="en-US" altLang="zh-CN" sz="1800" b="1" dirty="0"/>
              <a:t>Upper layer message IE element format</a:t>
            </a:r>
            <a:endParaRPr lang="zh-CN" altLang="en-US" sz="1800" b="1" dirty="0"/>
          </a:p>
        </p:txBody>
      </p:sp>
      <p:sp>
        <p:nvSpPr>
          <p:cNvPr id="67"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32"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
        <p:nvSpPr>
          <p:cNvPr id="39" name="矩形 6"/>
          <p:cNvSpPr>
            <a:spLocks noChangeArrowheads="1"/>
          </p:cNvSpPr>
          <p:nvPr/>
        </p:nvSpPr>
        <p:spPr bwMode="auto">
          <a:xfrm>
            <a:off x="1219200" y="2362200"/>
            <a:ext cx="51054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40" name="直接连接符 8"/>
          <p:cNvCxnSpPr>
            <a:cxnSpLocks noChangeShapeType="1"/>
          </p:cNvCxnSpPr>
          <p:nvPr/>
        </p:nvCxnSpPr>
        <p:spPr bwMode="auto">
          <a:xfrm rot="5400000">
            <a:off x="1828800" y="2590800"/>
            <a:ext cx="457200" cy="0"/>
          </a:xfrm>
          <a:prstGeom prst="line">
            <a:avLst/>
          </a:prstGeom>
          <a:noFill/>
          <a:ln w="12700" algn="ctr">
            <a:solidFill>
              <a:schemeClr val="tx1"/>
            </a:solidFill>
            <a:round/>
            <a:headEnd type="none" w="sm" len="sm"/>
            <a:tailEnd type="none" w="sm" len="sm"/>
          </a:ln>
        </p:spPr>
      </p:cxnSp>
      <p:cxnSp>
        <p:nvCxnSpPr>
          <p:cNvPr id="41" name="直接连接符 9"/>
          <p:cNvCxnSpPr>
            <a:cxnSpLocks noChangeShapeType="1"/>
          </p:cNvCxnSpPr>
          <p:nvPr/>
        </p:nvCxnSpPr>
        <p:spPr bwMode="auto">
          <a:xfrm rot="5400000">
            <a:off x="2971800" y="2590800"/>
            <a:ext cx="457200" cy="0"/>
          </a:xfrm>
          <a:prstGeom prst="line">
            <a:avLst/>
          </a:prstGeom>
          <a:noFill/>
          <a:ln w="12700" algn="ctr">
            <a:solidFill>
              <a:schemeClr val="tx1"/>
            </a:solidFill>
            <a:round/>
            <a:headEnd type="none" w="sm" len="sm"/>
            <a:tailEnd type="none" w="sm" len="sm"/>
          </a:ln>
        </p:spPr>
      </p:cxnSp>
      <p:sp>
        <p:nvSpPr>
          <p:cNvPr id="42" name="TextBox 10"/>
          <p:cNvSpPr txBox="1">
            <a:spLocks noChangeArrowheads="1"/>
          </p:cNvSpPr>
          <p:nvPr/>
        </p:nvSpPr>
        <p:spPr bwMode="auto">
          <a:xfrm>
            <a:off x="1219200" y="2438400"/>
            <a:ext cx="914400" cy="276225"/>
          </a:xfrm>
          <a:prstGeom prst="rect">
            <a:avLst/>
          </a:prstGeom>
          <a:noFill/>
          <a:ln w="9525">
            <a:noFill/>
            <a:miter lim="800000"/>
            <a:headEnd/>
            <a:tailEnd/>
          </a:ln>
        </p:spPr>
        <p:txBody>
          <a:bodyPr>
            <a:spAutoFit/>
          </a:bodyPr>
          <a:lstStyle/>
          <a:p>
            <a:r>
              <a:rPr lang="en-US" altLang="zh-CN" dirty="0"/>
              <a:t>Element ID</a:t>
            </a:r>
            <a:endParaRPr lang="zh-CN" altLang="en-US" dirty="0"/>
          </a:p>
        </p:txBody>
      </p:sp>
      <p:sp>
        <p:nvSpPr>
          <p:cNvPr id="43" name="TextBox 11"/>
          <p:cNvSpPr txBox="1">
            <a:spLocks noChangeArrowheads="1"/>
          </p:cNvSpPr>
          <p:nvPr/>
        </p:nvSpPr>
        <p:spPr bwMode="auto">
          <a:xfrm>
            <a:off x="2362200" y="2438400"/>
            <a:ext cx="571500" cy="276225"/>
          </a:xfrm>
          <a:prstGeom prst="rect">
            <a:avLst/>
          </a:prstGeom>
          <a:noFill/>
          <a:ln w="9525">
            <a:noFill/>
            <a:miter lim="800000"/>
            <a:headEnd/>
            <a:tailEnd/>
          </a:ln>
        </p:spPr>
        <p:txBody>
          <a:bodyPr wrap="none">
            <a:spAutoFit/>
          </a:bodyPr>
          <a:lstStyle/>
          <a:p>
            <a:r>
              <a:rPr lang="en-US" altLang="zh-CN" dirty="0"/>
              <a:t>length</a:t>
            </a:r>
            <a:endParaRPr lang="zh-CN" altLang="en-US" dirty="0"/>
          </a:p>
        </p:txBody>
      </p:sp>
      <p:sp>
        <p:nvSpPr>
          <p:cNvPr id="45" name="矩形 13"/>
          <p:cNvSpPr>
            <a:spLocks noChangeArrowheads="1"/>
          </p:cNvSpPr>
          <p:nvPr/>
        </p:nvSpPr>
        <p:spPr bwMode="auto">
          <a:xfrm>
            <a:off x="1915955" y="3352800"/>
            <a:ext cx="22860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47" name="直接连接符 16"/>
          <p:cNvCxnSpPr>
            <a:cxnSpLocks noChangeShapeType="1"/>
          </p:cNvCxnSpPr>
          <p:nvPr/>
        </p:nvCxnSpPr>
        <p:spPr bwMode="auto">
          <a:xfrm flipH="1">
            <a:off x="1915955" y="2819400"/>
            <a:ext cx="1284445" cy="533400"/>
          </a:xfrm>
          <a:prstGeom prst="line">
            <a:avLst/>
          </a:prstGeom>
          <a:noFill/>
          <a:ln w="15875" algn="ctr">
            <a:solidFill>
              <a:schemeClr val="tx1"/>
            </a:solidFill>
            <a:prstDash val="dash"/>
            <a:round/>
            <a:headEnd type="none" w="sm" len="sm"/>
            <a:tailEnd type="none" w="sm" len="sm"/>
          </a:ln>
        </p:spPr>
      </p:cxnSp>
      <p:cxnSp>
        <p:nvCxnSpPr>
          <p:cNvPr id="48" name="直接连接符 18"/>
          <p:cNvCxnSpPr>
            <a:cxnSpLocks noChangeShapeType="1"/>
          </p:cNvCxnSpPr>
          <p:nvPr/>
        </p:nvCxnSpPr>
        <p:spPr bwMode="auto">
          <a:xfrm flipH="1">
            <a:off x="4201955" y="2819400"/>
            <a:ext cx="65245" cy="533400"/>
          </a:xfrm>
          <a:prstGeom prst="line">
            <a:avLst/>
          </a:prstGeom>
          <a:noFill/>
          <a:ln w="15875" algn="ctr">
            <a:solidFill>
              <a:schemeClr val="tx1"/>
            </a:solidFill>
            <a:prstDash val="dash"/>
            <a:round/>
            <a:headEnd type="none" w="sm" len="sm"/>
            <a:tailEnd type="none" w="sm" len="sm"/>
          </a:ln>
        </p:spPr>
      </p:cxnSp>
      <p:sp>
        <p:nvSpPr>
          <p:cNvPr id="49" name="TextBox 23"/>
          <p:cNvSpPr txBox="1">
            <a:spLocks noChangeArrowheads="1"/>
          </p:cNvSpPr>
          <p:nvPr/>
        </p:nvSpPr>
        <p:spPr bwMode="auto">
          <a:xfrm>
            <a:off x="4876800" y="2438400"/>
            <a:ext cx="872355" cy="276999"/>
          </a:xfrm>
          <a:prstGeom prst="rect">
            <a:avLst/>
          </a:prstGeom>
          <a:noFill/>
          <a:ln w="9525">
            <a:noFill/>
            <a:miter lim="800000"/>
            <a:headEnd/>
            <a:tailEnd/>
          </a:ln>
        </p:spPr>
        <p:txBody>
          <a:bodyPr wrap="none">
            <a:spAutoFit/>
          </a:bodyPr>
          <a:lstStyle/>
          <a:p>
            <a:r>
              <a:rPr lang="en-US" altLang="zh-CN" dirty="0" smtClean="0"/>
              <a:t>ULM body</a:t>
            </a:r>
            <a:endParaRPr lang="zh-CN" altLang="en-US" dirty="0"/>
          </a:p>
        </p:txBody>
      </p:sp>
      <p:sp>
        <p:nvSpPr>
          <p:cNvPr id="70" name="TextBox 57"/>
          <p:cNvSpPr txBox="1">
            <a:spLocks noChangeArrowheads="1"/>
          </p:cNvSpPr>
          <p:nvPr/>
        </p:nvSpPr>
        <p:spPr bwMode="auto">
          <a:xfrm>
            <a:off x="1839755" y="3810000"/>
            <a:ext cx="2209800" cy="276999"/>
          </a:xfrm>
          <a:prstGeom prst="rect">
            <a:avLst/>
          </a:prstGeom>
          <a:noFill/>
          <a:ln w="9525">
            <a:noFill/>
            <a:miter lim="800000"/>
            <a:headEnd/>
            <a:tailEnd/>
          </a:ln>
        </p:spPr>
        <p:txBody>
          <a:bodyPr wrap="square">
            <a:spAutoFit/>
          </a:bodyPr>
          <a:lstStyle/>
          <a:p>
            <a:r>
              <a:rPr lang="en-US" altLang="zh-CN" dirty="0"/>
              <a:t>1 </a:t>
            </a:r>
            <a:r>
              <a:rPr lang="en-US" altLang="zh-CN" dirty="0" smtClean="0"/>
              <a:t>bit                        7bits</a:t>
            </a:r>
            <a:endParaRPr lang="zh-CN" altLang="en-US" dirty="0"/>
          </a:p>
        </p:txBody>
      </p:sp>
      <p:sp>
        <p:nvSpPr>
          <p:cNvPr id="71" name="TextBox 57"/>
          <p:cNvSpPr txBox="1">
            <a:spLocks noChangeArrowheads="1"/>
          </p:cNvSpPr>
          <p:nvPr/>
        </p:nvSpPr>
        <p:spPr bwMode="auto">
          <a:xfrm>
            <a:off x="1371600" y="2819400"/>
            <a:ext cx="533400" cy="276999"/>
          </a:xfrm>
          <a:prstGeom prst="rect">
            <a:avLst/>
          </a:prstGeom>
          <a:noFill/>
          <a:ln w="9525">
            <a:noFill/>
            <a:miter lim="800000"/>
            <a:headEnd/>
            <a:tailEnd/>
          </a:ln>
        </p:spPr>
        <p:txBody>
          <a:bodyPr wrap="square">
            <a:spAutoFit/>
          </a:bodyPr>
          <a:lstStyle/>
          <a:p>
            <a:r>
              <a:rPr lang="en-US" altLang="zh-CN" dirty="0" smtClean="0"/>
              <a:t>1</a:t>
            </a:r>
            <a:endParaRPr lang="zh-CN" altLang="en-US" dirty="0"/>
          </a:p>
        </p:txBody>
      </p:sp>
      <p:sp>
        <p:nvSpPr>
          <p:cNvPr id="72" name="TextBox 57"/>
          <p:cNvSpPr txBox="1">
            <a:spLocks noChangeArrowheads="1"/>
          </p:cNvSpPr>
          <p:nvPr/>
        </p:nvSpPr>
        <p:spPr bwMode="auto">
          <a:xfrm>
            <a:off x="2286000" y="2819400"/>
            <a:ext cx="261610" cy="276999"/>
          </a:xfrm>
          <a:prstGeom prst="rect">
            <a:avLst/>
          </a:prstGeom>
          <a:noFill/>
          <a:ln w="9525">
            <a:noFill/>
            <a:miter lim="800000"/>
            <a:headEnd/>
            <a:tailEnd/>
          </a:ln>
        </p:spPr>
        <p:txBody>
          <a:bodyPr wrap="none">
            <a:spAutoFit/>
          </a:bodyPr>
          <a:lstStyle/>
          <a:p>
            <a:r>
              <a:rPr lang="en-US" altLang="zh-CN" dirty="0" smtClean="0"/>
              <a:t>1</a:t>
            </a:r>
            <a:endParaRPr lang="zh-CN" altLang="en-US" dirty="0"/>
          </a:p>
        </p:txBody>
      </p:sp>
      <p:sp>
        <p:nvSpPr>
          <p:cNvPr id="73" name="TextBox 42"/>
          <p:cNvSpPr txBox="1">
            <a:spLocks noChangeArrowheads="1"/>
          </p:cNvSpPr>
          <p:nvPr/>
        </p:nvSpPr>
        <p:spPr bwMode="auto">
          <a:xfrm>
            <a:off x="1915955" y="3352800"/>
            <a:ext cx="1143000" cy="461665"/>
          </a:xfrm>
          <a:prstGeom prst="rect">
            <a:avLst/>
          </a:prstGeom>
          <a:noFill/>
          <a:ln w="9525">
            <a:noFill/>
            <a:miter lim="800000"/>
            <a:headEnd/>
            <a:tailEnd/>
          </a:ln>
        </p:spPr>
        <p:txBody>
          <a:bodyPr wrap="square">
            <a:spAutoFit/>
          </a:bodyPr>
          <a:lstStyle/>
          <a:p>
            <a:r>
              <a:rPr lang="en-US" altLang="zh-CN" dirty="0" smtClean="0"/>
              <a:t>ULM Fragment Flag</a:t>
            </a:r>
            <a:endParaRPr lang="zh-CN" altLang="en-US" dirty="0"/>
          </a:p>
        </p:txBody>
      </p:sp>
      <p:sp>
        <p:nvSpPr>
          <p:cNvPr id="74" name="TextBox 57"/>
          <p:cNvSpPr txBox="1">
            <a:spLocks noChangeArrowheads="1"/>
          </p:cNvSpPr>
          <p:nvPr/>
        </p:nvSpPr>
        <p:spPr bwMode="auto">
          <a:xfrm>
            <a:off x="1153955" y="4267200"/>
            <a:ext cx="1676400" cy="461665"/>
          </a:xfrm>
          <a:prstGeom prst="rect">
            <a:avLst/>
          </a:prstGeom>
          <a:noFill/>
          <a:ln w="9525">
            <a:noFill/>
            <a:miter lim="800000"/>
            <a:headEnd/>
            <a:tailEnd/>
          </a:ln>
        </p:spPr>
        <p:txBody>
          <a:bodyPr wrap="square">
            <a:spAutoFit/>
          </a:bodyPr>
          <a:lstStyle/>
          <a:p>
            <a:r>
              <a:rPr lang="en-US" altLang="zh-CN" dirty="0" smtClean="0"/>
              <a:t>0: No more fragment</a:t>
            </a:r>
          </a:p>
          <a:p>
            <a:r>
              <a:rPr lang="en-US" altLang="zh-CN" dirty="0" smtClean="0"/>
              <a:t>1:More fragment</a:t>
            </a:r>
            <a:endParaRPr lang="en-US" altLang="zh-CN" dirty="0"/>
          </a:p>
        </p:txBody>
      </p:sp>
      <p:cxnSp>
        <p:nvCxnSpPr>
          <p:cNvPr id="75" name="直接连接符 16"/>
          <p:cNvCxnSpPr>
            <a:cxnSpLocks noChangeShapeType="1"/>
          </p:cNvCxnSpPr>
          <p:nvPr/>
        </p:nvCxnSpPr>
        <p:spPr bwMode="auto">
          <a:xfrm flipH="1">
            <a:off x="1306355" y="3810000"/>
            <a:ext cx="609600" cy="457200"/>
          </a:xfrm>
          <a:prstGeom prst="line">
            <a:avLst/>
          </a:prstGeom>
          <a:noFill/>
          <a:ln w="15875" algn="ctr">
            <a:solidFill>
              <a:schemeClr val="tx1"/>
            </a:solidFill>
            <a:prstDash val="dash"/>
            <a:round/>
            <a:headEnd type="none" w="sm" len="sm"/>
            <a:tailEnd type="none" w="sm" len="sm"/>
          </a:ln>
        </p:spPr>
      </p:cxnSp>
      <p:cxnSp>
        <p:nvCxnSpPr>
          <p:cNvPr id="76" name="直接连接符 16"/>
          <p:cNvCxnSpPr>
            <a:cxnSpLocks noChangeShapeType="1"/>
            <a:stCxn id="70" idx="0"/>
          </p:cNvCxnSpPr>
          <p:nvPr/>
        </p:nvCxnSpPr>
        <p:spPr bwMode="auto">
          <a:xfrm flipH="1">
            <a:off x="2601755" y="3810000"/>
            <a:ext cx="342900" cy="533400"/>
          </a:xfrm>
          <a:prstGeom prst="line">
            <a:avLst/>
          </a:prstGeom>
          <a:noFill/>
          <a:ln w="15875" algn="ctr">
            <a:solidFill>
              <a:schemeClr val="tx1"/>
            </a:solidFill>
            <a:prstDash val="dash"/>
            <a:round/>
            <a:headEnd type="none" w="sm" len="sm"/>
            <a:tailEnd type="none" w="sm" len="sm"/>
          </a:ln>
        </p:spPr>
      </p:cxnSp>
      <p:cxnSp>
        <p:nvCxnSpPr>
          <p:cNvPr id="79" name="直接连接符 14"/>
          <p:cNvCxnSpPr>
            <a:cxnSpLocks noChangeShapeType="1"/>
          </p:cNvCxnSpPr>
          <p:nvPr/>
        </p:nvCxnSpPr>
        <p:spPr bwMode="auto">
          <a:xfrm rot="5400000">
            <a:off x="2754155" y="3581400"/>
            <a:ext cx="457200" cy="0"/>
          </a:xfrm>
          <a:prstGeom prst="line">
            <a:avLst/>
          </a:prstGeom>
          <a:noFill/>
          <a:ln w="12700" algn="ctr">
            <a:solidFill>
              <a:schemeClr val="tx1"/>
            </a:solidFill>
            <a:round/>
            <a:headEnd type="none" w="sm" len="sm"/>
            <a:tailEnd type="none" w="sm" len="sm"/>
          </a:ln>
        </p:spPr>
      </p:cxnSp>
      <p:cxnSp>
        <p:nvCxnSpPr>
          <p:cNvPr id="80" name="直接连接符 14"/>
          <p:cNvCxnSpPr>
            <a:cxnSpLocks noChangeShapeType="1"/>
          </p:cNvCxnSpPr>
          <p:nvPr/>
        </p:nvCxnSpPr>
        <p:spPr bwMode="auto">
          <a:xfrm rot="5400000">
            <a:off x="4038600" y="2590800"/>
            <a:ext cx="457200" cy="0"/>
          </a:xfrm>
          <a:prstGeom prst="line">
            <a:avLst/>
          </a:prstGeom>
          <a:noFill/>
          <a:ln w="12700" algn="ctr">
            <a:solidFill>
              <a:schemeClr val="tx1"/>
            </a:solidFill>
            <a:round/>
            <a:headEnd type="none" w="sm" len="sm"/>
            <a:tailEnd type="none" w="sm" len="sm"/>
          </a:ln>
        </p:spPr>
      </p:cxnSp>
      <p:sp>
        <p:nvSpPr>
          <p:cNvPr id="81" name="TextBox 42"/>
          <p:cNvSpPr txBox="1">
            <a:spLocks noChangeArrowheads="1"/>
          </p:cNvSpPr>
          <p:nvPr/>
        </p:nvSpPr>
        <p:spPr bwMode="auto">
          <a:xfrm>
            <a:off x="3276600" y="2362200"/>
            <a:ext cx="685800" cy="461963"/>
          </a:xfrm>
          <a:prstGeom prst="rect">
            <a:avLst/>
          </a:prstGeom>
          <a:noFill/>
          <a:ln w="9525">
            <a:noFill/>
            <a:miter lim="800000"/>
            <a:headEnd/>
            <a:tailEnd/>
          </a:ln>
        </p:spPr>
        <p:txBody>
          <a:bodyPr>
            <a:spAutoFit/>
          </a:bodyPr>
          <a:lstStyle/>
          <a:p>
            <a:r>
              <a:rPr lang="en-US" altLang="zh-CN" dirty="0"/>
              <a:t>ULM </a:t>
            </a:r>
          </a:p>
          <a:p>
            <a:r>
              <a:rPr lang="en-US" altLang="zh-CN" dirty="0" smtClean="0"/>
              <a:t>Control</a:t>
            </a:r>
            <a:endParaRPr lang="zh-CN" altLang="en-US" dirty="0"/>
          </a:p>
        </p:txBody>
      </p:sp>
      <p:sp>
        <p:nvSpPr>
          <p:cNvPr id="83" name="TextBox 57"/>
          <p:cNvSpPr txBox="1">
            <a:spLocks noChangeArrowheads="1"/>
          </p:cNvSpPr>
          <p:nvPr/>
        </p:nvSpPr>
        <p:spPr bwMode="auto">
          <a:xfrm>
            <a:off x="3352800" y="2819400"/>
            <a:ext cx="261610" cy="276999"/>
          </a:xfrm>
          <a:prstGeom prst="rect">
            <a:avLst/>
          </a:prstGeom>
          <a:noFill/>
          <a:ln w="9525">
            <a:noFill/>
            <a:miter lim="800000"/>
            <a:headEnd/>
            <a:tailEnd/>
          </a:ln>
        </p:spPr>
        <p:txBody>
          <a:bodyPr wrap="none">
            <a:spAutoFit/>
          </a:bodyPr>
          <a:lstStyle/>
          <a:p>
            <a:r>
              <a:rPr lang="en-US" altLang="zh-CN" dirty="0" smtClean="0"/>
              <a:t>1</a:t>
            </a:r>
            <a:endParaRPr lang="zh-CN" altLang="en-US" dirty="0"/>
          </a:p>
        </p:txBody>
      </p:sp>
      <p:sp>
        <p:nvSpPr>
          <p:cNvPr id="84" name="TextBox 57"/>
          <p:cNvSpPr txBox="1">
            <a:spLocks noChangeArrowheads="1"/>
          </p:cNvSpPr>
          <p:nvPr/>
        </p:nvSpPr>
        <p:spPr bwMode="auto">
          <a:xfrm>
            <a:off x="4876800" y="2819400"/>
            <a:ext cx="543739" cy="276999"/>
          </a:xfrm>
          <a:prstGeom prst="rect">
            <a:avLst/>
          </a:prstGeom>
          <a:noFill/>
          <a:ln w="9525">
            <a:noFill/>
            <a:miter lim="800000"/>
            <a:headEnd/>
            <a:tailEnd/>
          </a:ln>
        </p:spPr>
        <p:txBody>
          <a:bodyPr wrap="none">
            <a:spAutoFit/>
          </a:bodyPr>
          <a:lstStyle/>
          <a:p>
            <a:r>
              <a:rPr lang="en-US" altLang="zh-CN" dirty="0" smtClean="0"/>
              <a:t>1-253</a:t>
            </a:r>
            <a:endParaRPr lang="zh-CN" altLang="en-US" dirty="0"/>
          </a:p>
        </p:txBody>
      </p:sp>
      <p:sp>
        <p:nvSpPr>
          <p:cNvPr id="85" name="TextBox 57"/>
          <p:cNvSpPr txBox="1">
            <a:spLocks noChangeArrowheads="1"/>
          </p:cNvSpPr>
          <p:nvPr/>
        </p:nvSpPr>
        <p:spPr bwMode="auto">
          <a:xfrm>
            <a:off x="533400" y="2819400"/>
            <a:ext cx="617477" cy="276999"/>
          </a:xfrm>
          <a:prstGeom prst="rect">
            <a:avLst/>
          </a:prstGeom>
          <a:noFill/>
          <a:ln w="9525">
            <a:noFill/>
            <a:miter lim="800000"/>
            <a:headEnd/>
            <a:tailEnd/>
          </a:ln>
        </p:spPr>
        <p:txBody>
          <a:bodyPr wrap="none">
            <a:spAutoFit/>
          </a:bodyPr>
          <a:lstStyle/>
          <a:p>
            <a:r>
              <a:rPr lang="en-US" altLang="zh-CN" dirty="0" smtClean="0"/>
              <a:t>Octets.</a:t>
            </a:r>
            <a:endParaRPr lang="zh-CN" altLang="en-US" dirty="0"/>
          </a:p>
        </p:txBody>
      </p:sp>
      <p:cxnSp>
        <p:nvCxnSpPr>
          <p:cNvPr id="34" name="直接连接符 16"/>
          <p:cNvCxnSpPr>
            <a:cxnSpLocks noChangeShapeType="1"/>
          </p:cNvCxnSpPr>
          <p:nvPr/>
        </p:nvCxnSpPr>
        <p:spPr bwMode="auto">
          <a:xfrm>
            <a:off x="6324600" y="2819400"/>
            <a:ext cx="776622" cy="528637"/>
          </a:xfrm>
          <a:prstGeom prst="line">
            <a:avLst/>
          </a:prstGeom>
          <a:noFill/>
          <a:ln w="15875" algn="ctr">
            <a:solidFill>
              <a:schemeClr val="tx1"/>
            </a:solidFill>
            <a:prstDash val="dash"/>
            <a:round/>
            <a:headEnd type="none" w="sm" len="sm"/>
            <a:tailEnd type="none" w="sm" len="sm"/>
          </a:ln>
        </p:spPr>
      </p:cxnSp>
      <p:cxnSp>
        <p:nvCxnSpPr>
          <p:cNvPr id="38" name="直接连接符 16"/>
          <p:cNvCxnSpPr>
            <a:cxnSpLocks noChangeShapeType="1"/>
          </p:cNvCxnSpPr>
          <p:nvPr/>
        </p:nvCxnSpPr>
        <p:spPr bwMode="auto">
          <a:xfrm>
            <a:off x="4267200" y="2832080"/>
            <a:ext cx="77788" cy="520720"/>
          </a:xfrm>
          <a:prstGeom prst="line">
            <a:avLst/>
          </a:prstGeom>
          <a:noFill/>
          <a:ln w="15875" algn="ctr">
            <a:solidFill>
              <a:schemeClr val="tx1"/>
            </a:solidFill>
            <a:prstDash val="dash"/>
            <a:round/>
            <a:headEnd type="none" w="sm" len="sm"/>
            <a:tailEnd type="none" w="sm" len="sm"/>
          </a:ln>
        </p:spPr>
      </p:cxnSp>
      <p:sp>
        <p:nvSpPr>
          <p:cNvPr id="51" name="矩形 13"/>
          <p:cNvSpPr>
            <a:spLocks noChangeArrowheads="1"/>
          </p:cNvSpPr>
          <p:nvPr/>
        </p:nvSpPr>
        <p:spPr bwMode="auto">
          <a:xfrm>
            <a:off x="4344988" y="3348037"/>
            <a:ext cx="2756234" cy="1655568"/>
          </a:xfrm>
          <a:prstGeom prst="rect">
            <a:avLst/>
          </a:prstGeom>
          <a:noFill/>
          <a:ln w="12700" algn="ctr">
            <a:noFill/>
            <a:round/>
            <a:headEnd type="none" w="sm" len="sm"/>
            <a:tailEnd type="none" w="sm" len="sm"/>
          </a:ln>
        </p:spPr>
        <p:txBody>
          <a:bodyPr/>
          <a:lstStyle/>
          <a:p>
            <a:pPr eaLnBrk="0" hangingPunct="0"/>
            <a:r>
              <a:rPr lang="en-US" altLang="zh-CN" dirty="0" smtClean="0"/>
              <a:t>The ULM body consists of the ULM IE-SDU, or a fragment thereof.</a:t>
            </a:r>
          </a:p>
          <a:p>
            <a:pPr eaLnBrk="0" hangingPunct="0"/>
            <a:r>
              <a:rPr lang="en-US" altLang="zh-CN" dirty="0" smtClean="0"/>
              <a:t>The ULM IE-SDU is an MSDU which is supposed to be carried in one or more MAC data frames, but now is encapsulated into ULM IEs. Such SDU includes a </a:t>
            </a:r>
            <a:r>
              <a:rPr lang="en-US" altLang="zh-CN" dirty="0" err="1" smtClean="0"/>
              <a:t>EAPoL</a:t>
            </a:r>
            <a:r>
              <a:rPr lang="en-US" altLang="zh-CN" dirty="0" smtClean="0"/>
              <a:t> frame or a DHCP packet etc.</a:t>
            </a:r>
            <a:endParaRPr lang="zh-CN" altLang="en-US" dirty="0"/>
          </a:p>
        </p:txBody>
      </p:sp>
      <p:sp>
        <p:nvSpPr>
          <p:cNvPr id="54" name="TextBox 85"/>
          <p:cNvSpPr txBox="1">
            <a:spLocks noChangeArrowheads="1"/>
          </p:cNvSpPr>
          <p:nvPr/>
        </p:nvSpPr>
        <p:spPr bwMode="auto">
          <a:xfrm>
            <a:off x="906762" y="5282863"/>
            <a:ext cx="6720875" cy="338554"/>
          </a:xfrm>
          <a:prstGeom prst="rect">
            <a:avLst/>
          </a:prstGeom>
          <a:noFill/>
          <a:ln w="9525">
            <a:noFill/>
            <a:miter lim="800000"/>
            <a:headEnd/>
            <a:tailEnd/>
          </a:ln>
        </p:spPr>
        <p:txBody>
          <a:bodyPr wrap="square">
            <a:spAutoFit/>
          </a:bodyPr>
          <a:lstStyle/>
          <a:p>
            <a:r>
              <a:rPr lang="en-US" altLang="zh-CN" sz="1600" dirty="0" smtClean="0"/>
              <a:t>Multiple ULM IEs for upper layer message shall be kept in sequence.</a:t>
            </a:r>
            <a:endParaRPr lang="zh-CN" altLang="en-US" sz="1600" dirty="0"/>
          </a:p>
        </p:txBody>
      </p:sp>
      <p:sp>
        <p:nvSpPr>
          <p:cNvPr id="56" name="TextBox 42"/>
          <p:cNvSpPr txBox="1">
            <a:spLocks noChangeArrowheads="1"/>
          </p:cNvSpPr>
          <p:nvPr/>
        </p:nvSpPr>
        <p:spPr bwMode="auto">
          <a:xfrm>
            <a:off x="3042910" y="3352800"/>
            <a:ext cx="1143000" cy="461665"/>
          </a:xfrm>
          <a:prstGeom prst="rect">
            <a:avLst/>
          </a:prstGeom>
          <a:noFill/>
          <a:ln w="9525">
            <a:noFill/>
            <a:miter lim="800000"/>
            <a:headEnd/>
            <a:tailEnd/>
          </a:ln>
        </p:spPr>
        <p:txBody>
          <a:bodyPr wrap="square">
            <a:spAutoFit/>
          </a:bodyPr>
          <a:lstStyle/>
          <a:p>
            <a:r>
              <a:rPr lang="en-US" altLang="zh-CN" dirty="0" smtClean="0"/>
              <a:t>ULM</a:t>
            </a:r>
          </a:p>
          <a:p>
            <a:r>
              <a:rPr lang="en-US" altLang="zh-CN" dirty="0" smtClean="0"/>
              <a:t>Tag</a:t>
            </a:r>
            <a:endParaRPr lang="zh-CN" altLang="en-US" dirty="0"/>
          </a:p>
        </p:txBody>
      </p:sp>
      <p:cxnSp>
        <p:nvCxnSpPr>
          <p:cNvPr id="35" name="直接连接符 16"/>
          <p:cNvCxnSpPr>
            <a:cxnSpLocks noChangeShapeType="1"/>
          </p:cNvCxnSpPr>
          <p:nvPr/>
        </p:nvCxnSpPr>
        <p:spPr bwMode="auto">
          <a:xfrm>
            <a:off x="4201955" y="3820299"/>
            <a:ext cx="65245" cy="492016"/>
          </a:xfrm>
          <a:prstGeom prst="line">
            <a:avLst/>
          </a:prstGeom>
          <a:noFill/>
          <a:ln w="15875" algn="ctr">
            <a:solidFill>
              <a:schemeClr val="tx1"/>
            </a:solidFill>
            <a:prstDash val="dash"/>
            <a:round/>
            <a:headEnd type="none" w="sm" len="sm"/>
            <a:tailEnd type="none" w="sm" len="sm"/>
          </a:ln>
        </p:spPr>
      </p:cxnSp>
      <p:cxnSp>
        <p:nvCxnSpPr>
          <p:cNvPr id="37" name="直接连接符 16"/>
          <p:cNvCxnSpPr>
            <a:cxnSpLocks noChangeShapeType="1"/>
          </p:cNvCxnSpPr>
          <p:nvPr/>
        </p:nvCxnSpPr>
        <p:spPr bwMode="auto">
          <a:xfrm flipH="1">
            <a:off x="2933700" y="3810000"/>
            <a:ext cx="60010" cy="533400"/>
          </a:xfrm>
          <a:prstGeom prst="line">
            <a:avLst/>
          </a:prstGeom>
          <a:noFill/>
          <a:ln w="15875" algn="ctr">
            <a:solidFill>
              <a:schemeClr val="tx1"/>
            </a:solidFill>
            <a:prstDash val="dash"/>
            <a:round/>
            <a:headEnd type="none" w="sm" len="sm"/>
            <a:tailEnd type="none" w="sm" len="sm"/>
          </a:ln>
        </p:spPr>
      </p:cxnSp>
      <p:sp>
        <p:nvSpPr>
          <p:cNvPr id="50" name="TextBox 57"/>
          <p:cNvSpPr txBox="1">
            <a:spLocks noChangeArrowheads="1"/>
          </p:cNvSpPr>
          <p:nvPr/>
        </p:nvSpPr>
        <p:spPr bwMode="auto">
          <a:xfrm>
            <a:off x="2830355" y="4312315"/>
            <a:ext cx="1436845" cy="461665"/>
          </a:xfrm>
          <a:prstGeom prst="rect">
            <a:avLst/>
          </a:prstGeom>
          <a:noFill/>
          <a:ln w="9525">
            <a:noFill/>
            <a:miter lim="800000"/>
            <a:headEnd/>
            <a:tailEnd/>
          </a:ln>
        </p:spPr>
        <p:txBody>
          <a:bodyPr wrap="square">
            <a:spAutoFit/>
          </a:bodyPr>
          <a:lstStyle/>
          <a:p>
            <a:r>
              <a:rPr lang="en-US" altLang="zh-CN" dirty="0" smtClean="0"/>
              <a:t>Identifier of upper layer message</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square" rtlCol="0">
        <a:spAutoFit/>
      </a:bodyPr>
      <a:lstStyle>
        <a:defPPr>
          <a:defRPr dirty="0" smtClean="0"/>
        </a:defPPr>
      </a:lstStyle>
    </a:tx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8141</TotalTime>
  <Words>1580</Words>
  <Application>Microsoft Office PowerPoint</Application>
  <PresentationFormat>全屏显示(4:3)</PresentationFormat>
  <Paragraphs>248</Paragraphs>
  <Slides>16</Slides>
  <Notes>4</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16</vt:i4>
      </vt:variant>
    </vt:vector>
  </HeadingPairs>
  <TitlesOfParts>
    <vt:vector size="19" baseType="lpstr">
      <vt:lpstr>802-11-Submission</vt:lpstr>
      <vt:lpstr>Visio</vt:lpstr>
      <vt:lpstr>CorelDRAW</vt:lpstr>
      <vt:lpstr>Using Upper Layer Message IE in TGai</vt:lpstr>
      <vt:lpstr>Abstract</vt:lpstr>
      <vt:lpstr>Conformance w/ Tgai PAR &amp; 5C </vt:lpstr>
      <vt:lpstr>Why do we need FILS?</vt:lpstr>
      <vt:lpstr>Usual WiFi network architecture &amp; initial link setup</vt:lpstr>
      <vt:lpstr>How to reduce the time of ILS?</vt:lpstr>
      <vt:lpstr>Why keep EAP?</vt:lpstr>
      <vt:lpstr>DHCP or not?</vt:lpstr>
      <vt:lpstr>Upper Layer Message IE</vt:lpstr>
      <vt:lpstr>How to be compatible with legacy STAs</vt:lpstr>
      <vt:lpstr>How to be compatible with other possible FILS?</vt:lpstr>
      <vt:lpstr>Authentication or Association frame?</vt:lpstr>
      <vt:lpstr>Message Flows-FILS over 802.1x</vt:lpstr>
      <vt:lpstr>Message Flows -FILS using PSK</vt:lpstr>
      <vt:lpstr>Conclusion</vt:lpstr>
      <vt:lpstr>Questions &amp;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Fang Ping</cp:lastModifiedBy>
  <cp:revision>433</cp:revision>
  <cp:lastPrinted>1998-02-10T13:28:06Z</cp:lastPrinted>
  <dcterms:created xsi:type="dcterms:W3CDTF">2011-07-17T04:42:17Z</dcterms:created>
  <dcterms:modified xsi:type="dcterms:W3CDTF">2011-11-07T16:45:20Z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(2)uXrT/onsv7lRwt90h/WeDdMxL0ZB6SMbKIgvlqMd32Rj5I79LRAeWvFeJkif1WKRkw0TmEjr
iBRni5VGpWa0Nr2uvBMEqfEef0Pn0Mqp0uwnXgaGes5tY9DI7PdzHRcHEm1o7t4XrJSEgGVN
1H8xps7SUtxHvfDrWSRjaxI3iXLMihxEF8DUvyQLUp4DXDs4fskX3wQq3SjX3xhdfoWf0xJD
r1BH3ReGcw+lV3gtoSgvX</vt:lpwstr>
  </property>
  <property fmtid="{D5CDD505-2E9C-101B-9397-08002B2CF9AE}" pid="3" name="_ms_pID_7253431">
    <vt:lpwstr>tBsCUAos0pGS4puck6k37fPvIeFZRkrsYQLXoZh0D+z7nx2pwtC
vBP8SjXPv6tMcdoOtym3txrjs0xiI0TpcGoEYN3GG7xCNVA9v6FBYFc7KzDDNdNVr1eTIz8F
Fk4U2LUcIFe04MoDJEG/LSdL0LSCaFOUVBdxSS6rO21I5haaYZWmifQCHTVsvI7r4CXjbJB0
Y1ozTWKXuTfanuva</vt:lpwstr>
  </property>
  <property fmtid="{D5CDD505-2E9C-101B-9397-08002B2CF9AE}" pid="4" name="sflag">
    <vt:lpwstr>1320313691</vt:lpwstr>
  </property>
</Properties>
</file>