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handoutMasterIdLst>
    <p:handoutMasterId r:id="rId21"/>
  </p:handoutMasterIdLst>
  <p:sldIdLst>
    <p:sldId id="269" r:id="rId2"/>
    <p:sldId id="257" r:id="rId3"/>
    <p:sldId id="298" r:id="rId4"/>
    <p:sldId id="294" r:id="rId5"/>
    <p:sldId id="283" r:id="rId6"/>
    <p:sldId id="286" r:id="rId7"/>
    <p:sldId id="287" r:id="rId8"/>
    <p:sldId id="292" r:id="rId9"/>
    <p:sldId id="295" r:id="rId10"/>
    <p:sldId id="288" r:id="rId11"/>
    <p:sldId id="281" r:id="rId12"/>
    <p:sldId id="296" r:id="rId13"/>
    <p:sldId id="299" r:id="rId14"/>
    <p:sldId id="300" r:id="rId15"/>
    <p:sldId id="302" r:id="rId16"/>
    <p:sldId id="279" r:id="rId17"/>
    <p:sldId id="273" r:id="rId18"/>
    <p:sldId id="301" r:id="rId1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宋体" pitchFamily="2"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pitchFamily="2"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pitchFamily="2"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pitchFamily="2"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pitchFamily="2" charset="-122"/>
        <a:cs typeface="+mn-cs"/>
      </a:defRPr>
    </a:lvl5pPr>
    <a:lvl6pPr marL="2286000" algn="l" defTabSz="914400" rtl="0" eaLnBrk="1" latinLnBrk="0" hangingPunct="1">
      <a:defRPr sz="1200" kern="1200">
        <a:solidFill>
          <a:schemeClr val="tx1"/>
        </a:solidFill>
        <a:latin typeface="Times New Roman" pitchFamily="18" charset="0"/>
        <a:ea typeface="宋体" pitchFamily="2" charset="-122"/>
        <a:cs typeface="+mn-cs"/>
      </a:defRPr>
    </a:lvl6pPr>
    <a:lvl7pPr marL="2743200" algn="l" defTabSz="914400" rtl="0" eaLnBrk="1" latinLnBrk="0" hangingPunct="1">
      <a:defRPr sz="1200" kern="1200">
        <a:solidFill>
          <a:schemeClr val="tx1"/>
        </a:solidFill>
        <a:latin typeface="Times New Roman" pitchFamily="18" charset="0"/>
        <a:ea typeface="宋体" pitchFamily="2" charset="-122"/>
        <a:cs typeface="+mn-cs"/>
      </a:defRPr>
    </a:lvl7pPr>
    <a:lvl8pPr marL="3200400" algn="l" defTabSz="914400" rtl="0" eaLnBrk="1" latinLnBrk="0" hangingPunct="1">
      <a:defRPr sz="1200" kern="1200">
        <a:solidFill>
          <a:schemeClr val="tx1"/>
        </a:solidFill>
        <a:latin typeface="Times New Roman" pitchFamily="18" charset="0"/>
        <a:ea typeface="宋体" pitchFamily="2" charset="-122"/>
        <a:cs typeface="+mn-cs"/>
      </a:defRPr>
    </a:lvl8pPr>
    <a:lvl9pPr marL="3657600" algn="l" defTabSz="914400" rtl="0" eaLnBrk="1" latinLnBrk="0" hangingPunct="1">
      <a:defRPr sz="1200" kern="1200">
        <a:solidFill>
          <a:schemeClr val="tx1"/>
        </a:solidFill>
        <a:latin typeface="Times New Roman" pitchFamily="18"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17A"/>
    <a:srgbClr val="7394FF"/>
    <a:srgbClr val="FFA264"/>
    <a:srgbClr val="FFFA4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51" autoAdjust="0"/>
    <p:restoredTop sz="90441" autoAdjust="0"/>
  </p:normalViewPr>
  <p:slideViewPr>
    <p:cSldViewPr snapToObjects="1">
      <p:cViewPr>
        <p:scale>
          <a:sx n="70" d="100"/>
          <a:sy n="70" d="100"/>
        </p:scale>
        <p:origin x="-130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Objects="1">
      <p:cViewPr varScale="1">
        <p:scale>
          <a:sx n="64" d="100"/>
          <a:sy n="64" d="100"/>
        </p:scale>
        <p:origin x="-2850" y="-120"/>
      </p:cViewPr>
      <p:guideLst>
        <p:guide orient="horz" pos="2923"/>
        <p:guide pos="2184"/>
      </p:guideLst>
    </p:cSldViewPr>
  </p:notesViewPr>
  <p:gridSpacing cx="38405" cy="384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0.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charset="0"/>
                <a:ea typeface="+mn-ea"/>
              </a:defRPr>
            </a:lvl1pPr>
          </a:lstStyle>
          <a:p>
            <a:pPr>
              <a:defRPr/>
            </a:pPr>
            <a:r>
              <a:rPr lang="en-US" altLang="ja-JP"/>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charset="0"/>
                <a:ea typeface="+mn-ea"/>
              </a:defRPr>
            </a:lvl1pPr>
          </a:lstStyle>
          <a:p>
            <a:pPr>
              <a:defRPr/>
            </a:pPr>
            <a:r>
              <a:rPr lang="en-US" altLang="ja-JP"/>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charset="0"/>
                <a:ea typeface="+mn-ea"/>
              </a:defRPr>
            </a:lvl1pPr>
          </a:lstStyle>
          <a:p>
            <a:pPr>
              <a:defRPr/>
            </a:pPr>
            <a:r>
              <a:rPr lang="en-US" altLang="ja-JP"/>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ea typeface="MS PGothic" pitchFamily="34" charset="-128"/>
              </a:defRPr>
            </a:lvl1pPr>
          </a:lstStyle>
          <a:p>
            <a:pPr>
              <a:defRPr/>
            </a:pPr>
            <a:r>
              <a:rPr lang="en-US" altLang="ja-JP"/>
              <a:t>Page </a:t>
            </a:r>
            <a:fld id="{73096469-19DD-486A-8BB2-DAF8BBB37784}"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altLang="ja-JP">
                <a:latin typeface="Times New Roman" charset="0"/>
                <a:ea typeface="+mn-ea"/>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Tree>
    <p:extLst>
      <p:ext uri="{BB962C8B-B14F-4D97-AF65-F5344CB8AC3E}">
        <p14:creationId xmlns:p14="http://schemas.microsoft.com/office/powerpoint/2010/main" val="269794889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charset="0"/>
                <a:ea typeface="+mn-ea"/>
              </a:defRPr>
            </a:lvl1pPr>
          </a:lstStyle>
          <a:p>
            <a:pPr>
              <a:defRPr/>
            </a:pPr>
            <a:r>
              <a:rPr lang="en-US" altLang="ja-JP"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charset="0"/>
                <a:ea typeface="+mn-ea"/>
              </a:defRPr>
            </a:lvl1pPr>
          </a:lstStyle>
          <a:p>
            <a:pPr>
              <a:defRPr/>
            </a:pPr>
            <a:r>
              <a:rPr lang="en-US" altLang="ja-JP"/>
              <a:t>Month Year</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ja-JP" noProof="0"/>
              <a:t>Click to edit Master text styles</a:t>
            </a:r>
          </a:p>
          <a:p>
            <a:pPr lvl="1"/>
            <a:r>
              <a:rPr lang="en-US" altLang="ja-JP" noProof="0"/>
              <a:t>Second level</a:t>
            </a:r>
          </a:p>
          <a:p>
            <a:pPr lvl="2"/>
            <a:r>
              <a:rPr lang="en-US" altLang="ja-JP" noProof="0"/>
              <a:t>Third level</a:t>
            </a:r>
          </a:p>
          <a:p>
            <a:pPr lvl="3"/>
            <a:r>
              <a:rPr lang="en-US" altLang="ja-JP" noProof="0"/>
              <a:t>Fourth level</a:t>
            </a:r>
          </a:p>
          <a:p>
            <a:pPr lvl="4"/>
            <a:r>
              <a:rPr lang="en-US" altLang="ja-JP"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charset="0"/>
                <a:ea typeface="+mn-ea"/>
              </a:defRPr>
            </a:lvl5pPr>
          </a:lstStyle>
          <a:p>
            <a:pPr lvl="4">
              <a:defRPr/>
            </a:pPr>
            <a:r>
              <a:rPr lang="en-US" altLang="ja-JP"/>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ea typeface="MS PGothic" pitchFamily="34" charset="-128"/>
              </a:defRPr>
            </a:lvl1pPr>
          </a:lstStyle>
          <a:p>
            <a:pPr>
              <a:defRPr/>
            </a:pPr>
            <a:r>
              <a:rPr lang="en-US" altLang="ja-JP"/>
              <a:t>Page </a:t>
            </a:r>
            <a:fld id="{369977F7-8B4B-4D23-A570-8BA4F46129D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altLang="ja-JP">
                <a:latin typeface="Times New Roman" charset="0"/>
                <a:ea typeface="+mn-ea"/>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Tree>
    <p:extLst>
      <p:ext uri="{BB962C8B-B14F-4D97-AF65-F5344CB8AC3E}">
        <p14:creationId xmlns:p14="http://schemas.microsoft.com/office/powerpoint/2010/main" val="203159554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altLang="ja-JP" smtClean="0">
                <a:latin typeface="Times New Roman" pitchFamily="18" charset="0"/>
              </a:rPr>
              <a:t>doc.: IEEE 802.11-yy/xxxxr0</a:t>
            </a:r>
          </a:p>
        </p:txBody>
      </p:sp>
      <p:sp>
        <p:nvSpPr>
          <p:cNvPr id="12291" name="Rectangle 3"/>
          <p:cNvSpPr>
            <a:spLocks noGrp="1" noChangeArrowheads="1"/>
          </p:cNvSpPr>
          <p:nvPr>
            <p:ph type="dt" sz="quarter" idx="1"/>
          </p:nvPr>
        </p:nvSpPr>
        <p:spPr/>
        <p:txBody>
          <a:bodyPr/>
          <a:lstStyle/>
          <a:p>
            <a:pPr>
              <a:defRPr/>
            </a:pPr>
            <a:r>
              <a:rPr lang="en-US" altLang="ja-JP" smtClean="0">
                <a:latin typeface="Times New Roman" pitchFamily="18" charset="0"/>
              </a:rPr>
              <a:t>Month Year</a:t>
            </a:r>
          </a:p>
        </p:txBody>
      </p:sp>
      <p:sp>
        <p:nvSpPr>
          <p:cNvPr id="12292" name="Rectangle 6"/>
          <p:cNvSpPr>
            <a:spLocks noGrp="1" noChangeArrowheads="1"/>
          </p:cNvSpPr>
          <p:nvPr>
            <p:ph type="ftr" sz="quarter" idx="4"/>
          </p:nvPr>
        </p:nvSpPr>
        <p:spPr/>
        <p:txBody>
          <a:bodyPr/>
          <a:lstStyle/>
          <a:p>
            <a:pPr lvl="4">
              <a:defRPr/>
            </a:pPr>
            <a:r>
              <a:rPr lang="en-US" altLang="ja-JP" smtClean="0">
                <a:latin typeface="Times New Roman" pitchFamily="18" charset="0"/>
              </a:rPr>
              <a:t>John Doe, Some Company</a:t>
            </a:r>
          </a:p>
        </p:txBody>
      </p:sp>
      <p:sp>
        <p:nvSpPr>
          <p:cNvPr id="15365" name="Rectangle 7"/>
          <p:cNvSpPr>
            <a:spLocks noGrp="1" noChangeArrowheads="1"/>
          </p:cNvSpPr>
          <p:nvPr>
            <p:ph type="sldNum" sz="quarter" idx="5"/>
          </p:nvPr>
        </p:nvSpPr>
        <p:spPr>
          <a:noFill/>
        </p:spPr>
        <p:txBody>
          <a:bodyPr/>
          <a:lstStyle/>
          <a:p>
            <a:r>
              <a:rPr lang="en-US" altLang="ja-JP" smtClean="0"/>
              <a:t>Page </a:t>
            </a:r>
            <a:fld id="{96E74E92-3797-4A2A-849A-8F52EB7D17DE}" type="slidenum">
              <a:rPr lang="en-US" altLang="ja-JP" smtClean="0"/>
              <a:pPr/>
              <a:t>1</a:t>
            </a:fld>
            <a:endParaRPr lang="en-US" altLang="ja-JP" smtClean="0"/>
          </a:p>
        </p:txBody>
      </p:sp>
      <p:sp>
        <p:nvSpPr>
          <p:cNvPr id="15366" name="Rectangle 2"/>
          <p:cNvSpPr>
            <a:spLocks noGrp="1" noRot="1" noChangeAspect="1" noChangeArrowheads="1" noTextEdit="1"/>
          </p:cNvSpPr>
          <p:nvPr>
            <p:ph type="sldImg"/>
          </p:nvPr>
        </p:nvSpPr>
        <p:spPr>
          <a:xfrm>
            <a:off x="1154113" y="701675"/>
            <a:ext cx="4625975" cy="3468688"/>
          </a:xfrm>
          <a:ln/>
        </p:spPr>
      </p:sp>
      <p:sp>
        <p:nvSpPr>
          <p:cNvPr id="15367" name="Rectangle 3"/>
          <p:cNvSpPr>
            <a:spLocks noGrp="1" noChangeArrowheads="1"/>
          </p:cNvSpPr>
          <p:nvPr>
            <p:ph type="body" idx="1"/>
          </p:nvPr>
        </p:nvSpPr>
        <p:spPr>
          <a:noFill/>
          <a:ln/>
        </p:spPr>
        <p:txBody>
          <a:bodyPr/>
          <a:lstStyle/>
          <a:p>
            <a:endParaRPr lang="ja-JP" altLang="en-US"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p:txBody>
          <a:bodyPr/>
          <a:lstStyle/>
          <a:p>
            <a:pPr>
              <a:defRPr/>
            </a:pPr>
            <a:r>
              <a:rPr lang="en-US" altLang="ja-JP" smtClean="0">
                <a:latin typeface="Times New Roman" pitchFamily="18" charset="0"/>
              </a:rPr>
              <a:t>doc.: IEEE 802.11-yy/xxxxr0</a:t>
            </a:r>
          </a:p>
        </p:txBody>
      </p:sp>
      <p:sp>
        <p:nvSpPr>
          <p:cNvPr id="13315" name="Rectangle 3"/>
          <p:cNvSpPr>
            <a:spLocks noGrp="1" noChangeArrowheads="1"/>
          </p:cNvSpPr>
          <p:nvPr>
            <p:ph type="dt" sz="quarter" idx="1"/>
          </p:nvPr>
        </p:nvSpPr>
        <p:spPr/>
        <p:txBody>
          <a:bodyPr/>
          <a:lstStyle/>
          <a:p>
            <a:pPr>
              <a:defRPr/>
            </a:pPr>
            <a:r>
              <a:rPr lang="en-US" altLang="ja-JP" smtClean="0">
                <a:latin typeface="Times New Roman" pitchFamily="18" charset="0"/>
              </a:rPr>
              <a:t>Month Year</a:t>
            </a:r>
          </a:p>
        </p:txBody>
      </p:sp>
      <p:sp>
        <p:nvSpPr>
          <p:cNvPr id="13316" name="Rectangle 6"/>
          <p:cNvSpPr>
            <a:spLocks noGrp="1" noChangeArrowheads="1"/>
          </p:cNvSpPr>
          <p:nvPr>
            <p:ph type="ftr" sz="quarter" idx="4"/>
          </p:nvPr>
        </p:nvSpPr>
        <p:spPr/>
        <p:txBody>
          <a:bodyPr/>
          <a:lstStyle/>
          <a:p>
            <a:pPr lvl="4">
              <a:defRPr/>
            </a:pPr>
            <a:r>
              <a:rPr lang="en-US" altLang="ja-JP" smtClean="0">
                <a:latin typeface="Times New Roman" pitchFamily="18" charset="0"/>
              </a:rPr>
              <a:t>John Doe, Some Company</a:t>
            </a:r>
          </a:p>
        </p:txBody>
      </p:sp>
      <p:sp>
        <p:nvSpPr>
          <p:cNvPr id="16389" name="Rectangle 7"/>
          <p:cNvSpPr>
            <a:spLocks noGrp="1" noChangeArrowheads="1"/>
          </p:cNvSpPr>
          <p:nvPr>
            <p:ph type="sldNum" sz="quarter" idx="5"/>
          </p:nvPr>
        </p:nvSpPr>
        <p:spPr>
          <a:noFill/>
        </p:spPr>
        <p:txBody>
          <a:bodyPr/>
          <a:lstStyle/>
          <a:p>
            <a:r>
              <a:rPr lang="en-US" altLang="ja-JP" smtClean="0"/>
              <a:t>Page </a:t>
            </a:r>
            <a:fld id="{419B3B7E-A639-4003-B894-8162D6370F54}" type="slidenum">
              <a:rPr lang="en-US" altLang="ja-JP" smtClean="0"/>
              <a:pPr/>
              <a:t>2</a:t>
            </a:fld>
            <a:endParaRPr lang="en-US" altLang="ja-JP" smtClean="0"/>
          </a:p>
        </p:txBody>
      </p:sp>
      <p:sp>
        <p:nvSpPr>
          <p:cNvPr id="16390" name="Rectangle 2"/>
          <p:cNvSpPr>
            <a:spLocks noGrp="1" noRot="1" noChangeAspect="1" noChangeArrowheads="1" noTextEdit="1"/>
          </p:cNvSpPr>
          <p:nvPr>
            <p:ph type="sldImg"/>
          </p:nvPr>
        </p:nvSpPr>
        <p:spPr>
          <a:xfrm>
            <a:off x="1154113" y="701675"/>
            <a:ext cx="4625975" cy="3468688"/>
          </a:xfrm>
          <a:ln cap="flat"/>
        </p:spPr>
      </p:sp>
      <p:sp>
        <p:nvSpPr>
          <p:cNvPr id="16391" name="Rectangle 3"/>
          <p:cNvSpPr>
            <a:spLocks noGrp="1" noChangeArrowheads="1"/>
          </p:cNvSpPr>
          <p:nvPr>
            <p:ph type="body" idx="1"/>
          </p:nvPr>
        </p:nvSpPr>
        <p:spPr>
          <a:noFill/>
          <a:ln/>
        </p:spPr>
        <p:txBody>
          <a:bodyPr lIns="95250" rIns="95250"/>
          <a:lstStyle/>
          <a:p>
            <a:endParaRPr lang="ja-JP" altLang="en-US"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normAutofit/>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IEEE 802.19-09/xxxxr0</a:t>
            </a:r>
            <a:endParaRPr lang="en-US"/>
          </a:p>
        </p:txBody>
      </p:sp>
      <p:sp>
        <p:nvSpPr>
          <p:cNvPr id="5" name="날짜 개체 틀 4"/>
          <p:cNvSpPr>
            <a:spLocks noGrp="1"/>
          </p:cNvSpPr>
          <p:nvPr>
            <p:ph type="dt" idx="11"/>
          </p:nvPr>
        </p:nvSpPr>
        <p:spPr/>
        <p:txBody>
          <a:bodyPr/>
          <a:lstStyle/>
          <a:p>
            <a:pPr>
              <a:defRPr/>
            </a:pPr>
            <a:r>
              <a:rPr lang="en-US" smtClean="0"/>
              <a:t>April 2009</a:t>
            </a:r>
            <a:endParaRPr lang="en-US"/>
          </a:p>
        </p:txBody>
      </p:sp>
      <p:sp>
        <p:nvSpPr>
          <p:cNvPr id="6" name="바닥글 개체 틀 5"/>
          <p:cNvSpPr>
            <a:spLocks noGrp="1"/>
          </p:cNvSpPr>
          <p:nvPr>
            <p:ph type="ftr" sz="quarter" idx="12"/>
          </p:nvPr>
        </p:nvSpPr>
        <p:spPr/>
        <p:txBody>
          <a:bodyPr/>
          <a:lstStyle/>
          <a:p>
            <a:pPr lvl="4">
              <a:defRPr/>
            </a:pPr>
            <a:r>
              <a:rPr lang="en-US" smtClean="0"/>
              <a:t>Rich Kennedy, Research In Motion</a:t>
            </a:r>
            <a:endParaRPr lang="en-US"/>
          </a:p>
        </p:txBody>
      </p:sp>
      <p:sp>
        <p:nvSpPr>
          <p:cNvPr id="7" name="슬라이드 번호 개체 틀 6"/>
          <p:cNvSpPr>
            <a:spLocks noGrp="1"/>
          </p:cNvSpPr>
          <p:nvPr>
            <p:ph type="sldNum" sz="quarter" idx="13"/>
          </p:nvPr>
        </p:nvSpPr>
        <p:spPr/>
        <p:txBody>
          <a:bodyPr/>
          <a:lstStyle/>
          <a:p>
            <a:r>
              <a:rPr lang="en-US" altLang="ja-JP" smtClean="0"/>
              <a:t>Page </a:t>
            </a:r>
            <a:fld id="{45063BF3-45BC-42CE-B0D3-BE10919FF50F}" type="slidenum">
              <a:rPr lang="en-US" altLang="ja-JP" smtClean="0"/>
              <a:pPr/>
              <a:t>3</a:t>
            </a:fld>
            <a:endParaRPr lang="en-US"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r>
              <a:rPr lang="zh-CN" altLang="en-US" dirty="0" smtClean="0"/>
              <a:t>虽然</a:t>
            </a:r>
            <a:r>
              <a:rPr lang="en-US" altLang="zh-CN" dirty="0" smtClean="0"/>
              <a:t>offload</a:t>
            </a:r>
            <a:r>
              <a:rPr lang="zh-CN" altLang="en-US" dirty="0" smtClean="0"/>
              <a:t>不需要做到无缝切换，但尽快地完成切换总是有好处的，因为大量用户同时连接</a:t>
            </a:r>
            <a:r>
              <a:rPr lang="en-US" altLang="zh-CN" dirty="0" smtClean="0"/>
              <a:t>WiFi</a:t>
            </a:r>
            <a:r>
              <a:rPr lang="zh-CN" altLang="en-US" dirty="0" smtClean="0"/>
              <a:t>又很快离开。</a:t>
            </a:r>
            <a:endParaRPr lang="zh-CN" altLang="en-US" dirty="0"/>
          </a:p>
        </p:txBody>
      </p:sp>
      <p:sp>
        <p:nvSpPr>
          <p:cNvPr id="4" name="页眉占位符 3"/>
          <p:cNvSpPr>
            <a:spLocks noGrp="1"/>
          </p:cNvSpPr>
          <p:nvPr>
            <p:ph type="hdr" sz="quarter" idx="10"/>
          </p:nvPr>
        </p:nvSpPr>
        <p:spPr/>
        <p:txBody>
          <a:bodyPr/>
          <a:lstStyle/>
          <a:p>
            <a:pPr>
              <a:defRPr/>
            </a:pPr>
            <a:r>
              <a:rPr lang="en-US" altLang="ja-JP" smtClean="0"/>
              <a:t>doc.: IEEE 802.11-yy/xxxxr0</a:t>
            </a:r>
            <a:endParaRPr lang="en-US" altLang="ja-JP" dirty="0"/>
          </a:p>
        </p:txBody>
      </p:sp>
      <p:sp>
        <p:nvSpPr>
          <p:cNvPr id="5" name="日期占位符 4"/>
          <p:cNvSpPr>
            <a:spLocks noGrp="1"/>
          </p:cNvSpPr>
          <p:nvPr>
            <p:ph type="dt" idx="11"/>
          </p:nvPr>
        </p:nvSpPr>
        <p:spPr/>
        <p:txBody>
          <a:bodyPr/>
          <a:lstStyle/>
          <a:p>
            <a:pPr>
              <a:defRPr/>
            </a:pPr>
            <a:r>
              <a:rPr lang="en-US" altLang="ja-JP" smtClean="0"/>
              <a:t>Month Year</a:t>
            </a:r>
            <a:endParaRPr lang="en-US" altLang="ja-JP"/>
          </a:p>
        </p:txBody>
      </p:sp>
      <p:sp>
        <p:nvSpPr>
          <p:cNvPr id="6" name="页脚占位符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灯片编号占位符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4</a:t>
            </a:fld>
            <a:endParaRPr lang="en-US"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dirty="0"/>
          </a:p>
        </p:txBody>
      </p:sp>
      <p:sp>
        <p:nvSpPr>
          <p:cNvPr id="4" name="页眉占位符 3"/>
          <p:cNvSpPr>
            <a:spLocks noGrp="1"/>
          </p:cNvSpPr>
          <p:nvPr>
            <p:ph type="hdr" sz="quarter" idx="10"/>
          </p:nvPr>
        </p:nvSpPr>
        <p:spPr/>
        <p:txBody>
          <a:bodyPr/>
          <a:lstStyle/>
          <a:p>
            <a:pPr>
              <a:defRPr/>
            </a:pPr>
            <a:r>
              <a:rPr lang="en-US" altLang="ja-JP" smtClean="0"/>
              <a:t>doc.: IEEE 802.11-yy/xxxxr0</a:t>
            </a:r>
            <a:endParaRPr lang="en-US" altLang="ja-JP" dirty="0"/>
          </a:p>
        </p:txBody>
      </p:sp>
      <p:sp>
        <p:nvSpPr>
          <p:cNvPr id="5" name="日期占位符 4"/>
          <p:cNvSpPr>
            <a:spLocks noGrp="1"/>
          </p:cNvSpPr>
          <p:nvPr>
            <p:ph type="dt" idx="11"/>
          </p:nvPr>
        </p:nvSpPr>
        <p:spPr/>
        <p:txBody>
          <a:bodyPr/>
          <a:lstStyle/>
          <a:p>
            <a:pPr>
              <a:defRPr/>
            </a:pPr>
            <a:r>
              <a:rPr lang="en-US" altLang="ja-JP" smtClean="0"/>
              <a:t>Month Year</a:t>
            </a:r>
            <a:endParaRPr lang="en-US" altLang="ja-JP"/>
          </a:p>
        </p:txBody>
      </p:sp>
      <p:sp>
        <p:nvSpPr>
          <p:cNvPr id="6" name="页脚占位符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灯片编号占位符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14</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xfrm>
            <a:off x="696913" y="332601"/>
            <a:ext cx="865686" cy="276999"/>
          </a:xfrm>
          <a:ln/>
        </p:spPr>
        <p:txBody>
          <a:bodyPr/>
          <a:lstStyle>
            <a:lvl1pPr>
              <a:defRPr/>
            </a:lvl1pPr>
          </a:lstStyle>
          <a:p>
            <a:pPr>
              <a:defRPr/>
            </a:pPr>
            <a:r>
              <a:rPr lang="en-US" altLang="ja-JP" dirty="0" smtClean="0"/>
              <a:t>Sep 2011</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a:t>Huawei</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7E8674BB-66FF-41C7-B1F8-A31052B6A5ED}"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Rectangle 4"/>
          <p:cNvSpPr>
            <a:spLocks noGrp="1" noChangeArrowheads="1"/>
          </p:cNvSpPr>
          <p:nvPr>
            <p:ph type="dt" sz="half" idx="10"/>
          </p:nvPr>
        </p:nvSpPr>
        <p:spPr>
          <a:xfrm>
            <a:off x="696913" y="332601"/>
            <a:ext cx="865686" cy="276999"/>
          </a:xfrm>
          <a:ln/>
        </p:spPr>
        <p:txBody>
          <a:bodyPr/>
          <a:lstStyle>
            <a:lvl1pPr>
              <a:defRPr/>
            </a:lvl1pPr>
          </a:lstStyle>
          <a:p>
            <a:pPr>
              <a:defRPr/>
            </a:pPr>
            <a:r>
              <a:rPr lang="en-US" altLang="ja-JP" dirty="0" smtClean="0"/>
              <a:t>Sep 2011</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a:t>Huawei</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F849415C-ECDB-492C-B7EB-181F05134429}"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409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696913" y="332601"/>
            <a:ext cx="86568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charset="0"/>
                <a:ea typeface="+mn-ea"/>
              </a:defRPr>
            </a:lvl1pPr>
          </a:lstStyle>
          <a:p>
            <a:pPr>
              <a:defRPr/>
            </a:pPr>
            <a:r>
              <a:rPr lang="en-US" altLang="ja-JP" dirty="0" smtClean="0"/>
              <a:t>Sep 2011</a:t>
            </a:r>
            <a:endParaRPr lang="en-US" altLang="ja-JP" dirty="0"/>
          </a:p>
        </p:txBody>
      </p:sp>
      <p:sp>
        <p:nvSpPr>
          <p:cNvPr id="1029" name="Rectangle 5"/>
          <p:cNvSpPr>
            <a:spLocks noGrp="1" noChangeArrowheads="1"/>
          </p:cNvSpPr>
          <p:nvPr>
            <p:ph type="ftr" sz="quarter" idx="3"/>
          </p:nvPr>
        </p:nvSpPr>
        <p:spPr bwMode="auto">
          <a:xfrm>
            <a:off x="8064500" y="6475413"/>
            <a:ext cx="4794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dirty="0" smtClean="0">
                <a:latin typeface="Times New Roman" charset="0"/>
                <a:ea typeface="+mn-ea"/>
              </a:defRPr>
            </a:lvl1pPr>
          </a:lstStyle>
          <a:p>
            <a:pPr>
              <a:defRPr/>
            </a:pPr>
            <a:r>
              <a:rPr lang="en-US" altLang="ja-JP"/>
              <a:t>Huawei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ea typeface="MS PGothic" pitchFamily="34" charset="-128"/>
              </a:defRPr>
            </a:lvl1pPr>
          </a:lstStyle>
          <a:p>
            <a:pPr>
              <a:defRPr/>
            </a:pPr>
            <a:r>
              <a:rPr lang="en-US" altLang="ja-JP"/>
              <a:t>Slide </a:t>
            </a:r>
            <a:fld id="{B55D8987-562A-4CC7-AA9B-2A26DAF1BFD5}" type="slidenum">
              <a:rPr lang="en-US" altLang="ja-JP"/>
              <a:pPr>
                <a:defRPr/>
              </a:pPr>
              <a:t>‹#›</a:t>
            </a:fld>
            <a:endParaRPr lang="en-US" altLang="ja-JP"/>
          </a:p>
        </p:txBody>
      </p:sp>
      <p:sp>
        <p:nvSpPr>
          <p:cNvPr id="1031" name="Rectangle 7"/>
          <p:cNvSpPr>
            <a:spLocks noChangeArrowheads="1"/>
          </p:cNvSpPr>
          <p:nvPr/>
        </p:nvSpPr>
        <p:spPr bwMode="auto">
          <a:xfrm>
            <a:off x="5059830" y="332601"/>
            <a:ext cx="3385670"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altLang="ja-JP" sz="1800" b="1" dirty="0">
                <a:latin typeface="Times New Roman" charset="0"/>
                <a:ea typeface="+mn-ea"/>
              </a:rPr>
              <a:t>doc.: IEEE </a:t>
            </a:r>
            <a:r>
              <a:rPr lang="en-US" altLang="ja-JP" sz="1800" b="1" dirty="0" smtClean="0">
                <a:latin typeface="Times New Roman" charset="0"/>
                <a:ea typeface="+mn-ea"/>
              </a:rPr>
              <a:t>802.11-11/01047r3</a:t>
            </a:r>
            <a:endParaRPr lang="en-US" altLang="ja-JP" sz="1800" b="1" dirty="0">
              <a:latin typeface="Times New Roman" charset="0"/>
              <a:ea typeface="+mn-ea"/>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altLang="ja-JP">
                <a:latin typeface="Times New Roman" charset="0"/>
                <a:ea typeface="+mn-ea"/>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ing.fang@huawei.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mailto:pbarber@huawei.com" TargetMode="External"/><Relationship Id="rId4" Type="http://schemas.openxmlformats.org/officeDocument/2006/relationships/hyperlink" Target="mailto:dingzhiming@huawei.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12.png"/></Relationships>
</file>

<file path=ppt/slides/_rels/slide1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1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7.png"/></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20.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image" Target="../media/image7.png"/><Relationship Id="rId7" Type="http://schemas.openxmlformats.org/officeDocument/2006/relationships/image" Target="../media/image8.png"/><Relationship Id="rId12" Type="http://schemas.openxmlformats.org/officeDocument/2006/relationships/image" Target="../media/image6.e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oleObject" Target="../embeddings/oleObject4.bin"/><Relationship Id="rId5" Type="http://schemas.openxmlformats.org/officeDocument/2006/relationships/image" Target="../media/image4.emf"/><Relationship Id="rId10" Type="http://schemas.openxmlformats.org/officeDocument/2006/relationships/image" Target="../media/image9.jpeg"/><Relationship Id="rId4" Type="http://schemas.openxmlformats.org/officeDocument/2006/relationships/oleObject" Target="../embeddings/oleObject1.bin"/><Relationship Id="rId9" Type="http://schemas.openxmlformats.org/officeDocument/2006/relationships/image" Target="../media/image5.emf"/></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7.bin"/><Relationship Id="rId3" Type="http://schemas.openxmlformats.org/officeDocument/2006/relationships/image" Target="../media/image7.png"/><Relationship Id="rId7" Type="http://schemas.openxmlformats.org/officeDocument/2006/relationships/image" Target="../media/image8.png"/><Relationship Id="rId12" Type="http://schemas.openxmlformats.org/officeDocument/2006/relationships/image" Target="../media/image6.e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6.bin"/><Relationship Id="rId11" Type="http://schemas.openxmlformats.org/officeDocument/2006/relationships/oleObject" Target="../embeddings/oleObject8.bin"/><Relationship Id="rId5" Type="http://schemas.openxmlformats.org/officeDocument/2006/relationships/image" Target="../media/image4.emf"/><Relationship Id="rId10" Type="http://schemas.openxmlformats.org/officeDocument/2006/relationships/image" Target="../media/image9.jpeg"/><Relationship Id="rId4" Type="http://schemas.openxmlformats.org/officeDocument/2006/relationships/oleObject" Target="../embeddings/oleObject5.bin"/><Relationship Id="rId9" Type="http://schemas.openxmlformats.org/officeDocument/2006/relationships/image" Target="../media/image5.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extLst>
              <p:ext uri="{D42A27DB-BD31-4B8C-83A1-F6EECF244321}">
                <p14:modId xmlns:p14="http://schemas.microsoft.com/office/powerpoint/2010/main" val="1746094780"/>
              </p:ext>
            </p:extLst>
          </p:nvPr>
        </p:nvGraphicFramePr>
        <p:xfrm>
          <a:off x="609600" y="2362200"/>
          <a:ext cx="7924800" cy="2948305"/>
        </p:xfrm>
        <a:graphic>
          <a:graphicData uri="http://schemas.openxmlformats.org/drawingml/2006/table">
            <a:tbl>
              <a:tblPr/>
              <a:tblGrid>
                <a:gridCol w="1584325"/>
                <a:gridCol w="1463675"/>
                <a:gridCol w="1752600"/>
                <a:gridCol w="1371600"/>
                <a:gridCol w="1752600"/>
              </a:tblGrid>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chemeClr val="tx1"/>
                          </a:solidFill>
                          <a:effectLst/>
                          <a:latin typeface="Times New Roman" pitchFamily="18" charset="0"/>
                          <a:ea typeface="MS PGothic" pitchFamily="34" charset="-128"/>
                        </a:rPr>
                        <a:t>Name</a:t>
                      </a:r>
                      <a:endParaRPr kumimoji="1" lang="ja-JP" altLang="en-US" sz="1800" b="1" i="0" u="none" strike="noStrike" cap="none" normalizeH="0" baseline="0" dirty="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smtClean="0">
                          <a:ln>
                            <a:noFill/>
                          </a:ln>
                          <a:solidFill>
                            <a:schemeClr val="tx1"/>
                          </a:solidFill>
                          <a:effectLst/>
                          <a:latin typeface="Times New Roman" pitchFamily="18" charset="0"/>
                          <a:ea typeface="MS PGothic" pitchFamily="34" charset="-128"/>
                        </a:rPr>
                        <a:t>Affiliations</a:t>
                      </a:r>
                      <a:endParaRPr kumimoji="1" lang="ja-JP" altLang="en-US" sz="1800" b="1" i="0" u="none" strike="noStrike" cap="none" normalizeH="0" baseline="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smtClean="0">
                          <a:ln>
                            <a:noFill/>
                          </a:ln>
                          <a:solidFill>
                            <a:schemeClr val="tx1"/>
                          </a:solidFill>
                          <a:effectLst/>
                          <a:latin typeface="Times New Roman" pitchFamily="18" charset="0"/>
                          <a:ea typeface="MS PGothic" pitchFamily="34" charset="-128"/>
                        </a:rPr>
                        <a:t>Address</a:t>
                      </a:r>
                      <a:endParaRPr kumimoji="1" lang="ja-JP" altLang="en-US" sz="1800" b="1" i="0" u="none" strike="noStrike" cap="none" normalizeH="0" baseline="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smtClean="0">
                          <a:ln>
                            <a:noFill/>
                          </a:ln>
                          <a:solidFill>
                            <a:schemeClr val="tx1"/>
                          </a:solidFill>
                          <a:effectLst/>
                          <a:latin typeface="Times New Roman" pitchFamily="18" charset="0"/>
                          <a:ea typeface="MS PGothic" pitchFamily="34" charset="-128"/>
                        </a:rPr>
                        <a:t>Phone</a:t>
                      </a:r>
                      <a:endParaRPr kumimoji="1" lang="ja-JP" altLang="en-US" sz="1800" b="1" i="0" u="none" strike="noStrike" cap="none" normalizeH="0" baseline="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smtClean="0">
                          <a:ln>
                            <a:noFill/>
                          </a:ln>
                          <a:solidFill>
                            <a:schemeClr val="tx1"/>
                          </a:solidFill>
                          <a:effectLst/>
                          <a:latin typeface="Times New Roman" pitchFamily="18" charset="0"/>
                          <a:ea typeface="MS PGothic" pitchFamily="34" charset="-128"/>
                        </a:rPr>
                        <a:t>email</a:t>
                      </a:r>
                      <a:endParaRPr kumimoji="1" lang="ja-JP" altLang="en-US" sz="1800" b="1" i="0" u="none" strike="noStrike" cap="none" normalizeH="0" baseline="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200" b="0" i="0" u="none" strike="noStrike" cap="none" normalizeH="0" baseline="0" smtClean="0">
                          <a:ln>
                            <a:noFill/>
                          </a:ln>
                          <a:solidFill>
                            <a:schemeClr val="tx1"/>
                          </a:solidFill>
                          <a:effectLst/>
                          <a:latin typeface="Times New Roman" pitchFamily="18" charset="0"/>
                          <a:ea typeface="맑은 고딕" pitchFamily="34" charset="-127"/>
                          <a:cs typeface="Times New Roman" pitchFamily="18" charset="0"/>
                        </a:rPr>
                        <a:t>Ping Fang</a:t>
                      </a:r>
                      <a:endParaRPr kumimoji="0" lang="en-US" altLang="ko-KR" sz="1200" b="0" i="0" u="none" strike="noStrike" cap="none" normalizeH="0" baseline="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Times New Roman" pitchFamily="18" charset="0"/>
                          <a:ea typeface="맑은 고딕" pitchFamily="34" charset="-127"/>
                          <a:cs typeface="Times New Roman" pitchFamily="18" charset="0"/>
                        </a:rPr>
                        <a:t>Huawei Technologies Co.</a:t>
                      </a:r>
                      <a:r>
                        <a:rPr kumimoji="0" lang="en-US" altLang="ja-JP" sz="1200" b="0" i="0" u="none" strike="noStrike" cap="none" normalizeH="0" baseline="0" smtClean="0">
                          <a:ln>
                            <a:noFill/>
                          </a:ln>
                          <a:solidFill>
                            <a:schemeClr val="tx1"/>
                          </a:solidFill>
                          <a:effectLst/>
                          <a:latin typeface="Times New Roman" pitchFamily="18" charset="0"/>
                          <a:ea typeface="맑은 고딕" pitchFamily="34" charset="-127"/>
                          <a:cs typeface="Times New Roman" pitchFamily="18" charset="0"/>
                        </a:rPr>
                        <a:t>, Ltd.</a:t>
                      </a:r>
                      <a:endParaRPr kumimoji="0" lang="ko-KR" altLang="ko-KR" sz="1200" b="0" i="0" u="none" strike="noStrike" cap="none" normalizeH="0" baseline="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200" b="0" i="0" u="none" strike="noStrike" cap="none" normalizeH="0" baseline="0" smtClean="0">
                          <a:ln>
                            <a:noFill/>
                          </a:ln>
                          <a:solidFill>
                            <a:schemeClr val="tx1"/>
                          </a:solidFill>
                          <a:effectLst/>
                          <a:latin typeface="Times New Roman" pitchFamily="18" charset="0"/>
                          <a:ea typeface="맑은 고딕" pitchFamily="34" charset="-127"/>
                          <a:cs typeface="Times New Roman" pitchFamily="18" charset="0"/>
                        </a:rPr>
                        <a:t>Bldg 7, Vision Software Park, Road Gaoxin Sourth 9, Nanshan District, Shenzhen, Guangdong, China, 518057</a:t>
                      </a:r>
                      <a:endParaRPr kumimoji="0" lang="ko-KR" altLang="ko-KR" sz="1200" b="0" i="0" u="none" strike="noStrike" cap="none" normalizeH="0" baseline="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o-KR" altLang="en-US"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a:t>
                      </a:r>
                      <a:r>
                        <a:rPr kumimoji="0" lang="en-US" altLang="ja-JP"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86 755 36835101</a:t>
                      </a:r>
                      <a:endParaRPr kumimoji="0" lang="ko-KR"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200" b="0" i="0" u="none" strike="noStrike" cap="none" normalizeH="0" baseline="0" smtClean="0">
                          <a:ln>
                            <a:noFill/>
                          </a:ln>
                          <a:solidFill>
                            <a:schemeClr val="tx1"/>
                          </a:solidFill>
                          <a:effectLst/>
                          <a:latin typeface="Times New Roman" pitchFamily="18" charset="0"/>
                          <a:ea typeface="맑은 고딕" pitchFamily="34" charset="-127"/>
                          <a:cs typeface="Times New Roman" pitchFamily="18" charset="0"/>
                          <a:hlinkClick r:id="rId3"/>
                        </a:rPr>
                        <a:t>ping.fang@huawei.com</a:t>
                      </a:r>
                      <a:endParaRPr kumimoji="0" lang="en-US" altLang="ja-JP" sz="1200" b="0" i="0" u="none" strike="noStrike" cap="none" normalizeH="0" baseline="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1" lang="en-US" altLang="zh-CN" sz="1200" b="0" i="0" u="none" strike="noStrike" cap="none" normalizeH="0" baseline="0" dirty="0" err="1" smtClean="0">
                          <a:ln>
                            <a:noFill/>
                          </a:ln>
                          <a:solidFill>
                            <a:srgbClr val="000000"/>
                          </a:solidFill>
                          <a:effectLst/>
                          <a:latin typeface="Times New Roman" pitchFamily="18" charset="0"/>
                          <a:ea typeface="宋体" pitchFamily="2" charset="-122"/>
                          <a:cs typeface="Times New Roman" pitchFamily="18" charset="0"/>
                        </a:rPr>
                        <a:t>Zhiming</a:t>
                      </a:r>
                      <a:r>
                        <a:rPr kumimoji="1" lang="en-US" altLang="zh-CN" sz="1200" b="0" i="0" u="none" strike="noStrike" cap="none" normalizeH="0" baseline="0" dirty="0" smtClean="0">
                          <a:ln>
                            <a:noFill/>
                          </a:ln>
                          <a:solidFill>
                            <a:srgbClr val="000000"/>
                          </a:solidFill>
                          <a:effectLst/>
                          <a:latin typeface="Times New Roman" pitchFamily="18" charset="0"/>
                          <a:ea typeface="宋体" pitchFamily="2" charset="-122"/>
                          <a:cs typeface="Times New Roman" pitchFamily="18" charset="0"/>
                        </a:rPr>
                        <a:t> Ding</a:t>
                      </a:r>
                      <a:endParaRPr kumimoji="1" lang="zh-CN" altLang="zh-CN" sz="1000" b="0" i="0" u="none" strike="noStrike" cap="none" normalizeH="0" baseline="0" dirty="0" smtClean="0">
                        <a:ln>
                          <a:noFill/>
                        </a:ln>
                        <a:solidFill>
                          <a:schemeClr val="tx1"/>
                        </a:solidFill>
                        <a:effectLst/>
                        <a:latin typeface="Calibri" pitchFamily="34" charset="0"/>
                        <a:ea typeface="宋体" pitchFamily="2" charset="-122"/>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1" lang="en-US" altLang="zh-CN" sz="1200" b="0" i="0" u="none" strike="noStrike" cap="none" normalizeH="0" baseline="0" dirty="0" smtClean="0">
                          <a:ln>
                            <a:noFill/>
                          </a:ln>
                          <a:solidFill>
                            <a:srgbClr val="000000"/>
                          </a:solidFill>
                          <a:effectLst/>
                          <a:latin typeface="Times New Roman" pitchFamily="18" charset="0"/>
                          <a:ea typeface="宋体" pitchFamily="2" charset="-122"/>
                          <a:cs typeface="Times New Roman" pitchFamily="18" charset="0"/>
                        </a:rPr>
                        <a:t>Huawei Technologies Co., Ltd. </a:t>
                      </a:r>
                      <a:endParaRPr kumimoji="1" lang="zh-CN" altLang="zh-CN" sz="1000" b="0" i="0" u="none" strike="noStrike" cap="none" normalizeH="0" baseline="0" dirty="0" smtClean="0">
                        <a:ln>
                          <a:noFill/>
                        </a:ln>
                        <a:solidFill>
                          <a:schemeClr val="tx1"/>
                        </a:solidFill>
                        <a:effectLst/>
                        <a:latin typeface="Calibri" pitchFamily="34" charset="0"/>
                        <a:ea typeface="宋体" pitchFamily="2" charset="-122"/>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200" b="0" i="0" u="none" strike="noStrike" cap="none" normalizeH="0" baseline="0" dirty="0" err="1" smtClean="0">
                          <a:ln>
                            <a:noFill/>
                          </a:ln>
                          <a:solidFill>
                            <a:schemeClr val="tx1"/>
                          </a:solidFill>
                          <a:effectLst/>
                          <a:latin typeface="Times New Roman" pitchFamily="18" charset="0"/>
                          <a:ea typeface="맑은 고딕" pitchFamily="34" charset="-127"/>
                          <a:cs typeface="Times New Roman" pitchFamily="18" charset="0"/>
                        </a:rPr>
                        <a:t>Bldg</a:t>
                      </a:r>
                      <a:r>
                        <a:rPr kumimoji="0" lang="en-US" altLang="ja-JP"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 7, Vision Software Park, Road </a:t>
                      </a:r>
                      <a:r>
                        <a:rPr kumimoji="0" lang="en-US" altLang="ja-JP" sz="1200" b="0" i="0" u="none" strike="noStrike" cap="none" normalizeH="0" baseline="0" dirty="0" err="1" smtClean="0">
                          <a:ln>
                            <a:noFill/>
                          </a:ln>
                          <a:solidFill>
                            <a:schemeClr val="tx1"/>
                          </a:solidFill>
                          <a:effectLst/>
                          <a:latin typeface="Times New Roman" pitchFamily="18" charset="0"/>
                          <a:ea typeface="맑은 고딕" pitchFamily="34" charset="-127"/>
                          <a:cs typeface="Times New Roman" pitchFamily="18" charset="0"/>
                        </a:rPr>
                        <a:t>Gaoxin</a:t>
                      </a:r>
                      <a:r>
                        <a:rPr kumimoji="0" lang="en-US" altLang="ja-JP"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 </a:t>
                      </a:r>
                      <a:r>
                        <a:rPr kumimoji="0" lang="en-US" altLang="ja-JP" sz="1200" b="0" i="0" u="none" strike="noStrike" cap="none" normalizeH="0" baseline="0" dirty="0" err="1" smtClean="0">
                          <a:ln>
                            <a:noFill/>
                          </a:ln>
                          <a:solidFill>
                            <a:schemeClr val="tx1"/>
                          </a:solidFill>
                          <a:effectLst/>
                          <a:latin typeface="Times New Roman" pitchFamily="18" charset="0"/>
                          <a:ea typeface="맑은 고딕" pitchFamily="34" charset="-127"/>
                          <a:cs typeface="Times New Roman" pitchFamily="18" charset="0"/>
                        </a:rPr>
                        <a:t>Sourth</a:t>
                      </a:r>
                      <a:r>
                        <a:rPr kumimoji="0" lang="en-US" altLang="ja-JP"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 9, </a:t>
                      </a:r>
                      <a:r>
                        <a:rPr kumimoji="0" lang="en-US" altLang="ja-JP" sz="1200" b="0" i="0" u="none" strike="noStrike" cap="none" normalizeH="0" baseline="0" dirty="0" err="1" smtClean="0">
                          <a:ln>
                            <a:noFill/>
                          </a:ln>
                          <a:solidFill>
                            <a:schemeClr val="tx1"/>
                          </a:solidFill>
                          <a:effectLst/>
                          <a:latin typeface="Times New Roman" pitchFamily="18" charset="0"/>
                          <a:ea typeface="맑은 고딕" pitchFamily="34" charset="-127"/>
                          <a:cs typeface="Times New Roman" pitchFamily="18" charset="0"/>
                        </a:rPr>
                        <a:t>Nanshan</a:t>
                      </a:r>
                      <a:r>
                        <a:rPr kumimoji="0" lang="en-US" altLang="ja-JP"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 District, Shenzhen, Guangdong, China, 518057</a:t>
                      </a:r>
                      <a:endParaRPr kumimoji="0" lang="ko-KR"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o-KR" altLang="en-US"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a:t>
                      </a:r>
                      <a:r>
                        <a:rPr kumimoji="0" lang="en-US" altLang="ja-JP"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86 755 36835837</a:t>
                      </a:r>
                      <a:endParaRPr kumimoji="0" lang="ko-KR"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CN" sz="1200" b="0" i="0" u="none" strike="noStrike" cap="none" normalizeH="0" baseline="0" dirty="0" smtClean="0">
                          <a:ln>
                            <a:noFill/>
                          </a:ln>
                          <a:solidFill>
                            <a:srgbClr val="000000"/>
                          </a:solidFill>
                          <a:effectLst/>
                          <a:latin typeface="Times New Roman" pitchFamily="18" charset="0"/>
                          <a:ea typeface="맑은 고딕" pitchFamily="34" charset="-127"/>
                          <a:cs typeface="Times New Roman" pitchFamily="18" charset="0"/>
                        </a:rPr>
                        <a:t> </a:t>
                      </a:r>
                      <a:endParaRPr kumimoji="1" lang="zh-CN" altLang="zh-CN" sz="1000" b="0" i="0" u="none" strike="noStrike" cap="none" normalizeH="0" baseline="0" dirty="0" smtClean="0">
                        <a:ln>
                          <a:noFill/>
                        </a:ln>
                        <a:solidFill>
                          <a:schemeClr val="tx1"/>
                        </a:solidFill>
                        <a:effectLst/>
                        <a:latin typeface="Calibri" pitchFamily="34" charset="0"/>
                        <a:ea typeface="맑은 고딕" pitchFamily="34" charset="-127"/>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zh-CN" sz="1200" b="0" i="0" u="none" strike="noStrike" cap="none" normalizeH="0" baseline="0" dirty="0" smtClean="0">
                          <a:ln>
                            <a:noFill/>
                          </a:ln>
                          <a:solidFill>
                            <a:schemeClr val="tx1"/>
                          </a:solidFill>
                          <a:effectLst/>
                          <a:latin typeface="宋体" pitchFamily="2" charset="-122"/>
                          <a:ea typeface="PMingLiU" pitchFamily="18" charset="-120"/>
                          <a:cs typeface="Times New Roman" pitchFamily="18" charset="0"/>
                          <a:hlinkClick r:id="rId4"/>
                        </a:rPr>
                        <a:t>dingzhiming@huawei.com</a:t>
                      </a:r>
                      <a:endParaRPr kumimoji="1" lang="en-US" altLang="zh-CN" sz="1200" b="0" i="0" u="none" strike="noStrike" cap="none" normalizeH="0" baseline="0" dirty="0" smtClean="0">
                        <a:ln>
                          <a:noFill/>
                        </a:ln>
                        <a:solidFill>
                          <a:schemeClr val="tx1"/>
                        </a:solidFill>
                        <a:effectLst/>
                        <a:latin typeface="宋体" pitchFamily="2" charset="-122"/>
                        <a:ea typeface="PMingLiU" pitchFamily="18" charset="-12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rPr>
                        <a:t>Phillip Barber</a:t>
                      </a:r>
                      <a:br>
                        <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rPr>
                      </a:br>
                      <a:endParaRPr kumimoji="0" lang="zh-CN"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rPr>
                        <a:t>Huawei Technologies Co., Ltd. </a:t>
                      </a:r>
                      <a:endParaRPr kumimoji="0" lang="zh-CN"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p>
                      <a:pPr marL="0" marR="0" lvl="0" indent="0" algn="ctr" defTabSz="457200" rtl="0" eaLnBrk="1" fontAlgn="base" latinLnBrk="0" hangingPunct="1">
                        <a:lnSpc>
                          <a:spcPct val="100000"/>
                        </a:lnSpc>
                        <a:spcBef>
                          <a:spcPct val="0"/>
                        </a:spcBef>
                        <a:spcAft>
                          <a:spcPct val="0"/>
                        </a:spcAft>
                        <a:buClrTx/>
                        <a:buSzTx/>
                        <a:buFontTx/>
                        <a:buNone/>
                        <a:tabLst/>
                      </a:pPr>
                      <a:endParaRPr kumimoji="0" lang="zh-CN"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r>
                        <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rPr>
                        <a:t>1700 Alma Rd, </a:t>
                      </a:r>
                      <a:r>
                        <a:rPr kumimoji="0" lang="en-US" altLang="zh-CN" sz="1200" b="0" i="0" u="none" strike="noStrike" kern="1200" cap="none" normalizeH="0" baseline="0" dirty="0" err="1" smtClean="0">
                          <a:ln>
                            <a:noFill/>
                          </a:ln>
                          <a:solidFill>
                            <a:schemeClr val="tx1"/>
                          </a:solidFill>
                          <a:effectLst/>
                          <a:latin typeface="Times New Roman" pitchFamily="18" charset="0"/>
                          <a:ea typeface="맑은 고딕" pitchFamily="34" charset="-127"/>
                          <a:cs typeface="Times New Roman" pitchFamily="18" charset="0"/>
                        </a:rPr>
                        <a:t>Ste</a:t>
                      </a:r>
                      <a:r>
                        <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rPr>
                        <a:t> 500</a:t>
                      </a:r>
                    </a:p>
                    <a:p>
                      <a:r>
                        <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rPr>
                        <a:t>Plano, Texas 75075 USA</a:t>
                      </a:r>
                      <a:br>
                        <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rPr>
                      </a:br>
                      <a:endPar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rPr>
                        <a:t>+1 972-509-5599 </a:t>
                      </a:r>
                      <a:endParaRPr kumimoji="0" lang="zh-CN"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hlinkClick r:id="rId5"/>
                        </a:rPr>
                        <a:t>pbarber@huawei.com</a:t>
                      </a:r>
                      <a:endPar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160" name="Rectangle 2"/>
          <p:cNvSpPr>
            <a:spLocks noGrp="1" noChangeArrowheads="1"/>
          </p:cNvSpPr>
          <p:nvPr>
            <p:ph type="title"/>
          </p:nvPr>
        </p:nvSpPr>
        <p:spPr/>
        <p:txBody>
          <a:bodyPr/>
          <a:lstStyle/>
          <a:p>
            <a:r>
              <a:rPr lang="en-US" altLang="ja-JP" dirty="0" smtClean="0">
                <a:ea typeface="MS PGothic" pitchFamily="34" charset="-128"/>
              </a:rPr>
              <a:t>Using Upper Layer </a:t>
            </a:r>
            <a:r>
              <a:rPr lang="en-US" altLang="zh-CN" dirty="0" smtClean="0">
                <a:ea typeface="宋体" pitchFamily="2" charset="-122"/>
              </a:rPr>
              <a:t>Message IE in </a:t>
            </a:r>
            <a:r>
              <a:rPr lang="en-US" altLang="zh-CN" dirty="0" err="1" smtClean="0">
                <a:ea typeface="宋体" pitchFamily="2" charset="-122"/>
              </a:rPr>
              <a:t>TGai</a:t>
            </a:r>
            <a:endParaRPr lang="en-US" altLang="ja-JP" dirty="0" smtClean="0">
              <a:ea typeface="MS PGothic" pitchFamily="34" charset="-128"/>
            </a:endParaRPr>
          </a:p>
        </p:txBody>
      </p:sp>
      <p:sp>
        <p:nvSpPr>
          <p:cNvPr id="5161" name="Rectangle 6"/>
          <p:cNvSpPr>
            <a:spLocks noGrp="1" noChangeArrowheads="1"/>
          </p:cNvSpPr>
          <p:nvPr>
            <p:ph type="body" idx="1"/>
          </p:nvPr>
        </p:nvSpPr>
        <p:spPr>
          <a:xfrm>
            <a:off x="685800" y="1524000"/>
            <a:ext cx="7772400" cy="533400"/>
          </a:xfrm>
        </p:spPr>
        <p:txBody>
          <a:bodyPr/>
          <a:lstStyle/>
          <a:p>
            <a:r>
              <a:rPr lang="en-US" altLang="ja-JP" dirty="0" smtClean="0">
                <a:ea typeface="MS PGothic" pitchFamily="34" charset="-128"/>
              </a:rPr>
              <a:t>Date: 2011-09-19</a:t>
            </a:r>
          </a:p>
        </p:txBody>
      </p:sp>
      <p:sp>
        <p:nvSpPr>
          <p:cNvPr id="2088" name="日付プレースホルダ 3"/>
          <p:cNvSpPr>
            <a:spLocks noGrp="1"/>
          </p:cNvSpPr>
          <p:nvPr>
            <p:ph type="dt" sz="quarter" idx="10"/>
          </p:nvPr>
        </p:nvSpPr>
        <p:spPr>
          <a:xfrm>
            <a:off x="696913" y="332601"/>
            <a:ext cx="865686" cy="276999"/>
          </a:xfrm>
        </p:spPr>
        <p:txBody>
          <a:bodyPr/>
          <a:lstStyle/>
          <a:p>
            <a:pPr>
              <a:defRPr/>
            </a:pPr>
            <a:r>
              <a:rPr lang="en-US" altLang="ja-JP" dirty="0" smtClean="0"/>
              <a:t>Sep 2011</a:t>
            </a:r>
          </a:p>
        </p:txBody>
      </p:sp>
      <p:sp>
        <p:nvSpPr>
          <p:cNvPr id="5163" name="スライド番号プレースホルダ 5"/>
          <p:cNvSpPr>
            <a:spLocks noGrp="1"/>
          </p:cNvSpPr>
          <p:nvPr>
            <p:ph type="sldNum" sz="quarter" idx="12"/>
          </p:nvPr>
        </p:nvSpPr>
        <p:spPr>
          <a:noFill/>
        </p:spPr>
        <p:txBody>
          <a:bodyPr/>
          <a:lstStyle/>
          <a:p>
            <a:r>
              <a:rPr lang="en-US" altLang="ja-JP" smtClean="0"/>
              <a:t>Slide </a:t>
            </a:r>
            <a:fld id="{AD4FACCD-CD97-4575-A2CB-6C6311C724CF}" type="slidenum">
              <a:rPr lang="en-US" altLang="ja-JP" smtClean="0"/>
              <a:pPr/>
              <a:t>1</a:t>
            </a:fld>
            <a:endParaRPr lang="en-US" altLang="ja-JP" smtClean="0"/>
          </a:p>
        </p:txBody>
      </p:sp>
      <p:sp>
        <p:nvSpPr>
          <p:cNvPr id="5164"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altLang="ja-JP" sz="2000" b="1">
                <a:ea typeface="MS PGothic" pitchFamily="34" charset="-128"/>
              </a:rPr>
              <a:t>Authors:</a:t>
            </a:r>
            <a:endParaRPr lang="en-US" altLang="ja-JP" sz="2000">
              <a:ea typeface="MS PGothic" pitchFamily="34" charset="-128"/>
            </a:endParaRPr>
          </a:p>
        </p:txBody>
      </p:sp>
      <p:sp>
        <p:nvSpPr>
          <p:cNvPr id="15" name="フッター プレースホルダ 4"/>
          <p:cNvSpPr>
            <a:spLocks noGrp="1"/>
          </p:cNvSpPr>
          <p:nvPr>
            <p:ph type="ftr" sz="quarter" idx="11"/>
          </p:nvPr>
        </p:nvSpPr>
        <p:spPr>
          <a:xfrm>
            <a:off x="7101222" y="6475413"/>
            <a:ext cx="1442703" cy="184666"/>
          </a:xfrm>
        </p:spPr>
        <p:txBody>
          <a:bodyPr/>
          <a:lstStyle/>
          <a:p>
            <a:pPr>
              <a:defRPr/>
            </a:pPr>
            <a:r>
              <a:rPr lang="en-US" altLang="ja-JP" dirty="0" smtClean="0"/>
              <a:t>Ping Fang etc, Huawei.</a:t>
            </a:r>
            <a:endParaRPr lang="en-US" altLang="ja-JP"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タイトル 1"/>
          <p:cNvSpPr>
            <a:spLocks noGrp="1"/>
          </p:cNvSpPr>
          <p:nvPr>
            <p:ph type="title"/>
          </p:nvPr>
        </p:nvSpPr>
        <p:spPr>
          <a:xfrm>
            <a:off x="685800" y="533400"/>
            <a:ext cx="7772400" cy="1066800"/>
          </a:xfrm>
        </p:spPr>
        <p:txBody>
          <a:bodyPr/>
          <a:lstStyle/>
          <a:p>
            <a:r>
              <a:rPr lang="en-US" altLang="ja-JP" smtClean="0">
                <a:ea typeface="MS PGothic" pitchFamily="34" charset="-128"/>
              </a:rPr>
              <a:t>Upper Layer </a:t>
            </a:r>
            <a:r>
              <a:rPr lang="en-US" altLang="zh-CN" smtClean="0">
                <a:ea typeface="MS PGothic" pitchFamily="34" charset="-128"/>
              </a:rPr>
              <a:t>Message</a:t>
            </a:r>
            <a:r>
              <a:rPr lang="en-US" altLang="ja-JP" smtClean="0">
                <a:ea typeface="MS PGothic" pitchFamily="34" charset="-128"/>
              </a:rPr>
              <a:t> IE</a:t>
            </a:r>
            <a:endParaRPr lang="ja-JP" altLang="en-US" smtClean="0">
              <a:ea typeface="MS PGothic" pitchFamily="34" charset="-128"/>
            </a:endParaRPr>
          </a:p>
        </p:txBody>
      </p:sp>
      <p:sp>
        <p:nvSpPr>
          <p:cNvPr id="9219" name="コンテンツ プレースホルダ 2"/>
          <p:cNvSpPr>
            <a:spLocks noGrp="1"/>
          </p:cNvSpPr>
          <p:nvPr>
            <p:ph idx="1"/>
          </p:nvPr>
        </p:nvSpPr>
        <p:spPr>
          <a:xfrm>
            <a:off x="685800" y="1524000"/>
            <a:ext cx="7772400" cy="685800"/>
          </a:xfrm>
        </p:spPr>
        <p:txBody>
          <a:bodyPr/>
          <a:lstStyle/>
          <a:p>
            <a:r>
              <a:rPr lang="en-US" altLang="zh-CN" dirty="0" smtClean="0">
                <a:ea typeface="MS PGothic" pitchFamily="34" charset="-128"/>
              </a:rPr>
              <a:t>New Upper Layer Message IE can be defined as below</a:t>
            </a:r>
          </a:p>
          <a:p>
            <a:pPr>
              <a:buFontTx/>
              <a:buNone/>
            </a:pPr>
            <a:endParaRPr lang="en-US" altLang="ja-JP" dirty="0" smtClean="0">
              <a:ea typeface="MS PGothic" pitchFamily="34" charset="-128"/>
            </a:endParaRPr>
          </a:p>
        </p:txBody>
      </p:sp>
      <p:sp>
        <p:nvSpPr>
          <p:cNvPr id="9221" name="スライド番号プレースホルダ 5"/>
          <p:cNvSpPr>
            <a:spLocks noGrp="1"/>
          </p:cNvSpPr>
          <p:nvPr>
            <p:ph type="sldNum" sz="quarter" idx="12"/>
          </p:nvPr>
        </p:nvSpPr>
        <p:spPr>
          <a:noFill/>
        </p:spPr>
        <p:txBody>
          <a:bodyPr/>
          <a:lstStyle/>
          <a:p>
            <a:r>
              <a:rPr lang="en-US" altLang="ja-JP" smtClean="0"/>
              <a:t>Slide </a:t>
            </a:r>
            <a:fld id="{E01EBEFC-918E-4BF0-BC7C-10395957B882}" type="slidenum">
              <a:rPr lang="en-US" altLang="ja-JP" smtClean="0"/>
              <a:pPr/>
              <a:t>10</a:t>
            </a:fld>
            <a:endParaRPr lang="en-US" altLang="ja-JP" smtClean="0"/>
          </a:p>
        </p:txBody>
      </p:sp>
      <p:sp>
        <p:nvSpPr>
          <p:cNvPr id="9253" name="TextBox 85"/>
          <p:cNvSpPr txBox="1">
            <a:spLocks noChangeArrowheads="1"/>
          </p:cNvSpPr>
          <p:nvPr/>
        </p:nvSpPr>
        <p:spPr bwMode="auto">
          <a:xfrm>
            <a:off x="2590800" y="5410200"/>
            <a:ext cx="4086225" cy="369888"/>
          </a:xfrm>
          <a:prstGeom prst="rect">
            <a:avLst/>
          </a:prstGeom>
          <a:noFill/>
          <a:ln w="9525">
            <a:noFill/>
            <a:miter lim="800000"/>
            <a:headEnd/>
            <a:tailEnd/>
          </a:ln>
        </p:spPr>
        <p:txBody>
          <a:bodyPr wrap="none">
            <a:spAutoFit/>
          </a:bodyPr>
          <a:lstStyle/>
          <a:p>
            <a:r>
              <a:rPr lang="en-US" altLang="zh-CN" sz="1800" b="1" dirty="0"/>
              <a:t>Upper layer message IE element format</a:t>
            </a:r>
            <a:endParaRPr lang="zh-CN" altLang="en-US" sz="1800" b="1" dirty="0"/>
          </a:p>
        </p:txBody>
      </p:sp>
      <p:sp>
        <p:nvSpPr>
          <p:cNvPr id="67" name="フッター プレースホルダ 4"/>
          <p:cNvSpPr>
            <a:spLocks noGrp="1"/>
          </p:cNvSpPr>
          <p:nvPr>
            <p:ph type="ftr" sz="quarter" idx="11"/>
          </p:nvPr>
        </p:nvSpPr>
        <p:spPr>
          <a:xfrm>
            <a:off x="7101222" y="6475413"/>
            <a:ext cx="1442703" cy="184666"/>
          </a:xfrm>
        </p:spPr>
        <p:txBody>
          <a:bodyPr/>
          <a:lstStyle/>
          <a:p>
            <a:pPr>
              <a:defRPr/>
            </a:pPr>
            <a:r>
              <a:rPr lang="en-US" altLang="ja-JP" dirty="0" smtClean="0"/>
              <a:t>Ping Fang etc, Huawei.</a:t>
            </a:r>
            <a:endParaRPr lang="en-US" altLang="ja-JP" dirty="0"/>
          </a:p>
        </p:txBody>
      </p:sp>
      <p:sp>
        <p:nvSpPr>
          <p:cNvPr id="32" name="日付プレースホルダ 3"/>
          <p:cNvSpPr>
            <a:spLocks noGrp="1"/>
          </p:cNvSpPr>
          <p:nvPr>
            <p:ph type="dt" sz="quarter" idx="10"/>
          </p:nvPr>
        </p:nvSpPr>
        <p:spPr>
          <a:xfrm>
            <a:off x="685800" y="304800"/>
            <a:ext cx="865686" cy="276999"/>
          </a:xfrm>
          <a:noFill/>
        </p:spPr>
        <p:txBody>
          <a:bodyPr/>
          <a:lstStyle/>
          <a:p>
            <a:r>
              <a:rPr lang="en-US" altLang="ja-JP" dirty="0" smtClean="0">
                <a:latin typeface="Times New Roman" pitchFamily="18" charset="0"/>
                <a:ea typeface="MS PGothic" pitchFamily="34" charset="-128"/>
              </a:rPr>
              <a:t>Sep 2011</a:t>
            </a:r>
          </a:p>
        </p:txBody>
      </p:sp>
      <p:sp>
        <p:nvSpPr>
          <p:cNvPr id="39" name="矩形 6"/>
          <p:cNvSpPr>
            <a:spLocks noChangeArrowheads="1"/>
          </p:cNvSpPr>
          <p:nvPr/>
        </p:nvSpPr>
        <p:spPr bwMode="auto">
          <a:xfrm>
            <a:off x="1219200" y="2362200"/>
            <a:ext cx="5105400" cy="457200"/>
          </a:xfrm>
          <a:prstGeom prst="rect">
            <a:avLst/>
          </a:prstGeom>
          <a:noFill/>
          <a:ln w="12700" algn="ctr">
            <a:solidFill>
              <a:schemeClr val="tx1"/>
            </a:solidFill>
            <a:round/>
            <a:headEnd type="none" w="sm" len="sm"/>
            <a:tailEnd type="none" w="sm" len="sm"/>
          </a:ln>
        </p:spPr>
        <p:txBody>
          <a:bodyPr/>
          <a:lstStyle/>
          <a:p>
            <a:pPr eaLnBrk="0" hangingPunct="0"/>
            <a:endParaRPr lang="zh-CN" altLang="en-US"/>
          </a:p>
        </p:txBody>
      </p:sp>
      <p:cxnSp>
        <p:nvCxnSpPr>
          <p:cNvPr id="40" name="直接连接符 8"/>
          <p:cNvCxnSpPr>
            <a:cxnSpLocks noChangeShapeType="1"/>
          </p:cNvCxnSpPr>
          <p:nvPr/>
        </p:nvCxnSpPr>
        <p:spPr bwMode="auto">
          <a:xfrm rot="5400000">
            <a:off x="1828800" y="2590800"/>
            <a:ext cx="457200" cy="0"/>
          </a:xfrm>
          <a:prstGeom prst="line">
            <a:avLst/>
          </a:prstGeom>
          <a:noFill/>
          <a:ln w="12700" algn="ctr">
            <a:solidFill>
              <a:schemeClr val="tx1"/>
            </a:solidFill>
            <a:round/>
            <a:headEnd type="none" w="sm" len="sm"/>
            <a:tailEnd type="none" w="sm" len="sm"/>
          </a:ln>
        </p:spPr>
      </p:cxnSp>
      <p:cxnSp>
        <p:nvCxnSpPr>
          <p:cNvPr id="41" name="直接连接符 9"/>
          <p:cNvCxnSpPr>
            <a:cxnSpLocks noChangeShapeType="1"/>
          </p:cNvCxnSpPr>
          <p:nvPr/>
        </p:nvCxnSpPr>
        <p:spPr bwMode="auto">
          <a:xfrm rot="5400000">
            <a:off x="2971800" y="2590800"/>
            <a:ext cx="457200" cy="0"/>
          </a:xfrm>
          <a:prstGeom prst="line">
            <a:avLst/>
          </a:prstGeom>
          <a:noFill/>
          <a:ln w="12700" algn="ctr">
            <a:solidFill>
              <a:schemeClr val="tx1"/>
            </a:solidFill>
            <a:round/>
            <a:headEnd type="none" w="sm" len="sm"/>
            <a:tailEnd type="none" w="sm" len="sm"/>
          </a:ln>
        </p:spPr>
      </p:cxnSp>
      <p:sp>
        <p:nvSpPr>
          <p:cNvPr id="42" name="TextBox 10"/>
          <p:cNvSpPr txBox="1">
            <a:spLocks noChangeArrowheads="1"/>
          </p:cNvSpPr>
          <p:nvPr/>
        </p:nvSpPr>
        <p:spPr bwMode="auto">
          <a:xfrm>
            <a:off x="1219200" y="2438400"/>
            <a:ext cx="914400" cy="276225"/>
          </a:xfrm>
          <a:prstGeom prst="rect">
            <a:avLst/>
          </a:prstGeom>
          <a:noFill/>
          <a:ln w="9525">
            <a:noFill/>
            <a:miter lim="800000"/>
            <a:headEnd/>
            <a:tailEnd/>
          </a:ln>
        </p:spPr>
        <p:txBody>
          <a:bodyPr>
            <a:spAutoFit/>
          </a:bodyPr>
          <a:lstStyle/>
          <a:p>
            <a:r>
              <a:rPr lang="en-US" altLang="zh-CN" dirty="0"/>
              <a:t>Element ID</a:t>
            </a:r>
            <a:endParaRPr lang="zh-CN" altLang="en-US" dirty="0"/>
          </a:p>
        </p:txBody>
      </p:sp>
      <p:sp>
        <p:nvSpPr>
          <p:cNvPr id="43" name="TextBox 11"/>
          <p:cNvSpPr txBox="1">
            <a:spLocks noChangeArrowheads="1"/>
          </p:cNvSpPr>
          <p:nvPr/>
        </p:nvSpPr>
        <p:spPr bwMode="auto">
          <a:xfrm>
            <a:off x="2362200" y="2438400"/>
            <a:ext cx="571500" cy="276225"/>
          </a:xfrm>
          <a:prstGeom prst="rect">
            <a:avLst/>
          </a:prstGeom>
          <a:noFill/>
          <a:ln w="9525">
            <a:noFill/>
            <a:miter lim="800000"/>
            <a:headEnd/>
            <a:tailEnd/>
          </a:ln>
        </p:spPr>
        <p:txBody>
          <a:bodyPr wrap="none">
            <a:spAutoFit/>
          </a:bodyPr>
          <a:lstStyle/>
          <a:p>
            <a:r>
              <a:rPr lang="en-US" altLang="zh-CN"/>
              <a:t>length</a:t>
            </a:r>
            <a:endParaRPr lang="zh-CN" altLang="en-US"/>
          </a:p>
        </p:txBody>
      </p:sp>
      <p:sp>
        <p:nvSpPr>
          <p:cNvPr id="45" name="矩形 13"/>
          <p:cNvSpPr>
            <a:spLocks noChangeArrowheads="1"/>
          </p:cNvSpPr>
          <p:nvPr/>
        </p:nvSpPr>
        <p:spPr bwMode="auto">
          <a:xfrm>
            <a:off x="2743200" y="3352800"/>
            <a:ext cx="2286000" cy="457200"/>
          </a:xfrm>
          <a:prstGeom prst="rect">
            <a:avLst/>
          </a:prstGeom>
          <a:noFill/>
          <a:ln w="12700" algn="ctr">
            <a:solidFill>
              <a:schemeClr val="tx1"/>
            </a:solidFill>
            <a:round/>
            <a:headEnd type="none" w="sm" len="sm"/>
            <a:tailEnd type="none" w="sm" len="sm"/>
          </a:ln>
        </p:spPr>
        <p:txBody>
          <a:bodyPr/>
          <a:lstStyle/>
          <a:p>
            <a:pPr eaLnBrk="0" hangingPunct="0"/>
            <a:endParaRPr lang="zh-CN" altLang="en-US"/>
          </a:p>
        </p:txBody>
      </p:sp>
      <p:cxnSp>
        <p:nvCxnSpPr>
          <p:cNvPr id="47" name="直接连接符 16"/>
          <p:cNvCxnSpPr>
            <a:cxnSpLocks noChangeShapeType="1"/>
          </p:cNvCxnSpPr>
          <p:nvPr/>
        </p:nvCxnSpPr>
        <p:spPr bwMode="auto">
          <a:xfrm flipH="1">
            <a:off x="2743200" y="2819400"/>
            <a:ext cx="457200" cy="533400"/>
          </a:xfrm>
          <a:prstGeom prst="line">
            <a:avLst/>
          </a:prstGeom>
          <a:noFill/>
          <a:ln w="15875" algn="ctr">
            <a:solidFill>
              <a:schemeClr val="tx1"/>
            </a:solidFill>
            <a:prstDash val="dash"/>
            <a:round/>
            <a:headEnd type="none" w="sm" len="sm"/>
            <a:tailEnd type="none" w="sm" len="sm"/>
          </a:ln>
        </p:spPr>
      </p:cxnSp>
      <p:cxnSp>
        <p:nvCxnSpPr>
          <p:cNvPr id="48" name="直接连接符 18"/>
          <p:cNvCxnSpPr>
            <a:cxnSpLocks noChangeShapeType="1"/>
          </p:cNvCxnSpPr>
          <p:nvPr/>
        </p:nvCxnSpPr>
        <p:spPr bwMode="auto">
          <a:xfrm>
            <a:off x="4267200" y="2819400"/>
            <a:ext cx="762000" cy="533400"/>
          </a:xfrm>
          <a:prstGeom prst="line">
            <a:avLst/>
          </a:prstGeom>
          <a:noFill/>
          <a:ln w="15875" algn="ctr">
            <a:solidFill>
              <a:schemeClr val="tx1"/>
            </a:solidFill>
            <a:prstDash val="dash"/>
            <a:round/>
            <a:headEnd type="none" w="sm" len="sm"/>
            <a:tailEnd type="none" w="sm" len="sm"/>
          </a:ln>
        </p:spPr>
      </p:cxnSp>
      <p:sp>
        <p:nvSpPr>
          <p:cNvPr id="49" name="TextBox 23"/>
          <p:cNvSpPr txBox="1">
            <a:spLocks noChangeArrowheads="1"/>
          </p:cNvSpPr>
          <p:nvPr/>
        </p:nvSpPr>
        <p:spPr bwMode="auto">
          <a:xfrm>
            <a:off x="4876800" y="2438400"/>
            <a:ext cx="873125" cy="276225"/>
          </a:xfrm>
          <a:prstGeom prst="rect">
            <a:avLst/>
          </a:prstGeom>
          <a:noFill/>
          <a:ln w="9525">
            <a:noFill/>
            <a:miter lim="800000"/>
            <a:headEnd/>
            <a:tailEnd/>
          </a:ln>
        </p:spPr>
        <p:txBody>
          <a:bodyPr wrap="none">
            <a:spAutoFit/>
          </a:bodyPr>
          <a:lstStyle/>
          <a:p>
            <a:r>
              <a:rPr lang="en-US" altLang="zh-CN" dirty="0"/>
              <a:t>ULM body</a:t>
            </a:r>
            <a:endParaRPr lang="zh-CN" altLang="en-US" dirty="0"/>
          </a:p>
        </p:txBody>
      </p:sp>
      <p:sp>
        <p:nvSpPr>
          <p:cNvPr id="50" name="TextBox 42"/>
          <p:cNvSpPr txBox="1">
            <a:spLocks noChangeArrowheads="1"/>
          </p:cNvSpPr>
          <p:nvPr/>
        </p:nvSpPr>
        <p:spPr bwMode="auto">
          <a:xfrm>
            <a:off x="3886200" y="3429000"/>
            <a:ext cx="1066800" cy="276999"/>
          </a:xfrm>
          <a:prstGeom prst="rect">
            <a:avLst/>
          </a:prstGeom>
          <a:noFill/>
          <a:ln w="9525">
            <a:noFill/>
            <a:miter lim="800000"/>
            <a:headEnd/>
            <a:tailEnd/>
          </a:ln>
        </p:spPr>
        <p:txBody>
          <a:bodyPr wrap="square">
            <a:spAutoFit/>
          </a:bodyPr>
          <a:lstStyle/>
          <a:p>
            <a:r>
              <a:rPr lang="en-US" altLang="zh-CN" dirty="0" smtClean="0"/>
              <a:t>ULM Type</a:t>
            </a:r>
            <a:endParaRPr lang="zh-CN" altLang="en-US" dirty="0"/>
          </a:p>
        </p:txBody>
      </p:sp>
      <p:sp>
        <p:nvSpPr>
          <p:cNvPr id="69" name="TextBox 57"/>
          <p:cNvSpPr txBox="1">
            <a:spLocks noChangeArrowheads="1"/>
          </p:cNvSpPr>
          <p:nvPr/>
        </p:nvSpPr>
        <p:spPr bwMode="auto">
          <a:xfrm>
            <a:off x="4114800" y="4191000"/>
            <a:ext cx="1676400" cy="1015663"/>
          </a:xfrm>
          <a:prstGeom prst="rect">
            <a:avLst/>
          </a:prstGeom>
          <a:noFill/>
          <a:ln w="9525">
            <a:noFill/>
            <a:miter lim="800000"/>
            <a:headEnd/>
            <a:tailEnd/>
          </a:ln>
        </p:spPr>
        <p:txBody>
          <a:bodyPr wrap="square">
            <a:spAutoFit/>
          </a:bodyPr>
          <a:lstStyle/>
          <a:p>
            <a:r>
              <a:rPr lang="en-US" altLang="zh-CN" dirty="0" smtClean="0"/>
              <a:t>1:EAP</a:t>
            </a:r>
            <a:endParaRPr lang="en-US" altLang="zh-CN" dirty="0"/>
          </a:p>
          <a:p>
            <a:r>
              <a:rPr lang="en-US" altLang="zh-CN" dirty="0" smtClean="0"/>
              <a:t>2:EAPoL-Key</a:t>
            </a:r>
          </a:p>
          <a:p>
            <a:r>
              <a:rPr lang="en-US" altLang="zh-CN" dirty="0" smtClean="0"/>
              <a:t>3:DHCPv4</a:t>
            </a:r>
          </a:p>
          <a:p>
            <a:r>
              <a:rPr lang="en-US" altLang="zh-CN" dirty="0" smtClean="0"/>
              <a:t>4:DHCPv6</a:t>
            </a:r>
            <a:endParaRPr lang="en-US" altLang="zh-CN" dirty="0"/>
          </a:p>
          <a:p>
            <a:r>
              <a:rPr lang="en-US" altLang="zh-CN" dirty="0" smtClean="0"/>
              <a:t>…</a:t>
            </a:r>
            <a:endParaRPr lang="zh-CN" altLang="en-US" dirty="0"/>
          </a:p>
        </p:txBody>
      </p:sp>
      <p:sp>
        <p:nvSpPr>
          <p:cNvPr id="70" name="TextBox 57"/>
          <p:cNvSpPr txBox="1">
            <a:spLocks noChangeArrowheads="1"/>
          </p:cNvSpPr>
          <p:nvPr/>
        </p:nvSpPr>
        <p:spPr bwMode="auto">
          <a:xfrm>
            <a:off x="2667000" y="3810000"/>
            <a:ext cx="2209800" cy="276999"/>
          </a:xfrm>
          <a:prstGeom prst="rect">
            <a:avLst/>
          </a:prstGeom>
          <a:noFill/>
          <a:ln w="9525">
            <a:noFill/>
            <a:miter lim="800000"/>
            <a:headEnd/>
            <a:tailEnd/>
          </a:ln>
        </p:spPr>
        <p:txBody>
          <a:bodyPr wrap="square">
            <a:spAutoFit/>
          </a:bodyPr>
          <a:lstStyle/>
          <a:p>
            <a:r>
              <a:rPr lang="en-US" altLang="zh-CN" dirty="0"/>
              <a:t>1 </a:t>
            </a:r>
            <a:r>
              <a:rPr lang="en-US" altLang="zh-CN" dirty="0" smtClean="0"/>
              <a:t>bit                        7bits</a:t>
            </a:r>
            <a:endParaRPr lang="zh-CN" altLang="en-US" dirty="0"/>
          </a:p>
        </p:txBody>
      </p:sp>
      <p:sp>
        <p:nvSpPr>
          <p:cNvPr id="71" name="TextBox 57"/>
          <p:cNvSpPr txBox="1">
            <a:spLocks noChangeArrowheads="1"/>
          </p:cNvSpPr>
          <p:nvPr/>
        </p:nvSpPr>
        <p:spPr bwMode="auto">
          <a:xfrm>
            <a:off x="1371600" y="2819400"/>
            <a:ext cx="533400" cy="276999"/>
          </a:xfrm>
          <a:prstGeom prst="rect">
            <a:avLst/>
          </a:prstGeom>
          <a:noFill/>
          <a:ln w="9525">
            <a:noFill/>
            <a:miter lim="800000"/>
            <a:headEnd/>
            <a:tailEnd/>
          </a:ln>
        </p:spPr>
        <p:txBody>
          <a:bodyPr wrap="square">
            <a:spAutoFit/>
          </a:bodyPr>
          <a:lstStyle/>
          <a:p>
            <a:r>
              <a:rPr lang="en-US" altLang="zh-CN" dirty="0" smtClean="0"/>
              <a:t>1</a:t>
            </a:r>
            <a:endParaRPr lang="zh-CN" altLang="en-US" dirty="0"/>
          </a:p>
        </p:txBody>
      </p:sp>
      <p:sp>
        <p:nvSpPr>
          <p:cNvPr id="72" name="TextBox 57"/>
          <p:cNvSpPr txBox="1">
            <a:spLocks noChangeArrowheads="1"/>
          </p:cNvSpPr>
          <p:nvPr/>
        </p:nvSpPr>
        <p:spPr bwMode="auto">
          <a:xfrm>
            <a:off x="2286000" y="2819400"/>
            <a:ext cx="261610" cy="276999"/>
          </a:xfrm>
          <a:prstGeom prst="rect">
            <a:avLst/>
          </a:prstGeom>
          <a:noFill/>
          <a:ln w="9525">
            <a:noFill/>
            <a:miter lim="800000"/>
            <a:headEnd/>
            <a:tailEnd/>
          </a:ln>
        </p:spPr>
        <p:txBody>
          <a:bodyPr wrap="none">
            <a:spAutoFit/>
          </a:bodyPr>
          <a:lstStyle/>
          <a:p>
            <a:r>
              <a:rPr lang="en-US" altLang="zh-CN" dirty="0" smtClean="0"/>
              <a:t>1</a:t>
            </a:r>
            <a:endParaRPr lang="zh-CN" altLang="en-US" dirty="0"/>
          </a:p>
        </p:txBody>
      </p:sp>
      <p:sp>
        <p:nvSpPr>
          <p:cNvPr id="73" name="TextBox 42"/>
          <p:cNvSpPr txBox="1">
            <a:spLocks noChangeArrowheads="1"/>
          </p:cNvSpPr>
          <p:nvPr/>
        </p:nvSpPr>
        <p:spPr bwMode="auto">
          <a:xfrm>
            <a:off x="2743200" y="3352800"/>
            <a:ext cx="1143000" cy="461665"/>
          </a:xfrm>
          <a:prstGeom prst="rect">
            <a:avLst/>
          </a:prstGeom>
          <a:noFill/>
          <a:ln w="9525">
            <a:noFill/>
            <a:miter lim="800000"/>
            <a:headEnd/>
            <a:tailEnd/>
          </a:ln>
        </p:spPr>
        <p:txBody>
          <a:bodyPr wrap="square">
            <a:spAutoFit/>
          </a:bodyPr>
          <a:lstStyle/>
          <a:p>
            <a:r>
              <a:rPr lang="en-US" altLang="zh-CN" dirty="0" smtClean="0"/>
              <a:t>ULM Fragment Flag</a:t>
            </a:r>
            <a:endParaRPr lang="zh-CN" altLang="en-US" dirty="0"/>
          </a:p>
        </p:txBody>
      </p:sp>
      <p:sp>
        <p:nvSpPr>
          <p:cNvPr id="74" name="TextBox 57"/>
          <p:cNvSpPr txBox="1">
            <a:spLocks noChangeArrowheads="1"/>
          </p:cNvSpPr>
          <p:nvPr/>
        </p:nvSpPr>
        <p:spPr bwMode="auto">
          <a:xfrm>
            <a:off x="1981200" y="4267200"/>
            <a:ext cx="1676400" cy="461665"/>
          </a:xfrm>
          <a:prstGeom prst="rect">
            <a:avLst/>
          </a:prstGeom>
          <a:noFill/>
          <a:ln w="9525">
            <a:noFill/>
            <a:miter lim="800000"/>
            <a:headEnd/>
            <a:tailEnd/>
          </a:ln>
        </p:spPr>
        <p:txBody>
          <a:bodyPr wrap="square">
            <a:spAutoFit/>
          </a:bodyPr>
          <a:lstStyle/>
          <a:p>
            <a:r>
              <a:rPr lang="en-US" altLang="zh-CN" dirty="0" smtClean="0"/>
              <a:t>0: No more fragment</a:t>
            </a:r>
          </a:p>
          <a:p>
            <a:r>
              <a:rPr lang="en-US" altLang="zh-CN" dirty="0" smtClean="0"/>
              <a:t>1:More fragment</a:t>
            </a:r>
            <a:endParaRPr lang="en-US" altLang="zh-CN" dirty="0"/>
          </a:p>
        </p:txBody>
      </p:sp>
      <p:cxnSp>
        <p:nvCxnSpPr>
          <p:cNvPr id="75" name="直接连接符 16"/>
          <p:cNvCxnSpPr>
            <a:cxnSpLocks noChangeShapeType="1"/>
          </p:cNvCxnSpPr>
          <p:nvPr/>
        </p:nvCxnSpPr>
        <p:spPr bwMode="auto">
          <a:xfrm flipH="1">
            <a:off x="2133600" y="3810000"/>
            <a:ext cx="609600" cy="457200"/>
          </a:xfrm>
          <a:prstGeom prst="line">
            <a:avLst/>
          </a:prstGeom>
          <a:noFill/>
          <a:ln w="15875" algn="ctr">
            <a:solidFill>
              <a:schemeClr val="tx1"/>
            </a:solidFill>
            <a:prstDash val="dash"/>
            <a:round/>
            <a:headEnd type="none" w="sm" len="sm"/>
            <a:tailEnd type="none" w="sm" len="sm"/>
          </a:ln>
        </p:spPr>
      </p:cxnSp>
      <p:cxnSp>
        <p:nvCxnSpPr>
          <p:cNvPr id="76" name="直接连接符 16"/>
          <p:cNvCxnSpPr>
            <a:cxnSpLocks noChangeShapeType="1"/>
            <a:stCxn id="70" idx="0"/>
          </p:cNvCxnSpPr>
          <p:nvPr/>
        </p:nvCxnSpPr>
        <p:spPr bwMode="auto">
          <a:xfrm flipH="1">
            <a:off x="3429000" y="3810000"/>
            <a:ext cx="342900" cy="533400"/>
          </a:xfrm>
          <a:prstGeom prst="line">
            <a:avLst/>
          </a:prstGeom>
          <a:noFill/>
          <a:ln w="15875" algn="ctr">
            <a:solidFill>
              <a:schemeClr val="tx1"/>
            </a:solidFill>
            <a:prstDash val="dash"/>
            <a:round/>
            <a:headEnd type="none" w="sm" len="sm"/>
            <a:tailEnd type="none" w="sm" len="sm"/>
          </a:ln>
        </p:spPr>
      </p:cxnSp>
      <p:cxnSp>
        <p:nvCxnSpPr>
          <p:cNvPr id="77" name="直接连接符 16"/>
          <p:cNvCxnSpPr>
            <a:cxnSpLocks noChangeShapeType="1"/>
          </p:cNvCxnSpPr>
          <p:nvPr/>
        </p:nvCxnSpPr>
        <p:spPr bwMode="auto">
          <a:xfrm>
            <a:off x="3810000" y="3810000"/>
            <a:ext cx="152400" cy="457200"/>
          </a:xfrm>
          <a:prstGeom prst="line">
            <a:avLst/>
          </a:prstGeom>
          <a:noFill/>
          <a:ln w="15875" algn="ctr">
            <a:solidFill>
              <a:schemeClr val="tx1"/>
            </a:solidFill>
            <a:prstDash val="dash"/>
            <a:round/>
            <a:headEnd type="none" w="sm" len="sm"/>
            <a:tailEnd type="none" w="sm" len="sm"/>
          </a:ln>
        </p:spPr>
      </p:cxnSp>
      <p:cxnSp>
        <p:nvCxnSpPr>
          <p:cNvPr id="78" name="直接连接符 16"/>
          <p:cNvCxnSpPr>
            <a:cxnSpLocks noChangeShapeType="1"/>
          </p:cNvCxnSpPr>
          <p:nvPr/>
        </p:nvCxnSpPr>
        <p:spPr bwMode="auto">
          <a:xfrm>
            <a:off x="5029200" y="3810000"/>
            <a:ext cx="533400" cy="457200"/>
          </a:xfrm>
          <a:prstGeom prst="line">
            <a:avLst/>
          </a:prstGeom>
          <a:noFill/>
          <a:ln w="15875" algn="ctr">
            <a:solidFill>
              <a:schemeClr val="tx1"/>
            </a:solidFill>
            <a:prstDash val="dash"/>
            <a:round/>
            <a:headEnd type="none" w="sm" len="sm"/>
            <a:tailEnd type="none" w="sm" len="sm"/>
          </a:ln>
        </p:spPr>
      </p:cxnSp>
      <p:cxnSp>
        <p:nvCxnSpPr>
          <p:cNvPr id="79" name="直接连接符 14"/>
          <p:cNvCxnSpPr>
            <a:cxnSpLocks noChangeShapeType="1"/>
          </p:cNvCxnSpPr>
          <p:nvPr/>
        </p:nvCxnSpPr>
        <p:spPr bwMode="auto">
          <a:xfrm rot="5400000">
            <a:off x="3581400" y="3581400"/>
            <a:ext cx="457200" cy="0"/>
          </a:xfrm>
          <a:prstGeom prst="line">
            <a:avLst/>
          </a:prstGeom>
          <a:noFill/>
          <a:ln w="12700" algn="ctr">
            <a:solidFill>
              <a:schemeClr val="tx1"/>
            </a:solidFill>
            <a:round/>
            <a:headEnd type="none" w="sm" len="sm"/>
            <a:tailEnd type="none" w="sm" len="sm"/>
          </a:ln>
        </p:spPr>
      </p:cxnSp>
      <p:cxnSp>
        <p:nvCxnSpPr>
          <p:cNvPr id="80" name="直接连接符 14"/>
          <p:cNvCxnSpPr>
            <a:cxnSpLocks noChangeShapeType="1"/>
          </p:cNvCxnSpPr>
          <p:nvPr/>
        </p:nvCxnSpPr>
        <p:spPr bwMode="auto">
          <a:xfrm rot="5400000">
            <a:off x="4038600" y="2590800"/>
            <a:ext cx="457200" cy="0"/>
          </a:xfrm>
          <a:prstGeom prst="line">
            <a:avLst/>
          </a:prstGeom>
          <a:noFill/>
          <a:ln w="12700" algn="ctr">
            <a:solidFill>
              <a:schemeClr val="tx1"/>
            </a:solidFill>
            <a:round/>
            <a:headEnd type="none" w="sm" len="sm"/>
            <a:tailEnd type="none" w="sm" len="sm"/>
          </a:ln>
        </p:spPr>
      </p:cxnSp>
      <p:sp>
        <p:nvSpPr>
          <p:cNvPr id="81" name="TextBox 42"/>
          <p:cNvSpPr txBox="1">
            <a:spLocks noChangeArrowheads="1"/>
          </p:cNvSpPr>
          <p:nvPr/>
        </p:nvSpPr>
        <p:spPr bwMode="auto">
          <a:xfrm>
            <a:off x="3276600" y="2362200"/>
            <a:ext cx="685800" cy="461963"/>
          </a:xfrm>
          <a:prstGeom prst="rect">
            <a:avLst/>
          </a:prstGeom>
          <a:noFill/>
          <a:ln w="9525">
            <a:noFill/>
            <a:miter lim="800000"/>
            <a:headEnd/>
            <a:tailEnd/>
          </a:ln>
        </p:spPr>
        <p:txBody>
          <a:bodyPr>
            <a:spAutoFit/>
          </a:bodyPr>
          <a:lstStyle/>
          <a:p>
            <a:r>
              <a:rPr lang="en-US" altLang="zh-CN" dirty="0"/>
              <a:t>ULM </a:t>
            </a:r>
          </a:p>
          <a:p>
            <a:r>
              <a:rPr lang="en-US" altLang="zh-CN" dirty="0" smtClean="0"/>
              <a:t>Control</a:t>
            </a:r>
            <a:endParaRPr lang="zh-CN" altLang="en-US" dirty="0"/>
          </a:p>
        </p:txBody>
      </p:sp>
      <p:sp>
        <p:nvSpPr>
          <p:cNvPr id="83" name="TextBox 57"/>
          <p:cNvSpPr txBox="1">
            <a:spLocks noChangeArrowheads="1"/>
          </p:cNvSpPr>
          <p:nvPr/>
        </p:nvSpPr>
        <p:spPr bwMode="auto">
          <a:xfrm>
            <a:off x="3352800" y="2819400"/>
            <a:ext cx="261610" cy="276999"/>
          </a:xfrm>
          <a:prstGeom prst="rect">
            <a:avLst/>
          </a:prstGeom>
          <a:noFill/>
          <a:ln w="9525">
            <a:noFill/>
            <a:miter lim="800000"/>
            <a:headEnd/>
            <a:tailEnd/>
          </a:ln>
        </p:spPr>
        <p:txBody>
          <a:bodyPr wrap="none">
            <a:spAutoFit/>
          </a:bodyPr>
          <a:lstStyle/>
          <a:p>
            <a:r>
              <a:rPr lang="en-US" altLang="zh-CN" dirty="0" smtClean="0"/>
              <a:t>1</a:t>
            </a:r>
            <a:endParaRPr lang="zh-CN" altLang="en-US" dirty="0"/>
          </a:p>
        </p:txBody>
      </p:sp>
      <p:sp>
        <p:nvSpPr>
          <p:cNvPr id="84" name="TextBox 57"/>
          <p:cNvSpPr txBox="1">
            <a:spLocks noChangeArrowheads="1"/>
          </p:cNvSpPr>
          <p:nvPr/>
        </p:nvSpPr>
        <p:spPr bwMode="auto">
          <a:xfrm>
            <a:off x="4876800" y="2819400"/>
            <a:ext cx="543739" cy="276999"/>
          </a:xfrm>
          <a:prstGeom prst="rect">
            <a:avLst/>
          </a:prstGeom>
          <a:noFill/>
          <a:ln w="9525">
            <a:noFill/>
            <a:miter lim="800000"/>
            <a:headEnd/>
            <a:tailEnd/>
          </a:ln>
        </p:spPr>
        <p:txBody>
          <a:bodyPr wrap="none">
            <a:spAutoFit/>
          </a:bodyPr>
          <a:lstStyle/>
          <a:p>
            <a:r>
              <a:rPr lang="en-US" altLang="zh-CN" dirty="0" smtClean="0"/>
              <a:t>1-252</a:t>
            </a:r>
            <a:endParaRPr lang="zh-CN" altLang="en-US" dirty="0"/>
          </a:p>
        </p:txBody>
      </p:sp>
      <p:sp>
        <p:nvSpPr>
          <p:cNvPr id="85" name="TextBox 57"/>
          <p:cNvSpPr txBox="1">
            <a:spLocks noChangeArrowheads="1"/>
          </p:cNvSpPr>
          <p:nvPr/>
        </p:nvSpPr>
        <p:spPr bwMode="auto">
          <a:xfrm>
            <a:off x="533400" y="2819400"/>
            <a:ext cx="617477" cy="276999"/>
          </a:xfrm>
          <a:prstGeom prst="rect">
            <a:avLst/>
          </a:prstGeom>
          <a:noFill/>
          <a:ln w="9525">
            <a:noFill/>
            <a:miter lim="800000"/>
            <a:headEnd/>
            <a:tailEnd/>
          </a:ln>
        </p:spPr>
        <p:txBody>
          <a:bodyPr wrap="none">
            <a:spAutoFit/>
          </a:bodyPr>
          <a:lstStyle/>
          <a:p>
            <a:r>
              <a:rPr lang="en-US" altLang="zh-CN" dirty="0" smtClean="0"/>
              <a:t>Octets.</a:t>
            </a:r>
            <a:endParaRPr lang="zh-CN" alt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p:cNvPicPr>
            <a:picLocks noChangeAspect="1" noChangeArrowheads="1"/>
          </p:cNvPicPr>
          <p:nvPr/>
        </p:nvPicPr>
        <p:blipFill>
          <a:blip r:embed="rId2"/>
          <a:srcRect/>
          <a:stretch>
            <a:fillRect/>
          </a:stretch>
        </p:blipFill>
        <p:spPr bwMode="auto">
          <a:xfrm>
            <a:off x="1066800" y="3810000"/>
            <a:ext cx="7058025" cy="1752600"/>
          </a:xfrm>
          <a:prstGeom prst="rect">
            <a:avLst/>
          </a:prstGeom>
          <a:noFill/>
          <a:ln w="9525">
            <a:noFill/>
            <a:miter lim="800000"/>
            <a:headEnd/>
            <a:tailEnd/>
          </a:ln>
        </p:spPr>
      </p:pic>
      <p:sp>
        <p:nvSpPr>
          <p:cNvPr id="11266" name="タイトル 1"/>
          <p:cNvSpPr>
            <a:spLocks noGrp="1"/>
          </p:cNvSpPr>
          <p:nvPr>
            <p:ph type="title"/>
          </p:nvPr>
        </p:nvSpPr>
        <p:spPr/>
        <p:txBody>
          <a:bodyPr/>
          <a:lstStyle/>
          <a:p>
            <a:r>
              <a:rPr lang="en-US" altLang="zh-CN" dirty="0" smtClean="0">
                <a:ea typeface="MS PGothic" pitchFamily="34" charset="-128"/>
              </a:rPr>
              <a:t>How to be compatible with legacy STAs</a:t>
            </a:r>
            <a:endParaRPr lang="ja-JP" altLang="en-US" dirty="0" smtClean="0">
              <a:ea typeface="MS PGothic" pitchFamily="34" charset="-128"/>
            </a:endParaRPr>
          </a:p>
        </p:txBody>
      </p:sp>
      <p:sp>
        <p:nvSpPr>
          <p:cNvPr id="11267" name="コンテンツ プレースホルダ 6"/>
          <p:cNvSpPr>
            <a:spLocks noGrp="1"/>
          </p:cNvSpPr>
          <p:nvPr>
            <p:ph idx="1"/>
          </p:nvPr>
        </p:nvSpPr>
        <p:spPr>
          <a:xfrm>
            <a:off x="685800" y="1981200"/>
            <a:ext cx="7772400" cy="1447800"/>
          </a:xfrm>
        </p:spPr>
        <p:txBody>
          <a:bodyPr/>
          <a:lstStyle/>
          <a:p>
            <a:r>
              <a:rPr lang="en-US" altLang="zh-CN" sz="1800" b="0" dirty="0" smtClean="0">
                <a:ea typeface="宋体" pitchFamily="2" charset="-122"/>
              </a:rPr>
              <a:t>Authentication frames must be kept.</a:t>
            </a:r>
          </a:p>
          <a:p>
            <a:r>
              <a:rPr lang="en-US" altLang="zh-CN" sz="1800" b="0" dirty="0" smtClean="0">
                <a:ea typeface="宋体" pitchFamily="2" charset="-122"/>
              </a:rPr>
              <a:t>Add a new enumerative value to the field Algorithm in Authentication frame to indicate using FILS procedure.</a:t>
            </a:r>
            <a:endParaRPr lang="zh-CN" altLang="zh-CN" sz="1800" b="0" dirty="0" smtClean="0">
              <a:ea typeface="宋体" pitchFamily="2" charset="-122"/>
            </a:endParaRPr>
          </a:p>
          <a:p>
            <a:r>
              <a:rPr lang="en-US" altLang="ja-JP" sz="1800" b="0" dirty="0" smtClean="0">
                <a:ea typeface="MS PGothic" pitchFamily="34" charset="-128"/>
              </a:rPr>
              <a:t>Definitions in 11mb (</a:t>
            </a:r>
            <a:r>
              <a:rPr lang="en-US" altLang="zh-CN" sz="1800" b="0" dirty="0" smtClean="0">
                <a:ea typeface="MS PGothic" pitchFamily="34" charset="-128"/>
              </a:rPr>
              <a:t>D10.0</a:t>
            </a:r>
            <a:r>
              <a:rPr lang="en-US" altLang="ja-JP" sz="1800" b="0" dirty="0" smtClean="0">
                <a:ea typeface="MS PGothic" pitchFamily="34" charset="-128"/>
              </a:rPr>
              <a:t>):</a:t>
            </a:r>
          </a:p>
        </p:txBody>
      </p:sp>
      <p:sp>
        <p:nvSpPr>
          <p:cNvPr id="11269" name="スライド番号プレースホルダ 5"/>
          <p:cNvSpPr>
            <a:spLocks noGrp="1"/>
          </p:cNvSpPr>
          <p:nvPr>
            <p:ph type="sldNum" sz="quarter" idx="12"/>
          </p:nvPr>
        </p:nvSpPr>
        <p:spPr>
          <a:noFill/>
        </p:spPr>
        <p:txBody>
          <a:bodyPr/>
          <a:lstStyle/>
          <a:p>
            <a:r>
              <a:rPr lang="en-US" altLang="ja-JP" smtClean="0"/>
              <a:t>Slide </a:t>
            </a:r>
            <a:fld id="{06C5EBD4-F24C-4127-8300-1F6D9B71CD16}" type="slidenum">
              <a:rPr lang="en-US" altLang="ja-JP" smtClean="0"/>
              <a:pPr/>
              <a:t>11</a:t>
            </a:fld>
            <a:endParaRPr lang="en-US" altLang="ja-JP" smtClean="0"/>
          </a:p>
        </p:txBody>
      </p:sp>
      <p:sp>
        <p:nvSpPr>
          <p:cNvPr id="11" name="フッター プレースホルダ 4"/>
          <p:cNvSpPr>
            <a:spLocks noGrp="1"/>
          </p:cNvSpPr>
          <p:nvPr>
            <p:ph type="ftr" sz="quarter" idx="11"/>
          </p:nvPr>
        </p:nvSpPr>
        <p:spPr>
          <a:xfrm>
            <a:off x="7101222" y="6475413"/>
            <a:ext cx="1442703" cy="184666"/>
          </a:xfrm>
        </p:spPr>
        <p:txBody>
          <a:bodyPr/>
          <a:lstStyle/>
          <a:p>
            <a:pPr>
              <a:defRPr/>
            </a:pPr>
            <a:r>
              <a:rPr lang="en-US" altLang="ja-JP" dirty="0" smtClean="0"/>
              <a:t>Ping Fang etc, Huawei.</a:t>
            </a:r>
            <a:endParaRPr lang="en-US" altLang="ja-JP" dirty="0"/>
          </a:p>
        </p:txBody>
      </p:sp>
      <p:sp>
        <p:nvSpPr>
          <p:cNvPr id="9" name="矩形标注 8"/>
          <p:cNvSpPr/>
          <p:nvPr/>
        </p:nvSpPr>
        <p:spPr bwMode="auto">
          <a:xfrm>
            <a:off x="4648200" y="4800600"/>
            <a:ext cx="2286000" cy="990600"/>
          </a:xfrm>
          <a:prstGeom prst="wedgeRectCallout">
            <a:avLst>
              <a:gd name="adj1" fmla="val -99890"/>
              <a:gd name="adj2" fmla="val -42917"/>
            </a:avLst>
          </a:prstGeom>
          <a:solidFill>
            <a:schemeClr val="accent1">
              <a:lumMod val="20000"/>
              <a:lumOff val="80000"/>
              <a:alpha val="85000"/>
            </a:schemeClr>
          </a:solidFill>
          <a:ln w="12700" cap="flat" cmpd="sng" algn="ctr">
            <a:solidFill>
              <a:schemeClr val="tx1"/>
            </a:solidFill>
            <a:prstDash val="solid"/>
            <a:round/>
            <a:headEnd type="none" w="sm" len="sm"/>
            <a:tailEnd type="none" w="sm" len="sm"/>
          </a:ln>
          <a:effectLst/>
        </p:spPr>
        <p:txBody>
          <a:bodyPr/>
          <a:lstStyle/>
          <a:p>
            <a:pPr eaLnBrk="0" hangingPunct="0">
              <a:defRPr/>
            </a:pPr>
            <a:r>
              <a:rPr lang="en-US" altLang="zh-CN" b="1" dirty="0" smtClean="0">
                <a:latin typeface="Times New Roman" charset="0"/>
              </a:rPr>
              <a:t>1 = Open System</a:t>
            </a:r>
          </a:p>
          <a:p>
            <a:pPr eaLnBrk="0" hangingPunct="0">
              <a:defRPr/>
            </a:pPr>
            <a:r>
              <a:rPr lang="en-US" altLang="zh-CN" b="1" dirty="0" smtClean="0">
                <a:latin typeface="Times New Roman" charset="0"/>
              </a:rPr>
              <a:t>2 = Shared Key</a:t>
            </a:r>
          </a:p>
          <a:p>
            <a:pPr eaLnBrk="0" hangingPunct="0">
              <a:defRPr/>
            </a:pPr>
            <a:r>
              <a:rPr lang="en-US" altLang="zh-CN" b="1" dirty="0" smtClean="0">
                <a:latin typeface="Times New Roman" charset="0"/>
              </a:rPr>
              <a:t>3 = FT (first defined in 11r)</a:t>
            </a:r>
          </a:p>
          <a:p>
            <a:pPr eaLnBrk="0" hangingPunct="0">
              <a:defRPr/>
            </a:pPr>
            <a:r>
              <a:rPr lang="en-US" altLang="zh-CN" b="1" dirty="0" smtClean="0">
                <a:solidFill>
                  <a:srgbClr val="FF0000"/>
                </a:solidFill>
                <a:latin typeface="Times New Roman" charset="0"/>
              </a:rPr>
              <a:t>4 = FILS (first defined in 11ai)</a:t>
            </a:r>
            <a:endParaRPr lang="zh-CN" altLang="en-US" b="1" dirty="0">
              <a:solidFill>
                <a:srgbClr val="FF0000"/>
              </a:solidFill>
              <a:latin typeface="Times New Roman" charset="0"/>
            </a:endParaRPr>
          </a:p>
        </p:txBody>
      </p:sp>
      <p:sp>
        <p:nvSpPr>
          <p:cNvPr id="10" name="日付プレースホルダ 3"/>
          <p:cNvSpPr>
            <a:spLocks noGrp="1"/>
          </p:cNvSpPr>
          <p:nvPr>
            <p:ph type="dt" sz="quarter" idx="10"/>
          </p:nvPr>
        </p:nvSpPr>
        <p:spPr>
          <a:xfrm>
            <a:off x="685800" y="304800"/>
            <a:ext cx="865686" cy="276999"/>
          </a:xfrm>
          <a:noFill/>
        </p:spPr>
        <p:txBody>
          <a:bodyPr/>
          <a:lstStyle/>
          <a:p>
            <a:r>
              <a:rPr lang="en-US" altLang="ja-JP" dirty="0" smtClean="0">
                <a:latin typeface="Times New Roman" pitchFamily="18" charset="0"/>
                <a:ea typeface="MS PGothic" pitchFamily="34" charset="-128"/>
              </a:rPr>
              <a:t>Sep 2011</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srcRect/>
          <a:stretch>
            <a:fillRect/>
          </a:stretch>
        </p:blipFill>
        <p:spPr bwMode="auto">
          <a:xfrm>
            <a:off x="762000" y="1664032"/>
            <a:ext cx="7058025" cy="1752600"/>
          </a:xfrm>
          <a:prstGeom prst="rect">
            <a:avLst/>
          </a:prstGeom>
          <a:noFill/>
          <a:ln w="9525">
            <a:noFill/>
            <a:miter lim="800000"/>
            <a:headEnd/>
            <a:tailEnd/>
          </a:ln>
        </p:spPr>
      </p:pic>
      <p:sp>
        <p:nvSpPr>
          <p:cNvPr id="11266" name="タイトル 1"/>
          <p:cNvSpPr>
            <a:spLocks noGrp="1"/>
          </p:cNvSpPr>
          <p:nvPr>
            <p:ph type="title"/>
          </p:nvPr>
        </p:nvSpPr>
        <p:spPr>
          <a:xfrm>
            <a:off x="457200" y="685800"/>
            <a:ext cx="8153400" cy="749632"/>
          </a:xfrm>
        </p:spPr>
        <p:txBody>
          <a:bodyPr/>
          <a:lstStyle/>
          <a:p>
            <a:r>
              <a:rPr lang="en-US" altLang="zh-CN" sz="2800" dirty="0">
                <a:ea typeface="MS PGothic" pitchFamily="34" charset="-128"/>
              </a:rPr>
              <a:t>How to be </a:t>
            </a:r>
            <a:r>
              <a:rPr lang="en-US" altLang="zh-CN" sz="2800" dirty="0" smtClean="0">
                <a:ea typeface="MS PGothic" pitchFamily="34" charset="-128"/>
              </a:rPr>
              <a:t>compatible with other possible FILS?</a:t>
            </a:r>
            <a:endParaRPr lang="ja-JP" altLang="en-US" sz="2800" dirty="0" smtClean="0">
              <a:ea typeface="MS PGothic" pitchFamily="34" charset="-128"/>
            </a:endParaRPr>
          </a:p>
        </p:txBody>
      </p:sp>
      <p:sp>
        <p:nvSpPr>
          <p:cNvPr id="11267" name="コンテンツ プレースホルダ 6"/>
          <p:cNvSpPr>
            <a:spLocks noGrp="1"/>
          </p:cNvSpPr>
          <p:nvPr>
            <p:ph idx="1"/>
          </p:nvPr>
        </p:nvSpPr>
        <p:spPr>
          <a:xfrm>
            <a:off x="685800" y="1435432"/>
            <a:ext cx="7772400" cy="1447800"/>
          </a:xfrm>
        </p:spPr>
        <p:txBody>
          <a:bodyPr/>
          <a:lstStyle/>
          <a:p>
            <a:r>
              <a:rPr lang="en-US" altLang="zh-CN" sz="1800" b="0" dirty="0" smtClean="0">
                <a:ea typeface="宋体" pitchFamily="2" charset="-122"/>
              </a:rPr>
              <a:t>More AKM suite selectors (suite type) could be defined.</a:t>
            </a:r>
          </a:p>
        </p:txBody>
      </p:sp>
      <p:sp>
        <p:nvSpPr>
          <p:cNvPr id="11269" name="スライド番号プレースホルダ 5"/>
          <p:cNvSpPr>
            <a:spLocks noGrp="1"/>
          </p:cNvSpPr>
          <p:nvPr>
            <p:ph type="sldNum" sz="quarter" idx="12"/>
          </p:nvPr>
        </p:nvSpPr>
        <p:spPr>
          <a:noFill/>
        </p:spPr>
        <p:txBody>
          <a:bodyPr/>
          <a:lstStyle/>
          <a:p>
            <a:r>
              <a:rPr lang="en-US" altLang="ja-JP" smtClean="0"/>
              <a:t>Slide </a:t>
            </a:r>
            <a:fld id="{06C5EBD4-F24C-4127-8300-1F6D9B71CD16}" type="slidenum">
              <a:rPr lang="en-US" altLang="ja-JP" smtClean="0"/>
              <a:pPr/>
              <a:t>12</a:t>
            </a:fld>
            <a:endParaRPr lang="en-US" altLang="ja-JP" smtClean="0"/>
          </a:p>
        </p:txBody>
      </p:sp>
      <p:sp>
        <p:nvSpPr>
          <p:cNvPr id="11" name="フッター プレースホルダ 4"/>
          <p:cNvSpPr>
            <a:spLocks noGrp="1"/>
          </p:cNvSpPr>
          <p:nvPr>
            <p:ph type="ftr" sz="quarter" idx="11"/>
          </p:nvPr>
        </p:nvSpPr>
        <p:spPr>
          <a:xfrm>
            <a:off x="7101222" y="6475413"/>
            <a:ext cx="1442703" cy="184666"/>
          </a:xfrm>
        </p:spPr>
        <p:txBody>
          <a:bodyPr/>
          <a:lstStyle/>
          <a:p>
            <a:pPr>
              <a:defRPr/>
            </a:pPr>
            <a:r>
              <a:rPr lang="en-US" altLang="ja-JP" dirty="0" smtClean="0"/>
              <a:t>Ping Fang etc, Huawei.</a:t>
            </a:r>
            <a:endParaRPr lang="en-US" altLang="ja-JP" dirty="0"/>
          </a:p>
        </p:txBody>
      </p:sp>
      <p:sp>
        <p:nvSpPr>
          <p:cNvPr id="9" name="矩形标注 8"/>
          <p:cNvSpPr/>
          <p:nvPr/>
        </p:nvSpPr>
        <p:spPr bwMode="auto">
          <a:xfrm>
            <a:off x="3962400" y="2578432"/>
            <a:ext cx="3200400" cy="381000"/>
          </a:xfrm>
          <a:prstGeom prst="wedgeRectCallout">
            <a:avLst>
              <a:gd name="adj1" fmla="val -65023"/>
              <a:gd name="adj2" fmla="val 18504"/>
            </a:avLst>
          </a:prstGeom>
          <a:solidFill>
            <a:schemeClr val="accent1">
              <a:lumMod val="20000"/>
              <a:lumOff val="80000"/>
              <a:alpha val="85000"/>
            </a:schemeClr>
          </a:solidFill>
          <a:ln w="12700" cap="flat" cmpd="sng" algn="ctr">
            <a:solidFill>
              <a:schemeClr val="tx1"/>
            </a:solidFill>
            <a:prstDash val="solid"/>
            <a:round/>
            <a:headEnd type="none" w="sm" len="sm"/>
            <a:tailEnd type="none" w="sm" len="sm"/>
          </a:ln>
          <a:effectLst/>
        </p:spPr>
        <p:txBody>
          <a:bodyPr/>
          <a:lstStyle/>
          <a:p>
            <a:pPr eaLnBrk="0" hangingPunct="0">
              <a:defRPr/>
            </a:pPr>
            <a:r>
              <a:rPr lang="en-US" altLang="zh-CN" b="1" dirty="0" smtClean="0">
                <a:solidFill>
                  <a:srgbClr val="FF0000"/>
                </a:solidFill>
                <a:latin typeface="Times New Roman" charset="0"/>
              </a:rPr>
              <a:t>Authentication algorithm = 4 (FILS)</a:t>
            </a:r>
            <a:endParaRPr lang="zh-CN" altLang="en-US" b="1" dirty="0">
              <a:solidFill>
                <a:srgbClr val="FF0000"/>
              </a:solidFill>
              <a:latin typeface="Times New Roman" charset="0"/>
            </a:endParaRPr>
          </a:p>
        </p:txBody>
      </p:sp>
      <p:pic>
        <p:nvPicPr>
          <p:cNvPr id="27650" name="Picture 2"/>
          <p:cNvPicPr>
            <a:picLocks noChangeAspect="1" noChangeArrowheads="1"/>
          </p:cNvPicPr>
          <p:nvPr/>
        </p:nvPicPr>
        <p:blipFill>
          <a:blip r:embed="rId3"/>
          <a:srcRect/>
          <a:stretch>
            <a:fillRect/>
          </a:stretch>
        </p:blipFill>
        <p:spPr bwMode="auto">
          <a:xfrm>
            <a:off x="742950" y="3492832"/>
            <a:ext cx="7029450" cy="476250"/>
          </a:xfrm>
          <a:prstGeom prst="rect">
            <a:avLst/>
          </a:prstGeom>
          <a:noFill/>
          <a:ln w="9525">
            <a:noFill/>
            <a:miter lim="800000"/>
            <a:headEnd/>
            <a:tailEnd/>
          </a:ln>
        </p:spPr>
      </p:pic>
      <p:sp>
        <p:nvSpPr>
          <p:cNvPr id="12" name="矩形标注 11"/>
          <p:cNvSpPr/>
          <p:nvPr/>
        </p:nvSpPr>
        <p:spPr bwMode="auto">
          <a:xfrm>
            <a:off x="5257800" y="3188032"/>
            <a:ext cx="1066800" cy="228600"/>
          </a:xfrm>
          <a:prstGeom prst="wedgeRectCallout">
            <a:avLst>
              <a:gd name="adj1" fmla="val -17999"/>
              <a:gd name="adj2" fmla="val 126004"/>
            </a:avLst>
          </a:prstGeom>
          <a:solidFill>
            <a:schemeClr val="accent1">
              <a:lumMod val="20000"/>
              <a:lumOff val="80000"/>
              <a:alpha val="85000"/>
            </a:schemeClr>
          </a:solidFill>
          <a:ln w="12700" cap="flat" cmpd="sng" algn="ctr">
            <a:solidFill>
              <a:schemeClr val="tx1"/>
            </a:solidFill>
            <a:prstDash val="solid"/>
            <a:round/>
            <a:headEnd type="none" w="sm" len="sm"/>
            <a:tailEnd type="none" w="sm" len="sm"/>
          </a:ln>
          <a:effectLst/>
        </p:spPr>
        <p:txBody>
          <a:bodyPr/>
          <a:lstStyle/>
          <a:p>
            <a:pPr eaLnBrk="0" hangingPunct="0">
              <a:defRPr/>
            </a:pPr>
            <a:r>
              <a:rPr lang="en-US" altLang="zh-CN" b="1" dirty="0" smtClean="0">
                <a:solidFill>
                  <a:srgbClr val="FF0000"/>
                </a:solidFill>
                <a:latin typeface="Times New Roman" charset="0"/>
              </a:rPr>
              <a:t>“And FILS”</a:t>
            </a:r>
            <a:endParaRPr lang="zh-CN" altLang="en-US" b="1" dirty="0">
              <a:solidFill>
                <a:srgbClr val="FF0000"/>
              </a:solidFill>
              <a:latin typeface="Times New Roman" charset="0"/>
            </a:endParaRPr>
          </a:p>
        </p:txBody>
      </p:sp>
      <p:pic>
        <p:nvPicPr>
          <p:cNvPr id="27651" name="Picture 3"/>
          <p:cNvPicPr>
            <a:picLocks noChangeAspect="1" noChangeArrowheads="1"/>
          </p:cNvPicPr>
          <p:nvPr/>
        </p:nvPicPr>
        <p:blipFill>
          <a:blip r:embed="rId4"/>
          <a:srcRect/>
          <a:stretch>
            <a:fillRect/>
          </a:stretch>
        </p:blipFill>
        <p:spPr bwMode="auto">
          <a:xfrm>
            <a:off x="381000" y="4026232"/>
            <a:ext cx="6696075" cy="723900"/>
          </a:xfrm>
          <a:prstGeom prst="rect">
            <a:avLst/>
          </a:prstGeom>
          <a:noFill/>
          <a:ln w="9525">
            <a:noFill/>
            <a:miter lim="800000"/>
            <a:headEnd/>
            <a:tailEnd/>
          </a:ln>
        </p:spPr>
      </p:pic>
      <p:pic>
        <p:nvPicPr>
          <p:cNvPr id="27652" name="Picture 4"/>
          <p:cNvPicPr>
            <a:picLocks noChangeAspect="1" noChangeArrowheads="1"/>
          </p:cNvPicPr>
          <p:nvPr/>
        </p:nvPicPr>
        <p:blipFill>
          <a:blip r:embed="rId5"/>
          <a:srcRect/>
          <a:stretch>
            <a:fillRect/>
          </a:stretch>
        </p:blipFill>
        <p:spPr bwMode="auto">
          <a:xfrm>
            <a:off x="838200" y="4712032"/>
            <a:ext cx="5981700" cy="704850"/>
          </a:xfrm>
          <a:prstGeom prst="rect">
            <a:avLst/>
          </a:prstGeom>
          <a:noFill/>
          <a:ln w="9525">
            <a:noFill/>
            <a:miter lim="800000"/>
            <a:headEnd/>
            <a:tailEnd/>
          </a:ln>
        </p:spPr>
      </p:pic>
      <p:cxnSp>
        <p:nvCxnSpPr>
          <p:cNvPr id="15" name="直接连接符 14"/>
          <p:cNvCxnSpPr/>
          <p:nvPr/>
        </p:nvCxnSpPr>
        <p:spPr bwMode="auto">
          <a:xfrm flipH="1">
            <a:off x="990600" y="3797632"/>
            <a:ext cx="914400" cy="304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6" name="直接连接符 15"/>
          <p:cNvCxnSpPr/>
          <p:nvPr/>
        </p:nvCxnSpPr>
        <p:spPr bwMode="auto">
          <a:xfrm flipH="1" flipV="1">
            <a:off x="1905000" y="3797632"/>
            <a:ext cx="5105400" cy="3048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9" name="矩形标注 18"/>
          <p:cNvSpPr/>
          <p:nvPr/>
        </p:nvSpPr>
        <p:spPr bwMode="auto">
          <a:xfrm>
            <a:off x="3505200" y="4940632"/>
            <a:ext cx="5257800" cy="1524000"/>
          </a:xfrm>
          <a:prstGeom prst="wedgeRectCallout">
            <a:avLst>
              <a:gd name="adj1" fmla="val -65660"/>
              <a:gd name="adj2" fmla="val -37799"/>
            </a:avLst>
          </a:prstGeom>
          <a:solidFill>
            <a:schemeClr val="accent1">
              <a:lumMod val="20000"/>
              <a:lumOff val="80000"/>
              <a:alpha val="85000"/>
            </a:schemeClr>
          </a:solidFill>
          <a:ln w="12700" cap="flat" cmpd="sng" algn="ctr">
            <a:solidFill>
              <a:schemeClr val="tx1"/>
            </a:solidFill>
            <a:prstDash val="solid"/>
            <a:round/>
            <a:headEnd type="none" w="sm" len="sm"/>
            <a:tailEnd type="none" w="sm" len="sm"/>
          </a:ln>
          <a:effectLst/>
        </p:spPr>
        <p:txBody>
          <a:bodyPr/>
          <a:lstStyle/>
          <a:p>
            <a:pPr eaLnBrk="0" hangingPunct="0">
              <a:defRPr/>
            </a:pPr>
            <a:r>
              <a:rPr lang="en-US" altLang="zh-CN" b="1" dirty="0" smtClean="0">
                <a:latin typeface="Times New Roman" charset="0"/>
              </a:rPr>
              <a:t>Suite type = 1, 802.1x</a:t>
            </a:r>
          </a:p>
          <a:p>
            <a:pPr eaLnBrk="0" hangingPunct="0">
              <a:defRPr/>
            </a:pPr>
            <a:r>
              <a:rPr lang="en-US" altLang="zh-CN" b="1" dirty="0" smtClean="0">
                <a:latin typeface="Times New Roman" charset="0"/>
              </a:rPr>
              <a:t>Suite type = 2, PSK (mean only 4-way HS without EAP, PMK is PSK)</a:t>
            </a:r>
          </a:p>
          <a:p>
            <a:pPr eaLnBrk="0" hangingPunct="0">
              <a:defRPr/>
            </a:pPr>
            <a:r>
              <a:rPr lang="en-US" altLang="zh-CN" b="1" dirty="0" smtClean="0">
                <a:latin typeface="Times New Roman" charset="0"/>
              </a:rPr>
              <a:t>Suite type = 3, FT over 802.1x</a:t>
            </a:r>
          </a:p>
          <a:p>
            <a:pPr eaLnBrk="0" hangingPunct="0">
              <a:defRPr/>
            </a:pPr>
            <a:r>
              <a:rPr lang="en-US" altLang="zh-CN" b="1" dirty="0" smtClean="0">
                <a:latin typeface="Times New Roman" charset="0"/>
              </a:rPr>
              <a:t>Suite type = 4, FT over PSK</a:t>
            </a:r>
          </a:p>
          <a:p>
            <a:pPr eaLnBrk="0" hangingPunct="0">
              <a:defRPr/>
            </a:pPr>
            <a:r>
              <a:rPr lang="en-US" altLang="zh-CN" b="1" dirty="0" smtClean="0">
                <a:latin typeface="Times New Roman" charset="0"/>
              </a:rPr>
              <a:t>…</a:t>
            </a:r>
          </a:p>
          <a:p>
            <a:pPr eaLnBrk="0" hangingPunct="0">
              <a:defRPr/>
            </a:pPr>
            <a:r>
              <a:rPr lang="en-US" altLang="zh-CN" b="1" dirty="0" smtClean="0">
                <a:solidFill>
                  <a:srgbClr val="FF0000"/>
                </a:solidFill>
                <a:latin typeface="Times New Roman" charset="0"/>
              </a:rPr>
              <a:t>Suite type = 10, FT over ERP</a:t>
            </a:r>
          </a:p>
          <a:p>
            <a:pPr eaLnBrk="0" hangingPunct="0">
              <a:defRPr/>
            </a:pPr>
            <a:r>
              <a:rPr lang="en-US" altLang="zh-CN" b="1" dirty="0" smtClean="0">
                <a:solidFill>
                  <a:srgbClr val="FF0000"/>
                </a:solidFill>
                <a:latin typeface="Times New Roman" charset="0"/>
              </a:rPr>
              <a:t>Suite type = 11, FILS over 802.1x</a:t>
            </a:r>
          </a:p>
          <a:p>
            <a:pPr eaLnBrk="0" hangingPunct="0">
              <a:defRPr/>
            </a:pPr>
            <a:r>
              <a:rPr lang="en-US" altLang="zh-CN" b="1" dirty="0" smtClean="0">
                <a:solidFill>
                  <a:srgbClr val="FF0000"/>
                </a:solidFill>
                <a:latin typeface="Times New Roman" charset="0"/>
              </a:rPr>
              <a:t>Suite type = 12, FILS over PSK </a:t>
            </a:r>
            <a:endParaRPr lang="en-US" altLang="zh-CN" dirty="0" smtClean="0">
              <a:solidFill>
                <a:srgbClr val="FF0000"/>
              </a:solidFill>
              <a:latin typeface="Times New Roman" charset="0"/>
            </a:endParaRPr>
          </a:p>
          <a:p>
            <a:pPr eaLnBrk="0" hangingPunct="0">
              <a:defRPr/>
            </a:pPr>
            <a:endParaRPr lang="en-US" altLang="zh-CN" b="1" dirty="0" smtClean="0">
              <a:latin typeface="Times New Roman" charset="0"/>
            </a:endParaRPr>
          </a:p>
          <a:p>
            <a:pPr eaLnBrk="0" hangingPunct="0">
              <a:defRPr/>
            </a:pPr>
            <a:endParaRPr lang="zh-CN" altLang="en-US" b="1" dirty="0">
              <a:solidFill>
                <a:srgbClr val="FF0000"/>
              </a:solidFill>
              <a:latin typeface="Times New Roman" charset="0"/>
            </a:endParaRPr>
          </a:p>
        </p:txBody>
      </p:sp>
      <p:sp>
        <p:nvSpPr>
          <p:cNvPr id="17" name="日付プレースホルダ 3"/>
          <p:cNvSpPr>
            <a:spLocks noGrp="1"/>
          </p:cNvSpPr>
          <p:nvPr>
            <p:ph type="dt" sz="quarter" idx="10"/>
          </p:nvPr>
        </p:nvSpPr>
        <p:spPr>
          <a:xfrm>
            <a:off x="685800" y="304800"/>
            <a:ext cx="865686" cy="276999"/>
          </a:xfrm>
          <a:noFill/>
        </p:spPr>
        <p:txBody>
          <a:bodyPr/>
          <a:lstStyle/>
          <a:p>
            <a:r>
              <a:rPr lang="en-US" altLang="ja-JP" dirty="0" smtClean="0">
                <a:latin typeface="Times New Roman" pitchFamily="18" charset="0"/>
                <a:ea typeface="MS PGothic" pitchFamily="34" charset="-128"/>
              </a:rPr>
              <a:t>Sep 2011</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8" name="Picture 6"/>
          <p:cNvPicPr>
            <a:picLocks noChangeAspect="1" noChangeArrowheads="1"/>
          </p:cNvPicPr>
          <p:nvPr/>
        </p:nvPicPr>
        <p:blipFill>
          <a:blip r:embed="rId2"/>
          <a:srcRect/>
          <a:stretch>
            <a:fillRect/>
          </a:stretch>
        </p:blipFill>
        <p:spPr bwMode="auto">
          <a:xfrm>
            <a:off x="3581400" y="4467225"/>
            <a:ext cx="5343525" cy="1095375"/>
          </a:xfrm>
          <a:prstGeom prst="rect">
            <a:avLst/>
          </a:prstGeom>
          <a:noFill/>
          <a:ln w="9525">
            <a:noFill/>
            <a:miter lim="800000"/>
            <a:headEnd/>
            <a:tailEnd/>
          </a:ln>
        </p:spPr>
      </p:pic>
      <p:sp>
        <p:nvSpPr>
          <p:cNvPr id="11266" name="タイトル 1"/>
          <p:cNvSpPr>
            <a:spLocks noGrp="1"/>
          </p:cNvSpPr>
          <p:nvPr>
            <p:ph type="title"/>
          </p:nvPr>
        </p:nvSpPr>
        <p:spPr>
          <a:xfrm>
            <a:off x="457200" y="685800"/>
            <a:ext cx="8153400" cy="1066800"/>
          </a:xfrm>
        </p:spPr>
        <p:txBody>
          <a:bodyPr/>
          <a:lstStyle/>
          <a:p>
            <a:r>
              <a:rPr lang="en-US" altLang="zh-CN" sz="2800" dirty="0" smtClean="0">
                <a:ea typeface="MS PGothic" pitchFamily="34" charset="-128"/>
              </a:rPr>
              <a:t>MIC of 4-WAY handshake</a:t>
            </a:r>
            <a:endParaRPr lang="ja-JP" altLang="en-US" sz="2800" dirty="0" smtClean="0">
              <a:ea typeface="MS PGothic" pitchFamily="34" charset="-128"/>
            </a:endParaRPr>
          </a:p>
        </p:txBody>
      </p:sp>
      <p:sp>
        <p:nvSpPr>
          <p:cNvPr id="11267" name="コンテンツ プレースホルダ 6"/>
          <p:cNvSpPr>
            <a:spLocks noGrp="1"/>
          </p:cNvSpPr>
          <p:nvPr>
            <p:ph idx="1"/>
          </p:nvPr>
        </p:nvSpPr>
        <p:spPr>
          <a:xfrm>
            <a:off x="381000" y="1676400"/>
            <a:ext cx="8382000" cy="838200"/>
          </a:xfrm>
        </p:spPr>
        <p:txBody>
          <a:bodyPr/>
          <a:lstStyle/>
          <a:p>
            <a:r>
              <a:rPr lang="en-US" altLang="zh-CN" sz="1800" b="0" dirty="0" err="1" smtClean="0">
                <a:ea typeface="宋体" pitchFamily="2" charset="-122"/>
              </a:rPr>
              <a:t>EAPoL</a:t>
            </a:r>
            <a:r>
              <a:rPr lang="en-US" altLang="zh-CN" sz="1800" b="0" dirty="0" smtClean="0">
                <a:ea typeface="宋体" pitchFamily="2" charset="-122"/>
              </a:rPr>
              <a:t>-Key frame is defined in IEEE 802.1x and is carried in IEEE 802.11 data frame for 4-way handshake. </a:t>
            </a:r>
          </a:p>
        </p:txBody>
      </p:sp>
      <p:sp>
        <p:nvSpPr>
          <p:cNvPr id="11269" name="スライド番号プレースホルダ 5"/>
          <p:cNvSpPr>
            <a:spLocks noGrp="1"/>
          </p:cNvSpPr>
          <p:nvPr>
            <p:ph type="sldNum" sz="quarter" idx="12"/>
          </p:nvPr>
        </p:nvSpPr>
        <p:spPr>
          <a:noFill/>
        </p:spPr>
        <p:txBody>
          <a:bodyPr/>
          <a:lstStyle/>
          <a:p>
            <a:r>
              <a:rPr lang="en-US" altLang="ja-JP" smtClean="0"/>
              <a:t>Slide </a:t>
            </a:r>
            <a:fld id="{06C5EBD4-F24C-4127-8300-1F6D9B71CD16}" type="slidenum">
              <a:rPr lang="en-US" altLang="ja-JP" smtClean="0"/>
              <a:pPr/>
              <a:t>13</a:t>
            </a:fld>
            <a:endParaRPr lang="en-US" altLang="ja-JP" smtClean="0"/>
          </a:p>
        </p:txBody>
      </p:sp>
      <p:sp>
        <p:nvSpPr>
          <p:cNvPr id="11" name="フッター プレースホルダ 4"/>
          <p:cNvSpPr>
            <a:spLocks noGrp="1"/>
          </p:cNvSpPr>
          <p:nvPr>
            <p:ph type="ftr" sz="quarter" idx="11"/>
          </p:nvPr>
        </p:nvSpPr>
        <p:spPr>
          <a:xfrm>
            <a:off x="7101222" y="6475413"/>
            <a:ext cx="1442703" cy="184666"/>
          </a:xfrm>
        </p:spPr>
        <p:txBody>
          <a:bodyPr/>
          <a:lstStyle/>
          <a:p>
            <a:pPr>
              <a:defRPr/>
            </a:pPr>
            <a:r>
              <a:rPr lang="en-US" altLang="ja-JP" dirty="0" smtClean="0"/>
              <a:t>Ping Fang etc, Huawei.</a:t>
            </a:r>
            <a:endParaRPr lang="en-US" altLang="ja-JP" dirty="0"/>
          </a:p>
        </p:txBody>
      </p:sp>
      <p:sp>
        <p:nvSpPr>
          <p:cNvPr id="17" name="日付プレースホルダ 3"/>
          <p:cNvSpPr>
            <a:spLocks noGrp="1"/>
          </p:cNvSpPr>
          <p:nvPr>
            <p:ph type="dt" sz="quarter" idx="10"/>
          </p:nvPr>
        </p:nvSpPr>
        <p:spPr>
          <a:xfrm>
            <a:off x="685800" y="304800"/>
            <a:ext cx="865686" cy="276999"/>
          </a:xfrm>
          <a:noFill/>
        </p:spPr>
        <p:txBody>
          <a:bodyPr/>
          <a:lstStyle/>
          <a:p>
            <a:r>
              <a:rPr lang="en-US" altLang="ja-JP" dirty="0" smtClean="0">
                <a:latin typeface="Times New Roman" pitchFamily="18" charset="0"/>
                <a:ea typeface="MS PGothic" pitchFamily="34" charset="-128"/>
              </a:rPr>
              <a:t>Sep 2011</a:t>
            </a:r>
          </a:p>
        </p:txBody>
      </p:sp>
      <p:pic>
        <p:nvPicPr>
          <p:cNvPr id="28674" name="Picture 2"/>
          <p:cNvPicPr>
            <a:picLocks noChangeAspect="1" noChangeArrowheads="1"/>
          </p:cNvPicPr>
          <p:nvPr/>
        </p:nvPicPr>
        <p:blipFill>
          <a:blip r:embed="rId3"/>
          <a:srcRect/>
          <a:stretch>
            <a:fillRect/>
          </a:stretch>
        </p:blipFill>
        <p:spPr bwMode="auto">
          <a:xfrm>
            <a:off x="304800" y="2514600"/>
            <a:ext cx="3122377" cy="3477399"/>
          </a:xfrm>
          <a:prstGeom prst="rect">
            <a:avLst/>
          </a:prstGeom>
          <a:noFill/>
          <a:ln w="9525">
            <a:noFill/>
            <a:miter lim="800000"/>
            <a:headEnd/>
            <a:tailEnd/>
          </a:ln>
        </p:spPr>
      </p:pic>
      <p:pic>
        <p:nvPicPr>
          <p:cNvPr id="28675" name="Picture 3"/>
          <p:cNvPicPr>
            <a:picLocks noChangeAspect="1" noChangeArrowheads="1"/>
          </p:cNvPicPr>
          <p:nvPr/>
        </p:nvPicPr>
        <p:blipFill>
          <a:blip r:embed="rId4"/>
          <a:srcRect/>
          <a:stretch>
            <a:fillRect/>
          </a:stretch>
        </p:blipFill>
        <p:spPr bwMode="auto">
          <a:xfrm>
            <a:off x="2665098" y="2438400"/>
            <a:ext cx="6443204" cy="990600"/>
          </a:xfrm>
          <a:prstGeom prst="rect">
            <a:avLst/>
          </a:prstGeom>
          <a:noFill/>
          <a:ln w="9525">
            <a:noFill/>
            <a:miter lim="800000"/>
            <a:headEnd/>
            <a:tailEnd/>
          </a:ln>
        </p:spPr>
      </p:pic>
      <p:sp>
        <p:nvSpPr>
          <p:cNvPr id="18" name="圆角矩形 17"/>
          <p:cNvSpPr/>
          <p:nvPr/>
        </p:nvSpPr>
        <p:spPr bwMode="auto">
          <a:xfrm>
            <a:off x="381000" y="3352800"/>
            <a:ext cx="1524000" cy="381000"/>
          </a:xfrm>
          <a:prstGeom prst="roundRect">
            <a:avLst/>
          </a:prstGeom>
          <a:solidFill>
            <a:schemeClr val="accent1">
              <a:alpha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charset="0"/>
            </a:endParaRPr>
          </a:p>
        </p:txBody>
      </p:sp>
      <p:cxnSp>
        <p:nvCxnSpPr>
          <p:cNvPr id="21" name="直接箭头连接符 20"/>
          <p:cNvCxnSpPr>
            <a:stCxn id="18" idx="3"/>
          </p:cNvCxnSpPr>
          <p:nvPr/>
        </p:nvCxnSpPr>
        <p:spPr bwMode="auto">
          <a:xfrm flipV="1">
            <a:off x="1905000" y="2986088"/>
            <a:ext cx="1752600" cy="557212"/>
          </a:xfrm>
          <a:prstGeom prst="straightConnector1">
            <a:avLst/>
          </a:prstGeom>
          <a:solidFill>
            <a:schemeClr val="accent1"/>
          </a:solidFill>
          <a:ln w="12700" cap="flat" cmpd="sng" algn="ctr">
            <a:solidFill>
              <a:schemeClr val="accent6"/>
            </a:solidFill>
            <a:prstDash val="solid"/>
            <a:round/>
            <a:headEnd type="none" w="sm" len="sm"/>
            <a:tailEnd type="arrow"/>
          </a:ln>
          <a:effectLst/>
        </p:spPr>
      </p:cxnSp>
      <p:sp>
        <p:nvSpPr>
          <p:cNvPr id="19" name="矩形标注 18"/>
          <p:cNvSpPr/>
          <p:nvPr/>
        </p:nvSpPr>
        <p:spPr bwMode="auto">
          <a:xfrm>
            <a:off x="3581400" y="3505200"/>
            <a:ext cx="5181600" cy="304800"/>
          </a:xfrm>
          <a:prstGeom prst="wedgeRectCallout">
            <a:avLst>
              <a:gd name="adj1" fmla="val -9169"/>
              <a:gd name="adj2" fmla="val -186866"/>
            </a:avLst>
          </a:prstGeom>
          <a:solidFill>
            <a:schemeClr val="accent1">
              <a:lumMod val="20000"/>
              <a:lumOff val="80000"/>
              <a:alpha val="85000"/>
            </a:schemeClr>
          </a:solidFill>
          <a:ln w="12700" cap="flat" cmpd="sng" algn="ctr">
            <a:solidFill>
              <a:schemeClr val="tx1"/>
            </a:solidFill>
            <a:prstDash val="solid"/>
            <a:round/>
            <a:headEnd type="none" w="sm" len="sm"/>
            <a:tailEnd type="none" w="sm" len="sm"/>
          </a:ln>
          <a:effectLst/>
        </p:spPr>
        <p:txBody>
          <a:bodyPr/>
          <a:lstStyle/>
          <a:p>
            <a:pPr eaLnBrk="0" hangingPunct="0">
              <a:defRPr/>
            </a:pPr>
            <a:r>
              <a:rPr lang="en-US" altLang="zh-CN" b="1" dirty="0" smtClean="0">
                <a:latin typeface="Times New Roman" charset="0"/>
              </a:rPr>
              <a:t>Key MIC is always set to 0 to indicate no MIC is in the </a:t>
            </a:r>
            <a:r>
              <a:rPr lang="en-US" altLang="zh-CN" b="1" dirty="0" err="1" smtClean="0">
                <a:latin typeface="Times New Roman" charset="0"/>
              </a:rPr>
              <a:t>EAPoL</a:t>
            </a:r>
            <a:r>
              <a:rPr lang="en-US" altLang="zh-CN" b="1" dirty="0" smtClean="0">
                <a:latin typeface="Times New Roman" charset="0"/>
              </a:rPr>
              <a:t>-Key frame.</a:t>
            </a:r>
          </a:p>
          <a:p>
            <a:pPr eaLnBrk="0" hangingPunct="0">
              <a:defRPr/>
            </a:pPr>
            <a:endParaRPr lang="zh-CN" altLang="en-US" b="1" dirty="0">
              <a:solidFill>
                <a:srgbClr val="FF0000"/>
              </a:solidFill>
              <a:latin typeface="Times New Roman" charset="0"/>
            </a:endParaRPr>
          </a:p>
        </p:txBody>
      </p:sp>
      <p:sp>
        <p:nvSpPr>
          <p:cNvPr id="23" name="圆角矩形 22"/>
          <p:cNvSpPr/>
          <p:nvPr/>
        </p:nvSpPr>
        <p:spPr bwMode="auto">
          <a:xfrm>
            <a:off x="5340100" y="2664156"/>
            <a:ext cx="381000" cy="457200"/>
          </a:xfrm>
          <a:prstGeom prst="roundRect">
            <a:avLst/>
          </a:prstGeom>
          <a:solidFill>
            <a:schemeClr val="accent1">
              <a:alpha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charset="0"/>
            </a:endParaRPr>
          </a:p>
        </p:txBody>
      </p:sp>
      <p:sp>
        <p:nvSpPr>
          <p:cNvPr id="24" name="圆角矩形 23"/>
          <p:cNvSpPr/>
          <p:nvPr/>
        </p:nvSpPr>
        <p:spPr bwMode="auto">
          <a:xfrm>
            <a:off x="1066800" y="5003605"/>
            <a:ext cx="1905000" cy="228600"/>
          </a:xfrm>
          <a:prstGeom prst="roundRect">
            <a:avLst/>
          </a:prstGeom>
          <a:solidFill>
            <a:schemeClr val="accent1">
              <a:alpha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charset="0"/>
            </a:endParaRPr>
          </a:p>
        </p:txBody>
      </p:sp>
      <p:sp>
        <p:nvSpPr>
          <p:cNvPr id="28" name="TextBox 27"/>
          <p:cNvSpPr txBox="1"/>
          <p:nvPr/>
        </p:nvSpPr>
        <p:spPr>
          <a:xfrm>
            <a:off x="4038600" y="5715000"/>
            <a:ext cx="2209800" cy="276999"/>
          </a:xfrm>
          <a:prstGeom prst="rect">
            <a:avLst/>
          </a:prstGeom>
          <a:noFill/>
        </p:spPr>
        <p:txBody>
          <a:bodyPr wrap="square" rtlCol="0">
            <a:spAutoFit/>
          </a:bodyPr>
          <a:lstStyle/>
          <a:p>
            <a:r>
              <a:rPr lang="en-US" altLang="zh-CN" dirty="0" smtClean="0">
                <a:solidFill>
                  <a:srgbClr val="FF0000"/>
                </a:solidFill>
              </a:rPr>
              <a:t>NO MIC in </a:t>
            </a:r>
            <a:r>
              <a:rPr lang="en-US" altLang="zh-CN" dirty="0" err="1" smtClean="0">
                <a:solidFill>
                  <a:srgbClr val="FF0000"/>
                </a:solidFill>
              </a:rPr>
              <a:t>EAPoL</a:t>
            </a:r>
            <a:r>
              <a:rPr lang="en-US" altLang="zh-CN" dirty="0" smtClean="0">
                <a:solidFill>
                  <a:srgbClr val="FF0000"/>
                </a:solidFill>
              </a:rPr>
              <a:t>-Key frame</a:t>
            </a:r>
            <a:endParaRPr lang="zh-CN" altLang="en-US" dirty="0">
              <a:solidFill>
                <a:srgbClr val="FF0000"/>
              </a:solidFill>
            </a:endParaRPr>
          </a:p>
        </p:txBody>
      </p:sp>
      <p:cxnSp>
        <p:nvCxnSpPr>
          <p:cNvPr id="30" name="直接箭头连接符 29"/>
          <p:cNvCxnSpPr>
            <a:stCxn id="28" idx="0"/>
          </p:cNvCxnSpPr>
          <p:nvPr/>
        </p:nvCxnSpPr>
        <p:spPr bwMode="auto">
          <a:xfrm flipH="1" flipV="1">
            <a:off x="4953000" y="5105400"/>
            <a:ext cx="190500" cy="609600"/>
          </a:xfrm>
          <a:prstGeom prst="straightConnector1">
            <a:avLst/>
          </a:prstGeom>
          <a:solidFill>
            <a:schemeClr val="accent1"/>
          </a:solidFill>
          <a:ln w="12700" cap="flat" cmpd="sng" algn="ctr">
            <a:solidFill>
              <a:srgbClr val="FF0000"/>
            </a:solidFill>
            <a:prstDash val="solid"/>
            <a:round/>
            <a:headEnd type="none" w="sm" len="sm"/>
            <a:tailEnd type="arrow"/>
          </a:ln>
          <a:effectLst/>
        </p:spPr>
      </p:cxnSp>
      <p:cxnSp>
        <p:nvCxnSpPr>
          <p:cNvPr id="31" name="直接箭头连接符 30"/>
          <p:cNvCxnSpPr/>
          <p:nvPr/>
        </p:nvCxnSpPr>
        <p:spPr bwMode="auto">
          <a:xfrm flipV="1">
            <a:off x="7086600" y="5105400"/>
            <a:ext cx="0" cy="609600"/>
          </a:xfrm>
          <a:prstGeom prst="straightConnector1">
            <a:avLst/>
          </a:prstGeom>
          <a:solidFill>
            <a:schemeClr val="accent1"/>
          </a:solidFill>
          <a:ln w="12700" cap="flat" cmpd="sng" algn="ctr">
            <a:solidFill>
              <a:srgbClr val="FF0000"/>
            </a:solidFill>
            <a:prstDash val="solid"/>
            <a:round/>
            <a:headEnd type="none" w="sm" len="sm"/>
            <a:tailEnd type="arrow"/>
          </a:ln>
          <a:effectLst/>
        </p:spPr>
      </p:cxnSp>
      <p:sp>
        <p:nvSpPr>
          <p:cNvPr id="33" name="TextBox 32"/>
          <p:cNvSpPr txBox="1"/>
          <p:nvPr/>
        </p:nvSpPr>
        <p:spPr>
          <a:xfrm>
            <a:off x="6400800" y="5715000"/>
            <a:ext cx="2057400" cy="276999"/>
          </a:xfrm>
          <a:prstGeom prst="rect">
            <a:avLst/>
          </a:prstGeom>
          <a:noFill/>
        </p:spPr>
        <p:txBody>
          <a:bodyPr wrap="square" rtlCol="0">
            <a:spAutoFit/>
          </a:bodyPr>
          <a:lstStyle/>
          <a:p>
            <a:r>
              <a:rPr lang="en-US" altLang="zh-CN" dirty="0" smtClean="0">
                <a:solidFill>
                  <a:srgbClr val="FF0000"/>
                </a:solidFill>
              </a:rPr>
              <a:t>MIC for whole MAC frame</a:t>
            </a:r>
            <a:endParaRPr lang="zh-CN" altLang="en-US"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867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タイトル 1"/>
          <p:cNvSpPr>
            <a:spLocks noGrp="1"/>
          </p:cNvSpPr>
          <p:nvPr>
            <p:ph type="title"/>
          </p:nvPr>
        </p:nvSpPr>
        <p:spPr>
          <a:xfrm>
            <a:off x="457200" y="685800"/>
            <a:ext cx="8153400" cy="1066800"/>
          </a:xfrm>
        </p:spPr>
        <p:txBody>
          <a:bodyPr/>
          <a:lstStyle/>
          <a:p>
            <a:r>
              <a:rPr lang="en-US" altLang="zh-CN" sz="2800" dirty="0" smtClean="0">
                <a:ea typeface="MS PGothic" pitchFamily="34" charset="-128"/>
              </a:rPr>
              <a:t>Consideration of AID delivery</a:t>
            </a:r>
            <a:endParaRPr lang="ja-JP" altLang="en-US" sz="2800" dirty="0" smtClean="0">
              <a:ea typeface="MS PGothic" pitchFamily="34" charset="-128"/>
            </a:endParaRPr>
          </a:p>
        </p:txBody>
      </p:sp>
      <p:sp>
        <p:nvSpPr>
          <p:cNvPr id="11267" name="コンテンツ プレースホルダ 6"/>
          <p:cNvSpPr>
            <a:spLocks noGrp="1"/>
          </p:cNvSpPr>
          <p:nvPr>
            <p:ph idx="1"/>
          </p:nvPr>
        </p:nvSpPr>
        <p:spPr>
          <a:xfrm>
            <a:off x="304800" y="1676400"/>
            <a:ext cx="8458200" cy="1295400"/>
          </a:xfrm>
        </p:spPr>
        <p:txBody>
          <a:bodyPr/>
          <a:lstStyle/>
          <a:p>
            <a:r>
              <a:rPr lang="en-US" altLang="zh-CN" sz="1800" b="0" dirty="0" smtClean="0">
                <a:ea typeface="宋体" pitchFamily="2" charset="-122"/>
              </a:rPr>
              <a:t>AID is delivered in </a:t>
            </a:r>
            <a:r>
              <a:rPr lang="en-US" altLang="zh-CN" sz="1800" b="0" dirty="0" err="1" smtClean="0">
                <a:ea typeface="宋体" pitchFamily="2" charset="-122"/>
              </a:rPr>
              <a:t>Asscociation</a:t>
            </a:r>
            <a:r>
              <a:rPr lang="en-US" altLang="zh-CN" sz="1800" b="0" dirty="0" smtClean="0">
                <a:ea typeface="宋体" pitchFamily="2" charset="-122"/>
              </a:rPr>
              <a:t> Response frame from AP to non-AP STA in current specification.</a:t>
            </a:r>
          </a:p>
          <a:p>
            <a:r>
              <a:rPr lang="en-US" altLang="zh-CN" sz="1800" b="0" dirty="0" smtClean="0">
                <a:ea typeface="宋体" pitchFamily="2" charset="-122"/>
              </a:rPr>
              <a:t>The temporary ID of a terminal is considered as a privacy in other network specification. AID may be carried as a KDE in </a:t>
            </a:r>
            <a:r>
              <a:rPr lang="en-US" altLang="zh-CN" sz="1800" b="0" dirty="0" err="1" smtClean="0">
                <a:ea typeface="宋体" pitchFamily="2" charset="-122"/>
              </a:rPr>
              <a:t>EAPoL</a:t>
            </a:r>
            <a:r>
              <a:rPr lang="en-US" altLang="zh-CN" sz="1800" b="0" dirty="0" smtClean="0">
                <a:ea typeface="宋体" pitchFamily="2" charset="-122"/>
              </a:rPr>
              <a:t>-Key frame if FILS is called.</a:t>
            </a:r>
          </a:p>
        </p:txBody>
      </p:sp>
      <p:sp>
        <p:nvSpPr>
          <p:cNvPr id="11269" name="スライド番号プレースホルダ 5"/>
          <p:cNvSpPr>
            <a:spLocks noGrp="1"/>
          </p:cNvSpPr>
          <p:nvPr>
            <p:ph type="sldNum" sz="quarter" idx="12"/>
          </p:nvPr>
        </p:nvSpPr>
        <p:spPr>
          <a:noFill/>
        </p:spPr>
        <p:txBody>
          <a:bodyPr/>
          <a:lstStyle/>
          <a:p>
            <a:r>
              <a:rPr lang="en-US" altLang="ja-JP" smtClean="0"/>
              <a:t>Slide </a:t>
            </a:r>
            <a:fld id="{06C5EBD4-F24C-4127-8300-1F6D9B71CD16}" type="slidenum">
              <a:rPr lang="en-US" altLang="ja-JP" smtClean="0"/>
              <a:pPr/>
              <a:t>14</a:t>
            </a:fld>
            <a:endParaRPr lang="en-US" altLang="ja-JP" smtClean="0"/>
          </a:p>
        </p:txBody>
      </p:sp>
      <p:sp>
        <p:nvSpPr>
          <p:cNvPr id="11" name="フッター プレースホルダ 4"/>
          <p:cNvSpPr>
            <a:spLocks noGrp="1"/>
          </p:cNvSpPr>
          <p:nvPr>
            <p:ph type="ftr" sz="quarter" idx="11"/>
          </p:nvPr>
        </p:nvSpPr>
        <p:spPr>
          <a:xfrm>
            <a:off x="7101222" y="6475413"/>
            <a:ext cx="1442703" cy="184666"/>
          </a:xfrm>
        </p:spPr>
        <p:txBody>
          <a:bodyPr/>
          <a:lstStyle/>
          <a:p>
            <a:pPr>
              <a:defRPr/>
            </a:pPr>
            <a:r>
              <a:rPr lang="en-US" altLang="ja-JP" dirty="0" smtClean="0"/>
              <a:t>Ping Fang etc, Huawei.</a:t>
            </a:r>
            <a:endParaRPr lang="en-US" altLang="ja-JP" dirty="0"/>
          </a:p>
        </p:txBody>
      </p:sp>
      <p:sp>
        <p:nvSpPr>
          <p:cNvPr id="17" name="日付プレースホルダ 3"/>
          <p:cNvSpPr>
            <a:spLocks noGrp="1"/>
          </p:cNvSpPr>
          <p:nvPr>
            <p:ph type="dt" sz="quarter" idx="10"/>
          </p:nvPr>
        </p:nvSpPr>
        <p:spPr>
          <a:xfrm>
            <a:off x="685800" y="304800"/>
            <a:ext cx="865686" cy="276999"/>
          </a:xfrm>
          <a:noFill/>
        </p:spPr>
        <p:txBody>
          <a:bodyPr/>
          <a:lstStyle/>
          <a:p>
            <a:r>
              <a:rPr lang="en-US" altLang="ja-JP" dirty="0" smtClean="0">
                <a:latin typeface="Times New Roman" pitchFamily="18" charset="0"/>
                <a:ea typeface="MS PGothic" pitchFamily="34" charset="-128"/>
              </a:rPr>
              <a:t>Sep 2011</a:t>
            </a:r>
          </a:p>
        </p:txBody>
      </p:sp>
      <p:pic>
        <p:nvPicPr>
          <p:cNvPr id="28674" name="Picture 2"/>
          <p:cNvPicPr>
            <a:picLocks noChangeAspect="1" noChangeArrowheads="1"/>
          </p:cNvPicPr>
          <p:nvPr/>
        </p:nvPicPr>
        <p:blipFill>
          <a:blip r:embed="rId3"/>
          <a:srcRect/>
          <a:stretch>
            <a:fillRect/>
          </a:stretch>
        </p:blipFill>
        <p:spPr bwMode="auto">
          <a:xfrm>
            <a:off x="0" y="2895600"/>
            <a:ext cx="3267075" cy="3638550"/>
          </a:xfrm>
          <a:prstGeom prst="rect">
            <a:avLst/>
          </a:prstGeom>
          <a:noFill/>
          <a:ln w="9525">
            <a:noFill/>
            <a:miter lim="800000"/>
            <a:headEnd/>
            <a:tailEnd/>
          </a:ln>
        </p:spPr>
      </p:pic>
      <p:sp>
        <p:nvSpPr>
          <p:cNvPr id="24" name="圆角矩形 23"/>
          <p:cNvSpPr/>
          <p:nvPr/>
        </p:nvSpPr>
        <p:spPr bwMode="auto">
          <a:xfrm>
            <a:off x="152400" y="5791200"/>
            <a:ext cx="2971800" cy="304800"/>
          </a:xfrm>
          <a:prstGeom prst="roundRect">
            <a:avLst/>
          </a:prstGeom>
          <a:solidFill>
            <a:schemeClr val="accent1">
              <a:alpha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charset="0"/>
            </a:endParaRPr>
          </a:p>
        </p:txBody>
      </p:sp>
      <p:pic>
        <p:nvPicPr>
          <p:cNvPr id="29699" name="Picture 3"/>
          <p:cNvPicPr>
            <a:picLocks noChangeAspect="1" noChangeArrowheads="1"/>
          </p:cNvPicPr>
          <p:nvPr/>
        </p:nvPicPr>
        <p:blipFill>
          <a:blip r:embed="rId4"/>
          <a:srcRect/>
          <a:stretch>
            <a:fillRect/>
          </a:stretch>
        </p:blipFill>
        <p:spPr bwMode="auto">
          <a:xfrm>
            <a:off x="3505200" y="2971800"/>
            <a:ext cx="5457825" cy="942975"/>
          </a:xfrm>
          <a:prstGeom prst="rect">
            <a:avLst/>
          </a:prstGeom>
          <a:noFill/>
          <a:ln w="9525">
            <a:noFill/>
            <a:miter lim="800000"/>
            <a:headEnd/>
            <a:tailEnd/>
          </a:ln>
        </p:spPr>
      </p:pic>
      <p:cxnSp>
        <p:nvCxnSpPr>
          <p:cNvPr id="21" name="直接箭头连接符 20"/>
          <p:cNvCxnSpPr>
            <a:stCxn id="24" idx="3"/>
            <a:endCxn id="29699" idx="1"/>
          </p:cNvCxnSpPr>
          <p:nvPr/>
        </p:nvCxnSpPr>
        <p:spPr bwMode="auto">
          <a:xfrm flipV="1">
            <a:off x="3124200" y="3443288"/>
            <a:ext cx="381000" cy="2500312"/>
          </a:xfrm>
          <a:prstGeom prst="straightConnector1">
            <a:avLst/>
          </a:prstGeom>
          <a:solidFill>
            <a:schemeClr val="accent1"/>
          </a:solidFill>
          <a:ln w="12700" cap="flat" cmpd="sng" algn="ctr">
            <a:solidFill>
              <a:schemeClr val="accent6"/>
            </a:solidFill>
            <a:prstDash val="solid"/>
            <a:round/>
            <a:headEnd type="none" w="sm" len="sm"/>
            <a:tailEnd type="arrow"/>
          </a:ln>
          <a:effectLst/>
        </p:spPr>
      </p:cxnSp>
      <p:pic>
        <p:nvPicPr>
          <p:cNvPr id="29702" name="Picture 6"/>
          <p:cNvPicPr>
            <a:picLocks noChangeAspect="1" noChangeArrowheads="1"/>
          </p:cNvPicPr>
          <p:nvPr/>
        </p:nvPicPr>
        <p:blipFill>
          <a:blip r:embed="rId5"/>
          <a:srcRect/>
          <a:stretch>
            <a:fillRect/>
          </a:stretch>
        </p:blipFill>
        <p:spPr bwMode="auto">
          <a:xfrm>
            <a:off x="3886200" y="4038600"/>
            <a:ext cx="4381500" cy="1714500"/>
          </a:xfrm>
          <a:prstGeom prst="rect">
            <a:avLst/>
          </a:prstGeom>
          <a:noFill/>
          <a:ln w="9525">
            <a:noFill/>
            <a:miter lim="800000"/>
            <a:headEnd/>
            <a:tailEnd/>
          </a:ln>
        </p:spPr>
      </p:pic>
      <p:cxnSp>
        <p:nvCxnSpPr>
          <p:cNvPr id="26" name="直接箭头连接符 25"/>
          <p:cNvCxnSpPr/>
          <p:nvPr/>
        </p:nvCxnSpPr>
        <p:spPr bwMode="auto">
          <a:xfrm>
            <a:off x="6858000" y="3352800"/>
            <a:ext cx="0" cy="990600"/>
          </a:xfrm>
          <a:prstGeom prst="straightConnector1">
            <a:avLst/>
          </a:prstGeom>
          <a:solidFill>
            <a:schemeClr val="accent1"/>
          </a:solidFill>
          <a:ln w="12700" cap="flat" cmpd="sng" algn="ctr">
            <a:solidFill>
              <a:schemeClr val="accent6"/>
            </a:solidFill>
            <a:prstDash val="solid"/>
            <a:round/>
            <a:headEnd type="none" w="sm" len="sm"/>
            <a:tailEnd type="arrow"/>
          </a:ln>
          <a:effectLst/>
        </p:spPr>
      </p:cxnSp>
      <p:pic>
        <p:nvPicPr>
          <p:cNvPr id="29703" name="Picture 7"/>
          <p:cNvPicPr>
            <a:picLocks noChangeAspect="1" noChangeArrowheads="1"/>
          </p:cNvPicPr>
          <p:nvPr/>
        </p:nvPicPr>
        <p:blipFill>
          <a:blip r:embed="rId6"/>
          <a:srcRect/>
          <a:stretch>
            <a:fillRect/>
          </a:stretch>
        </p:blipFill>
        <p:spPr bwMode="auto">
          <a:xfrm>
            <a:off x="3962400" y="5791200"/>
            <a:ext cx="4314825" cy="723900"/>
          </a:xfrm>
          <a:prstGeom prst="rect">
            <a:avLst/>
          </a:prstGeom>
          <a:noFill/>
          <a:ln w="9525">
            <a:noFill/>
            <a:miter lim="800000"/>
            <a:headEnd/>
            <a:tailEnd/>
          </a:ln>
        </p:spPr>
      </p:pic>
      <p:sp>
        <p:nvSpPr>
          <p:cNvPr id="35" name="矩形标注 34"/>
          <p:cNvSpPr/>
          <p:nvPr/>
        </p:nvSpPr>
        <p:spPr bwMode="auto">
          <a:xfrm>
            <a:off x="7086600" y="5867400"/>
            <a:ext cx="1905000" cy="609600"/>
          </a:xfrm>
          <a:prstGeom prst="wedgeRectCallout">
            <a:avLst>
              <a:gd name="adj1" fmla="val -67308"/>
              <a:gd name="adj2" fmla="val 12609"/>
            </a:avLst>
          </a:prstGeom>
          <a:solidFill>
            <a:schemeClr val="accent1">
              <a:lumMod val="20000"/>
              <a:lumOff val="80000"/>
              <a:alpha val="85000"/>
            </a:schemeClr>
          </a:solidFill>
          <a:ln w="12700" cap="flat" cmpd="sng" algn="ctr">
            <a:solidFill>
              <a:schemeClr val="tx1"/>
            </a:solidFill>
            <a:prstDash val="solid"/>
            <a:round/>
            <a:headEnd type="none" w="sm" len="sm"/>
            <a:tailEnd type="none" w="sm" len="sm"/>
          </a:ln>
          <a:effectLst/>
        </p:spPr>
        <p:txBody>
          <a:bodyPr/>
          <a:lstStyle/>
          <a:p>
            <a:pPr eaLnBrk="0" hangingPunct="0">
              <a:defRPr/>
            </a:pPr>
            <a:r>
              <a:rPr lang="en-US" altLang="zh-CN" b="1" dirty="0" smtClean="0">
                <a:solidFill>
                  <a:srgbClr val="FF0000"/>
                </a:solidFill>
                <a:latin typeface="Times New Roman" charset="0"/>
              </a:rPr>
              <a:t>New Data type:</a:t>
            </a:r>
          </a:p>
          <a:p>
            <a:pPr eaLnBrk="0" hangingPunct="0">
              <a:defRPr/>
            </a:pPr>
            <a:r>
              <a:rPr lang="en-US" altLang="zh-CN" b="1" dirty="0" smtClean="0">
                <a:solidFill>
                  <a:srgbClr val="FF0000"/>
                </a:solidFill>
                <a:latin typeface="Times New Roman" charset="0"/>
              </a:rPr>
              <a:t>11-AID</a:t>
            </a:r>
          </a:p>
          <a:p>
            <a:pPr eaLnBrk="0" hangingPunct="0">
              <a:defRPr/>
            </a:pPr>
            <a:endParaRPr lang="zh-CN" altLang="en-US" b="1" dirty="0">
              <a:solidFill>
                <a:srgbClr val="FF0000"/>
              </a:solidFill>
              <a:latin typeface="Times New Roman"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对象 8"/>
          <p:cNvGraphicFramePr>
            <a:graphicFrameLocks noChangeAspect="1"/>
          </p:cNvGraphicFramePr>
          <p:nvPr>
            <p:extLst>
              <p:ext uri="{D42A27DB-BD31-4B8C-83A1-F6EECF244321}">
                <p14:modId xmlns:p14="http://schemas.microsoft.com/office/powerpoint/2010/main" val="1816407465"/>
              </p:ext>
            </p:extLst>
          </p:nvPr>
        </p:nvGraphicFramePr>
        <p:xfrm>
          <a:off x="625475" y="1143000"/>
          <a:ext cx="7985125" cy="5410200"/>
        </p:xfrm>
        <a:graphic>
          <a:graphicData uri="http://schemas.openxmlformats.org/presentationml/2006/ole">
            <mc:AlternateContent xmlns:mc="http://schemas.openxmlformats.org/markup-compatibility/2006">
              <mc:Choice xmlns:v="urn:schemas-microsoft-com:vml" Requires="v">
                <p:oleObj spid="_x0000_s25610" name="Visio" r:id="rId3" imgW="9417320" imgH="6185916" progId="Visio.Drawing.11">
                  <p:embed/>
                </p:oleObj>
              </mc:Choice>
              <mc:Fallback>
                <p:oleObj name="Visio" r:id="rId3" imgW="9417320" imgH="6185916" progId="Visio.Drawing.11">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5475" y="1143000"/>
                        <a:ext cx="7985125" cy="541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 name="日期占位符 3"/>
          <p:cNvSpPr>
            <a:spLocks noGrp="1"/>
          </p:cNvSpPr>
          <p:nvPr>
            <p:ph type="dt" sz="half" idx="10"/>
          </p:nvPr>
        </p:nvSpPr>
        <p:spPr/>
        <p:txBody>
          <a:bodyPr/>
          <a:lstStyle/>
          <a:p>
            <a:pPr>
              <a:defRPr/>
            </a:pPr>
            <a:r>
              <a:rPr lang="en-US" altLang="ja-JP" smtClean="0"/>
              <a:t>Sep 2011</a:t>
            </a:r>
            <a:endParaRPr lang="en-US" altLang="ja-JP" dirty="0"/>
          </a:p>
        </p:txBody>
      </p:sp>
      <p:sp>
        <p:nvSpPr>
          <p:cNvPr id="6" name="灯片编号占位符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15</a:t>
            </a:fld>
            <a:endParaRPr lang="en-US" altLang="ja-JP"/>
          </a:p>
        </p:txBody>
      </p:sp>
      <p:sp>
        <p:nvSpPr>
          <p:cNvPr id="8" name="フッター プレースホルダ 4"/>
          <p:cNvSpPr>
            <a:spLocks noGrp="1"/>
          </p:cNvSpPr>
          <p:nvPr>
            <p:ph type="ftr" sz="quarter" idx="11"/>
          </p:nvPr>
        </p:nvSpPr>
        <p:spPr>
          <a:xfrm>
            <a:off x="7101222" y="6475413"/>
            <a:ext cx="1442703" cy="184666"/>
          </a:xfrm>
        </p:spPr>
        <p:txBody>
          <a:bodyPr/>
          <a:lstStyle/>
          <a:p>
            <a:pPr>
              <a:defRPr/>
            </a:pPr>
            <a:r>
              <a:rPr lang="en-US" altLang="ja-JP" dirty="0" smtClean="0"/>
              <a:t>Ping Fang etc, Huawei.</a:t>
            </a:r>
            <a:endParaRPr lang="en-US" altLang="ja-JP" dirty="0"/>
          </a:p>
        </p:txBody>
      </p:sp>
      <p:sp>
        <p:nvSpPr>
          <p:cNvPr id="10" name="タイトル 1"/>
          <p:cNvSpPr>
            <a:spLocks noGrp="1"/>
          </p:cNvSpPr>
          <p:nvPr>
            <p:ph type="title"/>
          </p:nvPr>
        </p:nvSpPr>
        <p:spPr>
          <a:xfrm>
            <a:off x="685800" y="609600"/>
            <a:ext cx="7772400" cy="762000"/>
          </a:xfrm>
        </p:spPr>
        <p:txBody>
          <a:bodyPr/>
          <a:lstStyle/>
          <a:p>
            <a:r>
              <a:rPr lang="en-US" altLang="zh-CN" dirty="0" smtClean="0"/>
              <a:t>Possible Protocol Detail</a:t>
            </a:r>
            <a:endParaRPr lang="ja-JP" altLang="en-US" dirty="0" smtClean="0"/>
          </a:p>
        </p:txBody>
      </p:sp>
    </p:spTree>
    <p:extLst>
      <p:ext uri="{BB962C8B-B14F-4D97-AF65-F5344CB8AC3E}">
        <p14:creationId xmlns:p14="http://schemas.microsoft.com/office/powerpoint/2010/main" val="126878878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タイトル 1"/>
          <p:cNvSpPr>
            <a:spLocks noGrp="1"/>
          </p:cNvSpPr>
          <p:nvPr>
            <p:ph type="title"/>
          </p:nvPr>
        </p:nvSpPr>
        <p:spPr/>
        <p:txBody>
          <a:bodyPr/>
          <a:lstStyle/>
          <a:p>
            <a:r>
              <a:rPr lang="en-US" altLang="ja-JP" sz="2800" dirty="0" smtClean="0">
                <a:ea typeface="MS PGothic" pitchFamily="34" charset="-128"/>
              </a:rPr>
              <a:t>Key changes to normative text</a:t>
            </a:r>
            <a:endParaRPr lang="ja-JP" altLang="en-US" sz="2800" dirty="0" smtClean="0">
              <a:ea typeface="MS PGothic" pitchFamily="34" charset="-128"/>
            </a:endParaRPr>
          </a:p>
        </p:txBody>
      </p:sp>
      <p:sp>
        <p:nvSpPr>
          <p:cNvPr id="12291" name="コンテンツ プレースホルダ 2"/>
          <p:cNvSpPr>
            <a:spLocks noGrp="1"/>
          </p:cNvSpPr>
          <p:nvPr>
            <p:ph idx="1"/>
          </p:nvPr>
        </p:nvSpPr>
        <p:spPr>
          <a:xfrm>
            <a:off x="685800" y="1752600"/>
            <a:ext cx="7772400" cy="4114800"/>
          </a:xfrm>
        </p:spPr>
        <p:txBody>
          <a:bodyPr/>
          <a:lstStyle/>
          <a:p>
            <a:r>
              <a:rPr lang="en-US" altLang="ja-JP" sz="2000" dirty="0" smtClean="0">
                <a:ea typeface="MS PGothic" pitchFamily="34" charset="-128"/>
              </a:rPr>
              <a:t>Capability of FILS shall be indicated in Beacon and Probe Response frame.</a:t>
            </a:r>
          </a:p>
          <a:p>
            <a:r>
              <a:rPr lang="en-US" altLang="ja-JP" sz="2000" dirty="0" smtClean="0">
                <a:ea typeface="MS PGothic" pitchFamily="34" charset="-128"/>
              </a:rPr>
              <a:t>An information element for encapsulating upper layer message will be defined.</a:t>
            </a:r>
          </a:p>
          <a:p>
            <a:r>
              <a:rPr lang="en-US" altLang="ja-JP" sz="2000" dirty="0" smtClean="0">
                <a:ea typeface="MS PGothic" pitchFamily="34" charset="-128"/>
              </a:rPr>
              <a:t>Association should be skipped if FILS is called.</a:t>
            </a:r>
          </a:p>
          <a:p>
            <a:r>
              <a:rPr lang="en-US" altLang="ja-JP" sz="2000" dirty="0" smtClean="0">
                <a:ea typeface="MS PGothic" pitchFamily="34" charset="-128"/>
              </a:rPr>
              <a:t>4-Way handshake is concurrently carried out with EAP procedure in Authentication frames if FILS is called.</a:t>
            </a:r>
          </a:p>
          <a:p>
            <a:r>
              <a:rPr lang="en-US" altLang="ja-JP" sz="2000" dirty="0" smtClean="0">
                <a:ea typeface="MS PGothic" pitchFamily="34" charset="-128"/>
              </a:rPr>
              <a:t>IP address can be assigned in Authentication frames with DHCP or other solutions.</a:t>
            </a:r>
            <a:endParaRPr lang="ja-JP" altLang="en-US" sz="2000" dirty="0" smtClean="0">
              <a:ea typeface="MS PGothic" pitchFamily="34" charset="-128"/>
            </a:endParaRPr>
          </a:p>
        </p:txBody>
      </p:sp>
      <p:sp>
        <p:nvSpPr>
          <p:cNvPr id="12293" name="スライド番号プレースホルダ 5"/>
          <p:cNvSpPr>
            <a:spLocks noGrp="1"/>
          </p:cNvSpPr>
          <p:nvPr>
            <p:ph type="sldNum" sz="quarter" idx="12"/>
          </p:nvPr>
        </p:nvSpPr>
        <p:spPr>
          <a:noFill/>
        </p:spPr>
        <p:txBody>
          <a:bodyPr/>
          <a:lstStyle/>
          <a:p>
            <a:r>
              <a:rPr lang="en-US" altLang="ja-JP" smtClean="0"/>
              <a:t>Slide </a:t>
            </a:r>
            <a:fld id="{B5F7D478-1E07-49C3-9A60-4B5611529FD7}" type="slidenum">
              <a:rPr lang="en-US" altLang="ja-JP" smtClean="0"/>
              <a:pPr/>
              <a:t>16</a:t>
            </a:fld>
            <a:endParaRPr lang="en-US" altLang="ja-JP" smtClean="0"/>
          </a:p>
        </p:txBody>
      </p:sp>
      <p:sp>
        <p:nvSpPr>
          <p:cNvPr id="9" name="フッター プレースホルダ 4"/>
          <p:cNvSpPr>
            <a:spLocks noGrp="1"/>
          </p:cNvSpPr>
          <p:nvPr>
            <p:ph type="ftr" sz="quarter" idx="11"/>
          </p:nvPr>
        </p:nvSpPr>
        <p:spPr>
          <a:xfrm>
            <a:off x="7101222" y="6475413"/>
            <a:ext cx="1442703" cy="184666"/>
          </a:xfrm>
        </p:spPr>
        <p:txBody>
          <a:bodyPr/>
          <a:lstStyle/>
          <a:p>
            <a:pPr>
              <a:defRPr/>
            </a:pPr>
            <a:r>
              <a:rPr lang="en-US" altLang="ja-JP" dirty="0" smtClean="0"/>
              <a:t>Ping Fang etc, Huawei.</a:t>
            </a:r>
            <a:endParaRPr lang="en-US" altLang="ja-JP" dirty="0"/>
          </a:p>
        </p:txBody>
      </p:sp>
      <p:sp>
        <p:nvSpPr>
          <p:cNvPr id="7" name="日付プレースホルダ 3"/>
          <p:cNvSpPr>
            <a:spLocks noGrp="1"/>
          </p:cNvSpPr>
          <p:nvPr>
            <p:ph type="dt" sz="quarter" idx="10"/>
          </p:nvPr>
        </p:nvSpPr>
        <p:spPr>
          <a:xfrm>
            <a:off x="685800" y="304800"/>
            <a:ext cx="865686" cy="276999"/>
          </a:xfrm>
          <a:noFill/>
        </p:spPr>
        <p:txBody>
          <a:bodyPr/>
          <a:lstStyle/>
          <a:p>
            <a:r>
              <a:rPr lang="en-US" altLang="ja-JP" dirty="0" smtClean="0">
                <a:latin typeface="Times New Roman" pitchFamily="18" charset="0"/>
                <a:ea typeface="MS PGothic" pitchFamily="34" charset="-128"/>
              </a:rPr>
              <a:t>Sep 2011</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タイトル 1"/>
          <p:cNvSpPr>
            <a:spLocks noGrp="1"/>
          </p:cNvSpPr>
          <p:nvPr>
            <p:ph type="title"/>
          </p:nvPr>
        </p:nvSpPr>
        <p:spPr/>
        <p:txBody>
          <a:bodyPr/>
          <a:lstStyle/>
          <a:p>
            <a:r>
              <a:rPr lang="en-US" altLang="ja-JP" smtClean="0">
                <a:ea typeface="MS PGothic" pitchFamily="34" charset="-128"/>
              </a:rPr>
              <a:t>Questions &amp; Comments</a:t>
            </a:r>
            <a:endParaRPr lang="ja-JP" altLang="en-US" smtClean="0">
              <a:ea typeface="MS PGothic" pitchFamily="34" charset="-128"/>
            </a:endParaRPr>
          </a:p>
        </p:txBody>
      </p:sp>
      <p:sp>
        <p:nvSpPr>
          <p:cNvPr id="13315" name="コンテンツ プレースホルダ 2"/>
          <p:cNvSpPr>
            <a:spLocks noGrp="1"/>
          </p:cNvSpPr>
          <p:nvPr>
            <p:ph idx="1"/>
          </p:nvPr>
        </p:nvSpPr>
        <p:spPr/>
        <p:txBody>
          <a:bodyPr/>
          <a:lstStyle/>
          <a:p>
            <a:endParaRPr lang="ja-JP" altLang="en-US" dirty="0" smtClean="0">
              <a:ea typeface="MS PGothic" pitchFamily="34" charset="-128"/>
            </a:endParaRPr>
          </a:p>
        </p:txBody>
      </p:sp>
      <p:sp>
        <p:nvSpPr>
          <p:cNvPr id="13317" name="スライド番号プレースホルダ 5"/>
          <p:cNvSpPr>
            <a:spLocks noGrp="1"/>
          </p:cNvSpPr>
          <p:nvPr>
            <p:ph type="sldNum" sz="quarter" idx="12"/>
          </p:nvPr>
        </p:nvSpPr>
        <p:spPr>
          <a:noFill/>
        </p:spPr>
        <p:txBody>
          <a:bodyPr/>
          <a:lstStyle/>
          <a:p>
            <a:r>
              <a:rPr lang="en-US" altLang="ja-JP" smtClean="0"/>
              <a:t>Slide </a:t>
            </a:r>
            <a:fld id="{5EEDE67D-7578-47CF-A960-C08727E616ED}" type="slidenum">
              <a:rPr lang="en-US" altLang="ja-JP" smtClean="0"/>
              <a:pPr/>
              <a:t>17</a:t>
            </a:fld>
            <a:endParaRPr lang="en-US" altLang="ja-JP" smtClean="0"/>
          </a:p>
        </p:txBody>
      </p:sp>
      <p:sp>
        <p:nvSpPr>
          <p:cNvPr id="8" name="フッター プレースホルダ 4"/>
          <p:cNvSpPr>
            <a:spLocks noGrp="1"/>
          </p:cNvSpPr>
          <p:nvPr>
            <p:ph type="ftr" sz="quarter" idx="11"/>
          </p:nvPr>
        </p:nvSpPr>
        <p:spPr>
          <a:xfrm>
            <a:off x="7101222" y="6475413"/>
            <a:ext cx="1442703" cy="184666"/>
          </a:xfrm>
        </p:spPr>
        <p:txBody>
          <a:bodyPr/>
          <a:lstStyle/>
          <a:p>
            <a:pPr>
              <a:defRPr/>
            </a:pPr>
            <a:r>
              <a:rPr lang="en-US" altLang="ja-JP" dirty="0" smtClean="0"/>
              <a:t>Ping Fang etc, Huawei.</a:t>
            </a:r>
            <a:endParaRPr lang="en-US" altLang="ja-JP" dirty="0"/>
          </a:p>
        </p:txBody>
      </p:sp>
      <p:sp>
        <p:nvSpPr>
          <p:cNvPr id="7" name="日付プレースホルダ 3"/>
          <p:cNvSpPr>
            <a:spLocks noGrp="1"/>
          </p:cNvSpPr>
          <p:nvPr>
            <p:ph type="dt" sz="quarter" idx="10"/>
          </p:nvPr>
        </p:nvSpPr>
        <p:spPr>
          <a:xfrm>
            <a:off x="685800" y="304800"/>
            <a:ext cx="865686" cy="276999"/>
          </a:xfrm>
          <a:noFill/>
        </p:spPr>
        <p:txBody>
          <a:bodyPr/>
          <a:lstStyle/>
          <a:p>
            <a:r>
              <a:rPr lang="en-US" altLang="ja-JP" dirty="0" smtClean="0">
                <a:latin typeface="Times New Roman" pitchFamily="18" charset="0"/>
                <a:ea typeface="MS PGothic" pitchFamily="34" charset="-128"/>
              </a:rPr>
              <a:t>Sep 2011</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p:cNvSpPr>
            <a:spLocks noGrp="1"/>
          </p:cNvSpPr>
          <p:nvPr>
            <p:ph type="title"/>
          </p:nvPr>
        </p:nvSpPr>
        <p:spPr/>
        <p:txBody>
          <a:bodyPr/>
          <a:lstStyle/>
          <a:p>
            <a:r>
              <a:rPr lang="en-US" altLang="zh-CN" dirty="0"/>
              <a:t>Comparison to other proposals</a:t>
            </a:r>
            <a:endParaRPr lang="ja-JP" altLang="en-US" dirty="0" smtClean="0">
              <a:ea typeface="MS PGothic" pitchFamily="34" charset="-128"/>
            </a:endParaRPr>
          </a:p>
        </p:txBody>
      </p:sp>
      <p:sp>
        <p:nvSpPr>
          <p:cNvPr id="8197" name="スライド番号プレースホルダ 5"/>
          <p:cNvSpPr>
            <a:spLocks noGrp="1"/>
          </p:cNvSpPr>
          <p:nvPr>
            <p:ph type="sldNum" sz="quarter" idx="12"/>
          </p:nvPr>
        </p:nvSpPr>
        <p:spPr>
          <a:noFill/>
        </p:spPr>
        <p:txBody>
          <a:bodyPr/>
          <a:lstStyle/>
          <a:p>
            <a:r>
              <a:rPr lang="en-US" altLang="ja-JP" smtClean="0"/>
              <a:t>Slide </a:t>
            </a:r>
            <a:fld id="{1E2ED013-35E0-445D-A7F6-DB686EE511F7}" type="slidenum">
              <a:rPr lang="en-US" altLang="ja-JP" smtClean="0"/>
              <a:pPr/>
              <a:t>18</a:t>
            </a:fld>
            <a:endParaRPr lang="en-US" altLang="ja-JP" smtClean="0"/>
          </a:p>
        </p:txBody>
      </p:sp>
      <p:sp>
        <p:nvSpPr>
          <p:cNvPr id="8" name="フッター プレースホルダ 4"/>
          <p:cNvSpPr>
            <a:spLocks noGrp="1"/>
          </p:cNvSpPr>
          <p:nvPr>
            <p:ph type="ftr" sz="quarter" idx="11"/>
          </p:nvPr>
        </p:nvSpPr>
        <p:spPr>
          <a:xfrm>
            <a:off x="7101222" y="6475413"/>
            <a:ext cx="1442703" cy="184666"/>
          </a:xfrm>
        </p:spPr>
        <p:txBody>
          <a:bodyPr/>
          <a:lstStyle/>
          <a:p>
            <a:pPr>
              <a:defRPr/>
            </a:pPr>
            <a:r>
              <a:rPr lang="en-US" altLang="ja-JP" dirty="0" smtClean="0"/>
              <a:t>Ping Fang etc, Huawei.</a:t>
            </a:r>
            <a:endParaRPr lang="en-US" altLang="ja-JP" dirty="0"/>
          </a:p>
        </p:txBody>
      </p:sp>
      <p:sp>
        <p:nvSpPr>
          <p:cNvPr id="9" name="日付プレースホルダ 3"/>
          <p:cNvSpPr>
            <a:spLocks noGrp="1"/>
          </p:cNvSpPr>
          <p:nvPr>
            <p:ph type="dt" sz="quarter" idx="10"/>
          </p:nvPr>
        </p:nvSpPr>
        <p:spPr>
          <a:xfrm>
            <a:off x="685800" y="304800"/>
            <a:ext cx="865686" cy="276999"/>
          </a:xfrm>
          <a:noFill/>
        </p:spPr>
        <p:txBody>
          <a:bodyPr/>
          <a:lstStyle/>
          <a:p>
            <a:r>
              <a:rPr lang="en-US" altLang="ja-JP" dirty="0" smtClean="0">
                <a:latin typeface="Times New Roman" pitchFamily="18" charset="0"/>
                <a:ea typeface="MS PGothic" pitchFamily="34" charset="-128"/>
              </a:rPr>
              <a:t>Sep 2011</a:t>
            </a:r>
          </a:p>
        </p:txBody>
      </p:sp>
      <p:graphicFrame>
        <p:nvGraphicFramePr>
          <p:cNvPr id="10" name="内容占位符 4"/>
          <p:cNvGraphicFramePr>
            <a:graphicFrameLocks/>
          </p:cNvGraphicFramePr>
          <p:nvPr>
            <p:extLst>
              <p:ext uri="{D42A27DB-BD31-4B8C-83A1-F6EECF244321}">
                <p14:modId xmlns:p14="http://schemas.microsoft.com/office/powerpoint/2010/main" val="3607712501"/>
              </p:ext>
            </p:extLst>
          </p:nvPr>
        </p:nvGraphicFramePr>
        <p:xfrm>
          <a:off x="417360" y="1769015"/>
          <a:ext cx="8266514" cy="3734712"/>
        </p:xfrm>
        <a:graphic>
          <a:graphicData uri="http://schemas.openxmlformats.org/drawingml/2006/table">
            <a:tbl>
              <a:tblPr firstRow="1" bandRow="1">
                <a:tableStyleId>{5C22544A-7EE6-4342-B048-85BDC9FD1C3A}</a:tableStyleId>
              </a:tblPr>
              <a:tblGrid>
                <a:gridCol w="1361143"/>
                <a:gridCol w="1105928"/>
                <a:gridCol w="1786500"/>
                <a:gridCol w="1616357"/>
                <a:gridCol w="2396586"/>
              </a:tblGrid>
              <a:tr h="537670">
                <a:tc>
                  <a:txBody>
                    <a:bodyPr/>
                    <a:lstStyle/>
                    <a:p>
                      <a:r>
                        <a:rPr lang="en-US" altLang="zh-CN" sz="1600" dirty="0" smtClean="0"/>
                        <a:t>Proposals</a:t>
                      </a:r>
                      <a:endParaRPr lang="zh-CN" altLang="en-US" sz="1600" dirty="0"/>
                    </a:p>
                  </a:txBody>
                  <a:tcPr/>
                </a:tc>
                <a:tc>
                  <a:txBody>
                    <a:bodyPr/>
                    <a:lstStyle/>
                    <a:p>
                      <a:r>
                        <a:rPr lang="en-US" altLang="zh-CN" sz="1600" dirty="0" smtClean="0">
                          <a:latin typeface="Times New Roman" pitchFamily="18" charset="0"/>
                          <a:cs typeface="Times New Roman" pitchFamily="18" charset="0"/>
                        </a:rPr>
                        <a:t>Use EAP </a:t>
                      </a:r>
                      <a:endParaRPr lang="zh-CN" altLang="en-US" sz="1600" dirty="0"/>
                    </a:p>
                  </a:txBody>
                  <a:tcPr/>
                </a:tc>
                <a:tc>
                  <a:txBody>
                    <a:bodyPr/>
                    <a:lstStyle/>
                    <a:p>
                      <a:r>
                        <a:rPr lang="en-US" altLang="zh-CN" sz="1600" b="1" dirty="0" smtClean="0">
                          <a:latin typeface="Times New Roman" pitchFamily="18" charset="0"/>
                          <a:cs typeface="Times New Roman" pitchFamily="18" charset="0"/>
                        </a:rPr>
                        <a:t>Association&amp;</a:t>
                      </a:r>
                      <a:r>
                        <a:rPr lang="en-US" altLang="zh-CN" sz="1600" b="1" baseline="0" dirty="0" smtClean="0">
                          <a:latin typeface="Times New Roman" pitchFamily="18" charset="0"/>
                          <a:cs typeface="Times New Roman" pitchFamily="18" charset="0"/>
                        </a:rPr>
                        <a:t> </a:t>
                      </a:r>
                      <a:r>
                        <a:rPr lang="en-US" altLang="zh-CN" sz="1600" b="1" dirty="0" smtClean="0">
                          <a:latin typeface="Times New Roman" pitchFamily="18" charset="0"/>
                          <a:cs typeface="Times New Roman" pitchFamily="18" charset="0"/>
                        </a:rPr>
                        <a:t>authentication </a:t>
                      </a:r>
                      <a:endParaRPr lang="zh-CN" altLang="en-US"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600" dirty="0" smtClean="0">
                          <a:latin typeface="Times New Roman" pitchFamily="18" charset="0"/>
                          <a:cs typeface="Times New Roman" pitchFamily="18" charset="0"/>
                        </a:rPr>
                        <a:t>Upper Layer </a:t>
                      </a:r>
                      <a:r>
                        <a:rPr lang="en-US" altLang="zh-CN" sz="1600" dirty="0" smtClean="0">
                          <a:latin typeface="Times New Roman" pitchFamily="18" charset="0"/>
                          <a:cs typeface="Times New Roman" pitchFamily="18" charset="0"/>
                        </a:rPr>
                        <a:t>Container IE</a:t>
                      </a:r>
                      <a:endParaRPr lang="zh-CN" altLang="en-US" sz="1600" dirty="0"/>
                    </a:p>
                  </a:txBody>
                  <a:tcPr/>
                </a:tc>
                <a:tc>
                  <a:txBody>
                    <a:bodyPr/>
                    <a:lstStyle/>
                    <a:p>
                      <a:r>
                        <a:rPr lang="en-US" altLang="zh-CN" sz="1600" dirty="0" smtClean="0"/>
                        <a:t>IP assignment</a:t>
                      </a:r>
                      <a:endParaRPr lang="zh-CN" altLang="en-US" sz="1600" dirty="0"/>
                    </a:p>
                  </a:txBody>
                  <a:tcPr/>
                </a:tc>
              </a:tr>
              <a:tr h="580672">
                <a:tc>
                  <a:txBody>
                    <a:bodyPr/>
                    <a:lstStyle/>
                    <a:p>
                      <a:r>
                        <a:rPr lang="en-US" altLang="zh-CN" sz="1800" dirty="0" smtClean="0"/>
                        <a:t>11/1047r3</a:t>
                      </a:r>
                      <a:endParaRPr lang="zh-CN" altLang="en-US" sz="1800" dirty="0"/>
                    </a:p>
                  </a:txBody>
                  <a:tcPr/>
                </a:tc>
                <a:tc>
                  <a:txBody>
                    <a:bodyPr/>
                    <a:lstStyle/>
                    <a:p>
                      <a:r>
                        <a:rPr lang="en-US" altLang="zh-CN" sz="1800" dirty="0" smtClean="0"/>
                        <a:t>EAP AKA</a:t>
                      </a:r>
                      <a:endParaRPr lang="zh-CN" altLang="en-US" sz="1800" dirty="0"/>
                    </a:p>
                  </a:txBody>
                  <a:tcPr/>
                </a:tc>
                <a:tc>
                  <a:txBody>
                    <a:bodyPr/>
                    <a:lstStyle/>
                    <a:p>
                      <a:r>
                        <a:rPr lang="en-US" altLang="zh-CN" sz="1800" dirty="0" smtClean="0"/>
                        <a:t>2</a:t>
                      </a:r>
                      <a:r>
                        <a:rPr lang="en-US" altLang="zh-CN" sz="1800" baseline="0" dirty="0" smtClean="0"/>
                        <a:t> rounds</a:t>
                      </a:r>
                      <a:endParaRPr lang="zh-CN" altLang="en-US" sz="1800" dirty="0"/>
                    </a:p>
                  </a:txBody>
                  <a:tcPr/>
                </a:tc>
                <a:tc>
                  <a:txBody>
                    <a:bodyPr/>
                    <a:lstStyle/>
                    <a:p>
                      <a:r>
                        <a:rPr lang="en-US" altLang="zh-CN" sz="1800" dirty="0" smtClean="0"/>
                        <a:t>yes</a:t>
                      </a:r>
                      <a:endParaRPr lang="zh-CN" altLang="en-US" sz="1800" dirty="0"/>
                    </a:p>
                  </a:txBody>
                  <a:tcPr/>
                </a:tc>
                <a:tc>
                  <a:txBody>
                    <a:bodyPr/>
                    <a:lstStyle/>
                    <a:p>
                      <a:r>
                        <a:rPr lang="en-US" altLang="zh-CN" sz="1800" dirty="0" smtClean="0"/>
                        <a:t>2</a:t>
                      </a:r>
                      <a:r>
                        <a:rPr lang="en-US" altLang="zh-CN" sz="1800" baseline="0" dirty="0" smtClean="0"/>
                        <a:t> steps or 4 steps, use DHCP IE</a:t>
                      </a:r>
                      <a:endParaRPr lang="zh-CN" altLang="en-US" sz="1800" dirty="0"/>
                    </a:p>
                  </a:txBody>
                  <a:tcPr/>
                </a:tc>
              </a:tr>
              <a:tr h="819773">
                <a:tc>
                  <a:txBody>
                    <a:bodyPr/>
                    <a:lstStyle/>
                    <a:p>
                      <a:r>
                        <a:rPr lang="en-US" altLang="zh-CN" sz="1800" kern="1200" dirty="0" smtClean="0">
                          <a:solidFill>
                            <a:schemeClr val="dk1"/>
                          </a:solidFill>
                          <a:latin typeface="+mn-lt"/>
                          <a:ea typeface="+mn-ea"/>
                          <a:cs typeface="+mn-cs"/>
                        </a:rPr>
                        <a:t>11/976r3, 977r2</a:t>
                      </a:r>
                      <a:endParaRPr lang="zh-CN" altLang="en-US" sz="1800" kern="1200" dirty="0" smtClean="0">
                        <a:solidFill>
                          <a:schemeClr val="dk1"/>
                        </a:solidFill>
                        <a:latin typeface="+mn-lt"/>
                        <a:ea typeface="+mn-ea"/>
                        <a:cs typeface="+mn-cs"/>
                      </a:endParaRPr>
                    </a:p>
                  </a:txBody>
                  <a:tcPr/>
                </a:tc>
                <a:tc>
                  <a:txBody>
                    <a:bodyPr/>
                    <a:lstStyle/>
                    <a:p>
                      <a:r>
                        <a:rPr lang="en-US" altLang="zh-CN" sz="1800" kern="1200" dirty="0" smtClean="0">
                          <a:solidFill>
                            <a:schemeClr val="dk1"/>
                          </a:solidFill>
                          <a:latin typeface="+mn-lt"/>
                          <a:ea typeface="+mn-ea"/>
                          <a:cs typeface="+mn-cs"/>
                        </a:rPr>
                        <a:t>/</a:t>
                      </a:r>
                      <a:endParaRPr lang="zh-CN" altLang="en-US" sz="1800" kern="1200" dirty="0" smtClean="0">
                        <a:solidFill>
                          <a:schemeClr val="dk1"/>
                        </a:solidFill>
                        <a:latin typeface="+mn-lt"/>
                        <a:ea typeface="+mn-ea"/>
                        <a:cs typeface="+mn-cs"/>
                      </a:endParaRPr>
                    </a:p>
                  </a:txBody>
                  <a:tcPr/>
                </a:tc>
                <a:tc>
                  <a:txBody>
                    <a:bodyPr/>
                    <a:lstStyle/>
                    <a:p>
                      <a:r>
                        <a:rPr lang="en-US" altLang="zh-CN" sz="1800" kern="1200" dirty="0" smtClean="0">
                          <a:solidFill>
                            <a:schemeClr val="dk1"/>
                          </a:solidFill>
                          <a:latin typeface="+mn-lt"/>
                          <a:ea typeface="+mn-ea"/>
                          <a:cs typeface="+mn-cs"/>
                        </a:rPr>
                        <a:t>1.5 round PSK</a:t>
                      </a:r>
                      <a:endParaRPr lang="zh-CN" altLang="en-US" sz="1800" kern="1200" dirty="0" smtClean="0">
                        <a:solidFill>
                          <a:schemeClr val="dk1"/>
                        </a:solidFill>
                        <a:latin typeface="+mn-lt"/>
                        <a:ea typeface="+mn-ea"/>
                        <a:cs typeface="+mn-cs"/>
                      </a:endParaRPr>
                    </a:p>
                  </a:txBody>
                  <a:tcPr/>
                </a:tc>
                <a:tc>
                  <a:txBody>
                    <a:bodyPr/>
                    <a:lstStyle/>
                    <a:p>
                      <a:r>
                        <a:rPr lang="en-US" altLang="zh-CN" sz="1800" kern="1200" dirty="0" smtClean="0">
                          <a:solidFill>
                            <a:schemeClr val="dk1"/>
                          </a:solidFill>
                          <a:latin typeface="+mn-lt"/>
                          <a:ea typeface="+mn-ea"/>
                          <a:cs typeface="+mn-cs"/>
                        </a:rPr>
                        <a:t>yes</a:t>
                      </a:r>
                      <a:endParaRPr lang="zh-CN" altLang="en-US" sz="1800" kern="1200" dirty="0" smtClean="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800" kern="1200" dirty="0" smtClean="0">
                          <a:solidFill>
                            <a:schemeClr val="dk1"/>
                          </a:solidFill>
                          <a:latin typeface="+mn-lt"/>
                          <a:ea typeface="+mn-ea"/>
                          <a:cs typeface="+mn-cs"/>
                        </a:rPr>
                        <a:t>2 steps , use DHCP IE</a:t>
                      </a:r>
                      <a:endParaRPr lang="zh-CN" altLang="en-US" sz="1800" kern="1200" dirty="0" smtClean="0">
                        <a:solidFill>
                          <a:schemeClr val="dk1"/>
                        </a:solidFill>
                        <a:latin typeface="+mn-lt"/>
                        <a:ea typeface="+mn-ea"/>
                        <a:cs typeface="+mn-cs"/>
                      </a:endParaRPr>
                    </a:p>
                    <a:p>
                      <a:endParaRPr lang="zh-CN" altLang="en-US" sz="1800" kern="1200" dirty="0" smtClean="0">
                        <a:solidFill>
                          <a:schemeClr val="dk1"/>
                        </a:solidFill>
                        <a:latin typeface="+mn-lt"/>
                        <a:ea typeface="+mn-ea"/>
                        <a:cs typeface="+mn-cs"/>
                      </a:endParaRPr>
                    </a:p>
                  </a:txBody>
                  <a:tcPr/>
                </a:tc>
              </a:tr>
              <a:tr h="415579">
                <a:tc>
                  <a:txBody>
                    <a:bodyPr/>
                    <a:lstStyle/>
                    <a:p>
                      <a:r>
                        <a:rPr lang="en-US" altLang="zh-CN" sz="1800" kern="1200" dirty="0" smtClean="0">
                          <a:solidFill>
                            <a:schemeClr val="dk1"/>
                          </a:solidFill>
                          <a:latin typeface="+mn-lt"/>
                          <a:ea typeface="+mn-ea"/>
                          <a:cs typeface="+mn-cs"/>
                        </a:rPr>
                        <a:t>11/1108r1</a:t>
                      </a:r>
                      <a:endParaRPr lang="zh-CN" altLang="en-US" sz="1800" kern="1200" dirty="0" smtClean="0">
                        <a:solidFill>
                          <a:schemeClr val="dk1"/>
                        </a:solidFill>
                        <a:latin typeface="+mn-lt"/>
                        <a:ea typeface="+mn-ea"/>
                        <a:cs typeface="+mn-cs"/>
                      </a:endParaRPr>
                    </a:p>
                  </a:txBody>
                  <a:tcPr/>
                </a:tc>
                <a:tc>
                  <a:txBody>
                    <a:bodyPr/>
                    <a:lstStyle/>
                    <a:p>
                      <a:r>
                        <a:rPr lang="en-US" altLang="zh-CN" sz="1800" kern="1200" dirty="0" smtClean="0">
                          <a:solidFill>
                            <a:schemeClr val="dk1"/>
                          </a:solidFill>
                          <a:latin typeface="+mn-lt"/>
                          <a:ea typeface="+mn-ea"/>
                          <a:cs typeface="+mn-cs"/>
                        </a:rPr>
                        <a:t>/</a:t>
                      </a:r>
                      <a:endParaRPr lang="zh-CN" altLang="en-US" sz="1800" kern="1200" dirty="0" smtClean="0">
                        <a:solidFill>
                          <a:schemeClr val="dk1"/>
                        </a:solidFill>
                        <a:latin typeface="+mn-lt"/>
                        <a:ea typeface="+mn-ea"/>
                        <a:cs typeface="+mn-cs"/>
                      </a:endParaRPr>
                    </a:p>
                  </a:txBody>
                  <a:tcPr/>
                </a:tc>
                <a:tc>
                  <a:txBody>
                    <a:bodyPr/>
                    <a:lstStyle/>
                    <a:p>
                      <a:r>
                        <a:rPr lang="en-US" altLang="zh-CN" sz="1800" kern="1200" dirty="0" smtClean="0">
                          <a:solidFill>
                            <a:schemeClr val="dk1"/>
                          </a:solidFill>
                          <a:latin typeface="+mn-lt"/>
                          <a:ea typeface="+mn-ea"/>
                          <a:cs typeface="+mn-cs"/>
                        </a:rPr>
                        <a:t>/</a:t>
                      </a:r>
                      <a:endParaRPr lang="zh-CN" altLang="en-US" sz="1800" kern="1200" dirty="0" smtClean="0">
                        <a:solidFill>
                          <a:schemeClr val="dk1"/>
                        </a:solidFill>
                        <a:latin typeface="+mn-lt"/>
                        <a:ea typeface="+mn-ea"/>
                        <a:cs typeface="+mn-cs"/>
                      </a:endParaRPr>
                    </a:p>
                  </a:txBody>
                  <a:tcPr/>
                </a:tc>
                <a:tc>
                  <a:txBody>
                    <a:bodyPr/>
                    <a:lstStyle/>
                    <a:p>
                      <a:r>
                        <a:rPr lang="en-US" altLang="zh-CN" sz="1800" kern="1200" dirty="0" smtClean="0">
                          <a:solidFill>
                            <a:schemeClr val="dk1"/>
                          </a:solidFill>
                          <a:latin typeface="+mn-lt"/>
                          <a:ea typeface="+mn-ea"/>
                          <a:cs typeface="+mn-cs"/>
                        </a:rPr>
                        <a:t>N/A</a:t>
                      </a:r>
                      <a:endParaRPr lang="zh-CN" altLang="en-US" sz="1800" kern="1200" dirty="0" smtClean="0">
                        <a:solidFill>
                          <a:schemeClr val="dk1"/>
                        </a:solidFill>
                        <a:latin typeface="+mn-lt"/>
                        <a:ea typeface="+mn-ea"/>
                        <a:cs typeface="+mn-cs"/>
                      </a:endParaRPr>
                    </a:p>
                  </a:txBody>
                  <a:tcPr/>
                </a:tc>
                <a:tc>
                  <a:txBody>
                    <a:bodyPr/>
                    <a:lstStyle/>
                    <a:p>
                      <a:r>
                        <a:rPr lang="en-US" altLang="zh-CN" sz="1800" kern="1200" dirty="0" smtClean="0">
                          <a:solidFill>
                            <a:schemeClr val="dk1"/>
                          </a:solidFill>
                          <a:latin typeface="+mn-lt"/>
                          <a:ea typeface="+mn-ea"/>
                          <a:cs typeface="+mn-cs"/>
                        </a:rPr>
                        <a:t>2 steps, new IE</a:t>
                      </a:r>
                      <a:endParaRPr lang="zh-CN" altLang="en-US" sz="1800" kern="1200" dirty="0" smtClean="0">
                        <a:solidFill>
                          <a:schemeClr val="dk1"/>
                        </a:solidFill>
                        <a:latin typeface="+mn-lt"/>
                        <a:ea typeface="+mn-ea"/>
                        <a:cs typeface="+mn-cs"/>
                      </a:endParaRPr>
                    </a:p>
                  </a:txBody>
                  <a:tcPr/>
                </a:tc>
              </a:tr>
              <a:tr h="580672">
                <a:tc>
                  <a:txBody>
                    <a:bodyPr/>
                    <a:lstStyle/>
                    <a:p>
                      <a:r>
                        <a:rPr lang="en-US" altLang="zh-CN" sz="1800" dirty="0" smtClean="0">
                          <a:latin typeface="Times New Roman" pitchFamily="18" charset="0"/>
                          <a:cs typeface="Times New Roman" pitchFamily="18" charset="0"/>
                        </a:rPr>
                        <a:t>11/1124r0,</a:t>
                      </a:r>
                      <a:r>
                        <a:rPr lang="en-US" altLang="zh-CN" sz="1800" baseline="0" dirty="0" smtClean="0">
                          <a:latin typeface="Times New Roman" pitchFamily="18" charset="0"/>
                          <a:cs typeface="Times New Roman" pitchFamily="18" charset="0"/>
                        </a:rPr>
                        <a:t> </a:t>
                      </a:r>
                      <a:r>
                        <a:rPr lang="en-US" altLang="zh-CN" sz="1800" dirty="0" smtClean="0">
                          <a:latin typeface="Times New Roman" pitchFamily="18" charset="0"/>
                          <a:cs typeface="Times New Roman" pitchFamily="18" charset="0"/>
                        </a:rPr>
                        <a:t>11/1103r2</a:t>
                      </a:r>
                    </a:p>
                  </a:txBody>
                  <a:tcPr/>
                </a:tc>
                <a:tc>
                  <a:txBody>
                    <a:bodyPr/>
                    <a:lstStyle/>
                    <a:p>
                      <a:r>
                        <a:rPr lang="en-US" altLang="zh-CN" sz="1800" kern="1200" dirty="0" smtClean="0">
                          <a:solidFill>
                            <a:schemeClr val="dk1"/>
                          </a:solidFill>
                          <a:latin typeface="+mn-lt"/>
                          <a:ea typeface="+mn-ea"/>
                          <a:cs typeface="+mn-cs"/>
                        </a:rPr>
                        <a:t>/</a:t>
                      </a:r>
                      <a:endParaRPr lang="zh-CN" altLang="en-US" sz="1800" kern="1200" dirty="0" smtClean="0">
                        <a:solidFill>
                          <a:schemeClr val="dk1"/>
                        </a:solidFill>
                        <a:latin typeface="+mn-lt"/>
                        <a:ea typeface="+mn-ea"/>
                        <a:cs typeface="+mn-cs"/>
                      </a:endParaRPr>
                    </a:p>
                  </a:txBody>
                  <a:tcPr/>
                </a:tc>
                <a:tc>
                  <a:txBody>
                    <a:bodyPr/>
                    <a:lstStyle/>
                    <a:p>
                      <a:r>
                        <a:rPr lang="en-US" altLang="zh-CN" sz="1800" kern="1200" dirty="0" smtClean="0">
                          <a:solidFill>
                            <a:schemeClr val="dk1"/>
                          </a:solidFill>
                          <a:latin typeface="+mn-lt"/>
                          <a:ea typeface="+mn-ea"/>
                          <a:cs typeface="+mn-cs"/>
                        </a:rPr>
                        <a:t>/</a:t>
                      </a:r>
                      <a:endParaRPr lang="zh-CN" altLang="en-US" sz="1800" kern="1200" dirty="0" smtClean="0">
                        <a:solidFill>
                          <a:schemeClr val="dk1"/>
                        </a:solidFill>
                        <a:latin typeface="+mn-lt"/>
                        <a:ea typeface="+mn-ea"/>
                        <a:cs typeface="+mn-cs"/>
                      </a:endParaRPr>
                    </a:p>
                  </a:txBody>
                  <a:tcPr/>
                </a:tc>
                <a:tc>
                  <a:txBody>
                    <a:bodyPr/>
                    <a:lstStyle/>
                    <a:p>
                      <a:r>
                        <a:rPr lang="en-US" altLang="zh-CN" sz="1800" kern="1200" dirty="0" smtClean="0">
                          <a:solidFill>
                            <a:schemeClr val="dk1"/>
                          </a:solidFill>
                          <a:latin typeface="+mn-lt"/>
                          <a:ea typeface="+mn-ea"/>
                          <a:cs typeface="+mn-cs"/>
                        </a:rPr>
                        <a:t>yes</a:t>
                      </a:r>
                      <a:endParaRPr lang="zh-CN" altLang="en-US" sz="1800" kern="1200" dirty="0" smtClean="0">
                        <a:solidFill>
                          <a:schemeClr val="dk1"/>
                        </a:solidFill>
                        <a:latin typeface="+mn-lt"/>
                        <a:ea typeface="+mn-ea"/>
                        <a:cs typeface="+mn-cs"/>
                      </a:endParaRPr>
                    </a:p>
                  </a:txBody>
                  <a:tcPr/>
                </a:tc>
                <a:tc>
                  <a:txBody>
                    <a:bodyPr/>
                    <a:lstStyle/>
                    <a:p>
                      <a:r>
                        <a:rPr lang="en-US" altLang="zh-CN" sz="1800" dirty="0" smtClean="0"/>
                        <a:t>2</a:t>
                      </a:r>
                      <a:r>
                        <a:rPr lang="en-US" altLang="zh-CN" sz="1800" baseline="0" dirty="0" smtClean="0"/>
                        <a:t> steps or 4 steps, use DHCP IE</a:t>
                      </a:r>
                      <a:endParaRPr lang="zh-CN" altLang="en-US" sz="1800" dirty="0"/>
                    </a:p>
                  </a:txBody>
                  <a:tcPr/>
                </a:tc>
              </a:tr>
              <a:tr h="415469">
                <a:tc>
                  <a:txBody>
                    <a:bodyPr/>
                    <a:lstStyle/>
                    <a:p>
                      <a:r>
                        <a:rPr lang="en-US" altLang="zh-CN" sz="1800" dirty="0" smtClean="0">
                          <a:latin typeface="Times New Roman" pitchFamily="18" charset="0"/>
                          <a:cs typeface="Times New Roman" pitchFamily="18" charset="0"/>
                        </a:rPr>
                        <a:t>11/1160r2</a:t>
                      </a:r>
                      <a:endParaRPr lang="zh-CN" altLang="en-US" sz="1800" kern="1200" dirty="0" smtClean="0">
                        <a:solidFill>
                          <a:schemeClr val="dk1"/>
                        </a:solidFill>
                        <a:latin typeface="+mn-lt"/>
                        <a:ea typeface="+mn-ea"/>
                        <a:cs typeface="+mn-cs"/>
                      </a:endParaRPr>
                    </a:p>
                  </a:txBody>
                  <a:tcPr/>
                </a:tc>
                <a:tc>
                  <a:txBody>
                    <a:bodyPr/>
                    <a:lstStyle/>
                    <a:p>
                      <a:r>
                        <a:rPr lang="en-US" altLang="zh-CN" sz="1800" kern="1200" dirty="0" smtClean="0">
                          <a:solidFill>
                            <a:schemeClr val="dk1"/>
                          </a:solidFill>
                          <a:latin typeface="+mn-lt"/>
                          <a:ea typeface="+mn-ea"/>
                          <a:cs typeface="+mn-cs"/>
                        </a:rPr>
                        <a:t>EAP</a:t>
                      </a:r>
                      <a:r>
                        <a:rPr lang="en-US" altLang="zh-CN" sz="1800" kern="1200" baseline="0" dirty="0" smtClean="0">
                          <a:solidFill>
                            <a:schemeClr val="dk1"/>
                          </a:solidFill>
                          <a:latin typeface="+mn-lt"/>
                          <a:ea typeface="+mn-ea"/>
                          <a:cs typeface="+mn-cs"/>
                        </a:rPr>
                        <a:t> </a:t>
                      </a:r>
                      <a:r>
                        <a:rPr lang="en-US" altLang="zh-CN" sz="1800" kern="1200" dirty="0" smtClean="0">
                          <a:solidFill>
                            <a:schemeClr val="dk1"/>
                          </a:solidFill>
                          <a:latin typeface="+mn-lt"/>
                          <a:ea typeface="+mn-ea"/>
                          <a:cs typeface="+mn-cs"/>
                        </a:rPr>
                        <a:t>AKA</a:t>
                      </a:r>
                      <a:endParaRPr lang="zh-CN" altLang="en-US" sz="1800" kern="1200" dirty="0" smtClean="0">
                        <a:solidFill>
                          <a:schemeClr val="dk1"/>
                        </a:solidFill>
                        <a:latin typeface="+mn-lt"/>
                        <a:ea typeface="+mn-ea"/>
                        <a:cs typeface="+mn-cs"/>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zh-CN" sz="1800" kern="1200" dirty="0" smtClean="0">
                          <a:solidFill>
                            <a:schemeClr val="dk1"/>
                          </a:solidFill>
                          <a:latin typeface="+mn-lt"/>
                          <a:ea typeface="+mn-ea"/>
                          <a:cs typeface="+mn-cs"/>
                        </a:rPr>
                        <a:t>1.5 round</a:t>
                      </a:r>
                    </a:p>
                    <a:p>
                      <a:pPr marL="0" marR="0" indent="0" algn="l" defTabSz="457200" rtl="0" eaLnBrk="1" fontAlgn="auto" latinLnBrk="0" hangingPunct="1">
                        <a:lnSpc>
                          <a:spcPct val="100000"/>
                        </a:lnSpc>
                        <a:spcBef>
                          <a:spcPts val="0"/>
                        </a:spcBef>
                        <a:spcAft>
                          <a:spcPts val="0"/>
                        </a:spcAft>
                        <a:buClrTx/>
                        <a:buSzTx/>
                        <a:buFontTx/>
                        <a:buNone/>
                        <a:tabLst/>
                        <a:defRPr/>
                      </a:pPr>
                      <a:r>
                        <a:rPr lang="en-US" altLang="zh-CN" sz="1800" kern="1200" dirty="0" err="1" smtClean="0">
                          <a:solidFill>
                            <a:schemeClr val="dk1"/>
                          </a:solidFill>
                          <a:latin typeface="+mn-lt"/>
                          <a:ea typeface="+mn-ea"/>
                          <a:cs typeface="+mn-cs"/>
                        </a:rPr>
                        <a:t>Reauthentication</a:t>
                      </a:r>
                      <a:endParaRPr lang="zh-CN" altLang="en-US" sz="1800" kern="1200" dirty="0" smtClean="0">
                        <a:solidFill>
                          <a:schemeClr val="dk1"/>
                        </a:solidFill>
                        <a:latin typeface="+mn-lt"/>
                        <a:ea typeface="+mn-ea"/>
                        <a:cs typeface="+mn-cs"/>
                      </a:endParaRPr>
                    </a:p>
                  </a:txBody>
                  <a:tcPr/>
                </a:tc>
                <a:tc>
                  <a:txBody>
                    <a:bodyPr/>
                    <a:lstStyle/>
                    <a:p>
                      <a:r>
                        <a:rPr lang="en-US" altLang="zh-CN" sz="1800" kern="1200" dirty="0" smtClean="0">
                          <a:solidFill>
                            <a:schemeClr val="dk1"/>
                          </a:solidFill>
                          <a:latin typeface="+mn-lt"/>
                          <a:ea typeface="+mn-ea"/>
                          <a:cs typeface="+mn-cs"/>
                        </a:rPr>
                        <a:t>/</a:t>
                      </a:r>
                      <a:endParaRPr lang="zh-CN" altLang="en-US" sz="1800" kern="1200" dirty="0" smtClean="0">
                        <a:solidFill>
                          <a:schemeClr val="dk1"/>
                        </a:solidFill>
                        <a:latin typeface="+mn-lt"/>
                        <a:ea typeface="+mn-ea"/>
                        <a:cs typeface="+mn-cs"/>
                      </a:endParaRPr>
                    </a:p>
                  </a:txBody>
                  <a:tcPr/>
                </a:tc>
                <a:tc>
                  <a:txBody>
                    <a:bodyPr/>
                    <a:lstStyle/>
                    <a:p>
                      <a:r>
                        <a:rPr lang="en-US" altLang="zh-CN" sz="1800" kern="1200" dirty="0" smtClean="0">
                          <a:solidFill>
                            <a:schemeClr val="dk1"/>
                          </a:solidFill>
                          <a:latin typeface="+mn-lt"/>
                          <a:ea typeface="+mn-ea"/>
                          <a:cs typeface="+mn-cs"/>
                        </a:rPr>
                        <a:t>/</a:t>
                      </a:r>
                      <a:endParaRPr lang="zh-CN" altLang="en-US" sz="1800" kern="1200" dirty="0" smtClean="0">
                        <a:solidFill>
                          <a:schemeClr val="dk1"/>
                        </a:solidFill>
                        <a:latin typeface="+mn-lt"/>
                        <a:ea typeface="+mn-ea"/>
                        <a:cs typeface="+mn-cs"/>
                      </a:endParaRPr>
                    </a:p>
                  </a:txBody>
                  <a:tcPr/>
                </a:tc>
              </a:tr>
            </a:tbl>
          </a:graphicData>
        </a:graphic>
      </p:graphicFrame>
    </p:spTree>
    <p:extLst>
      <p:ext uri="{BB962C8B-B14F-4D97-AF65-F5344CB8AC3E}">
        <p14:creationId xmlns:p14="http://schemas.microsoft.com/office/powerpoint/2010/main" val="36803781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日付プレースホルダ 3"/>
          <p:cNvSpPr>
            <a:spLocks noGrp="1"/>
          </p:cNvSpPr>
          <p:nvPr>
            <p:ph type="dt" sz="quarter" idx="10"/>
          </p:nvPr>
        </p:nvSpPr>
        <p:spPr>
          <a:xfrm>
            <a:off x="685800" y="304800"/>
            <a:ext cx="865686" cy="276999"/>
          </a:xfrm>
          <a:noFill/>
        </p:spPr>
        <p:txBody>
          <a:bodyPr/>
          <a:lstStyle/>
          <a:p>
            <a:r>
              <a:rPr lang="en-US" altLang="ja-JP" dirty="0" smtClean="0">
                <a:latin typeface="Times New Roman" pitchFamily="18" charset="0"/>
                <a:ea typeface="MS PGothic" pitchFamily="34" charset="-128"/>
              </a:rPr>
              <a:t>Sep 2011</a:t>
            </a:r>
          </a:p>
        </p:txBody>
      </p:sp>
      <p:sp>
        <p:nvSpPr>
          <p:cNvPr id="6147" name="スライド番号プレースホルダ 5"/>
          <p:cNvSpPr>
            <a:spLocks noGrp="1"/>
          </p:cNvSpPr>
          <p:nvPr>
            <p:ph type="sldNum" sz="quarter" idx="12"/>
          </p:nvPr>
        </p:nvSpPr>
        <p:spPr>
          <a:noFill/>
        </p:spPr>
        <p:txBody>
          <a:bodyPr/>
          <a:lstStyle/>
          <a:p>
            <a:r>
              <a:rPr lang="en-US" altLang="ja-JP" smtClean="0"/>
              <a:t>Slide </a:t>
            </a:r>
            <a:fld id="{C412BA04-F38A-4ADF-9DED-8047414DD716}" type="slidenum">
              <a:rPr lang="en-US" altLang="ja-JP" smtClean="0"/>
              <a:pPr/>
              <a:t>2</a:t>
            </a:fld>
            <a:endParaRPr lang="en-US" altLang="ja-JP" smtClean="0"/>
          </a:p>
        </p:txBody>
      </p:sp>
      <p:sp>
        <p:nvSpPr>
          <p:cNvPr id="6148" name="Rectangle 2"/>
          <p:cNvSpPr>
            <a:spLocks noGrp="1" noChangeArrowheads="1"/>
          </p:cNvSpPr>
          <p:nvPr>
            <p:ph type="title"/>
          </p:nvPr>
        </p:nvSpPr>
        <p:spPr/>
        <p:txBody>
          <a:bodyPr/>
          <a:lstStyle/>
          <a:p>
            <a:r>
              <a:rPr lang="en-US" altLang="ja-JP" smtClean="0">
                <a:ea typeface="MS PGothic" pitchFamily="34" charset="-128"/>
              </a:rPr>
              <a:t>Abstract</a:t>
            </a:r>
          </a:p>
        </p:txBody>
      </p:sp>
      <p:sp>
        <p:nvSpPr>
          <p:cNvPr id="6149" name="Rectangle 3"/>
          <p:cNvSpPr>
            <a:spLocks noGrp="1" noChangeArrowheads="1"/>
          </p:cNvSpPr>
          <p:nvPr>
            <p:ph type="body" idx="1"/>
          </p:nvPr>
        </p:nvSpPr>
        <p:spPr/>
        <p:txBody>
          <a:bodyPr/>
          <a:lstStyle/>
          <a:p>
            <a:pPr>
              <a:buFontTx/>
              <a:buNone/>
            </a:pPr>
            <a:r>
              <a:rPr lang="en-US" altLang="ja-JP" dirty="0" smtClean="0">
                <a:ea typeface="MS PGothic" pitchFamily="34" charset="-128"/>
              </a:rPr>
              <a:t> This document describes a technical proposal for </a:t>
            </a:r>
            <a:r>
              <a:rPr lang="en-US" altLang="ja-JP" dirty="0" err="1" smtClean="0">
                <a:ea typeface="MS PGothic" pitchFamily="34" charset="-128"/>
              </a:rPr>
              <a:t>TGai</a:t>
            </a:r>
            <a:r>
              <a:rPr lang="en-US" altLang="ja-JP" dirty="0" smtClean="0">
                <a:ea typeface="MS PGothic" pitchFamily="34" charset="-128"/>
              </a:rPr>
              <a:t>. In this proposal, a</a:t>
            </a:r>
            <a:r>
              <a:rPr lang="en-US" altLang="zh-CN" dirty="0" smtClean="0">
                <a:ea typeface="MS PGothic" pitchFamily="34" charset="-128"/>
              </a:rPr>
              <a:t>ssociation</a:t>
            </a:r>
            <a:r>
              <a:rPr lang="en-US" altLang="zh-CN" dirty="0">
                <a:ea typeface="MS PGothic" pitchFamily="34" charset="-128"/>
              </a:rPr>
              <a:t>, authentication and </a:t>
            </a:r>
            <a:r>
              <a:rPr lang="en-US" altLang="zh-CN" dirty="0" smtClean="0">
                <a:ea typeface="MS PGothic" pitchFamily="34" charset="-128"/>
              </a:rPr>
              <a:t>4-way </a:t>
            </a:r>
            <a:r>
              <a:rPr lang="en-US" altLang="zh-CN" dirty="0">
                <a:ea typeface="MS PGothic" pitchFamily="34" charset="-128"/>
              </a:rPr>
              <a:t>handshake are carried out </a:t>
            </a:r>
            <a:r>
              <a:rPr lang="en-US" altLang="zh-CN" dirty="0"/>
              <a:t>concurrently </a:t>
            </a:r>
            <a:r>
              <a:rPr lang="en-US" altLang="zh-CN" dirty="0">
                <a:ea typeface="MS PGothic" pitchFamily="34" charset="-128"/>
              </a:rPr>
              <a:t>to </a:t>
            </a:r>
            <a:r>
              <a:rPr lang="en-US" altLang="zh-CN" dirty="0" smtClean="0">
                <a:ea typeface="MS PGothic" pitchFamily="34" charset="-128"/>
              </a:rPr>
              <a:t>reduce message rounds, and </a:t>
            </a:r>
            <a:r>
              <a:rPr lang="en-US" altLang="ja-JP" dirty="0" smtClean="0">
                <a:ea typeface="MS PGothic" pitchFamily="34" charset="-128"/>
              </a:rPr>
              <a:t>U</a:t>
            </a:r>
            <a:r>
              <a:rPr lang="en-US" altLang="zh-CN" dirty="0" smtClean="0">
                <a:ea typeface="MS PGothic" pitchFamily="34" charset="-128"/>
              </a:rPr>
              <a:t>pper Layer Message IEs are proposed to encapsulate EAP, </a:t>
            </a:r>
            <a:r>
              <a:rPr lang="en-US" altLang="zh-CN" dirty="0" err="1" smtClean="0">
                <a:ea typeface="MS PGothic" pitchFamily="34" charset="-128"/>
              </a:rPr>
              <a:t>EAPoL</a:t>
            </a:r>
            <a:r>
              <a:rPr lang="en-US" altLang="zh-CN" dirty="0" smtClean="0">
                <a:ea typeface="MS PGothic" pitchFamily="34" charset="-128"/>
              </a:rPr>
              <a:t>-Key and DHCP.</a:t>
            </a:r>
            <a:endParaRPr lang="en-US" altLang="ja-JP" dirty="0" smtClean="0">
              <a:ea typeface="MS PGothic" pitchFamily="34" charset="-128"/>
            </a:endParaRPr>
          </a:p>
          <a:p>
            <a:pPr>
              <a:buFontTx/>
              <a:buNone/>
            </a:pPr>
            <a:endParaRPr lang="en-US" altLang="ja-JP" dirty="0" smtClean="0">
              <a:ea typeface="MS PGothic" pitchFamily="34" charset="-128"/>
            </a:endParaRPr>
          </a:p>
        </p:txBody>
      </p:sp>
      <p:sp>
        <p:nvSpPr>
          <p:cNvPr id="8" name="フッター プレースホルダ 4"/>
          <p:cNvSpPr>
            <a:spLocks noGrp="1"/>
          </p:cNvSpPr>
          <p:nvPr>
            <p:ph type="ftr" sz="quarter" idx="11"/>
          </p:nvPr>
        </p:nvSpPr>
        <p:spPr>
          <a:xfrm>
            <a:off x="7101222" y="6475413"/>
            <a:ext cx="1442703" cy="184666"/>
          </a:xfrm>
        </p:spPr>
        <p:txBody>
          <a:bodyPr/>
          <a:lstStyle/>
          <a:p>
            <a:pPr>
              <a:defRPr/>
            </a:pPr>
            <a:r>
              <a:rPr lang="en-US" altLang="ja-JP" dirty="0" smtClean="0"/>
              <a:t>Ping Fang etc, Huawei.</a:t>
            </a:r>
            <a:endParaRPr lang="en-US" altLang="ja-JP"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el 1"/>
          <p:cNvSpPr>
            <a:spLocks noGrp="1"/>
          </p:cNvSpPr>
          <p:nvPr>
            <p:ph type="title"/>
          </p:nvPr>
        </p:nvSpPr>
        <p:spPr/>
        <p:txBody>
          <a:bodyPr/>
          <a:lstStyle/>
          <a:p>
            <a:r>
              <a:rPr lang="en-US" altLang="ja-JP" smtClean="0"/>
              <a:t>Conformance w/ Tgai PAR &amp; 5C </a:t>
            </a:r>
          </a:p>
        </p:txBody>
      </p:sp>
      <p:sp>
        <p:nvSpPr>
          <p:cNvPr id="50180" name="Fußzeilenplatzhalter 4"/>
          <p:cNvSpPr>
            <a:spLocks noGrp="1"/>
          </p:cNvSpPr>
          <p:nvPr>
            <p:ph type="ftr" sz="quarter" idx="11"/>
          </p:nvPr>
        </p:nvSpPr>
        <p:spPr>
          <a:xfrm>
            <a:off x="7101222" y="6475413"/>
            <a:ext cx="1442703" cy="184666"/>
          </a:xfrm>
          <a:noFill/>
        </p:spPr>
        <p:txBody>
          <a:bodyPr/>
          <a:lstStyle/>
          <a:p>
            <a:pPr>
              <a:defRPr/>
            </a:pPr>
            <a:r>
              <a:rPr lang="en-US" altLang="ja-JP" dirty="0" smtClean="0"/>
              <a:t>Ping Fang etc, Huawei.</a:t>
            </a:r>
            <a:endParaRPr lang="en-US" altLang="ja-JP" dirty="0"/>
          </a:p>
        </p:txBody>
      </p:sp>
      <p:sp>
        <p:nvSpPr>
          <p:cNvPr id="50181" name="Foliennummernplatzhalter 5"/>
          <p:cNvSpPr>
            <a:spLocks noGrp="1"/>
          </p:cNvSpPr>
          <p:nvPr>
            <p:ph type="sldNum" sz="quarter" idx="12"/>
          </p:nvPr>
        </p:nvSpPr>
        <p:spPr>
          <a:noFill/>
        </p:spPr>
        <p:txBody>
          <a:bodyPr/>
          <a:lstStyle/>
          <a:p>
            <a:r>
              <a:rPr lang="en-US" altLang="ja-JP"/>
              <a:t>Slide </a:t>
            </a:r>
            <a:fld id="{CE5FDA55-19C9-445A-8ACE-31249D7C0257}" type="slidenum">
              <a:rPr lang="en-US" altLang="ja-JP"/>
              <a:pPr/>
              <a:t>3</a:t>
            </a:fld>
            <a:endParaRPr lang="en-US" altLang="ja-JP"/>
          </a:p>
        </p:txBody>
      </p:sp>
      <p:graphicFrame>
        <p:nvGraphicFramePr>
          <p:cNvPr id="7" name="Tabelle 6"/>
          <p:cNvGraphicFramePr>
            <a:graphicFrameLocks noGrp="1"/>
          </p:cNvGraphicFramePr>
          <p:nvPr>
            <p:extLst>
              <p:ext uri="{D42A27DB-BD31-4B8C-83A1-F6EECF244321}">
                <p14:modId xmlns:p14="http://schemas.microsoft.com/office/powerpoint/2010/main" val="3431640252"/>
              </p:ext>
            </p:extLst>
          </p:nvPr>
        </p:nvGraphicFramePr>
        <p:xfrm>
          <a:off x="685800" y="1905000"/>
          <a:ext cx="7772400" cy="3733801"/>
        </p:xfrm>
        <a:graphic>
          <a:graphicData uri="http://schemas.openxmlformats.org/drawingml/2006/table">
            <a:tbl>
              <a:tblPr/>
              <a:tblGrid>
                <a:gridCol w="5848539"/>
                <a:gridCol w="1923861"/>
              </a:tblGrid>
              <a:tr h="4177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rgbClr val="FFFFFF"/>
                          </a:solidFill>
                          <a:effectLst/>
                          <a:latin typeface="Times New Roman" charset="0"/>
                          <a:ea typeface="ＭＳ Ｐゴシック" charset="-128"/>
                        </a:rPr>
                        <a:t>Conformance Question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1" i="0" u="none" strike="noStrike" cap="none" normalizeH="0" baseline="0" smtClean="0">
                          <a:ln>
                            <a:noFill/>
                          </a:ln>
                          <a:solidFill>
                            <a:srgbClr val="FFFFFF"/>
                          </a:solidFill>
                          <a:effectLst/>
                          <a:latin typeface="Times New Roman" charset="0"/>
                          <a:ea typeface="ＭＳ Ｐゴシック" charset="-128"/>
                        </a:rPr>
                        <a:t>Response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5826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Does the proposal degrade the security offered by Robust Security Network Association (RSNA) already defined in 802.11?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4177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Does the proposal change the MAC SAP interface?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Maybe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4177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Does the proposal require or introduce a change to the 802.1 architecture?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4177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Does the proposal introduce a change in the channel access mechanism?</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4177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Does the proposal introduce a change in the PHY?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106251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Which of the following link set-up phases is addressed by the proposal?</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(1) AP Discovery (2) Network Discovery (3) Link (re-)establishment / exchange of security related messages (4) Higher layer aspects, e.g. IP address assignment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3,4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
        <p:nvSpPr>
          <p:cNvPr id="8" name="日付プレースホルダ 3"/>
          <p:cNvSpPr>
            <a:spLocks noGrp="1"/>
          </p:cNvSpPr>
          <p:nvPr>
            <p:ph type="dt" sz="quarter" idx="10"/>
          </p:nvPr>
        </p:nvSpPr>
        <p:spPr>
          <a:xfrm>
            <a:off x="685800" y="304800"/>
            <a:ext cx="865686" cy="276999"/>
          </a:xfrm>
          <a:noFill/>
        </p:spPr>
        <p:txBody>
          <a:bodyPr/>
          <a:lstStyle/>
          <a:p>
            <a:r>
              <a:rPr lang="en-US" altLang="ja-JP" dirty="0" smtClean="0">
                <a:latin typeface="Times New Roman" pitchFamily="18" charset="0"/>
                <a:ea typeface="MS PGothic" pitchFamily="34" charset="-128"/>
              </a:rPr>
              <a:t>Sep 2011</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p:cNvSpPr>
            <a:spLocks noGrp="1"/>
          </p:cNvSpPr>
          <p:nvPr>
            <p:ph type="title"/>
          </p:nvPr>
        </p:nvSpPr>
        <p:spPr>
          <a:xfrm>
            <a:off x="685800" y="533400"/>
            <a:ext cx="7772400" cy="762000"/>
          </a:xfrm>
        </p:spPr>
        <p:txBody>
          <a:bodyPr/>
          <a:lstStyle/>
          <a:p>
            <a:r>
              <a:rPr lang="en-US" altLang="zh-CN" dirty="0" smtClean="0">
                <a:ea typeface="MS PGothic" pitchFamily="34" charset="-128"/>
              </a:rPr>
              <a:t>Why do we need FILS?</a:t>
            </a:r>
            <a:endParaRPr lang="ja-JP" altLang="en-US" dirty="0" smtClean="0">
              <a:ea typeface="MS PGothic" pitchFamily="34" charset="-128"/>
            </a:endParaRPr>
          </a:p>
        </p:txBody>
      </p:sp>
      <p:sp>
        <p:nvSpPr>
          <p:cNvPr id="8197" name="スライド番号プレースホルダ 5"/>
          <p:cNvSpPr>
            <a:spLocks noGrp="1"/>
          </p:cNvSpPr>
          <p:nvPr>
            <p:ph type="sldNum" sz="quarter" idx="12"/>
          </p:nvPr>
        </p:nvSpPr>
        <p:spPr>
          <a:noFill/>
        </p:spPr>
        <p:txBody>
          <a:bodyPr/>
          <a:lstStyle/>
          <a:p>
            <a:r>
              <a:rPr lang="en-US" altLang="ja-JP" smtClean="0"/>
              <a:t>Slide </a:t>
            </a:r>
            <a:fld id="{1E2ED013-35E0-445D-A7F6-DB686EE511F7}" type="slidenum">
              <a:rPr lang="en-US" altLang="ja-JP" smtClean="0"/>
              <a:pPr/>
              <a:t>4</a:t>
            </a:fld>
            <a:endParaRPr lang="en-US" altLang="ja-JP" smtClean="0"/>
          </a:p>
        </p:txBody>
      </p:sp>
      <p:sp>
        <p:nvSpPr>
          <p:cNvPr id="8" name="フッター プレースホルダ 4"/>
          <p:cNvSpPr>
            <a:spLocks noGrp="1"/>
          </p:cNvSpPr>
          <p:nvPr>
            <p:ph type="ftr" sz="quarter" idx="11"/>
          </p:nvPr>
        </p:nvSpPr>
        <p:spPr>
          <a:xfrm>
            <a:off x="7101222" y="6475413"/>
            <a:ext cx="1442703" cy="184666"/>
          </a:xfrm>
        </p:spPr>
        <p:txBody>
          <a:bodyPr/>
          <a:lstStyle/>
          <a:p>
            <a:pPr>
              <a:defRPr/>
            </a:pPr>
            <a:r>
              <a:rPr lang="en-US" altLang="ja-JP" dirty="0" smtClean="0"/>
              <a:t>Ping Fang etc, Huawei.</a:t>
            </a:r>
            <a:endParaRPr lang="en-US" altLang="ja-JP" dirty="0"/>
          </a:p>
        </p:txBody>
      </p:sp>
      <p:sp>
        <p:nvSpPr>
          <p:cNvPr id="7" name="内容占位符 6"/>
          <p:cNvSpPr>
            <a:spLocks noGrp="1"/>
          </p:cNvSpPr>
          <p:nvPr>
            <p:ph idx="1"/>
          </p:nvPr>
        </p:nvSpPr>
        <p:spPr>
          <a:xfrm>
            <a:off x="685800" y="5029200"/>
            <a:ext cx="7772400" cy="1371600"/>
          </a:xfrm>
        </p:spPr>
        <p:txBody>
          <a:bodyPr/>
          <a:lstStyle/>
          <a:p>
            <a:r>
              <a:rPr lang="en-US" altLang="zh-CN" sz="1600" dirty="0" smtClean="0"/>
              <a:t>If a dual mode MS makes a seamless handoff from cellular network to WiFi network, the time of WiFi ILS should be minimized. </a:t>
            </a:r>
          </a:p>
          <a:p>
            <a:r>
              <a:rPr lang="en-US" altLang="zh-CN" sz="1600" dirty="0" smtClean="0"/>
              <a:t>3GPP TS23.327(Mobility between 3GPP-WLAN, not support seamless HO yet) and WMF T37 (WiMAX WiFi Interworking, support seamless HO but effect is not proved, using pre-authentication) have supported this scenario.</a:t>
            </a:r>
            <a:endParaRPr lang="zh-CN" altLang="en-US" sz="1600" dirty="0"/>
          </a:p>
        </p:txBody>
      </p:sp>
      <p:sp>
        <p:nvSpPr>
          <p:cNvPr id="72" name="Cloud"/>
          <p:cNvSpPr>
            <a:spLocks noChangeAspect="1" noEditPoints="1" noChangeArrowheads="1"/>
          </p:cNvSpPr>
          <p:nvPr/>
        </p:nvSpPr>
        <p:spPr bwMode="auto">
          <a:xfrm>
            <a:off x="6045200" y="1451985"/>
            <a:ext cx="1193800" cy="544513"/>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gradFill rotWithShape="1">
            <a:gsLst>
              <a:gs pos="0">
                <a:srgbClr val="CCECFF"/>
              </a:gs>
              <a:gs pos="100000">
                <a:srgbClr val="CCECFF">
                  <a:gamma/>
                  <a:tint val="0"/>
                  <a:invGamma/>
                </a:srgbClr>
              </a:gs>
            </a:gsLst>
            <a:path path="rect">
              <a:fillToRect l="50000" t="50000" r="50000" b="50000"/>
            </a:path>
          </a:gradFill>
          <a:ln w="9525">
            <a:solidFill>
              <a:schemeClr val="bg2"/>
            </a:solidFill>
            <a:miter lim="800000"/>
            <a:headEnd/>
            <a:tailEnd/>
          </a:ln>
          <a:effectLst>
            <a:outerShdw dist="107763" dir="2700000" algn="ctr" rotWithShape="0">
              <a:srgbClr val="808080"/>
            </a:outerShdw>
          </a:effectLst>
        </p:spPr>
        <p:txBody>
          <a:bodyPr lIns="83426" tIns="41714" rIns="83426" bIns="41714" anchor="ctr" anchorCtr="1"/>
          <a:lstStyle/>
          <a:p>
            <a:pPr algn="ctr" defTabSz="835025" latinLnBrk="0">
              <a:spcBef>
                <a:spcPct val="20000"/>
              </a:spcBef>
            </a:pPr>
            <a:r>
              <a:rPr lang="en-US" altLang="zh-CN" b="1" i="0">
                <a:solidFill>
                  <a:schemeClr val="tx1"/>
                </a:solidFill>
                <a:latin typeface="Arial Unicode MS" pitchFamily="34" charset="-122"/>
                <a:ea typeface="Arial Unicode MS" pitchFamily="34" charset="-122"/>
                <a:cs typeface="Arial Unicode MS" pitchFamily="34" charset="-122"/>
              </a:rPr>
              <a:t>Internet</a:t>
            </a:r>
            <a:endParaRPr lang="en-US" altLang="ja-JP" b="1" i="0">
              <a:solidFill>
                <a:schemeClr val="tx1"/>
              </a:solidFill>
              <a:latin typeface="Arial Unicode MS" pitchFamily="34" charset="-122"/>
              <a:ea typeface="Arial Unicode MS" pitchFamily="34" charset="-122"/>
              <a:cs typeface="Arial Unicode MS" pitchFamily="34" charset="-122"/>
            </a:endParaRPr>
          </a:p>
        </p:txBody>
      </p:sp>
      <p:sp>
        <p:nvSpPr>
          <p:cNvPr id="75" name="Text Box 8"/>
          <p:cNvSpPr txBox="1">
            <a:spLocks noChangeArrowheads="1"/>
          </p:cNvSpPr>
          <p:nvPr/>
        </p:nvSpPr>
        <p:spPr bwMode="auto">
          <a:xfrm>
            <a:off x="3810000" y="3352800"/>
            <a:ext cx="1066800" cy="184666"/>
          </a:xfrm>
          <a:prstGeom prst="rect">
            <a:avLst/>
          </a:prstGeom>
          <a:noFill/>
          <a:ln w="9525">
            <a:noFill/>
            <a:miter lim="800000"/>
            <a:headEnd/>
            <a:tailEnd/>
          </a:ln>
          <a:effectLst/>
        </p:spPr>
        <p:txBody>
          <a:bodyPr wrap="square" lIns="0" tIns="0" rIns="0" bIns="0">
            <a:spAutoFit/>
          </a:bodyPr>
          <a:lstStyle/>
          <a:p>
            <a:pPr algn="ctr" defTabSz="835025" latinLnBrk="0">
              <a:spcBef>
                <a:spcPct val="50000"/>
              </a:spcBef>
            </a:pPr>
            <a:r>
              <a:rPr lang="en-US" altLang="zh-CN" b="1" i="0" dirty="0" smtClean="0">
                <a:solidFill>
                  <a:schemeClr val="tx1"/>
                </a:solidFill>
                <a:ea typeface="宋体" pitchFamily="2" charset="-122"/>
              </a:rPr>
              <a:t>Dual mode </a:t>
            </a:r>
            <a:r>
              <a:rPr lang="en-US" altLang="zh-CN" b="1" i="0" dirty="0">
                <a:solidFill>
                  <a:schemeClr val="tx1"/>
                </a:solidFill>
                <a:ea typeface="宋体" pitchFamily="2" charset="-122"/>
              </a:rPr>
              <a:t>MS</a:t>
            </a:r>
          </a:p>
        </p:txBody>
      </p:sp>
      <p:sp>
        <p:nvSpPr>
          <p:cNvPr id="76" name="Text Box 9"/>
          <p:cNvSpPr txBox="1">
            <a:spLocks noChangeArrowheads="1"/>
          </p:cNvSpPr>
          <p:nvPr/>
        </p:nvSpPr>
        <p:spPr bwMode="auto">
          <a:xfrm>
            <a:off x="3197225" y="3733800"/>
            <a:ext cx="998538" cy="343330"/>
          </a:xfrm>
          <a:prstGeom prst="rect">
            <a:avLst/>
          </a:prstGeom>
          <a:noFill/>
          <a:ln w="9525">
            <a:noFill/>
            <a:miter lim="800000"/>
            <a:headEnd/>
            <a:tailEnd/>
          </a:ln>
          <a:effectLst/>
        </p:spPr>
        <p:txBody>
          <a:bodyPr wrap="square" lIns="0" tIns="65690" rIns="0" bIns="0">
            <a:spAutoFit/>
          </a:bodyPr>
          <a:lstStyle/>
          <a:p>
            <a:pPr algn="ctr" defTabSz="835025" latinLnBrk="0">
              <a:lnSpc>
                <a:spcPct val="50000"/>
              </a:lnSpc>
              <a:spcBef>
                <a:spcPct val="50000"/>
              </a:spcBef>
            </a:pPr>
            <a:r>
              <a:rPr lang="en-US" altLang="zh-CN" b="1" i="0" dirty="0">
                <a:solidFill>
                  <a:schemeClr val="tx1"/>
                </a:solidFill>
                <a:ea typeface="宋体" pitchFamily="2" charset="-122"/>
              </a:rPr>
              <a:t>WiFi</a:t>
            </a:r>
          </a:p>
          <a:p>
            <a:pPr algn="ctr" defTabSz="835025" latinLnBrk="0">
              <a:lnSpc>
                <a:spcPct val="50000"/>
              </a:lnSpc>
              <a:spcBef>
                <a:spcPct val="50000"/>
              </a:spcBef>
            </a:pPr>
            <a:r>
              <a:rPr lang="en-US" altLang="zh-CN" b="1" i="0" dirty="0">
                <a:solidFill>
                  <a:schemeClr val="tx1"/>
                </a:solidFill>
                <a:ea typeface="宋体" pitchFamily="2" charset="-122"/>
              </a:rPr>
              <a:t> </a:t>
            </a:r>
            <a:r>
              <a:rPr lang="en-US" altLang="zh-CN" b="1" i="0" dirty="0" smtClean="0">
                <a:solidFill>
                  <a:schemeClr val="tx1"/>
                </a:solidFill>
                <a:ea typeface="宋体" pitchFamily="2" charset="-122"/>
              </a:rPr>
              <a:t>interface</a:t>
            </a:r>
            <a:endParaRPr lang="en-US" altLang="zh-CN" b="1" i="0" dirty="0">
              <a:solidFill>
                <a:schemeClr val="tx1"/>
              </a:solidFill>
              <a:ea typeface="宋体" pitchFamily="2" charset="-122"/>
            </a:endParaRPr>
          </a:p>
        </p:txBody>
      </p:sp>
      <p:sp>
        <p:nvSpPr>
          <p:cNvPr id="77" name="Text Box 10"/>
          <p:cNvSpPr txBox="1">
            <a:spLocks noChangeArrowheads="1"/>
          </p:cNvSpPr>
          <p:nvPr/>
        </p:nvSpPr>
        <p:spPr bwMode="auto">
          <a:xfrm>
            <a:off x="4416425" y="3733800"/>
            <a:ext cx="788987" cy="263102"/>
          </a:xfrm>
          <a:prstGeom prst="rect">
            <a:avLst/>
          </a:prstGeom>
          <a:noFill/>
          <a:ln w="9525">
            <a:noFill/>
            <a:miter lim="800000"/>
            <a:headEnd/>
            <a:tailEnd/>
          </a:ln>
          <a:effectLst/>
        </p:spPr>
        <p:txBody>
          <a:bodyPr wrap="square" lIns="0" tIns="32846" rIns="0" bIns="0">
            <a:spAutoFit/>
          </a:bodyPr>
          <a:lstStyle/>
          <a:p>
            <a:pPr algn="ctr" defTabSz="835025" latinLnBrk="0">
              <a:lnSpc>
                <a:spcPct val="60000"/>
              </a:lnSpc>
              <a:spcBef>
                <a:spcPct val="50000"/>
              </a:spcBef>
            </a:pPr>
            <a:r>
              <a:rPr lang="en-US" altLang="zh-CN" b="1" i="0" dirty="0" smtClean="0">
                <a:solidFill>
                  <a:schemeClr val="tx1"/>
                </a:solidFill>
                <a:ea typeface="宋体" pitchFamily="2" charset="-122"/>
              </a:rPr>
              <a:t>Cellular interface</a:t>
            </a:r>
            <a:endParaRPr lang="en-US" altLang="zh-CN" b="1" i="0" dirty="0">
              <a:solidFill>
                <a:schemeClr val="tx1"/>
              </a:solidFill>
              <a:ea typeface="宋体" pitchFamily="2" charset="-122"/>
            </a:endParaRPr>
          </a:p>
        </p:txBody>
      </p:sp>
      <p:sp>
        <p:nvSpPr>
          <p:cNvPr id="78" name="Cloud"/>
          <p:cNvSpPr>
            <a:spLocks noChangeAspect="1" noEditPoints="1" noChangeArrowheads="1"/>
          </p:cNvSpPr>
          <p:nvPr/>
        </p:nvSpPr>
        <p:spPr bwMode="auto">
          <a:xfrm>
            <a:off x="5178425" y="2286000"/>
            <a:ext cx="1841500" cy="954088"/>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gradFill rotWithShape="1">
            <a:gsLst>
              <a:gs pos="0">
                <a:srgbClr val="CCECFF"/>
              </a:gs>
              <a:gs pos="100000">
                <a:srgbClr val="CCECFF">
                  <a:gamma/>
                  <a:tint val="0"/>
                  <a:invGamma/>
                </a:srgbClr>
              </a:gs>
            </a:gsLst>
            <a:path path="rect">
              <a:fillToRect l="50000" t="50000" r="50000" b="50000"/>
            </a:path>
          </a:gradFill>
          <a:ln w="9525">
            <a:solidFill>
              <a:schemeClr val="bg2"/>
            </a:solidFill>
            <a:miter lim="800000"/>
            <a:headEnd/>
            <a:tailEnd/>
          </a:ln>
          <a:effectLst>
            <a:outerShdw dist="107763" dir="2700000" algn="ctr" rotWithShape="0">
              <a:srgbClr val="808080"/>
            </a:outerShdw>
          </a:effectLst>
        </p:spPr>
        <p:txBody>
          <a:bodyPr lIns="83426" tIns="41714" rIns="83426" bIns="41714" anchor="ctr" anchorCtr="1"/>
          <a:lstStyle/>
          <a:p>
            <a:pPr algn="ctr" defTabSz="835025" latinLnBrk="0">
              <a:spcBef>
                <a:spcPct val="20000"/>
              </a:spcBef>
            </a:pPr>
            <a:endParaRPr lang="en-US" altLang="ja-JP" b="1" i="0">
              <a:solidFill>
                <a:schemeClr val="tx1"/>
              </a:solidFill>
              <a:latin typeface="Tahoma" pitchFamily="34" charset="0"/>
              <a:ea typeface="MS PGothic" pitchFamily="34" charset="-128"/>
            </a:endParaRPr>
          </a:p>
        </p:txBody>
      </p:sp>
      <p:grpSp>
        <p:nvGrpSpPr>
          <p:cNvPr id="79" name="Group 12"/>
          <p:cNvGrpSpPr>
            <a:grpSpLocks/>
          </p:cNvGrpSpPr>
          <p:nvPr/>
        </p:nvGrpSpPr>
        <p:grpSpPr bwMode="auto">
          <a:xfrm>
            <a:off x="5624513" y="2833689"/>
            <a:ext cx="279400" cy="780681"/>
            <a:chOff x="1775" y="3203"/>
            <a:chExt cx="198" cy="516"/>
          </a:xfrm>
        </p:grpSpPr>
        <p:grpSp>
          <p:nvGrpSpPr>
            <p:cNvPr id="80" name="Group 13"/>
            <p:cNvGrpSpPr>
              <a:grpSpLocks/>
            </p:cNvGrpSpPr>
            <p:nvPr/>
          </p:nvGrpSpPr>
          <p:grpSpPr bwMode="auto">
            <a:xfrm flipH="1">
              <a:off x="1775" y="3203"/>
              <a:ext cx="198" cy="255"/>
              <a:chOff x="5" y="2480"/>
              <a:chExt cx="237" cy="430"/>
            </a:xfrm>
          </p:grpSpPr>
          <p:grpSp>
            <p:nvGrpSpPr>
              <p:cNvPr id="82" name="Group 14"/>
              <p:cNvGrpSpPr>
                <a:grpSpLocks/>
              </p:cNvGrpSpPr>
              <p:nvPr/>
            </p:nvGrpSpPr>
            <p:grpSpPr bwMode="auto">
              <a:xfrm>
                <a:off x="5" y="2521"/>
                <a:ext cx="145" cy="389"/>
                <a:chOff x="5" y="2521"/>
                <a:chExt cx="145" cy="389"/>
              </a:xfrm>
            </p:grpSpPr>
            <p:grpSp>
              <p:nvGrpSpPr>
                <p:cNvPr id="86" name="Group 15"/>
                <p:cNvGrpSpPr>
                  <a:grpSpLocks/>
                </p:cNvGrpSpPr>
                <p:nvPr/>
              </p:nvGrpSpPr>
              <p:grpSpPr bwMode="auto">
                <a:xfrm>
                  <a:off x="7" y="2654"/>
                  <a:ext cx="143" cy="256"/>
                  <a:chOff x="7" y="2654"/>
                  <a:chExt cx="143" cy="256"/>
                </a:xfrm>
              </p:grpSpPr>
              <p:grpSp>
                <p:nvGrpSpPr>
                  <p:cNvPr id="94" name="Group 16"/>
                  <p:cNvGrpSpPr>
                    <a:grpSpLocks/>
                  </p:cNvGrpSpPr>
                  <p:nvPr/>
                </p:nvGrpSpPr>
                <p:grpSpPr bwMode="auto">
                  <a:xfrm>
                    <a:off x="7" y="2661"/>
                    <a:ext cx="93" cy="247"/>
                    <a:chOff x="7" y="2661"/>
                    <a:chExt cx="93" cy="247"/>
                  </a:xfrm>
                </p:grpSpPr>
                <p:sp>
                  <p:nvSpPr>
                    <p:cNvPr id="102" name="Line 17"/>
                    <p:cNvSpPr>
                      <a:spLocks noChangeShapeType="1"/>
                    </p:cNvSpPr>
                    <p:nvPr/>
                  </p:nvSpPr>
                  <p:spPr bwMode="auto">
                    <a:xfrm>
                      <a:off x="44" y="2661"/>
                      <a:ext cx="33" cy="1"/>
                    </a:xfrm>
                    <a:prstGeom prst="line">
                      <a:avLst/>
                    </a:prstGeom>
                    <a:noFill/>
                    <a:ln w="6350">
                      <a:solidFill>
                        <a:srgbClr val="000000"/>
                      </a:solidFill>
                      <a:round/>
                      <a:headEnd/>
                      <a:tailEnd/>
                    </a:ln>
                  </p:spPr>
                  <p:txBody>
                    <a:bodyPr/>
                    <a:lstStyle/>
                    <a:p>
                      <a:endParaRPr lang="zh-CN" altLang="en-US"/>
                    </a:p>
                  </p:txBody>
                </p:sp>
                <p:sp>
                  <p:nvSpPr>
                    <p:cNvPr id="103" name="Line 18"/>
                    <p:cNvSpPr>
                      <a:spLocks noChangeShapeType="1"/>
                    </p:cNvSpPr>
                    <p:nvPr/>
                  </p:nvSpPr>
                  <p:spPr bwMode="auto">
                    <a:xfrm flipV="1">
                      <a:off x="34" y="2664"/>
                      <a:ext cx="42" cy="51"/>
                    </a:xfrm>
                    <a:prstGeom prst="line">
                      <a:avLst/>
                    </a:prstGeom>
                    <a:noFill/>
                    <a:ln w="6350">
                      <a:solidFill>
                        <a:srgbClr val="000000"/>
                      </a:solidFill>
                      <a:round/>
                      <a:headEnd/>
                      <a:tailEnd/>
                    </a:ln>
                  </p:spPr>
                  <p:txBody>
                    <a:bodyPr/>
                    <a:lstStyle/>
                    <a:p>
                      <a:endParaRPr lang="zh-CN" altLang="en-US"/>
                    </a:p>
                  </p:txBody>
                </p:sp>
                <p:sp>
                  <p:nvSpPr>
                    <p:cNvPr id="104" name="Line 19"/>
                    <p:cNvSpPr>
                      <a:spLocks noChangeShapeType="1"/>
                    </p:cNvSpPr>
                    <p:nvPr/>
                  </p:nvSpPr>
                  <p:spPr bwMode="auto">
                    <a:xfrm>
                      <a:off x="33" y="2716"/>
                      <a:ext cx="57" cy="110"/>
                    </a:xfrm>
                    <a:prstGeom prst="line">
                      <a:avLst/>
                    </a:prstGeom>
                    <a:noFill/>
                    <a:ln w="6350">
                      <a:solidFill>
                        <a:srgbClr val="000000"/>
                      </a:solidFill>
                      <a:round/>
                      <a:headEnd/>
                      <a:tailEnd/>
                    </a:ln>
                  </p:spPr>
                  <p:txBody>
                    <a:bodyPr/>
                    <a:lstStyle/>
                    <a:p>
                      <a:endParaRPr lang="zh-CN" altLang="en-US"/>
                    </a:p>
                  </p:txBody>
                </p:sp>
                <p:sp>
                  <p:nvSpPr>
                    <p:cNvPr id="105" name="Line 20"/>
                    <p:cNvSpPr>
                      <a:spLocks noChangeShapeType="1"/>
                    </p:cNvSpPr>
                    <p:nvPr/>
                  </p:nvSpPr>
                  <p:spPr bwMode="auto">
                    <a:xfrm flipV="1">
                      <a:off x="7" y="2824"/>
                      <a:ext cx="83" cy="84"/>
                    </a:xfrm>
                    <a:prstGeom prst="line">
                      <a:avLst/>
                    </a:prstGeom>
                    <a:noFill/>
                    <a:ln w="6350">
                      <a:solidFill>
                        <a:srgbClr val="000000"/>
                      </a:solidFill>
                      <a:round/>
                      <a:headEnd/>
                      <a:tailEnd/>
                    </a:ln>
                  </p:spPr>
                  <p:txBody>
                    <a:bodyPr/>
                    <a:lstStyle/>
                    <a:p>
                      <a:endParaRPr lang="zh-CN" altLang="en-US"/>
                    </a:p>
                  </p:txBody>
                </p:sp>
                <p:sp>
                  <p:nvSpPr>
                    <p:cNvPr id="106" name="Line 21"/>
                    <p:cNvSpPr>
                      <a:spLocks noChangeShapeType="1"/>
                    </p:cNvSpPr>
                    <p:nvPr/>
                  </p:nvSpPr>
                  <p:spPr bwMode="auto">
                    <a:xfrm>
                      <a:off x="19" y="2824"/>
                      <a:ext cx="81" cy="84"/>
                    </a:xfrm>
                    <a:prstGeom prst="line">
                      <a:avLst/>
                    </a:prstGeom>
                    <a:noFill/>
                    <a:ln w="6350">
                      <a:solidFill>
                        <a:srgbClr val="000000"/>
                      </a:solidFill>
                      <a:round/>
                      <a:headEnd/>
                      <a:tailEnd/>
                    </a:ln>
                  </p:spPr>
                  <p:txBody>
                    <a:bodyPr/>
                    <a:lstStyle/>
                    <a:p>
                      <a:endParaRPr lang="zh-CN" altLang="en-US"/>
                    </a:p>
                  </p:txBody>
                </p:sp>
                <p:sp>
                  <p:nvSpPr>
                    <p:cNvPr id="107" name="Line 22"/>
                    <p:cNvSpPr>
                      <a:spLocks noChangeShapeType="1"/>
                    </p:cNvSpPr>
                    <p:nvPr/>
                  </p:nvSpPr>
                  <p:spPr bwMode="auto">
                    <a:xfrm flipV="1">
                      <a:off x="17" y="2716"/>
                      <a:ext cx="64" cy="108"/>
                    </a:xfrm>
                    <a:prstGeom prst="line">
                      <a:avLst/>
                    </a:prstGeom>
                    <a:noFill/>
                    <a:ln w="6350">
                      <a:solidFill>
                        <a:srgbClr val="000000"/>
                      </a:solidFill>
                      <a:round/>
                      <a:headEnd/>
                      <a:tailEnd/>
                    </a:ln>
                  </p:spPr>
                  <p:txBody>
                    <a:bodyPr/>
                    <a:lstStyle/>
                    <a:p>
                      <a:endParaRPr lang="zh-CN" altLang="en-US"/>
                    </a:p>
                  </p:txBody>
                </p:sp>
                <p:sp>
                  <p:nvSpPr>
                    <p:cNvPr id="108" name="Line 23"/>
                    <p:cNvSpPr>
                      <a:spLocks noChangeShapeType="1"/>
                    </p:cNvSpPr>
                    <p:nvPr/>
                  </p:nvSpPr>
                  <p:spPr bwMode="auto">
                    <a:xfrm>
                      <a:off x="44" y="2661"/>
                      <a:ext cx="39" cy="58"/>
                    </a:xfrm>
                    <a:prstGeom prst="line">
                      <a:avLst/>
                    </a:prstGeom>
                    <a:noFill/>
                    <a:ln w="6350">
                      <a:solidFill>
                        <a:srgbClr val="000000"/>
                      </a:solidFill>
                      <a:round/>
                      <a:headEnd/>
                      <a:tailEnd/>
                    </a:ln>
                  </p:spPr>
                  <p:txBody>
                    <a:bodyPr/>
                    <a:lstStyle/>
                    <a:p>
                      <a:endParaRPr lang="zh-CN" altLang="en-US"/>
                    </a:p>
                  </p:txBody>
                </p:sp>
              </p:grpSp>
              <p:sp>
                <p:nvSpPr>
                  <p:cNvPr id="95" name="Line 24"/>
                  <p:cNvSpPr>
                    <a:spLocks noChangeShapeType="1"/>
                  </p:cNvSpPr>
                  <p:nvPr/>
                </p:nvSpPr>
                <p:spPr bwMode="auto">
                  <a:xfrm flipV="1">
                    <a:off x="97" y="2808"/>
                    <a:ext cx="34" cy="102"/>
                  </a:xfrm>
                  <a:prstGeom prst="line">
                    <a:avLst/>
                  </a:prstGeom>
                  <a:noFill/>
                  <a:ln w="6350">
                    <a:solidFill>
                      <a:srgbClr val="000000"/>
                    </a:solidFill>
                    <a:round/>
                    <a:headEnd/>
                    <a:tailEnd/>
                  </a:ln>
                </p:spPr>
                <p:txBody>
                  <a:bodyPr/>
                  <a:lstStyle/>
                  <a:p>
                    <a:endParaRPr lang="zh-CN" altLang="en-US"/>
                  </a:p>
                </p:txBody>
              </p:sp>
              <p:sp>
                <p:nvSpPr>
                  <p:cNvPr id="96" name="Line 25"/>
                  <p:cNvSpPr>
                    <a:spLocks noChangeShapeType="1"/>
                  </p:cNvSpPr>
                  <p:nvPr/>
                </p:nvSpPr>
                <p:spPr bwMode="auto">
                  <a:xfrm>
                    <a:off x="84" y="2718"/>
                    <a:ext cx="48" cy="91"/>
                  </a:xfrm>
                  <a:prstGeom prst="line">
                    <a:avLst/>
                  </a:prstGeom>
                  <a:noFill/>
                  <a:ln w="6350">
                    <a:solidFill>
                      <a:srgbClr val="000000"/>
                    </a:solidFill>
                    <a:round/>
                    <a:headEnd/>
                    <a:tailEnd/>
                  </a:ln>
                </p:spPr>
                <p:txBody>
                  <a:bodyPr/>
                  <a:lstStyle/>
                  <a:p>
                    <a:endParaRPr lang="zh-CN" altLang="en-US"/>
                  </a:p>
                </p:txBody>
              </p:sp>
              <p:sp>
                <p:nvSpPr>
                  <p:cNvPr id="97" name="Line 26"/>
                  <p:cNvSpPr>
                    <a:spLocks noChangeShapeType="1"/>
                  </p:cNvSpPr>
                  <p:nvPr/>
                </p:nvSpPr>
                <p:spPr bwMode="auto">
                  <a:xfrm flipV="1">
                    <a:off x="84" y="2655"/>
                    <a:ext cx="12" cy="63"/>
                  </a:xfrm>
                  <a:prstGeom prst="line">
                    <a:avLst/>
                  </a:prstGeom>
                  <a:noFill/>
                  <a:ln w="6350">
                    <a:solidFill>
                      <a:srgbClr val="000000"/>
                    </a:solidFill>
                    <a:round/>
                    <a:headEnd/>
                    <a:tailEnd/>
                  </a:ln>
                </p:spPr>
                <p:txBody>
                  <a:bodyPr/>
                  <a:lstStyle/>
                  <a:p>
                    <a:endParaRPr lang="zh-CN" altLang="en-US"/>
                  </a:p>
                </p:txBody>
              </p:sp>
              <p:sp>
                <p:nvSpPr>
                  <p:cNvPr id="98" name="Line 27"/>
                  <p:cNvSpPr>
                    <a:spLocks noChangeShapeType="1"/>
                  </p:cNvSpPr>
                  <p:nvPr/>
                </p:nvSpPr>
                <p:spPr bwMode="auto">
                  <a:xfrm flipV="1">
                    <a:off x="78" y="2654"/>
                    <a:ext cx="20" cy="9"/>
                  </a:xfrm>
                  <a:prstGeom prst="line">
                    <a:avLst/>
                  </a:prstGeom>
                  <a:noFill/>
                  <a:ln w="6350">
                    <a:solidFill>
                      <a:srgbClr val="000000"/>
                    </a:solidFill>
                    <a:round/>
                    <a:headEnd/>
                    <a:tailEnd/>
                  </a:ln>
                </p:spPr>
                <p:txBody>
                  <a:bodyPr/>
                  <a:lstStyle/>
                  <a:p>
                    <a:endParaRPr lang="zh-CN" altLang="en-US"/>
                  </a:p>
                </p:txBody>
              </p:sp>
              <p:sp>
                <p:nvSpPr>
                  <p:cNvPr id="99" name="Line 28"/>
                  <p:cNvSpPr>
                    <a:spLocks noChangeShapeType="1"/>
                  </p:cNvSpPr>
                  <p:nvPr/>
                </p:nvSpPr>
                <p:spPr bwMode="auto">
                  <a:xfrm>
                    <a:off x="79" y="2663"/>
                    <a:ext cx="30" cy="45"/>
                  </a:xfrm>
                  <a:prstGeom prst="line">
                    <a:avLst/>
                  </a:prstGeom>
                  <a:noFill/>
                  <a:ln w="6350">
                    <a:solidFill>
                      <a:srgbClr val="000000"/>
                    </a:solidFill>
                    <a:round/>
                    <a:headEnd/>
                    <a:tailEnd/>
                  </a:ln>
                </p:spPr>
                <p:txBody>
                  <a:bodyPr/>
                  <a:lstStyle/>
                  <a:p>
                    <a:endParaRPr lang="zh-CN" altLang="en-US"/>
                  </a:p>
                </p:txBody>
              </p:sp>
              <p:sp>
                <p:nvSpPr>
                  <p:cNvPr id="100" name="Line 29"/>
                  <p:cNvSpPr>
                    <a:spLocks noChangeShapeType="1"/>
                  </p:cNvSpPr>
                  <p:nvPr/>
                </p:nvSpPr>
                <p:spPr bwMode="auto">
                  <a:xfrm flipV="1">
                    <a:off x="93" y="2708"/>
                    <a:ext cx="13" cy="117"/>
                  </a:xfrm>
                  <a:prstGeom prst="line">
                    <a:avLst/>
                  </a:prstGeom>
                  <a:noFill/>
                  <a:ln w="6350">
                    <a:solidFill>
                      <a:srgbClr val="000000"/>
                    </a:solidFill>
                    <a:round/>
                    <a:headEnd/>
                    <a:tailEnd/>
                  </a:ln>
                </p:spPr>
                <p:txBody>
                  <a:bodyPr/>
                  <a:lstStyle/>
                  <a:p>
                    <a:endParaRPr lang="zh-CN" altLang="en-US"/>
                  </a:p>
                </p:txBody>
              </p:sp>
              <p:sp>
                <p:nvSpPr>
                  <p:cNvPr id="101" name="Line 30"/>
                  <p:cNvSpPr>
                    <a:spLocks noChangeShapeType="1"/>
                  </p:cNvSpPr>
                  <p:nvPr/>
                </p:nvSpPr>
                <p:spPr bwMode="auto">
                  <a:xfrm>
                    <a:off x="93" y="2824"/>
                    <a:ext cx="57" cy="54"/>
                  </a:xfrm>
                  <a:prstGeom prst="line">
                    <a:avLst/>
                  </a:prstGeom>
                  <a:noFill/>
                  <a:ln w="6350">
                    <a:solidFill>
                      <a:srgbClr val="000000"/>
                    </a:solidFill>
                    <a:round/>
                    <a:headEnd/>
                    <a:tailEnd/>
                  </a:ln>
                </p:spPr>
                <p:txBody>
                  <a:bodyPr/>
                  <a:lstStyle/>
                  <a:p>
                    <a:endParaRPr lang="zh-CN" altLang="en-US"/>
                  </a:p>
                </p:txBody>
              </p:sp>
            </p:grpSp>
            <p:grpSp>
              <p:nvGrpSpPr>
                <p:cNvPr id="87" name="Group 31"/>
                <p:cNvGrpSpPr>
                  <a:grpSpLocks/>
                </p:cNvGrpSpPr>
                <p:nvPr/>
              </p:nvGrpSpPr>
              <p:grpSpPr bwMode="auto">
                <a:xfrm>
                  <a:off x="5" y="2533"/>
                  <a:ext cx="141" cy="374"/>
                  <a:chOff x="5" y="2533"/>
                  <a:chExt cx="141" cy="374"/>
                </a:xfrm>
              </p:grpSpPr>
              <p:sp>
                <p:nvSpPr>
                  <p:cNvPr id="89" name="Line 32"/>
                  <p:cNvSpPr>
                    <a:spLocks noChangeShapeType="1"/>
                  </p:cNvSpPr>
                  <p:nvPr/>
                </p:nvSpPr>
                <p:spPr bwMode="auto">
                  <a:xfrm flipV="1">
                    <a:off x="5" y="2533"/>
                    <a:ext cx="55" cy="371"/>
                  </a:xfrm>
                  <a:prstGeom prst="line">
                    <a:avLst/>
                  </a:prstGeom>
                  <a:noFill/>
                  <a:ln w="19050">
                    <a:solidFill>
                      <a:srgbClr val="000000"/>
                    </a:solidFill>
                    <a:round/>
                    <a:headEnd/>
                    <a:tailEnd/>
                  </a:ln>
                </p:spPr>
                <p:txBody>
                  <a:bodyPr/>
                  <a:lstStyle/>
                  <a:p>
                    <a:endParaRPr lang="zh-CN" altLang="en-US"/>
                  </a:p>
                </p:txBody>
              </p:sp>
              <p:sp>
                <p:nvSpPr>
                  <p:cNvPr id="90" name="Line 33"/>
                  <p:cNvSpPr>
                    <a:spLocks noChangeShapeType="1"/>
                  </p:cNvSpPr>
                  <p:nvPr/>
                </p:nvSpPr>
                <p:spPr bwMode="auto">
                  <a:xfrm>
                    <a:off x="62" y="2544"/>
                    <a:ext cx="35" cy="363"/>
                  </a:xfrm>
                  <a:prstGeom prst="line">
                    <a:avLst/>
                  </a:prstGeom>
                  <a:noFill/>
                  <a:ln w="19050">
                    <a:solidFill>
                      <a:srgbClr val="000000"/>
                    </a:solidFill>
                    <a:round/>
                    <a:headEnd/>
                    <a:tailEnd/>
                  </a:ln>
                </p:spPr>
                <p:txBody>
                  <a:bodyPr/>
                  <a:lstStyle/>
                  <a:p>
                    <a:endParaRPr lang="zh-CN" altLang="en-US"/>
                  </a:p>
                </p:txBody>
              </p:sp>
              <p:sp>
                <p:nvSpPr>
                  <p:cNvPr id="91" name="Line 34"/>
                  <p:cNvSpPr>
                    <a:spLocks noChangeShapeType="1"/>
                  </p:cNvSpPr>
                  <p:nvPr/>
                </p:nvSpPr>
                <p:spPr bwMode="auto">
                  <a:xfrm flipV="1">
                    <a:off x="98" y="2876"/>
                    <a:ext cx="48" cy="30"/>
                  </a:xfrm>
                  <a:prstGeom prst="line">
                    <a:avLst/>
                  </a:prstGeom>
                  <a:noFill/>
                  <a:ln w="19050">
                    <a:solidFill>
                      <a:srgbClr val="000000"/>
                    </a:solidFill>
                    <a:round/>
                    <a:headEnd/>
                    <a:tailEnd/>
                  </a:ln>
                </p:spPr>
                <p:txBody>
                  <a:bodyPr/>
                  <a:lstStyle/>
                  <a:p>
                    <a:endParaRPr lang="zh-CN" altLang="en-US"/>
                  </a:p>
                </p:txBody>
              </p:sp>
              <p:sp>
                <p:nvSpPr>
                  <p:cNvPr id="92" name="Line 35"/>
                  <p:cNvSpPr>
                    <a:spLocks noChangeShapeType="1"/>
                  </p:cNvSpPr>
                  <p:nvPr/>
                </p:nvSpPr>
                <p:spPr bwMode="auto">
                  <a:xfrm>
                    <a:off x="69" y="2541"/>
                    <a:ext cx="77" cy="337"/>
                  </a:xfrm>
                  <a:prstGeom prst="line">
                    <a:avLst/>
                  </a:prstGeom>
                  <a:noFill/>
                  <a:ln w="19050">
                    <a:solidFill>
                      <a:srgbClr val="000000"/>
                    </a:solidFill>
                    <a:round/>
                    <a:headEnd/>
                    <a:tailEnd/>
                  </a:ln>
                </p:spPr>
                <p:txBody>
                  <a:bodyPr/>
                  <a:lstStyle/>
                  <a:p>
                    <a:endParaRPr lang="zh-CN" altLang="en-US"/>
                  </a:p>
                </p:txBody>
              </p:sp>
              <p:sp>
                <p:nvSpPr>
                  <p:cNvPr id="93" name="Line 36"/>
                  <p:cNvSpPr>
                    <a:spLocks noChangeShapeType="1"/>
                  </p:cNvSpPr>
                  <p:nvPr/>
                </p:nvSpPr>
                <p:spPr bwMode="auto">
                  <a:xfrm>
                    <a:off x="7" y="2904"/>
                    <a:ext cx="93" cy="1"/>
                  </a:xfrm>
                  <a:prstGeom prst="line">
                    <a:avLst/>
                  </a:prstGeom>
                  <a:noFill/>
                  <a:ln w="19050">
                    <a:solidFill>
                      <a:srgbClr val="000000"/>
                    </a:solidFill>
                    <a:round/>
                    <a:headEnd/>
                    <a:tailEnd/>
                  </a:ln>
                </p:spPr>
                <p:txBody>
                  <a:bodyPr/>
                  <a:lstStyle/>
                  <a:p>
                    <a:endParaRPr lang="zh-CN" altLang="en-US"/>
                  </a:p>
                </p:txBody>
              </p:sp>
            </p:grpSp>
            <p:sp>
              <p:nvSpPr>
                <p:cNvPr id="88" name="Oval 37"/>
                <p:cNvSpPr>
                  <a:spLocks noChangeArrowheads="1"/>
                </p:cNvSpPr>
                <p:nvPr/>
              </p:nvSpPr>
              <p:spPr bwMode="auto">
                <a:xfrm>
                  <a:off x="48" y="2521"/>
                  <a:ext cx="39" cy="45"/>
                </a:xfrm>
                <a:prstGeom prst="ellipse">
                  <a:avLst/>
                </a:prstGeom>
                <a:solidFill>
                  <a:srgbClr val="FFFF00"/>
                </a:solidFill>
                <a:ln w="9525">
                  <a:solidFill>
                    <a:srgbClr val="000000"/>
                  </a:solidFill>
                  <a:round/>
                  <a:headEnd/>
                  <a:tailEnd/>
                </a:ln>
              </p:spPr>
              <p:txBody>
                <a:bodyPr/>
                <a:lstStyle/>
                <a:p>
                  <a:endParaRPr lang="zh-CN" altLang="en-US"/>
                </a:p>
              </p:txBody>
            </p:sp>
          </p:grpSp>
          <p:sp>
            <p:nvSpPr>
              <p:cNvPr id="83" name="Arc 38"/>
              <p:cNvSpPr>
                <a:spLocks/>
              </p:cNvSpPr>
              <p:nvPr/>
            </p:nvSpPr>
            <p:spPr bwMode="auto">
              <a:xfrm>
                <a:off x="152" y="2480"/>
                <a:ext cx="90" cy="198"/>
              </a:xfrm>
              <a:custGeom>
                <a:avLst/>
                <a:gdLst>
                  <a:gd name="G0" fmla="+- 0 0 0"/>
                  <a:gd name="G1" fmla="+- 21172 0 0"/>
                  <a:gd name="G2" fmla="+- 21600 0 0"/>
                  <a:gd name="T0" fmla="*/ 4276 w 21600"/>
                  <a:gd name="T1" fmla="*/ 0 h 42015"/>
                  <a:gd name="T2" fmla="*/ 5669 w 21600"/>
                  <a:gd name="T3" fmla="*/ 42015 h 42015"/>
                  <a:gd name="T4" fmla="*/ 0 w 21600"/>
                  <a:gd name="T5" fmla="*/ 21172 h 42015"/>
                </a:gdLst>
                <a:ahLst/>
                <a:cxnLst>
                  <a:cxn ang="0">
                    <a:pos x="T0" y="T1"/>
                  </a:cxn>
                  <a:cxn ang="0">
                    <a:pos x="T2" y="T3"/>
                  </a:cxn>
                  <a:cxn ang="0">
                    <a:pos x="T4" y="T5"/>
                  </a:cxn>
                </a:cxnLst>
                <a:rect l="0" t="0" r="r" b="b"/>
                <a:pathLst>
                  <a:path w="21600" h="42015" fill="none" extrusionOk="0">
                    <a:moveTo>
                      <a:pt x="4276" y="-1"/>
                    </a:moveTo>
                    <a:cubicBezTo>
                      <a:pt x="14353" y="2034"/>
                      <a:pt x="21600" y="10891"/>
                      <a:pt x="21600" y="21172"/>
                    </a:cubicBezTo>
                    <a:cubicBezTo>
                      <a:pt x="21600" y="30918"/>
                      <a:pt x="15073" y="39456"/>
                      <a:pt x="5668" y="42014"/>
                    </a:cubicBezTo>
                  </a:path>
                  <a:path w="21600" h="42015" stroke="0" extrusionOk="0">
                    <a:moveTo>
                      <a:pt x="4276" y="-1"/>
                    </a:moveTo>
                    <a:cubicBezTo>
                      <a:pt x="14353" y="2034"/>
                      <a:pt x="21600" y="10891"/>
                      <a:pt x="21600" y="21172"/>
                    </a:cubicBezTo>
                    <a:cubicBezTo>
                      <a:pt x="21600" y="30918"/>
                      <a:pt x="15073" y="39456"/>
                      <a:pt x="5668" y="42014"/>
                    </a:cubicBezTo>
                    <a:lnTo>
                      <a:pt x="0" y="21172"/>
                    </a:lnTo>
                    <a:close/>
                  </a:path>
                </a:pathLst>
              </a:custGeom>
              <a:noFill/>
              <a:ln w="6350">
                <a:solidFill>
                  <a:srgbClr val="000000"/>
                </a:solidFill>
                <a:round/>
                <a:headEnd/>
                <a:tailEnd/>
              </a:ln>
            </p:spPr>
            <p:txBody>
              <a:bodyPr/>
              <a:lstStyle/>
              <a:p>
                <a:endParaRPr lang="zh-CN" altLang="en-US"/>
              </a:p>
            </p:txBody>
          </p:sp>
          <p:sp>
            <p:nvSpPr>
              <p:cNvPr id="84" name="Arc 39"/>
              <p:cNvSpPr>
                <a:spLocks/>
              </p:cNvSpPr>
              <p:nvPr/>
            </p:nvSpPr>
            <p:spPr bwMode="auto">
              <a:xfrm>
                <a:off x="116" y="2508"/>
                <a:ext cx="78" cy="154"/>
              </a:xfrm>
              <a:custGeom>
                <a:avLst/>
                <a:gdLst>
                  <a:gd name="G0" fmla="+- 0 0 0"/>
                  <a:gd name="G1" fmla="+- 21159 0 0"/>
                  <a:gd name="G2" fmla="+- 21600 0 0"/>
                  <a:gd name="T0" fmla="*/ 4340 w 21600"/>
                  <a:gd name="T1" fmla="*/ 0 h 41998"/>
                  <a:gd name="T2" fmla="*/ 5682 w 21600"/>
                  <a:gd name="T3" fmla="*/ 41998 h 41998"/>
                  <a:gd name="T4" fmla="*/ 0 w 21600"/>
                  <a:gd name="T5" fmla="*/ 21159 h 41998"/>
                </a:gdLst>
                <a:ahLst/>
                <a:cxnLst>
                  <a:cxn ang="0">
                    <a:pos x="T0" y="T1"/>
                  </a:cxn>
                  <a:cxn ang="0">
                    <a:pos x="T2" y="T3"/>
                  </a:cxn>
                  <a:cxn ang="0">
                    <a:pos x="T4" y="T5"/>
                  </a:cxn>
                </a:cxnLst>
                <a:rect l="0" t="0" r="r" b="b"/>
                <a:pathLst>
                  <a:path w="21600" h="41998" fill="none" extrusionOk="0">
                    <a:moveTo>
                      <a:pt x="4340" y="-1"/>
                    </a:moveTo>
                    <a:cubicBezTo>
                      <a:pt x="14387" y="2060"/>
                      <a:pt x="21600" y="10902"/>
                      <a:pt x="21600" y="21159"/>
                    </a:cubicBezTo>
                    <a:cubicBezTo>
                      <a:pt x="21600" y="30900"/>
                      <a:pt x="15080" y="39435"/>
                      <a:pt x="5682" y="41998"/>
                    </a:cubicBezTo>
                  </a:path>
                  <a:path w="21600" h="41998" stroke="0" extrusionOk="0">
                    <a:moveTo>
                      <a:pt x="4340" y="-1"/>
                    </a:moveTo>
                    <a:cubicBezTo>
                      <a:pt x="14387" y="2060"/>
                      <a:pt x="21600" y="10902"/>
                      <a:pt x="21600" y="21159"/>
                    </a:cubicBezTo>
                    <a:cubicBezTo>
                      <a:pt x="21600" y="30900"/>
                      <a:pt x="15080" y="39435"/>
                      <a:pt x="5682" y="41998"/>
                    </a:cubicBezTo>
                    <a:lnTo>
                      <a:pt x="0" y="21159"/>
                    </a:lnTo>
                    <a:close/>
                  </a:path>
                </a:pathLst>
              </a:custGeom>
              <a:noFill/>
              <a:ln w="6350">
                <a:solidFill>
                  <a:srgbClr val="000000"/>
                </a:solidFill>
                <a:round/>
                <a:headEnd/>
                <a:tailEnd/>
              </a:ln>
            </p:spPr>
            <p:txBody>
              <a:bodyPr/>
              <a:lstStyle/>
              <a:p>
                <a:endParaRPr lang="zh-CN" altLang="en-US"/>
              </a:p>
            </p:txBody>
          </p:sp>
          <p:sp>
            <p:nvSpPr>
              <p:cNvPr id="85" name="Arc 40"/>
              <p:cNvSpPr>
                <a:spLocks/>
              </p:cNvSpPr>
              <p:nvPr/>
            </p:nvSpPr>
            <p:spPr bwMode="auto">
              <a:xfrm>
                <a:off x="102" y="2530"/>
                <a:ext cx="47" cy="117"/>
              </a:xfrm>
              <a:custGeom>
                <a:avLst/>
                <a:gdLst>
                  <a:gd name="G0" fmla="+- 0 0 0"/>
                  <a:gd name="G1" fmla="+- 21206 0 0"/>
                  <a:gd name="G2" fmla="+- 21600 0 0"/>
                  <a:gd name="T0" fmla="*/ 4104 w 21600"/>
                  <a:gd name="T1" fmla="*/ 0 h 42099"/>
                  <a:gd name="T2" fmla="*/ 5483 w 21600"/>
                  <a:gd name="T3" fmla="*/ 42099 h 42099"/>
                  <a:gd name="T4" fmla="*/ 0 w 21600"/>
                  <a:gd name="T5" fmla="*/ 21206 h 42099"/>
                </a:gdLst>
                <a:ahLst/>
                <a:cxnLst>
                  <a:cxn ang="0">
                    <a:pos x="T0" y="T1"/>
                  </a:cxn>
                  <a:cxn ang="0">
                    <a:pos x="T2" y="T3"/>
                  </a:cxn>
                  <a:cxn ang="0">
                    <a:pos x="T4" y="T5"/>
                  </a:cxn>
                </a:cxnLst>
                <a:rect l="0" t="0" r="r" b="b"/>
                <a:pathLst>
                  <a:path w="21600" h="42099" fill="none" extrusionOk="0">
                    <a:moveTo>
                      <a:pt x="4104" y="-1"/>
                    </a:moveTo>
                    <a:cubicBezTo>
                      <a:pt x="14262" y="1965"/>
                      <a:pt x="21600" y="10859"/>
                      <a:pt x="21600" y="21206"/>
                    </a:cubicBezTo>
                    <a:cubicBezTo>
                      <a:pt x="21600" y="31023"/>
                      <a:pt x="14979" y="39606"/>
                      <a:pt x="5482" y="42098"/>
                    </a:cubicBezTo>
                  </a:path>
                  <a:path w="21600" h="42099" stroke="0" extrusionOk="0">
                    <a:moveTo>
                      <a:pt x="4104" y="-1"/>
                    </a:moveTo>
                    <a:cubicBezTo>
                      <a:pt x="14262" y="1965"/>
                      <a:pt x="21600" y="10859"/>
                      <a:pt x="21600" y="21206"/>
                    </a:cubicBezTo>
                    <a:cubicBezTo>
                      <a:pt x="21600" y="31023"/>
                      <a:pt x="14979" y="39606"/>
                      <a:pt x="5482" y="42098"/>
                    </a:cubicBezTo>
                    <a:lnTo>
                      <a:pt x="0" y="21206"/>
                    </a:lnTo>
                    <a:close/>
                  </a:path>
                </a:pathLst>
              </a:custGeom>
              <a:noFill/>
              <a:ln w="6350">
                <a:solidFill>
                  <a:srgbClr val="000000"/>
                </a:solidFill>
                <a:round/>
                <a:headEnd/>
                <a:tailEnd/>
              </a:ln>
            </p:spPr>
            <p:txBody>
              <a:bodyPr/>
              <a:lstStyle/>
              <a:p>
                <a:endParaRPr lang="zh-CN" altLang="en-US"/>
              </a:p>
            </p:txBody>
          </p:sp>
        </p:grpSp>
        <p:sp>
          <p:nvSpPr>
            <p:cNvPr id="81" name="Text Box 41"/>
            <p:cNvSpPr txBox="1">
              <a:spLocks noChangeArrowheads="1"/>
            </p:cNvSpPr>
            <p:nvPr/>
          </p:nvSpPr>
          <p:spPr bwMode="auto">
            <a:xfrm>
              <a:off x="1837" y="3475"/>
              <a:ext cx="136" cy="244"/>
            </a:xfrm>
            <a:prstGeom prst="rect">
              <a:avLst/>
            </a:prstGeom>
            <a:noFill/>
            <a:ln w="9525">
              <a:noFill/>
              <a:miter lim="800000"/>
              <a:headEnd/>
              <a:tailEnd/>
            </a:ln>
            <a:effectLst/>
          </p:spPr>
          <p:txBody>
            <a:bodyPr lIns="0" tIns="0" rIns="0" bIns="0">
              <a:spAutoFit/>
            </a:bodyPr>
            <a:lstStyle/>
            <a:p>
              <a:pPr defTabSz="835025" latinLnBrk="0">
                <a:spcBef>
                  <a:spcPct val="50000"/>
                </a:spcBef>
              </a:pPr>
              <a:r>
                <a:rPr lang="zh-CN" altLang="en-US" b="1" i="0">
                  <a:solidFill>
                    <a:schemeClr val="tx1"/>
                  </a:solidFill>
                  <a:ea typeface="宋体" pitchFamily="2" charset="-122"/>
                </a:rPr>
                <a:t> </a:t>
              </a:r>
              <a:r>
                <a:rPr lang="en-US" altLang="zh-CN" b="1" i="0">
                  <a:solidFill>
                    <a:schemeClr val="tx1"/>
                  </a:solidFill>
                  <a:ea typeface="宋体" pitchFamily="2" charset="-122"/>
                </a:rPr>
                <a:t>BS</a:t>
              </a:r>
            </a:p>
          </p:txBody>
        </p:sp>
      </p:grpSp>
      <p:grpSp>
        <p:nvGrpSpPr>
          <p:cNvPr id="109" name="Group 42"/>
          <p:cNvGrpSpPr>
            <a:grpSpLocks/>
          </p:cNvGrpSpPr>
          <p:nvPr/>
        </p:nvGrpSpPr>
        <p:grpSpPr bwMode="auto">
          <a:xfrm>
            <a:off x="6453188" y="2422523"/>
            <a:ext cx="277812" cy="780682"/>
            <a:chOff x="1775" y="3203"/>
            <a:chExt cx="198" cy="516"/>
          </a:xfrm>
        </p:grpSpPr>
        <p:grpSp>
          <p:nvGrpSpPr>
            <p:cNvPr id="110" name="Group 43"/>
            <p:cNvGrpSpPr>
              <a:grpSpLocks/>
            </p:cNvGrpSpPr>
            <p:nvPr/>
          </p:nvGrpSpPr>
          <p:grpSpPr bwMode="auto">
            <a:xfrm flipH="1">
              <a:off x="1775" y="3203"/>
              <a:ext cx="198" cy="255"/>
              <a:chOff x="5" y="2480"/>
              <a:chExt cx="237" cy="430"/>
            </a:xfrm>
          </p:grpSpPr>
          <p:grpSp>
            <p:nvGrpSpPr>
              <p:cNvPr id="112" name="Group 44"/>
              <p:cNvGrpSpPr>
                <a:grpSpLocks/>
              </p:cNvGrpSpPr>
              <p:nvPr/>
            </p:nvGrpSpPr>
            <p:grpSpPr bwMode="auto">
              <a:xfrm>
                <a:off x="5" y="2521"/>
                <a:ext cx="145" cy="389"/>
                <a:chOff x="5" y="2521"/>
                <a:chExt cx="145" cy="389"/>
              </a:xfrm>
            </p:grpSpPr>
            <p:grpSp>
              <p:nvGrpSpPr>
                <p:cNvPr id="116" name="Group 45"/>
                <p:cNvGrpSpPr>
                  <a:grpSpLocks/>
                </p:cNvGrpSpPr>
                <p:nvPr/>
              </p:nvGrpSpPr>
              <p:grpSpPr bwMode="auto">
                <a:xfrm>
                  <a:off x="7" y="2654"/>
                  <a:ext cx="143" cy="256"/>
                  <a:chOff x="7" y="2654"/>
                  <a:chExt cx="143" cy="256"/>
                </a:xfrm>
              </p:grpSpPr>
              <p:grpSp>
                <p:nvGrpSpPr>
                  <p:cNvPr id="124" name="Group 46"/>
                  <p:cNvGrpSpPr>
                    <a:grpSpLocks/>
                  </p:cNvGrpSpPr>
                  <p:nvPr/>
                </p:nvGrpSpPr>
                <p:grpSpPr bwMode="auto">
                  <a:xfrm>
                    <a:off x="7" y="2661"/>
                    <a:ext cx="93" cy="247"/>
                    <a:chOff x="7" y="2661"/>
                    <a:chExt cx="93" cy="247"/>
                  </a:xfrm>
                </p:grpSpPr>
                <p:sp>
                  <p:nvSpPr>
                    <p:cNvPr id="132" name="Line 47"/>
                    <p:cNvSpPr>
                      <a:spLocks noChangeShapeType="1"/>
                    </p:cNvSpPr>
                    <p:nvPr/>
                  </p:nvSpPr>
                  <p:spPr bwMode="auto">
                    <a:xfrm>
                      <a:off x="44" y="2661"/>
                      <a:ext cx="33" cy="1"/>
                    </a:xfrm>
                    <a:prstGeom prst="line">
                      <a:avLst/>
                    </a:prstGeom>
                    <a:noFill/>
                    <a:ln w="6350">
                      <a:solidFill>
                        <a:srgbClr val="000000"/>
                      </a:solidFill>
                      <a:round/>
                      <a:headEnd/>
                      <a:tailEnd/>
                    </a:ln>
                  </p:spPr>
                  <p:txBody>
                    <a:bodyPr/>
                    <a:lstStyle/>
                    <a:p>
                      <a:endParaRPr lang="zh-CN" altLang="en-US"/>
                    </a:p>
                  </p:txBody>
                </p:sp>
                <p:sp>
                  <p:nvSpPr>
                    <p:cNvPr id="133" name="Line 48"/>
                    <p:cNvSpPr>
                      <a:spLocks noChangeShapeType="1"/>
                    </p:cNvSpPr>
                    <p:nvPr/>
                  </p:nvSpPr>
                  <p:spPr bwMode="auto">
                    <a:xfrm flipV="1">
                      <a:off x="34" y="2664"/>
                      <a:ext cx="42" cy="51"/>
                    </a:xfrm>
                    <a:prstGeom prst="line">
                      <a:avLst/>
                    </a:prstGeom>
                    <a:noFill/>
                    <a:ln w="6350">
                      <a:solidFill>
                        <a:srgbClr val="000000"/>
                      </a:solidFill>
                      <a:round/>
                      <a:headEnd/>
                      <a:tailEnd/>
                    </a:ln>
                  </p:spPr>
                  <p:txBody>
                    <a:bodyPr/>
                    <a:lstStyle/>
                    <a:p>
                      <a:endParaRPr lang="zh-CN" altLang="en-US"/>
                    </a:p>
                  </p:txBody>
                </p:sp>
                <p:sp>
                  <p:nvSpPr>
                    <p:cNvPr id="134" name="Line 49"/>
                    <p:cNvSpPr>
                      <a:spLocks noChangeShapeType="1"/>
                    </p:cNvSpPr>
                    <p:nvPr/>
                  </p:nvSpPr>
                  <p:spPr bwMode="auto">
                    <a:xfrm>
                      <a:off x="33" y="2716"/>
                      <a:ext cx="57" cy="110"/>
                    </a:xfrm>
                    <a:prstGeom prst="line">
                      <a:avLst/>
                    </a:prstGeom>
                    <a:noFill/>
                    <a:ln w="6350">
                      <a:solidFill>
                        <a:srgbClr val="000000"/>
                      </a:solidFill>
                      <a:round/>
                      <a:headEnd/>
                      <a:tailEnd/>
                    </a:ln>
                  </p:spPr>
                  <p:txBody>
                    <a:bodyPr/>
                    <a:lstStyle/>
                    <a:p>
                      <a:endParaRPr lang="zh-CN" altLang="en-US"/>
                    </a:p>
                  </p:txBody>
                </p:sp>
                <p:sp>
                  <p:nvSpPr>
                    <p:cNvPr id="135" name="Line 50"/>
                    <p:cNvSpPr>
                      <a:spLocks noChangeShapeType="1"/>
                    </p:cNvSpPr>
                    <p:nvPr/>
                  </p:nvSpPr>
                  <p:spPr bwMode="auto">
                    <a:xfrm flipV="1">
                      <a:off x="7" y="2824"/>
                      <a:ext cx="83" cy="84"/>
                    </a:xfrm>
                    <a:prstGeom prst="line">
                      <a:avLst/>
                    </a:prstGeom>
                    <a:noFill/>
                    <a:ln w="6350">
                      <a:solidFill>
                        <a:srgbClr val="000000"/>
                      </a:solidFill>
                      <a:round/>
                      <a:headEnd/>
                      <a:tailEnd/>
                    </a:ln>
                  </p:spPr>
                  <p:txBody>
                    <a:bodyPr/>
                    <a:lstStyle/>
                    <a:p>
                      <a:endParaRPr lang="zh-CN" altLang="en-US"/>
                    </a:p>
                  </p:txBody>
                </p:sp>
                <p:sp>
                  <p:nvSpPr>
                    <p:cNvPr id="136" name="Line 51"/>
                    <p:cNvSpPr>
                      <a:spLocks noChangeShapeType="1"/>
                    </p:cNvSpPr>
                    <p:nvPr/>
                  </p:nvSpPr>
                  <p:spPr bwMode="auto">
                    <a:xfrm>
                      <a:off x="19" y="2824"/>
                      <a:ext cx="81" cy="84"/>
                    </a:xfrm>
                    <a:prstGeom prst="line">
                      <a:avLst/>
                    </a:prstGeom>
                    <a:noFill/>
                    <a:ln w="6350">
                      <a:solidFill>
                        <a:srgbClr val="000000"/>
                      </a:solidFill>
                      <a:round/>
                      <a:headEnd/>
                      <a:tailEnd/>
                    </a:ln>
                  </p:spPr>
                  <p:txBody>
                    <a:bodyPr/>
                    <a:lstStyle/>
                    <a:p>
                      <a:endParaRPr lang="zh-CN" altLang="en-US"/>
                    </a:p>
                  </p:txBody>
                </p:sp>
                <p:sp>
                  <p:nvSpPr>
                    <p:cNvPr id="137" name="Line 52"/>
                    <p:cNvSpPr>
                      <a:spLocks noChangeShapeType="1"/>
                    </p:cNvSpPr>
                    <p:nvPr/>
                  </p:nvSpPr>
                  <p:spPr bwMode="auto">
                    <a:xfrm flipV="1">
                      <a:off x="17" y="2716"/>
                      <a:ext cx="64" cy="108"/>
                    </a:xfrm>
                    <a:prstGeom prst="line">
                      <a:avLst/>
                    </a:prstGeom>
                    <a:noFill/>
                    <a:ln w="6350">
                      <a:solidFill>
                        <a:srgbClr val="000000"/>
                      </a:solidFill>
                      <a:round/>
                      <a:headEnd/>
                      <a:tailEnd/>
                    </a:ln>
                  </p:spPr>
                  <p:txBody>
                    <a:bodyPr/>
                    <a:lstStyle/>
                    <a:p>
                      <a:endParaRPr lang="zh-CN" altLang="en-US"/>
                    </a:p>
                  </p:txBody>
                </p:sp>
                <p:sp>
                  <p:nvSpPr>
                    <p:cNvPr id="138" name="Line 53"/>
                    <p:cNvSpPr>
                      <a:spLocks noChangeShapeType="1"/>
                    </p:cNvSpPr>
                    <p:nvPr/>
                  </p:nvSpPr>
                  <p:spPr bwMode="auto">
                    <a:xfrm>
                      <a:off x="44" y="2661"/>
                      <a:ext cx="39" cy="58"/>
                    </a:xfrm>
                    <a:prstGeom prst="line">
                      <a:avLst/>
                    </a:prstGeom>
                    <a:noFill/>
                    <a:ln w="6350">
                      <a:solidFill>
                        <a:srgbClr val="000000"/>
                      </a:solidFill>
                      <a:round/>
                      <a:headEnd/>
                      <a:tailEnd/>
                    </a:ln>
                  </p:spPr>
                  <p:txBody>
                    <a:bodyPr/>
                    <a:lstStyle/>
                    <a:p>
                      <a:endParaRPr lang="zh-CN" altLang="en-US"/>
                    </a:p>
                  </p:txBody>
                </p:sp>
              </p:grpSp>
              <p:sp>
                <p:nvSpPr>
                  <p:cNvPr id="125" name="Line 54"/>
                  <p:cNvSpPr>
                    <a:spLocks noChangeShapeType="1"/>
                  </p:cNvSpPr>
                  <p:nvPr/>
                </p:nvSpPr>
                <p:spPr bwMode="auto">
                  <a:xfrm flipV="1">
                    <a:off x="97" y="2808"/>
                    <a:ext cx="34" cy="102"/>
                  </a:xfrm>
                  <a:prstGeom prst="line">
                    <a:avLst/>
                  </a:prstGeom>
                  <a:noFill/>
                  <a:ln w="6350">
                    <a:solidFill>
                      <a:srgbClr val="000000"/>
                    </a:solidFill>
                    <a:round/>
                    <a:headEnd/>
                    <a:tailEnd/>
                  </a:ln>
                </p:spPr>
                <p:txBody>
                  <a:bodyPr/>
                  <a:lstStyle/>
                  <a:p>
                    <a:endParaRPr lang="zh-CN" altLang="en-US"/>
                  </a:p>
                </p:txBody>
              </p:sp>
              <p:sp>
                <p:nvSpPr>
                  <p:cNvPr id="126" name="Line 55"/>
                  <p:cNvSpPr>
                    <a:spLocks noChangeShapeType="1"/>
                  </p:cNvSpPr>
                  <p:nvPr/>
                </p:nvSpPr>
                <p:spPr bwMode="auto">
                  <a:xfrm>
                    <a:off x="84" y="2718"/>
                    <a:ext cx="48" cy="91"/>
                  </a:xfrm>
                  <a:prstGeom prst="line">
                    <a:avLst/>
                  </a:prstGeom>
                  <a:noFill/>
                  <a:ln w="6350">
                    <a:solidFill>
                      <a:srgbClr val="000000"/>
                    </a:solidFill>
                    <a:round/>
                    <a:headEnd/>
                    <a:tailEnd/>
                  </a:ln>
                </p:spPr>
                <p:txBody>
                  <a:bodyPr/>
                  <a:lstStyle/>
                  <a:p>
                    <a:endParaRPr lang="zh-CN" altLang="en-US"/>
                  </a:p>
                </p:txBody>
              </p:sp>
              <p:sp>
                <p:nvSpPr>
                  <p:cNvPr id="127" name="Line 56"/>
                  <p:cNvSpPr>
                    <a:spLocks noChangeShapeType="1"/>
                  </p:cNvSpPr>
                  <p:nvPr/>
                </p:nvSpPr>
                <p:spPr bwMode="auto">
                  <a:xfrm flipV="1">
                    <a:off x="84" y="2655"/>
                    <a:ext cx="12" cy="63"/>
                  </a:xfrm>
                  <a:prstGeom prst="line">
                    <a:avLst/>
                  </a:prstGeom>
                  <a:noFill/>
                  <a:ln w="6350">
                    <a:solidFill>
                      <a:srgbClr val="000000"/>
                    </a:solidFill>
                    <a:round/>
                    <a:headEnd/>
                    <a:tailEnd/>
                  </a:ln>
                </p:spPr>
                <p:txBody>
                  <a:bodyPr/>
                  <a:lstStyle/>
                  <a:p>
                    <a:endParaRPr lang="zh-CN" altLang="en-US"/>
                  </a:p>
                </p:txBody>
              </p:sp>
              <p:sp>
                <p:nvSpPr>
                  <p:cNvPr id="128" name="Line 57"/>
                  <p:cNvSpPr>
                    <a:spLocks noChangeShapeType="1"/>
                  </p:cNvSpPr>
                  <p:nvPr/>
                </p:nvSpPr>
                <p:spPr bwMode="auto">
                  <a:xfrm flipV="1">
                    <a:off x="78" y="2654"/>
                    <a:ext cx="20" cy="9"/>
                  </a:xfrm>
                  <a:prstGeom prst="line">
                    <a:avLst/>
                  </a:prstGeom>
                  <a:noFill/>
                  <a:ln w="6350">
                    <a:solidFill>
                      <a:srgbClr val="000000"/>
                    </a:solidFill>
                    <a:round/>
                    <a:headEnd/>
                    <a:tailEnd/>
                  </a:ln>
                </p:spPr>
                <p:txBody>
                  <a:bodyPr/>
                  <a:lstStyle/>
                  <a:p>
                    <a:endParaRPr lang="zh-CN" altLang="en-US"/>
                  </a:p>
                </p:txBody>
              </p:sp>
              <p:sp>
                <p:nvSpPr>
                  <p:cNvPr id="129" name="Line 58"/>
                  <p:cNvSpPr>
                    <a:spLocks noChangeShapeType="1"/>
                  </p:cNvSpPr>
                  <p:nvPr/>
                </p:nvSpPr>
                <p:spPr bwMode="auto">
                  <a:xfrm>
                    <a:off x="79" y="2663"/>
                    <a:ext cx="30" cy="45"/>
                  </a:xfrm>
                  <a:prstGeom prst="line">
                    <a:avLst/>
                  </a:prstGeom>
                  <a:noFill/>
                  <a:ln w="6350">
                    <a:solidFill>
                      <a:srgbClr val="000000"/>
                    </a:solidFill>
                    <a:round/>
                    <a:headEnd/>
                    <a:tailEnd/>
                  </a:ln>
                </p:spPr>
                <p:txBody>
                  <a:bodyPr/>
                  <a:lstStyle/>
                  <a:p>
                    <a:endParaRPr lang="zh-CN" altLang="en-US"/>
                  </a:p>
                </p:txBody>
              </p:sp>
              <p:sp>
                <p:nvSpPr>
                  <p:cNvPr id="130" name="Line 59"/>
                  <p:cNvSpPr>
                    <a:spLocks noChangeShapeType="1"/>
                  </p:cNvSpPr>
                  <p:nvPr/>
                </p:nvSpPr>
                <p:spPr bwMode="auto">
                  <a:xfrm flipV="1">
                    <a:off x="93" y="2708"/>
                    <a:ext cx="13" cy="117"/>
                  </a:xfrm>
                  <a:prstGeom prst="line">
                    <a:avLst/>
                  </a:prstGeom>
                  <a:noFill/>
                  <a:ln w="6350">
                    <a:solidFill>
                      <a:srgbClr val="000000"/>
                    </a:solidFill>
                    <a:round/>
                    <a:headEnd/>
                    <a:tailEnd/>
                  </a:ln>
                </p:spPr>
                <p:txBody>
                  <a:bodyPr/>
                  <a:lstStyle/>
                  <a:p>
                    <a:endParaRPr lang="zh-CN" altLang="en-US"/>
                  </a:p>
                </p:txBody>
              </p:sp>
              <p:sp>
                <p:nvSpPr>
                  <p:cNvPr id="131" name="Line 60"/>
                  <p:cNvSpPr>
                    <a:spLocks noChangeShapeType="1"/>
                  </p:cNvSpPr>
                  <p:nvPr/>
                </p:nvSpPr>
                <p:spPr bwMode="auto">
                  <a:xfrm>
                    <a:off x="93" y="2824"/>
                    <a:ext cx="57" cy="54"/>
                  </a:xfrm>
                  <a:prstGeom prst="line">
                    <a:avLst/>
                  </a:prstGeom>
                  <a:noFill/>
                  <a:ln w="6350">
                    <a:solidFill>
                      <a:srgbClr val="000000"/>
                    </a:solidFill>
                    <a:round/>
                    <a:headEnd/>
                    <a:tailEnd/>
                  </a:ln>
                </p:spPr>
                <p:txBody>
                  <a:bodyPr/>
                  <a:lstStyle/>
                  <a:p>
                    <a:endParaRPr lang="zh-CN" altLang="en-US"/>
                  </a:p>
                </p:txBody>
              </p:sp>
            </p:grpSp>
            <p:grpSp>
              <p:nvGrpSpPr>
                <p:cNvPr id="117" name="Group 61"/>
                <p:cNvGrpSpPr>
                  <a:grpSpLocks/>
                </p:cNvGrpSpPr>
                <p:nvPr/>
              </p:nvGrpSpPr>
              <p:grpSpPr bwMode="auto">
                <a:xfrm>
                  <a:off x="5" y="2533"/>
                  <a:ext cx="141" cy="374"/>
                  <a:chOff x="5" y="2533"/>
                  <a:chExt cx="141" cy="374"/>
                </a:xfrm>
              </p:grpSpPr>
              <p:sp>
                <p:nvSpPr>
                  <p:cNvPr id="119" name="Line 62"/>
                  <p:cNvSpPr>
                    <a:spLocks noChangeShapeType="1"/>
                  </p:cNvSpPr>
                  <p:nvPr/>
                </p:nvSpPr>
                <p:spPr bwMode="auto">
                  <a:xfrm flipV="1">
                    <a:off x="5" y="2533"/>
                    <a:ext cx="55" cy="371"/>
                  </a:xfrm>
                  <a:prstGeom prst="line">
                    <a:avLst/>
                  </a:prstGeom>
                  <a:noFill/>
                  <a:ln w="19050">
                    <a:solidFill>
                      <a:srgbClr val="000000"/>
                    </a:solidFill>
                    <a:round/>
                    <a:headEnd/>
                    <a:tailEnd/>
                  </a:ln>
                </p:spPr>
                <p:txBody>
                  <a:bodyPr/>
                  <a:lstStyle/>
                  <a:p>
                    <a:endParaRPr lang="zh-CN" altLang="en-US"/>
                  </a:p>
                </p:txBody>
              </p:sp>
              <p:sp>
                <p:nvSpPr>
                  <p:cNvPr id="120" name="Line 63"/>
                  <p:cNvSpPr>
                    <a:spLocks noChangeShapeType="1"/>
                  </p:cNvSpPr>
                  <p:nvPr/>
                </p:nvSpPr>
                <p:spPr bwMode="auto">
                  <a:xfrm>
                    <a:off x="62" y="2544"/>
                    <a:ext cx="35" cy="363"/>
                  </a:xfrm>
                  <a:prstGeom prst="line">
                    <a:avLst/>
                  </a:prstGeom>
                  <a:noFill/>
                  <a:ln w="19050">
                    <a:solidFill>
                      <a:srgbClr val="000000"/>
                    </a:solidFill>
                    <a:round/>
                    <a:headEnd/>
                    <a:tailEnd/>
                  </a:ln>
                </p:spPr>
                <p:txBody>
                  <a:bodyPr/>
                  <a:lstStyle/>
                  <a:p>
                    <a:endParaRPr lang="zh-CN" altLang="en-US"/>
                  </a:p>
                </p:txBody>
              </p:sp>
              <p:sp>
                <p:nvSpPr>
                  <p:cNvPr id="121" name="Line 64"/>
                  <p:cNvSpPr>
                    <a:spLocks noChangeShapeType="1"/>
                  </p:cNvSpPr>
                  <p:nvPr/>
                </p:nvSpPr>
                <p:spPr bwMode="auto">
                  <a:xfrm flipV="1">
                    <a:off x="98" y="2876"/>
                    <a:ext cx="48" cy="30"/>
                  </a:xfrm>
                  <a:prstGeom prst="line">
                    <a:avLst/>
                  </a:prstGeom>
                  <a:noFill/>
                  <a:ln w="19050">
                    <a:solidFill>
                      <a:srgbClr val="000000"/>
                    </a:solidFill>
                    <a:round/>
                    <a:headEnd/>
                    <a:tailEnd/>
                  </a:ln>
                </p:spPr>
                <p:txBody>
                  <a:bodyPr/>
                  <a:lstStyle/>
                  <a:p>
                    <a:endParaRPr lang="zh-CN" altLang="en-US"/>
                  </a:p>
                </p:txBody>
              </p:sp>
              <p:sp>
                <p:nvSpPr>
                  <p:cNvPr id="122" name="Line 65"/>
                  <p:cNvSpPr>
                    <a:spLocks noChangeShapeType="1"/>
                  </p:cNvSpPr>
                  <p:nvPr/>
                </p:nvSpPr>
                <p:spPr bwMode="auto">
                  <a:xfrm>
                    <a:off x="69" y="2541"/>
                    <a:ext cx="77" cy="337"/>
                  </a:xfrm>
                  <a:prstGeom prst="line">
                    <a:avLst/>
                  </a:prstGeom>
                  <a:noFill/>
                  <a:ln w="19050">
                    <a:solidFill>
                      <a:srgbClr val="000000"/>
                    </a:solidFill>
                    <a:round/>
                    <a:headEnd/>
                    <a:tailEnd/>
                  </a:ln>
                </p:spPr>
                <p:txBody>
                  <a:bodyPr/>
                  <a:lstStyle/>
                  <a:p>
                    <a:endParaRPr lang="zh-CN" altLang="en-US"/>
                  </a:p>
                </p:txBody>
              </p:sp>
              <p:sp>
                <p:nvSpPr>
                  <p:cNvPr id="123" name="Line 66"/>
                  <p:cNvSpPr>
                    <a:spLocks noChangeShapeType="1"/>
                  </p:cNvSpPr>
                  <p:nvPr/>
                </p:nvSpPr>
                <p:spPr bwMode="auto">
                  <a:xfrm>
                    <a:off x="7" y="2904"/>
                    <a:ext cx="93" cy="1"/>
                  </a:xfrm>
                  <a:prstGeom prst="line">
                    <a:avLst/>
                  </a:prstGeom>
                  <a:noFill/>
                  <a:ln w="19050">
                    <a:solidFill>
                      <a:srgbClr val="000000"/>
                    </a:solidFill>
                    <a:round/>
                    <a:headEnd/>
                    <a:tailEnd/>
                  </a:ln>
                </p:spPr>
                <p:txBody>
                  <a:bodyPr/>
                  <a:lstStyle/>
                  <a:p>
                    <a:endParaRPr lang="zh-CN" altLang="en-US"/>
                  </a:p>
                </p:txBody>
              </p:sp>
            </p:grpSp>
            <p:sp>
              <p:nvSpPr>
                <p:cNvPr id="118" name="Oval 67"/>
                <p:cNvSpPr>
                  <a:spLocks noChangeArrowheads="1"/>
                </p:cNvSpPr>
                <p:nvPr/>
              </p:nvSpPr>
              <p:spPr bwMode="auto">
                <a:xfrm>
                  <a:off x="48" y="2521"/>
                  <a:ext cx="39" cy="45"/>
                </a:xfrm>
                <a:prstGeom prst="ellipse">
                  <a:avLst/>
                </a:prstGeom>
                <a:solidFill>
                  <a:srgbClr val="FFFF00"/>
                </a:solidFill>
                <a:ln w="9525">
                  <a:solidFill>
                    <a:srgbClr val="000000"/>
                  </a:solidFill>
                  <a:round/>
                  <a:headEnd/>
                  <a:tailEnd/>
                </a:ln>
              </p:spPr>
              <p:txBody>
                <a:bodyPr/>
                <a:lstStyle/>
                <a:p>
                  <a:endParaRPr lang="zh-CN" altLang="en-US"/>
                </a:p>
              </p:txBody>
            </p:sp>
          </p:grpSp>
          <p:sp>
            <p:nvSpPr>
              <p:cNvPr id="113" name="Arc 68"/>
              <p:cNvSpPr>
                <a:spLocks/>
              </p:cNvSpPr>
              <p:nvPr/>
            </p:nvSpPr>
            <p:spPr bwMode="auto">
              <a:xfrm>
                <a:off x="152" y="2480"/>
                <a:ext cx="90" cy="198"/>
              </a:xfrm>
              <a:custGeom>
                <a:avLst/>
                <a:gdLst>
                  <a:gd name="G0" fmla="+- 0 0 0"/>
                  <a:gd name="G1" fmla="+- 21172 0 0"/>
                  <a:gd name="G2" fmla="+- 21600 0 0"/>
                  <a:gd name="T0" fmla="*/ 4276 w 21600"/>
                  <a:gd name="T1" fmla="*/ 0 h 42015"/>
                  <a:gd name="T2" fmla="*/ 5669 w 21600"/>
                  <a:gd name="T3" fmla="*/ 42015 h 42015"/>
                  <a:gd name="T4" fmla="*/ 0 w 21600"/>
                  <a:gd name="T5" fmla="*/ 21172 h 42015"/>
                </a:gdLst>
                <a:ahLst/>
                <a:cxnLst>
                  <a:cxn ang="0">
                    <a:pos x="T0" y="T1"/>
                  </a:cxn>
                  <a:cxn ang="0">
                    <a:pos x="T2" y="T3"/>
                  </a:cxn>
                  <a:cxn ang="0">
                    <a:pos x="T4" y="T5"/>
                  </a:cxn>
                </a:cxnLst>
                <a:rect l="0" t="0" r="r" b="b"/>
                <a:pathLst>
                  <a:path w="21600" h="42015" fill="none" extrusionOk="0">
                    <a:moveTo>
                      <a:pt x="4276" y="-1"/>
                    </a:moveTo>
                    <a:cubicBezTo>
                      <a:pt x="14353" y="2034"/>
                      <a:pt x="21600" y="10891"/>
                      <a:pt x="21600" y="21172"/>
                    </a:cubicBezTo>
                    <a:cubicBezTo>
                      <a:pt x="21600" y="30918"/>
                      <a:pt x="15073" y="39456"/>
                      <a:pt x="5668" y="42014"/>
                    </a:cubicBezTo>
                  </a:path>
                  <a:path w="21600" h="42015" stroke="0" extrusionOk="0">
                    <a:moveTo>
                      <a:pt x="4276" y="-1"/>
                    </a:moveTo>
                    <a:cubicBezTo>
                      <a:pt x="14353" y="2034"/>
                      <a:pt x="21600" y="10891"/>
                      <a:pt x="21600" y="21172"/>
                    </a:cubicBezTo>
                    <a:cubicBezTo>
                      <a:pt x="21600" y="30918"/>
                      <a:pt x="15073" y="39456"/>
                      <a:pt x="5668" y="42014"/>
                    </a:cubicBezTo>
                    <a:lnTo>
                      <a:pt x="0" y="21172"/>
                    </a:lnTo>
                    <a:close/>
                  </a:path>
                </a:pathLst>
              </a:custGeom>
              <a:noFill/>
              <a:ln w="6350">
                <a:solidFill>
                  <a:srgbClr val="000000"/>
                </a:solidFill>
                <a:round/>
                <a:headEnd/>
                <a:tailEnd/>
              </a:ln>
            </p:spPr>
            <p:txBody>
              <a:bodyPr/>
              <a:lstStyle/>
              <a:p>
                <a:endParaRPr lang="zh-CN" altLang="en-US"/>
              </a:p>
            </p:txBody>
          </p:sp>
          <p:sp>
            <p:nvSpPr>
              <p:cNvPr id="114" name="Arc 69"/>
              <p:cNvSpPr>
                <a:spLocks/>
              </p:cNvSpPr>
              <p:nvPr/>
            </p:nvSpPr>
            <p:spPr bwMode="auto">
              <a:xfrm>
                <a:off x="116" y="2508"/>
                <a:ext cx="78" cy="154"/>
              </a:xfrm>
              <a:custGeom>
                <a:avLst/>
                <a:gdLst>
                  <a:gd name="G0" fmla="+- 0 0 0"/>
                  <a:gd name="G1" fmla="+- 21159 0 0"/>
                  <a:gd name="G2" fmla="+- 21600 0 0"/>
                  <a:gd name="T0" fmla="*/ 4340 w 21600"/>
                  <a:gd name="T1" fmla="*/ 0 h 41998"/>
                  <a:gd name="T2" fmla="*/ 5682 w 21600"/>
                  <a:gd name="T3" fmla="*/ 41998 h 41998"/>
                  <a:gd name="T4" fmla="*/ 0 w 21600"/>
                  <a:gd name="T5" fmla="*/ 21159 h 41998"/>
                </a:gdLst>
                <a:ahLst/>
                <a:cxnLst>
                  <a:cxn ang="0">
                    <a:pos x="T0" y="T1"/>
                  </a:cxn>
                  <a:cxn ang="0">
                    <a:pos x="T2" y="T3"/>
                  </a:cxn>
                  <a:cxn ang="0">
                    <a:pos x="T4" y="T5"/>
                  </a:cxn>
                </a:cxnLst>
                <a:rect l="0" t="0" r="r" b="b"/>
                <a:pathLst>
                  <a:path w="21600" h="41998" fill="none" extrusionOk="0">
                    <a:moveTo>
                      <a:pt x="4340" y="-1"/>
                    </a:moveTo>
                    <a:cubicBezTo>
                      <a:pt x="14387" y="2060"/>
                      <a:pt x="21600" y="10902"/>
                      <a:pt x="21600" y="21159"/>
                    </a:cubicBezTo>
                    <a:cubicBezTo>
                      <a:pt x="21600" y="30900"/>
                      <a:pt x="15080" y="39435"/>
                      <a:pt x="5682" y="41998"/>
                    </a:cubicBezTo>
                  </a:path>
                  <a:path w="21600" h="41998" stroke="0" extrusionOk="0">
                    <a:moveTo>
                      <a:pt x="4340" y="-1"/>
                    </a:moveTo>
                    <a:cubicBezTo>
                      <a:pt x="14387" y="2060"/>
                      <a:pt x="21600" y="10902"/>
                      <a:pt x="21600" y="21159"/>
                    </a:cubicBezTo>
                    <a:cubicBezTo>
                      <a:pt x="21600" y="30900"/>
                      <a:pt x="15080" y="39435"/>
                      <a:pt x="5682" y="41998"/>
                    </a:cubicBezTo>
                    <a:lnTo>
                      <a:pt x="0" y="21159"/>
                    </a:lnTo>
                    <a:close/>
                  </a:path>
                </a:pathLst>
              </a:custGeom>
              <a:noFill/>
              <a:ln w="6350">
                <a:solidFill>
                  <a:srgbClr val="000000"/>
                </a:solidFill>
                <a:round/>
                <a:headEnd/>
                <a:tailEnd/>
              </a:ln>
            </p:spPr>
            <p:txBody>
              <a:bodyPr/>
              <a:lstStyle/>
              <a:p>
                <a:endParaRPr lang="zh-CN" altLang="en-US"/>
              </a:p>
            </p:txBody>
          </p:sp>
          <p:sp>
            <p:nvSpPr>
              <p:cNvPr id="115" name="Arc 70"/>
              <p:cNvSpPr>
                <a:spLocks/>
              </p:cNvSpPr>
              <p:nvPr/>
            </p:nvSpPr>
            <p:spPr bwMode="auto">
              <a:xfrm>
                <a:off x="102" y="2530"/>
                <a:ext cx="47" cy="117"/>
              </a:xfrm>
              <a:custGeom>
                <a:avLst/>
                <a:gdLst>
                  <a:gd name="G0" fmla="+- 0 0 0"/>
                  <a:gd name="G1" fmla="+- 21206 0 0"/>
                  <a:gd name="G2" fmla="+- 21600 0 0"/>
                  <a:gd name="T0" fmla="*/ 4104 w 21600"/>
                  <a:gd name="T1" fmla="*/ 0 h 42099"/>
                  <a:gd name="T2" fmla="*/ 5483 w 21600"/>
                  <a:gd name="T3" fmla="*/ 42099 h 42099"/>
                  <a:gd name="T4" fmla="*/ 0 w 21600"/>
                  <a:gd name="T5" fmla="*/ 21206 h 42099"/>
                </a:gdLst>
                <a:ahLst/>
                <a:cxnLst>
                  <a:cxn ang="0">
                    <a:pos x="T0" y="T1"/>
                  </a:cxn>
                  <a:cxn ang="0">
                    <a:pos x="T2" y="T3"/>
                  </a:cxn>
                  <a:cxn ang="0">
                    <a:pos x="T4" y="T5"/>
                  </a:cxn>
                </a:cxnLst>
                <a:rect l="0" t="0" r="r" b="b"/>
                <a:pathLst>
                  <a:path w="21600" h="42099" fill="none" extrusionOk="0">
                    <a:moveTo>
                      <a:pt x="4104" y="-1"/>
                    </a:moveTo>
                    <a:cubicBezTo>
                      <a:pt x="14262" y="1965"/>
                      <a:pt x="21600" y="10859"/>
                      <a:pt x="21600" y="21206"/>
                    </a:cubicBezTo>
                    <a:cubicBezTo>
                      <a:pt x="21600" y="31023"/>
                      <a:pt x="14979" y="39606"/>
                      <a:pt x="5482" y="42098"/>
                    </a:cubicBezTo>
                  </a:path>
                  <a:path w="21600" h="42099" stroke="0" extrusionOk="0">
                    <a:moveTo>
                      <a:pt x="4104" y="-1"/>
                    </a:moveTo>
                    <a:cubicBezTo>
                      <a:pt x="14262" y="1965"/>
                      <a:pt x="21600" y="10859"/>
                      <a:pt x="21600" y="21206"/>
                    </a:cubicBezTo>
                    <a:cubicBezTo>
                      <a:pt x="21600" y="31023"/>
                      <a:pt x="14979" y="39606"/>
                      <a:pt x="5482" y="42098"/>
                    </a:cubicBezTo>
                    <a:lnTo>
                      <a:pt x="0" y="21206"/>
                    </a:lnTo>
                    <a:close/>
                  </a:path>
                </a:pathLst>
              </a:custGeom>
              <a:noFill/>
              <a:ln w="6350">
                <a:solidFill>
                  <a:srgbClr val="000000"/>
                </a:solidFill>
                <a:round/>
                <a:headEnd/>
                <a:tailEnd/>
              </a:ln>
            </p:spPr>
            <p:txBody>
              <a:bodyPr/>
              <a:lstStyle/>
              <a:p>
                <a:endParaRPr lang="zh-CN" altLang="en-US"/>
              </a:p>
            </p:txBody>
          </p:sp>
        </p:grpSp>
        <p:sp>
          <p:nvSpPr>
            <p:cNvPr id="111" name="Text Box 71"/>
            <p:cNvSpPr txBox="1">
              <a:spLocks noChangeArrowheads="1"/>
            </p:cNvSpPr>
            <p:nvPr/>
          </p:nvSpPr>
          <p:spPr bwMode="auto">
            <a:xfrm>
              <a:off x="1837" y="3475"/>
              <a:ext cx="136" cy="244"/>
            </a:xfrm>
            <a:prstGeom prst="rect">
              <a:avLst/>
            </a:prstGeom>
            <a:noFill/>
            <a:ln w="9525">
              <a:noFill/>
              <a:miter lim="800000"/>
              <a:headEnd/>
              <a:tailEnd/>
            </a:ln>
            <a:effectLst/>
          </p:spPr>
          <p:txBody>
            <a:bodyPr lIns="0" tIns="0" rIns="0" bIns="0">
              <a:spAutoFit/>
            </a:bodyPr>
            <a:lstStyle/>
            <a:p>
              <a:pPr defTabSz="835025" latinLnBrk="0">
                <a:spcBef>
                  <a:spcPct val="50000"/>
                </a:spcBef>
              </a:pPr>
              <a:r>
                <a:rPr lang="zh-CN" altLang="en-US" b="1" i="0">
                  <a:solidFill>
                    <a:schemeClr val="tx1"/>
                  </a:solidFill>
                  <a:ea typeface="宋体" pitchFamily="2" charset="-122"/>
                </a:rPr>
                <a:t> </a:t>
              </a:r>
              <a:r>
                <a:rPr lang="en-US" altLang="zh-CN" b="1" i="0">
                  <a:solidFill>
                    <a:schemeClr val="tx1"/>
                  </a:solidFill>
                  <a:ea typeface="宋体" pitchFamily="2" charset="-122"/>
                </a:rPr>
                <a:t>BS</a:t>
              </a:r>
            </a:p>
          </p:txBody>
        </p:sp>
      </p:grpSp>
      <p:sp>
        <p:nvSpPr>
          <p:cNvPr id="153" name="Cloud"/>
          <p:cNvSpPr>
            <a:spLocks noChangeAspect="1" noEditPoints="1" noChangeArrowheads="1"/>
          </p:cNvSpPr>
          <p:nvPr/>
        </p:nvSpPr>
        <p:spPr bwMode="auto">
          <a:xfrm>
            <a:off x="1905000" y="2438490"/>
            <a:ext cx="1547813" cy="801598"/>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gradFill rotWithShape="1">
            <a:gsLst>
              <a:gs pos="0">
                <a:srgbClr val="CCECFF"/>
              </a:gs>
              <a:gs pos="100000">
                <a:srgbClr val="CCECFF">
                  <a:gamma/>
                  <a:tint val="0"/>
                  <a:invGamma/>
                </a:srgbClr>
              </a:gs>
            </a:gsLst>
            <a:path path="rect">
              <a:fillToRect l="50000" t="50000" r="50000" b="50000"/>
            </a:path>
          </a:gradFill>
          <a:ln w="9525">
            <a:solidFill>
              <a:schemeClr val="bg2"/>
            </a:solidFill>
            <a:miter lim="800000"/>
            <a:headEnd/>
            <a:tailEnd/>
          </a:ln>
          <a:effectLst>
            <a:outerShdw dist="107763" dir="2700000" algn="ctr" rotWithShape="0">
              <a:srgbClr val="808080"/>
            </a:outerShdw>
          </a:effectLst>
        </p:spPr>
        <p:txBody>
          <a:bodyPr lIns="83426" tIns="41714" rIns="83426" bIns="41714" anchor="ctr" anchorCtr="1"/>
          <a:lstStyle/>
          <a:p>
            <a:pPr algn="ctr" defTabSz="835025" latinLnBrk="0">
              <a:spcBef>
                <a:spcPct val="20000"/>
              </a:spcBef>
            </a:pPr>
            <a:endParaRPr lang="en-US" altLang="ja-JP" b="1" i="0">
              <a:solidFill>
                <a:schemeClr val="tx1"/>
              </a:solidFill>
              <a:latin typeface="Tahoma" pitchFamily="34" charset="0"/>
              <a:ea typeface="MS PGothic" pitchFamily="34" charset="-128"/>
            </a:endParaRPr>
          </a:p>
        </p:txBody>
      </p:sp>
      <p:sp>
        <p:nvSpPr>
          <p:cNvPr id="154" name="Cloud"/>
          <p:cNvSpPr>
            <a:spLocks noChangeAspect="1" noEditPoints="1" noChangeArrowheads="1"/>
          </p:cNvSpPr>
          <p:nvPr/>
        </p:nvSpPr>
        <p:spPr bwMode="auto">
          <a:xfrm>
            <a:off x="3124200" y="1219200"/>
            <a:ext cx="2244725" cy="1013835"/>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gradFill rotWithShape="1">
            <a:gsLst>
              <a:gs pos="0">
                <a:srgbClr val="CCECFF"/>
              </a:gs>
              <a:gs pos="100000">
                <a:srgbClr val="CCECFF">
                  <a:gamma/>
                  <a:tint val="0"/>
                  <a:invGamma/>
                </a:srgbClr>
              </a:gs>
            </a:gsLst>
            <a:path path="rect">
              <a:fillToRect l="50000" t="50000" r="50000" b="50000"/>
            </a:path>
          </a:gradFill>
          <a:ln w="9525">
            <a:solidFill>
              <a:schemeClr val="bg2"/>
            </a:solidFill>
            <a:miter lim="800000"/>
            <a:headEnd/>
            <a:tailEnd/>
          </a:ln>
          <a:effectLst>
            <a:outerShdw dist="107763" dir="2700000" algn="ctr" rotWithShape="0">
              <a:srgbClr val="808080"/>
            </a:outerShdw>
          </a:effectLst>
        </p:spPr>
        <p:txBody>
          <a:bodyPr lIns="83426" tIns="41714" rIns="83426" bIns="41714" anchor="ctr" anchorCtr="1"/>
          <a:lstStyle/>
          <a:p>
            <a:pPr algn="ctr" defTabSz="835025" latinLnBrk="0">
              <a:spcBef>
                <a:spcPct val="20000"/>
              </a:spcBef>
            </a:pPr>
            <a:endParaRPr lang="en-US" altLang="ja-JP" b="1" i="0">
              <a:solidFill>
                <a:schemeClr val="tx1"/>
              </a:solidFill>
              <a:latin typeface="Tahoma" pitchFamily="34" charset="0"/>
              <a:ea typeface="MS PGothic" pitchFamily="34" charset="-128"/>
            </a:endParaRPr>
          </a:p>
        </p:txBody>
      </p:sp>
      <p:sp>
        <p:nvSpPr>
          <p:cNvPr id="155" name="Text Box 88"/>
          <p:cNvSpPr txBox="1">
            <a:spLocks noChangeArrowheads="1"/>
          </p:cNvSpPr>
          <p:nvPr/>
        </p:nvSpPr>
        <p:spPr bwMode="auto">
          <a:xfrm>
            <a:off x="2590800" y="1369435"/>
            <a:ext cx="1008062" cy="180900"/>
          </a:xfrm>
          <a:prstGeom prst="rect">
            <a:avLst/>
          </a:prstGeom>
          <a:noFill/>
          <a:ln w="9525">
            <a:noFill/>
            <a:miter lim="800000"/>
            <a:headEnd/>
            <a:tailEnd/>
          </a:ln>
          <a:effectLst/>
        </p:spPr>
        <p:txBody>
          <a:bodyPr lIns="0" tIns="32846" rIns="0" bIns="0">
            <a:spAutoFit/>
          </a:bodyPr>
          <a:lstStyle/>
          <a:p>
            <a:pPr algn="ctr" defTabSz="835025" latinLnBrk="0">
              <a:lnSpc>
                <a:spcPct val="80000"/>
              </a:lnSpc>
              <a:spcBef>
                <a:spcPct val="50000"/>
              </a:spcBef>
            </a:pPr>
            <a:r>
              <a:rPr lang="en-US" altLang="zh-CN" b="1" i="0" dirty="0" smtClean="0">
                <a:solidFill>
                  <a:schemeClr val="tx1"/>
                </a:solidFill>
                <a:ea typeface="宋体" pitchFamily="2" charset="-122"/>
              </a:rPr>
              <a:t>Cellular core</a:t>
            </a:r>
            <a:endParaRPr lang="en-US" altLang="zh-CN" b="1" i="0" dirty="0">
              <a:solidFill>
                <a:schemeClr val="tx1"/>
              </a:solidFill>
              <a:ea typeface="宋体" pitchFamily="2" charset="-122"/>
            </a:endParaRPr>
          </a:p>
        </p:txBody>
      </p:sp>
      <p:grpSp>
        <p:nvGrpSpPr>
          <p:cNvPr id="156" name="Group 89"/>
          <p:cNvGrpSpPr>
            <a:grpSpLocks/>
          </p:cNvGrpSpPr>
          <p:nvPr/>
        </p:nvGrpSpPr>
        <p:grpSpPr bwMode="auto">
          <a:xfrm>
            <a:off x="4502150" y="1620257"/>
            <a:ext cx="255588" cy="400511"/>
            <a:chOff x="2653" y="1752"/>
            <a:chExt cx="182" cy="264"/>
          </a:xfrm>
        </p:grpSpPr>
        <p:grpSp>
          <p:nvGrpSpPr>
            <p:cNvPr id="157" name="Group 90"/>
            <p:cNvGrpSpPr>
              <a:grpSpLocks noChangeAspect="1"/>
            </p:cNvGrpSpPr>
            <p:nvPr/>
          </p:nvGrpSpPr>
          <p:grpSpPr bwMode="auto">
            <a:xfrm>
              <a:off x="2653" y="1752"/>
              <a:ext cx="182" cy="136"/>
              <a:chOff x="2213" y="255"/>
              <a:chExt cx="715" cy="606"/>
            </a:xfrm>
          </p:grpSpPr>
          <p:sp>
            <p:nvSpPr>
              <p:cNvPr id="159" name="AutoShape 91"/>
              <p:cNvSpPr>
                <a:spLocks noChangeAspect="1" noChangeArrowheads="1" noTextEdit="1"/>
              </p:cNvSpPr>
              <p:nvPr/>
            </p:nvSpPr>
            <p:spPr bwMode="auto">
              <a:xfrm>
                <a:off x="2213" y="255"/>
                <a:ext cx="715" cy="606"/>
              </a:xfrm>
              <a:prstGeom prst="rect">
                <a:avLst/>
              </a:prstGeom>
              <a:noFill/>
              <a:ln w="9525">
                <a:noFill/>
                <a:miter lim="800000"/>
                <a:headEnd/>
                <a:tailEnd/>
              </a:ln>
            </p:spPr>
            <p:txBody>
              <a:bodyPr/>
              <a:lstStyle/>
              <a:p>
                <a:endParaRPr lang="zh-CN" altLang="en-US"/>
              </a:p>
            </p:txBody>
          </p:sp>
          <p:sp>
            <p:nvSpPr>
              <p:cNvPr id="160" name="Freeform 92"/>
              <p:cNvSpPr>
                <a:spLocks/>
              </p:cNvSpPr>
              <p:nvPr/>
            </p:nvSpPr>
            <p:spPr bwMode="auto">
              <a:xfrm>
                <a:off x="2213" y="255"/>
                <a:ext cx="715" cy="606"/>
              </a:xfrm>
              <a:custGeom>
                <a:avLst/>
                <a:gdLst/>
                <a:ahLst/>
                <a:cxnLst>
                  <a:cxn ang="0">
                    <a:pos x="13700" y="1893"/>
                  </a:cxn>
                  <a:cxn ang="0">
                    <a:pos x="16424" y="0"/>
                  </a:cxn>
                  <a:cxn ang="0">
                    <a:pos x="2733" y="26"/>
                  </a:cxn>
                  <a:cxn ang="0">
                    <a:pos x="0" y="1893"/>
                  </a:cxn>
                  <a:cxn ang="0">
                    <a:pos x="0" y="13938"/>
                  </a:cxn>
                  <a:cxn ang="0">
                    <a:pos x="13700" y="13938"/>
                  </a:cxn>
                  <a:cxn ang="0">
                    <a:pos x="16445" y="12034"/>
                  </a:cxn>
                  <a:cxn ang="0">
                    <a:pos x="16424" y="0"/>
                  </a:cxn>
                  <a:cxn ang="0">
                    <a:pos x="13700" y="1893"/>
                  </a:cxn>
                </a:cxnLst>
                <a:rect l="0" t="0" r="r" b="b"/>
                <a:pathLst>
                  <a:path w="16445" h="13938">
                    <a:moveTo>
                      <a:pt x="13700" y="1893"/>
                    </a:moveTo>
                    <a:lnTo>
                      <a:pt x="16424" y="0"/>
                    </a:lnTo>
                    <a:lnTo>
                      <a:pt x="2733" y="26"/>
                    </a:lnTo>
                    <a:lnTo>
                      <a:pt x="0" y="1893"/>
                    </a:lnTo>
                    <a:lnTo>
                      <a:pt x="0" y="13938"/>
                    </a:lnTo>
                    <a:lnTo>
                      <a:pt x="13700" y="13938"/>
                    </a:lnTo>
                    <a:lnTo>
                      <a:pt x="16445" y="12034"/>
                    </a:lnTo>
                    <a:lnTo>
                      <a:pt x="16424" y="0"/>
                    </a:lnTo>
                    <a:lnTo>
                      <a:pt x="13700" y="1893"/>
                    </a:lnTo>
                    <a:close/>
                  </a:path>
                </a:pathLst>
              </a:custGeom>
              <a:solidFill>
                <a:srgbClr val="4D7299"/>
              </a:solidFill>
              <a:ln w="9525">
                <a:noFill/>
                <a:round/>
                <a:headEnd/>
                <a:tailEnd/>
              </a:ln>
            </p:spPr>
            <p:txBody>
              <a:bodyPr/>
              <a:lstStyle/>
              <a:p>
                <a:endParaRPr lang="zh-CN" altLang="en-US"/>
              </a:p>
            </p:txBody>
          </p:sp>
          <p:sp>
            <p:nvSpPr>
              <p:cNvPr id="161" name="Rectangle 93"/>
              <p:cNvSpPr>
                <a:spLocks noChangeArrowheads="1"/>
              </p:cNvSpPr>
              <p:nvPr/>
            </p:nvSpPr>
            <p:spPr bwMode="auto">
              <a:xfrm>
                <a:off x="2213" y="337"/>
                <a:ext cx="596" cy="524"/>
              </a:xfrm>
              <a:prstGeom prst="rect">
                <a:avLst/>
              </a:prstGeom>
              <a:solidFill>
                <a:srgbClr val="7FA6C8"/>
              </a:solidFill>
              <a:ln w="9525">
                <a:noFill/>
                <a:miter lim="800000"/>
                <a:headEnd/>
                <a:tailEnd/>
              </a:ln>
            </p:spPr>
            <p:txBody>
              <a:bodyPr/>
              <a:lstStyle/>
              <a:p>
                <a:endParaRPr lang="zh-CN" altLang="en-US"/>
              </a:p>
            </p:txBody>
          </p:sp>
          <p:sp>
            <p:nvSpPr>
              <p:cNvPr id="162" name="Freeform 94"/>
              <p:cNvSpPr>
                <a:spLocks/>
              </p:cNvSpPr>
              <p:nvPr/>
            </p:nvSpPr>
            <p:spPr bwMode="auto">
              <a:xfrm>
                <a:off x="2809" y="255"/>
                <a:ext cx="119" cy="606"/>
              </a:xfrm>
              <a:custGeom>
                <a:avLst/>
                <a:gdLst/>
                <a:ahLst/>
                <a:cxnLst>
                  <a:cxn ang="0">
                    <a:pos x="2724" y="0"/>
                  </a:cxn>
                  <a:cxn ang="0">
                    <a:pos x="0" y="1893"/>
                  </a:cxn>
                  <a:cxn ang="0">
                    <a:pos x="0" y="13938"/>
                  </a:cxn>
                  <a:cxn ang="0">
                    <a:pos x="2745" y="12034"/>
                  </a:cxn>
                  <a:cxn ang="0">
                    <a:pos x="2724" y="0"/>
                  </a:cxn>
                </a:cxnLst>
                <a:rect l="0" t="0" r="r" b="b"/>
                <a:pathLst>
                  <a:path w="2745" h="13938">
                    <a:moveTo>
                      <a:pt x="2724" y="0"/>
                    </a:moveTo>
                    <a:lnTo>
                      <a:pt x="0" y="1893"/>
                    </a:lnTo>
                    <a:lnTo>
                      <a:pt x="0" y="13938"/>
                    </a:lnTo>
                    <a:lnTo>
                      <a:pt x="2745" y="12034"/>
                    </a:lnTo>
                    <a:lnTo>
                      <a:pt x="2724" y="0"/>
                    </a:lnTo>
                    <a:close/>
                  </a:path>
                </a:pathLst>
              </a:custGeom>
              <a:solidFill>
                <a:srgbClr val="004264"/>
              </a:solidFill>
              <a:ln w="9525">
                <a:noFill/>
                <a:round/>
                <a:headEnd/>
                <a:tailEnd/>
              </a:ln>
            </p:spPr>
            <p:txBody>
              <a:bodyPr/>
              <a:lstStyle/>
              <a:p>
                <a:endParaRPr lang="zh-CN" altLang="en-US"/>
              </a:p>
            </p:txBody>
          </p:sp>
          <p:sp>
            <p:nvSpPr>
              <p:cNvPr id="163" name="Freeform 95"/>
              <p:cNvSpPr>
                <a:spLocks/>
              </p:cNvSpPr>
              <p:nvPr/>
            </p:nvSpPr>
            <p:spPr bwMode="auto">
              <a:xfrm>
                <a:off x="2213" y="255"/>
                <a:ext cx="714" cy="82"/>
              </a:xfrm>
              <a:custGeom>
                <a:avLst/>
                <a:gdLst/>
                <a:ahLst/>
                <a:cxnLst>
                  <a:cxn ang="0">
                    <a:pos x="0" y="1893"/>
                  </a:cxn>
                  <a:cxn ang="0">
                    <a:pos x="13700" y="1893"/>
                  </a:cxn>
                  <a:cxn ang="0">
                    <a:pos x="16424" y="0"/>
                  </a:cxn>
                  <a:cxn ang="0">
                    <a:pos x="2733" y="26"/>
                  </a:cxn>
                  <a:cxn ang="0">
                    <a:pos x="0" y="1893"/>
                  </a:cxn>
                </a:cxnLst>
                <a:rect l="0" t="0" r="r" b="b"/>
                <a:pathLst>
                  <a:path w="16424" h="1893">
                    <a:moveTo>
                      <a:pt x="0" y="1893"/>
                    </a:moveTo>
                    <a:lnTo>
                      <a:pt x="13700" y="1893"/>
                    </a:lnTo>
                    <a:lnTo>
                      <a:pt x="16424" y="0"/>
                    </a:lnTo>
                    <a:lnTo>
                      <a:pt x="2733" y="26"/>
                    </a:lnTo>
                    <a:lnTo>
                      <a:pt x="0" y="1893"/>
                    </a:lnTo>
                    <a:close/>
                  </a:path>
                </a:pathLst>
              </a:custGeom>
              <a:solidFill>
                <a:srgbClr val="4D7299"/>
              </a:solidFill>
              <a:ln w="9525">
                <a:noFill/>
                <a:round/>
                <a:headEnd/>
                <a:tailEnd/>
              </a:ln>
            </p:spPr>
            <p:txBody>
              <a:bodyPr/>
              <a:lstStyle/>
              <a:p>
                <a:endParaRPr lang="zh-CN" altLang="en-US"/>
              </a:p>
            </p:txBody>
          </p:sp>
          <p:sp>
            <p:nvSpPr>
              <p:cNvPr id="164" name="Freeform 96"/>
              <p:cNvSpPr>
                <a:spLocks noEditPoints="1"/>
              </p:cNvSpPr>
              <p:nvPr/>
            </p:nvSpPr>
            <p:spPr bwMode="auto">
              <a:xfrm>
                <a:off x="2257" y="404"/>
                <a:ext cx="527" cy="408"/>
              </a:xfrm>
              <a:custGeom>
                <a:avLst/>
                <a:gdLst/>
                <a:ahLst/>
                <a:cxnLst>
                  <a:cxn ang="0">
                    <a:pos x="12135" y="1211"/>
                  </a:cxn>
                  <a:cxn ang="0">
                    <a:pos x="6350" y="2587"/>
                  </a:cxn>
                  <a:cxn ang="0">
                    <a:pos x="6917" y="2771"/>
                  </a:cxn>
                  <a:cxn ang="0">
                    <a:pos x="7399" y="3112"/>
                  </a:cxn>
                  <a:cxn ang="0">
                    <a:pos x="7769" y="3582"/>
                  </a:cxn>
                  <a:cxn ang="0">
                    <a:pos x="7999" y="4151"/>
                  </a:cxn>
                  <a:cxn ang="0">
                    <a:pos x="8059" y="4787"/>
                  </a:cxn>
                  <a:cxn ang="0">
                    <a:pos x="7939" y="5405"/>
                  </a:cxn>
                  <a:cxn ang="0">
                    <a:pos x="7661" y="5943"/>
                  </a:cxn>
                  <a:cxn ang="0">
                    <a:pos x="7250" y="6374"/>
                  </a:cxn>
                  <a:cxn ang="0">
                    <a:pos x="6737" y="6666"/>
                  </a:cxn>
                  <a:cxn ang="0">
                    <a:pos x="6148" y="6792"/>
                  </a:cxn>
                  <a:cxn ang="0">
                    <a:pos x="5540" y="6727"/>
                  </a:cxn>
                  <a:cxn ang="0">
                    <a:pos x="4997" y="6488"/>
                  </a:cxn>
                  <a:cxn ang="0">
                    <a:pos x="4550" y="6100"/>
                  </a:cxn>
                  <a:cxn ang="0">
                    <a:pos x="4225" y="5594"/>
                  </a:cxn>
                  <a:cxn ang="0">
                    <a:pos x="4048" y="5000"/>
                  </a:cxn>
                  <a:cxn ang="0">
                    <a:pos x="4048" y="4356"/>
                  </a:cxn>
                  <a:cxn ang="0">
                    <a:pos x="4225" y="3762"/>
                  </a:cxn>
                  <a:cxn ang="0">
                    <a:pos x="4550" y="3256"/>
                  </a:cxn>
                  <a:cxn ang="0">
                    <a:pos x="4997" y="2869"/>
                  </a:cxn>
                  <a:cxn ang="0">
                    <a:pos x="5540" y="2629"/>
                  </a:cxn>
                  <a:cxn ang="0">
                    <a:pos x="6044" y="3274"/>
                  </a:cxn>
                  <a:cxn ang="0">
                    <a:pos x="6442" y="3337"/>
                  </a:cxn>
                  <a:cxn ang="0">
                    <a:pos x="6792" y="3514"/>
                  </a:cxn>
                  <a:cxn ang="0">
                    <a:pos x="7077" y="3786"/>
                  </a:cxn>
                  <a:cxn ang="0">
                    <a:pos x="7278" y="4132"/>
                  </a:cxn>
                  <a:cxn ang="0">
                    <a:pos x="7377" y="4535"/>
                  </a:cxn>
                  <a:cxn ang="0">
                    <a:pos x="7356" y="4961"/>
                  </a:cxn>
                  <a:cxn ang="0">
                    <a:pos x="7222" y="5347"/>
                  </a:cxn>
                  <a:cxn ang="0">
                    <a:pos x="6990" y="5670"/>
                  </a:cxn>
                  <a:cxn ang="0">
                    <a:pos x="6681" y="5913"/>
                  </a:cxn>
                  <a:cxn ang="0">
                    <a:pos x="6313" y="6054"/>
                  </a:cxn>
                  <a:cxn ang="0">
                    <a:pos x="5907" y="6076"/>
                  </a:cxn>
                  <a:cxn ang="0">
                    <a:pos x="5523" y="5972"/>
                  </a:cxn>
                  <a:cxn ang="0">
                    <a:pos x="5192" y="5762"/>
                  </a:cxn>
                  <a:cxn ang="0">
                    <a:pos x="4933" y="5463"/>
                  </a:cxn>
                  <a:cxn ang="0">
                    <a:pos x="4764" y="5096"/>
                  </a:cxn>
                  <a:cxn ang="0">
                    <a:pos x="4703" y="4678"/>
                  </a:cxn>
                  <a:cxn ang="0">
                    <a:pos x="4764" y="4262"/>
                  </a:cxn>
                  <a:cxn ang="0">
                    <a:pos x="4933" y="3894"/>
                  </a:cxn>
                  <a:cxn ang="0">
                    <a:pos x="5192" y="3596"/>
                  </a:cxn>
                  <a:cxn ang="0">
                    <a:pos x="5523" y="3385"/>
                  </a:cxn>
                  <a:cxn ang="0">
                    <a:pos x="5907" y="3281"/>
                  </a:cxn>
                  <a:cxn ang="0">
                    <a:pos x="1366" y="7704"/>
                  </a:cxn>
                  <a:cxn ang="0">
                    <a:pos x="5179" y="7244"/>
                  </a:cxn>
                  <a:cxn ang="0">
                    <a:pos x="3857" y="7704"/>
                  </a:cxn>
                  <a:cxn ang="0">
                    <a:pos x="10768" y="7704"/>
                  </a:cxn>
                  <a:cxn ang="0">
                    <a:pos x="6954" y="7244"/>
                  </a:cxn>
                  <a:cxn ang="0">
                    <a:pos x="8278" y="7704"/>
                  </a:cxn>
                  <a:cxn ang="0">
                    <a:pos x="1366" y="1669"/>
                  </a:cxn>
                  <a:cxn ang="0">
                    <a:pos x="5179" y="2129"/>
                  </a:cxn>
                  <a:cxn ang="0">
                    <a:pos x="3857" y="1669"/>
                  </a:cxn>
                  <a:cxn ang="0">
                    <a:pos x="8133" y="1888"/>
                  </a:cxn>
                  <a:cxn ang="0">
                    <a:pos x="9142" y="832"/>
                  </a:cxn>
                </a:cxnLst>
                <a:rect l="0" t="0" r="r" b="b"/>
                <a:pathLst>
                  <a:path w="12135" h="9373">
                    <a:moveTo>
                      <a:pt x="10766" y="832"/>
                    </a:moveTo>
                    <a:lnTo>
                      <a:pt x="9896" y="832"/>
                    </a:lnTo>
                    <a:lnTo>
                      <a:pt x="9896" y="1669"/>
                    </a:lnTo>
                    <a:lnTo>
                      <a:pt x="10768" y="1669"/>
                    </a:lnTo>
                    <a:lnTo>
                      <a:pt x="10768" y="2517"/>
                    </a:lnTo>
                    <a:lnTo>
                      <a:pt x="12135" y="1211"/>
                    </a:lnTo>
                    <a:lnTo>
                      <a:pt x="10766" y="0"/>
                    </a:lnTo>
                    <a:lnTo>
                      <a:pt x="10766" y="832"/>
                    </a:lnTo>
                    <a:close/>
                    <a:moveTo>
                      <a:pt x="6044" y="2562"/>
                    </a:moveTo>
                    <a:lnTo>
                      <a:pt x="6148" y="2564"/>
                    </a:lnTo>
                    <a:lnTo>
                      <a:pt x="6249" y="2573"/>
                    </a:lnTo>
                    <a:lnTo>
                      <a:pt x="6350" y="2587"/>
                    </a:lnTo>
                    <a:lnTo>
                      <a:pt x="6450" y="2605"/>
                    </a:lnTo>
                    <a:lnTo>
                      <a:pt x="6547" y="2629"/>
                    </a:lnTo>
                    <a:lnTo>
                      <a:pt x="6643" y="2658"/>
                    </a:lnTo>
                    <a:lnTo>
                      <a:pt x="6737" y="2691"/>
                    </a:lnTo>
                    <a:lnTo>
                      <a:pt x="6828" y="2729"/>
                    </a:lnTo>
                    <a:lnTo>
                      <a:pt x="6917" y="2771"/>
                    </a:lnTo>
                    <a:lnTo>
                      <a:pt x="7005" y="2818"/>
                    </a:lnTo>
                    <a:lnTo>
                      <a:pt x="7089" y="2869"/>
                    </a:lnTo>
                    <a:lnTo>
                      <a:pt x="7171" y="2924"/>
                    </a:lnTo>
                    <a:lnTo>
                      <a:pt x="7250" y="2983"/>
                    </a:lnTo>
                    <a:lnTo>
                      <a:pt x="7326" y="3047"/>
                    </a:lnTo>
                    <a:lnTo>
                      <a:pt x="7399" y="3112"/>
                    </a:lnTo>
                    <a:lnTo>
                      <a:pt x="7470" y="3183"/>
                    </a:lnTo>
                    <a:lnTo>
                      <a:pt x="7537" y="3256"/>
                    </a:lnTo>
                    <a:lnTo>
                      <a:pt x="7601" y="3333"/>
                    </a:lnTo>
                    <a:lnTo>
                      <a:pt x="7661" y="3414"/>
                    </a:lnTo>
                    <a:lnTo>
                      <a:pt x="7717" y="3496"/>
                    </a:lnTo>
                    <a:lnTo>
                      <a:pt x="7769" y="3582"/>
                    </a:lnTo>
                    <a:lnTo>
                      <a:pt x="7818" y="3671"/>
                    </a:lnTo>
                    <a:lnTo>
                      <a:pt x="7863" y="3762"/>
                    </a:lnTo>
                    <a:lnTo>
                      <a:pt x="7903" y="3856"/>
                    </a:lnTo>
                    <a:lnTo>
                      <a:pt x="7939" y="3951"/>
                    </a:lnTo>
                    <a:lnTo>
                      <a:pt x="7971" y="4050"/>
                    </a:lnTo>
                    <a:lnTo>
                      <a:pt x="7999" y="4151"/>
                    </a:lnTo>
                    <a:lnTo>
                      <a:pt x="8021" y="4253"/>
                    </a:lnTo>
                    <a:lnTo>
                      <a:pt x="8039" y="4356"/>
                    </a:lnTo>
                    <a:lnTo>
                      <a:pt x="8052" y="4462"/>
                    </a:lnTo>
                    <a:lnTo>
                      <a:pt x="8059" y="4569"/>
                    </a:lnTo>
                    <a:lnTo>
                      <a:pt x="8062" y="4678"/>
                    </a:lnTo>
                    <a:lnTo>
                      <a:pt x="8059" y="4787"/>
                    </a:lnTo>
                    <a:lnTo>
                      <a:pt x="8052" y="4894"/>
                    </a:lnTo>
                    <a:lnTo>
                      <a:pt x="8039" y="5000"/>
                    </a:lnTo>
                    <a:lnTo>
                      <a:pt x="8021" y="5104"/>
                    </a:lnTo>
                    <a:lnTo>
                      <a:pt x="7999" y="5207"/>
                    </a:lnTo>
                    <a:lnTo>
                      <a:pt x="7971" y="5306"/>
                    </a:lnTo>
                    <a:lnTo>
                      <a:pt x="7939" y="5405"/>
                    </a:lnTo>
                    <a:lnTo>
                      <a:pt x="7903" y="5501"/>
                    </a:lnTo>
                    <a:lnTo>
                      <a:pt x="7863" y="5594"/>
                    </a:lnTo>
                    <a:lnTo>
                      <a:pt x="7818" y="5686"/>
                    </a:lnTo>
                    <a:lnTo>
                      <a:pt x="7769" y="5774"/>
                    </a:lnTo>
                    <a:lnTo>
                      <a:pt x="7717" y="5861"/>
                    </a:lnTo>
                    <a:lnTo>
                      <a:pt x="7661" y="5943"/>
                    </a:lnTo>
                    <a:lnTo>
                      <a:pt x="7601" y="6023"/>
                    </a:lnTo>
                    <a:lnTo>
                      <a:pt x="7537" y="6100"/>
                    </a:lnTo>
                    <a:lnTo>
                      <a:pt x="7470" y="6173"/>
                    </a:lnTo>
                    <a:lnTo>
                      <a:pt x="7399" y="6244"/>
                    </a:lnTo>
                    <a:lnTo>
                      <a:pt x="7326" y="6310"/>
                    </a:lnTo>
                    <a:lnTo>
                      <a:pt x="7250" y="6374"/>
                    </a:lnTo>
                    <a:lnTo>
                      <a:pt x="7171" y="6432"/>
                    </a:lnTo>
                    <a:lnTo>
                      <a:pt x="7089" y="6488"/>
                    </a:lnTo>
                    <a:lnTo>
                      <a:pt x="7005" y="6538"/>
                    </a:lnTo>
                    <a:lnTo>
                      <a:pt x="6917" y="6585"/>
                    </a:lnTo>
                    <a:lnTo>
                      <a:pt x="6828" y="6628"/>
                    </a:lnTo>
                    <a:lnTo>
                      <a:pt x="6737" y="6666"/>
                    </a:lnTo>
                    <a:lnTo>
                      <a:pt x="6643" y="6700"/>
                    </a:lnTo>
                    <a:lnTo>
                      <a:pt x="6547" y="6727"/>
                    </a:lnTo>
                    <a:lnTo>
                      <a:pt x="6450" y="6751"/>
                    </a:lnTo>
                    <a:lnTo>
                      <a:pt x="6350" y="6771"/>
                    </a:lnTo>
                    <a:lnTo>
                      <a:pt x="6249" y="6784"/>
                    </a:lnTo>
                    <a:lnTo>
                      <a:pt x="6148" y="6792"/>
                    </a:lnTo>
                    <a:lnTo>
                      <a:pt x="6044" y="6794"/>
                    </a:lnTo>
                    <a:lnTo>
                      <a:pt x="5940" y="6792"/>
                    </a:lnTo>
                    <a:lnTo>
                      <a:pt x="5837" y="6784"/>
                    </a:lnTo>
                    <a:lnTo>
                      <a:pt x="5736" y="6771"/>
                    </a:lnTo>
                    <a:lnTo>
                      <a:pt x="5638" y="6751"/>
                    </a:lnTo>
                    <a:lnTo>
                      <a:pt x="5540" y="6727"/>
                    </a:lnTo>
                    <a:lnTo>
                      <a:pt x="5445" y="6700"/>
                    </a:lnTo>
                    <a:lnTo>
                      <a:pt x="5350" y="6666"/>
                    </a:lnTo>
                    <a:lnTo>
                      <a:pt x="5259" y="6628"/>
                    </a:lnTo>
                    <a:lnTo>
                      <a:pt x="5169" y="6585"/>
                    </a:lnTo>
                    <a:lnTo>
                      <a:pt x="5083" y="6538"/>
                    </a:lnTo>
                    <a:lnTo>
                      <a:pt x="4997" y="6488"/>
                    </a:lnTo>
                    <a:lnTo>
                      <a:pt x="4916" y="6432"/>
                    </a:lnTo>
                    <a:lnTo>
                      <a:pt x="4837" y="6374"/>
                    </a:lnTo>
                    <a:lnTo>
                      <a:pt x="4760" y="6310"/>
                    </a:lnTo>
                    <a:lnTo>
                      <a:pt x="4687" y="6244"/>
                    </a:lnTo>
                    <a:lnTo>
                      <a:pt x="4617" y="6173"/>
                    </a:lnTo>
                    <a:lnTo>
                      <a:pt x="4550" y="6100"/>
                    </a:lnTo>
                    <a:lnTo>
                      <a:pt x="4487" y="6023"/>
                    </a:lnTo>
                    <a:lnTo>
                      <a:pt x="4426" y="5943"/>
                    </a:lnTo>
                    <a:lnTo>
                      <a:pt x="4370" y="5861"/>
                    </a:lnTo>
                    <a:lnTo>
                      <a:pt x="4317" y="5774"/>
                    </a:lnTo>
                    <a:lnTo>
                      <a:pt x="4269" y="5686"/>
                    </a:lnTo>
                    <a:lnTo>
                      <a:pt x="4225" y="5594"/>
                    </a:lnTo>
                    <a:lnTo>
                      <a:pt x="4183" y="5501"/>
                    </a:lnTo>
                    <a:lnTo>
                      <a:pt x="4147" y="5405"/>
                    </a:lnTo>
                    <a:lnTo>
                      <a:pt x="4116" y="5306"/>
                    </a:lnTo>
                    <a:lnTo>
                      <a:pt x="4088" y="5207"/>
                    </a:lnTo>
                    <a:lnTo>
                      <a:pt x="4066" y="5104"/>
                    </a:lnTo>
                    <a:lnTo>
                      <a:pt x="4048" y="5000"/>
                    </a:lnTo>
                    <a:lnTo>
                      <a:pt x="4035" y="4894"/>
                    </a:lnTo>
                    <a:lnTo>
                      <a:pt x="4027" y="4787"/>
                    </a:lnTo>
                    <a:lnTo>
                      <a:pt x="4025" y="4678"/>
                    </a:lnTo>
                    <a:lnTo>
                      <a:pt x="4027" y="4569"/>
                    </a:lnTo>
                    <a:lnTo>
                      <a:pt x="4035" y="4462"/>
                    </a:lnTo>
                    <a:lnTo>
                      <a:pt x="4048" y="4356"/>
                    </a:lnTo>
                    <a:lnTo>
                      <a:pt x="4066" y="4253"/>
                    </a:lnTo>
                    <a:lnTo>
                      <a:pt x="4088" y="4151"/>
                    </a:lnTo>
                    <a:lnTo>
                      <a:pt x="4116" y="4050"/>
                    </a:lnTo>
                    <a:lnTo>
                      <a:pt x="4147" y="3951"/>
                    </a:lnTo>
                    <a:lnTo>
                      <a:pt x="4183" y="3856"/>
                    </a:lnTo>
                    <a:lnTo>
                      <a:pt x="4225" y="3762"/>
                    </a:lnTo>
                    <a:lnTo>
                      <a:pt x="4269" y="3671"/>
                    </a:lnTo>
                    <a:lnTo>
                      <a:pt x="4317" y="3582"/>
                    </a:lnTo>
                    <a:lnTo>
                      <a:pt x="4370" y="3496"/>
                    </a:lnTo>
                    <a:lnTo>
                      <a:pt x="4426" y="3414"/>
                    </a:lnTo>
                    <a:lnTo>
                      <a:pt x="4487" y="3333"/>
                    </a:lnTo>
                    <a:lnTo>
                      <a:pt x="4550" y="3256"/>
                    </a:lnTo>
                    <a:lnTo>
                      <a:pt x="4617" y="3183"/>
                    </a:lnTo>
                    <a:lnTo>
                      <a:pt x="4687" y="3112"/>
                    </a:lnTo>
                    <a:lnTo>
                      <a:pt x="4760" y="3047"/>
                    </a:lnTo>
                    <a:lnTo>
                      <a:pt x="4837" y="2983"/>
                    </a:lnTo>
                    <a:lnTo>
                      <a:pt x="4916" y="2924"/>
                    </a:lnTo>
                    <a:lnTo>
                      <a:pt x="4997" y="2869"/>
                    </a:lnTo>
                    <a:lnTo>
                      <a:pt x="5083" y="2818"/>
                    </a:lnTo>
                    <a:lnTo>
                      <a:pt x="5169" y="2771"/>
                    </a:lnTo>
                    <a:lnTo>
                      <a:pt x="5259" y="2729"/>
                    </a:lnTo>
                    <a:lnTo>
                      <a:pt x="5350" y="2691"/>
                    </a:lnTo>
                    <a:lnTo>
                      <a:pt x="5445" y="2658"/>
                    </a:lnTo>
                    <a:lnTo>
                      <a:pt x="5540" y="2629"/>
                    </a:lnTo>
                    <a:lnTo>
                      <a:pt x="5638" y="2605"/>
                    </a:lnTo>
                    <a:lnTo>
                      <a:pt x="5736" y="2587"/>
                    </a:lnTo>
                    <a:lnTo>
                      <a:pt x="5837" y="2573"/>
                    </a:lnTo>
                    <a:lnTo>
                      <a:pt x="5940" y="2564"/>
                    </a:lnTo>
                    <a:lnTo>
                      <a:pt x="6044" y="2562"/>
                    </a:lnTo>
                    <a:close/>
                    <a:moveTo>
                      <a:pt x="6044" y="3274"/>
                    </a:moveTo>
                    <a:lnTo>
                      <a:pt x="6113" y="3276"/>
                    </a:lnTo>
                    <a:lnTo>
                      <a:pt x="6180" y="3281"/>
                    </a:lnTo>
                    <a:lnTo>
                      <a:pt x="6247" y="3290"/>
                    </a:lnTo>
                    <a:lnTo>
                      <a:pt x="6313" y="3303"/>
                    </a:lnTo>
                    <a:lnTo>
                      <a:pt x="6378" y="3318"/>
                    </a:lnTo>
                    <a:lnTo>
                      <a:pt x="6442" y="3337"/>
                    </a:lnTo>
                    <a:lnTo>
                      <a:pt x="6503" y="3359"/>
                    </a:lnTo>
                    <a:lnTo>
                      <a:pt x="6564" y="3385"/>
                    </a:lnTo>
                    <a:lnTo>
                      <a:pt x="6623" y="3413"/>
                    </a:lnTo>
                    <a:lnTo>
                      <a:pt x="6681" y="3443"/>
                    </a:lnTo>
                    <a:lnTo>
                      <a:pt x="6738" y="3477"/>
                    </a:lnTo>
                    <a:lnTo>
                      <a:pt x="6792" y="3514"/>
                    </a:lnTo>
                    <a:lnTo>
                      <a:pt x="6844" y="3553"/>
                    </a:lnTo>
                    <a:lnTo>
                      <a:pt x="6895" y="3596"/>
                    </a:lnTo>
                    <a:lnTo>
                      <a:pt x="6943" y="3640"/>
                    </a:lnTo>
                    <a:lnTo>
                      <a:pt x="6990" y="3686"/>
                    </a:lnTo>
                    <a:lnTo>
                      <a:pt x="7035" y="3734"/>
                    </a:lnTo>
                    <a:lnTo>
                      <a:pt x="7077" y="3786"/>
                    </a:lnTo>
                    <a:lnTo>
                      <a:pt x="7117" y="3839"/>
                    </a:lnTo>
                    <a:lnTo>
                      <a:pt x="7154" y="3894"/>
                    </a:lnTo>
                    <a:lnTo>
                      <a:pt x="7189" y="3951"/>
                    </a:lnTo>
                    <a:lnTo>
                      <a:pt x="7222" y="4010"/>
                    </a:lnTo>
                    <a:lnTo>
                      <a:pt x="7250" y="4071"/>
                    </a:lnTo>
                    <a:lnTo>
                      <a:pt x="7278" y="4132"/>
                    </a:lnTo>
                    <a:lnTo>
                      <a:pt x="7302" y="4196"/>
                    </a:lnTo>
                    <a:lnTo>
                      <a:pt x="7323" y="4262"/>
                    </a:lnTo>
                    <a:lnTo>
                      <a:pt x="7341" y="4328"/>
                    </a:lnTo>
                    <a:lnTo>
                      <a:pt x="7356" y="4395"/>
                    </a:lnTo>
                    <a:lnTo>
                      <a:pt x="7368" y="4464"/>
                    </a:lnTo>
                    <a:lnTo>
                      <a:pt x="7377" y="4535"/>
                    </a:lnTo>
                    <a:lnTo>
                      <a:pt x="7382" y="4606"/>
                    </a:lnTo>
                    <a:lnTo>
                      <a:pt x="7383" y="4678"/>
                    </a:lnTo>
                    <a:lnTo>
                      <a:pt x="7382" y="4750"/>
                    </a:lnTo>
                    <a:lnTo>
                      <a:pt x="7377" y="4821"/>
                    </a:lnTo>
                    <a:lnTo>
                      <a:pt x="7368" y="4892"/>
                    </a:lnTo>
                    <a:lnTo>
                      <a:pt x="7356" y="4961"/>
                    </a:lnTo>
                    <a:lnTo>
                      <a:pt x="7341" y="5029"/>
                    </a:lnTo>
                    <a:lnTo>
                      <a:pt x="7323" y="5096"/>
                    </a:lnTo>
                    <a:lnTo>
                      <a:pt x="7302" y="5160"/>
                    </a:lnTo>
                    <a:lnTo>
                      <a:pt x="7278" y="5224"/>
                    </a:lnTo>
                    <a:lnTo>
                      <a:pt x="7250" y="5286"/>
                    </a:lnTo>
                    <a:lnTo>
                      <a:pt x="7222" y="5347"/>
                    </a:lnTo>
                    <a:lnTo>
                      <a:pt x="7189" y="5406"/>
                    </a:lnTo>
                    <a:lnTo>
                      <a:pt x="7154" y="5463"/>
                    </a:lnTo>
                    <a:lnTo>
                      <a:pt x="7117" y="5518"/>
                    </a:lnTo>
                    <a:lnTo>
                      <a:pt x="7077" y="5571"/>
                    </a:lnTo>
                    <a:lnTo>
                      <a:pt x="7035" y="5622"/>
                    </a:lnTo>
                    <a:lnTo>
                      <a:pt x="6990" y="5670"/>
                    </a:lnTo>
                    <a:lnTo>
                      <a:pt x="6943" y="5718"/>
                    </a:lnTo>
                    <a:lnTo>
                      <a:pt x="6895" y="5762"/>
                    </a:lnTo>
                    <a:lnTo>
                      <a:pt x="6844" y="5803"/>
                    </a:lnTo>
                    <a:lnTo>
                      <a:pt x="6792" y="5842"/>
                    </a:lnTo>
                    <a:lnTo>
                      <a:pt x="6738" y="5879"/>
                    </a:lnTo>
                    <a:lnTo>
                      <a:pt x="6681" y="5913"/>
                    </a:lnTo>
                    <a:lnTo>
                      <a:pt x="6623" y="5944"/>
                    </a:lnTo>
                    <a:lnTo>
                      <a:pt x="6564" y="5972"/>
                    </a:lnTo>
                    <a:lnTo>
                      <a:pt x="6503" y="5997"/>
                    </a:lnTo>
                    <a:lnTo>
                      <a:pt x="6442" y="6019"/>
                    </a:lnTo>
                    <a:lnTo>
                      <a:pt x="6378" y="6039"/>
                    </a:lnTo>
                    <a:lnTo>
                      <a:pt x="6313" y="6054"/>
                    </a:lnTo>
                    <a:lnTo>
                      <a:pt x="6247" y="6066"/>
                    </a:lnTo>
                    <a:lnTo>
                      <a:pt x="6180" y="6076"/>
                    </a:lnTo>
                    <a:lnTo>
                      <a:pt x="6113" y="6081"/>
                    </a:lnTo>
                    <a:lnTo>
                      <a:pt x="6044" y="6083"/>
                    </a:lnTo>
                    <a:lnTo>
                      <a:pt x="5975" y="6081"/>
                    </a:lnTo>
                    <a:lnTo>
                      <a:pt x="5907" y="6076"/>
                    </a:lnTo>
                    <a:lnTo>
                      <a:pt x="5840" y="6066"/>
                    </a:lnTo>
                    <a:lnTo>
                      <a:pt x="5774" y="6054"/>
                    </a:lnTo>
                    <a:lnTo>
                      <a:pt x="5710" y="6039"/>
                    </a:lnTo>
                    <a:lnTo>
                      <a:pt x="5646" y="6019"/>
                    </a:lnTo>
                    <a:lnTo>
                      <a:pt x="5583" y="5997"/>
                    </a:lnTo>
                    <a:lnTo>
                      <a:pt x="5523" y="5972"/>
                    </a:lnTo>
                    <a:lnTo>
                      <a:pt x="5463" y="5944"/>
                    </a:lnTo>
                    <a:lnTo>
                      <a:pt x="5405" y="5913"/>
                    </a:lnTo>
                    <a:lnTo>
                      <a:pt x="5350" y="5879"/>
                    </a:lnTo>
                    <a:lnTo>
                      <a:pt x="5296" y="5842"/>
                    </a:lnTo>
                    <a:lnTo>
                      <a:pt x="5243" y="5803"/>
                    </a:lnTo>
                    <a:lnTo>
                      <a:pt x="5192" y="5762"/>
                    </a:lnTo>
                    <a:lnTo>
                      <a:pt x="5143" y="5718"/>
                    </a:lnTo>
                    <a:lnTo>
                      <a:pt x="5097" y="5670"/>
                    </a:lnTo>
                    <a:lnTo>
                      <a:pt x="5052" y="5622"/>
                    </a:lnTo>
                    <a:lnTo>
                      <a:pt x="5010" y="5571"/>
                    </a:lnTo>
                    <a:lnTo>
                      <a:pt x="4971" y="5518"/>
                    </a:lnTo>
                    <a:lnTo>
                      <a:pt x="4933" y="5463"/>
                    </a:lnTo>
                    <a:lnTo>
                      <a:pt x="4898" y="5406"/>
                    </a:lnTo>
                    <a:lnTo>
                      <a:pt x="4866" y="5347"/>
                    </a:lnTo>
                    <a:lnTo>
                      <a:pt x="4836" y="5286"/>
                    </a:lnTo>
                    <a:lnTo>
                      <a:pt x="4809" y="5224"/>
                    </a:lnTo>
                    <a:lnTo>
                      <a:pt x="4785" y="5160"/>
                    </a:lnTo>
                    <a:lnTo>
                      <a:pt x="4764" y="5096"/>
                    </a:lnTo>
                    <a:lnTo>
                      <a:pt x="4746" y="5029"/>
                    </a:lnTo>
                    <a:lnTo>
                      <a:pt x="4731" y="4961"/>
                    </a:lnTo>
                    <a:lnTo>
                      <a:pt x="4719" y="4892"/>
                    </a:lnTo>
                    <a:lnTo>
                      <a:pt x="4711" y="4821"/>
                    </a:lnTo>
                    <a:lnTo>
                      <a:pt x="4706" y="4750"/>
                    </a:lnTo>
                    <a:lnTo>
                      <a:pt x="4703" y="4678"/>
                    </a:lnTo>
                    <a:lnTo>
                      <a:pt x="4706" y="4606"/>
                    </a:lnTo>
                    <a:lnTo>
                      <a:pt x="4711" y="4535"/>
                    </a:lnTo>
                    <a:lnTo>
                      <a:pt x="4719" y="4464"/>
                    </a:lnTo>
                    <a:lnTo>
                      <a:pt x="4731" y="4395"/>
                    </a:lnTo>
                    <a:lnTo>
                      <a:pt x="4746" y="4328"/>
                    </a:lnTo>
                    <a:lnTo>
                      <a:pt x="4764" y="4262"/>
                    </a:lnTo>
                    <a:lnTo>
                      <a:pt x="4785" y="4196"/>
                    </a:lnTo>
                    <a:lnTo>
                      <a:pt x="4809" y="4132"/>
                    </a:lnTo>
                    <a:lnTo>
                      <a:pt x="4836" y="4071"/>
                    </a:lnTo>
                    <a:lnTo>
                      <a:pt x="4866" y="4010"/>
                    </a:lnTo>
                    <a:lnTo>
                      <a:pt x="4898" y="3951"/>
                    </a:lnTo>
                    <a:lnTo>
                      <a:pt x="4933" y="3894"/>
                    </a:lnTo>
                    <a:lnTo>
                      <a:pt x="4971" y="3839"/>
                    </a:lnTo>
                    <a:lnTo>
                      <a:pt x="5010" y="3786"/>
                    </a:lnTo>
                    <a:lnTo>
                      <a:pt x="5052" y="3734"/>
                    </a:lnTo>
                    <a:lnTo>
                      <a:pt x="5097" y="3686"/>
                    </a:lnTo>
                    <a:lnTo>
                      <a:pt x="5143" y="3640"/>
                    </a:lnTo>
                    <a:lnTo>
                      <a:pt x="5192" y="3596"/>
                    </a:lnTo>
                    <a:lnTo>
                      <a:pt x="5243" y="3553"/>
                    </a:lnTo>
                    <a:lnTo>
                      <a:pt x="5296" y="3514"/>
                    </a:lnTo>
                    <a:lnTo>
                      <a:pt x="5350" y="3477"/>
                    </a:lnTo>
                    <a:lnTo>
                      <a:pt x="5405" y="3443"/>
                    </a:lnTo>
                    <a:lnTo>
                      <a:pt x="5463" y="3413"/>
                    </a:lnTo>
                    <a:lnTo>
                      <a:pt x="5523" y="3385"/>
                    </a:lnTo>
                    <a:lnTo>
                      <a:pt x="5583" y="3359"/>
                    </a:lnTo>
                    <a:lnTo>
                      <a:pt x="5646" y="3337"/>
                    </a:lnTo>
                    <a:lnTo>
                      <a:pt x="5710" y="3318"/>
                    </a:lnTo>
                    <a:lnTo>
                      <a:pt x="5774" y="3303"/>
                    </a:lnTo>
                    <a:lnTo>
                      <a:pt x="5840" y="3290"/>
                    </a:lnTo>
                    <a:lnTo>
                      <a:pt x="5907" y="3281"/>
                    </a:lnTo>
                    <a:lnTo>
                      <a:pt x="5975" y="3276"/>
                    </a:lnTo>
                    <a:lnTo>
                      <a:pt x="6044" y="3274"/>
                    </a:lnTo>
                    <a:close/>
                    <a:moveTo>
                      <a:pt x="1369" y="9373"/>
                    </a:moveTo>
                    <a:lnTo>
                      <a:pt x="0" y="8163"/>
                    </a:lnTo>
                    <a:lnTo>
                      <a:pt x="1366" y="6857"/>
                    </a:lnTo>
                    <a:lnTo>
                      <a:pt x="1366" y="7704"/>
                    </a:lnTo>
                    <a:lnTo>
                      <a:pt x="2238" y="7704"/>
                    </a:lnTo>
                    <a:lnTo>
                      <a:pt x="2238" y="8542"/>
                    </a:lnTo>
                    <a:lnTo>
                      <a:pt x="1369" y="8542"/>
                    </a:lnTo>
                    <a:lnTo>
                      <a:pt x="1369" y="9373"/>
                    </a:lnTo>
                    <a:close/>
                    <a:moveTo>
                      <a:pt x="4692" y="7958"/>
                    </a:moveTo>
                    <a:lnTo>
                      <a:pt x="5179" y="7244"/>
                    </a:lnTo>
                    <a:lnTo>
                      <a:pt x="4488" y="6772"/>
                    </a:lnTo>
                    <a:lnTo>
                      <a:pt x="4000" y="7486"/>
                    </a:lnTo>
                    <a:lnTo>
                      <a:pt x="4692" y="7958"/>
                    </a:lnTo>
                    <a:close/>
                    <a:moveTo>
                      <a:pt x="2992" y="8542"/>
                    </a:moveTo>
                    <a:lnTo>
                      <a:pt x="3857" y="8542"/>
                    </a:lnTo>
                    <a:lnTo>
                      <a:pt x="3857" y="7704"/>
                    </a:lnTo>
                    <a:lnTo>
                      <a:pt x="2992" y="7704"/>
                    </a:lnTo>
                    <a:lnTo>
                      <a:pt x="2992" y="8542"/>
                    </a:lnTo>
                    <a:close/>
                    <a:moveTo>
                      <a:pt x="10766" y="9373"/>
                    </a:moveTo>
                    <a:lnTo>
                      <a:pt x="12135" y="8163"/>
                    </a:lnTo>
                    <a:lnTo>
                      <a:pt x="10768" y="6857"/>
                    </a:lnTo>
                    <a:lnTo>
                      <a:pt x="10768" y="7704"/>
                    </a:lnTo>
                    <a:lnTo>
                      <a:pt x="9896" y="7704"/>
                    </a:lnTo>
                    <a:lnTo>
                      <a:pt x="9896" y="8542"/>
                    </a:lnTo>
                    <a:lnTo>
                      <a:pt x="10766" y="8542"/>
                    </a:lnTo>
                    <a:lnTo>
                      <a:pt x="10766" y="9373"/>
                    </a:lnTo>
                    <a:close/>
                    <a:moveTo>
                      <a:pt x="7442" y="7958"/>
                    </a:moveTo>
                    <a:lnTo>
                      <a:pt x="6954" y="7244"/>
                    </a:lnTo>
                    <a:lnTo>
                      <a:pt x="7646" y="6772"/>
                    </a:lnTo>
                    <a:lnTo>
                      <a:pt x="8133" y="7486"/>
                    </a:lnTo>
                    <a:lnTo>
                      <a:pt x="7442" y="7958"/>
                    </a:lnTo>
                    <a:close/>
                    <a:moveTo>
                      <a:pt x="9142" y="8542"/>
                    </a:moveTo>
                    <a:lnTo>
                      <a:pt x="8278" y="8542"/>
                    </a:lnTo>
                    <a:lnTo>
                      <a:pt x="8278" y="7704"/>
                    </a:lnTo>
                    <a:lnTo>
                      <a:pt x="9142" y="7704"/>
                    </a:lnTo>
                    <a:lnTo>
                      <a:pt x="9142" y="8542"/>
                    </a:lnTo>
                    <a:close/>
                    <a:moveTo>
                      <a:pt x="1369" y="0"/>
                    </a:moveTo>
                    <a:lnTo>
                      <a:pt x="0" y="1211"/>
                    </a:lnTo>
                    <a:lnTo>
                      <a:pt x="1366" y="2517"/>
                    </a:lnTo>
                    <a:lnTo>
                      <a:pt x="1366" y="1669"/>
                    </a:lnTo>
                    <a:lnTo>
                      <a:pt x="2238" y="1669"/>
                    </a:lnTo>
                    <a:lnTo>
                      <a:pt x="2238" y="832"/>
                    </a:lnTo>
                    <a:lnTo>
                      <a:pt x="1369" y="832"/>
                    </a:lnTo>
                    <a:lnTo>
                      <a:pt x="1369" y="0"/>
                    </a:lnTo>
                    <a:close/>
                    <a:moveTo>
                      <a:pt x="4692" y="1416"/>
                    </a:moveTo>
                    <a:lnTo>
                      <a:pt x="5179" y="2129"/>
                    </a:lnTo>
                    <a:lnTo>
                      <a:pt x="4488" y="2602"/>
                    </a:lnTo>
                    <a:lnTo>
                      <a:pt x="4000" y="1888"/>
                    </a:lnTo>
                    <a:lnTo>
                      <a:pt x="4692" y="1416"/>
                    </a:lnTo>
                    <a:close/>
                    <a:moveTo>
                      <a:pt x="2992" y="832"/>
                    </a:moveTo>
                    <a:lnTo>
                      <a:pt x="3857" y="832"/>
                    </a:lnTo>
                    <a:lnTo>
                      <a:pt x="3857" y="1669"/>
                    </a:lnTo>
                    <a:lnTo>
                      <a:pt x="2992" y="1669"/>
                    </a:lnTo>
                    <a:lnTo>
                      <a:pt x="2992" y="832"/>
                    </a:lnTo>
                    <a:close/>
                    <a:moveTo>
                      <a:pt x="7442" y="1416"/>
                    </a:moveTo>
                    <a:lnTo>
                      <a:pt x="6954" y="2129"/>
                    </a:lnTo>
                    <a:lnTo>
                      <a:pt x="7646" y="2602"/>
                    </a:lnTo>
                    <a:lnTo>
                      <a:pt x="8133" y="1888"/>
                    </a:lnTo>
                    <a:lnTo>
                      <a:pt x="7442" y="1416"/>
                    </a:lnTo>
                    <a:close/>
                    <a:moveTo>
                      <a:pt x="9142" y="832"/>
                    </a:moveTo>
                    <a:lnTo>
                      <a:pt x="8278" y="832"/>
                    </a:lnTo>
                    <a:lnTo>
                      <a:pt x="8278" y="1669"/>
                    </a:lnTo>
                    <a:lnTo>
                      <a:pt x="9142" y="1669"/>
                    </a:lnTo>
                    <a:lnTo>
                      <a:pt x="9142" y="832"/>
                    </a:lnTo>
                    <a:close/>
                  </a:path>
                </a:pathLst>
              </a:custGeom>
              <a:solidFill>
                <a:srgbClr val="1F1A17"/>
              </a:solidFill>
              <a:ln w="9525">
                <a:noFill/>
                <a:round/>
                <a:headEnd/>
                <a:tailEnd/>
              </a:ln>
            </p:spPr>
            <p:txBody>
              <a:bodyPr/>
              <a:lstStyle/>
              <a:p>
                <a:endParaRPr lang="zh-CN" altLang="en-US"/>
              </a:p>
            </p:txBody>
          </p:sp>
          <p:sp>
            <p:nvSpPr>
              <p:cNvPr id="165" name="Freeform 97"/>
              <p:cNvSpPr>
                <a:spLocks noEditPoints="1"/>
              </p:cNvSpPr>
              <p:nvPr/>
            </p:nvSpPr>
            <p:spPr bwMode="auto">
              <a:xfrm>
                <a:off x="2248" y="396"/>
                <a:ext cx="225" cy="113"/>
              </a:xfrm>
              <a:custGeom>
                <a:avLst/>
                <a:gdLst/>
                <a:ahLst/>
                <a:cxnLst>
                  <a:cxn ang="0">
                    <a:pos x="4692" y="1415"/>
                  </a:cxn>
                  <a:cxn ang="0">
                    <a:pos x="5179" y="2129"/>
                  </a:cxn>
                  <a:cxn ang="0">
                    <a:pos x="4487" y="2601"/>
                  </a:cxn>
                  <a:cxn ang="0">
                    <a:pos x="4000" y="1887"/>
                  </a:cxn>
                  <a:cxn ang="0">
                    <a:pos x="4692" y="1415"/>
                  </a:cxn>
                  <a:cxn ang="0">
                    <a:pos x="1368" y="830"/>
                  </a:cxn>
                  <a:cxn ang="0">
                    <a:pos x="2237" y="830"/>
                  </a:cxn>
                  <a:cxn ang="0">
                    <a:pos x="2237" y="1668"/>
                  </a:cxn>
                  <a:cxn ang="0">
                    <a:pos x="1366" y="1668"/>
                  </a:cxn>
                  <a:cxn ang="0">
                    <a:pos x="1366" y="2517"/>
                  </a:cxn>
                  <a:cxn ang="0">
                    <a:pos x="0" y="1211"/>
                  </a:cxn>
                  <a:cxn ang="0">
                    <a:pos x="1368" y="0"/>
                  </a:cxn>
                  <a:cxn ang="0">
                    <a:pos x="1368" y="830"/>
                  </a:cxn>
                  <a:cxn ang="0">
                    <a:pos x="2992" y="830"/>
                  </a:cxn>
                  <a:cxn ang="0">
                    <a:pos x="3856" y="830"/>
                  </a:cxn>
                  <a:cxn ang="0">
                    <a:pos x="3856" y="1668"/>
                  </a:cxn>
                  <a:cxn ang="0">
                    <a:pos x="2992" y="1668"/>
                  </a:cxn>
                  <a:cxn ang="0">
                    <a:pos x="2992" y="830"/>
                  </a:cxn>
                </a:cxnLst>
                <a:rect l="0" t="0" r="r" b="b"/>
                <a:pathLst>
                  <a:path w="5179" h="2601">
                    <a:moveTo>
                      <a:pt x="4692" y="1415"/>
                    </a:moveTo>
                    <a:lnTo>
                      <a:pt x="5179" y="2129"/>
                    </a:lnTo>
                    <a:lnTo>
                      <a:pt x="4487" y="2601"/>
                    </a:lnTo>
                    <a:lnTo>
                      <a:pt x="4000" y="1887"/>
                    </a:lnTo>
                    <a:lnTo>
                      <a:pt x="4692" y="1415"/>
                    </a:lnTo>
                    <a:close/>
                    <a:moveTo>
                      <a:pt x="1368" y="830"/>
                    </a:moveTo>
                    <a:lnTo>
                      <a:pt x="2237" y="830"/>
                    </a:lnTo>
                    <a:lnTo>
                      <a:pt x="2237" y="1668"/>
                    </a:lnTo>
                    <a:lnTo>
                      <a:pt x="1366" y="1668"/>
                    </a:lnTo>
                    <a:lnTo>
                      <a:pt x="1366" y="2517"/>
                    </a:lnTo>
                    <a:lnTo>
                      <a:pt x="0" y="1211"/>
                    </a:lnTo>
                    <a:lnTo>
                      <a:pt x="1368" y="0"/>
                    </a:lnTo>
                    <a:lnTo>
                      <a:pt x="1368" y="830"/>
                    </a:lnTo>
                    <a:close/>
                    <a:moveTo>
                      <a:pt x="2992" y="830"/>
                    </a:moveTo>
                    <a:lnTo>
                      <a:pt x="3856" y="830"/>
                    </a:lnTo>
                    <a:lnTo>
                      <a:pt x="3856" y="1668"/>
                    </a:lnTo>
                    <a:lnTo>
                      <a:pt x="2992" y="1668"/>
                    </a:lnTo>
                    <a:lnTo>
                      <a:pt x="2992" y="830"/>
                    </a:lnTo>
                    <a:close/>
                  </a:path>
                </a:pathLst>
              </a:custGeom>
              <a:solidFill>
                <a:srgbClr val="FFFFFF"/>
              </a:solidFill>
              <a:ln w="9525">
                <a:noFill/>
                <a:round/>
                <a:headEnd/>
                <a:tailEnd/>
              </a:ln>
            </p:spPr>
            <p:txBody>
              <a:bodyPr/>
              <a:lstStyle/>
              <a:p>
                <a:endParaRPr lang="zh-CN" altLang="en-US"/>
              </a:p>
            </p:txBody>
          </p:sp>
          <p:sp>
            <p:nvSpPr>
              <p:cNvPr id="166" name="Freeform 98"/>
              <p:cNvSpPr>
                <a:spLocks noEditPoints="1"/>
              </p:cNvSpPr>
              <p:nvPr/>
            </p:nvSpPr>
            <p:spPr bwMode="auto">
              <a:xfrm>
                <a:off x="2551" y="396"/>
                <a:ext cx="225" cy="113"/>
              </a:xfrm>
              <a:custGeom>
                <a:avLst/>
                <a:gdLst/>
                <a:ahLst/>
                <a:cxnLst>
                  <a:cxn ang="0">
                    <a:pos x="3811" y="0"/>
                  </a:cxn>
                  <a:cxn ang="0">
                    <a:pos x="5179" y="1211"/>
                  </a:cxn>
                  <a:cxn ang="0">
                    <a:pos x="3813" y="2517"/>
                  </a:cxn>
                  <a:cxn ang="0">
                    <a:pos x="3813" y="1668"/>
                  </a:cxn>
                  <a:cxn ang="0">
                    <a:pos x="2942" y="1668"/>
                  </a:cxn>
                  <a:cxn ang="0">
                    <a:pos x="2942" y="830"/>
                  </a:cxn>
                  <a:cxn ang="0">
                    <a:pos x="3811" y="830"/>
                  </a:cxn>
                  <a:cxn ang="0">
                    <a:pos x="3811" y="0"/>
                  </a:cxn>
                  <a:cxn ang="0">
                    <a:pos x="487" y="1415"/>
                  </a:cxn>
                  <a:cxn ang="0">
                    <a:pos x="0" y="2129"/>
                  </a:cxn>
                  <a:cxn ang="0">
                    <a:pos x="692" y="2601"/>
                  </a:cxn>
                  <a:cxn ang="0">
                    <a:pos x="1179" y="1887"/>
                  </a:cxn>
                  <a:cxn ang="0">
                    <a:pos x="487" y="1415"/>
                  </a:cxn>
                  <a:cxn ang="0">
                    <a:pos x="2187" y="830"/>
                  </a:cxn>
                  <a:cxn ang="0">
                    <a:pos x="1323" y="830"/>
                  </a:cxn>
                  <a:cxn ang="0">
                    <a:pos x="1323" y="1668"/>
                  </a:cxn>
                  <a:cxn ang="0">
                    <a:pos x="2187" y="1668"/>
                  </a:cxn>
                  <a:cxn ang="0">
                    <a:pos x="2187" y="830"/>
                  </a:cxn>
                </a:cxnLst>
                <a:rect l="0" t="0" r="r" b="b"/>
                <a:pathLst>
                  <a:path w="5179" h="2601">
                    <a:moveTo>
                      <a:pt x="3811" y="0"/>
                    </a:moveTo>
                    <a:lnTo>
                      <a:pt x="5179" y="1211"/>
                    </a:lnTo>
                    <a:lnTo>
                      <a:pt x="3813" y="2517"/>
                    </a:lnTo>
                    <a:lnTo>
                      <a:pt x="3813" y="1668"/>
                    </a:lnTo>
                    <a:lnTo>
                      <a:pt x="2942" y="1668"/>
                    </a:lnTo>
                    <a:lnTo>
                      <a:pt x="2942" y="830"/>
                    </a:lnTo>
                    <a:lnTo>
                      <a:pt x="3811" y="830"/>
                    </a:lnTo>
                    <a:lnTo>
                      <a:pt x="3811" y="0"/>
                    </a:lnTo>
                    <a:close/>
                    <a:moveTo>
                      <a:pt x="487" y="1415"/>
                    </a:moveTo>
                    <a:lnTo>
                      <a:pt x="0" y="2129"/>
                    </a:lnTo>
                    <a:lnTo>
                      <a:pt x="692" y="2601"/>
                    </a:lnTo>
                    <a:lnTo>
                      <a:pt x="1179" y="1887"/>
                    </a:lnTo>
                    <a:lnTo>
                      <a:pt x="487" y="1415"/>
                    </a:lnTo>
                    <a:close/>
                    <a:moveTo>
                      <a:pt x="2187" y="830"/>
                    </a:moveTo>
                    <a:lnTo>
                      <a:pt x="1323" y="830"/>
                    </a:lnTo>
                    <a:lnTo>
                      <a:pt x="1323" y="1668"/>
                    </a:lnTo>
                    <a:lnTo>
                      <a:pt x="2187" y="1668"/>
                    </a:lnTo>
                    <a:lnTo>
                      <a:pt x="2187" y="830"/>
                    </a:lnTo>
                    <a:close/>
                  </a:path>
                </a:pathLst>
              </a:custGeom>
              <a:solidFill>
                <a:srgbClr val="FFFFFF"/>
              </a:solidFill>
              <a:ln w="9525">
                <a:noFill/>
                <a:round/>
                <a:headEnd/>
                <a:tailEnd/>
              </a:ln>
            </p:spPr>
            <p:txBody>
              <a:bodyPr/>
              <a:lstStyle/>
              <a:p>
                <a:endParaRPr lang="zh-CN" altLang="en-US"/>
              </a:p>
            </p:txBody>
          </p:sp>
          <p:sp>
            <p:nvSpPr>
              <p:cNvPr id="167" name="Freeform 99"/>
              <p:cNvSpPr>
                <a:spLocks noEditPoints="1"/>
              </p:cNvSpPr>
              <p:nvPr/>
            </p:nvSpPr>
            <p:spPr bwMode="auto">
              <a:xfrm>
                <a:off x="2551" y="690"/>
                <a:ext cx="225" cy="113"/>
              </a:xfrm>
              <a:custGeom>
                <a:avLst/>
                <a:gdLst/>
                <a:ahLst/>
                <a:cxnLst>
                  <a:cxn ang="0">
                    <a:pos x="3811" y="2601"/>
                  </a:cxn>
                  <a:cxn ang="0">
                    <a:pos x="5179" y="1391"/>
                  </a:cxn>
                  <a:cxn ang="0">
                    <a:pos x="3813" y="86"/>
                  </a:cxn>
                  <a:cxn ang="0">
                    <a:pos x="3813" y="933"/>
                  </a:cxn>
                  <a:cxn ang="0">
                    <a:pos x="2942" y="933"/>
                  </a:cxn>
                  <a:cxn ang="0">
                    <a:pos x="2942" y="1771"/>
                  </a:cxn>
                  <a:cxn ang="0">
                    <a:pos x="3811" y="1771"/>
                  </a:cxn>
                  <a:cxn ang="0">
                    <a:pos x="3811" y="2601"/>
                  </a:cxn>
                  <a:cxn ang="0">
                    <a:pos x="487" y="1187"/>
                  </a:cxn>
                  <a:cxn ang="0">
                    <a:pos x="0" y="472"/>
                  </a:cxn>
                  <a:cxn ang="0">
                    <a:pos x="692" y="0"/>
                  </a:cxn>
                  <a:cxn ang="0">
                    <a:pos x="1179" y="714"/>
                  </a:cxn>
                  <a:cxn ang="0">
                    <a:pos x="487" y="1187"/>
                  </a:cxn>
                  <a:cxn ang="0">
                    <a:pos x="2187" y="1771"/>
                  </a:cxn>
                  <a:cxn ang="0">
                    <a:pos x="1323" y="1771"/>
                  </a:cxn>
                  <a:cxn ang="0">
                    <a:pos x="1323" y="933"/>
                  </a:cxn>
                  <a:cxn ang="0">
                    <a:pos x="2187" y="933"/>
                  </a:cxn>
                  <a:cxn ang="0">
                    <a:pos x="2187" y="1771"/>
                  </a:cxn>
                </a:cxnLst>
                <a:rect l="0" t="0" r="r" b="b"/>
                <a:pathLst>
                  <a:path w="5179" h="2601">
                    <a:moveTo>
                      <a:pt x="3811" y="2601"/>
                    </a:moveTo>
                    <a:lnTo>
                      <a:pt x="5179" y="1391"/>
                    </a:lnTo>
                    <a:lnTo>
                      <a:pt x="3813" y="86"/>
                    </a:lnTo>
                    <a:lnTo>
                      <a:pt x="3813" y="933"/>
                    </a:lnTo>
                    <a:lnTo>
                      <a:pt x="2942" y="933"/>
                    </a:lnTo>
                    <a:lnTo>
                      <a:pt x="2942" y="1771"/>
                    </a:lnTo>
                    <a:lnTo>
                      <a:pt x="3811" y="1771"/>
                    </a:lnTo>
                    <a:lnTo>
                      <a:pt x="3811" y="2601"/>
                    </a:lnTo>
                    <a:close/>
                    <a:moveTo>
                      <a:pt x="487" y="1187"/>
                    </a:moveTo>
                    <a:lnTo>
                      <a:pt x="0" y="472"/>
                    </a:lnTo>
                    <a:lnTo>
                      <a:pt x="692" y="0"/>
                    </a:lnTo>
                    <a:lnTo>
                      <a:pt x="1179" y="714"/>
                    </a:lnTo>
                    <a:lnTo>
                      <a:pt x="487" y="1187"/>
                    </a:lnTo>
                    <a:close/>
                    <a:moveTo>
                      <a:pt x="2187" y="1771"/>
                    </a:moveTo>
                    <a:lnTo>
                      <a:pt x="1323" y="1771"/>
                    </a:lnTo>
                    <a:lnTo>
                      <a:pt x="1323" y="933"/>
                    </a:lnTo>
                    <a:lnTo>
                      <a:pt x="2187" y="933"/>
                    </a:lnTo>
                    <a:lnTo>
                      <a:pt x="2187" y="1771"/>
                    </a:lnTo>
                    <a:close/>
                  </a:path>
                </a:pathLst>
              </a:custGeom>
              <a:solidFill>
                <a:srgbClr val="FFFFFF"/>
              </a:solidFill>
              <a:ln w="9525">
                <a:noFill/>
                <a:round/>
                <a:headEnd/>
                <a:tailEnd/>
              </a:ln>
            </p:spPr>
            <p:txBody>
              <a:bodyPr/>
              <a:lstStyle/>
              <a:p>
                <a:endParaRPr lang="zh-CN" altLang="en-US"/>
              </a:p>
            </p:txBody>
          </p:sp>
          <p:sp>
            <p:nvSpPr>
              <p:cNvPr id="168" name="Freeform 100"/>
              <p:cNvSpPr>
                <a:spLocks noEditPoints="1"/>
              </p:cNvSpPr>
              <p:nvPr/>
            </p:nvSpPr>
            <p:spPr bwMode="auto">
              <a:xfrm>
                <a:off x="2248" y="690"/>
                <a:ext cx="225" cy="113"/>
              </a:xfrm>
              <a:custGeom>
                <a:avLst/>
                <a:gdLst/>
                <a:ahLst/>
                <a:cxnLst>
                  <a:cxn ang="0">
                    <a:pos x="1368" y="2601"/>
                  </a:cxn>
                  <a:cxn ang="0">
                    <a:pos x="0" y="1391"/>
                  </a:cxn>
                  <a:cxn ang="0">
                    <a:pos x="1366" y="86"/>
                  </a:cxn>
                  <a:cxn ang="0">
                    <a:pos x="1366" y="933"/>
                  </a:cxn>
                  <a:cxn ang="0">
                    <a:pos x="2237" y="933"/>
                  </a:cxn>
                  <a:cxn ang="0">
                    <a:pos x="2237" y="1771"/>
                  </a:cxn>
                  <a:cxn ang="0">
                    <a:pos x="1368" y="1771"/>
                  </a:cxn>
                  <a:cxn ang="0">
                    <a:pos x="1368" y="2601"/>
                  </a:cxn>
                  <a:cxn ang="0">
                    <a:pos x="4692" y="1187"/>
                  </a:cxn>
                  <a:cxn ang="0">
                    <a:pos x="5179" y="472"/>
                  </a:cxn>
                  <a:cxn ang="0">
                    <a:pos x="4487" y="0"/>
                  </a:cxn>
                  <a:cxn ang="0">
                    <a:pos x="4000" y="714"/>
                  </a:cxn>
                  <a:cxn ang="0">
                    <a:pos x="4692" y="1187"/>
                  </a:cxn>
                  <a:cxn ang="0">
                    <a:pos x="2992" y="1771"/>
                  </a:cxn>
                  <a:cxn ang="0">
                    <a:pos x="3856" y="1771"/>
                  </a:cxn>
                  <a:cxn ang="0">
                    <a:pos x="3856" y="933"/>
                  </a:cxn>
                  <a:cxn ang="0">
                    <a:pos x="2992" y="933"/>
                  </a:cxn>
                  <a:cxn ang="0">
                    <a:pos x="2992" y="1771"/>
                  </a:cxn>
                </a:cxnLst>
                <a:rect l="0" t="0" r="r" b="b"/>
                <a:pathLst>
                  <a:path w="5179" h="2601">
                    <a:moveTo>
                      <a:pt x="1368" y="2601"/>
                    </a:moveTo>
                    <a:lnTo>
                      <a:pt x="0" y="1391"/>
                    </a:lnTo>
                    <a:lnTo>
                      <a:pt x="1366" y="86"/>
                    </a:lnTo>
                    <a:lnTo>
                      <a:pt x="1366" y="933"/>
                    </a:lnTo>
                    <a:lnTo>
                      <a:pt x="2237" y="933"/>
                    </a:lnTo>
                    <a:lnTo>
                      <a:pt x="2237" y="1771"/>
                    </a:lnTo>
                    <a:lnTo>
                      <a:pt x="1368" y="1771"/>
                    </a:lnTo>
                    <a:lnTo>
                      <a:pt x="1368" y="2601"/>
                    </a:lnTo>
                    <a:close/>
                    <a:moveTo>
                      <a:pt x="4692" y="1187"/>
                    </a:moveTo>
                    <a:lnTo>
                      <a:pt x="5179" y="472"/>
                    </a:lnTo>
                    <a:lnTo>
                      <a:pt x="4487" y="0"/>
                    </a:lnTo>
                    <a:lnTo>
                      <a:pt x="4000" y="714"/>
                    </a:lnTo>
                    <a:lnTo>
                      <a:pt x="4692" y="1187"/>
                    </a:lnTo>
                    <a:close/>
                    <a:moveTo>
                      <a:pt x="2992" y="1771"/>
                    </a:moveTo>
                    <a:lnTo>
                      <a:pt x="3856" y="1771"/>
                    </a:lnTo>
                    <a:lnTo>
                      <a:pt x="3856" y="933"/>
                    </a:lnTo>
                    <a:lnTo>
                      <a:pt x="2992" y="933"/>
                    </a:lnTo>
                    <a:lnTo>
                      <a:pt x="2992" y="1771"/>
                    </a:lnTo>
                    <a:close/>
                  </a:path>
                </a:pathLst>
              </a:custGeom>
              <a:solidFill>
                <a:srgbClr val="FFFFFF"/>
              </a:solidFill>
              <a:ln w="9525">
                <a:noFill/>
                <a:round/>
                <a:headEnd/>
                <a:tailEnd/>
              </a:ln>
            </p:spPr>
            <p:txBody>
              <a:bodyPr/>
              <a:lstStyle/>
              <a:p>
                <a:endParaRPr lang="zh-CN" altLang="en-US"/>
              </a:p>
            </p:txBody>
          </p:sp>
          <p:sp>
            <p:nvSpPr>
              <p:cNvPr id="169" name="Freeform 101"/>
              <p:cNvSpPr>
                <a:spLocks noEditPoints="1"/>
              </p:cNvSpPr>
              <p:nvPr/>
            </p:nvSpPr>
            <p:spPr bwMode="auto">
              <a:xfrm>
                <a:off x="2423" y="507"/>
                <a:ext cx="176" cy="184"/>
              </a:xfrm>
              <a:custGeom>
                <a:avLst/>
                <a:gdLst/>
                <a:ahLst/>
                <a:cxnLst>
                  <a:cxn ang="0">
                    <a:pos x="2425" y="43"/>
                  </a:cxn>
                  <a:cxn ang="0">
                    <a:pos x="2893" y="210"/>
                  </a:cxn>
                  <a:cxn ang="0">
                    <a:pos x="3302" y="484"/>
                  </a:cxn>
                  <a:cxn ang="0">
                    <a:pos x="3636" y="852"/>
                  </a:cxn>
                  <a:cxn ang="0">
                    <a:pos x="3879" y="1294"/>
                  </a:cxn>
                  <a:cxn ang="0">
                    <a:pos x="4014" y="1795"/>
                  </a:cxn>
                  <a:cxn ang="0">
                    <a:pos x="4028" y="2333"/>
                  </a:cxn>
                  <a:cxn ang="0">
                    <a:pos x="3915" y="2844"/>
                  </a:cxn>
                  <a:cxn ang="0">
                    <a:pos x="3693" y="3298"/>
                  </a:cxn>
                  <a:cxn ang="0">
                    <a:pos x="3375" y="3683"/>
                  </a:cxn>
                  <a:cxn ang="0">
                    <a:pos x="2980" y="3977"/>
                  </a:cxn>
                  <a:cxn ang="0">
                    <a:pos x="2522" y="4166"/>
                  </a:cxn>
                  <a:cxn ang="0">
                    <a:pos x="2019" y="4233"/>
                  </a:cxn>
                  <a:cxn ang="0">
                    <a:pos x="1515" y="4166"/>
                  </a:cxn>
                  <a:cxn ang="0">
                    <a:pos x="1057" y="3977"/>
                  </a:cxn>
                  <a:cxn ang="0">
                    <a:pos x="663" y="3683"/>
                  </a:cxn>
                  <a:cxn ang="0">
                    <a:pos x="345" y="3298"/>
                  </a:cxn>
                  <a:cxn ang="0">
                    <a:pos x="123" y="2844"/>
                  </a:cxn>
                  <a:cxn ang="0">
                    <a:pos x="10" y="2333"/>
                  </a:cxn>
                  <a:cxn ang="0">
                    <a:pos x="23" y="1795"/>
                  </a:cxn>
                  <a:cxn ang="0">
                    <a:pos x="159" y="1294"/>
                  </a:cxn>
                  <a:cxn ang="0">
                    <a:pos x="402" y="852"/>
                  </a:cxn>
                  <a:cxn ang="0">
                    <a:pos x="736" y="484"/>
                  </a:cxn>
                  <a:cxn ang="0">
                    <a:pos x="1145" y="210"/>
                  </a:cxn>
                  <a:cxn ang="0">
                    <a:pos x="1612" y="43"/>
                  </a:cxn>
                  <a:cxn ang="0">
                    <a:pos x="2019" y="712"/>
                  </a:cxn>
                  <a:cxn ang="0">
                    <a:pos x="2353" y="757"/>
                  </a:cxn>
                  <a:cxn ang="0">
                    <a:pos x="2657" y="882"/>
                  </a:cxn>
                  <a:cxn ang="0">
                    <a:pos x="2919" y="1077"/>
                  </a:cxn>
                  <a:cxn ang="0">
                    <a:pos x="3129" y="1332"/>
                  </a:cxn>
                  <a:cxn ang="0">
                    <a:pos x="3277" y="1635"/>
                  </a:cxn>
                  <a:cxn ang="0">
                    <a:pos x="3351" y="1973"/>
                  </a:cxn>
                  <a:cxn ang="0">
                    <a:pos x="3343" y="2330"/>
                  </a:cxn>
                  <a:cxn ang="0">
                    <a:pos x="3253" y="2663"/>
                  </a:cxn>
                  <a:cxn ang="0">
                    <a:pos x="3092" y="2956"/>
                  </a:cxn>
                  <a:cxn ang="0">
                    <a:pos x="2870" y="3199"/>
                  </a:cxn>
                  <a:cxn ang="0">
                    <a:pos x="2599" y="3383"/>
                  </a:cxn>
                  <a:cxn ang="0">
                    <a:pos x="2289" y="3493"/>
                  </a:cxn>
                  <a:cxn ang="0">
                    <a:pos x="1951" y="3519"/>
                  </a:cxn>
                  <a:cxn ang="0">
                    <a:pos x="1621" y="3458"/>
                  </a:cxn>
                  <a:cxn ang="0">
                    <a:pos x="1325" y="3318"/>
                  </a:cxn>
                  <a:cxn ang="0">
                    <a:pos x="1073" y="3109"/>
                  </a:cxn>
                  <a:cxn ang="0">
                    <a:pos x="873" y="2844"/>
                  </a:cxn>
                  <a:cxn ang="0">
                    <a:pos x="740" y="2533"/>
                  </a:cxn>
                  <a:cxn ang="0">
                    <a:pos x="681" y="2189"/>
                  </a:cxn>
                  <a:cxn ang="0">
                    <a:pos x="707" y="1834"/>
                  </a:cxn>
                  <a:cxn ang="0">
                    <a:pos x="812" y="1508"/>
                  </a:cxn>
                  <a:cxn ang="0">
                    <a:pos x="985" y="1224"/>
                  </a:cxn>
                  <a:cxn ang="0">
                    <a:pos x="1218" y="992"/>
                  </a:cxn>
                  <a:cxn ang="0">
                    <a:pos x="1498" y="822"/>
                  </a:cxn>
                  <a:cxn ang="0">
                    <a:pos x="1815" y="729"/>
                  </a:cxn>
                </a:cxnLst>
                <a:rect l="0" t="0" r="r" b="b"/>
                <a:pathLst>
                  <a:path w="4038" h="4233">
                    <a:moveTo>
                      <a:pt x="2019" y="0"/>
                    </a:moveTo>
                    <a:lnTo>
                      <a:pt x="2122" y="3"/>
                    </a:lnTo>
                    <a:lnTo>
                      <a:pt x="2225" y="11"/>
                    </a:lnTo>
                    <a:lnTo>
                      <a:pt x="2326" y="24"/>
                    </a:lnTo>
                    <a:lnTo>
                      <a:pt x="2425" y="43"/>
                    </a:lnTo>
                    <a:lnTo>
                      <a:pt x="2522" y="68"/>
                    </a:lnTo>
                    <a:lnTo>
                      <a:pt x="2619" y="95"/>
                    </a:lnTo>
                    <a:lnTo>
                      <a:pt x="2712" y="129"/>
                    </a:lnTo>
                    <a:lnTo>
                      <a:pt x="2804" y="167"/>
                    </a:lnTo>
                    <a:lnTo>
                      <a:pt x="2893" y="210"/>
                    </a:lnTo>
                    <a:lnTo>
                      <a:pt x="2980" y="257"/>
                    </a:lnTo>
                    <a:lnTo>
                      <a:pt x="3065" y="307"/>
                    </a:lnTo>
                    <a:lnTo>
                      <a:pt x="3147" y="363"/>
                    </a:lnTo>
                    <a:lnTo>
                      <a:pt x="3226" y="421"/>
                    </a:lnTo>
                    <a:lnTo>
                      <a:pt x="3302" y="484"/>
                    </a:lnTo>
                    <a:lnTo>
                      <a:pt x="3375" y="551"/>
                    </a:lnTo>
                    <a:lnTo>
                      <a:pt x="3445" y="621"/>
                    </a:lnTo>
                    <a:lnTo>
                      <a:pt x="3513" y="695"/>
                    </a:lnTo>
                    <a:lnTo>
                      <a:pt x="3576" y="772"/>
                    </a:lnTo>
                    <a:lnTo>
                      <a:pt x="3636" y="852"/>
                    </a:lnTo>
                    <a:lnTo>
                      <a:pt x="3693" y="934"/>
                    </a:lnTo>
                    <a:lnTo>
                      <a:pt x="3745" y="1021"/>
                    </a:lnTo>
                    <a:lnTo>
                      <a:pt x="3793" y="1109"/>
                    </a:lnTo>
                    <a:lnTo>
                      <a:pt x="3839" y="1201"/>
                    </a:lnTo>
                    <a:lnTo>
                      <a:pt x="3879" y="1294"/>
                    </a:lnTo>
                    <a:lnTo>
                      <a:pt x="3915" y="1390"/>
                    </a:lnTo>
                    <a:lnTo>
                      <a:pt x="3947" y="1489"/>
                    </a:lnTo>
                    <a:lnTo>
                      <a:pt x="3974" y="1588"/>
                    </a:lnTo>
                    <a:lnTo>
                      <a:pt x="3997" y="1691"/>
                    </a:lnTo>
                    <a:lnTo>
                      <a:pt x="4014" y="1795"/>
                    </a:lnTo>
                    <a:lnTo>
                      <a:pt x="4028" y="1901"/>
                    </a:lnTo>
                    <a:lnTo>
                      <a:pt x="4035" y="2008"/>
                    </a:lnTo>
                    <a:lnTo>
                      <a:pt x="4038" y="2117"/>
                    </a:lnTo>
                    <a:lnTo>
                      <a:pt x="4035" y="2226"/>
                    </a:lnTo>
                    <a:lnTo>
                      <a:pt x="4028" y="2333"/>
                    </a:lnTo>
                    <a:lnTo>
                      <a:pt x="4014" y="2439"/>
                    </a:lnTo>
                    <a:lnTo>
                      <a:pt x="3997" y="2542"/>
                    </a:lnTo>
                    <a:lnTo>
                      <a:pt x="3974" y="2644"/>
                    </a:lnTo>
                    <a:lnTo>
                      <a:pt x="3947" y="2745"/>
                    </a:lnTo>
                    <a:lnTo>
                      <a:pt x="3915" y="2844"/>
                    </a:lnTo>
                    <a:lnTo>
                      <a:pt x="3879" y="2939"/>
                    </a:lnTo>
                    <a:lnTo>
                      <a:pt x="3839" y="3033"/>
                    </a:lnTo>
                    <a:lnTo>
                      <a:pt x="3793" y="3124"/>
                    </a:lnTo>
                    <a:lnTo>
                      <a:pt x="3745" y="3213"/>
                    </a:lnTo>
                    <a:lnTo>
                      <a:pt x="3693" y="3298"/>
                    </a:lnTo>
                    <a:lnTo>
                      <a:pt x="3636" y="3381"/>
                    </a:lnTo>
                    <a:lnTo>
                      <a:pt x="3576" y="3462"/>
                    </a:lnTo>
                    <a:lnTo>
                      <a:pt x="3513" y="3539"/>
                    </a:lnTo>
                    <a:lnTo>
                      <a:pt x="3445" y="3612"/>
                    </a:lnTo>
                    <a:lnTo>
                      <a:pt x="3375" y="3683"/>
                    </a:lnTo>
                    <a:lnTo>
                      <a:pt x="3302" y="3749"/>
                    </a:lnTo>
                    <a:lnTo>
                      <a:pt x="3226" y="3811"/>
                    </a:lnTo>
                    <a:lnTo>
                      <a:pt x="3147" y="3871"/>
                    </a:lnTo>
                    <a:lnTo>
                      <a:pt x="3065" y="3926"/>
                    </a:lnTo>
                    <a:lnTo>
                      <a:pt x="2980" y="3977"/>
                    </a:lnTo>
                    <a:lnTo>
                      <a:pt x="2893" y="4024"/>
                    </a:lnTo>
                    <a:lnTo>
                      <a:pt x="2804" y="4066"/>
                    </a:lnTo>
                    <a:lnTo>
                      <a:pt x="2712" y="4104"/>
                    </a:lnTo>
                    <a:lnTo>
                      <a:pt x="2619" y="4137"/>
                    </a:lnTo>
                    <a:lnTo>
                      <a:pt x="2522" y="4166"/>
                    </a:lnTo>
                    <a:lnTo>
                      <a:pt x="2425" y="4190"/>
                    </a:lnTo>
                    <a:lnTo>
                      <a:pt x="2326" y="4208"/>
                    </a:lnTo>
                    <a:lnTo>
                      <a:pt x="2225" y="4221"/>
                    </a:lnTo>
                    <a:lnTo>
                      <a:pt x="2122" y="4230"/>
                    </a:lnTo>
                    <a:lnTo>
                      <a:pt x="2019" y="4233"/>
                    </a:lnTo>
                    <a:lnTo>
                      <a:pt x="1916" y="4230"/>
                    </a:lnTo>
                    <a:lnTo>
                      <a:pt x="1813" y="4221"/>
                    </a:lnTo>
                    <a:lnTo>
                      <a:pt x="1712" y="4208"/>
                    </a:lnTo>
                    <a:lnTo>
                      <a:pt x="1612" y="4190"/>
                    </a:lnTo>
                    <a:lnTo>
                      <a:pt x="1515" y="4166"/>
                    </a:lnTo>
                    <a:lnTo>
                      <a:pt x="1419" y="4137"/>
                    </a:lnTo>
                    <a:lnTo>
                      <a:pt x="1326" y="4104"/>
                    </a:lnTo>
                    <a:lnTo>
                      <a:pt x="1234" y="4066"/>
                    </a:lnTo>
                    <a:lnTo>
                      <a:pt x="1145" y="4024"/>
                    </a:lnTo>
                    <a:lnTo>
                      <a:pt x="1057" y="3977"/>
                    </a:lnTo>
                    <a:lnTo>
                      <a:pt x="973" y="3926"/>
                    </a:lnTo>
                    <a:lnTo>
                      <a:pt x="891" y="3871"/>
                    </a:lnTo>
                    <a:lnTo>
                      <a:pt x="812" y="3811"/>
                    </a:lnTo>
                    <a:lnTo>
                      <a:pt x="736" y="3749"/>
                    </a:lnTo>
                    <a:lnTo>
                      <a:pt x="663" y="3683"/>
                    </a:lnTo>
                    <a:lnTo>
                      <a:pt x="593" y="3612"/>
                    </a:lnTo>
                    <a:lnTo>
                      <a:pt x="525" y="3539"/>
                    </a:lnTo>
                    <a:lnTo>
                      <a:pt x="462" y="3462"/>
                    </a:lnTo>
                    <a:lnTo>
                      <a:pt x="402" y="3381"/>
                    </a:lnTo>
                    <a:lnTo>
                      <a:pt x="345" y="3298"/>
                    </a:lnTo>
                    <a:lnTo>
                      <a:pt x="293" y="3213"/>
                    </a:lnTo>
                    <a:lnTo>
                      <a:pt x="244" y="3124"/>
                    </a:lnTo>
                    <a:lnTo>
                      <a:pt x="199" y="3033"/>
                    </a:lnTo>
                    <a:lnTo>
                      <a:pt x="159" y="2939"/>
                    </a:lnTo>
                    <a:lnTo>
                      <a:pt x="123" y="2844"/>
                    </a:lnTo>
                    <a:lnTo>
                      <a:pt x="91" y="2745"/>
                    </a:lnTo>
                    <a:lnTo>
                      <a:pt x="63" y="2644"/>
                    </a:lnTo>
                    <a:lnTo>
                      <a:pt x="41" y="2542"/>
                    </a:lnTo>
                    <a:lnTo>
                      <a:pt x="23" y="2439"/>
                    </a:lnTo>
                    <a:lnTo>
                      <a:pt x="10" y="2333"/>
                    </a:lnTo>
                    <a:lnTo>
                      <a:pt x="3" y="2226"/>
                    </a:lnTo>
                    <a:lnTo>
                      <a:pt x="0" y="2117"/>
                    </a:lnTo>
                    <a:lnTo>
                      <a:pt x="3" y="2008"/>
                    </a:lnTo>
                    <a:lnTo>
                      <a:pt x="10" y="1901"/>
                    </a:lnTo>
                    <a:lnTo>
                      <a:pt x="23" y="1795"/>
                    </a:lnTo>
                    <a:lnTo>
                      <a:pt x="41" y="1691"/>
                    </a:lnTo>
                    <a:lnTo>
                      <a:pt x="63" y="1588"/>
                    </a:lnTo>
                    <a:lnTo>
                      <a:pt x="91" y="1489"/>
                    </a:lnTo>
                    <a:lnTo>
                      <a:pt x="123" y="1390"/>
                    </a:lnTo>
                    <a:lnTo>
                      <a:pt x="159" y="1294"/>
                    </a:lnTo>
                    <a:lnTo>
                      <a:pt x="199" y="1201"/>
                    </a:lnTo>
                    <a:lnTo>
                      <a:pt x="244" y="1109"/>
                    </a:lnTo>
                    <a:lnTo>
                      <a:pt x="293" y="1021"/>
                    </a:lnTo>
                    <a:lnTo>
                      <a:pt x="345" y="934"/>
                    </a:lnTo>
                    <a:lnTo>
                      <a:pt x="402" y="852"/>
                    </a:lnTo>
                    <a:lnTo>
                      <a:pt x="462" y="772"/>
                    </a:lnTo>
                    <a:lnTo>
                      <a:pt x="525" y="695"/>
                    </a:lnTo>
                    <a:lnTo>
                      <a:pt x="593" y="621"/>
                    </a:lnTo>
                    <a:lnTo>
                      <a:pt x="663" y="551"/>
                    </a:lnTo>
                    <a:lnTo>
                      <a:pt x="736" y="484"/>
                    </a:lnTo>
                    <a:lnTo>
                      <a:pt x="812" y="421"/>
                    </a:lnTo>
                    <a:lnTo>
                      <a:pt x="891" y="363"/>
                    </a:lnTo>
                    <a:lnTo>
                      <a:pt x="973" y="307"/>
                    </a:lnTo>
                    <a:lnTo>
                      <a:pt x="1057" y="257"/>
                    </a:lnTo>
                    <a:lnTo>
                      <a:pt x="1145" y="210"/>
                    </a:lnTo>
                    <a:lnTo>
                      <a:pt x="1234" y="167"/>
                    </a:lnTo>
                    <a:lnTo>
                      <a:pt x="1326" y="129"/>
                    </a:lnTo>
                    <a:lnTo>
                      <a:pt x="1419" y="95"/>
                    </a:lnTo>
                    <a:lnTo>
                      <a:pt x="1515" y="68"/>
                    </a:lnTo>
                    <a:lnTo>
                      <a:pt x="1612" y="43"/>
                    </a:lnTo>
                    <a:lnTo>
                      <a:pt x="1712" y="24"/>
                    </a:lnTo>
                    <a:lnTo>
                      <a:pt x="1813" y="11"/>
                    </a:lnTo>
                    <a:lnTo>
                      <a:pt x="1916" y="3"/>
                    </a:lnTo>
                    <a:lnTo>
                      <a:pt x="2019" y="0"/>
                    </a:lnTo>
                    <a:close/>
                    <a:moveTo>
                      <a:pt x="2019" y="712"/>
                    </a:moveTo>
                    <a:lnTo>
                      <a:pt x="2087" y="714"/>
                    </a:lnTo>
                    <a:lnTo>
                      <a:pt x="2156" y="720"/>
                    </a:lnTo>
                    <a:lnTo>
                      <a:pt x="2223" y="729"/>
                    </a:lnTo>
                    <a:lnTo>
                      <a:pt x="2289" y="741"/>
                    </a:lnTo>
                    <a:lnTo>
                      <a:pt x="2353" y="757"/>
                    </a:lnTo>
                    <a:lnTo>
                      <a:pt x="2416" y="775"/>
                    </a:lnTo>
                    <a:lnTo>
                      <a:pt x="2479" y="798"/>
                    </a:lnTo>
                    <a:lnTo>
                      <a:pt x="2539" y="822"/>
                    </a:lnTo>
                    <a:lnTo>
                      <a:pt x="2599" y="851"/>
                    </a:lnTo>
                    <a:lnTo>
                      <a:pt x="2657" y="882"/>
                    </a:lnTo>
                    <a:lnTo>
                      <a:pt x="2713" y="916"/>
                    </a:lnTo>
                    <a:lnTo>
                      <a:pt x="2768" y="953"/>
                    </a:lnTo>
                    <a:lnTo>
                      <a:pt x="2820" y="992"/>
                    </a:lnTo>
                    <a:lnTo>
                      <a:pt x="2870" y="1033"/>
                    </a:lnTo>
                    <a:lnTo>
                      <a:pt x="2919" y="1077"/>
                    </a:lnTo>
                    <a:lnTo>
                      <a:pt x="2966" y="1125"/>
                    </a:lnTo>
                    <a:lnTo>
                      <a:pt x="3010" y="1173"/>
                    </a:lnTo>
                    <a:lnTo>
                      <a:pt x="3052" y="1224"/>
                    </a:lnTo>
                    <a:lnTo>
                      <a:pt x="3092" y="1277"/>
                    </a:lnTo>
                    <a:lnTo>
                      <a:pt x="3129" y="1332"/>
                    </a:lnTo>
                    <a:lnTo>
                      <a:pt x="3164" y="1389"/>
                    </a:lnTo>
                    <a:lnTo>
                      <a:pt x="3196" y="1448"/>
                    </a:lnTo>
                    <a:lnTo>
                      <a:pt x="3226" y="1508"/>
                    </a:lnTo>
                    <a:lnTo>
                      <a:pt x="3253" y="1571"/>
                    </a:lnTo>
                    <a:lnTo>
                      <a:pt x="3277" y="1635"/>
                    </a:lnTo>
                    <a:lnTo>
                      <a:pt x="3298" y="1699"/>
                    </a:lnTo>
                    <a:lnTo>
                      <a:pt x="3317" y="1766"/>
                    </a:lnTo>
                    <a:lnTo>
                      <a:pt x="3332" y="1834"/>
                    </a:lnTo>
                    <a:lnTo>
                      <a:pt x="3343" y="1903"/>
                    </a:lnTo>
                    <a:lnTo>
                      <a:pt x="3351" y="1973"/>
                    </a:lnTo>
                    <a:lnTo>
                      <a:pt x="3357" y="2045"/>
                    </a:lnTo>
                    <a:lnTo>
                      <a:pt x="3359" y="2117"/>
                    </a:lnTo>
                    <a:lnTo>
                      <a:pt x="3357" y="2189"/>
                    </a:lnTo>
                    <a:lnTo>
                      <a:pt x="3351" y="2260"/>
                    </a:lnTo>
                    <a:lnTo>
                      <a:pt x="3343" y="2330"/>
                    </a:lnTo>
                    <a:lnTo>
                      <a:pt x="3332" y="2400"/>
                    </a:lnTo>
                    <a:lnTo>
                      <a:pt x="3317" y="2467"/>
                    </a:lnTo>
                    <a:lnTo>
                      <a:pt x="3298" y="2533"/>
                    </a:lnTo>
                    <a:lnTo>
                      <a:pt x="3277" y="2599"/>
                    </a:lnTo>
                    <a:lnTo>
                      <a:pt x="3253" y="2663"/>
                    </a:lnTo>
                    <a:lnTo>
                      <a:pt x="3226" y="2724"/>
                    </a:lnTo>
                    <a:lnTo>
                      <a:pt x="3196" y="2785"/>
                    </a:lnTo>
                    <a:lnTo>
                      <a:pt x="3164" y="2844"/>
                    </a:lnTo>
                    <a:lnTo>
                      <a:pt x="3129" y="2901"/>
                    </a:lnTo>
                    <a:lnTo>
                      <a:pt x="3092" y="2956"/>
                    </a:lnTo>
                    <a:lnTo>
                      <a:pt x="3052" y="3009"/>
                    </a:lnTo>
                    <a:lnTo>
                      <a:pt x="3010" y="3061"/>
                    </a:lnTo>
                    <a:lnTo>
                      <a:pt x="2966" y="3109"/>
                    </a:lnTo>
                    <a:lnTo>
                      <a:pt x="2919" y="3155"/>
                    </a:lnTo>
                    <a:lnTo>
                      <a:pt x="2870" y="3199"/>
                    </a:lnTo>
                    <a:lnTo>
                      <a:pt x="2820" y="3242"/>
                    </a:lnTo>
                    <a:lnTo>
                      <a:pt x="2768" y="3281"/>
                    </a:lnTo>
                    <a:lnTo>
                      <a:pt x="2713" y="3318"/>
                    </a:lnTo>
                    <a:lnTo>
                      <a:pt x="2657" y="3352"/>
                    </a:lnTo>
                    <a:lnTo>
                      <a:pt x="2599" y="3383"/>
                    </a:lnTo>
                    <a:lnTo>
                      <a:pt x="2539" y="3410"/>
                    </a:lnTo>
                    <a:lnTo>
                      <a:pt x="2479" y="3436"/>
                    </a:lnTo>
                    <a:lnTo>
                      <a:pt x="2416" y="3458"/>
                    </a:lnTo>
                    <a:lnTo>
                      <a:pt x="2353" y="3477"/>
                    </a:lnTo>
                    <a:lnTo>
                      <a:pt x="2289" y="3493"/>
                    </a:lnTo>
                    <a:lnTo>
                      <a:pt x="2223" y="3505"/>
                    </a:lnTo>
                    <a:lnTo>
                      <a:pt x="2156" y="3514"/>
                    </a:lnTo>
                    <a:lnTo>
                      <a:pt x="2087" y="3519"/>
                    </a:lnTo>
                    <a:lnTo>
                      <a:pt x="2019" y="3521"/>
                    </a:lnTo>
                    <a:lnTo>
                      <a:pt x="1951" y="3519"/>
                    </a:lnTo>
                    <a:lnTo>
                      <a:pt x="1883" y="3514"/>
                    </a:lnTo>
                    <a:lnTo>
                      <a:pt x="1815" y="3505"/>
                    </a:lnTo>
                    <a:lnTo>
                      <a:pt x="1749" y="3493"/>
                    </a:lnTo>
                    <a:lnTo>
                      <a:pt x="1684" y="3477"/>
                    </a:lnTo>
                    <a:lnTo>
                      <a:pt x="1621" y="3458"/>
                    </a:lnTo>
                    <a:lnTo>
                      <a:pt x="1559" y="3436"/>
                    </a:lnTo>
                    <a:lnTo>
                      <a:pt x="1498" y="3410"/>
                    </a:lnTo>
                    <a:lnTo>
                      <a:pt x="1439" y="3383"/>
                    </a:lnTo>
                    <a:lnTo>
                      <a:pt x="1381" y="3352"/>
                    </a:lnTo>
                    <a:lnTo>
                      <a:pt x="1325" y="3318"/>
                    </a:lnTo>
                    <a:lnTo>
                      <a:pt x="1270" y="3281"/>
                    </a:lnTo>
                    <a:lnTo>
                      <a:pt x="1218" y="3242"/>
                    </a:lnTo>
                    <a:lnTo>
                      <a:pt x="1167" y="3199"/>
                    </a:lnTo>
                    <a:lnTo>
                      <a:pt x="1119" y="3155"/>
                    </a:lnTo>
                    <a:lnTo>
                      <a:pt x="1073" y="3109"/>
                    </a:lnTo>
                    <a:lnTo>
                      <a:pt x="1028" y="3061"/>
                    </a:lnTo>
                    <a:lnTo>
                      <a:pt x="985" y="3009"/>
                    </a:lnTo>
                    <a:lnTo>
                      <a:pt x="945" y="2956"/>
                    </a:lnTo>
                    <a:lnTo>
                      <a:pt x="908" y="2901"/>
                    </a:lnTo>
                    <a:lnTo>
                      <a:pt x="873" y="2844"/>
                    </a:lnTo>
                    <a:lnTo>
                      <a:pt x="842" y="2785"/>
                    </a:lnTo>
                    <a:lnTo>
                      <a:pt x="812" y="2724"/>
                    </a:lnTo>
                    <a:lnTo>
                      <a:pt x="785" y="2663"/>
                    </a:lnTo>
                    <a:lnTo>
                      <a:pt x="760" y="2599"/>
                    </a:lnTo>
                    <a:lnTo>
                      <a:pt x="740" y="2533"/>
                    </a:lnTo>
                    <a:lnTo>
                      <a:pt x="721" y="2467"/>
                    </a:lnTo>
                    <a:lnTo>
                      <a:pt x="707" y="2400"/>
                    </a:lnTo>
                    <a:lnTo>
                      <a:pt x="695" y="2330"/>
                    </a:lnTo>
                    <a:lnTo>
                      <a:pt x="686" y="2260"/>
                    </a:lnTo>
                    <a:lnTo>
                      <a:pt x="681" y="2189"/>
                    </a:lnTo>
                    <a:lnTo>
                      <a:pt x="679" y="2117"/>
                    </a:lnTo>
                    <a:lnTo>
                      <a:pt x="681" y="2045"/>
                    </a:lnTo>
                    <a:lnTo>
                      <a:pt x="686" y="1973"/>
                    </a:lnTo>
                    <a:lnTo>
                      <a:pt x="695" y="1903"/>
                    </a:lnTo>
                    <a:lnTo>
                      <a:pt x="707" y="1834"/>
                    </a:lnTo>
                    <a:lnTo>
                      <a:pt x="721" y="1766"/>
                    </a:lnTo>
                    <a:lnTo>
                      <a:pt x="740" y="1699"/>
                    </a:lnTo>
                    <a:lnTo>
                      <a:pt x="760" y="1635"/>
                    </a:lnTo>
                    <a:lnTo>
                      <a:pt x="785" y="1571"/>
                    </a:lnTo>
                    <a:lnTo>
                      <a:pt x="812" y="1508"/>
                    </a:lnTo>
                    <a:lnTo>
                      <a:pt x="842" y="1448"/>
                    </a:lnTo>
                    <a:lnTo>
                      <a:pt x="873" y="1389"/>
                    </a:lnTo>
                    <a:lnTo>
                      <a:pt x="908" y="1332"/>
                    </a:lnTo>
                    <a:lnTo>
                      <a:pt x="945" y="1277"/>
                    </a:lnTo>
                    <a:lnTo>
                      <a:pt x="985" y="1224"/>
                    </a:lnTo>
                    <a:lnTo>
                      <a:pt x="1028" y="1173"/>
                    </a:lnTo>
                    <a:lnTo>
                      <a:pt x="1073" y="1125"/>
                    </a:lnTo>
                    <a:lnTo>
                      <a:pt x="1119" y="1077"/>
                    </a:lnTo>
                    <a:lnTo>
                      <a:pt x="1167" y="1033"/>
                    </a:lnTo>
                    <a:lnTo>
                      <a:pt x="1218" y="992"/>
                    </a:lnTo>
                    <a:lnTo>
                      <a:pt x="1270" y="953"/>
                    </a:lnTo>
                    <a:lnTo>
                      <a:pt x="1325" y="916"/>
                    </a:lnTo>
                    <a:lnTo>
                      <a:pt x="1381" y="882"/>
                    </a:lnTo>
                    <a:lnTo>
                      <a:pt x="1439" y="851"/>
                    </a:lnTo>
                    <a:lnTo>
                      <a:pt x="1498" y="822"/>
                    </a:lnTo>
                    <a:lnTo>
                      <a:pt x="1559" y="798"/>
                    </a:lnTo>
                    <a:lnTo>
                      <a:pt x="1621" y="775"/>
                    </a:lnTo>
                    <a:lnTo>
                      <a:pt x="1684" y="757"/>
                    </a:lnTo>
                    <a:lnTo>
                      <a:pt x="1749" y="741"/>
                    </a:lnTo>
                    <a:lnTo>
                      <a:pt x="1815" y="729"/>
                    </a:lnTo>
                    <a:lnTo>
                      <a:pt x="1883" y="720"/>
                    </a:lnTo>
                    <a:lnTo>
                      <a:pt x="1951" y="714"/>
                    </a:lnTo>
                    <a:lnTo>
                      <a:pt x="2019" y="712"/>
                    </a:lnTo>
                    <a:close/>
                  </a:path>
                </a:pathLst>
              </a:custGeom>
              <a:solidFill>
                <a:srgbClr val="FFFFFF"/>
              </a:solidFill>
              <a:ln w="9525">
                <a:noFill/>
                <a:round/>
                <a:headEnd/>
                <a:tailEnd/>
              </a:ln>
            </p:spPr>
            <p:txBody>
              <a:bodyPr/>
              <a:lstStyle/>
              <a:p>
                <a:endParaRPr lang="zh-CN" altLang="en-US"/>
              </a:p>
            </p:txBody>
          </p:sp>
        </p:grpSp>
        <p:sp>
          <p:nvSpPr>
            <p:cNvPr id="158" name="Text Box 102"/>
            <p:cNvSpPr txBox="1">
              <a:spLocks noChangeArrowheads="1"/>
            </p:cNvSpPr>
            <p:nvPr/>
          </p:nvSpPr>
          <p:spPr bwMode="auto">
            <a:xfrm>
              <a:off x="2653" y="1933"/>
              <a:ext cx="181" cy="83"/>
            </a:xfrm>
            <a:prstGeom prst="rect">
              <a:avLst/>
            </a:prstGeom>
            <a:noFill/>
            <a:ln w="9525">
              <a:noFill/>
              <a:miter lim="800000"/>
              <a:headEnd/>
              <a:tailEnd/>
            </a:ln>
            <a:effectLst/>
          </p:spPr>
          <p:txBody>
            <a:bodyPr lIns="0" tIns="32846" rIns="0" bIns="0">
              <a:spAutoFit/>
            </a:bodyPr>
            <a:lstStyle/>
            <a:p>
              <a:pPr algn="ctr" defTabSz="835025" latinLnBrk="0">
                <a:lnSpc>
                  <a:spcPct val="50000"/>
                </a:lnSpc>
                <a:spcBef>
                  <a:spcPct val="50000"/>
                </a:spcBef>
              </a:pPr>
              <a:r>
                <a:rPr lang="en-US" altLang="zh-CN" b="1" i="0">
                  <a:solidFill>
                    <a:schemeClr val="tx1"/>
                  </a:solidFill>
                  <a:ea typeface="宋体" pitchFamily="2" charset="-122"/>
                </a:rPr>
                <a:t>HA</a:t>
              </a:r>
            </a:p>
          </p:txBody>
        </p:sp>
      </p:grpSp>
      <p:grpSp>
        <p:nvGrpSpPr>
          <p:cNvPr id="170" name="Group 103"/>
          <p:cNvGrpSpPr>
            <a:grpSpLocks/>
          </p:cNvGrpSpPr>
          <p:nvPr/>
        </p:nvGrpSpPr>
        <p:grpSpPr bwMode="auto">
          <a:xfrm>
            <a:off x="3502025" y="1293236"/>
            <a:ext cx="636587" cy="525202"/>
            <a:chOff x="1837" y="1434"/>
            <a:chExt cx="453" cy="347"/>
          </a:xfrm>
        </p:grpSpPr>
        <p:pic>
          <p:nvPicPr>
            <p:cNvPr id="171" name="Picture 104" descr="aaa"/>
            <p:cNvPicPr>
              <a:picLocks noChangeAspect="1" noChangeArrowheads="1"/>
            </p:cNvPicPr>
            <p:nvPr/>
          </p:nvPicPr>
          <p:blipFill>
            <a:blip r:embed="rId3"/>
            <a:srcRect/>
            <a:stretch>
              <a:fillRect/>
            </a:stretch>
          </p:blipFill>
          <p:spPr bwMode="auto">
            <a:xfrm>
              <a:off x="1973" y="1434"/>
              <a:ext cx="194" cy="227"/>
            </a:xfrm>
            <a:prstGeom prst="rect">
              <a:avLst/>
            </a:prstGeom>
            <a:noFill/>
          </p:spPr>
        </p:pic>
        <p:sp>
          <p:nvSpPr>
            <p:cNvPr id="172" name="Text Box 105"/>
            <p:cNvSpPr txBox="1">
              <a:spLocks noChangeArrowheads="1"/>
            </p:cNvSpPr>
            <p:nvPr/>
          </p:nvSpPr>
          <p:spPr bwMode="auto">
            <a:xfrm>
              <a:off x="1837" y="1661"/>
              <a:ext cx="453" cy="120"/>
            </a:xfrm>
            <a:prstGeom prst="rect">
              <a:avLst/>
            </a:prstGeom>
            <a:noFill/>
            <a:ln w="9525">
              <a:noFill/>
              <a:miter lim="800000"/>
              <a:headEnd/>
              <a:tailEnd/>
            </a:ln>
            <a:effectLst/>
          </p:spPr>
          <p:txBody>
            <a:bodyPr lIns="0" tIns="32846" rIns="0" bIns="0">
              <a:spAutoFit/>
            </a:bodyPr>
            <a:lstStyle/>
            <a:p>
              <a:pPr algn="ctr" defTabSz="835025" latinLnBrk="0">
                <a:lnSpc>
                  <a:spcPct val="80000"/>
                </a:lnSpc>
                <a:spcBef>
                  <a:spcPct val="50000"/>
                </a:spcBef>
              </a:pPr>
              <a:r>
                <a:rPr lang="en-US" altLang="zh-CN" b="1" i="0">
                  <a:solidFill>
                    <a:schemeClr val="tx1"/>
                  </a:solidFill>
                  <a:ea typeface="宋体" pitchFamily="2" charset="-122"/>
                </a:rPr>
                <a:t>AAA</a:t>
              </a:r>
            </a:p>
          </p:txBody>
        </p:sp>
      </p:grpSp>
      <p:sp>
        <p:nvSpPr>
          <p:cNvPr id="173" name="Line 106"/>
          <p:cNvSpPr>
            <a:spLocks noChangeShapeType="1"/>
          </p:cNvSpPr>
          <p:nvPr/>
        </p:nvSpPr>
        <p:spPr bwMode="auto">
          <a:xfrm flipH="1">
            <a:off x="3273425" y="2133600"/>
            <a:ext cx="249238" cy="373062"/>
          </a:xfrm>
          <a:prstGeom prst="line">
            <a:avLst/>
          </a:prstGeom>
          <a:noFill/>
          <a:ln w="12700">
            <a:solidFill>
              <a:srgbClr val="333399"/>
            </a:solidFill>
            <a:round/>
            <a:headEnd/>
            <a:tailEnd/>
          </a:ln>
          <a:effectLst/>
        </p:spPr>
        <p:txBody>
          <a:bodyPr/>
          <a:lstStyle/>
          <a:p>
            <a:endParaRPr lang="zh-CN" altLang="en-US"/>
          </a:p>
        </p:txBody>
      </p:sp>
      <p:sp>
        <p:nvSpPr>
          <p:cNvPr id="174" name="Line 107"/>
          <p:cNvSpPr>
            <a:spLocks noChangeShapeType="1"/>
          </p:cNvSpPr>
          <p:nvPr/>
        </p:nvSpPr>
        <p:spPr bwMode="auto">
          <a:xfrm>
            <a:off x="4733925" y="2057400"/>
            <a:ext cx="825500" cy="366712"/>
          </a:xfrm>
          <a:prstGeom prst="line">
            <a:avLst/>
          </a:prstGeom>
          <a:noFill/>
          <a:ln w="12700">
            <a:solidFill>
              <a:srgbClr val="333399"/>
            </a:solidFill>
            <a:round/>
            <a:headEnd/>
            <a:tailEnd/>
          </a:ln>
          <a:effectLst/>
        </p:spPr>
        <p:txBody>
          <a:bodyPr/>
          <a:lstStyle/>
          <a:p>
            <a:endParaRPr lang="zh-CN" altLang="en-US"/>
          </a:p>
        </p:txBody>
      </p:sp>
      <p:sp>
        <p:nvSpPr>
          <p:cNvPr id="175" name="Freeform 108"/>
          <p:cNvSpPr>
            <a:spLocks/>
          </p:cNvSpPr>
          <p:nvPr/>
        </p:nvSpPr>
        <p:spPr bwMode="auto">
          <a:xfrm rot="14782559">
            <a:off x="5240338" y="3336925"/>
            <a:ext cx="131762" cy="636588"/>
          </a:xfrm>
          <a:custGeom>
            <a:avLst/>
            <a:gdLst/>
            <a:ahLst/>
            <a:cxnLst>
              <a:cxn ang="0">
                <a:pos x="404" y="771"/>
              </a:cxn>
              <a:cxn ang="0">
                <a:pos x="87" y="0"/>
              </a:cxn>
              <a:cxn ang="0">
                <a:pos x="224" y="574"/>
              </a:cxn>
              <a:cxn ang="0">
                <a:pos x="0" y="466"/>
              </a:cxn>
              <a:cxn ang="0">
                <a:pos x="301" y="1294"/>
              </a:cxn>
              <a:cxn ang="0">
                <a:pos x="155" y="686"/>
              </a:cxn>
              <a:cxn ang="0">
                <a:pos x="404" y="771"/>
              </a:cxn>
            </a:cxnLst>
            <a:rect l="0" t="0" r="r" b="b"/>
            <a:pathLst>
              <a:path w="404" h="1294">
                <a:moveTo>
                  <a:pt x="404" y="771"/>
                </a:moveTo>
                <a:lnTo>
                  <a:pt x="87" y="0"/>
                </a:lnTo>
                <a:lnTo>
                  <a:pt x="224" y="574"/>
                </a:lnTo>
                <a:lnTo>
                  <a:pt x="0" y="466"/>
                </a:lnTo>
                <a:lnTo>
                  <a:pt x="301" y="1294"/>
                </a:lnTo>
                <a:lnTo>
                  <a:pt x="155" y="686"/>
                </a:lnTo>
                <a:lnTo>
                  <a:pt x="404" y="771"/>
                </a:lnTo>
                <a:close/>
              </a:path>
            </a:pathLst>
          </a:custGeom>
          <a:solidFill>
            <a:srgbClr val="FF9900"/>
          </a:solidFill>
          <a:ln w="9525">
            <a:solidFill>
              <a:srgbClr val="ECF6A2"/>
            </a:solidFill>
            <a:round/>
            <a:headEnd/>
            <a:tailEnd/>
          </a:ln>
          <a:effectLst/>
        </p:spPr>
        <p:txBody>
          <a:bodyPr wrap="none" anchor="ctr"/>
          <a:lstStyle/>
          <a:p>
            <a:endParaRPr lang="zh-CN" altLang="en-US"/>
          </a:p>
        </p:txBody>
      </p:sp>
      <p:sp>
        <p:nvSpPr>
          <p:cNvPr id="176" name="Freeform 109"/>
          <p:cNvSpPr>
            <a:spLocks/>
          </p:cNvSpPr>
          <p:nvPr/>
        </p:nvSpPr>
        <p:spPr bwMode="auto">
          <a:xfrm rot="8023813">
            <a:off x="3199606" y="3407569"/>
            <a:ext cx="138113" cy="638175"/>
          </a:xfrm>
          <a:custGeom>
            <a:avLst/>
            <a:gdLst/>
            <a:ahLst/>
            <a:cxnLst>
              <a:cxn ang="0">
                <a:pos x="404" y="771"/>
              </a:cxn>
              <a:cxn ang="0">
                <a:pos x="87" y="0"/>
              </a:cxn>
              <a:cxn ang="0">
                <a:pos x="224" y="574"/>
              </a:cxn>
              <a:cxn ang="0">
                <a:pos x="0" y="466"/>
              </a:cxn>
              <a:cxn ang="0">
                <a:pos x="301" y="1294"/>
              </a:cxn>
              <a:cxn ang="0">
                <a:pos x="155" y="686"/>
              </a:cxn>
              <a:cxn ang="0">
                <a:pos x="404" y="771"/>
              </a:cxn>
            </a:cxnLst>
            <a:rect l="0" t="0" r="r" b="b"/>
            <a:pathLst>
              <a:path w="404" h="1294">
                <a:moveTo>
                  <a:pt x="404" y="771"/>
                </a:moveTo>
                <a:lnTo>
                  <a:pt x="87" y="0"/>
                </a:lnTo>
                <a:lnTo>
                  <a:pt x="224" y="574"/>
                </a:lnTo>
                <a:lnTo>
                  <a:pt x="0" y="466"/>
                </a:lnTo>
                <a:lnTo>
                  <a:pt x="301" y="1294"/>
                </a:lnTo>
                <a:lnTo>
                  <a:pt x="155" y="686"/>
                </a:lnTo>
                <a:lnTo>
                  <a:pt x="404" y="771"/>
                </a:lnTo>
                <a:close/>
              </a:path>
            </a:pathLst>
          </a:custGeom>
          <a:solidFill>
            <a:srgbClr val="FF9900"/>
          </a:solidFill>
          <a:ln w="9525">
            <a:solidFill>
              <a:srgbClr val="ECF6A2"/>
            </a:solidFill>
            <a:round/>
            <a:headEnd/>
            <a:tailEnd/>
          </a:ln>
          <a:effectLst/>
        </p:spPr>
        <p:txBody>
          <a:bodyPr wrap="none" anchor="ctr"/>
          <a:lstStyle/>
          <a:p>
            <a:endParaRPr lang="zh-CN" altLang="en-US"/>
          </a:p>
        </p:txBody>
      </p:sp>
      <p:sp>
        <p:nvSpPr>
          <p:cNvPr id="177" name="Text Box 110"/>
          <p:cNvSpPr txBox="1">
            <a:spLocks noChangeArrowheads="1"/>
          </p:cNvSpPr>
          <p:nvPr/>
        </p:nvSpPr>
        <p:spPr bwMode="auto">
          <a:xfrm>
            <a:off x="5102225" y="2590800"/>
            <a:ext cx="1017587" cy="180900"/>
          </a:xfrm>
          <a:prstGeom prst="rect">
            <a:avLst/>
          </a:prstGeom>
          <a:noFill/>
          <a:ln w="9525">
            <a:noFill/>
            <a:miter lim="800000"/>
            <a:headEnd/>
            <a:tailEnd/>
          </a:ln>
          <a:effectLst/>
        </p:spPr>
        <p:txBody>
          <a:bodyPr lIns="0" tIns="32846" rIns="0" bIns="0">
            <a:spAutoFit/>
          </a:bodyPr>
          <a:lstStyle/>
          <a:p>
            <a:pPr algn="ctr" defTabSz="835025" latinLnBrk="0">
              <a:lnSpc>
                <a:spcPct val="80000"/>
              </a:lnSpc>
              <a:spcBef>
                <a:spcPct val="50000"/>
              </a:spcBef>
            </a:pPr>
            <a:r>
              <a:rPr lang="en-US" altLang="zh-CN" b="1" i="0" dirty="0" smtClean="0">
                <a:solidFill>
                  <a:schemeClr val="tx1"/>
                </a:solidFill>
                <a:ea typeface="宋体" pitchFamily="2" charset="-122"/>
              </a:rPr>
              <a:t>Cellular access</a:t>
            </a:r>
            <a:endParaRPr lang="en-US" altLang="zh-CN" b="1" i="0" dirty="0">
              <a:solidFill>
                <a:schemeClr val="tx1"/>
              </a:solidFill>
              <a:ea typeface="宋体" pitchFamily="2" charset="-122"/>
            </a:endParaRPr>
          </a:p>
        </p:txBody>
      </p:sp>
      <p:grpSp>
        <p:nvGrpSpPr>
          <p:cNvPr id="202" name="Group 136"/>
          <p:cNvGrpSpPr>
            <a:grpSpLocks/>
          </p:cNvGrpSpPr>
          <p:nvPr/>
        </p:nvGrpSpPr>
        <p:grpSpPr bwMode="auto">
          <a:xfrm>
            <a:off x="2484438" y="2968625"/>
            <a:ext cx="433387" cy="552450"/>
            <a:chOff x="1610" y="2704"/>
            <a:chExt cx="273" cy="348"/>
          </a:xfrm>
        </p:grpSpPr>
        <p:pic>
          <p:nvPicPr>
            <p:cNvPr id="203" name="Picture 137" descr="AP"/>
            <p:cNvPicPr>
              <a:picLocks noChangeAspect="1" noChangeArrowheads="1"/>
            </p:cNvPicPr>
            <p:nvPr/>
          </p:nvPicPr>
          <p:blipFill>
            <a:blip r:embed="rId4"/>
            <a:srcRect/>
            <a:stretch>
              <a:fillRect/>
            </a:stretch>
          </p:blipFill>
          <p:spPr bwMode="auto">
            <a:xfrm>
              <a:off x="1610" y="2704"/>
              <a:ext cx="273" cy="271"/>
            </a:xfrm>
            <a:prstGeom prst="rect">
              <a:avLst/>
            </a:prstGeom>
            <a:noFill/>
          </p:spPr>
        </p:pic>
        <p:sp>
          <p:nvSpPr>
            <p:cNvPr id="204" name="Text Box 138"/>
            <p:cNvSpPr txBox="1">
              <a:spLocks noChangeArrowheads="1"/>
            </p:cNvSpPr>
            <p:nvPr/>
          </p:nvSpPr>
          <p:spPr bwMode="auto">
            <a:xfrm>
              <a:off x="1639" y="2936"/>
              <a:ext cx="152" cy="116"/>
            </a:xfrm>
            <a:prstGeom prst="rect">
              <a:avLst/>
            </a:prstGeom>
            <a:noFill/>
            <a:ln w="9525">
              <a:noFill/>
              <a:miter lim="800000"/>
              <a:headEnd/>
              <a:tailEnd/>
            </a:ln>
            <a:effectLst/>
          </p:spPr>
          <p:txBody>
            <a:bodyPr lIns="0" tIns="0" rIns="0" bIns="0">
              <a:spAutoFit/>
            </a:bodyPr>
            <a:lstStyle/>
            <a:p>
              <a:pPr defTabSz="835025" latinLnBrk="0">
                <a:spcBef>
                  <a:spcPct val="50000"/>
                </a:spcBef>
              </a:pPr>
              <a:r>
                <a:rPr lang="zh-CN" altLang="en-US" b="1" i="0" dirty="0">
                  <a:solidFill>
                    <a:schemeClr val="tx1"/>
                  </a:solidFill>
                  <a:ea typeface="宋体" pitchFamily="2" charset="-122"/>
                </a:rPr>
                <a:t> </a:t>
              </a:r>
              <a:r>
                <a:rPr lang="en-US" altLang="zh-CN" b="1" i="0" dirty="0">
                  <a:solidFill>
                    <a:schemeClr val="tx1"/>
                  </a:solidFill>
                  <a:ea typeface="宋体" pitchFamily="2" charset="-122"/>
                </a:rPr>
                <a:t>AP</a:t>
              </a:r>
            </a:p>
          </p:txBody>
        </p:sp>
      </p:grpSp>
      <p:pic>
        <p:nvPicPr>
          <p:cNvPr id="205" name="Picture 139" descr="U636-1xiao"/>
          <p:cNvPicPr>
            <a:picLocks noChangeAspect="1" noChangeArrowheads="1"/>
          </p:cNvPicPr>
          <p:nvPr/>
        </p:nvPicPr>
        <p:blipFill>
          <a:blip r:embed="rId5"/>
          <a:srcRect/>
          <a:stretch>
            <a:fillRect/>
          </a:stretch>
        </p:blipFill>
        <p:spPr bwMode="auto">
          <a:xfrm>
            <a:off x="4038600" y="3648075"/>
            <a:ext cx="474663" cy="522288"/>
          </a:xfrm>
          <a:prstGeom prst="rect">
            <a:avLst/>
          </a:prstGeom>
          <a:noFill/>
          <a:ln w="9525">
            <a:noFill/>
            <a:miter lim="800000"/>
            <a:headEnd/>
            <a:tailEnd/>
          </a:ln>
        </p:spPr>
      </p:pic>
      <p:sp>
        <p:nvSpPr>
          <p:cNvPr id="211" name="Line 170"/>
          <p:cNvSpPr>
            <a:spLocks noChangeShapeType="1"/>
          </p:cNvSpPr>
          <p:nvPr/>
        </p:nvSpPr>
        <p:spPr bwMode="auto">
          <a:xfrm>
            <a:off x="5334000" y="1740910"/>
            <a:ext cx="762000" cy="0"/>
          </a:xfrm>
          <a:prstGeom prst="line">
            <a:avLst/>
          </a:prstGeom>
          <a:noFill/>
          <a:ln w="12700">
            <a:solidFill>
              <a:srgbClr val="333399"/>
            </a:solidFill>
            <a:round/>
            <a:headEnd/>
            <a:tailEnd/>
          </a:ln>
          <a:effectLst/>
        </p:spPr>
        <p:txBody>
          <a:bodyPr/>
          <a:lstStyle/>
          <a:p>
            <a:endParaRPr lang="zh-CN" altLang="en-US"/>
          </a:p>
        </p:txBody>
      </p:sp>
      <p:sp>
        <p:nvSpPr>
          <p:cNvPr id="213" name="Text Box 88"/>
          <p:cNvSpPr txBox="1">
            <a:spLocks noChangeArrowheads="1"/>
          </p:cNvSpPr>
          <p:nvPr/>
        </p:nvSpPr>
        <p:spPr bwMode="auto">
          <a:xfrm>
            <a:off x="1978025" y="2667000"/>
            <a:ext cx="1008062" cy="180900"/>
          </a:xfrm>
          <a:prstGeom prst="rect">
            <a:avLst/>
          </a:prstGeom>
          <a:noFill/>
          <a:ln w="9525">
            <a:noFill/>
            <a:miter lim="800000"/>
            <a:headEnd/>
            <a:tailEnd/>
          </a:ln>
          <a:effectLst/>
        </p:spPr>
        <p:txBody>
          <a:bodyPr lIns="0" tIns="32846" rIns="0" bIns="0">
            <a:spAutoFit/>
          </a:bodyPr>
          <a:lstStyle/>
          <a:p>
            <a:pPr algn="ctr" defTabSz="835025" latinLnBrk="0">
              <a:lnSpc>
                <a:spcPct val="80000"/>
              </a:lnSpc>
              <a:spcBef>
                <a:spcPct val="50000"/>
              </a:spcBef>
            </a:pPr>
            <a:r>
              <a:rPr lang="en-US" altLang="zh-CN" b="1" i="0" dirty="0" smtClean="0">
                <a:solidFill>
                  <a:schemeClr val="tx1"/>
                </a:solidFill>
                <a:ea typeface="宋体" pitchFamily="2" charset="-122"/>
              </a:rPr>
              <a:t>WiFi access</a:t>
            </a:r>
            <a:endParaRPr lang="en-US" altLang="zh-CN" b="1" i="0" dirty="0">
              <a:solidFill>
                <a:schemeClr val="tx1"/>
              </a:solidFill>
              <a:ea typeface="宋体" pitchFamily="2" charset="-122"/>
            </a:endParaRPr>
          </a:p>
        </p:txBody>
      </p:sp>
      <p:sp>
        <p:nvSpPr>
          <p:cNvPr id="139" name="内容占位符 6"/>
          <p:cNvSpPr txBox="1">
            <a:spLocks/>
          </p:cNvSpPr>
          <p:nvPr/>
        </p:nvSpPr>
        <p:spPr bwMode="auto">
          <a:xfrm>
            <a:off x="685800" y="4267200"/>
            <a:ext cx="7848600" cy="2133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285750" indent="-285750" eaLnBrk="0" hangingPunct="0">
              <a:spcBef>
                <a:spcPct val="20000"/>
              </a:spcBef>
              <a:buFont typeface="Times New Roman" pitchFamily="18" charset="0"/>
              <a:buChar char="•"/>
            </a:pPr>
            <a:r>
              <a:rPr kumimoji="0" lang="en-GB" altLang="zh-CN" sz="1400" b="0" i="0" u="sng" strike="noStrike" kern="0" cap="none" spc="0" normalizeH="0" baseline="0" noProof="0" dirty="0" smtClean="0">
                <a:ln>
                  <a:noFill/>
                </a:ln>
                <a:solidFill>
                  <a:schemeClr val="tx1"/>
                </a:solidFill>
                <a:effectLst/>
                <a:uLnTx/>
                <a:uFillTx/>
                <a:latin typeface="+mn-lt"/>
                <a:ea typeface="MS PGothic" pitchFamily="34" charset="-128"/>
              </a:rPr>
              <a:t>Hot-Spot Pass-Through Internet Access: </a:t>
            </a:r>
            <a:r>
              <a:rPr kumimoji="0" lang="en-GB" altLang="zh-CN" sz="1400" b="0" i="0" u="none" strike="noStrike" kern="0" cap="none" spc="0" normalizeH="0" baseline="0" noProof="0" dirty="0" smtClean="0">
                <a:ln>
                  <a:noFill/>
                </a:ln>
                <a:solidFill>
                  <a:schemeClr val="tx1"/>
                </a:solidFill>
                <a:effectLst/>
                <a:uLnTx/>
                <a:uFillTx/>
                <a:latin typeface="+mn-lt"/>
                <a:ea typeface="MS PGothic" pitchFamily="34" charset="-128"/>
              </a:rPr>
              <a:t>Users on vehicle/train passing near an AP with a mobile phone must have the ability to access various Internet services in a few seconds to his/her </a:t>
            </a:r>
            <a:r>
              <a:rPr kumimoji="0" lang="en-GB" altLang="zh-CN" sz="1400" b="0" i="0" u="none" strike="noStrike" kern="0" cap="none" spc="0" normalizeH="0" baseline="0" noProof="0" dirty="0" err="1" smtClean="0">
                <a:ln>
                  <a:noFill/>
                </a:ln>
                <a:solidFill>
                  <a:schemeClr val="tx1"/>
                </a:solidFill>
                <a:effectLst/>
                <a:uLnTx/>
                <a:uFillTx/>
                <a:latin typeface="+mn-lt"/>
                <a:ea typeface="MS PGothic" pitchFamily="34" charset="-128"/>
              </a:rPr>
              <a:t>e-mail/twitter/facebook</a:t>
            </a:r>
            <a:r>
              <a:rPr kumimoji="0" lang="en-GB" altLang="zh-CN" sz="1400" b="0" i="0" u="none" strike="noStrike" kern="0" cap="none" spc="0" normalizeH="0" baseline="0" noProof="0" dirty="0" smtClean="0">
                <a:ln>
                  <a:noFill/>
                </a:ln>
                <a:solidFill>
                  <a:schemeClr val="tx1"/>
                </a:solidFill>
                <a:effectLst/>
                <a:uLnTx/>
                <a:uFillTx/>
                <a:latin typeface="+mn-lt"/>
                <a:ea typeface="MS PGothic" pitchFamily="34" charset="-128"/>
              </a:rPr>
              <a:t> or to </a:t>
            </a:r>
            <a:r>
              <a:rPr kumimoji="0" lang="en-GB" altLang="zh-CN" sz="1400" b="1" i="0" u="none" strike="noStrike" kern="0" cap="none" spc="0" normalizeH="0" baseline="0" noProof="0" dirty="0" smtClean="0">
                <a:ln>
                  <a:noFill/>
                </a:ln>
                <a:solidFill>
                  <a:schemeClr val="tx1"/>
                </a:solidFill>
                <a:effectLst/>
                <a:uLnTx/>
                <a:uFillTx/>
                <a:latin typeface="+mn-lt"/>
                <a:ea typeface="MS PGothic" pitchFamily="34" charset="-128"/>
              </a:rPr>
              <a:t>offload traffic </a:t>
            </a:r>
            <a:r>
              <a:rPr kumimoji="0" lang="en-GB" altLang="zh-CN" sz="1400" b="0" i="0" u="none" strike="noStrike" kern="0" cap="none" spc="0" normalizeH="0" baseline="0" noProof="0" dirty="0" smtClean="0">
                <a:ln>
                  <a:noFill/>
                </a:ln>
                <a:solidFill>
                  <a:schemeClr val="tx1"/>
                </a:solidFill>
                <a:effectLst/>
                <a:uLnTx/>
                <a:uFillTx/>
                <a:latin typeface="+mn-lt"/>
                <a:ea typeface="MS PGothic" pitchFamily="34" charset="-128"/>
              </a:rPr>
              <a:t>carried by other networks e.g. 3G.</a:t>
            </a:r>
          </a:p>
          <a:p>
            <a:pPr marL="285750" indent="-285750" eaLnBrk="0" hangingPunct="0">
              <a:spcBef>
                <a:spcPct val="20000"/>
              </a:spcBef>
              <a:buFontTx/>
              <a:buChar char="–"/>
            </a:pPr>
            <a:endParaRPr kumimoji="0" lang="zh-CN" altLang="zh-CN" sz="1600" b="0" i="0" u="none" strike="noStrike" kern="0" cap="none" spc="0" normalizeH="0" baseline="0" noProof="0" dirty="0" smtClean="0">
              <a:ln>
                <a:noFill/>
              </a:ln>
              <a:solidFill>
                <a:schemeClr val="tx1"/>
              </a:solidFill>
              <a:effectLst/>
              <a:uLnTx/>
              <a:uFillTx/>
              <a:latin typeface="+mn-lt"/>
              <a:ea typeface="MS PGothic" pitchFamily="34" charset="-128"/>
            </a:endParaRPr>
          </a:p>
        </p:txBody>
      </p:sp>
      <p:sp>
        <p:nvSpPr>
          <p:cNvPr id="140" name="日付プレースホルダ 3"/>
          <p:cNvSpPr>
            <a:spLocks noGrp="1"/>
          </p:cNvSpPr>
          <p:nvPr>
            <p:ph type="dt" sz="quarter" idx="10"/>
          </p:nvPr>
        </p:nvSpPr>
        <p:spPr>
          <a:xfrm>
            <a:off x="685800" y="304800"/>
            <a:ext cx="865686" cy="276999"/>
          </a:xfrm>
          <a:noFill/>
        </p:spPr>
        <p:txBody>
          <a:bodyPr/>
          <a:lstStyle/>
          <a:p>
            <a:r>
              <a:rPr lang="en-US" altLang="ja-JP" dirty="0" smtClean="0">
                <a:latin typeface="Times New Roman" pitchFamily="18" charset="0"/>
                <a:ea typeface="MS PGothic" pitchFamily="34" charset="-128"/>
              </a:rPr>
              <a:t>Sep 2011</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图片 30" descr="云.bmp"/>
          <p:cNvPicPr>
            <a:picLocks noChangeAspect="1"/>
          </p:cNvPicPr>
          <p:nvPr/>
        </p:nvPicPr>
        <p:blipFill>
          <a:blip r:embed="rId3"/>
          <a:srcRect/>
          <a:stretch>
            <a:fillRect/>
          </a:stretch>
        </p:blipFill>
        <p:spPr bwMode="auto">
          <a:xfrm>
            <a:off x="3825875" y="2984500"/>
            <a:ext cx="2197100" cy="1447800"/>
          </a:xfrm>
          <a:prstGeom prst="rect">
            <a:avLst/>
          </a:prstGeom>
          <a:noFill/>
          <a:ln w="9525">
            <a:noFill/>
            <a:miter lim="800000"/>
            <a:headEnd/>
            <a:tailEnd/>
          </a:ln>
        </p:spPr>
      </p:pic>
      <p:sp>
        <p:nvSpPr>
          <p:cNvPr id="1031" name="タイトル 1"/>
          <p:cNvSpPr>
            <a:spLocks noGrp="1"/>
          </p:cNvSpPr>
          <p:nvPr>
            <p:ph type="title"/>
          </p:nvPr>
        </p:nvSpPr>
        <p:spPr/>
        <p:txBody>
          <a:bodyPr/>
          <a:lstStyle/>
          <a:p>
            <a:r>
              <a:rPr lang="en-US" altLang="zh-CN" dirty="0" smtClean="0">
                <a:ea typeface="MS PGothic" pitchFamily="34" charset="-128"/>
              </a:rPr>
              <a:t>Usual WiFi network architecture</a:t>
            </a:r>
            <a:br>
              <a:rPr lang="en-US" altLang="zh-CN" dirty="0" smtClean="0">
                <a:ea typeface="MS PGothic" pitchFamily="34" charset="-128"/>
              </a:rPr>
            </a:br>
            <a:r>
              <a:rPr lang="en-US" altLang="zh-CN" dirty="0" smtClean="0">
                <a:ea typeface="MS PGothic" pitchFamily="34" charset="-128"/>
              </a:rPr>
              <a:t>&amp; initial link setup</a:t>
            </a:r>
            <a:endParaRPr lang="ja-JP" altLang="en-US" dirty="0" smtClean="0">
              <a:ea typeface="MS PGothic" pitchFamily="34" charset="-128"/>
            </a:endParaRPr>
          </a:p>
        </p:txBody>
      </p:sp>
      <p:sp>
        <p:nvSpPr>
          <p:cNvPr id="1033" name="スライド番号プレースホルダ 5"/>
          <p:cNvSpPr>
            <a:spLocks noGrp="1"/>
          </p:cNvSpPr>
          <p:nvPr>
            <p:ph type="sldNum" sz="quarter" idx="12"/>
          </p:nvPr>
        </p:nvSpPr>
        <p:spPr>
          <a:noFill/>
        </p:spPr>
        <p:txBody>
          <a:bodyPr/>
          <a:lstStyle/>
          <a:p>
            <a:r>
              <a:rPr lang="en-US" altLang="ja-JP" smtClean="0"/>
              <a:t>Slide </a:t>
            </a:r>
            <a:fld id="{05200E38-FCC4-4DC5-A8EB-C73B3D15F5C9}" type="slidenum">
              <a:rPr lang="en-US" altLang="ja-JP" smtClean="0"/>
              <a:pPr/>
              <a:t>5</a:t>
            </a:fld>
            <a:endParaRPr lang="en-US" altLang="ja-JP" smtClean="0"/>
          </a:p>
        </p:txBody>
      </p:sp>
      <p:grpSp>
        <p:nvGrpSpPr>
          <p:cNvPr id="1034" name="Group 8"/>
          <p:cNvGrpSpPr>
            <a:grpSpLocks/>
          </p:cNvGrpSpPr>
          <p:nvPr/>
        </p:nvGrpSpPr>
        <p:grpSpPr bwMode="auto">
          <a:xfrm>
            <a:off x="3124200" y="2603500"/>
            <a:ext cx="241300" cy="839788"/>
            <a:chOff x="2980" y="2069"/>
            <a:chExt cx="182" cy="548"/>
          </a:xfrm>
        </p:grpSpPr>
        <p:graphicFrame>
          <p:nvGraphicFramePr>
            <p:cNvPr id="1029" name="Object 2"/>
            <p:cNvGraphicFramePr>
              <a:graphicFrameLocks noChangeAspect="1"/>
            </p:cNvGraphicFramePr>
            <p:nvPr/>
          </p:nvGraphicFramePr>
          <p:xfrm>
            <a:off x="2984" y="2069"/>
            <a:ext cx="178" cy="421"/>
          </p:xfrm>
          <a:graphic>
            <a:graphicData uri="http://schemas.openxmlformats.org/presentationml/2006/ole">
              <mc:AlternateContent xmlns:mc="http://schemas.openxmlformats.org/markup-compatibility/2006">
                <mc:Choice xmlns:v="urn:schemas-microsoft-com:vml" Requires="v">
                  <p:oleObj spid="_x0000_s1126" name="Visio" r:id="rId4" imgW="380588" imgH="906612" progId="Visio.Drawing.11">
                    <p:embed/>
                  </p:oleObj>
                </mc:Choice>
                <mc:Fallback>
                  <p:oleObj name="Visio" r:id="rId4" imgW="380588" imgH="906612" progId="Visio.Drawing.11">
                    <p:embed/>
                    <p:pic>
                      <p:nvPicPr>
                        <p:cNvPr id="0" name="Picture 1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84" y="2069"/>
                          <a:ext cx="178" cy="4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73" name="Text Box 10"/>
            <p:cNvSpPr txBox="1">
              <a:spLocks noChangeArrowheads="1"/>
            </p:cNvSpPr>
            <p:nvPr/>
          </p:nvSpPr>
          <p:spPr bwMode="auto">
            <a:xfrm>
              <a:off x="2980" y="2478"/>
              <a:ext cx="170" cy="139"/>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ko-KR" sz="1400" b="1">
                  <a:solidFill>
                    <a:srgbClr val="000000"/>
                  </a:solidFill>
                  <a:latin typeface="Comic Sans MS" pitchFamily="66" charset="0"/>
                  <a:ea typeface="HY헤드라인M"/>
                  <a:cs typeface="HY헤드라인M"/>
                </a:rPr>
                <a:t>AP</a:t>
              </a:r>
            </a:p>
          </p:txBody>
        </p:sp>
      </p:grpSp>
      <p:grpSp>
        <p:nvGrpSpPr>
          <p:cNvPr id="1035" name="Group 8"/>
          <p:cNvGrpSpPr>
            <a:grpSpLocks/>
          </p:cNvGrpSpPr>
          <p:nvPr/>
        </p:nvGrpSpPr>
        <p:grpSpPr bwMode="auto">
          <a:xfrm>
            <a:off x="3124200" y="4038600"/>
            <a:ext cx="241300" cy="839788"/>
            <a:chOff x="2980" y="2069"/>
            <a:chExt cx="182" cy="548"/>
          </a:xfrm>
        </p:grpSpPr>
        <p:graphicFrame>
          <p:nvGraphicFramePr>
            <p:cNvPr id="1028" name="Object 4"/>
            <p:cNvGraphicFramePr>
              <a:graphicFrameLocks noChangeAspect="1"/>
            </p:cNvGraphicFramePr>
            <p:nvPr/>
          </p:nvGraphicFramePr>
          <p:xfrm>
            <a:off x="2984" y="2069"/>
            <a:ext cx="178" cy="421"/>
          </p:xfrm>
          <a:graphic>
            <a:graphicData uri="http://schemas.openxmlformats.org/presentationml/2006/ole">
              <mc:AlternateContent xmlns:mc="http://schemas.openxmlformats.org/markup-compatibility/2006">
                <mc:Choice xmlns:v="urn:schemas-microsoft-com:vml" Requires="v">
                  <p:oleObj spid="_x0000_s1127" name="Visio" r:id="rId6" imgW="380588" imgH="906612" progId="Visio.Drawing.11">
                    <p:embed/>
                  </p:oleObj>
                </mc:Choice>
                <mc:Fallback>
                  <p:oleObj name="Visio" r:id="rId6" imgW="380588" imgH="906612" progId="Visio.Drawing.11">
                    <p:embed/>
                    <p:pic>
                      <p:nvPicPr>
                        <p:cNvPr id="0" name="Picture 1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84" y="2069"/>
                          <a:ext cx="178" cy="4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72" name="Text Box 10"/>
            <p:cNvSpPr txBox="1">
              <a:spLocks noChangeArrowheads="1"/>
            </p:cNvSpPr>
            <p:nvPr/>
          </p:nvSpPr>
          <p:spPr bwMode="auto">
            <a:xfrm>
              <a:off x="2980" y="2478"/>
              <a:ext cx="170" cy="139"/>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ko-KR" sz="1400" b="1">
                  <a:solidFill>
                    <a:srgbClr val="000000"/>
                  </a:solidFill>
                  <a:latin typeface="Comic Sans MS" pitchFamily="66" charset="0"/>
                  <a:ea typeface="HY헤드라인M"/>
                  <a:cs typeface="HY헤드라인M"/>
                </a:rPr>
                <a:t>AP</a:t>
              </a:r>
            </a:p>
          </p:txBody>
        </p:sp>
      </p:grpSp>
      <p:grpSp>
        <p:nvGrpSpPr>
          <p:cNvPr id="4" name="组合 85"/>
          <p:cNvGrpSpPr>
            <a:grpSpLocks/>
          </p:cNvGrpSpPr>
          <p:nvPr/>
        </p:nvGrpSpPr>
        <p:grpSpPr bwMode="auto">
          <a:xfrm>
            <a:off x="533400" y="2133600"/>
            <a:ext cx="381000" cy="825500"/>
            <a:chOff x="685800" y="4419600"/>
            <a:chExt cx="381515" cy="825044"/>
          </a:xfrm>
        </p:grpSpPr>
        <p:pic>
          <p:nvPicPr>
            <p:cNvPr id="1070" name="图片 23" descr="手机.bmp"/>
            <p:cNvPicPr>
              <a:picLocks noChangeAspect="1"/>
            </p:cNvPicPr>
            <p:nvPr/>
          </p:nvPicPr>
          <p:blipFill>
            <a:blip r:embed="rId7"/>
            <a:srcRect/>
            <a:stretch>
              <a:fillRect/>
            </a:stretch>
          </p:blipFill>
          <p:spPr bwMode="auto">
            <a:xfrm>
              <a:off x="762000" y="4419600"/>
              <a:ext cx="228600" cy="571500"/>
            </a:xfrm>
            <a:prstGeom prst="rect">
              <a:avLst/>
            </a:prstGeom>
            <a:noFill/>
            <a:ln w="9525">
              <a:noFill/>
              <a:miter lim="800000"/>
              <a:headEnd/>
              <a:tailEnd/>
            </a:ln>
          </p:spPr>
        </p:pic>
        <p:sp>
          <p:nvSpPr>
            <p:cNvPr id="1071" name="Text Box 13"/>
            <p:cNvSpPr txBox="1">
              <a:spLocks noChangeArrowheads="1"/>
            </p:cNvSpPr>
            <p:nvPr/>
          </p:nvSpPr>
          <p:spPr bwMode="auto">
            <a:xfrm>
              <a:off x="685800" y="5029200"/>
              <a:ext cx="381515" cy="215444"/>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ko-KR" sz="1400" b="1">
                  <a:solidFill>
                    <a:srgbClr val="000000"/>
                  </a:solidFill>
                  <a:latin typeface="Comic Sans MS" pitchFamily="66" charset="0"/>
                  <a:ea typeface="HY헤드라인M"/>
                  <a:cs typeface="HY헤드라인M"/>
                </a:rPr>
                <a:t>STA</a:t>
              </a:r>
            </a:p>
          </p:txBody>
        </p:sp>
      </p:grpSp>
      <p:pic>
        <p:nvPicPr>
          <p:cNvPr id="1037" name="图片 25" descr="云.bmp"/>
          <p:cNvPicPr>
            <a:picLocks noChangeAspect="1"/>
          </p:cNvPicPr>
          <p:nvPr/>
        </p:nvPicPr>
        <p:blipFill>
          <a:blip r:embed="rId3"/>
          <a:srcRect/>
          <a:stretch>
            <a:fillRect/>
          </a:stretch>
        </p:blipFill>
        <p:spPr bwMode="auto">
          <a:xfrm>
            <a:off x="6553200" y="2908300"/>
            <a:ext cx="2057400" cy="1447800"/>
          </a:xfrm>
          <a:prstGeom prst="rect">
            <a:avLst/>
          </a:prstGeom>
          <a:noFill/>
          <a:ln w="9525">
            <a:noFill/>
            <a:miter lim="800000"/>
            <a:headEnd/>
            <a:tailEnd/>
          </a:ln>
        </p:spPr>
      </p:pic>
      <p:graphicFrame>
        <p:nvGraphicFramePr>
          <p:cNvPr id="1026" name="Object 8"/>
          <p:cNvGraphicFramePr>
            <a:graphicFrameLocks noChangeAspect="1"/>
          </p:cNvGraphicFramePr>
          <p:nvPr/>
        </p:nvGraphicFramePr>
        <p:xfrm>
          <a:off x="4343400" y="2527300"/>
          <a:ext cx="671513" cy="762000"/>
        </p:xfrm>
        <a:graphic>
          <a:graphicData uri="http://schemas.openxmlformats.org/presentationml/2006/ole">
            <mc:AlternateContent xmlns:mc="http://schemas.openxmlformats.org/markup-compatibility/2006">
              <mc:Choice xmlns:v="urn:schemas-microsoft-com:vml" Requires="v">
                <p:oleObj spid="_x0000_s1128" name="CorelDRAW" r:id="rId8" imgW="1524960" imgH="1733760" progId="">
                  <p:embed/>
                </p:oleObj>
              </mc:Choice>
              <mc:Fallback>
                <p:oleObj name="CorelDRAW" r:id="rId8" imgW="1524960" imgH="1733760" progId="">
                  <p:embed/>
                  <p:pic>
                    <p:nvPicPr>
                      <p:cNvPr id="0" name="Picture 16"/>
                      <p:cNvPicPr>
                        <a:picLocks noChangeAspect="1" noChangeArrowheads="1"/>
                      </p:cNvPicPr>
                      <p:nvPr/>
                    </p:nvPicPr>
                    <p:blipFill>
                      <a:blip r:embed="rId9">
                        <a:lum bright="6000"/>
                        <a:extLst>
                          <a:ext uri="{28A0092B-C50C-407E-A947-70E740481C1C}">
                            <a14:useLocalDpi xmlns:a14="http://schemas.microsoft.com/office/drawing/2010/main" val="0"/>
                          </a:ext>
                        </a:extLst>
                      </a:blip>
                      <a:srcRect/>
                      <a:stretch>
                        <a:fillRect/>
                      </a:stretch>
                    </p:blipFill>
                    <p:spPr bwMode="auto">
                      <a:xfrm>
                        <a:off x="4343400" y="2527300"/>
                        <a:ext cx="671513"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1038" name="Picture 408" descr="C:\图标库\服务器-2.jpg"/>
          <p:cNvPicPr>
            <a:picLocks noChangeAspect="1" noChangeArrowheads="1"/>
          </p:cNvPicPr>
          <p:nvPr/>
        </p:nvPicPr>
        <p:blipFill>
          <a:blip r:embed="rId10">
            <a:clrChange>
              <a:clrFrom>
                <a:srgbClr val="FFFFFF"/>
              </a:clrFrom>
              <a:clrTo>
                <a:srgbClr val="FFFFFF">
                  <a:alpha val="0"/>
                </a:srgbClr>
              </a:clrTo>
            </a:clrChange>
          </a:blip>
          <a:srcRect/>
          <a:stretch>
            <a:fillRect/>
          </a:stretch>
        </p:blipFill>
        <p:spPr bwMode="auto">
          <a:xfrm>
            <a:off x="4419600" y="3898900"/>
            <a:ext cx="609600" cy="803275"/>
          </a:xfrm>
          <a:prstGeom prst="rect">
            <a:avLst/>
          </a:prstGeom>
          <a:noFill/>
          <a:ln w="9525">
            <a:noFill/>
            <a:miter lim="800000"/>
            <a:headEnd/>
            <a:tailEnd/>
          </a:ln>
        </p:spPr>
      </p:pic>
      <p:sp>
        <p:nvSpPr>
          <p:cNvPr id="1039" name="Text Box 13"/>
          <p:cNvSpPr txBox="1">
            <a:spLocks noChangeArrowheads="1"/>
          </p:cNvSpPr>
          <p:nvPr/>
        </p:nvSpPr>
        <p:spPr bwMode="auto">
          <a:xfrm>
            <a:off x="4191000" y="4660900"/>
            <a:ext cx="1139825" cy="215900"/>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zh-CN" sz="1400" b="1">
                <a:solidFill>
                  <a:srgbClr val="000000"/>
                </a:solidFill>
                <a:latin typeface="Comic Sans MS" pitchFamily="66" charset="0"/>
                <a:ea typeface="HY헤드라인M"/>
                <a:cs typeface="HY헤드라인M"/>
              </a:rPr>
              <a:t>DHCP Server</a:t>
            </a:r>
            <a:endParaRPr kumimoji="1" lang="en-US" altLang="ko-KR" sz="1400" b="1">
              <a:solidFill>
                <a:srgbClr val="000000"/>
              </a:solidFill>
              <a:latin typeface="Comic Sans MS" pitchFamily="66" charset="0"/>
              <a:ea typeface="HY헤드라인M"/>
              <a:cs typeface="HY헤드라인M"/>
            </a:endParaRPr>
          </a:p>
        </p:txBody>
      </p:sp>
      <p:sp>
        <p:nvSpPr>
          <p:cNvPr id="1040" name="Text Box 13"/>
          <p:cNvSpPr txBox="1">
            <a:spLocks noChangeArrowheads="1"/>
          </p:cNvSpPr>
          <p:nvPr/>
        </p:nvSpPr>
        <p:spPr bwMode="auto">
          <a:xfrm>
            <a:off x="4343400" y="3276600"/>
            <a:ext cx="257175" cy="215900"/>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zh-CN" sz="1400" b="1">
                <a:solidFill>
                  <a:srgbClr val="000000"/>
                </a:solidFill>
                <a:latin typeface="Comic Sans MS" pitchFamily="66" charset="0"/>
                <a:ea typeface="HY헤드라인M"/>
                <a:cs typeface="HY헤드라인M"/>
              </a:rPr>
              <a:t>AS</a:t>
            </a:r>
            <a:endParaRPr kumimoji="1" lang="en-US" altLang="ko-KR" sz="1400" b="1">
              <a:solidFill>
                <a:srgbClr val="000000"/>
              </a:solidFill>
              <a:latin typeface="Comic Sans MS" pitchFamily="66" charset="0"/>
              <a:ea typeface="HY헤드라인M"/>
              <a:cs typeface="HY헤드라인M"/>
            </a:endParaRPr>
          </a:p>
        </p:txBody>
      </p:sp>
      <p:graphicFrame>
        <p:nvGraphicFramePr>
          <p:cNvPr id="1027" name="Object 9"/>
          <p:cNvGraphicFramePr>
            <a:graphicFrameLocks noChangeAspect="1"/>
          </p:cNvGraphicFramePr>
          <p:nvPr/>
        </p:nvGraphicFramePr>
        <p:xfrm>
          <a:off x="5334000" y="3517900"/>
          <a:ext cx="660400" cy="458788"/>
        </p:xfrm>
        <a:graphic>
          <a:graphicData uri="http://schemas.openxmlformats.org/presentationml/2006/ole">
            <mc:AlternateContent xmlns:mc="http://schemas.openxmlformats.org/markup-compatibility/2006">
              <mc:Choice xmlns:v="urn:schemas-microsoft-com:vml" Requires="v">
                <p:oleObj spid="_x0000_s1129" name="CorelDRAW" r:id="rId11" imgW="1647000" imgH="1139040" progId="">
                  <p:embed/>
                </p:oleObj>
              </mc:Choice>
              <mc:Fallback>
                <p:oleObj name="CorelDRAW" r:id="rId11" imgW="1647000" imgH="1139040" progId="">
                  <p:embed/>
                  <p:pic>
                    <p:nvPicPr>
                      <p:cNvPr id="0" name="Picture 17"/>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334000" y="3517900"/>
                        <a:ext cx="660400" cy="458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41" name="Text Box 13"/>
          <p:cNvSpPr txBox="1">
            <a:spLocks noChangeArrowheads="1"/>
          </p:cNvSpPr>
          <p:nvPr/>
        </p:nvSpPr>
        <p:spPr bwMode="auto">
          <a:xfrm>
            <a:off x="5334000" y="3975100"/>
            <a:ext cx="576263" cy="215900"/>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zh-CN" sz="1400" b="1">
                <a:solidFill>
                  <a:srgbClr val="000000"/>
                </a:solidFill>
                <a:latin typeface="Comic Sans MS" pitchFamily="66" charset="0"/>
                <a:ea typeface="HY헤드라인M"/>
                <a:cs typeface="HY헤드라인M"/>
              </a:rPr>
              <a:t>Router</a:t>
            </a:r>
            <a:endParaRPr kumimoji="1" lang="en-US" altLang="ko-KR" sz="1400" b="1">
              <a:solidFill>
                <a:srgbClr val="000000"/>
              </a:solidFill>
              <a:latin typeface="Comic Sans MS" pitchFamily="66" charset="0"/>
              <a:ea typeface="HY헤드라인M"/>
              <a:cs typeface="HY헤드라인M"/>
            </a:endParaRPr>
          </a:p>
        </p:txBody>
      </p:sp>
      <p:sp>
        <p:nvSpPr>
          <p:cNvPr id="1042" name="Text Box 13"/>
          <p:cNvSpPr txBox="1">
            <a:spLocks noChangeArrowheads="1"/>
          </p:cNvSpPr>
          <p:nvPr/>
        </p:nvSpPr>
        <p:spPr bwMode="auto">
          <a:xfrm>
            <a:off x="7010400" y="3517900"/>
            <a:ext cx="746125" cy="215900"/>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zh-CN" sz="1400" b="1">
                <a:solidFill>
                  <a:srgbClr val="000000"/>
                </a:solidFill>
                <a:latin typeface="Comic Sans MS" pitchFamily="66" charset="0"/>
                <a:ea typeface="HY헤드라인M"/>
                <a:cs typeface="HY헤드라인M"/>
              </a:rPr>
              <a:t>Internet</a:t>
            </a:r>
            <a:endParaRPr kumimoji="1" lang="en-US" altLang="ko-KR" sz="1400" b="1">
              <a:solidFill>
                <a:srgbClr val="000000"/>
              </a:solidFill>
              <a:latin typeface="Comic Sans MS" pitchFamily="66" charset="0"/>
              <a:ea typeface="HY헤드라인M"/>
              <a:cs typeface="HY헤드라인M"/>
            </a:endParaRPr>
          </a:p>
        </p:txBody>
      </p:sp>
      <p:cxnSp>
        <p:nvCxnSpPr>
          <p:cNvPr id="1043" name="直接连接符 38"/>
          <p:cNvCxnSpPr>
            <a:cxnSpLocks noChangeShapeType="1"/>
          </p:cNvCxnSpPr>
          <p:nvPr/>
        </p:nvCxnSpPr>
        <p:spPr bwMode="auto">
          <a:xfrm>
            <a:off x="3276600" y="3136900"/>
            <a:ext cx="685800" cy="381000"/>
          </a:xfrm>
          <a:prstGeom prst="line">
            <a:avLst/>
          </a:prstGeom>
          <a:noFill/>
          <a:ln w="12700" algn="ctr">
            <a:solidFill>
              <a:schemeClr val="tx1"/>
            </a:solidFill>
            <a:round/>
            <a:headEnd type="none" w="sm" len="sm"/>
            <a:tailEnd type="none" w="sm" len="sm"/>
          </a:ln>
        </p:spPr>
      </p:cxnSp>
      <p:cxnSp>
        <p:nvCxnSpPr>
          <p:cNvPr id="1044" name="直接连接符 40"/>
          <p:cNvCxnSpPr>
            <a:cxnSpLocks noChangeShapeType="1"/>
          </p:cNvCxnSpPr>
          <p:nvPr/>
        </p:nvCxnSpPr>
        <p:spPr bwMode="auto">
          <a:xfrm flipV="1">
            <a:off x="3352800" y="4051300"/>
            <a:ext cx="685800" cy="444500"/>
          </a:xfrm>
          <a:prstGeom prst="line">
            <a:avLst/>
          </a:prstGeom>
          <a:noFill/>
          <a:ln w="12700" algn="ctr">
            <a:solidFill>
              <a:schemeClr val="tx1"/>
            </a:solidFill>
            <a:round/>
            <a:headEnd type="none" w="sm" len="sm"/>
            <a:tailEnd type="none" w="sm" len="sm"/>
          </a:ln>
        </p:spPr>
      </p:cxnSp>
      <p:cxnSp>
        <p:nvCxnSpPr>
          <p:cNvPr id="1045" name="直接连接符 42"/>
          <p:cNvCxnSpPr>
            <a:cxnSpLocks noChangeShapeType="1"/>
          </p:cNvCxnSpPr>
          <p:nvPr/>
        </p:nvCxnSpPr>
        <p:spPr bwMode="auto">
          <a:xfrm>
            <a:off x="5943600" y="3746500"/>
            <a:ext cx="762000" cy="0"/>
          </a:xfrm>
          <a:prstGeom prst="line">
            <a:avLst/>
          </a:prstGeom>
          <a:noFill/>
          <a:ln w="12700" algn="ctr">
            <a:solidFill>
              <a:schemeClr val="tx1"/>
            </a:solidFill>
            <a:round/>
            <a:headEnd type="none" w="sm" len="sm"/>
            <a:tailEnd type="none" w="sm" len="sm"/>
          </a:ln>
        </p:spPr>
      </p:cxnSp>
      <p:cxnSp>
        <p:nvCxnSpPr>
          <p:cNvPr id="1046" name="直接连接符 44"/>
          <p:cNvCxnSpPr>
            <a:cxnSpLocks noChangeShapeType="1"/>
          </p:cNvCxnSpPr>
          <p:nvPr/>
        </p:nvCxnSpPr>
        <p:spPr bwMode="auto">
          <a:xfrm flipV="1">
            <a:off x="2971800" y="4953000"/>
            <a:ext cx="0" cy="1143000"/>
          </a:xfrm>
          <a:prstGeom prst="line">
            <a:avLst/>
          </a:prstGeom>
          <a:noFill/>
          <a:ln w="12700" algn="ctr">
            <a:solidFill>
              <a:schemeClr val="tx1"/>
            </a:solidFill>
            <a:round/>
            <a:headEnd type="none" w="sm" len="sm"/>
            <a:tailEnd type="none" w="sm" len="sm"/>
          </a:ln>
        </p:spPr>
      </p:cxnSp>
      <p:cxnSp>
        <p:nvCxnSpPr>
          <p:cNvPr id="1047" name="直接连接符 48"/>
          <p:cNvCxnSpPr>
            <a:cxnSpLocks noChangeShapeType="1"/>
          </p:cNvCxnSpPr>
          <p:nvPr/>
        </p:nvCxnSpPr>
        <p:spPr bwMode="auto">
          <a:xfrm flipV="1">
            <a:off x="6248400" y="4953000"/>
            <a:ext cx="0" cy="1143000"/>
          </a:xfrm>
          <a:prstGeom prst="line">
            <a:avLst/>
          </a:prstGeom>
          <a:noFill/>
          <a:ln w="12700" algn="ctr">
            <a:solidFill>
              <a:schemeClr val="tx1"/>
            </a:solidFill>
            <a:round/>
            <a:headEnd type="none" w="sm" len="sm"/>
            <a:tailEnd type="none" w="sm" len="sm"/>
          </a:ln>
        </p:spPr>
      </p:cxnSp>
      <p:sp>
        <p:nvSpPr>
          <p:cNvPr id="1048" name="Text Box 13"/>
          <p:cNvSpPr txBox="1">
            <a:spLocks noChangeArrowheads="1"/>
          </p:cNvSpPr>
          <p:nvPr/>
        </p:nvSpPr>
        <p:spPr bwMode="auto">
          <a:xfrm>
            <a:off x="990600" y="5791200"/>
            <a:ext cx="1047750" cy="215900"/>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zh-CN" sz="1400" b="1">
                <a:solidFill>
                  <a:srgbClr val="000000"/>
                </a:solidFill>
                <a:latin typeface="Comic Sans MS" pitchFamily="66" charset="0"/>
                <a:ea typeface="HY헤드라인M"/>
                <a:cs typeface="HY헤드라인M"/>
              </a:rPr>
              <a:t>User Device</a:t>
            </a:r>
            <a:endParaRPr kumimoji="1" lang="en-US" altLang="ko-KR" sz="1400" b="1">
              <a:solidFill>
                <a:srgbClr val="000000"/>
              </a:solidFill>
              <a:latin typeface="Comic Sans MS" pitchFamily="66" charset="0"/>
              <a:ea typeface="HY헤드라인M"/>
              <a:cs typeface="HY헤드라인M"/>
            </a:endParaRPr>
          </a:p>
        </p:txBody>
      </p:sp>
      <p:sp>
        <p:nvSpPr>
          <p:cNvPr id="1049" name="Text Box 13"/>
          <p:cNvSpPr txBox="1">
            <a:spLocks noChangeArrowheads="1"/>
          </p:cNvSpPr>
          <p:nvPr/>
        </p:nvSpPr>
        <p:spPr bwMode="auto">
          <a:xfrm>
            <a:off x="3810000" y="5791200"/>
            <a:ext cx="1878013" cy="215900"/>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zh-CN" sz="1400" b="1">
                <a:solidFill>
                  <a:srgbClr val="000000"/>
                </a:solidFill>
                <a:latin typeface="Comic Sans MS" pitchFamily="66" charset="0"/>
                <a:ea typeface="HY헤드라인M"/>
                <a:cs typeface="HY헤드라인M"/>
              </a:rPr>
              <a:t>WiFi Access Network</a:t>
            </a:r>
          </a:p>
        </p:txBody>
      </p:sp>
      <p:sp>
        <p:nvSpPr>
          <p:cNvPr id="1050" name="Text Box 13"/>
          <p:cNvSpPr txBox="1">
            <a:spLocks noChangeArrowheads="1"/>
          </p:cNvSpPr>
          <p:nvPr/>
        </p:nvSpPr>
        <p:spPr bwMode="auto">
          <a:xfrm>
            <a:off x="7086600" y="5791200"/>
            <a:ext cx="746125" cy="215900"/>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zh-CN" sz="1400" b="1">
                <a:solidFill>
                  <a:srgbClr val="000000"/>
                </a:solidFill>
                <a:latin typeface="Comic Sans MS" pitchFamily="66" charset="0"/>
                <a:ea typeface="HY헤드라인M"/>
                <a:cs typeface="HY헤드라인M"/>
              </a:rPr>
              <a:t>Internet</a:t>
            </a:r>
          </a:p>
        </p:txBody>
      </p:sp>
      <p:grpSp>
        <p:nvGrpSpPr>
          <p:cNvPr id="5" name="组合 68"/>
          <p:cNvGrpSpPr>
            <a:grpSpLocks/>
          </p:cNvGrpSpPr>
          <p:nvPr/>
        </p:nvGrpSpPr>
        <p:grpSpPr bwMode="auto">
          <a:xfrm>
            <a:off x="990600" y="2133600"/>
            <a:ext cx="2282825" cy="457200"/>
            <a:chOff x="1223562" y="2290460"/>
            <a:chExt cx="1978135" cy="487627"/>
          </a:xfrm>
        </p:grpSpPr>
        <p:sp>
          <p:nvSpPr>
            <p:cNvPr id="1068" name="任意多边形 54"/>
            <p:cNvSpPr>
              <a:spLocks/>
            </p:cNvSpPr>
            <p:nvPr/>
          </p:nvSpPr>
          <p:spPr bwMode="auto">
            <a:xfrm>
              <a:off x="1295400" y="2362200"/>
              <a:ext cx="1788405" cy="415887"/>
            </a:xfrm>
            <a:custGeom>
              <a:avLst/>
              <a:gdLst>
                <a:gd name="T0" fmla="*/ 0 w 1311007"/>
                <a:gd name="T1" fmla="*/ 0 h 374574"/>
                <a:gd name="T2" fmla="*/ 2439645 w 1311007"/>
                <a:gd name="T3" fmla="*/ 461757 h 374574"/>
                <a:gd name="T4" fmla="*/ 0 60000 65536"/>
                <a:gd name="T5" fmla="*/ 0 60000 65536"/>
                <a:gd name="T6" fmla="*/ 0 w 1311007"/>
                <a:gd name="T7" fmla="*/ 0 h 374574"/>
                <a:gd name="T8" fmla="*/ 1311007 w 1311007"/>
                <a:gd name="T9" fmla="*/ 374574 h 374574"/>
              </a:gdLst>
              <a:ahLst/>
              <a:cxnLst>
                <a:cxn ang="T4">
                  <a:pos x="T0" y="T1"/>
                </a:cxn>
                <a:cxn ang="T5">
                  <a:pos x="T2" y="T3"/>
                </a:cxn>
              </a:cxnLst>
              <a:rect l="T6" t="T7" r="T8" b="T9"/>
              <a:pathLst>
                <a:path w="1311007" h="374574">
                  <a:moveTo>
                    <a:pt x="0" y="0"/>
                  </a:moveTo>
                  <a:lnTo>
                    <a:pt x="1311007" y="374574"/>
                  </a:lnTo>
                </a:path>
              </a:pathLst>
            </a:custGeom>
            <a:solidFill>
              <a:schemeClr val="accent1"/>
            </a:solidFill>
            <a:ln w="12700" cap="flat" cmpd="sng" algn="ctr">
              <a:solidFill>
                <a:srgbClr val="FF0000"/>
              </a:solidFill>
              <a:prstDash val="solid"/>
              <a:round/>
              <a:headEnd type="triangle" w="sm" len="sm"/>
              <a:tailEnd type="triangle" w="sm" len="sm"/>
            </a:ln>
          </p:spPr>
          <p:txBody>
            <a:bodyPr/>
            <a:lstStyle/>
            <a:p>
              <a:endParaRPr lang="en-US"/>
            </a:p>
          </p:txBody>
        </p:sp>
        <p:sp>
          <p:nvSpPr>
            <p:cNvPr id="1069" name="TextBox 55"/>
            <p:cNvSpPr txBox="1">
              <a:spLocks noChangeArrowheads="1"/>
            </p:cNvSpPr>
            <p:nvPr/>
          </p:nvSpPr>
          <p:spPr bwMode="auto">
            <a:xfrm rot="655411">
              <a:off x="1223562" y="2290460"/>
              <a:ext cx="1978135" cy="276999"/>
            </a:xfrm>
            <a:prstGeom prst="rect">
              <a:avLst/>
            </a:prstGeom>
            <a:noFill/>
            <a:ln w="9525">
              <a:noFill/>
              <a:miter lim="800000"/>
              <a:headEnd/>
              <a:tailEnd/>
            </a:ln>
          </p:spPr>
          <p:txBody>
            <a:bodyPr>
              <a:spAutoFit/>
            </a:bodyPr>
            <a:lstStyle/>
            <a:p>
              <a:r>
                <a:rPr lang="en-US" altLang="zh-CN" dirty="0">
                  <a:solidFill>
                    <a:srgbClr val="FF0000"/>
                  </a:solidFill>
                </a:rPr>
                <a:t>1 Discovery &amp; Association</a:t>
              </a:r>
              <a:endParaRPr lang="zh-CN" altLang="en-US" dirty="0">
                <a:solidFill>
                  <a:srgbClr val="FF0000"/>
                </a:solidFill>
              </a:endParaRPr>
            </a:p>
          </p:txBody>
        </p:sp>
      </p:grpSp>
      <p:grpSp>
        <p:nvGrpSpPr>
          <p:cNvPr id="6" name="组合 69"/>
          <p:cNvGrpSpPr>
            <a:grpSpLocks/>
          </p:cNvGrpSpPr>
          <p:nvPr/>
        </p:nvGrpSpPr>
        <p:grpSpPr bwMode="auto">
          <a:xfrm>
            <a:off x="1219200" y="2506663"/>
            <a:ext cx="2971800" cy="465137"/>
            <a:chOff x="1295400" y="2582484"/>
            <a:chExt cx="2971800" cy="465517"/>
          </a:xfrm>
        </p:grpSpPr>
        <p:sp>
          <p:nvSpPr>
            <p:cNvPr id="1066" name="TextBox 67"/>
            <p:cNvSpPr txBox="1">
              <a:spLocks noChangeArrowheads="1"/>
            </p:cNvSpPr>
            <p:nvPr/>
          </p:nvSpPr>
          <p:spPr bwMode="auto">
            <a:xfrm rot="491893">
              <a:off x="1686043" y="2582484"/>
              <a:ext cx="1978135" cy="276999"/>
            </a:xfrm>
            <a:prstGeom prst="rect">
              <a:avLst/>
            </a:prstGeom>
            <a:noFill/>
            <a:ln w="9525">
              <a:noFill/>
              <a:miter lim="800000"/>
              <a:headEnd/>
              <a:tailEnd/>
            </a:ln>
          </p:spPr>
          <p:txBody>
            <a:bodyPr>
              <a:spAutoFit/>
            </a:bodyPr>
            <a:lstStyle/>
            <a:p>
              <a:r>
                <a:rPr lang="en-US" altLang="zh-CN" dirty="0">
                  <a:solidFill>
                    <a:srgbClr val="FF0000"/>
                  </a:solidFill>
                </a:rPr>
                <a:t>2 EAP authentication</a:t>
              </a:r>
              <a:endParaRPr lang="zh-CN" altLang="en-US" dirty="0">
                <a:solidFill>
                  <a:srgbClr val="FF0000"/>
                </a:solidFill>
              </a:endParaRPr>
            </a:p>
          </p:txBody>
        </p:sp>
        <p:sp>
          <p:nvSpPr>
            <p:cNvPr id="1067" name="任意多边形 66"/>
            <p:cNvSpPr>
              <a:spLocks/>
            </p:cNvSpPr>
            <p:nvPr/>
          </p:nvSpPr>
          <p:spPr bwMode="auto">
            <a:xfrm>
              <a:off x="1295400" y="2590801"/>
              <a:ext cx="2971800" cy="457200"/>
            </a:xfrm>
            <a:custGeom>
              <a:avLst/>
              <a:gdLst>
                <a:gd name="T0" fmla="*/ 0 w 2721166"/>
                <a:gd name="T1" fmla="*/ 0 h 517793"/>
                <a:gd name="T2" fmla="*/ 1997242 w 2721166"/>
                <a:gd name="T3" fmla="*/ 326394 h 517793"/>
                <a:gd name="T4" fmla="*/ 3245519 w 2721166"/>
                <a:gd name="T5" fmla="*/ 403698 h 517793"/>
                <a:gd name="T6" fmla="*/ 0 60000 65536"/>
                <a:gd name="T7" fmla="*/ 0 60000 65536"/>
                <a:gd name="T8" fmla="*/ 0 60000 65536"/>
                <a:gd name="T9" fmla="*/ 0 w 2721166"/>
                <a:gd name="T10" fmla="*/ 0 h 517793"/>
                <a:gd name="T11" fmla="*/ 2721166 w 2721166"/>
                <a:gd name="T12" fmla="*/ 517793 h 517793"/>
              </a:gdLst>
              <a:ahLst/>
              <a:cxnLst>
                <a:cxn ang="T6">
                  <a:pos x="T0" y="T1"/>
                </a:cxn>
                <a:cxn ang="T7">
                  <a:pos x="T2" y="T3"/>
                </a:cxn>
                <a:cxn ang="T8">
                  <a:pos x="T4" y="T5"/>
                </a:cxn>
              </a:cxnLst>
              <a:rect l="T9" t="T10" r="T11" b="T12"/>
              <a:pathLst>
                <a:path w="2721166" h="517793">
                  <a:moveTo>
                    <a:pt x="0" y="0"/>
                  </a:moveTo>
                  <a:cubicBezTo>
                    <a:pt x="610518" y="166171"/>
                    <a:pt x="1221036" y="332342"/>
                    <a:pt x="1674564" y="418641"/>
                  </a:cubicBezTo>
                  <a:cubicBezTo>
                    <a:pt x="2128092" y="504940"/>
                    <a:pt x="2537552" y="514121"/>
                    <a:pt x="2721166" y="517793"/>
                  </a:cubicBezTo>
                </a:path>
              </a:pathLst>
            </a:custGeom>
            <a:noFill/>
            <a:ln w="12700" cap="flat" cmpd="sng" algn="ctr">
              <a:solidFill>
                <a:srgbClr val="FF0000"/>
              </a:solidFill>
              <a:prstDash val="solid"/>
              <a:round/>
              <a:headEnd type="triangle" w="sm" len="sm"/>
              <a:tailEnd type="triangle" w="sm" len="sm"/>
            </a:ln>
          </p:spPr>
          <p:txBody>
            <a:bodyPr/>
            <a:lstStyle/>
            <a:p>
              <a:endParaRPr lang="en-US"/>
            </a:p>
          </p:txBody>
        </p:sp>
      </p:grpSp>
      <p:grpSp>
        <p:nvGrpSpPr>
          <p:cNvPr id="7" name="组合 78"/>
          <p:cNvGrpSpPr>
            <a:grpSpLocks/>
          </p:cNvGrpSpPr>
          <p:nvPr/>
        </p:nvGrpSpPr>
        <p:grpSpPr bwMode="auto">
          <a:xfrm>
            <a:off x="1295400" y="2743200"/>
            <a:ext cx="3260725" cy="1289050"/>
            <a:chOff x="1295400" y="2667000"/>
            <a:chExt cx="3260992" cy="1288974"/>
          </a:xfrm>
        </p:grpSpPr>
        <p:sp>
          <p:nvSpPr>
            <p:cNvPr id="1064" name="TextBox 71"/>
            <p:cNvSpPr txBox="1">
              <a:spLocks noChangeArrowheads="1"/>
            </p:cNvSpPr>
            <p:nvPr/>
          </p:nvSpPr>
          <p:spPr bwMode="auto">
            <a:xfrm rot="491893">
              <a:off x="1458608" y="2790370"/>
              <a:ext cx="1750076" cy="276983"/>
            </a:xfrm>
            <a:prstGeom prst="rect">
              <a:avLst/>
            </a:prstGeom>
            <a:noFill/>
            <a:ln w="9525">
              <a:noFill/>
              <a:miter lim="800000"/>
              <a:headEnd/>
              <a:tailEnd/>
            </a:ln>
          </p:spPr>
          <p:txBody>
            <a:bodyPr wrap="square">
              <a:spAutoFit/>
            </a:bodyPr>
            <a:lstStyle/>
            <a:p>
              <a:r>
                <a:rPr lang="en-US" altLang="zh-CN" dirty="0">
                  <a:solidFill>
                    <a:srgbClr val="FF0000"/>
                  </a:solidFill>
                </a:rPr>
                <a:t>3  </a:t>
              </a:r>
              <a:r>
                <a:rPr lang="en-US" altLang="zh-CN" dirty="0" smtClean="0">
                  <a:solidFill>
                    <a:srgbClr val="FF0000"/>
                  </a:solidFill>
                </a:rPr>
                <a:t>IP address Assignment</a:t>
              </a:r>
              <a:endParaRPr lang="zh-CN" altLang="en-US" dirty="0">
                <a:solidFill>
                  <a:srgbClr val="FF0000"/>
                </a:solidFill>
              </a:endParaRPr>
            </a:p>
          </p:txBody>
        </p:sp>
        <p:sp>
          <p:nvSpPr>
            <p:cNvPr id="1065" name="任意多边形 73"/>
            <p:cNvSpPr>
              <a:spLocks/>
            </p:cNvSpPr>
            <p:nvPr/>
          </p:nvSpPr>
          <p:spPr bwMode="auto">
            <a:xfrm>
              <a:off x="1295400" y="2667000"/>
              <a:ext cx="3260992" cy="1288974"/>
            </a:xfrm>
            <a:custGeom>
              <a:avLst/>
              <a:gdLst>
                <a:gd name="T0" fmla="*/ 0 w 3260992"/>
                <a:gd name="T1" fmla="*/ 0 h 1288974"/>
                <a:gd name="T2" fmla="*/ 1972019 w 3260992"/>
                <a:gd name="T3" fmla="*/ 407624 h 1288974"/>
                <a:gd name="T4" fmla="*/ 3260992 w 3260992"/>
                <a:gd name="T5" fmla="*/ 1288974 h 1288974"/>
                <a:gd name="T6" fmla="*/ 0 60000 65536"/>
                <a:gd name="T7" fmla="*/ 0 60000 65536"/>
                <a:gd name="T8" fmla="*/ 0 60000 65536"/>
                <a:gd name="T9" fmla="*/ 0 w 3260992"/>
                <a:gd name="T10" fmla="*/ 0 h 1288974"/>
                <a:gd name="T11" fmla="*/ 3260992 w 3260992"/>
                <a:gd name="T12" fmla="*/ 1288974 h 1288974"/>
              </a:gdLst>
              <a:ahLst/>
              <a:cxnLst>
                <a:cxn ang="T6">
                  <a:pos x="T0" y="T1"/>
                </a:cxn>
                <a:cxn ang="T7">
                  <a:pos x="T2" y="T3"/>
                </a:cxn>
                <a:cxn ang="T8">
                  <a:pos x="T4" y="T5"/>
                </a:cxn>
              </a:cxnLst>
              <a:rect l="T9" t="T10" r="T11" b="T12"/>
              <a:pathLst>
                <a:path w="3260992" h="1288974">
                  <a:moveTo>
                    <a:pt x="0" y="0"/>
                  </a:moveTo>
                  <a:cubicBezTo>
                    <a:pt x="714260" y="96397"/>
                    <a:pt x="1428520" y="192795"/>
                    <a:pt x="1972019" y="407624"/>
                  </a:cubicBezTo>
                  <a:cubicBezTo>
                    <a:pt x="2515518" y="622453"/>
                    <a:pt x="2888255" y="955713"/>
                    <a:pt x="3260992" y="1288974"/>
                  </a:cubicBezTo>
                </a:path>
              </a:pathLst>
            </a:custGeom>
            <a:noFill/>
            <a:ln w="12700" cap="flat" cmpd="sng" algn="ctr">
              <a:solidFill>
                <a:srgbClr val="FF0000"/>
              </a:solidFill>
              <a:prstDash val="solid"/>
              <a:round/>
              <a:headEnd type="triangle" w="sm" len="sm"/>
              <a:tailEnd type="triangle" w="sm" len="sm"/>
            </a:ln>
          </p:spPr>
          <p:txBody>
            <a:bodyPr/>
            <a:lstStyle/>
            <a:p>
              <a:endParaRPr lang="en-US"/>
            </a:p>
          </p:txBody>
        </p:sp>
      </p:grpSp>
      <p:grpSp>
        <p:nvGrpSpPr>
          <p:cNvPr id="8" name="组合 79"/>
          <p:cNvGrpSpPr>
            <a:grpSpLocks/>
          </p:cNvGrpSpPr>
          <p:nvPr/>
        </p:nvGrpSpPr>
        <p:grpSpPr bwMode="auto">
          <a:xfrm>
            <a:off x="1244600" y="2963863"/>
            <a:ext cx="5265738" cy="757237"/>
            <a:chOff x="1244906" y="2963537"/>
            <a:chExt cx="5266063" cy="758328"/>
          </a:xfrm>
        </p:grpSpPr>
        <p:sp>
          <p:nvSpPr>
            <p:cNvPr id="1062" name="TextBox 76"/>
            <p:cNvSpPr txBox="1">
              <a:spLocks noChangeArrowheads="1"/>
            </p:cNvSpPr>
            <p:nvPr/>
          </p:nvSpPr>
          <p:spPr bwMode="auto">
            <a:xfrm rot="1093626">
              <a:off x="1532813" y="3332357"/>
              <a:ext cx="1375426" cy="276999"/>
            </a:xfrm>
            <a:prstGeom prst="rect">
              <a:avLst/>
            </a:prstGeom>
            <a:noFill/>
            <a:ln w="9525">
              <a:noFill/>
              <a:miter lim="800000"/>
              <a:headEnd/>
              <a:tailEnd/>
            </a:ln>
          </p:spPr>
          <p:txBody>
            <a:bodyPr>
              <a:spAutoFit/>
            </a:bodyPr>
            <a:lstStyle/>
            <a:p>
              <a:r>
                <a:rPr lang="en-US" altLang="zh-CN" dirty="0">
                  <a:solidFill>
                    <a:srgbClr val="FF0000"/>
                  </a:solidFill>
                </a:rPr>
                <a:t>4 After link setup</a:t>
              </a:r>
              <a:endParaRPr lang="zh-CN" altLang="en-US" dirty="0">
                <a:solidFill>
                  <a:srgbClr val="FF0000"/>
                </a:solidFill>
              </a:endParaRPr>
            </a:p>
          </p:txBody>
        </p:sp>
        <p:sp>
          <p:nvSpPr>
            <p:cNvPr id="1063" name="任意多边形 75"/>
            <p:cNvSpPr>
              <a:spLocks/>
            </p:cNvSpPr>
            <p:nvPr/>
          </p:nvSpPr>
          <p:spPr bwMode="auto">
            <a:xfrm>
              <a:off x="1244906" y="2963537"/>
              <a:ext cx="5266063" cy="758328"/>
            </a:xfrm>
            <a:custGeom>
              <a:avLst/>
              <a:gdLst>
                <a:gd name="T0" fmla="*/ 0 w 5266063"/>
                <a:gd name="T1" fmla="*/ 0 h 758328"/>
                <a:gd name="T2" fmla="*/ 1432195 w 5266063"/>
                <a:gd name="T3" fmla="*/ 484743 h 758328"/>
                <a:gd name="T4" fmla="*/ 3492350 w 5266063"/>
                <a:gd name="T5" fmla="*/ 716097 h 758328"/>
                <a:gd name="T6" fmla="*/ 5266063 w 5266063"/>
                <a:gd name="T7" fmla="*/ 738130 h 758328"/>
                <a:gd name="T8" fmla="*/ 0 60000 65536"/>
                <a:gd name="T9" fmla="*/ 0 60000 65536"/>
                <a:gd name="T10" fmla="*/ 0 60000 65536"/>
                <a:gd name="T11" fmla="*/ 0 60000 65536"/>
                <a:gd name="T12" fmla="*/ 0 w 5266063"/>
                <a:gd name="T13" fmla="*/ 0 h 758328"/>
                <a:gd name="T14" fmla="*/ 5266063 w 5266063"/>
                <a:gd name="T15" fmla="*/ 758328 h 758328"/>
              </a:gdLst>
              <a:ahLst/>
              <a:cxnLst>
                <a:cxn ang="T8">
                  <a:pos x="T0" y="T1"/>
                </a:cxn>
                <a:cxn ang="T9">
                  <a:pos x="T2" y="T3"/>
                </a:cxn>
                <a:cxn ang="T10">
                  <a:pos x="T4" y="T5"/>
                </a:cxn>
                <a:cxn ang="T11">
                  <a:pos x="T6" y="T7"/>
                </a:cxn>
              </a:cxnLst>
              <a:rect l="T12" t="T13" r="T14" b="T15"/>
              <a:pathLst>
                <a:path w="5266063" h="758328">
                  <a:moveTo>
                    <a:pt x="0" y="0"/>
                  </a:moveTo>
                  <a:cubicBezTo>
                    <a:pt x="425067" y="182697"/>
                    <a:pt x="850135" y="365394"/>
                    <a:pt x="1432193" y="484743"/>
                  </a:cubicBezTo>
                  <a:cubicBezTo>
                    <a:pt x="2014251" y="604092"/>
                    <a:pt x="2853369" y="673866"/>
                    <a:pt x="3492347" y="716097"/>
                  </a:cubicBezTo>
                  <a:cubicBezTo>
                    <a:pt x="4131325" y="758328"/>
                    <a:pt x="4953919" y="736294"/>
                    <a:pt x="5266063" y="738130"/>
                  </a:cubicBezTo>
                </a:path>
              </a:pathLst>
            </a:custGeom>
            <a:noFill/>
            <a:ln w="12700" cap="flat" cmpd="sng" algn="ctr">
              <a:solidFill>
                <a:srgbClr val="FF0000"/>
              </a:solidFill>
              <a:prstDash val="solid"/>
              <a:round/>
              <a:headEnd type="triangle" w="sm" len="sm"/>
              <a:tailEnd type="triangle" w="sm" len="sm"/>
            </a:ln>
          </p:spPr>
          <p:txBody>
            <a:bodyPr/>
            <a:lstStyle/>
            <a:p>
              <a:endParaRPr lang="en-US"/>
            </a:p>
          </p:txBody>
        </p:sp>
      </p:grpSp>
      <p:cxnSp>
        <p:nvCxnSpPr>
          <p:cNvPr id="1055" name="直接连接符 81"/>
          <p:cNvCxnSpPr>
            <a:cxnSpLocks noChangeShapeType="1"/>
            <a:stCxn id="1073" idx="2"/>
          </p:cNvCxnSpPr>
          <p:nvPr/>
        </p:nvCxnSpPr>
        <p:spPr bwMode="auto">
          <a:xfrm flipH="1">
            <a:off x="3200400" y="3443288"/>
            <a:ext cx="36513" cy="747712"/>
          </a:xfrm>
          <a:prstGeom prst="line">
            <a:avLst/>
          </a:prstGeom>
          <a:noFill/>
          <a:ln w="12700" algn="ctr">
            <a:solidFill>
              <a:schemeClr val="tx1"/>
            </a:solidFill>
            <a:prstDash val="dash"/>
            <a:round/>
            <a:headEnd type="none" w="sm" len="sm"/>
            <a:tailEnd type="none" w="sm" len="sm"/>
          </a:ln>
        </p:spPr>
      </p:cxnSp>
      <p:sp>
        <p:nvSpPr>
          <p:cNvPr id="87" name="TextBox 86"/>
          <p:cNvSpPr txBox="1">
            <a:spLocks noChangeArrowheads="1"/>
          </p:cNvSpPr>
          <p:nvPr/>
        </p:nvSpPr>
        <p:spPr bwMode="auto">
          <a:xfrm>
            <a:off x="697468" y="3200400"/>
            <a:ext cx="369332" cy="1600200"/>
          </a:xfrm>
          <a:prstGeom prst="rect">
            <a:avLst/>
          </a:prstGeom>
          <a:noFill/>
          <a:ln w="9525">
            <a:noFill/>
            <a:miter lim="800000"/>
            <a:headEnd/>
            <a:tailEnd/>
          </a:ln>
        </p:spPr>
        <p:txBody>
          <a:bodyPr vert="eaVert" wrap="square">
            <a:spAutoFit/>
          </a:bodyPr>
          <a:lstStyle/>
          <a:p>
            <a:r>
              <a:rPr lang="en-US" altLang="zh-CN" dirty="0">
                <a:solidFill>
                  <a:srgbClr val="FF0000"/>
                </a:solidFill>
              </a:rPr>
              <a:t>5 </a:t>
            </a:r>
            <a:r>
              <a:rPr lang="en-US" altLang="zh-CN" dirty="0" smtClean="0">
                <a:solidFill>
                  <a:srgbClr val="FF0000"/>
                </a:solidFill>
              </a:rPr>
              <a:t>Move in WiFi ESS</a:t>
            </a:r>
            <a:endParaRPr lang="zh-CN" altLang="en-US" dirty="0">
              <a:solidFill>
                <a:srgbClr val="FF0000"/>
              </a:solidFill>
            </a:endParaRPr>
          </a:p>
        </p:txBody>
      </p:sp>
      <p:grpSp>
        <p:nvGrpSpPr>
          <p:cNvPr id="9" name="组合 87"/>
          <p:cNvGrpSpPr>
            <a:grpSpLocks/>
          </p:cNvGrpSpPr>
          <p:nvPr/>
        </p:nvGrpSpPr>
        <p:grpSpPr bwMode="auto">
          <a:xfrm>
            <a:off x="990600" y="3352800"/>
            <a:ext cx="3581400" cy="1447800"/>
            <a:chOff x="1168706" y="2125337"/>
            <a:chExt cx="3581401" cy="1447800"/>
          </a:xfrm>
        </p:grpSpPr>
        <p:sp>
          <p:nvSpPr>
            <p:cNvPr id="1060" name="TextBox 88"/>
            <p:cNvSpPr txBox="1">
              <a:spLocks noChangeArrowheads="1"/>
            </p:cNvSpPr>
            <p:nvPr/>
          </p:nvSpPr>
          <p:spPr bwMode="auto">
            <a:xfrm rot="-394922">
              <a:off x="1531225" y="3114425"/>
              <a:ext cx="1856926" cy="276999"/>
            </a:xfrm>
            <a:prstGeom prst="rect">
              <a:avLst/>
            </a:prstGeom>
            <a:noFill/>
            <a:ln w="9525">
              <a:noFill/>
              <a:miter lim="800000"/>
              <a:headEnd/>
              <a:tailEnd/>
            </a:ln>
          </p:spPr>
          <p:txBody>
            <a:bodyPr>
              <a:spAutoFit/>
            </a:bodyPr>
            <a:lstStyle/>
            <a:p>
              <a:r>
                <a:rPr lang="en-US" altLang="zh-CN" dirty="0">
                  <a:solidFill>
                    <a:srgbClr val="FF0000"/>
                  </a:solidFill>
                </a:rPr>
                <a:t>6 </a:t>
              </a:r>
              <a:r>
                <a:rPr lang="en-US" altLang="zh-CN" dirty="0" smtClean="0">
                  <a:solidFill>
                    <a:srgbClr val="FF0000"/>
                  </a:solidFill>
                </a:rPr>
                <a:t>Possible Fast transition</a:t>
              </a:r>
              <a:endParaRPr lang="zh-CN" altLang="en-US" dirty="0">
                <a:solidFill>
                  <a:srgbClr val="FF0000"/>
                </a:solidFill>
              </a:endParaRPr>
            </a:p>
          </p:txBody>
        </p:sp>
        <p:sp>
          <p:nvSpPr>
            <p:cNvPr id="1061" name="任意多边形 89"/>
            <p:cNvSpPr>
              <a:spLocks/>
            </p:cNvSpPr>
            <p:nvPr/>
          </p:nvSpPr>
          <p:spPr bwMode="auto">
            <a:xfrm rot="10800000" flipV="1">
              <a:off x="1168706" y="2125337"/>
              <a:ext cx="3581401" cy="1447800"/>
            </a:xfrm>
            <a:custGeom>
              <a:avLst/>
              <a:gdLst>
                <a:gd name="T0" fmla="*/ 0 w 5266063"/>
                <a:gd name="T1" fmla="*/ 0 h 758328"/>
                <a:gd name="T2" fmla="*/ 662424 w 5266063"/>
                <a:gd name="T3" fmla="*/ 1766909 h 758328"/>
                <a:gd name="T4" fmla="*/ 1615294 w 5266063"/>
                <a:gd name="T5" fmla="*/ 2610207 h 758328"/>
                <a:gd name="T6" fmla="*/ 2435678 w 5266063"/>
                <a:gd name="T7" fmla="*/ 2690518 h 758328"/>
                <a:gd name="T8" fmla="*/ 0 60000 65536"/>
                <a:gd name="T9" fmla="*/ 0 60000 65536"/>
                <a:gd name="T10" fmla="*/ 0 60000 65536"/>
                <a:gd name="T11" fmla="*/ 0 60000 65536"/>
                <a:gd name="T12" fmla="*/ 0 w 5266063"/>
                <a:gd name="T13" fmla="*/ 0 h 758328"/>
                <a:gd name="T14" fmla="*/ 5266063 w 5266063"/>
                <a:gd name="T15" fmla="*/ 758328 h 758328"/>
              </a:gdLst>
              <a:ahLst/>
              <a:cxnLst>
                <a:cxn ang="T8">
                  <a:pos x="T0" y="T1"/>
                </a:cxn>
                <a:cxn ang="T9">
                  <a:pos x="T2" y="T3"/>
                </a:cxn>
                <a:cxn ang="T10">
                  <a:pos x="T4" y="T5"/>
                </a:cxn>
                <a:cxn ang="T11">
                  <a:pos x="T6" y="T7"/>
                </a:cxn>
              </a:cxnLst>
              <a:rect l="T12" t="T13" r="T14" b="T15"/>
              <a:pathLst>
                <a:path w="5266063" h="758328">
                  <a:moveTo>
                    <a:pt x="0" y="0"/>
                  </a:moveTo>
                  <a:cubicBezTo>
                    <a:pt x="425067" y="182697"/>
                    <a:pt x="850135" y="365394"/>
                    <a:pt x="1432193" y="484743"/>
                  </a:cubicBezTo>
                  <a:cubicBezTo>
                    <a:pt x="2014251" y="604092"/>
                    <a:pt x="2853369" y="673866"/>
                    <a:pt x="3492347" y="716097"/>
                  </a:cubicBezTo>
                  <a:cubicBezTo>
                    <a:pt x="4131325" y="758328"/>
                    <a:pt x="4953919" y="736294"/>
                    <a:pt x="5266063" y="738130"/>
                  </a:cubicBezTo>
                </a:path>
              </a:pathLst>
            </a:custGeom>
            <a:noFill/>
            <a:ln w="12700" cap="flat" cmpd="sng" algn="ctr">
              <a:solidFill>
                <a:srgbClr val="FF0000"/>
              </a:solidFill>
              <a:prstDash val="solid"/>
              <a:round/>
              <a:headEnd type="triangle" w="sm" len="sm"/>
              <a:tailEnd type="triangle" w="sm" len="sm"/>
            </a:ln>
          </p:spPr>
          <p:txBody>
            <a:bodyPr/>
            <a:lstStyle/>
            <a:p>
              <a:endParaRPr lang="en-US"/>
            </a:p>
          </p:txBody>
        </p:sp>
      </p:grpSp>
      <p:sp>
        <p:nvSpPr>
          <p:cNvPr id="1058" name="Text Box 13"/>
          <p:cNvSpPr txBox="1">
            <a:spLocks noChangeArrowheads="1"/>
          </p:cNvSpPr>
          <p:nvPr/>
        </p:nvSpPr>
        <p:spPr bwMode="auto">
          <a:xfrm>
            <a:off x="2971800" y="3657600"/>
            <a:ext cx="973138" cy="184150"/>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zh-CN">
                <a:solidFill>
                  <a:srgbClr val="000000"/>
                </a:solidFill>
                <a:latin typeface="Comic Sans MS" pitchFamily="66" charset="0"/>
                <a:ea typeface="HY헤드라인M"/>
                <a:cs typeface="HY헤드라인M"/>
              </a:rPr>
              <a:t>11r Interface</a:t>
            </a:r>
            <a:endParaRPr kumimoji="1" lang="en-US" altLang="ko-KR">
              <a:solidFill>
                <a:srgbClr val="000000"/>
              </a:solidFill>
              <a:latin typeface="Comic Sans MS" pitchFamily="66" charset="0"/>
              <a:ea typeface="HY헤드라인M"/>
              <a:cs typeface="HY헤드라인M"/>
            </a:endParaRPr>
          </a:p>
        </p:txBody>
      </p:sp>
      <p:sp>
        <p:nvSpPr>
          <p:cNvPr id="93" name="フッター プレースホルダ 4"/>
          <p:cNvSpPr>
            <a:spLocks noGrp="1"/>
          </p:cNvSpPr>
          <p:nvPr>
            <p:ph type="ftr" sz="quarter" idx="11"/>
          </p:nvPr>
        </p:nvSpPr>
        <p:spPr>
          <a:xfrm>
            <a:off x="7101222" y="6475413"/>
            <a:ext cx="1442703" cy="184666"/>
          </a:xfrm>
        </p:spPr>
        <p:txBody>
          <a:bodyPr/>
          <a:lstStyle/>
          <a:p>
            <a:pPr>
              <a:defRPr/>
            </a:pPr>
            <a:r>
              <a:rPr lang="en-US" altLang="ja-JP" dirty="0" smtClean="0"/>
              <a:t>Ping Fang etc, Huawei.</a:t>
            </a:r>
            <a:endParaRPr lang="en-US" altLang="ja-JP" dirty="0"/>
          </a:p>
        </p:txBody>
      </p:sp>
      <p:sp>
        <p:nvSpPr>
          <p:cNvPr id="50" name="椭圆 49"/>
          <p:cNvSpPr/>
          <p:nvPr/>
        </p:nvSpPr>
        <p:spPr bwMode="auto">
          <a:xfrm>
            <a:off x="1676400" y="1981200"/>
            <a:ext cx="1219200" cy="1143000"/>
          </a:xfrm>
          <a:prstGeom prst="ellipse">
            <a:avLst/>
          </a:prstGeom>
          <a:noFill/>
          <a:ln w="19050" cap="flat" cmpd="sng" algn="ctr">
            <a:solidFill>
              <a:schemeClr val="accent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charset="0"/>
            </a:endParaRPr>
          </a:p>
        </p:txBody>
      </p:sp>
      <p:sp>
        <p:nvSpPr>
          <p:cNvPr id="51" name="矩形标注 50"/>
          <p:cNvSpPr/>
          <p:nvPr/>
        </p:nvSpPr>
        <p:spPr bwMode="auto">
          <a:xfrm>
            <a:off x="3124200" y="1828800"/>
            <a:ext cx="2590800" cy="533400"/>
          </a:xfrm>
          <a:prstGeom prst="wedgeRectCallout">
            <a:avLst>
              <a:gd name="adj1" fmla="val -60307"/>
              <a:gd name="adj2" fmla="val 64756"/>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600" b="0" i="0" u="none" strike="noStrike" cap="none" normalizeH="0" baseline="0" dirty="0" smtClean="0">
                <a:ln>
                  <a:noFill/>
                </a:ln>
                <a:solidFill>
                  <a:schemeClr val="tx1"/>
                </a:solidFill>
                <a:effectLst/>
                <a:latin typeface="Times New Roman" charset="0"/>
              </a:rPr>
              <a:t>Here </a:t>
            </a:r>
            <a:r>
              <a:rPr lang="en-US" altLang="zh-CN" sz="1600" dirty="0" smtClean="0">
                <a:latin typeface="Times New Roman" charset="0"/>
              </a:rPr>
              <a:t>too many message rounds</a:t>
            </a:r>
            <a:endParaRPr kumimoji="0" lang="zh-CN" altLang="en-US" sz="1600" b="0" i="0" u="none" strike="noStrike" cap="none" normalizeH="0" baseline="0" dirty="0">
              <a:ln>
                <a:noFill/>
              </a:ln>
              <a:solidFill>
                <a:schemeClr val="tx1"/>
              </a:solidFill>
              <a:effectLst/>
              <a:latin typeface="Times New Roman" charset="0"/>
            </a:endParaRPr>
          </a:p>
        </p:txBody>
      </p:sp>
      <p:sp>
        <p:nvSpPr>
          <p:cNvPr id="52" name="日付プレースホルダ 3"/>
          <p:cNvSpPr>
            <a:spLocks noGrp="1"/>
          </p:cNvSpPr>
          <p:nvPr>
            <p:ph type="dt" sz="quarter" idx="10"/>
          </p:nvPr>
        </p:nvSpPr>
        <p:spPr>
          <a:xfrm>
            <a:off x="685800" y="304800"/>
            <a:ext cx="865686" cy="276999"/>
          </a:xfrm>
          <a:noFill/>
        </p:spPr>
        <p:txBody>
          <a:bodyPr/>
          <a:lstStyle/>
          <a:p>
            <a:r>
              <a:rPr lang="en-US" altLang="ja-JP" dirty="0" smtClean="0">
                <a:latin typeface="Times New Roman" pitchFamily="18" charset="0"/>
                <a:ea typeface="MS PGothic" pitchFamily="34" charset="-128"/>
              </a:rPr>
              <a:t>Sep 2011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32"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amond(out)">
                                      <p:cBhvr>
                                        <p:cTn id="7" dur="1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32"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diamond(out)">
                                      <p:cBhvr>
                                        <p:cTn id="12" dur="1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32"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diamond(out)">
                                      <p:cBhvr>
                                        <p:cTn id="17" dur="10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32" fill="hold"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diamond(out)">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42" presetClass="path" presetSubtype="0" accel="50000" decel="50000" fill="hold" nodeType="clickEffect">
                                  <p:stCondLst>
                                    <p:cond delay="0"/>
                                  </p:stCondLst>
                                  <p:childTnLst>
                                    <p:animMotion origin="layout" path="M 0 0  L 0 0.3331  E" pathEditMode="relative" ptsTypes="">
                                      <p:cBhvr>
                                        <p:cTn id="26" dur="2000" fill="hold"/>
                                        <p:tgtEl>
                                          <p:spTgt spid="4"/>
                                        </p:tgtEl>
                                        <p:attrNameLst>
                                          <p:attrName>ppt_x</p:attrName>
                                          <p:attrName>ppt_y</p:attrName>
                                        </p:attrNameLst>
                                      </p:cBhvr>
                                    </p:animMotion>
                                  </p:childTnLst>
                                </p:cTn>
                              </p:par>
                              <p:par>
                                <p:cTn id="27" presetID="1" presetClass="entr" presetSubtype="0" fill="hold" grpId="0" nodeType="withEffect">
                                  <p:stCondLst>
                                    <p:cond delay="0"/>
                                  </p:stCondLst>
                                  <p:childTnLst>
                                    <p:set>
                                      <p:cBhvr>
                                        <p:cTn id="28" dur="1" fill="hold">
                                          <p:stCondLst>
                                            <p:cond delay="0"/>
                                          </p:stCondLst>
                                        </p:cTn>
                                        <p:tgtEl>
                                          <p:spTgt spid="87"/>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8" presetClass="entr" presetSubtype="32" fill="hold" nodeType="click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diamond(out)">
                                      <p:cBhvr>
                                        <p:cTn id="33" dur="500"/>
                                        <p:tgtEl>
                                          <p:spTgt spid="9"/>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grpId="0" nodeType="clickEffect">
                                  <p:stCondLst>
                                    <p:cond delay="0"/>
                                  </p:stCondLst>
                                  <p:childTnLst>
                                    <p:set>
                                      <p:cBhvr>
                                        <p:cTn id="37" dur="1" fill="hold">
                                          <p:stCondLst>
                                            <p:cond delay="0"/>
                                          </p:stCondLst>
                                        </p:cTn>
                                        <p:tgtEl>
                                          <p:spTgt spid="51"/>
                                        </p:tgtEl>
                                        <p:attrNameLst>
                                          <p:attrName>style.visibility</p:attrName>
                                        </p:attrNameLst>
                                      </p:cBhvr>
                                      <p:to>
                                        <p:strVal val="visible"/>
                                      </p:to>
                                    </p:set>
                                    <p:animEffect transition="in" filter="blinds(horizontal)">
                                      <p:cBhvr>
                                        <p:cTn id="38" dur="500"/>
                                        <p:tgtEl>
                                          <p:spTgt spid="51"/>
                                        </p:tgtEl>
                                      </p:cBhvr>
                                    </p:animEffect>
                                  </p:childTnLst>
                                </p:cTn>
                              </p:par>
                              <p:par>
                                <p:cTn id="39" presetID="3" presetClass="entr" presetSubtype="10" fill="hold" grpId="0" nodeType="withEffect">
                                  <p:stCondLst>
                                    <p:cond delay="0"/>
                                  </p:stCondLst>
                                  <p:childTnLst>
                                    <p:set>
                                      <p:cBhvr>
                                        <p:cTn id="40" dur="1" fill="hold">
                                          <p:stCondLst>
                                            <p:cond delay="0"/>
                                          </p:stCondLst>
                                        </p:cTn>
                                        <p:tgtEl>
                                          <p:spTgt spid="50"/>
                                        </p:tgtEl>
                                        <p:attrNameLst>
                                          <p:attrName>style.visibility</p:attrName>
                                        </p:attrNameLst>
                                      </p:cBhvr>
                                      <p:to>
                                        <p:strVal val="visible"/>
                                      </p:to>
                                    </p:set>
                                    <p:animEffect transition="in" filter="blinds(horizontal)">
                                      <p:cBhvr>
                                        <p:cTn id="41"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 grpId="0"/>
      <p:bldP spid="50" grpId="0" animBg="1"/>
      <p:bldP spid="5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4" name="图片 30" descr="云.bmp"/>
          <p:cNvPicPr>
            <a:picLocks noChangeAspect="1"/>
          </p:cNvPicPr>
          <p:nvPr/>
        </p:nvPicPr>
        <p:blipFill>
          <a:blip r:embed="rId3"/>
          <a:srcRect/>
          <a:stretch>
            <a:fillRect/>
          </a:stretch>
        </p:blipFill>
        <p:spPr bwMode="auto">
          <a:xfrm>
            <a:off x="3825875" y="2984500"/>
            <a:ext cx="2197100" cy="1447800"/>
          </a:xfrm>
          <a:prstGeom prst="rect">
            <a:avLst/>
          </a:prstGeom>
          <a:noFill/>
          <a:ln w="9525">
            <a:noFill/>
            <a:miter lim="800000"/>
            <a:headEnd/>
            <a:tailEnd/>
          </a:ln>
        </p:spPr>
      </p:pic>
      <p:sp>
        <p:nvSpPr>
          <p:cNvPr id="2055" name="タイトル 1"/>
          <p:cNvSpPr>
            <a:spLocks noGrp="1"/>
          </p:cNvSpPr>
          <p:nvPr>
            <p:ph type="title"/>
          </p:nvPr>
        </p:nvSpPr>
        <p:spPr>
          <a:xfrm>
            <a:off x="990600" y="609600"/>
            <a:ext cx="7772400" cy="1066800"/>
          </a:xfrm>
        </p:spPr>
        <p:txBody>
          <a:bodyPr/>
          <a:lstStyle/>
          <a:p>
            <a:r>
              <a:rPr lang="en-US" altLang="zh-CN" dirty="0" smtClean="0">
                <a:ea typeface="MS PGothic" pitchFamily="34" charset="-128"/>
              </a:rPr>
              <a:t>How to </a:t>
            </a:r>
            <a:r>
              <a:rPr lang="en-US" altLang="zh-CN" dirty="0">
                <a:ea typeface="MS PGothic" pitchFamily="34" charset="-128"/>
              </a:rPr>
              <a:t>reduce the time of </a:t>
            </a:r>
            <a:r>
              <a:rPr lang="en-US" altLang="zh-CN" dirty="0" smtClean="0">
                <a:ea typeface="MS PGothic" pitchFamily="34" charset="-128"/>
              </a:rPr>
              <a:t>ILS?</a:t>
            </a:r>
            <a:endParaRPr lang="ja-JP" altLang="en-US" dirty="0" smtClean="0">
              <a:ea typeface="MS PGothic" pitchFamily="34" charset="-128"/>
            </a:endParaRPr>
          </a:p>
        </p:txBody>
      </p:sp>
      <p:sp>
        <p:nvSpPr>
          <p:cNvPr id="2057" name="スライド番号プレースホルダ 5"/>
          <p:cNvSpPr>
            <a:spLocks noGrp="1"/>
          </p:cNvSpPr>
          <p:nvPr>
            <p:ph type="sldNum" sz="quarter" idx="12"/>
          </p:nvPr>
        </p:nvSpPr>
        <p:spPr>
          <a:noFill/>
        </p:spPr>
        <p:txBody>
          <a:bodyPr/>
          <a:lstStyle/>
          <a:p>
            <a:r>
              <a:rPr lang="en-US" altLang="ja-JP" smtClean="0"/>
              <a:t>Slide </a:t>
            </a:r>
            <a:fld id="{475305AB-4A79-4ADA-AA32-2A7853F06533}" type="slidenum">
              <a:rPr lang="en-US" altLang="ja-JP" smtClean="0"/>
              <a:pPr/>
              <a:t>6</a:t>
            </a:fld>
            <a:endParaRPr lang="en-US" altLang="ja-JP" smtClean="0"/>
          </a:p>
        </p:txBody>
      </p:sp>
      <p:grpSp>
        <p:nvGrpSpPr>
          <p:cNvPr id="2058" name="Group 8"/>
          <p:cNvGrpSpPr>
            <a:grpSpLocks/>
          </p:cNvGrpSpPr>
          <p:nvPr/>
        </p:nvGrpSpPr>
        <p:grpSpPr bwMode="auto">
          <a:xfrm>
            <a:off x="3124200" y="2603500"/>
            <a:ext cx="241300" cy="839788"/>
            <a:chOff x="2980" y="2069"/>
            <a:chExt cx="182" cy="548"/>
          </a:xfrm>
        </p:grpSpPr>
        <p:graphicFrame>
          <p:nvGraphicFramePr>
            <p:cNvPr id="2053" name="Object 9"/>
            <p:cNvGraphicFramePr>
              <a:graphicFrameLocks noChangeAspect="1"/>
            </p:cNvGraphicFramePr>
            <p:nvPr/>
          </p:nvGraphicFramePr>
          <p:xfrm>
            <a:off x="2984" y="2069"/>
            <a:ext cx="178" cy="421"/>
          </p:xfrm>
          <a:graphic>
            <a:graphicData uri="http://schemas.openxmlformats.org/presentationml/2006/ole">
              <mc:AlternateContent xmlns:mc="http://schemas.openxmlformats.org/markup-compatibility/2006">
                <mc:Choice xmlns:v="urn:schemas-microsoft-com:vml" Requires="v">
                  <p:oleObj spid="_x0000_s2158" name="Visio" r:id="rId4" imgW="380588" imgH="906612" progId="Visio.Drawing.11">
                    <p:embed/>
                  </p:oleObj>
                </mc:Choice>
                <mc:Fallback>
                  <p:oleObj name="Visio" r:id="rId4" imgW="380588" imgH="906612" progId="Visio.Drawing.11">
                    <p:embed/>
                    <p:pic>
                      <p:nvPicPr>
                        <p:cNvPr id="0" name="Picture 1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84" y="2069"/>
                          <a:ext cx="178" cy="4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098" name="Text Box 10"/>
            <p:cNvSpPr txBox="1">
              <a:spLocks noChangeArrowheads="1"/>
            </p:cNvSpPr>
            <p:nvPr/>
          </p:nvSpPr>
          <p:spPr bwMode="auto">
            <a:xfrm>
              <a:off x="2980" y="2478"/>
              <a:ext cx="170" cy="139"/>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ko-KR" sz="1400" b="1">
                  <a:solidFill>
                    <a:srgbClr val="000000"/>
                  </a:solidFill>
                  <a:latin typeface="Comic Sans MS" pitchFamily="66" charset="0"/>
                  <a:ea typeface="HY헤드라인M"/>
                  <a:cs typeface="HY헤드라인M"/>
                </a:rPr>
                <a:t>AP</a:t>
              </a:r>
            </a:p>
          </p:txBody>
        </p:sp>
      </p:grpSp>
      <p:grpSp>
        <p:nvGrpSpPr>
          <p:cNvPr id="2059" name="Group 8"/>
          <p:cNvGrpSpPr>
            <a:grpSpLocks/>
          </p:cNvGrpSpPr>
          <p:nvPr/>
        </p:nvGrpSpPr>
        <p:grpSpPr bwMode="auto">
          <a:xfrm>
            <a:off x="3124200" y="4038600"/>
            <a:ext cx="241300" cy="839788"/>
            <a:chOff x="2980" y="2069"/>
            <a:chExt cx="182" cy="548"/>
          </a:xfrm>
        </p:grpSpPr>
        <p:graphicFrame>
          <p:nvGraphicFramePr>
            <p:cNvPr id="2052" name="Object 4"/>
            <p:cNvGraphicFramePr>
              <a:graphicFrameLocks noChangeAspect="1"/>
            </p:cNvGraphicFramePr>
            <p:nvPr/>
          </p:nvGraphicFramePr>
          <p:xfrm>
            <a:off x="2984" y="2069"/>
            <a:ext cx="178" cy="421"/>
          </p:xfrm>
          <a:graphic>
            <a:graphicData uri="http://schemas.openxmlformats.org/presentationml/2006/ole">
              <mc:AlternateContent xmlns:mc="http://schemas.openxmlformats.org/markup-compatibility/2006">
                <mc:Choice xmlns:v="urn:schemas-microsoft-com:vml" Requires="v">
                  <p:oleObj spid="_x0000_s2159" name="Visio" r:id="rId6" imgW="380588" imgH="906612" progId="Visio.Drawing.11">
                    <p:embed/>
                  </p:oleObj>
                </mc:Choice>
                <mc:Fallback>
                  <p:oleObj name="Visio" r:id="rId6" imgW="380588" imgH="906612" progId="Visio.Drawing.11">
                    <p:embed/>
                    <p:pic>
                      <p:nvPicPr>
                        <p:cNvPr id="0" name="Picture 1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84" y="2069"/>
                          <a:ext cx="178" cy="4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097" name="Text Box 10"/>
            <p:cNvSpPr txBox="1">
              <a:spLocks noChangeArrowheads="1"/>
            </p:cNvSpPr>
            <p:nvPr/>
          </p:nvSpPr>
          <p:spPr bwMode="auto">
            <a:xfrm>
              <a:off x="2980" y="2478"/>
              <a:ext cx="170" cy="139"/>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ko-KR" sz="1400" b="1">
                  <a:solidFill>
                    <a:srgbClr val="000000"/>
                  </a:solidFill>
                  <a:latin typeface="Comic Sans MS" pitchFamily="66" charset="0"/>
                  <a:ea typeface="HY헤드라인M"/>
                  <a:cs typeface="HY헤드라인M"/>
                </a:rPr>
                <a:t>AP</a:t>
              </a:r>
            </a:p>
          </p:txBody>
        </p:sp>
      </p:grpSp>
      <p:grpSp>
        <p:nvGrpSpPr>
          <p:cNvPr id="2060" name="组合 85"/>
          <p:cNvGrpSpPr>
            <a:grpSpLocks/>
          </p:cNvGrpSpPr>
          <p:nvPr/>
        </p:nvGrpSpPr>
        <p:grpSpPr bwMode="auto">
          <a:xfrm>
            <a:off x="533400" y="2133600"/>
            <a:ext cx="381000" cy="825500"/>
            <a:chOff x="685800" y="4419600"/>
            <a:chExt cx="381515" cy="825044"/>
          </a:xfrm>
        </p:grpSpPr>
        <p:pic>
          <p:nvPicPr>
            <p:cNvPr id="2095" name="图片 23" descr="手机.bmp"/>
            <p:cNvPicPr>
              <a:picLocks noChangeAspect="1"/>
            </p:cNvPicPr>
            <p:nvPr/>
          </p:nvPicPr>
          <p:blipFill>
            <a:blip r:embed="rId7"/>
            <a:srcRect/>
            <a:stretch>
              <a:fillRect/>
            </a:stretch>
          </p:blipFill>
          <p:spPr bwMode="auto">
            <a:xfrm>
              <a:off x="762000" y="4419600"/>
              <a:ext cx="228600" cy="571500"/>
            </a:xfrm>
            <a:prstGeom prst="rect">
              <a:avLst/>
            </a:prstGeom>
            <a:noFill/>
            <a:ln w="9525">
              <a:noFill/>
              <a:miter lim="800000"/>
              <a:headEnd/>
              <a:tailEnd/>
            </a:ln>
          </p:spPr>
        </p:pic>
        <p:sp>
          <p:nvSpPr>
            <p:cNvPr id="2096" name="Text Box 13"/>
            <p:cNvSpPr txBox="1">
              <a:spLocks noChangeArrowheads="1"/>
            </p:cNvSpPr>
            <p:nvPr/>
          </p:nvSpPr>
          <p:spPr bwMode="auto">
            <a:xfrm>
              <a:off x="685800" y="5029200"/>
              <a:ext cx="381515" cy="215444"/>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ko-KR" sz="1400" b="1">
                  <a:solidFill>
                    <a:srgbClr val="000000"/>
                  </a:solidFill>
                  <a:latin typeface="Comic Sans MS" pitchFamily="66" charset="0"/>
                  <a:ea typeface="HY헤드라인M"/>
                  <a:cs typeface="HY헤드라인M"/>
                </a:rPr>
                <a:t>STA</a:t>
              </a:r>
            </a:p>
          </p:txBody>
        </p:sp>
      </p:grpSp>
      <p:pic>
        <p:nvPicPr>
          <p:cNvPr id="2061" name="图片 25" descr="云.bmp"/>
          <p:cNvPicPr>
            <a:picLocks noChangeAspect="1"/>
          </p:cNvPicPr>
          <p:nvPr/>
        </p:nvPicPr>
        <p:blipFill>
          <a:blip r:embed="rId3"/>
          <a:srcRect/>
          <a:stretch>
            <a:fillRect/>
          </a:stretch>
        </p:blipFill>
        <p:spPr bwMode="auto">
          <a:xfrm>
            <a:off x="6553200" y="2908300"/>
            <a:ext cx="2057400" cy="1447800"/>
          </a:xfrm>
          <a:prstGeom prst="rect">
            <a:avLst/>
          </a:prstGeom>
          <a:noFill/>
          <a:ln w="9525">
            <a:noFill/>
            <a:miter lim="800000"/>
            <a:headEnd/>
            <a:tailEnd/>
          </a:ln>
        </p:spPr>
      </p:pic>
      <p:graphicFrame>
        <p:nvGraphicFramePr>
          <p:cNvPr id="2050" name="Object 8"/>
          <p:cNvGraphicFramePr>
            <a:graphicFrameLocks noChangeAspect="1"/>
          </p:cNvGraphicFramePr>
          <p:nvPr/>
        </p:nvGraphicFramePr>
        <p:xfrm>
          <a:off x="4343400" y="2527300"/>
          <a:ext cx="671513" cy="762000"/>
        </p:xfrm>
        <a:graphic>
          <a:graphicData uri="http://schemas.openxmlformats.org/presentationml/2006/ole">
            <mc:AlternateContent xmlns:mc="http://schemas.openxmlformats.org/markup-compatibility/2006">
              <mc:Choice xmlns:v="urn:schemas-microsoft-com:vml" Requires="v">
                <p:oleObj spid="_x0000_s2160" name="CorelDRAW" r:id="rId8" imgW="1524960" imgH="1733760" progId="">
                  <p:embed/>
                </p:oleObj>
              </mc:Choice>
              <mc:Fallback>
                <p:oleObj name="CorelDRAW" r:id="rId8" imgW="1524960" imgH="1733760" progId="">
                  <p:embed/>
                  <p:pic>
                    <p:nvPicPr>
                      <p:cNvPr id="0" name="Picture 16"/>
                      <p:cNvPicPr>
                        <a:picLocks noChangeAspect="1" noChangeArrowheads="1"/>
                      </p:cNvPicPr>
                      <p:nvPr/>
                    </p:nvPicPr>
                    <p:blipFill>
                      <a:blip r:embed="rId9">
                        <a:lum bright="6000"/>
                        <a:extLst>
                          <a:ext uri="{28A0092B-C50C-407E-A947-70E740481C1C}">
                            <a14:useLocalDpi xmlns:a14="http://schemas.microsoft.com/office/drawing/2010/main" val="0"/>
                          </a:ext>
                        </a:extLst>
                      </a:blip>
                      <a:srcRect/>
                      <a:stretch>
                        <a:fillRect/>
                      </a:stretch>
                    </p:blipFill>
                    <p:spPr bwMode="auto">
                      <a:xfrm>
                        <a:off x="4343400" y="2527300"/>
                        <a:ext cx="671513"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2062" name="Picture 408" descr="C:\图标库\服务器-2.jpg"/>
          <p:cNvPicPr>
            <a:picLocks noChangeAspect="1" noChangeArrowheads="1"/>
          </p:cNvPicPr>
          <p:nvPr/>
        </p:nvPicPr>
        <p:blipFill>
          <a:blip r:embed="rId10">
            <a:clrChange>
              <a:clrFrom>
                <a:srgbClr val="FFFFFF"/>
              </a:clrFrom>
              <a:clrTo>
                <a:srgbClr val="FFFFFF">
                  <a:alpha val="0"/>
                </a:srgbClr>
              </a:clrTo>
            </a:clrChange>
          </a:blip>
          <a:srcRect/>
          <a:stretch>
            <a:fillRect/>
          </a:stretch>
        </p:blipFill>
        <p:spPr bwMode="auto">
          <a:xfrm>
            <a:off x="4419600" y="3898900"/>
            <a:ext cx="609600" cy="803275"/>
          </a:xfrm>
          <a:prstGeom prst="rect">
            <a:avLst/>
          </a:prstGeom>
          <a:noFill/>
          <a:ln w="9525">
            <a:noFill/>
            <a:miter lim="800000"/>
            <a:headEnd/>
            <a:tailEnd/>
          </a:ln>
        </p:spPr>
      </p:pic>
      <p:sp>
        <p:nvSpPr>
          <p:cNvPr id="2063" name="Text Box 13"/>
          <p:cNvSpPr txBox="1">
            <a:spLocks noChangeArrowheads="1"/>
          </p:cNvSpPr>
          <p:nvPr/>
        </p:nvSpPr>
        <p:spPr bwMode="auto">
          <a:xfrm>
            <a:off x="4191000" y="4660900"/>
            <a:ext cx="1139825" cy="215900"/>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zh-CN" sz="1400" b="1">
                <a:solidFill>
                  <a:srgbClr val="000000"/>
                </a:solidFill>
                <a:latin typeface="Comic Sans MS" pitchFamily="66" charset="0"/>
                <a:ea typeface="HY헤드라인M"/>
                <a:cs typeface="HY헤드라인M"/>
              </a:rPr>
              <a:t>DHCP Server</a:t>
            </a:r>
            <a:endParaRPr kumimoji="1" lang="en-US" altLang="ko-KR" sz="1400" b="1">
              <a:solidFill>
                <a:srgbClr val="000000"/>
              </a:solidFill>
              <a:latin typeface="Comic Sans MS" pitchFamily="66" charset="0"/>
              <a:ea typeface="HY헤드라인M"/>
              <a:cs typeface="HY헤드라인M"/>
            </a:endParaRPr>
          </a:p>
        </p:txBody>
      </p:sp>
      <p:sp>
        <p:nvSpPr>
          <p:cNvPr id="2064" name="Text Box 13"/>
          <p:cNvSpPr txBox="1">
            <a:spLocks noChangeArrowheads="1"/>
          </p:cNvSpPr>
          <p:nvPr/>
        </p:nvSpPr>
        <p:spPr bwMode="auto">
          <a:xfrm>
            <a:off x="4343400" y="3276600"/>
            <a:ext cx="257175" cy="215900"/>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zh-CN" sz="1400" b="1">
                <a:solidFill>
                  <a:srgbClr val="000000"/>
                </a:solidFill>
                <a:latin typeface="Comic Sans MS" pitchFamily="66" charset="0"/>
                <a:ea typeface="HY헤드라인M"/>
                <a:cs typeface="HY헤드라인M"/>
              </a:rPr>
              <a:t>AS</a:t>
            </a:r>
            <a:endParaRPr kumimoji="1" lang="en-US" altLang="ko-KR" sz="1400" b="1">
              <a:solidFill>
                <a:srgbClr val="000000"/>
              </a:solidFill>
              <a:latin typeface="Comic Sans MS" pitchFamily="66" charset="0"/>
              <a:ea typeface="HY헤드라인M"/>
              <a:cs typeface="HY헤드라인M"/>
            </a:endParaRPr>
          </a:p>
        </p:txBody>
      </p:sp>
      <p:graphicFrame>
        <p:nvGraphicFramePr>
          <p:cNvPr id="2051" name="Object 5"/>
          <p:cNvGraphicFramePr>
            <a:graphicFrameLocks noChangeAspect="1"/>
          </p:cNvGraphicFramePr>
          <p:nvPr/>
        </p:nvGraphicFramePr>
        <p:xfrm>
          <a:off x="5334000" y="3517900"/>
          <a:ext cx="660400" cy="458788"/>
        </p:xfrm>
        <a:graphic>
          <a:graphicData uri="http://schemas.openxmlformats.org/presentationml/2006/ole">
            <mc:AlternateContent xmlns:mc="http://schemas.openxmlformats.org/markup-compatibility/2006">
              <mc:Choice xmlns:v="urn:schemas-microsoft-com:vml" Requires="v">
                <p:oleObj spid="_x0000_s2161" name="CorelDRAW" r:id="rId11" imgW="1647000" imgH="1139040" progId="">
                  <p:embed/>
                </p:oleObj>
              </mc:Choice>
              <mc:Fallback>
                <p:oleObj name="CorelDRAW" r:id="rId11" imgW="1647000" imgH="1139040" progId="">
                  <p:embed/>
                  <p:pic>
                    <p:nvPicPr>
                      <p:cNvPr id="0" name="Picture 17"/>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334000" y="3517900"/>
                        <a:ext cx="660400" cy="458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065" name="Text Box 13"/>
          <p:cNvSpPr txBox="1">
            <a:spLocks noChangeArrowheads="1"/>
          </p:cNvSpPr>
          <p:nvPr/>
        </p:nvSpPr>
        <p:spPr bwMode="auto">
          <a:xfrm>
            <a:off x="5334000" y="3975100"/>
            <a:ext cx="576263" cy="215900"/>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zh-CN" sz="1400" b="1">
                <a:solidFill>
                  <a:srgbClr val="000000"/>
                </a:solidFill>
                <a:latin typeface="Comic Sans MS" pitchFamily="66" charset="0"/>
                <a:ea typeface="HY헤드라인M"/>
                <a:cs typeface="HY헤드라인M"/>
              </a:rPr>
              <a:t>Router</a:t>
            </a:r>
            <a:endParaRPr kumimoji="1" lang="en-US" altLang="ko-KR" sz="1400" b="1">
              <a:solidFill>
                <a:srgbClr val="000000"/>
              </a:solidFill>
              <a:latin typeface="Comic Sans MS" pitchFamily="66" charset="0"/>
              <a:ea typeface="HY헤드라인M"/>
              <a:cs typeface="HY헤드라인M"/>
            </a:endParaRPr>
          </a:p>
        </p:txBody>
      </p:sp>
      <p:sp>
        <p:nvSpPr>
          <p:cNvPr id="2066" name="Text Box 13"/>
          <p:cNvSpPr txBox="1">
            <a:spLocks noChangeArrowheads="1"/>
          </p:cNvSpPr>
          <p:nvPr/>
        </p:nvSpPr>
        <p:spPr bwMode="auto">
          <a:xfrm>
            <a:off x="7010400" y="3517900"/>
            <a:ext cx="746125" cy="215900"/>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zh-CN" sz="1400" b="1">
                <a:solidFill>
                  <a:srgbClr val="000000"/>
                </a:solidFill>
                <a:latin typeface="Comic Sans MS" pitchFamily="66" charset="0"/>
                <a:ea typeface="HY헤드라인M"/>
                <a:cs typeface="HY헤드라인M"/>
              </a:rPr>
              <a:t>Internet</a:t>
            </a:r>
            <a:endParaRPr kumimoji="1" lang="en-US" altLang="ko-KR" sz="1400" b="1">
              <a:solidFill>
                <a:srgbClr val="000000"/>
              </a:solidFill>
              <a:latin typeface="Comic Sans MS" pitchFamily="66" charset="0"/>
              <a:ea typeface="HY헤드라인M"/>
              <a:cs typeface="HY헤드라인M"/>
            </a:endParaRPr>
          </a:p>
        </p:txBody>
      </p:sp>
      <p:cxnSp>
        <p:nvCxnSpPr>
          <p:cNvPr id="2067" name="直接连接符 38"/>
          <p:cNvCxnSpPr>
            <a:cxnSpLocks noChangeShapeType="1"/>
          </p:cNvCxnSpPr>
          <p:nvPr/>
        </p:nvCxnSpPr>
        <p:spPr bwMode="auto">
          <a:xfrm>
            <a:off x="3276600" y="3136900"/>
            <a:ext cx="685800" cy="381000"/>
          </a:xfrm>
          <a:prstGeom prst="line">
            <a:avLst/>
          </a:prstGeom>
          <a:noFill/>
          <a:ln w="12700" algn="ctr">
            <a:solidFill>
              <a:schemeClr val="tx1"/>
            </a:solidFill>
            <a:round/>
            <a:headEnd type="none" w="sm" len="sm"/>
            <a:tailEnd type="none" w="sm" len="sm"/>
          </a:ln>
        </p:spPr>
      </p:cxnSp>
      <p:cxnSp>
        <p:nvCxnSpPr>
          <p:cNvPr id="2068" name="直接连接符 40"/>
          <p:cNvCxnSpPr>
            <a:cxnSpLocks noChangeShapeType="1"/>
          </p:cNvCxnSpPr>
          <p:nvPr/>
        </p:nvCxnSpPr>
        <p:spPr bwMode="auto">
          <a:xfrm flipV="1">
            <a:off x="3352800" y="4051300"/>
            <a:ext cx="685800" cy="444500"/>
          </a:xfrm>
          <a:prstGeom prst="line">
            <a:avLst/>
          </a:prstGeom>
          <a:noFill/>
          <a:ln w="12700" algn="ctr">
            <a:solidFill>
              <a:schemeClr val="tx1"/>
            </a:solidFill>
            <a:round/>
            <a:headEnd type="none" w="sm" len="sm"/>
            <a:tailEnd type="none" w="sm" len="sm"/>
          </a:ln>
        </p:spPr>
      </p:cxnSp>
      <p:cxnSp>
        <p:nvCxnSpPr>
          <p:cNvPr id="2069" name="直接连接符 42"/>
          <p:cNvCxnSpPr>
            <a:cxnSpLocks noChangeShapeType="1"/>
          </p:cNvCxnSpPr>
          <p:nvPr/>
        </p:nvCxnSpPr>
        <p:spPr bwMode="auto">
          <a:xfrm>
            <a:off x="5943600" y="3746500"/>
            <a:ext cx="762000" cy="0"/>
          </a:xfrm>
          <a:prstGeom prst="line">
            <a:avLst/>
          </a:prstGeom>
          <a:noFill/>
          <a:ln w="12700" algn="ctr">
            <a:solidFill>
              <a:schemeClr val="tx1"/>
            </a:solidFill>
            <a:round/>
            <a:headEnd type="none" w="sm" len="sm"/>
            <a:tailEnd type="none" w="sm" len="sm"/>
          </a:ln>
        </p:spPr>
      </p:cxnSp>
      <p:cxnSp>
        <p:nvCxnSpPr>
          <p:cNvPr id="2070" name="直接连接符 44"/>
          <p:cNvCxnSpPr>
            <a:cxnSpLocks noChangeShapeType="1"/>
          </p:cNvCxnSpPr>
          <p:nvPr/>
        </p:nvCxnSpPr>
        <p:spPr bwMode="auto">
          <a:xfrm flipV="1">
            <a:off x="2971800" y="4953000"/>
            <a:ext cx="0" cy="1143000"/>
          </a:xfrm>
          <a:prstGeom prst="line">
            <a:avLst/>
          </a:prstGeom>
          <a:noFill/>
          <a:ln w="12700" algn="ctr">
            <a:solidFill>
              <a:schemeClr val="tx1"/>
            </a:solidFill>
            <a:round/>
            <a:headEnd type="none" w="sm" len="sm"/>
            <a:tailEnd type="none" w="sm" len="sm"/>
          </a:ln>
        </p:spPr>
      </p:cxnSp>
      <p:cxnSp>
        <p:nvCxnSpPr>
          <p:cNvPr id="2071" name="直接连接符 48"/>
          <p:cNvCxnSpPr>
            <a:cxnSpLocks noChangeShapeType="1"/>
          </p:cNvCxnSpPr>
          <p:nvPr/>
        </p:nvCxnSpPr>
        <p:spPr bwMode="auto">
          <a:xfrm flipV="1">
            <a:off x="6248400" y="4953000"/>
            <a:ext cx="0" cy="1143000"/>
          </a:xfrm>
          <a:prstGeom prst="line">
            <a:avLst/>
          </a:prstGeom>
          <a:noFill/>
          <a:ln w="12700" algn="ctr">
            <a:solidFill>
              <a:schemeClr val="tx1"/>
            </a:solidFill>
            <a:round/>
            <a:headEnd type="none" w="sm" len="sm"/>
            <a:tailEnd type="none" w="sm" len="sm"/>
          </a:ln>
        </p:spPr>
      </p:cxnSp>
      <p:sp>
        <p:nvSpPr>
          <p:cNvPr id="2072" name="Text Box 13"/>
          <p:cNvSpPr txBox="1">
            <a:spLocks noChangeArrowheads="1"/>
          </p:cNvSpPr>
          <p:nvPr/>
        </p:nvSpPr>
        <p:spPr bwMode="auto">
          <a:xfrm>
            <a:off x="990600" y="5791200"/>
            <a:ext cx="1047750" cy="215900"/>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zh-CN" sz="1400" b="1">
                <a:solidFill>
                  <a:srgbClr val="000000"/>
                </a:solidFill>
                <a:latin typeface="Comic Sans MS" pitchFamily="66" charset="0"/>
                <a:ea typeface="HY헤드라인M"/>
                <a:cs typeface="HY헤드라인M"/>
              </a:rPr>
              <a:t>User Device</a:t>
            </a:r>
            <a:endParaRPr kumimoji="1" lang="en-US" altLang="ko-KR" sz="1400" b="1">
              <a:solidFill>
                <a:srgbClr val="000000"/>
              </a:solidFill>
              <a:latin typeface="Comic Sans MS" pitchFamily="66" charset="0"/>
              <a:ea typeface="HY헤드라인M"/>
              <a:cs typeface="HY헤드라인M"/>
            </a:endParaRPr>
          </a:p>
        </p:txBody>
      </p:sp>
      <p:sp>
        <p:nvSpPr>
          <p:cNvPr id="2073" name="Text Box 13"/>
          <p:cNvSpPr txBox="1">
            <a:spLocks noChangeArrowheads="1"/>
          </p:cNvSpPr>
          <p:nvPr/>
        </p:nvSpPr>
        <p:spPr bwMode="auto">
          <a:xfrm>
            <a:off x="3810000" y="5791200"/>
            <a:ext cx="1878013" cy="215900"/>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zh-CN" sz="1400" b="1">
                <a:solidFill>
                  <a:srgbClr val="000000"/>
                </a:solidFill>
                <a:latin typeface="Comic Sans MS" pitchFamily="66" charset="0"/>
                <a:ea typeface="HY헤드라인M"/>
                <a:cs typeface="HY헤드라인M"/>
              </a:rPr>
              <a:t>WiFi Access Network</a:t>
            </a:r>
          </a:p>
        </p:txBody>
      </p:sp>
      <p:sp>
        <p:nvSpPr>
          <p:cNvPr id="2074" name="Text Box 13"/>
          <p:cNvSpPr txBox="1">
            <a:spLocks noChangeArrowheads="1"/>
          </p:cNvSpPr>
          <p:nvPr/>
        </p:nvSpPr>
        <p:spPr bwMode="auto">
          <a:xfrm>
            <a:off x="7086600" y="5791200"/>
            <a:ext cx="746125" cy="215900"/>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zh-CN" sz="1400" b="1">
                <a:solidFill>
                  <a:srgbClr val="000000"/>
                </a:solidFill>
                <a:latin typeface="Comic Sans MS" pitchFamily="66" charset="0"/>
                <a:ea typeface="HY헤드라인M"/>
                <a:cs typeface="HY헤드라인M"/>
              </a:rPr>
              <a:t>Internet</a:t>
            </a:r>
          </a:p>
        </p:txBody>
      </p:sp>
      <p:cxnSp>
        <p:nvCxnSpPr>
          <p:cNvPr id="2075" name="直接连接符 81"/>
          <p:cNvCxnSpPr>
            <a:cxnSpLocks noChangeShapeType="1"/>
            <a:stCxn id="2098" idx="2"/>
          </p:cNvCxnSpPr>
          <p:nvPr/>
        </p:nvCxnSpPr>
        <p:spPr bwMode="auto">
          <a:xfrm flipH="1">
            <a:off x="3200400" y="3443288"/>
            <a:ext cx="36513" cy="747712"/>
          </a:xfrm>
          <a:prstGeom prst="line">
            <a:avLst/>
          </a:prstGeom>
          <a:noFill/>
          <a:ln w="12700" algn="ctr">
            <a:solidFill>
              <a:schemeClr val="tx1"/>
            </a:solidFill>
            <a:prstDash val="dash"/>
            <a:round/>
            <a:headEnd type="none" w="sm" len="sm"/>
            <a:tailEnd type="none" w="sm" len="sm"/>
          </a:ln>
        </p:spPr>
      </p:cxnSp>
      <p:sp>
        <p:nvSpPr>
          <p:cNvPr id="2076" name="Text Box 13"/>
          <p:cNvSpPr txBox="1">
            <a:spLocks noChangeArrowheads="1"/>
          </p:cNvSpPr>
          <p:nvPr/>
        </p:nvSpPr>
        <p:spPr bwMode="auto">
          <a:xfrm>
            <a:off x="2971800" y="3657600"/>
            <a:ext cx="973138" cy="184150"/>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zh-CN" dirty="0">
                <a:solidFill>
                  <a:srgbClr val="000000"/>
                </a:solidFill>
                <a:latin typeface="Comic Sans MS" pitchFamily="66" charset="0"/>
                <a:ea typeface="HY헤드라인M"/>
                <a:cs typeface="HY헤드라인M"/>
              </a:rPr>
              <a:t>11r Interface</a:t>
            </a:r>
            <a:endParaRPr kumimoji="1" lang="en-US" altLang="ko-KR" dirty="0">
              <a:solidFill>
                <a:srgbClr val="000000"/>
              </a:solidFill>
              <a:latin typeface="Comic Sans MS" pitchFamily="66" charset="0"/>
              <a:ea typeface="HY헤드라인M"/>
              <a:cs typeface="HY헤드라인M"/>
            </a:endParaRPr>
          </a:p>
        </p:txBody>
      </p:sp>
      <p:cxnSp>
        <p:nvCxnSpPr>
          <p:cNvPr id="2077" name="直接连接符 52"/>
          <p:cNvCxnSpPr>
            <a:cxnSpLocks noChangeShapeType="1"/>
          </p:cNvCxnSpPr>
          <p:nvPr/>
        </p:nvCxnSpPr>
        <p:spPr bwMode="auto">
          <a:xfrm>
            <a:off x="1143000" y="2667000"/>
            <a:ext cx="1981200" cy="469900"/>
          </a:xfrm>
          <a:prstGeom prst="line">
            <a:avLst/>
          </a:prstGeom>
          <a:noFill/>
          <a:ln w="12700" algn="ctr">
            <a:solidFill>
              <a:schemeClr val="tx1"/>
            </a:solidFill>
            <a:round/>
            <a:headEnd type="none" w="sm" len="sm"/>
            <a:tailEnd type="none" w="sm" len="sm"/>
          </a:ln>
        </p:spPr>
      </p:cxnSp>
      <p:grpSp>
        <p:nvGrpSpPr>
          <p:cNvPr id="5" name="组合 59"/>
          <p:cNvGrpSpPr>
            <a:grpSpLocks/>
          </p:cNvGrpSpPr>
          <p:nvPr/>
        </p:nvGrpSpPr>
        <p:grpSpPr bwMode="auto">
          <a:xfrm>
            <a:off x="1371600" y="1828800"/>
            <a:ext cx="1752600" cy="1600200"/>
            <a:chOff x="1371600" y="1828800"/>
            <a:chExt cx="1752600" cy="1600200"/>
          </a:xfrm>
        </p:grpSpPr>
        <p:sp>
          <p:nvSpPr>
            <p:cNvPr id="2092" name="椭圆 53"/>
            <p:cNvSpPr>
              <a:spLocks noChangeArrowheads="1"/>
            </p:cNvSpPr>
            <p:nvPr/>
          </p:nvSpPr>
          <p:spPr bwMode="auto">
            <a:xfrm>
              <a:off x="1371600" y="2438400"/>
              <a:ext cx="1600200" cy="990600"/>
            </a:xfrm>
            <a:prstGeom prst="ellipse">
              <a:avLst/>
            </a:prstGeom>
            <a:noFill/>
            <a:ln w="12700" algn="ctr">
              <a:solidFill>
                <a:schemeClr val="accent2"/>
              </a:solidFill>
              <a:round/>
              <a:headEnd type="none" w="sm" len="sm"/>
              <a:tailEnd type="none" w="sm" len="sm"/>
            </a:ln>
          </p:spPr>
          <p:txBody>
            <a:bodyPr/>
            <a:lstStyle/>
            <a:p>
              <a:pPr eaLnBrk="0" hangingPunct="0"/>
              <a:endParaRPr lang="zh-CN" altLang="en-US"/>
            </a:p>
          </p:txBody>
        </p:sp>
        <p:sp>
          <p:nvSpPr>
            <p:cNvPr id="2093" name="TextBox 56"/>
            <p:cNvSpPr txBox="1">
              <a:spLocks noChangeArrowheads="1"/>
            </p:cNvSpPr>
            <p:nvPr/>
          </p:nvSpPr>
          <p:spPr bwMode="auto">
            <a:xfrm>
              <a:off x="1371600" y="1828800"/>
              <a:ext cx="1752600" cy="276999"/>
            </a:xfrm>
            <a:prstGeom prst="rect">
              <a:avLst/>
            </a:prstGeom>
            <a:noFill/>
            <a:ln w="9525">
              <a:noFill/>
              <a:miter lim="800000"/>
              <a:headEnd/>
              <a:tailEnd/>
            </a:ln>
          </p:spPr>
          <p:txBody>
            <a:bodyPr wrap="square">
              <a:spAutoFit/>
            </a:bodyPr>
            <a:lstStyle/>
            <a:p>
              <a:r>
                <a:rPr lang="en-US" altLang="zh-CN" dirty="0" smtClean="0">
                  <a:solidFill>
                    <a:schemeClr val="accent2"/>
                  </a:solidFill>
                </a:rPr>
                <a:t>Reduce message rounds</a:t>
              </a:r>
              <a:endParaRPr lang="zh-CN" altLang="en-US" dirty="0">
                <a:solidFill>
                  <a:schemeClr val="accent2"/>
                </a:solidFill>
              </a:endParaRPr>
            </a:p>
          </p:txBody>
        </p:sp>
        <p:cxnSp>
          <p:nvCxnSpPr>
            <p:cNvPr id="2094" name="直接箭头连接符 58"/>
            <p:cNvCxnSpPr>
              <a:cxnSpLocks noChangeShapeType="1"/>
            </p:cNvCxnSpPr>
            <p:nvPr/>
          </p:nvCxnSpPr>
          <p:spPr bwMode="auto">
            <a:xfrm>
              <a:off x="1981200" y="2057400"/>
              <a:ext cx="0" cy="381000"/>
            </a:xfrm>
            <a:prstGeom prst="straightConnector1">
              <a:avLst/>
            </a:prstGeom>
            <a:noFill/>
            <a:ln w="12700" algn="ctr">
              <a:solidFill>
                <a:schemeClr val="accent2"/>
              </a:solidFill>
              <a:round/>
              <a:headEnd type="none" w="sm" len="sm"/>
              <a:tailEnd type="arrow" w="med" len="med"/>
            </a:ln>
          </p:spPr>
        </p:cxnSp>
      </p:grpSp>
      <p:grpSp>
        <p:nvGrpSpPr>
          <p:cNvPr id="7" name="组合 64"/>
          <p:cNvGrpSpPr>
            <a:grpSpLocks/>
          </p:cNvGrpSpPr>
          <p:nvPr/>
        </p:nvGrpSpPr>
        <p:grpSpPr bwMode="auto">
          <a:xfrm>
            <a:off x="533401" y="2971800"/>
            <a:ext cx="3047999" cy="1585173"/>
            <a:chOff x="1905001" y="1596382"/>
            <a:chExt cx="3047999" cy="1666657"/>
          </a:xfrm>
        </p:grpSpPr>
        <p:sp>
          <p:nvSpPr>
            <p:cNvPr id="2083" name="TextBox 68"/>
            <p:cNvSpPr txBox="1">
              <a:spLocks noChangeArrowheads="1"/>
            </p:cNvSpPr>
            <p:nvPr/>
          </p:nvSpPr>
          <p:spPr bwMode="auto">
            <a:xfrm>
              <a:off x="1905001" y="2971801"/>
              <a:ext cx="2590799" cy="291238"/>
            </a:xfrm>
            <a:prstGeom prst="rect">
              <a:avLst/>
            </a:prstGeom>
            <a:noFill/>
            <a:ln w="9525">
              <a:noFill/>
              <a:miter lim="800000"/>
              <a:headEnd/>
              <a:tailEnd/>
            </a:ln>
          </p:spPr>
          <p:txBody>
            <a:bodyPr wrap="square">
              <a:spAutoFit/>
            </a:bodyPr>
            <a:lstStyle/>
            <a:p>
              <a:r>
                <a:rPr lang="en-US" altLang="zh-CN" dirty="0">
                  <a:solidFill>
                    <a:schemeClr val="accent2"/>
                  </a:solidFill>
                </a:rPr>
                <a:t>Key hierarchy </a:t>
              </a:r>
              <a:r>
                <a:rPr lang="en-US" altLang="zh-CN" dirty="0" smtClean="0">
                  <a:solidFill>
                    <a:schemeClr val="accent2"/>
                  </a:solidFill>
                </a:rPr>
                <a:t>should not </a:t>
              </a:r>
              <a:r>
                <a:rPr lang="en-US" altLang="zh-CN" dirty="0">
                  <a:solidFill>
                    <a:schemeClr val="accent2"/>
                  </a:solidFill>
                </a:rPr>
                <a:t>be </a:t>
              </a:r>
              <a:r>
                <a:rPr lang="en-US" altLang="zh-CN" dirty="0" smtClean="0">
                  <a:solidFill>
                    <a:schemeClr val="accent2"/>
                  </a:solidFill>
                </a:rPr>
                <a:t>changed! </a:t>
              </a:r>
            </a:p>
          </p:txBody>
        </p:sp>
        <p:cxnSp>
          <p:nvCxnSpPr>
            <p:cNvPr id="2084" name="直接箭头连接符 69"/>
            <p:cNvCxnSpPr>
              <a:cxnSpLocks noChangeShapeType="1"/>
            </p:cNvCxnSpPr>
            <p:nvPr/>
          </p:nvCxnSpPr>
          <p:spPr bwMode="auto">
            <a:xfrm flipV="1">
              <a:off x="3505200" y="2591292"/>
              <a:ext cx="1066800" cy="380509"/>
            </a:xfrm>
            <a:prstGeom prst="straightConnector1">
              <a:avLst/>
            </a:prstGeom>
            <a:noFill/>
            <a:ln w="12700" algn="ctr">
              <a:solidFill>
                <a:schemeClr val="accent2"/>
              </a:solidFill>
              <a:round/>
              <a:headEnd type="none" w="sm" len="sm"/>
              <a:tailEnd type="arrow" w="med" len="med"/>
            </a:ln>
          </p:spPr>
        </p:cxnSp>
        <p:cxnSp>
          <p:nvCxnSpPr>
            <p:cNvPr id="2086" name="直接箭头连接符 79"/>
            <p:cNvCxnSpPr>
              <a:cxnSpLocks noChangeShapeType="1"/>
            </p:cNvCxnSpPr>
            <p:nvPr/>
          </p:nvCxnSpPr>
          <p:spPr bwMode="auto">
            <a:xfrm flipV="1">
              <a:off x="3505200" y="1996967"/>
              <a:ext cx="1447800" cy="898635"/>
            </a:xfrm>
            <a:prstGeom prst="straightConnector1">
              <a:avLst/>
            </a:prstGeom>
            <a:noFill/>
            <a:ln w="12700" algn="ctr">
              <a:solidFill>
                <a:schemeClr val="accent2"/>
              </a:solidFill>
              <a:round/>
              <a:headEnd type="none" w="sm" len="sm"/>
              <a:tailEnd type="arrow" w="med" len="med"/>
            </a:ln>
          </p:spPr>
        </p:cxnSp>
        <p:cxnSp>
          <p:nvCxnSpPr>
            <p:cNvPr id="2088" name="直接箭头连接符 83"/>
            <p:cNvCxnSpPr>
              <a:cxnSpLocks noChangeShapeType="1"/>
            </p:cNvCxnSpPr>
            <p:nvPr/>
          </p:nvCxnSpPr>
          <p:spPr bwMode="auto">
            <a:xfrm flipV="1">
              <a:off x="3352800" y="1596382"/>
              <a:ext cx="228600" cy="1375418"/>
            </a:xfrm>
            <a:prstGeom prst="straightConnector1">
              <a:avLst/>
            </a:prstGeom>
            <a:noFill/>
            <a:ln w="12700" algn="ctr">
              <a:solidFill>
                <a:schemeClr val="accent2"/>
              </a:solidFill>
              <a:round/>
              <a:headEnd type="none" w="sm" len="sm"/>
              <a:tailEnd type="arrow" w="med" len="med"/>
            </a:ln>
          </p:spPr>
        </p:cxnSp>
      </p:grpSp>
      <p:sp>
        <p:nvSpPr>
          <p:cNvPr id="88" name="フッター プレースホルダ 4"/>
          <p:cNvSpPr>
            <a:spLocks noGrp="1"/>
          </p:cNvSpPr>
          <p:nvPr>
            <p:ph type="ftr" sz="quarter" idx="11"/>
          </p:nvPr>
        </p:nvSpPr>
        <p:spPr>
          <a:xfrm>
            <a:off x="7101222" y="6475413"/>
            <a:ext cx="1442703" cy="184666"/>
          </a:xfrm>
        </p:spPr>
        <p:txBody>
          <a:bodyPr/>
          <a:lstStyle/>
          <a:p>
            <a:pPr>
              <a:defRPr/>
            </a:pPr>
            <a:r>
              <a:rPr lang="en-US" altLang="ja-JP" dirty="0" smtClean="0"/>
              <a:t>Ping Fang etc, Huawei.</a:t>
            </a:r>
            <a:endParaRPr lang="en-US" altLang="ja-JP" dirty="0"/>
          </a:p>
        </p:txBody>
      </p:sp>
      <p:grpSp>
        <p:nvGrpSpPr>
          <p:cNvPr id="61" name="组合 60"/>
          <p:cNvGrpSpPr/>
          <p:nvPr/>
        </p:nvGrpSpPr>
        <p:grpSpPr>
          <a:xfrm>
            <a:off x="3276600" y="1981200"/>
            <a:ext cx="3310522" cy="1497922"/>
            <a:chOff x="3276600" y="1981200"/>
            <a:chExt cx="3310522" cy="1497922"/>
          </a:xfrm>
        </p:grpSpPr>
        <p:grpSp>
          <p:nvGrpSpPr>
            <p:cNvPr id="6" name="组合 63"/>
            <p:cNvGrpSpPr>
              <a:grpSpLocks/>
            </p:cNvGrpSpPr>
            <p:nvPr/>
          </p:nvGrpSpPr>
          <p:grpSpPr bwMode="auto">
            <a:xfrm>
              <a:off x="3276600" y="1981200"/>
              <a:ext cx="3310522" cy="990600"/>
              <a:chOff x="3276601" y="1981200"/>
              <a:chExt cx="3311600" cy="990600"/>
            </a:xfrm>
          </p:grpSpPr>
          <p:sp>
            <p:nvSpPr>
              <p:cNvPr id="2090" name="TextBox 60"/>
              <p:cNvSpPr txBox="1">
                <a:spLocks noChangeArrowheads="1"/>
              </p:cNvSpPr>
              <p:nvPr/>
            </p:nvSpPr>
            <p:spPr bwMode="auto">
              <a:xfrm>
                <a:off x="3276601" y="1981200"/>
                <a:ext cx="3311600" cy="461665"/>
              </a:xfrm>
              <a:prstGeom prst="rect">
                <a:avLst/>
              </a:prstGeom>
              <a:noFill/>
              <a:ln w="9525">
                <a:noFill/>
                <a:miter lim="800000"/>
                <a:headEnd/>
                <a:tailEnd/>
              </a:ln>
            </p:spPr>
            <p:txBody>
              <a:bodyPr wrap="square">
                <a:spAutoFit/>
              </a:bodyPr>
              <a:lstStyle/>
              <a:p>
                <a:r>
                  <a:rPr lang="en-US" altLang="zh-CN" dirty="0" smtClean="0">
                    <a:solidFill>
                      <a:schemeClr val="accent2"/>
                    </a:solidFill>
                  </a:rPr>
                  <a:t>AP prefigured with IP pool or </a:t>
                </a:r>
                <a:r>
                  <a:rPr lang="en-US" altLang="zh-CN" dirty="0">
                    <a:solidFill>
                      <a:schemeClr val="accent2"/>
                    </a:solidFill>
                  </a:rPr>
                  <a:t>IP assignment concurrently carried </a:t>
                </a:r>
                <a:r>
                  <a:rPr lang="en-US" altLang="zh-CN" dirty="0" smtClean="0">
                    <a:solidFill>
                      <a:schemeClr val="accent2"/>
                    </a:solidFill>
                  </a:rPr>
                  <a:t>out</a:t>
                </a:r>
                <a:endParaRPr lang="zh-CN" altLang="en-US" dirty="0">
                  <a:solidFill>
                    <a:schemeClr val="accent2"/>
                  </a:solidFill>
                </a:endParaRPr>
              </a:p>
            </p:txBody>
          </p:sp>
          <p:cxnSp>
            <p:nvCxnSpPr>
              <p:cNvPr id="2091" name="直接箭头连接符 62"/>
              <p:cNvCxnSpPr>
                <a:cxnSpLocks noChangeShapeType="1"/>
              </p:cNvCxnSpPr>
              <p:nvPr/>
            </p:nvCxnSpPr>
            <p:spPr bwMode="auto">
              <a:xfrm flipH="1">
                <a:off x="3695700" y="2362200"/>
                <a:ext cx="38100" cy="609600"/>
              </a:xfrm>
              <a:prstGeom prst="straightConnector1">
                <a:avLst/>
              </a:prstGeom>
              <a:noFill/>
              <a:ln w="12700" algn="ctr">
                <a:solidFill>
                  <a:schemeClr val="accent2"/>
                </a:solidFill>
                <a:round/>
                <a:headEnd type="none" w="sm" len="sm"/>
                <a:tailEnd type="arrow" w="med" len="med"/>
              </a:ln>
            </p:spPr>
          </p:cxnSp>
        </p:grpSp>
        <p:sp>
          <p:nvSpPr>
            <p:cNvPr id="60" name="椭圆 78"/>
            <p:cNvSpPr>
              <a:spLocks noChangeArrowheads="1"/>
            </p:cNvSpPr>
            <p:nvPr/>
          </p:nvSpPr>
          <p:spPr bwMode="auto">
            <a:xfrm>
              <a:off x="3352800" y="2971800"/>
              <a:ext cx="533400" cy="507322"/>
            </a:xfrm>
            <a:prstGeom prst="ellipse">
              <a:avLst/>
            </a:prstGeom>
            <a:noFill/>
            <a:ln w="12700" algn="ctr">
              <a:solidFill>
                <a:schemeClr val="accent2"/>
              </a:solidFill>
              <a:round/>
              <a:headEnd type="none" w="sm" len="sm"/>
              <a:tailEnd type="none" w="sm" len="sm"/>
            </a:ln>
          </p:spPr>
          <p:txBody>
            <a:bodyPr/>
            <a:lstStyle/>
            <a:p>
              <a:pPr eaLnBrk="0" hangingPunct="0"/>
              <a:endParaRPr lang="zh-CN" altLang="en-US"/>
            </a:p>
          </p:txBody>
        </p:sp>
      </p:grpSp>
      <p:sp>
        <p:nvSpPr>
          <p:cNvPr id="54" name="日付プレースホルダ 3"/>
          <p:cNvSpPr>
            <a:spLocks noGrp="1"/>
          </p:cNvSpPr>
          <p:nvPr>
            <p:ph type="dt" sz="quarter" idx="10"/>
          </p:nvPr>
        </p:nvSpPr>
        <p:spPr>
          <a:xfrm>
            <a:off x="685800" y="304800"/>
            <a:ext cx="865686" cy="276999"/>
          </a:xfrm>
          <a:noFill/>
        </p:spPr>
        <p:txBody>
          <a:bodyPr/>
          <a:lstStyle/>
          <a:p>
            <a:r>
              <a:rPr lang="en-US" altLang="ja-JP" dirty="0" smtClean="0">
                <a:latin typeface="Times New Roman" pitchFamily="18" charset="0"/>
                <a:ea typeface="MS PGothic" pitchFamily="34" charset="-128"/>
              </a:rPr>
              <a:t>Sep 2011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1"/>
                                        </p:tgtEl>
                                        <p:attrNameLst>
                                          <p:attrName>style.visibility</p:attrName>
                                        </p:attrNameLst>
                                      </p:cBhvr>
                                      <p:to>
                                        <p:strVal val="visible"/>
                                      </p:to>
                                    </p:set>
                                    <p:animEffect transition="in" filter="blinds(horizontal)">
                                      <p:cBhvr>
                                        <p:cTn id="12" dur="500"/>
                                        <p:tgtEl>
                                          <p:spTgt spid="61"/>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p:cNvSpPr>
            <a:spLocks noGrp="1"/>
          </p:cNvSpPr>
          <p:nvPr>
            <p:ph type="title"/>
          </p:nvPr>
        </p:nvSpPr>
        <p:spPr/>
        <p:txBody>
          <a:bodyPr/>
          <a:lstStyle/>
          <a:p>
            <a:r>
              <a:rPr lang="en-US" altLang="zh-CN" dirty="0" smtClean="0">
                <a:ea typeface="MS PGothic" pitchFamily="34" charset="-128"/>
              </a:rPr>
              <a:t>Ways to reduce message rounds</a:t>
            </a:r>
            <a:endParaRPr lang="ja-JP" altLang="en-US" dirty="0" smtClean="0">
              <a:ea typeface="MS PGothic" pitchFamily="34" charset="-128"/>
            </a:endParaRPr>
          </a:p>
        </p:txBody>
      </p:sp>
      <p:sp>
        <p:nvSpPr>
          <p:cNvPr id="8197" name="スライド番号プレースホルダ 5"/>
          <p:cNvSpPr>
            <a:spLocks noGrp="1"/>
          </p:cNvSpPr>
          <p:nvPr>
            <p:ph type="sldNum" sz="quarter" idx="12"/>
          </p:nvPr>
        </p:nvSpPr>
        <p:spPr>
          <a:noFill/>
        </p:spPr>
        <p:txBody>
          <a:bodyPr/>
          <a:lstStyle/>
          <a:p>
            <a:r>
              <a:rPr lang="en-US" altLang="ja-JP" smtClean="0"/>
              <a:t>Slide </a:t>
            </a:r>
            <a:fld id="{1E2ED013-35E0-445D-A7F6-DB686EE511F7}" type="slidenum">
              <a:rPr lang="en-US" altLang="ja-JP" smtClean="0"/>
              <a:pPr/>
              <a:t>7</a:t>
            </a:fld>
            <a:endParaRPr lang="en-US" altLang="ja-JP" smtClean="0"/>
          </a:p>
        </p:txBody>
      </p:sp>
      <p:sp>
        <p:nvSpPr>
          <p:cNvPr id="8" name="フッター プレースホルダ 4"/>
          <p:cNvSpPr>
            <a:spLocks noGrp="1"/>
          </p:cNvSpPr>
          <p:nvPr>
            <p:ph type="ftr" sz="quarter" idx="11"/>
          </p:nvPr>
        </p:nvSpPr>
        <p:spPr>
          <a:xfrm>
            <a:off x="7101222" y="6475413"/>
            <a:ext cx="1442703" cy="184666"/>
          </a:xfrm>
        </p:spPr>
        <p:txBody>
          <a:bodyPr/>
          <a:lstStyle/>
          <a:p>
            <a:pPr>
              <a:defRPr/>
            </a:pPr>
            <a:r>
              <a:rPr lang="en-US" altLang="ja-JP" dirty="0" smtClean="0"/>
              <a:t>Ping Fang etc, Huawei.</a:t>
            </a:r>
            <a:endParaRPr lang="en-US" altLang="ja-JP" dirty="0"/>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
        <p:nvSpPr>
          <p:cNvPr id="8195" name="コンテンツ プレースホルダ 6"/>
          <p:cNvSpPr>
            <a:spLocks noGrp="1"/>
          </p:cNvSpPr>
          <p:nvPr>
            <p:ph idx="1"/>
          </p:nvPr>
        </p:nvSpPr>
        <p:spPr>
          <a:xfrm>
            <a:off x="4571999" y="1828800"/>
            <a:ext cx="4262955" cy="4419600"/>
          </a:xfrm>
        </p:spPr>
        <p:txBody>
          <a:bodyPr/>
          <a:lstStyle/>
          <a:p>
            <a:r>
              <a:rPr lang="en-US" altLang="zh-CN" b="0" dirty="0" smtClean="0">
                <a:ea typeface="宋体" pitchFamily="2" charset="-122"/>
              </a:rPr>
              <a:t>Carry out EAP, IP assign, 4-way handshake concurrently</a:t>
            </a:r>
          </a:p>
          <a:p>
            <a:pPr lvl="1"/>
            <a:r>
              <a:rPr lang="en-US" altLang="zh-CN" dirty="0" smtClean="0"/>
              <a:t>EAP messages, </a:t>
            </a:r>
            <a:r>
              <a:rPr lang="en-US" altLang="zh-CN" dirty="0" err="1" smtClean="0"/>
              <a:t>EAPoL</a:t>
            </a:r>
            <a:r>
              <a:rPr lang="en-US" altLang="zh-CN" dirty="0" smtClean="0"/>
              <a:t>-Key and DHCP messages are encapsulated in Upper Layer Message IEs. </a:t>
            </a:r>
            <a:endParaRPr lang="zh-CN" altLang="zh-CN" dirty="0" smtClean="0"/>
          </a:p>
          <a:p>
            <a:pPr lvl="1"/>
            <a:r>
              <a:rPr lang="en-US" altLang="zh-CN" dirty="0" smtClean="0"/>
              <a:t>The 4-way handshake must keep in step with EAP.</a:t>
            </a:r>
            <a:endParaRPr lang="zh-CN" altLang="zh-CN" dirty="0" smtClean="0"/>
          </a:p>
          <a:p>
            <a:pPr lvl="1"/>
            <a:r>
              <a:rPr lang="en-US" altLang="zh-CN" dirty="0" smtClean="0"/>
              <a:t>The Association frames are removed. AID is delivered in the last message.</a:t>
            </a:r>
            <a:endParaRPr lang="zh-CN" altLang="zh-CN" dirty="0" smtClean="0"/>
          </a:p>
          <a:p>
            <a:endParaRPr lang="en-US" altLang="ja-JP" b="0" dirty="0" smtClean="0">
              <a:ea typeface="MS PGothic" pitchFamily="34" charset="-128"/>
            </a:endParaRPr>
          </a:p>
        </p:txBody>
      </p:sp>
      <p:sp>
        <p:nvSpPr>
          <p:cNvPr id="12" name="日付プレースホルダ 3"/>
          <p:cNvSpPr>
            <a:spLocks noGrp="1"/>
          </p:cNvSpPr>
          <p:nvPr>
            <p:ph type="dt" sz="quarter" idx="10"/>
          </p:nvPr>
        </p:nvSpPr>
        <p:spPr>
          <a:xfrm>
            <a:off x="685800" y="304800"/>
            <a:ext cx="865686" cy="276999"/>
          </a:xfrm>
          <a:noFill/>
        </p:spPr>
        <p:txBody>
          <a:bodyPr/>
          <a:lstStyle/>
          <a:p>
            <a:r>
              <a:rPr lang="en-US" altLang="ja-JP" dirty="0" smtClean="0">
                <a:latin typeface="Times New Roman" pitchFamily="18" charset="0"/>
                <a:ea typeface="MS PGothic" pitchFamily="34" charset="-128"/>
              </a:rPr>
              <a:t>Sep 2011</a:t>
            </a:r>
          </a:p>
        </p:txBody>
      </p:sp>
      <p:grpSp>
        <p:nvGrpSpPr>
          <p:cNvPr id="14" name="组合 13"/>
          <p:cNvGrpSpPr/>
          <p:nvPr/>
        </p:nvGrpSpPr>
        <p:grpSpPr>
          <a:xfrm>
            <a:off x="254800" y="2097259"/>
            <a:ext cx="4706528" cy="4200760"/>
            <a:chOff x="769905" y="1895240"/>
            <a:chExt cx="4706528" cy="4200760"/>
          </a:xfrm>
        </p:grpSpPr>
        <p:sp>
          <p:nvSpPr>
            <p:cNvPr id="15" name="矩形 14"/>
            <p:cNvSpPr/>
            <p:nvPr/>
          </p:nvSpPr>
          <p:spPr bwMode="auto">
            <a:xfrm>
              <a:off x="961930" y="1895240"/>
              <a:ext cx="1086601" cy="304800"/>
            </a:xfrm>
            <a:prstGeom prst="rect">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charset="0"/>
                </a:rPr>
                <a:t>Non AP STA</a:t>
              </a:r>
              <a:endParaRPr kumimoji="0" lang="zh-CN" altLang="en-US" sz="1200" b="0" i="0" u="none" strike="noStrike" cap="none" normalizeH="0" baseline="0" dirty="0">
                <a:ln>
                  <a:noFill/>
                </a:ln>
                <a:solidFill>
                  <a:schemeClr val="tx1"/>
                </a:solidFill>
                <a:effectLst/>
                <a:latin typeface="Times New Roman" charset="0"/>
              </a:endParaRPr>
            </a:p>
          </p:txBody>
        </p:sp>
        <p:sp>
          <p:nvSpPr>
            <p:cNvPr id="17" name="矩形 16"/>
            <p:cNvSpPr/>
            <p:nvPr/>
          </p:nvSpPr>
          <p:spPr bwMode="auto">
            <a:xfrm>
              <a:off x="3581399" y="1895240"/>
              <a:ext cx="875385" cy="304800"/>
            </a:xfrm>
            <a:prstGeom prst="rect">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charset="0"/>
                </a:rPr>
                <a:t>AP</a:t>
              </a:r>
              <a:endParaRPr kumimoji="0" lang="zh-CN" altLang="en-US" sz="1200" b="0" i="0" u="none" strike="noStrike" cap="none" normalizeH="0" baseline="0" dirty="0">
                <a:ln>
                  <a:noFill/>
                </a:ln>
                <a:solidFill>
                  <a:schemeClr val="tx1"/>
                </a:solidFill>
                <a:effectLst/>
                <a:latin typeface="Times New Roman" charset="0"/>
              </a:endParaRPr>
            </a:p>
          </p:txBody>
        </p:sp>
        <p:cxnSp>
          <p:nvCxnSpPr>
            <p:cNvPr id="18" name="直接连接符 17"/>
            <p:cNvCxnSpPr>
              <a:stCxn id="15" idx="2"/>
            </p:cNvCxnSpPr>
            <p:nvPr/>
          </p:nvCxnSpPr>
          <p:spPr bwMode="auto">
            <a:xfrm flipH="1">
              <a:off x="1505230" y="2200040"/>
              <a:ext cx="1" cy="389596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9" name="直接连接符 18"/>
            <p:cNvCxnSpPr>
              <a:stCxn id="17" idx="2"/>
            </p:cNvCxnSpPr>
            <p:nvPr/>
          </p:nvCxnSpPr>
          <p:spPr bwMode="auto">
            <a:xfrm>
              <a:off x="4019092" y="2200040"/>
              <a:ext cx="0" cy="389596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0" name="直接箭头连接符 19"/>
            <p:cNvCxnSpPr/>
            <p:nvPr/>
          </p:nvCxnSpPr>
          <p:spPr bwMode="auto">
            <a:xfrm>
              <a:off x="1505231" y="2891330"/>
              <a:ext cx="2513861" cy="0"/>
            </a:xfrm>
            <a:prstGeom prst="straightConnector1">
              <a:avLst/>
            </a:prstGeom>
            <a:solidFill>
              <a:schemeClr val="accent1"/>
            </a:solidFill>
            <a:ln w="12700" cap="flat" cmpd="sng" algn="ctr">
              <a:solidFill>
                <a:schemeClr val="tx1"/>
              </a:solidFill>
              <a:prstDash val="solid"/>
              <a:round/>
              <a:headEnd type="none" w="sm" len="sm"/>
              <a:tailEnd type="stealth"/>
            </a:ln>
            <a:effectLst/>
          </p:spPr>
        </p:cxnSp>
        <p:cxnSp>
          <p:nvCxnSpPr>
            <p:cNvPr id="21" name="直接箭头连接符 20"/>
            <p:cNvCxnSpPr/>
            <p:nvPr/>
          </p:nvCxnSpPr>
          <p:spPr bwMode="auto">
            <a:xfrm>
              <a:off x="1505231" y="3851455"/>
              <a:ext cx="2513861" cy="0"/>
            </a:xfrm>
            <a:prstGeom prst="straightConnector1">
              <a:avLst/>
            </a:prstGeom>
            <a:solidFill>
              <a:schemeClr val="accent1"/>
            </a:solidFill>
            <a:ln w="12700" cap="flat" cmpd="sng" algn="ctr">
              <a:solidFill>
                <a:schemeClr val="tx1"/>
              </a:solidFill>
              <a:prstDash val="solid"/>
              <a:round/>
              <a:headEnd type="stealth" w="sm" len="sm"/>
              <a:tailEnd type="none"/>
            </a:ln>
            <a:effectLst/>
          </p:spPr>
        </p:cxnSp>
        <p:cxnSp>
          <p:nvCxnSpPr>
            <p:cNvPr id="22" name="直接箭头连接符 21"/>
            <p:cNvCxnSpPr/>
            <p:nvPr/>
          </p:nvCxnSpPr>
          <p:spPr bwMode="auto">
            <a:xfrm>
              <a:off x="1505231" y="4773175"/>
              <a:ext cx="2513861" cy="0"/>
            </a:xfrm>
            <a:prstGeom prst="straightConnector1">
              <a:avLst/>
            </a:prstGeom>
            <a:solidFill>
              <a:schemeClr val="accent1"/>
            </a:solidFill>
            <a:ln w="12700" cap="flat" cmpd="sng" algn="ctr">
              <a:solidFill>
                <a:schemeClr val="tx1"/>
              </a:solidFill>
              <a:prstDash val="solid"/>
              <a:round/>
              <a:headEnd type="none" w="sm" len="sm"/>
              <a:tailEnd type="stealth"/>
            </a:ln>
            <a:effectLst/>
          </p:spPr>
        </p:cxnSp>
        <p:cxnSp>
          <p:nvCxnSpPr>
            <p:cNvPr id="23" name="直接箭头连接符 22"/>
            <p:cNvCxnSpPr/>
            <p:nvPr/>
          </p:nvCxnSpPr>
          <p:spPr bwMode="auto">
            <a:xfrm>
              <a:off x="1505231" y="5694895"/>
              <a:ext cx="2513861" cy="0"/>
            </a:xfrm>
            <a:prstGeom prst="straightConnector1">
              <a:avLst/>
            </a:prstGeom>
            <a:solidFill>
              <a:schemeClr val="accent1"/>
            </a:solidFill>
            <a:ln w="12700" cap="flat" cmpd="sng" algn="ctr">
              <a:solidFill>
                <a:schemeClr val="tx1"/>
              </a:solidFill>
              <a:prstDash val="solid"/>
              <a:round/>
              <a:headEnd type="stealth" w="sm" len="sm"/>
              <a:tailEnd type="none"/>
            </a:ln>
            <a:effectLst/>
          </p:spPr>
        </p:cxnSp>
        <p:sp>
          <p:nvSpPr>
            <p:cNvPr id="24" name="TextBox 23"/>
            <p:cNvSpPr txBox="1"/>
            <p:nvPr/>
          </p:nvSpPr>
          <p:spPr>
            <a:xfrm>
              <a:off x="1489394" y="2580540"/>
              <a:ext cx="3082606" cy="276999"/>
            </a:xfrm>
            <a:prstGeom prst="rect">
              <a:avLst/>
            </a:prstGeom>
            <a:noFill/>
          </p:spPr>
          <p:txBody>
            <a:bodyPr wrap="square" rtlCol="0">
              <a:spAutoFit/>
            </a:bodyPr>
            <a:lstStyle/>
            <a:p>
              <a:r>
                <a:rPr lang="en-US" altLang="zh-CN" dirty="0" smtClean="0"/>
                <a:t>FILS, EAP(…)/UID[,</a:t>
              </a:r>
              <a:r>
                <a:rPr lang="en-US" altLang="zh-CN" dirty="0"/>
                <a:t>DHCP Discover]</a:t>
              </a:r>
              <a:endParaRPr lang="zh-CN" altLang="en-US" dirty="0"/>
            </a:p>
          </p:txBody>
        </p:sp>
        <p:sp>
          <p:nvSpPr>
            <p:cNvPr id="25" name="TextBox 24"/>
            <p:cNvSpPr txBox="1"/>
            <p:nvPr/>
          </p:nvSpPr>
          <p:spPr>
            <a:xfrm>
              <a:off x="1505230" y="3583045"/>
              <a:ext cx="2749793" cy="276999"/>
            </a:xfrm>
            <a:prstGeom prst="rect">
              <a:avLst/>
            </a:prstGeom>
            <a:noFill/>
          </p:spPr>
          <p:txBody>
            <a:bodyPr wrap="square" rtlCol="0">
              <a:spAutoFit/>
            </a:bodyPr>
            <a:lstStyle/>
            <a:p>
              <a:r>
                <a:rPr lang="en-US" altLang="zh-CN" dirty="0" smtClean="0"/>
                <a:t>FILS, EAP</a:t>
              </a:r>
              <a:r>
                <a:rPr lang="en-US" altLang="zh-CN" dirty="0"/>
                <a:t>(…) </a:t>
              </a:r>
              <a:r>
                <a:rPr lang="en-US" altLang="zh-CN" dirty="0" smtClean="0"/>
                <a:t>,(</a:t>
              </a:r>
              <a:r>
                <a:rPr lang="en-US" altLang="zh-CN" dirty="0" err="1" smtClean="0"/>
                <a:t>ANounce</a:t>
              </a:r>
              <a:r>
                <a:rPr lang="en-US" altLang="zh-CN" dirty="0" smtClean="0"/>
                <a:t>)[,DHCP Offer]</a:t>
              </a:r>
              <a:endParaRPr lang="zh-CN" altLang="en-US" dirty="0"/>
            </a:p>
          </p:txBody>
        </p:sp>
        <p:sp>
          <p:nvSpPr>
            <p:cNvPr id="26" name="TextBox 25"/>
            <p:cNvSpPr txBox="1"/>
            <p:nvPr/>
          </p:nvSpPr>
          <p:spPr>
            <a:xfrm>
              <a:off x="1520718" y="4496176"/>
              <a:ext cx="3955715" cy="276999"/>
            </a:xfrm>
            <a:prstGeom prst="rect">
              <a:avLst/>
            </a:prstGeom>
            <a:noFill/>
          </p:spPr>
          <p:txBody>
            <a:bodyPr wrap="square" rtlCol="0">
              <a:spAutoFit/>
            </a:bodyPr>
            <a:lstStyle/>
            <a:p>
              <a:r>
                <a:rPr lang="en-US" altLang="zh-CN" dirty="0" smtClean="0"/>
                <a:t>FILS, EAP(…), (</a:t>
              </a:r>
              <a:r>
                <a:rPr lang="en-US" altLang="zh-CN" dirty="0" err="1" smtClean="0"/>
                <a:t>Anounce</a:t>
              </a:r>
              <a:r>
                <a:rPr lang="en-US" altLang="zh-CN" dirty="0" smtClean="0"/>
                <a:t>, </a:t>
              </a:r>
              <a:r>
                <a:rPr lang="en-US" altLang="zh-CN" dirty="0" err="1" smtClean="0"/>
                <a:t>SNounce</a:t>
              </a:r>
              <a:r>
                <a:rPr lang="en-US" altLang="zh-CN" dirty="0" smtClean="0"/>
                <a:t>)[,DHCP Request]</a:t>
              </a:r>
              <a:endParaRPr lang="zh-CN" altLang="en-US" dirty="0"/>
            </a:p>
          </p:txBody>
        </p:sp>
        <p:sp>
          <p:nvSpPr>
            <p:cNvPr id="27" name="TextBox 26"/>
            <p:cNvSpPr txBox="1"/>
            <p:nvPr/>
          </p:nvSpPr>
          <p:spPr>
            <a:xfrm>
              <a:off x="1520719" y="5397334"/>
              <a:ext cx="2824270" cy="276999"/>
            </a:xfrm>
            <a:prstGeom prst="rect">
              <a:avLst/>
            </a:prstGeom>
            <a:noFill/>
          </p:spPr>
          <p:txBody>
            <a:bodyPr wrap="square" rtlCol="0">
              <a:spAutoFit/>
            </a:bodyPr>
            <a:lstStyle/>
            <a:p>
              <a:r>
                <a:rPr lang="en-US" altLang="zh-CN" dirty="0" smtClean="0"/>
                <a:t>FILS, EAP(…), (AID, GTK)[,DHCP </a:t>
              </a:r>
              <a:r>
                <a:rPr lang="en-US" altLang="zh-CN" dirty="0" err="1" smtClean="0"/>
                <a:t>Ack</a:t>
              </a:r>
              <a:r>
                <a:rPr lang="en-US" altLang="zh-CN" dirty="0" smtClean="0"/>
                <a:t>]</a:t>
              </a:r>
              <a:endParaRPr lang="zh-CN" altLang="en-US" dirty="0"/>
            </a:p>
          </p:txBody>
        </p:sp>
        <p:sp>
          <p:nvSpPr>
            <p:cNvPr id="28" name="TextBox 27"/>
            <p:cNvSpPr txBox="1"/>
            <p:nvPr/>
          </p:nvSpPr>
          <p:spPr>
            <a:xfrm>
              <a:off x="769905" y="4081885"/>
              <a:ext cx="1420985" cy="276999"/>
            </a:xfrm>
            <a:prstGeom prst="rect">
              <a:avLst/>
            </a:prstGeom>
            <a:noFill/>
            <a:ln>
              <a:solidFill>
                <a:schemeClr val="tx1"/>
              </a:solidFill>
            </a:ln>
          </p:spPr>
          <p:txBody>
            <a:bodyPr wrap="square" rtlCol="0">
              <a:spAutoFit/>
            </a:bodyPr>
            <a:lstStyle/>
            <a:p>
              <a:r>
                <a:rPr lang="en-US" altLang="zh-CN" dirty="0" smtClean="0"/>
                <a:t>(MSK, PMK, PTK)</a:t>
              </a:r>
              <a:endParaRPr lang="zh-CN" altLang="en-US" dirty="0"/>
            </a:p>
          </p:txBody>
        </p:sp>
        <p:sp>
          <p:nvSpPr>
            <p:cNvPr id="29" name="TextBox 28"/>
            <p:cNvSpPr txBox="1"/>
            <p:nvPr/>
          </p:nvSpPr>
          <p:spPr>
            <a:xfrm>
              <a:off x="3304635" y="5003605"/>
              <a:ext cx="1420985" cy="276999"/>
            </a:xfrm>
            <a:prstGeom prst="rect">
              <a:avLst/>
            </a:prstGeom>
            <a:noFill/>
            <a:ln>
              <a:solidFill>
                <a:schemeClr val="tx1"/>
              </a:solidFill>
            </a:ln>
          </p:spPr>
          <p:txBody>
            <a:bodyPr wrap="square" rtlCol="0">
              <a:spAutoFit/>
            </a:bodyPr>
            <a:lstStyle/>
            <a:p>
              <a:pPr algn="ctr"/>
              <a:r>
                <a:rPr lang="en-US" altLang="zh-CN" dirty="0"/>
                <a:t>(</a:t>
              </a:r>
              <a:r>
                <a:rPr lang="en-US" altLang="zh-CN" dirty="0" smtClean="0"/>
                <a:t>PTK)</a:t>
              </a:r>
              <a:endParaRPr lang="zh-CN" altLang="en-US" dirty="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8195">
                                            <p:txEl>
                                              <p:pRg st="1" end="1"/>
                                            </p:txEl>
                                          </p:spTgt>
                                        </p:tgtEl>
                                        <p:attrNameLst>
                                          <p:attrName>style.visibility</p:attrName>
                                        </p:attrNameLst>
                                      </p:cBhvr>
                                      <p:to>
                                        <p:strVal val="visible"/>
                                      </p:to>
                                    </p:set>
                                    <p:animEffect transition="in" filter="wipe(up)">
                                      <p:cBhvr>
                                        <p:cTn id="7" dur="500"/>
                                        <p:tgtEl>
                                          <p:spTgt spid="8195">
                                            <p:txEl>
                                              <p:pRg st="1" end="1"/>
                                            </p:txEl>
                                          </p:spTgt>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8195">
                                            <p:txEl>
                                              <p:pRg st="2" end="2"/>
                                            </p:txEl>
                                          </p:spTgt>
                                        </p:tgtEl>
                                        <p:attrNameLst>
                                          <p:attrName>style.visibility</p:attrName>
                                        </p:attrNameLst>
                                      </p:cBhvr>
                                      <p:to>
                                        <p:strVal val="visible"/>
                                      </p:to>
                                    </p:set>
                                    <p:animEffect transition="in" filter="wipe(up)">
                                      <p:cBhvr>
                                        <p:cTn id="10" dur="500"/>
                                        <p:tgtEl>
                                          <p:spTgt spid="8195">
                                            <p:txEl>
                                              <p:pRg st="2" end="2"/>
                                            </p:txEl>
                                          </p:spTgt>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8195">
                                            <p:txEl>
                                              <p:pRg st="3" end="3"/>
                                            </p:txEl>
                                          </p:spTgt>
                                        </p:tgtEl>
                                        <p:attrNameLst>
                                          <p:attrName>style.visibility</p:attrName>
                                        </p:attrNameLst>
                                      </p:cBhvr>
                                      <p:to>
                                        <p:strVal val="visible"/>
                                      </p:to>
                                    </p:set>
                                    <p:animEffect transition="in" filter="wipe(up)">
                                      <p:cBhvr>
                                        <p:cTn id="13" dur="500"/>
                                        <p:tgtEl>
                                          <p:spTgt spid="819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p:cNvSpPr>
            <a:spLocks noGrp="1"/>
          </p:cNvSpPr>
          <p:nvPr>
            <p:ph type="title"/>
          </p:nvPr>
        </p:nvSpPr>
        <p:spPr/>
        <p:txBody>
          <a:bodyPr/>
          <a:lstStyle/>
          <a:p>
            <a:r>
              <a:rPr lang="en-US" altLang="zh-CN" dirty="0" smtClean="0">
                <a:ea typeface="MS PGothic" pitchFamily="34" charset="-128"/>
              </a:rPr>
              <a:t>Why keep EAP?</a:t>
            </a:r>
            <a:endParaRPr lang="ja-JP" altLang="en-US" dirty="0" smtClean="0">
              <a:ea typeface="MS PGothic" pitchFamily="34" charset="-128"/>
            </a:endParaRPr>
          </a:p>
        </p:txBody>
      </p:sp>
      <p:sp>
        <p:nvSpPr>
          <p:cNvPr id="8197" name="スライド番号プレースホルダ 5"/>
          <p:cNvSpPr>
            <a:spLocks noGrp="1"/>
          </p:cNvSpPr>
          <p:nvPr>
            <p:ph type="sldNum" sz="quarter" idx="12"/>
          </p:nvPr>
        </p:nvSpPr>
        <p:spPr>
          <a:noFill/>
        </p:spPr>
        <p:txBody>
          <a:bodyPr/>
          <a:lstStyle/>
          <a:p>
            <a:r>
              <a:rPr lang="en-US" altLang="ja-JP" smtClean="0"/>
              <a:t>Slide </a:t>
            </a:r>
            <a:fld id="{1E2ED013-35E0-445D-A7F6-DB686EE511F7}" type="slidenum">
              <a:rPr lang="en-US" altLang="ja-JP" smtClean="0"/>
              <a:pPr/>
              <a:t>8</a:t>
            </a:fld>
            <a:endParaRPr lang="en-US" altLang="ja-JP" smtClean="0"/>
          </a:p>
        </p:txBody>
      </p:sp>
      <p:sp>
        <p:nvSpPr>
          <p:cNvPr id="8" name="フッター プレースホルダ 4"/>
          <p:cNvSpPr>
            <a:spLocks noGrp="1"/>
          </p:cNvSpPr>
          <p:nvPr>
            <p:ph type="ftr" sz="quarter" idx="11"/>
          </p:nvPr>
        </p:nvSpPr>
        <p:spPr>
          <a:xfrm>
            <a:off x="7101222" y="6475413"/>
            <a:ext cx="1442703" cy="184666"/>
          </a:xfrm>
        </p:spPr>
        <p:txBody>
          <a:bodyPr/>
          <a:lstStyle/>
          <a:p>
            <a:pPr>
              <a:defRPr/>
            </a:pPr>
            <a:r>
              <a:rPr lang="en-US" altLang="ja-JP" dirty="0" smtClean="0"/>
              <a:t>Ping Fang etc, Huawei.</a:t>
            </a:r>
            <a:endParaRPr lang="en-US" altLang="ja-JP" dirty="0"/>
          </a:p>
        </p:txBody>
      </p:sp>
      <p:sp>
        <p:nvSpPr>
          <p:cNvPr id="7" name="内容占位符 6"/>
          <p:cNvSpPr>
            <a:spLocks noGrp="1"/>
          </p:cNvSpPr>
          <p:nvPr>
            <p:ph idx="1"/>
          </p:nvPr>
        </p:nvSpPr>
        <p:spPr/>
        <p:txBody>
          <a:bodyPr/>
          <a:lstStyle/>
          <a:p>
            <a:r>
              <a:rPr lang="en-US" altLang="zh-CN" sz="1800" dirty="0" smtClean="0"/>
              <a:t>In 3GPP TS33.402</a:t>
            </a:r>
            <a:r>
              <a:rPr lang="zh-CN" altLang="en-US" sz="1800" dirty="0" smtClean="0"/>
              <a:t>（</a:t>
            </a:r>
            <a:r>
              <a:rPr lang="en-US" altLang="zh-CN" sz="1800" dirty="0" smtClean="0"/>
              <a:t>SAE Security aspects of non-3GPP accesses</a:t>
            </a:r>
            <a:r>
              <a:rPr lang="zh-CN" altLang="en-US" sz="1800" dirty="0" smtClean="0"/>
              <a:t>）</a:t>
            </a:r>
            <a:r>
              <a:rPr lang="en-US" altLang="zh-CN" sz="1800" dirty="0" smtClean="0"/>
              <a:t>, it is specified:</a:t>
            </a:r>
            <a:endParaRPr lang="zh-CN" altLang="en-US" sz="1800" dirty="0" smtClean="0"/>
          </a:p>
          <a:p>
            <a:pPr lvl="1"/>
            <a:r>
              <a:rPr lang="en-US" altLang="zh-CN" sz="1400" dirty="0" smtClean="0"/>
              <a:t>Access authentication for non-3GPP access in EPS shall be based on EAP-AKA (</a:t>
            </a:r>
            <a:r>
              <a:rPr lang="en-GB" altLang="zh-CN" sz="1400" dirty="0" smtClean="0"/>
              <a:t>IETF RFC 4187)</a:t>
            </a:r>
            <a:r>
              <a:rPr lang="en-US" altLang="zh-CN" sz="1400" dirty="0" smtClean="0"/>
              <a:t> or on EAP-AKA’ (</a:t>
            </a:r>
            <a:r>
              <a:rPr lang="en-GB" altLang="zh-CN" sz="1400" dirty="0" smtClean="0"/>
              <a:t>IETF RFC </a:t>
            </a:r>
            <a:r>
              <a:rPr lang="en-US" altLang="zh-CN" sz="1400" dirty="0" smtClean="0"/>
              <a:t>5448). </a:t>
            </a:r>
          </a:p>
          <a:p>
            <a:endParaRPr lang="zh-CN" altLang="en-US" sz="1800" dirty="0" smtClean="0"/>
          </a:p>
          <a:p>
            <a:r>
              <a:rPr lang="en-US" altLang="zh-CN" sz="1800" dirty="0" smtClean="0"/>
              <a:t>In WiMAX NWG T37(WiMAX WiFi Interworking), EAP is also conducted by AAA server in WiMAX CSN during WiFi ILS.</a:t>
            </a:r>
            <a:endParaRPr lang="zh-CN" altLang="en-US" sz="1800" dirty="0" smtClean="0"/>
          </a:p>
          <a:p>
            <a:endParaRPr lang="zh-CN" altLang="en-US" sz="1800" dirty="0" smtClean="0"/>
          </a:p>
          <a:p>
            <a:r>
              <a:rPr lang="en-US" altLang="zh-CN" sz="1800" dirty="0" smtClean="0"/>
              <a:t>Considering the MIP keys are derived from EMSK which is an outcome of an EAP procedure in current network specifications (see 3GPP TS33.402 and WMF T32), the EAP should be kept in FILS.</a:t>
            </a:r>
          </a:p>
          <a:p>
            <a:pPr lvl="1"/>
            <a:endParaRPr lang="zh-CN" altLang="en-US" sz="1400" dirty="0"/>
          </a:p>
        </p:txBody>
      </p:sp>
      <p:sp>
        <p:nvSpPr>
          <p:cNvPr id="9" name="日付プレースホルダ 3"/>
          <p:cNvSpPr>
            <a:spLocks noGrp="1"/>
          </p:cNvSpPr>
          <p:nvPr>
            <p:ph type="dt" sz="quarter" idx="10"/>
          </p:nvPr>
        </p:nvSpPr>
        <p:spPr>
          <a:xfrm>
            <a:off x="685800" y="304800"/>
            <a:ext cx="865686" cy="276999"/>
          </a:xfrm>
          <a:noFill/>
        </p:spPr>
        <p:txBody>
          <a:bodyPr/>
          <a:lstStyle/>
          <a:p>
            <a:r>
              <a:rPr lang="en-US" altLang="ja-JP" dirty="0" smtClean="0">
                <a:latin typeface="Times New Roman" pitchFamily="18" charset="0"/>
                <a:ea typeface="MS PGothic" pitchFamily="34" charset="-128"/>
              </a:rPr>
              <a:t>Sep 2011</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p:cNvSpPr>
            <a:spLocks noGrp="1"/>
          </p:cNvSpPr>
          <p:nvPr>
            <p:ph type="title"/>
          </p:nvPr>
        </p:nvSpPr>
        <p:spPr/>
        <p:txBody>
          <a:bodyPr/>
          <a:lstStyle/>
          <a:p>
            <a:r>
              <a:rPr lang="en-US" altLang="zh-CN" dirty="0" smtClean="0">
                <a:ea typeface="MS PGothic" pitchFamily="34" charset="-128"/>
              </a:rPr>
              <a:t>DHCP or not?</a:t>
            </a:r>
            <a:endParaRPr lang="ja-JP" altLang="en-US" dirty="0" smtClean="0">
              <a:ea typeface="MS PGothic" pitchFamily="34" charset="-128"/>
            </a:endParaRPr>
          </a:p>
        </p:txBody>
      </p:sp>
      <p:sp>
        <p:nvSpPr>
          <p:cNvPr id="8197" name="スライド番号プレースホルダ 5"/>
          <p:cNvSpPr>
            <a:spLocks noGrp="1"/>
          </p:cNvSpPr>
          <p:nvPr>
            <p:ph type="sldNum" sz="quarter" idx="12"/>
          </p:nvPr>
        </p:nvSpPr>
        <p:spPr>
          <a:noFill/>
        </p:spPr>
        <p:txBody>
          <a:bodyPr/>
          <a:lstStyle/>
          <a:p>
            <a:r>
              <a:rPr lang="en-US" altLang="ja-JP" smtClean="0"/>
              <a:t>Slide </a:t>
            </a:r>
            <a:fld id="{1E2ED013-35E0-445D-A7F6-DB686EE511F7}" type="slidenum">
              <a:rPr lang="en-US" altLang="ja-JP" smtClean="0"/>
              <a:pPr/>
              <a:t>9</a:t>
            </a:fld>
            <a:endParaRPr lang="en-US" altLang="ja-JP" smtClean="0"/>
          </a:p>
        </p:txBody>
      </p:sp>
      <p:sp>
        <p:nvSpPr>
          <p:cNvPr id="8" name="フッター プレースホルダ 4"/>
          <p:cNvSpPr>
            <a:spLocks noGrp="1"/>
          </p:cNvSpPr>
          <p:nvPr>
            <p:ph type="ftr" sz="quarter" idx="11"/>
          </p:nvPr>
        </p:nvSpPr>
        <p:spPr>
          <a:xfrm>
            <a:off x="7101222" y="6475413"/>
            <a:ext cx="1442703" cy="184666"/>
          </a:xfrm>
        </p:spPr>
        <p:txBody>
          <a:bodyPr/>
          <a:lstStyle/>
          <a:p>
            <a:pPr>
              <a:defRPr/>
            </a:pPr>
            <a:r>
              <a:rPr lang="en-US" altLang="ja-JP" dirty="0" smtClean="0"/>
              <a:t>Ping Fang etc, Huawei.</a:t>
            </a:r>
            <a:endParaRPr lang="en-US" altLang="ja-JP" dirty="0"/>
          </a:p>
        </p:txBody>
      </p:sp>
      <p:sp>
        <p:nvSpPr>
          <p:cNvPr id="7" name="内容占位符 6"/>
          <p:cNvSpPr>
            <a:spLocks noGrp="1"/>
          </p:cNvSpPr>
          <p:nvPr>
            <p:ph idx="1"/>
          </p:nvPr>
        </p:nvSpPr>
        <p:spPr>
          <a:xfrm>
            <a:off x="685800" y="1828800"/>
            <a:ext cx="7772400" cy="4114800"/>
          </a:xfrm>
        </p:spPr>
        <p:txBody>
          <a:bodyPr/>
          <a:lstStyle/>
          <a:p>
            <a:r>
              <a:rPr lang="en-US" altLang="zh-CN" sz="2000" dirty="0" smtClean="0"/>
              <a:t>DHCP is the main protocol for IP address allocation even in IPv6 (DHCPv6). </a:t>
            </a:r>
          </a:p>
          <a:p>
            <a:r>
              <a:rPr lang="en-US" altLang="zh-CN" sz="2000" dirty="0" smtClean="0"/>
              <a:t>DHCP is not only used to assign an IP address , but also used to deliver many other information.</a:t>
            </a:r>
          </a:p>
          <a:p>
            <a:pPr lvl="1"/>
            <a:r>
              <a:rPr lang="en-US" altLang="zh-CN" sz="1600" dirty="0" smtClean="0"/>
              <a:t>An very important example is that in BBF TR069 a CPE identifies itself to the DHCP server as supporting ACS Discovery method defined in TR069 by including the string “dslforum.org”  in DHCP option 60 (in DHCP Discovery/Request) and then the DHCP server  includes an ACS URL and a provisioning code in DHCP option 43 in its response (DHCP Offer/ACK) . </a:t>
            </a:r>
          </a:p>
          <a:p>
            <a:r>
              <a:rPr lang="en-US" altLang="zh-CN" sz="2000" dirty="0" smtClean="0"/>
              <a:t>IF a STA has to acquire more information, then extra steps besides FILS are needed. Problems are just delayed to the following steps.</a:t>
            </a:r>
          </a:p>
          <a:p>
            <a:r>
              <a:rPr lang="en-US" altLang="zh-CN" sz="2000" dirty="0" smtClean="0"/>
              <a:t>DHCP is still a good option in FILS, but IP assignment mechanism is the choice of network operator.</a:t>
            </a:r>
            <a:endParaRPr lang="zh-CN" altLang="en-US" sz="2000" dirty="0"/>
          </a:p>
        </p:txBody>
      </p:sp>
      <p:sp>
        <p:nvSpPr>
          <p:cNvPr id="9" name="日付プレースホルダ 3"/>
          <p:cNvSpPr>
            <a:spLocks noGrp="1"/>
          </p:cNvSpPr>
          <p:nvPr>
            <p:ph type="dt" sz="quarter" idx="10"/>
          </p:nvPr>
        </p:nvSpPr>
        <p:spPr>
          <a:xfrm>
            <a:off x="685800" y="304800"/>
            <a:ext cx="865686" cy="276999"/>
          </a:xfrm>
          <a:noFill/>
        </p:spPr>
        <p:txBody>
          <a:bodyPr/>
          <a:lstStyle/>
          <a:p>
            <a:r>
              <a:rPr lang="en-US" altLang="ja-JP" dirty="0" smtClean="0">
                <a:latin typeface="Times New Roman" pitchFamily="18" charset="0"/>
                <a:ea typeface="MS PGothic" pitchFamily="34" charset="-128"/>
              </a:rPr>
              <a:t>Sep 2011</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txDef>
      <a:spPr>
        <a:noFill/>
      </a:spPr>
      <a:bodyPr wrap="square" rtlCol="0">
        <a:spAutoFit/>
      </a:bodyPr>
      <a:lstStyle>
        <a:defPPr>
          <a:defRPr dirty="0" smtClean="0"/>
        </a:defPPr>
      </a:lstStyle>
    </a:tx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5634</TotalTime>
  <Words>1604</Words>
  <Application>Microsoft Office PowerPoint</Application>
  <PresentationFormat>全屏显示(4:3)</PresentationFormat>
  <Paragraphs>288</Paragraphs>
  <Slides>18</Slides>
  <Notes>5</Notes>
  <HiddenSlides>0</HiddenSlides>
  <MMClips>0</MMClips>
  <ScaleCrop>false</ScaleCrop>
  <HeadingPairs>
    <vt:vector size="6" baseType="variant">
      <vt:variant>
        <vt:lpstr>主题</vt:lpstr>
      </vt:variant>
      <vt:variant>
        <vt:i4>1</vt:i4>
      </vt:variant>
      <vt:variant>
        <vt:lpstr>嵌入 OLE 服务器</vt:lpstr>
      </vt:variant>
      <vt:variant>
        <vt:i4>2</vt:i4>
      </vt:variant>
      <vt:variant>
        <vt:lpstr>幻灯片标题</vt:lpstr>
      </vt:variant>
      <vt:variant>
        <vt:i4>18</vt:i4>
      </vt:variant>
    </vt:vector>
  </HeadingPairs>
  <TitlesOfParts>
    <vt:vector size="21" baseType="lpstr">
      <vt:lpstr>802-11-Submission</vt:lpstr>
      <vt:lpstr>Visio</vt:lpstr>
      <vt:lpstr>CorelDRAW</vt:lpstr>
      <vt:lpstr>Using Upper Layer Message IE in TGai</vt:lpstr>
      <vt:lpstr>Abstract</vt:lpstr>
      <vt:lpstr>Conformance w/ Tgai PAR &amp; 5C </vt:lpstr>
      <vt:lpstr>Why do we need FILS?</vt:lpstr>
      <vt:lpstr>Usual WiFi network architecture &amp; initial link setup</vt:lpstr>
      <vt:lpstr>How to reduce the time of ILS?</vt:lpstr>
      <vt:lpstr>Ways to reduce message rounds</vt:lpstr>
      <vt:lpstr>Why keep EAP?</vt:lpstr>
      <vt:lpstr>DHCP or not?</vt:lpstr>
      <vt:lpstr>Upper Layer Message IE</vt:lpstr>
      <vt:lpstr>How to be compatible with legacy STAs</vt:lpstr>
      <vt:lpstr>How to be compatible with other possible FILS?</vt:lpstr>
      <vt:lpstr>MIC of 4-WAY handshake</vt:lpstr>
      <vt:lpstr>Consideration of AID delivery</vt:lpstr>
      <vt:lpstr>Possible Protocol Detail</vt:lpstr>
      <vt:lpstr>Key changes to normative text</vt:lpstr>
      <vt:lpstr>Questions &amp; Comments</vt:lpstr>
      <vt:lpstr>Comparison to other proposals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Morioka Hitoshi</dc:creator>
  <cp:lastModifiedBy>Fang Ping</cp:lastModifiedBy>
  <cp:revision>308</cp:revision>
  <cp:lastPrinted>1998-02-10T13:28:06Z</cp:lastPrinted>
  <dcterms:created xsi:type="dcterms:W3CDTF">2011-07-17T04:42:17Z</dcterms:created>
  <dcterms:modified xsi:type="dcterms:W3CDTF">2011-09-20T01:08:31Z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(2)xQMYixwwS1mSUl2dCakiXraLEVFBOtwrmJEiiWokyRSqNhc5ptnSE68fEk5GeklUQKB9FFCD
ZYLnSiBn52JLcExRaKTJ7VajMJD5zhc8+6g6S96q1/gH24crrirg7opwGEvEnawR076VoMUb
gl+WNJNMuEMKap3rgkQo3GmDLtMeXXujqU3qkyCQS+8tAvolFZuMZVPnUAkdw9AiMkOqENV5
50szE6osSC08lol4LbPV9</vt:lpwstr>
  </property>
  <property fmtid="{D5CDD505-2E9C-101B-9397-08002B2CF9AE}" pid="3" name="_ms_pID_7253431">
    <vt:lpwstr>YiQ8Snvw4xvDL8G7F2MIoqApJhRpoDOlG/C7t4CYjLHyM+OJLct
F6eNKL9G+DNQrG/iL1IpYzkeDUtwyd7rfW98aWDoK9+o7r/KSIqaDGFoe0n4DoyZsqST4dhd
WUesKW7SLAvkN/a1rKTHeZrIXMlFXkjuCehJ4ub80oDqnIy8AeValZHEA08iJsQspXE=</vt:lpwstr>
  </property>
  <property fmtid="{D5CDD505-2E9C-101B-9397-08002B2CF9AE}" pid="4" name="sflag">
    <vt:lpwstr>1316397632</vt:lpwstr>
  </property>
</Properties>
</file>