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57" r:id="rId3"/>
    <p:sldId id="283" r:id="rId4"/>
    <p:sldId id="286" r:id="rId5"/>
    <p:sldId id="287" r:id="rId6"/>
    <p:sldId id="288" r:id="rId7"/>
    <p:sldId id="281" r:id="rId8"/>
    <p:sldId id="279" r:id="rId9"/>
    <p:sldId id="290" r:id="rId10"/>
    <p:sldId id="273"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17A"/>
    <a:srgbClr val="7394FF"/>
    <a:srgbClr val="FFA264"/>
    <a:srgbClr val="FFFA4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78871" autoAdjust="0"/>
  </p:normalViewPr>
  <p:slideViewPr>
    <p:cSldViewPr>
      <p:cViewPr varScale="1">
        <p:scale>
          <a:sx n="56" d="100"/>
          <a:sy n="56" d="100"/>
        </p:scale>
        <p:origin x="-17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xfrm>
            <a:off x="1154113" y="701675"/>
            <a:ext cx="4625975" cy="3468688"/>
          </a:xfrm>
          <a:ln/>
        </p:spPr>
      </p:sp>
      <p:sp>
        <p:nvSpPr>
          <p:cNvPr id="3" name="备注占位符 2"/>
          <p:cNvSpPr>
            <a:spLocks noGrp="1"/>
          </p:cNvSpPr>
          <p:nvPr>
            <p:ph type="body" idx="1"/>
          </p:nvPr>
        </p:nvSpPr>
        <p:spPr/>
        <p:txBody>
          <a:bodyPr>
            <a:normAutofit lnSpcReduction="10000"/>
          </a:bodyPr>
          <a:lstStyle/>
          <a:p>
            <a:pPr>
              <a:defRPr/>
            </a:pPr>
            <a:endParaRPr lang="en-US" altLang="zh-CN" dirty="0" smtClean="0"/>
          </a:p>
          <a:p>
            <a:pPr>
              <a:defRPr/>
            </a:pPr>
            <a:endParaRPr lang="zh-CN" altLang="en-US" dirty="0"/>
          </a:p>
        </p:txBody>
      </p:sp>
      <p:sp>
        <p:nvSpPr>
          <p:cNvPr id="22532" name="页眉占位符 3"/>
          <p:cNvSpPr>
            <a:spLocks noGrp="1"/>
          </p:cNvSpPr>
          <p:nvPr>
            <p:ph type="hdr" sz="quarter"/>
          </p:nvPr>
        </p:nvSpPr>
        <p:spPr>
          <a:xfrm>
            <a:off x="4422255" y="95706"/>
            <a:ext cx="1859483" cy="215444"/>
          </a:xfrm>
          <a:noFill/>
        </p:spPr>
        <p:txBody>
          <a:bodyPr/>
          <a:lstStyle/>
          <a:p>
            <a:pPr defTabSz="936625"/>
            <a:r>
              <a:rPr lang="en-US" altLang="ja-JP" smtClean="0"/>
              <a:t>Accelerate Contribution</a:t>
            </a:r>
          </a:p>
        </p:txBody>
      </p:sp>
      <p:sp>
        <p:nvSpPr>
          <p:cNvPr id="22533" name="日期占位符 4"/>
          <p:cNvSpPr>
            <a:spLocks noGrp="1"/>
          </p:cNvSpPr>
          <p:nvPr>
            <p:ph type="dt" sz="quarter" idx="1"/>
          </p:nvPr>
        </p:nvSpPr>
        <p:spPr>
          <a:xfrm>
            <a:off x="654050" y="95706"/>
            <a:ext cx="1198983" cy="215444"/>
          </a:xfrm>
          <a:noFill/>
        </p:spPr>
        <p:txBody>
          <a:bodyPr/>
          <a:lstStyle/>
          <a:p>
            <a:r>
              <a:rPr lang="en-US" altLang="ko-KR" smtClean="0"/>
              <a:t>November 2009</a:t>
            </a:r>
            <a:endParaRPr lang="en-US" altLang="ja-JP" smtClean="0"/>
          </a:p>
        </p:txBody>
      </p:sp>
      <p:sp>
        <p:nvSpPr>
          <p:cNvPr id="22534" name="页脚占位符 5"/>
          <p:cNvSpPr>
            <a:spLocks noGrp="1"/>
          </p:cNvSpPr>
          <p:nvPr>
            <p:ph type="ftr" sz="quarter" idx="4"/>
          </p:nvPr>
        </p:nvSpPr>
        <p:spPr>
          <a:xfrm>
            <a:off x="4568127" y="8985250"/>
            <a:ext cx="1713611" cy="184666"/>
          </a:xfrm>
          <a:noFill/>
        </p:spPr>
        <p:txBody>
          <a:bodyPr/>
          <a:lstStyle/>
          <a:p>
            <a:pPr lvl="4"/>
            <a:r>
              <a:rPr lang="en-GB" altLang="ja-JP" smtClean="0"/>
              <a:t>LG Electronics, Inc.</a:t>
            </a:r>
            <a:endParaRPr lang="en-US" altLang="ja-JP" smtClean="0"/>
          </a:p>
        </p:txBody>
      </p:sp>
      <p:sp>
        <p:nvSpPr>
          <p:cNvPr id="22535" name="灯片编号占位符 6"/>
          <p:cNvSpPr>
            <a:spLocks noGrp="1"/>
          </p:cNvSpPr>
          <p:nvPr>
            <p:ph type="sldNum" sz="quarter" idx="5"/>
          </p:nvPr>
        </p:nvSpPr>
        <p:spPr>
          <a:xfrm>
            <a:off x="3320211" y="8985250"/>
            <a:ext cx="415177" cy="184666"/>
          </a:xfrm>
          <a:noFill/>
        </p:spPr>
        <p:txBody>
          <a:bodyPr/>
          <a:lstStyle/>
          <a:p>
            <a:r>
              <a:rPr lang="en-US" altLang="ja-JP" smtClean="0"/>
              <a:t>Page </a:t>
            </a:r>
            <a:fld id="{3625B959-D3B6-4A6F-941D-628C5E7A1549}" type="slidenum">
              <a:rPr lang="en-US" altLang="ja-JP" smtClean="0"/>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July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July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3375"/>
            <a:ext cx="9556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a:t>July 2011</a:t>
            </a:r>
            <a:endParaRPr lang="en-US" altLang="ja-JP" dirty="0"/>
          </a:p>
        </p:txBody>
      </p:sp>
      <p:sp>
        <p:nvSpPr>
          <p:cNvPr id="1029" name="Rectangle 5"/>
          <p:cNvSpPr>
            <a:spLocks noGrp="1" noChangeArrowheads="1"/>
          </p:cNvSpPr>
          <p:nvPr>
            <p:ph type="ftr" sz="quarter" idx="3"/>
          </p:nvPr>
        </p:nvSpPr>
        <p:spPr bwMode="auto">
          <a:xfrm>
            <a:off x="8064500" y="6475413"/>
            <a:ext cx="4794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a:t>Huawei</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IEEE </a:t>
            </a:r>
            <a:r>
              <a:rPr lang="en-US" altLang="ja-JP" sz="1800" b="1" dirty="0" smtClean="0">
                <a:latin typeface="Times New Roman" charset="0"/>
                <a:ea typeface="+mn-ea"/>
              </a:rPr>
              <a:t>802.11-11/01047r1</a:t>
            </a:r>
            <a:endParaRPr lang="en-US" altLang="ja-JP" sz="1800" b="1" dirty="0">
              <a:latin typeface="Times New Roman"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ing.fa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dingzhiming@huawei.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4.png"/><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4.png"/><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oleObject" Target="../embeddings/oleObject6.bin"/><Relationship Id="rId4" Type="http://schemas.openxmlformats.org/officeDocument/2006/relationships/oleObject" Target="../embeddings/oleObject5.bin"/><Relationship Id="rId9" Type="http://schemas.openxmlformats.org/officeDocument/2006/relationships/oleObject" Target="../embeddings/oleObject8.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609600" y="2362200"/>
          <a:ext cx="7924800" cy="313118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86 755 36835101</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hlinkClick r:id="rId3"/>
                        </a:rPr>
                        <a:t>ping.fang@huawei.com</a:t>
                      </a:r>
                      <a:endPar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Zhiming Ding</a:t>
                      </a:r>
                      <a:endParaRPr kumimoji="1" lang="zh-CN" altLang="zh-CN" sz="1000" b="0" i="0" u="none" strike="noStrike" cap="none" normalizeH="0" baseline="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Huawei Technologies Co., Ltd. </a:t>
                      </a:r>
                      <a:endParaRPr kumimoji="1" lang="zh-CN" altLang="zh-CN" sz="1000" b="0" i="0" u="none" strike="noStrike" cap="none" normalizeH="0" baseline="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86 755 36835837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rgbClr val="000000"/>
                          </a:solidFill>
                          <a:effectLst/>
                          <a:latin typeface="Times New Roman" pitchFamily="18" charset="0"/>
                          <a:ea typeface="맑은 고딕" pitchFamily="34" charset="-127"/>
                          <a:cs typeface="Times New Roman" pitchFamily="18" charset="0"/>
                        </a:rPr>
                        <a:t> </a:t>
                      </a:r>
                      <a:endParaRPr kumimoji="1" lang="zh-CN" altLang="zh-CN" sz="1000" b="0" i="0" u="none" strike="noStrike" cap="none" normalizeH="0" baseline="0" smtClean="0">
                        <a:ln>
                          <a:noFill/>
                        </a:ln>
                        <a:solidFill>
                          <a:schemeClr val="tx1"/>
                        </a:solidFill>
                        <a:effectLst/>
                        <a:latin typeface="Calibri" pitchFamily="34"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chemeClr val="tx1"/>
                          </a:solidFill>
                          <a:effectLst/>
                          <a:latin typeface="宋体" pitchFamily="2" charset="-122"/>
                          <a:ea typeface="PMingLiU" pitchFamily="18" charset="-120"/>
                          <a:cs typeface="Times New Roman" pitchFamily="18" charset="0"/>
                          <a:hlinkClick r:id="rId4"/>
                        </a:rPr>
                        <a:t>dingzhiming@huawei.com</a:t>
                      </a:r>
                      <a:endParaRPr kumimoji="1" lang="en-US" altLang="zh-CN" sz="1200" b="0" i="0" u="none" strike="noStrike" cap="none" normalizeH="0" baseline="0" smtClean="0">
                        <a:ln>
                          <a:noFill/>
                        </a:ln>
                        <a:solidFill>
                          <a:schemeClr val="tx1"/>
                        </a:solidFill>
                        <a:effectLst/>
                        <a:latin typeface="宋体" pitchFamily="2" charset="-122"/>
                        <a:ea typeface="PMingLiU" pitchFamily="18" charset="-12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err="1" smtClean="0">
                          <a:ln>
                            <a:noFill/>
                          </a:ln>
                          <a:solidFill>
                            <a:schemeClr val="tx1"/>
                          </a:solidFill>
                          <a:effectLst/>
                          <a:latin typeface="Calibri" pitchFamily="34" charset="0"/>
                          <a:ea typeface="宋体" pitchFamily="2" charset="-122"/>
                          <a:cs typeface="Times New Roman" pitchFamily="18" charset="0"/>
                        </a:rPr>
                        <a:t>Xiandong</a:t>
                      </a:r>
                      <a:r>
                        <a:rPr kumimoji="1" lang="en-US"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 </a:t>
                      </a:r>
                      <a:r>
                        <a:rPr kumimoji="1" lang="en-US"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Dong</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rgbClr val="000000"/>
                          </a:solidFill>
                          <a:effectLst/>
                          <a:latin typeface="Times New Roman" pitchFamily="18" charset="0"/>
                          <a:ea typeface="宋体" pitchFamily="2" charset="-122"/>
                          <a:cs typeface="Times New Roman" pitchFamily="18" charset="0"/>
                        </a:rPr>
                        <a:t>Huawei Technologies Co., Ltd. </a:t>
                      </a:r>
                      <a:endParaRPr kumimoji="1" lang="zh-CN" altLang="zh-CN" sz="1000" b="0" i="0" u="none" strike="noStrike" cap="none" normalizeH="0" baseline="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86 755 33913618</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smtClean="0">
                          <a:ln>
                            <a:noFill/>
                          </a:ln>
                          <a:solidFill>
                            <a:srgbClr val="000000"/>
                          </a:solidFill>
                          <a:effectLst/>
                          <a:latin typeface="Times New Roman" pitchFamily="18" charset="0"/>
                          <a:ea typeface="맑은 고딕" pitchFamily="34" charset="-127"/>
                          <a:cs typeface="Times New Roman" pitchFamily="18" charset="0"/>
                        </a:rPr>
                        <a:t> </a:t>
                      </a:r>
                      <a:endParaRPr kumimoji="1" lang="zh-CN" altLang="zh-CN" sz="1000" b="0" i="0" u="none" strike="noStrike" cap="none" normalizeH="0" baseline="0" smtClean="0">
                        <a:ln>
                          <a:noFill/>
                        </a:ln>
                        <a:solidFill>
                          <a:schemeClr val="tx1"/>
                        </a:solidFill>
                        <a:effectLst/>
                        <a:latin typeface="Calibri" pitchFamily="34"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chemeClr val="tx1"/>
                          </a:solidFill>
                          <a:effectLst/>
                          <a:latin typeface="宋体" pitchFamily="2" charset="-122"/>
                          <a:ea typeface="PMingLiU" pitchFamily="18" charset="-120"/>
                          <a:cs typeface="Times New Roman" pitchFamily="18" charset="0"/>
                          <a:hlinkClick r:id="rId4"/>
                        </a:rPr>
                        <a:t>dongxiandong@huawei.com</a:t>
                      </a:r>
                      <a:endParaRPr kumimoji="1" lang="en-US" altLang="zh-CN" sz="1200" b="0" i="0" u="none" strike="noStrike" cap="none" normalizeH="0" baseline="0" dirty="0" smtClean="0">
                        <a:ln>
                          <a:noFill/>
                        </a:ln>
                        <a:solidFill>
                          <a:schemeClr val="tx1"/>
                        </a:solidFill>
                        <a:effectLst/>
                        <a:latin typeface="宋体" pitchFamily="2" charset="-122"/>
                        <a:ea typeface="PMingLiU" pitchFamily="18" charset="-12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Using Upper Layer </a:t>
            </a:r>
            <a:r>
              <a:rPr lang="en-US" altLang="zh-CN" dirty="0" smtClean="0">
                <a:ea typeface="宋体" pitchFamily="2" charset="-122"/>
              </a:rPr>
              <a:t>Message IE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smtClean="0">
                <a:ea typeface="MS PGothic" pitchFamily="34" charset="-128"/>
              </a:rPr>
              <a:t>Date: 2011-07-17</a:t>
            </a:r>
          </a:p>
        </p:txBody>
      </p:sp>
      <p:sp>
        <p:nvSpPr>
          <p:cNvPr id="2088" name="日付プレースホルダ 3"/>
          <p:cNvSpPr>
            <a:spLocks noGrp="1"/>
          </p:cNvSpPr>
          <p:nvPr>
            <p:ph type="dt" sz="quarter" idx="10"/>
          </p:nvPr>
        </p:nvSpPr>
        <p:spPr/>
        <p:txBody>
          <a:bodyPr/>
          <a:lstStyle/>
          <a:p>
            <a:pPr>
              <a:defRPr/>
            </a:pPr>
            <a:r>
              <a:rPr lang="en-US" altLang="ja-JP" dirty="0" smtClean="0"/>
              <a:t>July 2011</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7320833" y="6475413"/>
            <a:ext cx="1223092" cy="184666"/>
          </a:xfrm>
        </p:spPr>
        <p:txBody>
          <a:bodyPr/>
          <a:lstStyle/>
          <a:p>
            <a:pPr>
              <a:defRPr/>
            </a:pPr>
            <a:r>
              <a:rPr lang="en-US" altLang="ja-JP" dirty="0" smtClean="0"/>
              <a:t>Ping Fang, 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en-US" altLang="ja-JP" smtClean="0">
                <a:ea typeface="MS PGothic" pitchFamily="34" charset="-128"/>
              </a:rPr>
              <a:t>Questions &amp; Comments</a:t>
            </a:r>
            <a:endParaRPr lang="ja-JP" altLang="en-US" smtClean="0">
              <a:ea typeface="MS PGothic" pitchFamily="34" charset="-128"/>
            </a:endParaRPr>
          </a:p>
        </p:txBody>
      </p:sp>
      <p:sp>
        <p:nvSpPr>
          <p:cNvPr id="13315" name="コンテンツ プレースホルダ 2"/>
          <p:cNvSpPr>
            <a:spLocks noGrp="1"/>
          </p:cNvSpPr>
          <p:nvPr>
            <p:ph idx="1"/>
          </p:nvPr>
        </p:nvSpPr>
        <p:spPr/>
        <p:txBody>
          <a:bodyPr/>
          <a:lstStyle/>
          <a:p>
            <a:endParaRPr lang="ja-JP" altLang="en-US" smtClean="0">
              <a:ea typeface="MS PGothic" pitchFamily="34" charset="-128"/>
            </a:endParaRPr>
          </a:p>
        </p:txBody>
      </p:sp>
      <p:sp>
        <p:nvSpPr>
          <p:cNvPr id="13316"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5EEDE67D-7578-47CF-A960-C08727E616ED}" type="slidenum">
              <a:rPr lang="en-US" altLang="ja-JP" smtClean="0"/>
              <a:pPr/>
              <a:t>10</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pPr>
              <a:buFontTx/>
              <a:buNone/>
            </a:pPr>
            <a:r>
              <a:rPr lang="en-US" altLang="ja-JP" smtClean="0">
                <a:ea typeface="MS PGothic" pitchFamily="34" charset="-128"/>
              </a:rPr>
              <a:t>This document describes a technical proposal for TGai which </a:t>
            </a:r>
            <a:r>
              <a:rPr lang="en-US" altLang="zh-CN" smtClean="0">
                <a:ea typeface="MS PGothic" pitchFamily="34" charset="-128"/>
              </a:rPr>
              <a:t>Upper Layel Message IEs are used in order to concurrent EAP, DHCP and 4-Way handshake</a:t>
            </a:r>
            <a:r>
              <a:rPr lang="en-US" altLang="ja-JP" smtClean="0">
                <a:ea typeface="MS PGothic" pitchFamily="34" charset="-128"/>
              </a:rPr>
              <a:t>.</a:t>
            </a:r>
          </a:p>
          <a:p>
            <a:pPr>
              <a:buFontTx/>
              <a:buNone/>
            </a:pPr>
            <a:endParaRPr lang="en-US" altLang="ja-JP" smtClean="0">
              <a:ea typeface="MS PGothic" pitchFamily="34" charset="-128"/>
            </a:endParaRPr>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1031" name="タイトル 1"/>
          <p:cNvSpPr>
            <a:spLocks noGrp="1"/>
          </p:cNvSpPr>
          <p:nvPr>
            <p:ph type="title"/>
          </p:nvPr>
        </p:nvSpPr>
        <p:spPr/>
        <p:txBody>
          <a:bodyPr/>
          <a:lstStyle/>
          <a:p>
            <a:r>
              <a:rPr lang="en-US" altLang="zh-CN" smtClean="0">
                <a:ea typeface="MS PGothic" pitchFamily="34" charset="-128"/>
              </a:rPr>
              <a:t>Usual network architecture</a:t>
            </a:r>
            <a:br>
              <a:rPr lang="en-US" altLang="zh-CN" smtClean="0">
                <a:ea typeface="MS PGothic" pitchFamily="34" charset="-128"/>
              </a:rPr>
            </a:br>
            <a:r>
              <a:rPr lang="en-US" altLang="zh-CN" smtClean="0">
                <a:ea typeface="MS PGothic" pitchFamily="34" charset="-128"/>
              </a:rPr>
              <a:t>&amp; initial link setup</a:t>
            </a:r>
            <a:endParaRPr lang="ja-JP" altLang="en-US" smtClean="0">
              <a:ea typeface="MS PGothic" pitchFamily="34" charset="-128"/>
            </a:endParaRPr>
          </a:p>
        </p:txBody>
      </p:sp>
      <p:sp>
        <p:nvSpPr>
          <p:cNvPr id="1032"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1033" name="スライド番号プレースホルダ 5"/>
          <p:cNvSpPr>
            <a:spLocks noGrp="1"/>
          </p:cNvSpPr>
          <p:nvPr>
            <p:ph type="sldNum" sz="quarter" idx="12"/>
          </p:nvPr>
        </p:nvSpPr>
        <p:spPr>
          <a:noFill/>
        </p:spPr>
        <p:txBody>
          <a:bodyPr/>
          <a:lstStyle/>
          <a:p>
            <a:r>
              <a:rPr lang="en-US" altLang="ja-JP" smtClean="0"/>
              <a:t>Slide </a:t>
            </a:r>
            <a:fld id="{05200E38-FCC4-4DC5-A8EB-C73B3D15F5C9}" type="slidenum">
              <a:rPr lang="en-US" altLang="ja-JP" smtClean="0"/>
              <a:pPr/>
              <a:t>3</a:t>
            </a:fld>
            <a:endParaRPr lang="en-US" altLang="ja-JP" smtClean="0"/>
          </a:p>
        </p:txBody>
      </p:sp>
      <p:grpSp>
        <p:nvGrpSpPr>
          <p:cNvPr id="1034" name="Group 8"/>
          <p:cNvGrpSpPr>
            <a:grpSpLocks/>
          </p:cNvGrpSpPr>
          <p:nvPr/>
        </p:nvGrpSpPr>
        <p:grpSpPr bwMode="auto">
          <a:xfrm>
            <a:off x="3124200" y="2603500"/>
            <a:ext cx="241300" cy="839788"/>
            <a:chOff x="2980" y="2069"/>
            <a:chExt cx="182" cy="548"/>
          </a:xfrm>
        </p:grpSpPr>
        <p:graphicFrame>
          <p:nvGraphicFramePr>
            <p:cNvPr id="1029" name="Object 2"/>
            <p:cNvGraphicFramePr>
              <a:graphicFrameLocks noChangeAspect="1"/>
            </p:cNvGraphicFramePr>
            <p:nvPr/>
          </p:nvGraphicFramePr>
          <p:xfrm>
            <a:off x="2984" y="2069"/>
            <a:ext cx="178" cy="421"/>
          </p:xfrm>
          <a:graphic>
            <a:graphicData uri="http://schemas.openxmlformats.org/presentationml/2006/ole">
              <p:oleObj spid="_x0000_s1029" name="Visio" r:id="rId4" imgW="380588" imgH="906612" progId="Visio.Drawing.11">
                <p:embed/>
              </p:oleObj>
            </a:graphicData>
          </a:graphic>
        </p:graphicFrame>
        <p:sp>
          <p:nvSpPr>
            <p:cNvPr id="1073"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1035" name="Group 8"/>
          <p:cNvGrpSpPr>
            <a:grpSpLocks/>
          </p:cNvGrpSpPr>
          <p:nvPr/>
        </p:nvGrpSpPr>
        <p:grpSpPr bwMode="auto">
          <a:xfrm>
            <a:off x="3124200" y="4038600"/>
            <a:ext cx="241300" cy="839788"/>
            <a:chOff x="2980" y="2069"/>
            <a:chExt cx="182" cy="548"/>
          </a:xfrm>
        </p:grpSpPr>
        <p:graphicFrame>
          <p:nvGraphicFramePr>
            <p:cNvPr id="1028" name="Object 4"/>
            <p:cNvGraphicFramePr>
              <a:graphicFrameLocks noChangeAspect="1"/>
            </p:cNvGraphicFramePr>
            <p:nvPr/>
          </p:nvGraphicFramePr>
          <p:xfrm>
            <a:off x="2984" y="2069"/>
            <a:ext cx="178" cy="421"/>
          </p:xfrm>
          <a:graphic>
            <a:graphicData uri="http://schemas.openxmlformats.org/presentationml/2006/ole">
              <p:oleObj spid="_x0000_s1028" name="Visio" r:id="rId5" imgW="380588" imgH="906612" progId="Visio.Drawing.11">
                <p:embed/>
              </p:oleObj>
            </a:graphicData>
          </a:graphic>
        </p:graphicFrame>
        <p:sp>
          <p:nvSpPr>
            <p:cNvPr id="1072"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4" name="组合 85"/>
          <p:cNvGrpSpPr>
            <a:grpSpLocks/>
          </p:cNvGrpSpPr>
          <p:nvPr/>
        </p:nvGrpSpPr>
        <p:grpSpPr bwMode="auto">
          <a:xfrm>
            <a:off x="533400" y="2133600"/>
            <a:ext cx="381000" cy="825500"/>
            <a:chOff x="685800" y="4419600"/>
            <a:chExt cx="381515" cy="825044"/>
          </a:xfrm>
        </p:grpSpPr>
        <p:pic>
          <p:nvPicPr>
            <p:cNvPr id="1070" name="图片 23" descr="手机.bmp"/>
            <p:cNvPicPr>
              <a:picLocks noChangeAspect="1"/>
            </p:cNvPicPr>
            <p:nvPr/>
          </p:nvPicPr>
          <p:blipFill>
            <a:blip r:embed="rId6"/>
            <a:srcRect/>
            <a:stretch>
              <a:fillRect/>
            </a:stretch>
          </p:blipFill>
          <p:spPr bwMode="auto">
            <a:xfrm>
              <a:off x="762000" y="4419600"/>
              <a:ext cx="228600" cy="571500"/>
            </a:xfrm>
            <a:prstGeom prst="rect">
              <a:avLst/>
            </a:prstGeom>
            <a:noFill/>
            <a:ln w="9525">
              <a:noFill/>
              <a:miter lim="800000"/>
              <a:headEnd/>
              <a:tailEnd/>
            </a:ln>
          </p:spPr>
        </p:pic>
        <p:sp>
          <p:nvSpPr>
            <p:cNvPr id="1071"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1037"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1026" name="Object 8"/>
          <p:cNvGraphicFramePr>
            <a:graphicFrameLocks noChangeAspect="1"/>
          </p:cNvGraphicFramePr>
          <p:nvPr/>
        </p:nvGraphicFramePr>
        <p:xfrm>
          <a:off x="4343400" y="2527300"/>
          <a:ext cx="671513" cy="762000"/>
        </p:xfrm>
        <a:graphic>
          <a:graphicData uri="http://schemas.openxmlformats.org/presentationml/2006/ole">
            <p:oleObj spid="_x0000_s1026" name="CorelDRAW" r:id="rId7" imgW="1162294" imgH="1321399" progId="CorelDRAW.Graphic.9">
              <p:embed/>
            </p:oleObj>
          </a:graphicData>
        </a:graphic>
      </p:graphicFrame>
      <p:pic>
        <p:nvPicPr>
          <p:cNvPr id="1038" name="Picture 408" descr="C:\图标库\服务器-2.jpg"/>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1039"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1040"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1027" name="Object 9"/>
          <p:cNvGraphicFramePr>
            <a:graphicFrameLocks noChangeAspect="1"/>
          </p:cNvGraphicFramePr>
          <p:nvPr/>
        </p:nvGraphicFramePr>
        <p:xfrm>
          <a:off x="5334000" y="3517900"/>
          <a:ext cx="660400" cy="458788"/>
        </p:xfrm>
        <a:graphic>
          <a:graphicData uri="http://schemas.openxmlformats.org/presentationml/2006/ole">
            <p:oleObj spid="_x0000_s1027" name="CorelDRAW" r:id="rId9" imgW="1255288" imgH="868223" progId="CorelDRAW.Graphic.9">
              <p:embed/>
            </p:oleObj>
          </a:graphicData>
        </a:graphic>
      </p:graphicFrame>
      <p:sp>
        <p:nvSpPr>
          <p:cNvPr id="1041"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1042"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1043"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1044"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1045"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1046"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1047"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1048"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1049"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1050"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grpSp>
        <p:nvGrpSpPr>
          <p:cNvPr id="5" name="组合 68"/>
          <p:cNvGrpSpPr>
            <a:grpSpLocks/>
          </p:cNvGrpSpPr>
          <p:nvPr/>
        </p:nvGrpSpPr>
        <p:grpSpPr bwMode="auto">
          <a:xfrm>
            <a:off x="990600" y="2133600"/>
            <a:ext cx="2282825" cy="457200"/>
            <a:chOff x="1223562" y="2290460"/>
            <a:chExt cx="1978135" cy="487627"/>
          </a:xfrm>
        </p:grpSpPr>
        <p:sp>
          <p:nvSpPr>
            <p:cNvPr id="1068" name="任意多边形 54"/>
            <p:cNvSpPr>
              <a:spLocks/>
            </p:cNvSpPr>
            <p:nvPr/>
          </p:nvSpPr>
          <p:spPr bwMode="auto">
            <a:xfrm>
              <a:off x="1295400" y="2362200"/>
              <a:ext cx="1788405" cy="415887"/>
            </a:xfrm>
            <a:custGeom>
              <a:avLst/>
              <a:gdLst>
                <a:gd name="T0" fmla="*/ 0 w 1311007"/>
                <a:gd name="T1" fmla="*/ 0 h 374574"/>
                <a:gd name="T2" fmla="*/ 2439645 w 1311007"/>
                <a:gd name="T3" fmla="*/ 461757 h 374574"/>
                <a:gd name="T4" fmla="*/ 0 60000 65536"/>
                <a:gd name="T5" fmla="*/ 0 60000 65536"/>
                <a:gd name="T6" fmla="*/ 0 w 1311007"/>
                <a:gd name="T7" fmla="*/ 0 h 374574"/>
                <a:gd name="T8" fmla="*/ 1311007 w 1311007"/>
                <a:gd name="T9" fmla="*/ 374574 h 374574"/>
              </a:gdLst>
              <a:ahLst/>
              <a:cxnLst>
                <a:cxn ang="T4">
                  <a:pos x="T0" y="T1"/>
                </a:cxn>
                <a:cxn ang="T5">
                  <a:pos x="T2" y="T3"/>
                </a:cxn>
              </a:cxnLst>
              <a:rect l="T6" t="T7" r="T8" b="T9"/>
              <a:pathLst>
                <a:path w="1311007" h="374574">
                  <a:moveTo>
                    <a:pt x="0" y="0"/>
                  </a:moveTo>
                  <a:lnTo>
                    <a:pt x="1311007" y="374574"/>
                  </a:lnTo>
                </a:path>
              </a:pathLst>
            </a:custGeom>
            <a:solidFill>
              <a:schemeClr val="accent1"/>
            </a:solidFill>
            <a:ln w="12700" cap="flat" cmpd="sng" algn="ctr">
              <a:solidFill>
                <a:srgbClr val="FF0000"/>
              </a:solidFill>
              <a:prstDash val="solid"/>
              <a:round/>
              <a:headEnd type="triangle" w="sm" len="sm"/>
              <a:tailEnd type="triangle" w="sm" len="sm"/>
            </a:ln>
          </p:spPr>
          <p:txBody>
            <a:bodyPr/>
            <a:lstStyle/>
            <a:p>
              <a:endParaRPr lang="en-US"/>
            </a:p>
          </p:txBody>
        </p:sp>
        <p:sp>
          <p:nvSpPr>
            <p:cNvPr id="1069" name="TextBox 55"/>
            <p:cNvSpPr txBox="1">
              <a:spLocks noChangeArrowheads="1"/>
            </p:cNvSpPr>
            <p:nvPr/>
          </p:nvSpPr>
          <p:spPr bwMode="auto">
            <a:xfrm rot="655411">
              <a:off x="1223562" y="2290460"/>
              <a:ext cx="1978135" cy="276999"/>
            </a:xfrm>
            <a:prstGeom prst="rect">
              <a:avLst/>
            </a:prstGeom>
            <a:noFill/>
            <a:ln w="9525">
              <a:noFill/>
              <a:miter lim="800000"/>
              <a:headEnd/>
              <a:tailEnd/>
            </a:ln>
          </p:spPr>
          <p:txBody>
            <a:bodyPr>
              <a:spAutoFit/>
            </a:bodyPr>
            <a:lstStyle/>
            <a:p>
              <a:r>
                <a:rPr lang="en-US" altLang="zh-CN" dirty="0">
                  <a:solidFill>
                    <a:srgbClr val="FF0000"/>
                  </a:solidFill>
                </a:rPr>
                <a:t>1 Discovery &amp; Association</a:t>
              </a:r>
              <a:endParaRPr lang="zh-CN" altLang="en-US" dirty="0">
                <a:solidFill>
                  <a:srgbClr val="FF0000"/>
                </a:solidFill>
              </a:endParaRPr>
            </a:p>
          </p:txBody>
        </p:sp>
      </p:grpSp>
      <p:grpSp>
        <p:nvGrpSpPr>
          <p:cNvPr id="6" name="组合 69"/>
          <p:cNvGrpSpPr>
            <a:grpSpLocks/>
          </p:cNvGrpSpPr>
          <p:nvPr/>
        </p:nvGrpSpPr>
        <p:grpSpPr bwMode="auto">
          <a:xfrm>
            <a:off x="1219200" y="2506663"/>
            <a:ext cx="2971800" cy="465137"/>
            <a:chOff x="1295400" y="2582484"/>
            <a:chExt cx="2971800" cy="465517"/>
          </a:xfrm>
        </p:grpSpPr>
        <p:sp>
          <p:nvSpPr>
            <p:cNvPr id="1066" name="TextBox 67"/>
            <p:cNvSpPr txBox="1">
              <a:spLocks noChangeArrowheads="1"/>
            </p:cNvSpPr>
            <p:nvPr/>
          </p:nvSpPr>
          <p:spPr bwMode="auto">
            <a:xfrm rot="491893">
              <a:off x="1686043" y="2582484"/>
              <a:ext cx="1978135" cy="276999"/>
            </a:xfrm>
            <a:prstGeom prst="rect">
              <a:avLst/>
            </a:prstGeom>
            <a:noFill/>
            <a:ln w="9525">
              <a:noFill/>
              <a:miter lim="800000"/>
              <a:headEnd/>
              <a:tailEnd/>
            </a:ln>
          </p:spPr>
          <p:txBody>
            <a:bodyPr>
              <a:spAutoFit/>
            </a:bodyPr>
            <a:lstStyle/>
            <a:p>
              <a:r>
                <a:rPr lang="en-US" altLang="zh-CN" dirty="0">
                  <a:solidFill>
                    <a:srgbClr val="FF0000"/>
                  </a:solidFill>
                </a:rPr>
                <a:t>2 EAP authentication</a:t>
              </a:r>
              <a:endParaRPr lang="zh-CN" altLang="en-US" dirty="0">
                <a:solidFill>
                  <a:srgbClr val="FF0000"/>
                </a:solidFill>
              </a:endParaRPr>
            </a:p>
          </p:txBody>
        </p:sp>
        <p:sp>
          <p:nvSpPr>
            <p:cNvPr id="1067" name="任意多边形 66"/>
            <p:cNvSpPr>
              <a:spLocks/>
            </p:cNvSpPr>
            <p:nvPr/>
          </p:nvSpPr>
          <p:spPr bwMode="auto">
            <a:xfrm>
              <a:off x="1295400" y="2590801"/>
              <a:ext cx="2971800" cy="457200"/>
            </a:xfrm>
            <a:custGeom>
              <a:avLst/>
              <a:gdLst>
                <a:gd name="T0" fmla="*/ 0 w 2721166"/>
                <a:gd name="T1" fmla="*/ 0 h 517793"/>
                <a:gd name="T2" fmla="*/ 1997242 w 2721166"/>
                <a:gd name="T3" fmla="*/ 326394 h 517793"/>
                <a:gd name="T4" fmla="*/ 3245519 w 2721166"/>
                <a:gd name="T5" fmla="*/ 403698 h 517793"/>
                <a:gd name="T6" fmla="*/ 0 60000 65536"/>
                <a:gd name="T7" fmla="*/ 0 60000 65536"/>
                <a:gd name="T8" fmla="*/ 0 60000 65536"/>
                <a:gd name="T9" fmla="*/ 0 w 2721166"/>
                <a:gd name="T10" fmla="*/ 0 h 517793"/>
                <a:gd name="T11" fmla="*/ 2721166 w 2721166"/>
                <a:gd name="T12" fmla="*/ 517793 h 517793"/>
              </a:gdLst>
              <a:ahLst/>
              <a:cxnLst>
                <a:cxn ang="T6">
                  <a:pos x="T0" y="T1"/>
                </a:cxn>
                <a:cxn ang="T7">
                  <a:pos x="T2" y="T3"/>
                </a:cxn>
                <a:cxn ang="T8">
                  <a:pos x="T4" y="T5"/>
                </a:cxn>
              </a:cxnLst>
              <a:rect l="T9" t="T10" r="T11" b="T12"/>
              <a:pathLst>
                <a:path w="2721166" h="517793">
                  <a:moveTo>
                    <a:pt x="0" y="0"/>
                  </a:moveTo>
                  <a:cubicBezTo>
                    <a:pt x="610518" y="166171"/>
                    <a:pt x="1221036" y="332342"/>
                    <a:pt x="1674564" y="418641"/>
                  </a:cubicBezTo>
                  <a:cubicBezTo>
                    <a:pt x="2128092" y="504940"/>
                    <a:pt x="2537552" y="514121"/>
                    <a:pt x="2721166" y="517793"/>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7" name="组合 78"/>
          <p:cNvGrpSpPr>
            <a:grpSpLocks/>
          </p:cNvGrpSpPr>
          <p:nvPr/>
        </p:nvGrpSpPr>
        <p:grpSpPr bwMode="auto">
          <a:xfrm>
            <a:off x="1295400" y="2743200"/>
            <a:ext cx="3260725" cy="1289050"/>
            <a:chOff x="1295400" y="2667000"/>
            <a:chExt cx="3260992" cy="1288974"/>
          </a:xfrm>
        </p:grpSpPr>
        <p:sp>
          <p:nvSpPr>
            <p:cNvPr id="1064" name="TextBox 71"/>
            <p:cNvSpPr txBox="1">
              <a:spLocks noChangeArrowheads="1"/>
            </p:cNvSpPr>
            <p:nvPr/>
          </p:nvSpPr>
          <p:spPr bwMode="auto">
            <a:xfrm rot="491893">
              <a:off x="1458608" y="2790370"/>
              <a:ext cx="1750076" cy="276983"/>
            </a:xfrm>
            <a:prstGeom prst="rect">
              <a:avLst/>
            </a:prstGeom>
            <a:noFill/>
            <a:ln w="9525">
              <a:noFill/>
              <a:miter lim="800000"/>
              <a:headEnd/>
              <a:tailEnd/>
            </a:ln>
          </p:spPr>
          <p:txBody>
            <a:bodyPr wrap="square">
              <a:spAutoFit/>
            </a:bodyPr>
            <a:lstStyle/>
            <a:p>
              <a:r>
                <a:rPr lang="en-US" altLang="zh-CN" dirty="0">
                  <a:solidFill>
                    <a:srgbClr val="FF0000"/>
                  </a:solidFill>
                </a:rPr>
                <a:t>3  </a:t>
              </a:r>
              <a:r>
                <a:rPr lang="en-US" altLang="zh-CN" dirty="0" smtClean="0">
                  <a:solidFill>
                    <a:srgbClr val="FF0000"/>
                  </a:solidFill>
                </a:rPr>
                <a:t>IP address Assignment</a:t>
              </a:r>
              <a:endParaRPr lang="zh-CN" altLang="en-US" dirty="0">
                <a:solidFill>
                  <a:srgbClr val="FF0000"/>
                </a:solidFill>
              </a:endParaRPr>
            </a:p>
          </p:txBody>
        </p:sp>
        <p:sp>
          <p:nvSpPr>
            <p:cNvPr id="1065" name="任意多边形 73"/>
            <p:cNvSpPr>
              <a:spLocks/>
            </p:cNvSpPr>
            <p:nvPr/>
          </p:nvSpPr>
          <p:spPr bwMode="auto">
            <a:xfrm>
              <a:off x="1295400" y="2667000"/>
              <a:ext cx="3260992" cy="1288974"/>
            </a:xfrm>
            <a:custGeom>
              <a:avLst/>
              <a:gdLst>
                <a:gd name="T0" fmla="*/ 0 w 3260992"/>
                <a:gd name="T1" fmla="*/ 0 h 1288974"/>
                <a:gd name="T2" fmla="*/ 1972019 w 3260992"/>
                <a:gd name="T3" fmla="*/ 407624 h 1288974"/>
                <a:gd name="T4" fmla="*/ 3260992 w 3260992"/>
                <a:gd name="T5" fmla="*/ 1288974 h 1288974"/>
                <a:gd name="T6" fmla="*/ 0 60000 65536"/>
                <a:gd name="T7" fmla="*/ 0 60000 65536"/>
                <a:gd name="T8" fmla="*/ 0 60000 65536"/>
                <a:gd name="T9" fmla="*/ 0 w 3260992"/>
                <a:gd name="T10" fmla="*/ 0 h 1288974"/>
                <a:gd name="T11" fmla="*/ 3260992 w 3260992"/>
                <a:gd name="T12" fmla="*/ 1288974 h 1288974"/>
              </a:gdLst>
              <a:ahLst/>
              <a:cxnLst>
                <a:cxn ang="T6">
                  <a:pos x="T0" y="T1"/>
                </a:cxn>
                <a:cxn ang="T7">
                  <a:pos x="T2" y="T3"/>
                </a:cxn>
                <a:cxn ang="T8">
                  <a:pos x="T4" y="T5"/>
                </a:cxn>
              </a:cxnLst>
              <a:rect l="T9" t="T10" r="T11" b="T12"/>
              <a:pathLst>
                <a:path w="3260992" h="1288974">
                  <a:moveTo>
                    <a:pt x="0" y="0"/>
                  </a:moveTo>
                  <a:cubicBezTo>
                    <a:pt x="714260" y="96397"/>
                    <a:pt x="1428520" y="192795"/>
                    <a:pt x="1972019" y="407624"/>
                  </a:cubicBezTo>
                  <a:cubicBezTo>
                    <a:pt x="2515518" y="622453"/>
                    <a:pt x="2888255" y="955713"/>
                    <a:pt x="3260992" y="1288974"/>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8" name="组合 79"/>
          <p:cNvGrpSpPr>
            <a:grpSpLocks/>
          </p:cNvGrpSpPr>
          <p:nvPr/>
        </p:nvGrpSpPr>
        <p:grpSpPr bwMode="auto">
          <a:xfrm>
            <a:off x="1244600" y="2963863"/>
            <a:ext cx="5265738" cy="757237"/>
            <a:chOff x="1244906" y="2963537"/>
            <a:chExt cx="5266063" cy="758328"/>
          </a:xfrm>
        </p:grpSpPr>
        <p:sp>
          <p:nvSpPr>
            <p:cNvPr id="1062" name="TextBox 76"/>
            <p:cNvSpPr txBox="1">
              <a:spLocks noChangeArrowheads="1"/>
            </p:cNvSpPr>
            <p:nvPr/>
          </p:nvSpPr>
          <p:spPr bwMode="auto">
            <a:xfrm rot="1093626">
              <a:off x="1532813" y="3332357"/>
              <a:ext cx="1375426" cy="276999"/>
            </a:xfrm>
            <a:prstGeom prst="rect">
              <a:avLst/>
            </a:prstGeom>
            <a:noFill/>
            <a:ln w="9525">
              <a:noFill/>
              <a:miter lim="800000"/>
              <a:headEnd/>
              <a:tailEnd/>
            </a:ln>
          </p:spPr>
          <p:txBody>
            <a:bodyPr>
              <a:spAutoFit/>
            </a:bodyPr>
            <a:lstStyle/>
            <a:p>
              <a:r>
                <a:rPr lang="en-US" altLang="zh-CN" dirty="0">
                  <a:solidFill>
                    <a:srgbClr val="FF0000"/>
                  </a:solidFill>
                </a:rPr>
                <a:t>4 After link setup</a:t>
              </a:r>
              <a:endParaRPr lang="zh-CN" altLang="en-US" dirty="0">
                <a:solidFill>
                  <a:srgbClr val="FF0000"/>
                </a:solidFill>
              </a:endParaRPr>
            </a:p>
          </p:txBody>
        </p:sp>
        <p:sp>
          <p:nvSpPr>
            <p:cNvPr id="1063" name="任意多边形 75"/>
            <p:cNvSpPr>
              <a:spLocks/>
            </p:cNvSpPr>
            <p:nvPr/>
          </p:nvSpPr>
          <p:spPr bwMode="auto">
            <a:xfrm>
              <a:off x="1244906" y="2963537"/>
              <a:ext cx="5266063" cy="758328"/>
            </a:xfrm>
            <a:custGeom>
              <a:avLst/>
              <a:gdLst>
                <a:gd name="T0" fmla="*/ 0 w 5266063"/>
                <a:gd name="T1" fmla="*/ 0 h 758328"/>
                <a:gd name="T2" fmla="*/ 1432195 w 5266063"/>
                <a:gd name="T3" fmla="*/ 484743 h 758328"/>
                <a:gd name="T4" fmla="*/ 3492350 w 5266063"/>
                <a:gd name="T5" fmla="*/ 716097 h 758328"/>
                <a:gd name="T6" fmla="*/ 5266063 w 5266063"/>
                <a:gd name="T7" fmla="*/ 738130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cxnSp>
        <p:nvCxnSpPr>
          <p:cNvPr id="1055" name="直接连接符 81"/>
          <p:cNvCxnSpPr>
            <a:cxnSpLocks noChangeShapeType="1"/>
            <a:stCxn id="1073"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87" name="TextBox 86"/>
          <p:cNvSpPr txBox="1">
            <a:spLocks noChangeArrowheads="1"/>
          </p:cNvSpPr>
          <p:nvPr/>
        </p:nvSpPr>
        <p:spPr bwMode="auto">
          <a:xfrm>
            <a:off x="696913" y="3429000"/>
            <a:ext cx="369887" cy="1143000"/>
          </a:xfrm>
          <a:prstGeom prst="rect">
            <a:avLst/>
          </a:prstGeom>
          <a:noFill/>
          <a:ln w="9525">
            <a:noFill/>
            <a:miter lim="800000"/>
            <a:headEnd/>
            <a:tailEnd/>
          </a:ln>
        </p:spPr>
        <p:txBody>
          <a:bodyPr vert="eaVert">
            <a:spAutoFit/>
          </a:bodyPr>
          <a:lstStyle/>
          <a:p>
            <a:r>
              <a:rPr lang="en-US" altLang="zh-CN">
                <a:solidFill>
                  <a:srgbClr val="FF0000"/>
                </a:solidFill>
              </a:rPr>
              <a:t>5 Move</a:t>
            </a:r>
            <a:endParaRPr lang="zh-CN" altLang="en-US">
              <a:solidFill>
                <a:srgbClr val="FF0000"/>
              </a:solidFill>
            </a:endParaRPr>
          </a:p>
        </p:txBody>
      </p:sp>
      <p:grpSp>
        <p:nvGrpSpPr>
          <p:cNvPr id="9" name="组合 87"/>
          <p:cNvGrpSpPr>
            <a:grpSpLocks/>
          </p:cNvGrpSpPr>
          <p:nvPr/>
        </p:nvGrpSpPr>
        <p:grpSpPr bwMode="auto">
          <a:xfrm>
            <a:off x="990600" y="3352800"/>
            <a:ext cx="3581400" cy="1447800"/>
            <a:chOff x="1168706" y="2125337"/>
            <a:chExt cx="3581401" cy="1447800"/>
          </a:xfrm>
        </p:grpSpPr>
        <p:sp>
          <p:nvSpPr>
            <p:cNvPr id="1060" name="TextBox 88"/>
            <p:cNvSpPr txBox="1">
              <a:spLocks noChangeArrowheads="1"/>
            </p:cNvSpPr>
            <p:nvPr/>
          </p:nvSpPr>
          <p:spPr bwMode="auto">
            <a:xfrm rot="-394922">
              <a:off x="1531225" y="3114425"/>
              <a:ext cx="1856926" cy="276999"/>
            </a:xfrm>
            <a:prstGeom prst="rect">
              <a:avLst/>
            </a:prstGeom>
            <a:noFill/>
            <a:ln w="9525">
              <a:noFill/>
              <a:miter lim="800000"/>
              <a:headEnd/>
              <a:tailEnd/>
            </a:ln>
          </p:spPr>
          <p:txBody>
            <a:bodyPr>
              <a:spAutoFit/>
            </a:bodyPr>
            <a:lstStyle/>
            <a:p>
              <a:r>
                <a:rPr lang="en-US" altLang="zh-CN" dirty="0">
                  <a:solidFill>
                    <a:srgbClr val="FF0000"/>
                  </a:solidFill>
                </a:rPr>
                <a:t>6 </a:t>
              </a:r>
              <a:r>
                <a:rPr lang="en-US" altLang="zh-CN" dirty="0" smtClean="0">
                  <a:solidFill>
                    <a:srgbClr val="FF0000"/>
                  </a:solidFill>
                </a:rPr>
                <a:t>Possible Fast transition</a:t>
              </a:r>
              <a:endParaRPr lang="zh-CN" altLang="en-US" dirty="0">
                <a:solidFill>
                  <a:srgbClr val="FF0000"/>
                </a:solidFill>
              </a:endParaRPr>
            </a:p>
          </p:txBody>
        </p:sp>
        <p:sp>
          <p:nvSpPr>
            <p:cNvPr id="1061" name="任意多边形 89"/>
            <p:cNvSpPr>
              <a:spLocks/>
            </p:cNvSpPr>
            <p:nvPr/>
          </p:nvSpPr>
          <p:spPr bwMode="auto">
            <a:xfrm rot="10800000" flipV="1">
              <a:off x="1168706" y="2125337"/>
              <a:ext cx="3581401" cy="1447800"/>
            </a:xfrm>
            <a:custGeom>
              <a:avLst/>
              <a:gdLst>
                <a:gd name="T0" fmla="*/ 0 w 5266063"/>
                <a:gd name="T1" fmla="*/ 0 h 758328"/>
                <a:gd name="T2" fmla="*/ 662424 w 5266063"/>
                <a:gd name="T3" fmla="*/ 1766909 h 758328"/>
                <a:gd name="T4" fmla="*/ 1615294 w 5266063"/>
                <a:gd name="T5" fmla="*/ 2610207 h 758328"/>
                <a:gd name="T6" fmla="*/ 2435678 w 5266063"/>
                <a:gd name="T7" fmla="*/ 2690518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sp>
        <p:nvSpPr>
          <p:cNvPr id="1058"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sp>
        <p:nvSpPr>
          <p:cNvPr id="93"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out)">
                                      <p:cBhvr>
                                        <p:cTn id="12" dur="1000"/>
                                        <p:tgtEl>
                                          <p:spTgt spid="6"/>
                                        </p:tgtEl>
                                      </p:cBhvr>
                                    </p:animEffect>
                                  </p:childTnLst>
                                </p:cTn>
                              </p:par>
                              <p:par>
                                <p:cTn id="13" presetID="1" presetClass="exit" presetSubtype="0" fill="hold"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8" presetClass="entr" presetSubtype="32"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amond(out)">
                                      <p:cBhvr>
                                        <p:cTn id="19" dur="1000"/>
                                        <p:tgtEl>
                                          <p:spTgt spid="7"/>
                                        </p:tgtEl>
                                      </p:cBhvr>
                                    </p:animEffect>
                                  </p:childTnLst>
                                </p:cTn>
                              </p:par>
                              <p:par>
                                <p:cTn id="20" presetID="1" presetClass="exit" presetSubtype="0" fill="hold" nodeType="withEffect">
                                  <p:stCondLst>
                                    <p:cond delay="0"/>
                                  </p:stCondLst>
                                  <p:childTnLst>
                                    <p:set>
                                      <p:cBhvr>
                                        <p:cTn id="21" dur="1" fill="hold">
                                          <p:stCondLst>
                                            <p:cond delay="0"/>
                                          </p:stCondLst>
                                        </p:cTn>
                                        <p:tgtEl>
                                          <p:spTgt spid="6"/>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8" presetClass="entr" presetSubtype="32"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amond(out)">
                                      <p:cBhvr>
                                        <p:cTn id="26" dur="500"/>
                                        <p:tgtEl>
                                          <p:spTgt spid="8"/>
                                        </p:tgtEl>
                                      </p:cBhvr>
                                    </p:animEffect>
                                  </p:childTnLst>
                                </p:cTn>
                              </p:par>
                              <p:par>
                                <p:cTn id="27" presetID="1" presetClass="exit" presetSubtype="0" fill="hold" nodeType="withEffect">
                                  <p:stCondLst>
                                    <p:cond delay="0"/>
                                  </p:stCondLst>
                                  <p:childTnLst>
                                    <p:set>
                                      <p:cBhvr>
                                        <p:cTn id="28" dur="1" fill="hold">
                                          <p:stCondLst>
                                            <p:cond delay="0"/>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0 0  L 0 0.3331  E" pathEditMode="relative" ptsTypes="">
                                      <p:cBhvr>
                                        <p:cTn id="32" dur="2000" fill="hold"/>
                                        <p:tgtEl>
                                          <p:spTgt spid="4"/>
                                        </p:tgtEl>
                                        <p:attrNameLst>
                                          <p:attrName>ppt_x</p:attrName>
                                          <p:attrName>ppt_y</p:attrName>
                                        </p:attrNameLst>
                                      </p:cBhvr>
                                    </p:animMotion>
                                  </p:childTnLst>
                                </p:cTn>
                              </p:par>
                              <p:par>
                                <p:cTn id="33" presetID="1" presetClass="exit" presetSubtype="0" fill="hold" nodeType="withEffect">
                                  <p:stCondLst>
                                    <p:cond delay="0"/>
                                  </p:stCondLst>
                                  <p:childTnLst>
                                    <p:set>
                                      <p:cBhvr>
                                        <p:cTn id="34" dur="1" fill="hold">
                                          <p:stCondLst>
                                            <p:cond delay="0"/>
                                          </p:stCondLst>
                                        </p:cTn>
                                        <p:tgtEl>
                                          <p:spTgt spid="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8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8" presetClass="entr" presetSubtype="32"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diamond(out)">
                                      <p:cBhvr>
                                        <p:cTn id="41" dur="500"/>
                                        <p:tgtEl>
                                          <p:spTgt spid="9"/>
                                        </p:tgtEl>
                                      </p:cBhvr>
                                    </p:animEffect>
                                  </p:childTnLst>
                                </p:cTn>
                              </p:par>
                              <p:par>
                                <p:cTn id="42" presetID="1" presetClass="exit" presetSubtype="0" fill="hold" grpId="1" nodeType="withEffect">
                                  <p:stCondLst>
                                    <p:cond delay="0"/>
                                  </p:stCondLst>
                                  <p:childTnLst>
                                    <p:set>
                                      <p:cBhvr>
                                        <p:cTn id="43" dur="1" fill="hold">
                                          <p:stCondLst>
                                            <p:cond delay="0"/>
                                          </p:stCondLst>
                                        </p:cTn>
                                        <p:tgtEl>
                                          <p:spTgt spid="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2055" name="タイトル 1"/>
          <p:cNvSpPr>
            <a:spLocks noGrp="1"/>
          </p:cNvSpPr>
          <p:nvPr>
            <p:ph type="title"/>
          </p:nvPr>
        </p:nvSpPr>
        <p:spPr/>
        <p:txBody>
          <a:bodyPr/>
          <a:lstStyle/>
          <a:p>
            <a:r>
              <a:rPr lang="en-US" altLang="zh-CN" smtClean="0">
                <a:ea typeface="MS PGothic" pitchFamily="34" charset="-128"/>
              </a:rPr>
              <a:t>Our scope and essential principle </a:t>
            </a:r>
            <a:endParaRPr lang="ja-JP" altLang="en-US" smtClean="0">
              <a:ea typeface="MS PGothic" pitchFamily="34" charset="-128"/>
            </a:endParaRPr>
          </a:p>
        </p:txBody>
      </p:sp>
      <p:sp>
        <p:nvSpPr>
          <p:cNvPr id="2056"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2057" name="スライド番号プレースホルダ 5"/>
          <p:cNvSpPr>
            <a:spLocks noGrp="1"/>
          </p:cNvSpPr>
          <p:nvPr>
            <p:ph type="sldNum" sz="quarter" idx="12"/>
          </p:nvPr>
        </p:nvSpPr>
        <p:spPr>
          <a:noFill/>
        </p:spPr>
        <p:txBody>
          <a:bodyPr/>
          <a:lstStyle/>
          <a:p>
            <a:r>
              <a:rPr lang="en-US" altLang="ja-JP" smtClean="0"/>
              <a:t>Slide </a:t>
            </a:r>
            <a:fld id="{475305AB-4A79-4ADA-AA32-2A7853F06533}" type="slidenum">
              <a:rPr lang="en-US" altLang="ja-JP" smtClean="0"/>
              <a:pPr/>
              <a:t>4</a:t>
            </a:fld>
            <a:endParaRPr lang="en-US" altLang="ja-JP" smtClean="0"/>
          </a:p>
        </p:txBody>
      </p:sp>
      <p:grpSp>
        <p:nvGrpSpPr>
          <p:cNvPr id="2058" name="Group 8"/>
          <p:cNvGrpSpPr>
            <a:grpSpLocks/>
          </p:cNvGrpSpPr>
          <p:nvPr/>
        </p:nvGrpSpPr>
        <p:grpSpPr bwMode="auto">
          <a:xfrm>
            <a:off x="3124200" y="2603500"/>
            <a:ext cx="241300" cy="839788"/>
            <a:chOff x="2980" y="2069"/>
            <a:chExt cx="182" cy="548"/>
          </a:xfrm>
        </p:grpSpPr>
        <p:graphicFrame>
          <p:nvGraphicFramePr>
            <p:cNvPr id="2053" name="Object 9"/>
            <p:cNvGraphicFramePr>
              <a:graphicFrameLocks noChangeAspect="1"/>
            </p:cNvGraphicFramePr>
            <p:nvPr/>
          </p:nvGraphicFramePr>
          <p:xfrm>
            <a:off x="2984" y="2069"/>
            <a:ext cx="178" cy="421"/>
          </p:xfrm>
          <a:graphic>
            <a:graphicData uri="http://schemas.openxmlformats.org/presentationml/2006/ole">
              <p:oleObj spid="_x0000_s2053" name="Visio" r:id="rId4" imgW="380588" imgH="906612" progId="Visio.Drawing.11">
                <p:embed/>
              </p:oleObj>
            </a:graphicData>
          </a:graphic>
        </p:graphicFrame>
        <p:sp>
          <p:nvSpPr>
            <p:cNvPr id="2098"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59" name="Group 8"/>
          <p:cNvGrpSpPr>
            <a:grpSpLocks/>
          </p:cNvGrpSpPr>
          <p:nvPr/>
        </p:nvGrpSpPr>
        <p:grpSpPr bwMode="auto">
          <a:xfrm>
            <a:off x="3124200" y="4038600"/>
            <a:ext cx="241300" cy="839788"/>
            <a:chOff x="2980" y="2069"/>
            <a:chExt cx="182" cy="548"/>
          </a:xfrm>
        </p:grpSpPr>
        <p:graphicFrame>
          <p:nvGraphicFramePr>
            <p:cNvPr id="2052" name="Object 4"/>
            <p:cNvGraphicFramePr>
              <a:graphicFrameLocks noChangeAspect="1"/>
            </p:cNvGraphicFramePr>
            <p:nvPr/>
          </p:nvGraphicFramePr>
          <p:xfrm>
            <a:off x="2984" y="2069"/>
            <a:ext cx="178" cy="421"/>
          </p:xfrm>
          <a:graphic>
            <a:graphicData uri="http://schemas.openxmlformats.org/presentationml/2006/ole">
              <p:oleObj spid="_x0000_s2052" name="Visio" r:id="rId5" imgW="380588" imgH="906612" progId="Visio.Drawing.11">
                <p:embed/>
              </p:oleObj>
            </a:graphicData>
          </a:graphic>
        </p:graphicFrame>
        <p:sp>
          <p:nvSpPr>
            <p:cNvPr id="2097"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60" name="组合 85"/>
          <p:cNvGrpSpPr>
            <a:grpSpLocks/>
          </p:cNvGrpSpPr>
          <p:nvPr/>
        </p:nvGrpSpPr>
        <p:grpSpPr bwMode="auto">
          <a:xfrm>
            <a:off x="533400" y="2133600"/>
            <a:ext cx="381000" cy="825500"/>
            <a:chOff x="685800" y="4419600"/>
            <a:chExt cx="381515" cy="825044"/>
          </a:xfrm>
        </p:grpSpPr>
        <p:pic>
          <p:nvPicPr>
            <p:cNvPr id="2095" name="图片 23" descr="手机.bmp"/>
            <p:cNvPicPr>
              <a:picLocks noChangeAspect="1"/>
            </p:cNvPicPr>
            <p:nvPr/>
          </p:nvPicPr>
          <p:blipFill>
            <a:blip r:embed="rId6"/>
            <a:srcRect/>
            <a:stretch>
              <a:fillRect/>
            </a:stretch>
          </p:blipFill>
          <p:spPr bwMode="auto">
            <a:xfrm>
              <a:off x="762000" y="4419600"/>
              <a:ext cx="228600" cy="571500"/>
            </a:xfrm>
            <a:prstGeom prst="rect">
              <a:avLst/>
            </a:prstGeom>
            <a:noFill/>
            <a:ln w="9525">
              <a:noFill/>
              <a:miter lim="800000"/>
              <a:headEnd/>
              <a:tailEnd/>
            </a:ln>
          </p:spPr>
        </p:pic>
        <p:sp>
          <p:nvSpPr>
            <p:cNvPr id="2096"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2061"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2050" name="Object 8"/>
          <p:cNvGraphicFramePr>
            <a:graphicFrameLocks noChangeAspect="1"/>
          </p:cNvGraphicFramePr>
          <p:nvPr/>
        </p:nvGraphicFramePr>
        <p:xfrm>
          <a:off x="4343400" y="2527300"/>
          <a:ext cx="671513" cy="762000"/>
        </p:xfrm>
        <a:graphic>
          <a:graphicData uri="http://schemas.openxmlformats.org/presentationml/2006/ole">
            <p:oleObj spid="_x0000_s2050" name="CorelDRAW" r:id="rId7" imgW="1162294" imgH="1321399" progId="CorelDRAW.Graphic.9">
              <p:embed/>
            </p:oleObj>
          </a:graphicData>
        </a:graphic>
      </p:graphicFrame>
      <p:pic>
        <p:nvPicPr>
          <p:cNvPr id="2062" name="Picture 408" descr="C:\图标库\服务器-2.jpg"/>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2063"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2064"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2051" name="Object 5"/>
          <p:cNvGraphicFramePr>
            <a:graphicFrameLocks noChangeAspect="1"/>
          </p:cNvGraphicFramePr>
          <p:nvPr/>
        </p:nvGraphicFramePr>
        <p:xfrm>
          <a:off x="5334000" y="3517900"/>
          <a:ext cx="660400" cy="458788"/>
        </p:xfrm>
        <a:graphic>
          <a:graphicData uri="http://schemas.openxmlformats.org/presentationml/2006/ole">
            <p:oleObj spid="_x0000_s2051" name="CorelDRAW" r:id="rId9" imgW="1255288" imgH="868223" progId="CorelDRAW.Graphic.9">
              <p:embed/>
            </p:oleObj>
          </a:graphicData>
        </a:graphic>
      </p:graphicFrame>
      <p:sp>
        <p:nvSpPr>
          <p:cNvPr id="2065"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2066"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2067"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2068"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2069"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2070"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2071"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2072"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2073"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2074"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cxnSp>
        <p:nvCxnSpPr>
          <p:cNvPr id="2075" name="直接连接符 81"/>
          <p:cNvCxnSpPr>
            <a:cxnSpLocks noChangeShapeType="1"/>
            <a:stCxn id="2098"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2076"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cxnSp>
        <p:nvCxnSpPr>
          <p:cNvPr id="2077" name="直接连接符 52"/>
          <p:cNvCxnSpPr>
            <a:cxnSpLocks noChangeShapeType="1"/>
          </p:cNvCxnSpPr>
          <p:nvPr/>
        </p:nvCxnSpPr>
        <p:spPr bwMode="auto">
          <a:xfrm>
            <a:off x="1143000" y="2667000"/>
            <a:ext cx="1981200" cy="469900"/>
          </a:xfrm>
          <a:prstGeom prst="line">
            <a:avLst/>
          </a:prstGeom>
          <a:noFill/>
          <a:ln w="12700" algn="ctr">
            <a:solidFill>
              <a:schemeClr val="tx1"/>
            </a:solidFill>
            <a:round/>
            <a:headEnd type="none" w="sm" len="sm"/>
            <a:tailEnd type="none" w="sm" len="sm"/>
          </a:ln>
        </p:spPr>
      </p:cxnSp>
      <p:grpSp>
        <p:nvGrpSpPr>
          <p:cNvPr id="5" name="组合 59"/>
          <p:cNvGrpSpPr>
            <a:grpSpLocks/>
          </p:cNvGrpSpPr>
          <p:nvPr/>
        </p:nvGrpSpPr>
        <p:grpSpPr bwMode="auto">
          <a:xfrm>
            <a:off x="1371600" y="1828800"/>
            <a:ext cx="1600200" cy="1600200"/>
            <a:chOff x="1371600" y="1828800"/>
            <a:chExt cx="1600200" cy="1600200"/>
          </a:xfrm>
        </p:grpSpPr>
        <p:sp>
          <p:nvSpPr>
            <p:cNvPr id="2092" name="椭圆 53"/>
            <p:cNvSpPr>
              <a:spLocks noChangeArrowheads="1"/>
            </p:cNvSpPr>
            <p:nvPr/>
          </p:nvSpPr>
          <p:spPr bwMode="auto">
            <a:xfrm>
              <a:off x="1371600" y="2438400"/>
              <a:ext cx="1600200" cy="9906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93" name="TextBox 56"/>
            <p:cNvSpPr txBox="1">
              <a:spLocks noChangeArrowheads="1"/>
            </p:cNvSpPr>
            <p:nvPr/>
          </p:nvSpPr>
          <p:spPr bwMode="auto">
            <a:xfrm>
              <a:off x="1524000" y="1828800"/>
              <a:ext cx="1295400" cy="276999"/>
            </a:xfrm>
            <a:prstGeom prst="rect">
              <a:avLst/>
            </a:prstGeom>
            <a:noFill/>
            <a:ln w="9525">
              <a:noFill/>
              <a:miter lim="800000"/>
              <a:headEnd/>
              <a:tailEnd/>
            </a:ln>
          </p:spPr>
          <p:txBody>
            <a:bodyPr>
              <a:spAutoFit/>
            </a:bodyPr>
            <a:lstStyle/>
            <a:p>
              <a:r>
                <a:rPr lang="en-US" altLang="zh-CN">
                  <a:solidFill>
                    <a:schemeClr val="accent2"/>
                  </a:solidFill>
                </a:rPr>
                <a:t>We work on here</a:t>
              </a:r>
              <a:endParaRPr lang="zh-CN" altLang="en-US">
                <a:solidFill>
                  <a:schemeClr val="accent2"/>
                </a:solidFill>
              </a:endParaRPr>
            </a:p>
          </p:txBody>
        </p:sp>
        <p:cxnSp>
          <p:nvCxnSpPr>
            <p:cNvPr id="2094" name="直接箭头连接符 58"/>
            <p:cNvCxnSpPr>
              <a:cxnSpLocks noChangeShapeType="1"/>
            </p:cNvCxnSpPr>
            <p:nvPr/>
          </p:nvCxnSpPr>
          <p:spPr bwMode="auto">
            <a:xfrm>
              <a:off x="1981200" y="2057400"/>
              <a:ext cx="0" cy="381000"/>
            </a:xfrm>
            <a:prstGeom prst="straightConnector1">
              <a:avLst/>
            </a:prstGeom>
            <a:noFill/>
            <a:ln w="12700" algn="ctr">
              <a:solidFill>
                <a:schemeClr val="accent2"/>
              </a:solidFill>
              <a:round/>
              <a:headEnd type="none" w="sm" len="sm"/>
              <a:tailEnd type="arrow" w="med" len="med"/>
            </a:ln>
          </p:spPr>
        </p:cxnSp>
      </p:grpSp>
      <p:grpSp>
        <p:nvGrpSpPr>
          <p:cNvPr id="6" name="组合 63"/>
          <p:cNvGrpSpPr>
            <a:grpSpLocks/>
          </p:cNvGrpSpPr>
          <p:nvPr/>
        </p:nvGrpSpPr>
        <p:grpSpPr bwMode="auto">
          <a:xfrm>
            <a:off x="3276600" y="2057400"/>
            <a:ext cx="1779588" cy="1447800"/>
            <a:chOff x="3276600" y="2057400"/>
            <a:chExt cx="1780167" cy="1447800"/>
          </a:xfrm>
        </p:grpSpPr>
        <p:sp>
          <p:nvSpPr>
            <p:cNvPr id="2089" name="椭圆 57"/>
            <p:cNvSpPr>
              <a:spLocks noChangeArrowheads="1"/>
            </p:cNvSpPr>
            <p:nvPr/>
          </p:nvSpPr>
          <p:spPr bwMode="auto">
            <a:xfrm>
              <a:off x="3429000" y="2971800"/>
              <a:ext cx="533400" cy="5334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90" name="TextBox 60"/>
            <p:cNvSpPr txBox="1">
              <a:spLocks noChangeArrowheads="1"/>
            </p:cNvSpPr>
            <p:nvPr/>
          </p:nvSpPr>
          <p:spPr bwMode="auto">
            <a:xfrm>
              <a:off x="3276600" y="2057400"/>
              <a:ext cx="1780167" cy="276999"/>
            </a:xfrm>
            <a:prstGeom prst="rect">
              <a:avLst/>
            </a:prstGeom>
            <a:noFill/>
            <a:ln w="9525">
              <a:noFill/>
              <a:miter lim="800000"/>
              <a:headEnd/>
              <a:tailEnd/>
            </a:ln>
          </p:spPr>
          <p:txBody>
            <a:bodyPr wrap="none">
              <a:spAutoFit/>
            </a:bodyPr>
            <a:lstStyle/>
            <a:p>
              <a:r>
                <a:rPr lang="en-US" altLang="zh-CN">
                  <a:solidFill>
                    <a:schemeClr val="accent2"/>
                  </a:solidFill>
                </a:rPr>
                <a:t>We shall not change this! </a:t>
              </a:r>
              <a:endParaRPr lang="zh-CN" altLang="en-US">
                <a:solidFill>
                  <a:schemeClr val="accent2"/>
                </a:solidFill>
              </a:endParaRPr>
            </a:p>
          </p:txBody>
        </p:sp>
        <p:cxnSp>
          <p:nvCxnSpPr>
            <p:cNvPr id="2091" name="直接箭头连接符 62"/>
            <p:cNvCxnSpPr>
              <a:cxnSpLocks noChangeShapeType="1"/>
              <a:endCxn id="2089" idx="0"/>
            </p:cNvCxnSpPr>
            <p:nvPr/>
          </p:nvCxnSpPr>
          <p:spPr bwMode="auto">
            <a:xfrm flipH="1">
              <a:off x="3695700" y="2362200"/>
              <a:ext cx="38100" cy="609600"/>
            </a:xfrm>
            <a:prstGeom prst="straightConnector1">
              <a:avLst/>
            </a:prstGeom>
            <a:noFill/>
            <a:ln w="12700" algn="ctr">
              <a:solidFill>
                <a:schemeClr val="accent2"/>
              </a:solidFill>
              <a:round/>
              <a:headEnd type="none" w="sm" len="sm"/>
              <a:tailEnd type="arrow" w="med" len="med"/>
            </a:ln>
          </p:spPr>
        </p:cxnSp>
      </p:grpSp>
      <p:grpSp>
        <p:nvGrpSpPr>
          <p:cNvPr id="7" name="组合 64"/>
          <p:cNvGrpSpPr>
            <a:grpSpLocks/>
          </p:cNvGrpSpPr>
          <p:nvPr/>
        </p:nvGrpSpPr>
        <p:grpSpPr bwMode="auto">
          <a:xfrm>
            <a:off x="533400" y="2743200"/>
            <a:ext cx="3352800" cy="1800225"/>
            <a:chOff x="1905000" y="1447800"/>
            <a:chExt cx="3352800" cy="1800999"/>
          </a:xfrm>
        </p:grpSpPr>
        <p:sp>
          <p:nvSpPr>
            <p:cNvPr id="2082" name="椭圆 65"/>
            <p:cNvSpPr>
              <a:spLocks noChangeArrowheads="1"/>
            </p:cNvSpPr>
            <p:nvPr/>
          </p:nvSpPr>
          <p:spPr bwMode="auto">
            <a:xfrm>
              <a:off x="4343400" y="2286000"/>
              <a:ext cx="533400" cy="5334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83" name="TextBox 68"/>
            <p:cNvSpPr txBox="1">
              <a:spLocks noChangeArrowheads="1"/>
            </p:cNvSpPr>
            <p:nvPr/>
          </p:nvSpPr>
          <p:spPr bwMode="auto">
            <a:xfrm>
              <a:off x="1905000" y="2971800"/>
              <a:ext cx="2464136" cy="276999"/>
            </a:xfrm>
            <a:prstGeom prst="rect">
              <a:avLst/>
            </a:prstGeom>
            <a:noFill/>
            <a:ln w="9525">
              <a:noFill/>
              <a:miter lim="800000"/>
              <a:headEnd/>
              <a:tailEnd/>
            </a:ln>
          </p:spPr>
          <p:txBody>
            <a:bodyPr wrap="none">
              <a:spAutoFit/>
            </a:bodyPr>
            <a:lstStyle/>
            <a:p>
              <a:r>
                <a:rPr lang="en-US" altLang="zh-CN">
                  <a:solidFill>
                    <a:schemeClr val="accent2"/>
                  </a:solidFill>
                </a:rPr>
                <a:t>Key hierarchy must not be changed! </a:t>
              </a:r>
              <a:endParaRPr lang="zh-CN" altLang="en-US">
                <a:solidFill>
                  <a:schemeClr val="accent2"/>
                </a:solidFill>
              </a:endParaRPr>
            </a:p>
          </p:txBody>
        </p:sp>
        <p:cxnSp>
          <p:nvCxnSpPr>
            <p:cNvPr id="2084" name="直接箭头连接符 69"/>
            <p:cNvCxnSpPr>
              <a:cxnSpLocks noChangeShapeType="1"/>
              <a:endCxn id="2082" idx="2"/>
            </p:cNvCxnSpPr>
            <p:nvPr/>
          </p:nvCxnSpPr>
          <p:spPr bwMode="auto">
            <a:xfrm flipV="1">
              <a:off x="3505200" y="2552700"/>
              <a:ext cx="838200" cy="419100"/>
            </a:xfrm>
            <a:prstGeom prst="straightConnector1">
              <a:avLst/>
            </a:prstGeom>
            <a:noFill/>
            <a:ln w="12700" algn="ctr">
              <a:solidFill>
                <a:schemeClr val="accent2"/>
              </a:solidFill>
              <a:round/>
              <a:headEnd type="none" w="sm" len="sm"/>
              <a:tailEnd type="arrow" w="med" len="med"/>
            </a:ln>
          </p:spPr>
        </p:cxnSp>
        <p:sp>
          <p:nvSpPr>
            <p:cNvPr id="2085" name="椭圆 78"/>
            <p:cNvSpPr>
              <a:spLocks noChangeArrowheads="1"/>
            </p:cNvSpPr>
            <p:nvPr/>
          </p:nvSpPr>
          <p:spPr bwMode="auto">
            <a:xfrm>
              <a:off x="4724400" y="1752600"/>
              <a:ext cx="533400" cy="5334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cxnSp>
          <p:nvCxnSpPr>
            <p:cNvPr id="2086" name="直接箭头连接符 79"/>
            <p:cNvCxnSpPr>
              <a:cxnSpLocks noChangeShapeType="1"/>
            </p:cNvCxnSpPr>
            <p:nvPr/>
          </p:nvCxnSpPr>
          <p:spPr bwMode="auto">
            <a:xfrm flipV="1">
              <a:off x="3505200" y="2057400"/>
              <a:ext cx="1295400" cy="838200"/>
            </a:xfrm>
            <a:prstGeom prst="straightConnector1">
              <a:avLst/>
            </a:prstGeom>
            <a:noFill/>
            <a:ln w="12700" algn="ctr">
              <a:solidFill>
                <a:schemeClr val="accent2"/>
              </a:solidFill>
              <a:round/>
              <a:headEnd type="none" w="sm" len="sm"/>
              <a:tailEnd type="arrow" w="med" len="med"/>
            </a:ln>
          </p:spPr>
        </p:cxnSp>
        <p:sp>
          <p:nvSpPr>
            <p:cNvPr id="2087" name="椭圆 82"/>
            <p:cNvSpPr>
              <a:spLocks noChangeArrowheads="1"/>
            </p:cNvSpPr>
            <p:nvPr/>
          </p:nvSpPr>
          <p:spPr bwMode="auto">
            <a:xfrm>
              <a:off x="3352800" y="1447800"/>
              <a:ext cx="533400" cy="5334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cxnSp>
          <p:nvCxnSpPr>
            <p:cNvPr id="2088" name="直接箭头连接符 83"/>
            <p:cNvCxnSpPr>
              <a:cxnSpLocks noChangeShapeType="1"/>
            </p:cNvCxnSpPr>
            <p:nvPr/>
          </p:nvCxnSpPr>
          <p:spPr bwMode="auto">
            <a:xfrm flipV="1">
              <a:off x="3352800" y="1981200"/>
              <a:ext cx="228600" cy="990600"/>
            </a:xfrm>
            <a:prstGeom prst="straightConnector1">
              <a:avLst/>
            </a:prstGeom>
            <a:noFill/>
            <a:ln w="12700" algn="ctr">
              <a:solidFill>
                <a:schemeClr val="accent2"/>
              </a:solidFill>
              <a:round/>
              <a:headEnd type="none" w="sm" len="sm"/>
              <a:tailEnd type="arrow" w="med" len="med"/>
            </a:ln>
          </p:spPr>
        </p:cxnSp>
      </p:grpSp>
      <p:sp>
        <p:nvSpPr>
          <p:cNvPr id="8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1" presetClass="exit" presetSubtype="0" fill="hold"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par>
                                <p:cTn id="20" presetID="1" presetClass="exit" presetSubtype="0" fill="hold" nodeType="withEffect">
                                  <p:stCondLst>
                                    <p:cond delay="0"/>
                                  </p:stCondLst>
                                  <p:childTnLst>
                                    <p:set>
                                      <p:cBhvr>
                                        <p:cTn id="21"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smtClean="0">
                <a:ea typeface="MS PGothic" pitchFamily="34" charset="-128"/>
              </a:rPr>
              <a:t>How to reduce rounds on air interface?</a:t>
            </a:r>
            <a:endParaRPr lang="ja-JP" altLang="en-US" smtClean="0">
              <a:ea typeface="MS PGothic" pitchFamily="34" charset="-128"/>
            </a:endParaRPr>
          </a:p>
        </p:txBody>
      </p:sp>
      <p:sp>
        <p:nvSpPr>
          <p:cNvPr id="8195" name="コンテンツ プレースホルダ 6"/>
          <p:cNvSpPr>
            <a:spLocks noGrp="1"/>
          </p:cNvSpPr>
          <p:nvPr>
            <p:ph idx="1"/>
          </p:nvPr>
        </p:nvSpPr>
        <p:spPr/>
        <p:txBody>
          <a:bodyPr/>
          <a:lstStyle/>
          <a:p>
            <a:r>
              <a:rPr lang="en-US" altLang="zh-CN" sz="1800" b="0" smtClean="0">
                <a:ea typeface="宋体" pitchFamily="2" charset="-122"/>
              </a:rPr>
              <a:t>Concurrent EAP procedure, DHCP procedure, 4-Way handshake and AID assigning.</a:t>
            </a:r>
          </a:p>
          <a:p>
            <a:pPr lvl="1"/>
            <a:r>
              <a:rPr lang="en-US" altLang="zh-CN" sz="1600" smtClean="0"/>
              <a:t>EAP messages and DHCP messages are encapsulated into the Authentication frames as Upper Layer Message IEs if the FILS procedure is indicated. </a:t>
            </a:r>
            <a:endParaRPr lang="zh-CN" altLang="zh-CN" sz="1600" smtClean="0"/>
          </a:p>
          <a:p>
            <a:pPr lvl="1"/>
            <a:r>
              <a:rPr lang="en-US" altLang="zh-CN" sz="1600" smtClean="0"/>
              <a:t>The 4-way handshake function are merged into the Authentication frames.</a:t>
            </a:r>
            <a:endParaRPr lang="zh-CN" altLang="zh-CN" sz="1600" smtClean="0"/>
          </a:p>
          <a:p>
            <a:pPr lvl="1"/>
            <a:r>
              <a:rPr lang="en-US" altLang="zh-CN" sz="1600" smtClean="0"/>
              <a:t>The Association frames are removed. The functions of the Association frames are moved to Authentication frames. The key point is that the AID is delivered together with the GTK through the third message of the 4-way handshake.</a:t>
            </a:r>
            <a:endParaRPr lang="zh-CN" altLang="zh-CN" sz="1600" smtClean="0"/>
          </a:p>
          <a:p>
            <a:endParaRPr lang="en-US" altLang="ja-JP" sz="1800" b="0" smtClean="0">
              <a:ea typeface="MS PGothic" pitchFamily="34" charset="-128"/>
            </a:endParaRPr>
          </a:p>
        </p:txBody>
      </p:sp>
      <p:sp>
        <p:nvSpPr>
          <p:cNvPr id="8196"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5</a:t>
            </a:fld>
            <a:endParaRPr lang="en-US" altLang="ja-JP" smtClean="0"/>
          </a:p>
        </p:txBody>
      </p:sp>
      <p:sp>
        <p:nvSpPr>
          <p:cNvPr id="8"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533400"/>
            <a:ext cx="7772400" cy="1066800"/>
          </a:xfrm>
        </p:spPr>
        <p:txBody>
          <a:bodyPr/>
          <a:lstStyle/>
          <a:p>
            <a:r>
              <a:rPr lang="en-US" altLang="ja-JP" smtClean="0">
                <a:ea typeface="MS PGothic" pitchFamily="34" charset="-128"/>
              </a:rPr>
              <a:t>Upper Layer </a:t>
            </a:r>
            <a:r>
              <a:rPr lang="en-US" altLang="zh-CN" smtClean="0">
                <a:ea typeface="MS PGothic" pitchFamily="34" charset="-128"/>
              </a:rPr>
              <a:t>Message</a:t>
            </a:r>
            <a:r>
              <a:rPr lang="en-US" altLang="ja-JP" smtClean="0">
                <a:ea typeface="MS PGothic" pitchFamily="34" charset="-128"/>
              </a:rPr>
              <a:t> IE</a:t>
            </a:r>
            <a:endParaRPr lang="ja-JP" altLang="en-US" smtClean="0">
              <a:ea typeface="MS PGothic" pitchFamily="34" charset="-128"/>
            </a:endParaRPr>
          </a:p>
        </p:txBody>
      </p:sp>
      <p:sp>
        <p:nvSpPr>
          <p:cNvPr id="9219" name="コンテンツ プレースホルダ 2"/>
          <p:cNvSpPr>
            <a:spLocks noGrp="1"/>
          </p:cNvSpPr>
          <p:nvPr>
            <p:ph idx="1"/>
          </p:nvPr>
        </p:nvSpPr>
        <p:spPr>
          <a:xfrm>
            <a:off x="685800" y="1524000"/>
            <a:ext cx="7772400" cy="685800"/>
          </a:xfrm>
        </p:spPr>
        <p:txBody>
          <a:bodyPr/>
          <a:lstStyle/>
          <a:p>
            <a:r>
              <a:rPr lang="en-US" altLang="zh-CN" dirty="0" smtClean="0">
                <a:ea typeface="MS PGothic" pitchFamily="34" charset="-128"/>
              </a:rPr>
              <a:t>New Upper </a:t>
            </a:r>
            <a:r>
              <a:rPr lang="en-US" altLang="zh-CN" dirty="0" smtClean="0">
                <a:ea typeface="MS PGothic" pitchFamily="34" charset="-128"/>
              </a:rPr>
              <a:t>Layer Message IE may be defined as below</a:t>
            </a:r>
          </a:p>
          <a:p>
            <a:pPr>
              <a:buFontTx/>
              <a:buNone/>
            </a:pPr>
            <a:endParaRPr lang="en-US" altLang="ja-JP" dirty="0" smtClean="0">
              <a:ea typeface="MS PGothic" pitchFamily="34" charset="-128"/>
            </a:endParaRPr>
          </a:p>
        </p:txBody>
      </p:sp>
      <p:sp>
        <p:nvSpPr>
          <p:cNvPr id="9220"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E01EBEFC-918E-4BF0-BC7C-10395957B882}" type="slidenum">
              <a:rPr lang="en-US" altLang="ja-JP" smtClean="0"/>
              <a:pPr/>
              <a:t>6</a:t>
            </a:fld>
            <a:endParaRPr lang="en-US" altLang="ja-JP" smtClean="0"/>
          </a:p>
        </p:txBody>
      </p:sp>
      <p:sp>
        <p:nvSpPr>
          <p:cNvPr id="9253" name="TextBox 85"/>
          <p:cNvSpPr txBox="1">
            <a:spLocks noChangeArrowheads="1"/>
          </p:cNvSpPr>
          <p:nvPr/>
        </p:nvSpPr>
        <p:spPr bwMode="auto">
          <a:xfrm>
            <a:off x="2514600" y="4953000"/>
            <a:ext cx="4086225" cy="369888"/>
          </a:xfrm>
          <a:prstGeom prst="rect">
            <a:avLst/>
          </a:prstGeom>
          <a:noFill/>
          <a:ln w="9525">
            <a:noFill/>
            <a:miter lim="800000"/>
            <a:headEnd/>
            <a:tailEnd/>
          </a:ln>
        </p:spPr>
        <p:txBody>
          <a:bodyPr wrap="none">
            <a:spAutoFit/>
          </a:bodyPr>
          <a:lstStyle/>
          <a:p>
            <a:r>
              <a:rPr lang="en-US" altLang="zh-CN" sz="1800" b="1" dirty="0"/>
              <a:t>Upper layer message IE element format</a:t>
            </a:r>
            <a:endParaRPr lang="zh-CN" altLang="en-US" sz="1800" b="1" dirty="0"/>
          </a:p>
        </p:txBody>
      </p:sp>
      <p:sp>
        <p:nvSpPr>
          <p:cNvPr id="67"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grpSp>
        <p:nvGrpSpPr>
          <p:cNvPr id="51" name="组合 50"/>
          <p:cNvGrpSpPr/>
          <p:nvPr/>
        </p:nvGrpSpPr>
        <p:grpSpPr>
          <a:xfrm>
            <a:off x="1143000" y="2362200"/>
            <a:ext cx="4114800" cy="2322513"/>
            <a:chOff x="1143000" y="2362200"/>
            <a:chExt cx="4114800" cy="2322513"/>
          </a:xfrm>
        </p:grpSpPr>
        <p:sp>
          <p:nvSpPr>
            <p:cNvPr id="52" name="矩形 6"/>
            <p:cNvSpPr>
              <a:spLocks noChangeArrowheads="1"/>
            </p:cNvSpPr>
            <p:nvPr/>
          </p:nvSpPr>
          <p:spPr bwMode="auto">
            <a:xfrm>
              <a:off x="1219200" y="2362200"/>
              <a:ext cx="37338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53" name="直接连接符 8"/>
            <p:cNvCxnSpPr>
              <a:cxnSpLocks noChangeShapeType="1"/>
            </p:cNvCxnSpPr>
            <p:nvPr/>
          </p:nvCxnSpPr>
          <p:spPr bwMode="auto">
            <a:xfrm rot="5400000">
              <a:off x="1828800" y="2590800"/>
              <a:ext cx="457200" cy="0"/>
            </a:xfrm>
            <a:prstGeom prst="line">
              <a:avLst/>
            </a:prstGeom>
            <a:noFill/>
            <a:ln w="12700" algn="ctr">
              <a:solidFill>
                <a:schemeClr val="tx1"/>
              </a:solidFill>
              <a:round/>
              <a:headEnd type="none" w="sm" len="sm"/>
              <a:tailEnd type="none" w="sm" len="sm"/>
            </a:ln>
          </p:spPr>
        </p:cxnSp>
        <p:cxnSp>
          <p:nvCxnSpPr>
            <p:cNvPr id="54" name="直接连接符 9"/>
            <p:cNvCxnSpPr>
              <a:cxnSpLocks noChangeShapeType="1"/>
            </p:cNvCxnSpPr>
            <p:nvPr/>
          </p:nvCxnSpPr>
          <p:spPr bwMode="auto">
            <a:xfrm rot="5400000">
              <a:off x="2971800" y="2590800"/>
              <a:ext cx="457200" cy="0"/>
            </a:xfrm>
            <a:prstGeom prst="line">
              <a:avLst/>
            </a:prstGeom>
            <a:noFill/>
            <a:ln w="12700" algn="ctr">
              <a:solidFill>
                <a:schemeClr val="tx1"/>
              </a:solidFill>
              <a:round/>
              <a:headEnd type="none" w="sm" len="sm"/>
              <a:tailEnd type="none" w="sm" len="sm"/>
            </a:ln>
          </p:spPr>
        </p:cxnSp>
        <p:sp>
          <p:nvSpPr>
            <p:cNvPr id="55" name="TextBox 10"/>
            <p:cNvSpPr txBox="1">
              <a:spLocks noChangeArrowheads="1"/>
            </p:cNvSpPr>
            <p:nvPr/>
          </p:nvSpPr>
          <p:spPr bwMode="auto">
            <a:xfrm>
              <a:off x="1219200" y="2438400"/>
              <a:ext cx="914400" cy="276225"/>
            </a:xfrm>
            <a:prstGeom prst="rect">
              <a:avLst/>
            </a:prstGeom>
            <a:noFill/>
            <a:ln w="9525">
              <a:noFill/>
              <a:miter lim="800000"/>
              <a:headEnd/>
              <a:tailEnd/>
            </a:ln>
          </p:spPr>
          <p:txBody>
            <a:bodyPr>
              <a:spAutoFit/>
            </a:bodyPr>
            <a:lstStyle/>
            <a:p>
              <a:r>
                <a:rPr lang="en-US" altLang="zh-CN"/>
                <a:t>Element ID</a:t>
              </a:r>
              <a:endParaRPr lang="zh-CN" altLang="en-US"/>
            </a:p>
          </p:txBody>
        </p:sp>
        <p:sp>
          <p:nvSpPr>
            <p:cNvPr id="56" name="TextBox 11"/>
            <p:cNvSpPr txBox="1">
              <a:spLocks noChangeArrowheads="1"/>
            </p:cNvSpPr>
            <p:nvPr/>
          </p:nvSpPr>
          <p:spPr bwMode="auto">
            <a:xfrm>
              <a:off x="2362200" y="2438400"/>
              <a:ext cx="571500" cy="276225"/>
            </a:xfrm>
            <a:prstGeom prst="rect">
              <a:avLst/>
            </a:prstGeom>
            <a:noFill/>
            <a:ln w="9525">
              <a:noFill/>
              <a:miter lim="800000"/>
              <a:headEnd/>
              <a:tailEnd/>
            </a:ln>
          </p:spPr>
          <p:txBody>
            <a:bodyPr wrap="none">
              <a:spAutoFit/>
            </a:bodyPr>
            <a:lstStyle/>
            <a:p>
              <a:r>
                <a:rPr lang="en-US" altLang="zh-CN"/>
                <a:t>length</a:t>
              </a:r>
              <a:endParaRPr lang="zh-CN" altLang="en-US"/>
            </a:p>
          </p:txBody>
        </p:sp>
        <p:sp>
          <p:nvSpPr>
            <p:cNvPr id="57" name="TextBox 12"/>
            <p:cNvSpPr txBox="1">
              <a:spLocks noChangeArrowheads="1"/>
            </p:cNvSpPr>
            <p:nvPr/>
          </p:nvSpPr>
          <p:spPr bwMode="auto">
            <a:xfrm>
              <a:off x="3352800" y="2438400"/>
              <a:ext cx="1477963" cy="276225"/>
            </a:xfrm>
            <a:prstGeom prst="rect">
              <a:avLst/>
            </a:prstGeom>
            <a:noFill/>
            <a:ln w="9525">
              <a:noFill/>
              <a:miter lim="800000"/>
              <a:headEnd/>
              <a:tailEnd/>
            </a:ln>
          </p:spPr>
          <p:txBody>
            <a:bodyPr wrap="none">
              <a:spAutoFit/>
            </a:bodyPr>
            <a:lstStyle/>
            <a:p>
              <a:r>
                <a:rPr lang="en-US" altLang="zh-CN"/>
                <a:t>Upper layer message</a:t>
              </a:r>
              <a:endParaRPr lang="zh-CN" altLang="en-US"/>
            </a:p>
          </p:txBody>
        </p:sp>
        <p:sp>
          <p:nvSpPr>
            <p:cNvPr id="58" name="矩形 13"/>
            <p:cNvSpPr>
              <a:spLocks noChangeArrowheads="1"/>
            </p:cNvSpPr>
            <p:nvPr/>
          </p:nvSpPr>
          <p:spPr bwMode="auto">
            <a:xfrm>
              <a:off x="2743200" y="3352800"/>
              <a:ext cx="25146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59" name="直接连接符 14"/>
            <p:cNvCxnSpPr>
              <a:cxnSpLocks noChangeShapeType="1"/>
            </p:cNvCxnSpPr>
            <p:nvPr/>
          </p:nvCxnSpPr>
          <p:spPr bwMode="auto">
            <a:xfrm rot="5400000">
              <a:off x="3048000" y="3581400"/>
              <a:ext cx="457200" cy="0"/>
            </a:xfrm>
            <a:prstGeom prst="line">
              <a:avLst/>
            </a:prstGeom>
            <a:noFill/>
            <a:ln w="12700" algn="ctr">
              <a:solidFill>
                <a:schemeClr val="tx1"/>
              </a:solidFill>
              <a:round/>
              <a:headEnd type="none" w="sm" len="sm"/>
              <a:tailEnd type="none" w="sm" len="sm"/>
            </a:ln>
          </p:spPr>
        </p:cxnSp>
        <p:cxnSp>
          <p:nvCxnSpPr>
            <p:cNvPr id="60" name="直接连接符 16"/>
            <p:cNvCxnSpPr>
              <a:cxnSpLocks noChangeShapeType="1"/>
            </p:cNvCxnSpPr>
            <p:nvPr/>
          </p:nvCxnSpPr>
          <p:spPr bwMode="auto">
            <a:xfrm flipH="1">
              <a:off x="2743200" y="2819400"/>
              <a:ext cx="457200" cy="533400"/>
            </a:xfrm>
            <a:prstGeom prst="line">
              <a:avLst/>
            </a:prstGeom>
            <a:noFill/>
            <a:ln w="15875" algn="ctr">
              <a:solidFill>
                <a:schemeClr val="tx1"/>
              </a:solidFill>
              <a:prstDash val="dash"/>
              <a:round/>
              <a:headEnd type="none" w="sm" len="sm"/>
              <a:tailEnd type="none" w="sm" len="sm"/>
            </a:ln>
          </p:spPr>
        </p:cxnSp>
        <p:cxnSp>
          <p:nvCxnSpPr>
            <p:cNvPr id="61" name="直接连接符 18"/>
            <p:cNvCxnSpPr>
              <a:cxnSpLocks noChangeShapeType="1"/>
            </p:cNvCxnSpPr>
            <p:nvPr/>
          </p:nvCxnSpPr>
          <p:spPr bwMode="auto">
            <a:xfrm rot="16200000" flipH="1">
              <a:off x="4838700" y="2933700"/>
              <a:ext cx="533400" cy="304800"/>
            </a:xfrm>
            <a:prstGeom prst="line">
              <a:avLst/>
            </a:prstGeom>
            <a:noFill/>
            <a:ln w="15875" algn="ctr">
              <a:solidFill>
                <a:schemeClr val="tx1"/>
              </a:solidFill>
              <a:prstDash val="dash"/>
              <a:round/>
              <a:headEnd type="none" w="sm" len="sm"/>
              <a:tailEnd type="none" w="sm" len="sm"/>
            </a:ln>
          </p:spPr>
        </p:cxnSp>
        <p:sp>
          <p:nvSpPr>
            <p:cNvPr id="62" name="TextBox 23"/>
            <p:cNvSpPr txBox="1">
              <a:spLocks noChangeArrowheads="1"/>
            </p:cNvSpPr>
            <p:nvPr/>
          </p:nvSpPr>
          <p:spPr bwMode="auto">
            <a:xfrm>
              <a:off x="3352800" y="3429000"/>
              <a:ext cx="873125" cy="276225"/>
            </a:xfrm>
            <a:prstGeom prst="rect">
              <a:avLst/>
            </a:prstGeom>
            <a:noFill/>
            <a:ln w="9525">
              <a:noFill/>
              <a:miter lim="800000"/>
              <a:headEnd/>
              <a:tailEnd/>
            </a:ln>
          </p:spPr>
          <p:txBody>
            <a:bodyPr wrap="none">
              <a:spAutoFit/>
            </a:bodyPr>
            <a:lstStyle/>
            <a:p>
              <a:r>
                <a:rPr lang="en-US" altLang="zh-CN"/>
                <a:t>ULM body</a:t>
              </a:r>
              <a:endParaRPr lang="zh-CN" altLang="en-US"/>
            </a:p>
          </p:txBody>
        </p:sp>
        <p:sp>
          <p:nvSpPr>
            <p:cNvPr id="63" name="TextBox 42"/>
            <p:cNvSpPr txBox="1">
              <a:spLocks noChangeArrowheads="1"/>
            </p:cNvSpPr>
            <p:nvPr/>
          </p:nvSpPr>
          <p:spPr bwMode="auto">
            <a:xfrm>
              <a:off x="2743200" y="3352800"/>
              <a:ext cx="685800" cy="461963"/>
            </a:xfrm>
            <a:prstGeom prst="rect">
              <a:avLst/>
            </a:prstGeom>
            <a:noFill/>
            <a:ln w="9525">
              <a:noFill/>
              <a:miter lim="800000"/>
              <a:headEnd/>
              <a:tailEnd/>
            </a:ln>
          </p:spPr>
          <p:txBody>
            <a:bodyPr>
              <a:spAutoFit/>
            </a:bodyPr>
            <a:lstStyle/>
            <a:p>
              <a:r>
                <a:rPr lang="en-US" altLang="zh-CN"/>
                <a:t>ULM </a:t>
              </a:r>
            </a:p>
            <a:p>
              <a:r>
                <a:rPr lang="en-US" altLang="zh-CN"/>
                <a:t>Type</a:t>
              </a:r>
              <a:endParaRPr lang="zh-CN" altLang="en-US"/>
            </a:p>
          </p:txBody>
        </p:sp>
        <p:sp>
          <p:nvSpPr>
            <p:cNvPr id="64" name="TextBox 57"/>
            <p:cNvSpPr txBox="1">
              <a:spLocks noChangeArrowheads="1"/>
            </p:cNvSpPr>
            <p:nvPr/>
          </p:nvSpPr>
          <p:spPr bwMode="auto">
            <a:xfrm>
              <a:off x="2667000" y="4038600"/>
              <a:ext cx="714375" cy="646113"/>
            </a:xfrm>
            <a:prstGeom prst="rect">
              <a:avLst/>
            </a:prstGeom>
            <a:noFill/>
            <a:ln w="9525">
              <a:noFill/>
              <a:miter lim="800000"/>
              <a:headEnd/>
              <a:tailEnd/>
            </a:ln>
          </p:spPr>
          <p:txBody>
            <a:bodyPr wrap="none">
              <a:spAutoFit/>
            </a:bodyPr>
            <a:lstStyle/>
            <a:p>
              <a:r>
                <a:rPr lang="en-US" altLang="zh-CN"/>
                <a:t>1:EAP</a:t>
              </a:r>
            </a:p>
            <a:p>
              <a:r>
                <a:rPr lang="en-US" altLang="zh-CN"/>
                <a:t>2:DHCP</a:t>
              </a:r>
            </a:p>
            <a:p>
              <a:r>
                <a:rPr lang="en-US" altLang="zh-CN"/>
                <a:t>…</a:t>
              </a:r>
              <a:endParaRPr lang="zh-CN" altLang="en-US"/>
            </a:p>
          </p:txBody>
        </p:sp>
        <p:sp>
          <p:nvSpPr>
            <p:cNvPr id="65" name="TextBox 57"/>
            <p:cNvSpPr txBox="1">
              <a:spLocks noChangeArrowheads="1"/>
            </p:cNvSpPr>
            <p:nvPr/>
          </p:nvSpPr>
          <p:spPr bwMode="auto">
            <a:xfrm>
              <a:off x="2743200" y="3810000"/>
              <a:ext cx="561975" cy="276225"/>
            </a:xfrm>
            <a:prstGeom prst="rect">
              <a:avLst/>
            </a:prstGeom>
            <a:noFill/>
            <a:ln w="9525">
              <a:noFill/>
              <a:miter lim="800000"/>
              <a:headEnd/>
              <a:tailEnd/>
            </a:ln>
          </p:spPr>
          <p:txBody>
            <a:bodyPr wrap="none">
              <a:spAutoFit/>
            </a:bodyPr>
            <a:lstStyle/>
            <a:p>
              <a:r>
                <a:rPr lang="en-US" altLang="zh-CN"/>
                <a:t>1 Oct.</a:t>
              </a:r>
              <a:endParaRPr lang="zh-CN" altLang="en-US"/>
            </a:p>
          </p:txBody>
        </p:sp>
        <p:sp>
          <p:nvSpPr>
            <p:cNvPr id="66" name="TextBox 57"/>
            <p:cNvSpPr txBox="1">
              <a:spLocks noChangeArrowheads="1"/>
            </p:cNvSpPr>
            <p:nvPr/>
          </p:nvSpPr>
          <p:spPr bwMode="auto">
            <a:xfrm>
              <a:off x="1143000" y="2819400"/>
              <a:ext cx="1219200" cy="461963"/>
            </a:xfrm>
            <a:prstGeom prst="rect">
              <a:avLst/>
            </a:prstGeom>
            <a:noFill/>
            <a:ln w="9525">
              <a:noFill/>
              <a:miter lim="800000"/>
              <a:headEnd/>
              <a:tailEnd/>
            </a:ln>
          </p:spPr>
          <p:txBody>
            <a:bodyPr>
              <a:spAutoFit/>
            </a:bodyPr>
            <a:lstStyle/>
            <a:p>
              <a:r>
                <a:rPr lang="en-US" altLang="zh-CN"/>
                <a:t>Special value</a:t>
              </a:r>
            </a:p>
            <a:p>
              <a:r>
                <a:rPr lang="en-US" altLang="zh-CN"/>
                <a:t> 254</a:t>
              </a:r>
              <a:endParaRPr lang="zh-CN" altLang="en-US"/>
            </a:p>
          </p:txBody>
        </p:sp>
        <p:sp>
          <p:nvSpPr>
            <p:cNvPr id="68" name="TextBox 57"/>
            <p:cNvSpPr txBox="1">
              <a:spLocks noChangeArrowheads="1"/>
            </p:cNvSpPr>
            <p:nvPr/>
          </p:nvSpPr>
          <p:spPr bwMode="auto">
            <a:xfrm>
              <a:off x="2286000" y="2819400"/>
              <a:ext cx="561975" cy="276225"/>
            </a:xfrm>
            <a:prstGeom prst="rect">
              <a:avLst/>
            </a:prstGeom>
            <a:noFill/>
            <a:ln w="9525">
              <a:noFill/>
              <a:miter lim="800000"/>
              <a:headEnd/>
              <a:tailEnd/>
            </a:ln>
          </p:spPr>
          <p:txBody>
            <a:bodyPr wrap="none">
              <a:spAutoFit/>
            </a:bodyPr>
            <a:lstStyle/>
            <a:p>
              <a:r>
                <a:rPr lang="en-US" altLang="zh-CN"/>
                <a:t>2 Oct.</a:t>
              </a:r>
              <a:endParaRPr lang="zh-CN" alt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zh-CN" smtClean="0">
                <a:ea typeface="MS PGothic" pitchFamily="34" charset="-128"/>
              </a:rPr>
              <a:t>How to compatible with old STAs</a:t>
            </a:r>
            <a:endParaRPr lang="ja-JP" altLang="en-US" smtClean="0">
              <a:ea typeface="MS PGothic" pitchFamily="34" charset="-128"/>
            </a:endParaRPr>
          </a:p>
        </p:txBody>
      </p:sp>
      <p:sp>
        <p:nvSpPr>
          <p:cNvPr id="11267" name="コンテンツ プレースホルダ 6"/>
          <p:cNvSpPr>
            <a:spLocks noGrp="1"/>
          </p:cNvSpPr>
          <p:nvPr>
            <p:ph idx="1"/>
          </p:nvPr>
        </p:nvSpPr>
        <p:spPr>
          <a:xfrm>
            <a:off x="685800" y="1981200"/>
            <a:ext cx="7772400" cy="1447800"/>
          </a:xfrm>
        </p:spPr>
        <p:txBody>
          <a:bodyPr/>
          <a:lstStyle/>
          <a:p>
            <a:r>
              <a:rPr lang="en-US" altLang="zh-CN" sz="1800" b="0" smtClean="0">
                <a:ea typeface="宋体" pitchFamily="2" charset="-122"/>
              </a:rPr>
              <a:t>Authentication frames must be kept.</a:t>
            </a:r>
          </a:p>
          <a:p>
            <a:r>
              <a:rPr lang="en-US" altLang="zh-CN" sz="1800" b="0" smtClean="0">
                <a:ea typeface="宋体" pitchFamily="2" charset="-122"/>
              </a:rPr>
              <a:t>Add a new enumerative value to the field Algorithm in Authentication frame which means using FILS procedure.</a:t>
            </a:r>
            <a:endParaRPr lang="zh-CN" altLang="zh-CN" sz="1800" b="0" smtClean="0">
              <a:ea typeface="宋体" pitchFamily="2" charset="-122"/>
            </a:endParaRPr>
          </a:p>
          <a:p>
            <a:r>
              <a:rPr lang="en-US" altLang="ja-JP" sz="1800" b="0" smtClean="0">
                <a:ea typeface="MS PGothic" pitchFamily="34" charset="-128"/>
              </a:rPr>
              <a:t>Definitions in 11mb:</a:t>
            </a:r>
          </a:p>
        </p:txBody>
      </p:sp>
      <p:sp>
        <p:nvSpPr>
          <p:cNvPr id="11268"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7</a:t>
            </a:fld>
            <a:endParaRPr lang="en-US" altLang="ja-JP" smtClean="0"/>
          </a:p>
        </p:txBody>
      </p:sp>
      <p:pic>
        <p:nvPicPr>
          <p:cNvPr id="11270" name="Picture 1"/>
          <p:cNvPicPr>
            <a:picLocks noChangeAspect="1" noChangeArrowheads="1"/>
          </p:cNvPicPr>
          <p:nvPr/>
        </p:nvPicPr>
        <p:blipFill>
          <a:blip r:embed="rId2"/>
          <a:srcRect/>
          <a:stretch>
            <a:fillRect/>
          </a:stretch>
        </p:blipFill>
        <p:spPr bwMode="auto">
          <a:xfrm>
            <a:off x="762000" y="3429000"/>
            <a:ext cx="7143750" cy="2381250"/>
          </a:xfrm>
          <a:prstGeom prst="rect">
            <a:avLst/>
          </a:prstGeom>
          <a:noFill/>
          <a:ln w="9525">
            <a:noFill/>
            <a:miter lim="800000"/>
            <a:headEnd/>
            <a:tailEnd/>
          </a:ln>
        </p:spPr>
      </p:pic>
      <p:sp>
        <p:nvSpPr>
          <p:cNvPr id="9" name="矩形标注 8"/>
          <p:cNvSpPr/>
          <p:nvPr/>
        </p:nvSpPr>
        <p:spPr bwMode="auto">
          <a:xfrm>
            <a:off x="4953000" y="3733800"/>
            <a:ext cx="3200400" cy="1371600"/>
          </a:xfrm>
          <a:prstGeom prst="wedgeRectCallout">
            <a:avLst>
              <a:gd name="adj1" fmla="val -100440"/>
              <a:gd name="adj2" fmla="val 1350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sz="1600" b="1" dirty="0">
                <a:latin typeface="Times New Roman" charset="0"/>
              </a:rPr>
              <a:t>1 = Open </a:t>
            </a:r>
            <a:r>
              <a:rPr lang="en-US" altLang="zh-CN" sz="1600" b="1" dirty="0" err="1">
                <a:latin typeface="Times New Roman" charset="0"/>
              </a:rPr>
              <a:t>systen</a:t>
            </a:r>
            <a:endParaRPr lang="en-US" altLang="zh-CN" sz="1600" b="1" dirty="0">
              <a:latin typeface="Times New Roman" charset="0"/>
            </a:endParaRPr>
          </a:p>
          <a:p>
            <a:pPr eaLnBrk="0" hangingPunct="0">
              <a:defRPr/>
            </a:pPr>
            <a:r>
              <a:rPr lang="en-US" altLang="zh-CN" sz="1600" b="1" dirty="0">
                <a:latin typeface="Times New Roman" charset="0"/>
              </a:rPr>
              <a:t>2 = Shared Key</a:t>
            </a:r>
          </a:p>
          <a:p>
            <a:pPr eaLnBrk="0" hangingPunct="0">
              <a:defRPr/>
            </a:pPr>
            <a:r>
              <a:rPr lang="en-US" altLang="zh-CN" sz="1600" b="1" dirty="0">
                <a:latin typeface="Times New Roman" charset="0"/>
              </a:rPr>
              <a:t>3 = Fast BSS Transition</a:t>
            </a:r>
          </a:p>
          <a:p>
            <a:pPr eaLnBrk="0" hangingPunct="0">
              <a:defRPr/>
            </a:pPr>
            <a:r>
              <a:rPr lang="en-US" altLang="zh-CN" sz="1600" b="1" dirty="0">
                <a:solidFill>
                  <a:srgbClr val="FF0000"/>
                </a:solidFill>
                <a:latin typeface="Times New Roman" charset="0"/>
              </a:rPr>
              <a:t>4 = FILS</a:t>
            </a:r>
            <a:endParaRPr lang="zh-CN" altLang="en-US" sz="1600" b="1" dirty="0">
              <a:solidFill>
                <a:srgbClr val="FF0000"/>
              </a:solidFill>
              <a:latin typeface="Times New Roman" charset="0"/>
            </a:endParaRPr>
          </a:p>
        </p:txBody>
      </p:sp>
      <p:sp>
        <p:nvSpPr>
          <p:cNvPr id="11"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smtClean="0">
                <a:ea typeface="MS PGothic" pitchFamily="34" charset="-128"/>
              </a:rPr>
              <a:t>Modifications</a:t>
            </a:r>
            <a:endParaRPr lang="ja-JP" altLang="en-US" smtClean="0">
              <a:ea typeface="MS PGothic" pitchFamily="34" charset="-128"/>
            </a:endParaRPr>
          </a:p>
        </p:txBody>
      </p:sp>
      <p:sp>
        <p:nvSpPr>
          <p:cNvPr id="12291" name="コンテンツ プレースホルダ 2"/>
          <p:cNvSpPr>
            <a:spLocks noGrp="1"/>
          </p:cNvSpPr>
          <p:nvPr>
            <p:ph idx="1"/>
          </p:nvPr>
        </p:nvSpPr>
        <p:spPr/>
        <p:txBody>
          <a:bodyPr/>
          <a:lstStyle/>
          <a:p>
            <a:r>
              <a:rPr lang="en-US" altLang="ja-JP" smtClean="0">
                <a:ea typeface="MS PGothic" pitchFamily="34" charset="-128"/>
              </a:rPr>
              <a:t>Maximum length of IE is limited to 256 octet.  So one EAP or DHCP message may be divided into multiple IEs. But if a special EID is defined with the meaning the length field is in two octets, a single IE can carry a whole upper layer message.</a:t>
            </a:r>
          </a:p>
          <a:p>
            <a:r>
              <a:rPr lang="en-US" altLang="ja-JP" smtClean="0">
                <a:ea typeface="MS PGothic" pitchFamily="34" charset="-128"/>
              </a:rPr>
              <a:t>Association frames are not ignored if FILS is called.</a:t>
            </a:r>
          </a:p>
          <a:p>
            <a:r>
              <a:rPr lang="en-US" altLang="ja-JP" smtClean="0">
                <a:ea typeface="MS PGothic" pitchFamily="34" charset="-128"/>
              </a:rPr>
              <a:t>4-Way handshake procedure is concurrent with EAP procedure if FILS is called.</a:t>
            </a:r>
            <a:endParaRPr lang="ja-JP" altLang="en-US" smtClean="0">
              <a:ea typeface="MS PGothic" pitchFamily="34" charset="-128"/>
            </a:endParaRPr>
          </a:p>
        </p:txBody>
      </p:sp>
      <p:sp>
        <p:nvSpPr>
          <p:cNvPr id="12292" name="日付プレースホルダ 3"/>
          <p:cNvSpPr>
            <a:spLocks noGrp="1"/>
          </p:cNvSpPr>
          <p:nvPr>
            <p:ph type="dt" sz="quarter" idx="10"/>
          </p:nvPr>
        </p:nvSpPr>
        <p:spPr>
          <a:noFill/>
        </p:spPr>
        <p:txBody>
          <a:bodyPr/>
          <a:lstStyle/>
          <a:p>
            <a:r>
              <a:rPr lang="en-US" altLang="ja-JP" smtClean="0">
                <a:latin typeface="Times New Roman" pitchFamily="18" charset="0"/>
                <a:ea typeface="MS PGothic" pitchFamily="34" charset="-128"/>
              </a:rPr>
              <a:t>July 2011</a:t>
            </a:r>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8</a:t>
            </a:fld>
            <a:endParaRPr lang="en-US" altLang="ja-JP" smtClean="0"/>
          </a:p>
        </p:txBody>
      </p:sp>
      <p:sp>
        <p:nvSpPr>
          <p:cNvPr id="9" name="フッター プレースホルダ 4"/>
          <p:cNvSpPr>
            <a:spLocks noGrp="1"/>
          </p:cNvSpPr>
          <p:nvPr>
            <p:ph type="ftr" sz="quarter" idx="11"/>
          </p:nvPr>
        </p:nvSpPr>
        <p:spPr>
          <a:xfrm>
            <a:off x="7273925" y="6475413"/>
            <a:ext cx="1270000" cy="184150"/>
          </a:xfrm>
        </p:spPr>
        <p:txBody>
          <a:bodyPr/>
          <a:lstStyle/>
          <a:p>
            <a:pPr>
              <a:defRPr/>
            </a:pPr>
            <a:r>
              <a:rPr lang="en-US" altLang="ja-JP" dirty="0"/>
              <a:t>Ping Fang, Huawei.</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タイトル 1"/>
          <p:cNvSpPr>
            <a:spLocks noGrp="1"/>
          </p:cNvSpPr>
          <p:nvPr>
            <p:ph type="title"/>
          </p:nvPr>
        </p:nvSpPr>
        <p:spPr>
          <a:xfrm>
            <a:off x="685800" y="685800"/>
            <a:ext cx="7772400" cy="762000"/>
          </a:xfrm>
        </p:spPr>
        <p:txBody>
          <a:bodyPr/>
          <a:lstStyle/>
          <a:p>
            <a:r>
              <a:rPr lang="en-US" altLang="zh-CN" dirty="0" smtClean="0"/>
              <a:t>Possible Protocol </a:t>
            </a:r>
            <a:r>
              <a:rPr lang="en-US" altLang="zh-CN" dirty="0" smtClean="0"/>
              <a:t>Detail</a:t>
            </a:r>
            <a:endParaRPr lang="ja-JP" altLang="en-US" dirty="0" smtClean="0"/>
          </a:p>
        </p:txBody>
      </p:sp>
      <p:sp>
        <p:nvSpPr>
          <p:cNvPr id="3076" name="日付プレースホルダ 3"/>
          <p:cNvSpPr>
            <a:spLocks noGrp="1"/>
          </p:cNvSpPr>
          <p:nvPr>
            <p:ph type="dt" sz="quarter" idx="4294967295"/>
          </p:nvPr>
        </p:nvSpPr>
        <p:spPr bwMode="auto">
          <a:xfrm>
            <a:off x="3965575" y="6521450"/>
            <a:ext cx="758825" cy="184150"/>
          </a:xfrm>
          <a:prstGeom prst="rect">
            <a:avLst/>
          </a:prstGeom>
          <a:noFill/>
          <a:ln>
            <a:miter lim="800000"/>
            <a:headEnd/>
            <a:tailEnd/>
          </a:ln>
        </p:spPr>
        <p:txBody>
          <a:bodyPr lIns="0" tIns="0" rIns="0" bIns="0">
            <a:spAutoFit/>
          </a:bodyPr>
          <a:lstStyle/>
          <a:p>
            <a:pPr algn="ctr" eaLnBrk="0" latinLnBrk="0" hangingPunct="0"/>
            <a:r>
              <a:rPr lang="en-US" altLang="ja-JP" sz="1200">
                <a:solidFill>
                  <a:schemeClr val="tx1"/>
                </a:solidFill>
              </a:rPr>
              <a:t>July 2011</a:t>
            </a:r>
          </a:p>
        </p:txBody>
      </p:sp>
      <p:sp>
        <p:nvSpPr>
          <p:cNvPr id="307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graphicFrame>
        <p:nvGraphicFramePr>
          <p:cNvPr id="3074" name="Object 2"/>
          <p:cNvGraphicFramePr>
            <a:graphicFrameLocks noChangeAspect="1"/>
          </p:cNvGraphicFramePr>
          <p:nvPr/>
        </p:nvGraphicFramePr>
        <p:xfrm>
          <a:off x="533400" y="1295400"/>
          <a:ext cx="7985125" cy="5410200"/>
        </p:xfrm>
        <a:graphic>
          <a:graphicData uri="http://schemas.openxmlformats.org/presentationml/2006/ole">
            <p:oleObj spid="_x0000_s20482" name="Visio" r:id="rId4" imgW="9417320" imgH="6185916" progId="Visio.Drawing.11">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3747</TotalTime>
  <Words>619</Words>
  <Application>Microsoft Office PowerPoint</Application>
  <PresentationFormat>全屏显示(4:3)</PresentationFormat>
  <Paragraphs>135</Paragraphs>
  <Slides>10</Slides>
  <Notes>3</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3</vt:i4>
      </vt:variant>
      <vt:variant>
        <vt:lpstr>幻灯片标题</vt:lpstr>
      </vt:variant>
      <vt:variant>
        <vt:i4>10</vt:i4>
      </vt:variant>
    </vt:vector>
  </HeadingPairs>
  <TitlesOfParts>
    <vt:vector size="23" baseType="lpstr">
      <vt:lpstr>Times New Roman</vt:lpstr>
      <vt:lpstr>宋体</vt:lpstr>
      <vt:lpstr>Arial</vt:lpstr>
      <vt:lpstr>MS PGothic</vt:lpstr>
      <vt:lpstr>맑은 고딕</vt:lpstr>
      <vt:lpstr>Calibri</vt:lpstr>
      <vt:lpstr>PMingLiU</vt:lpstr>
      <vt:lpstr>Comic Sans MS</vt:lpstr>
      <vt:lpstr>HY헤드라인M</vt:lpstr>
      <vt:lpstr>802-11-Submission</vt:lpstr>
      <vt:lpstr>CorelDRAW 9.0 Graphic</vt:lpstr>
      <vt:lpstr>Microsoft Visio 드로잉</vt:lpstr>
      <vt:lpstr>Microsoft Visio 绘图</vt:lpstr>
      <vt:lpstr>Using Upper Layer Message IE in TGai</vt:lpstr>
      <vt:lpstr>Abstract</vt:lpstr>
      <vt:lpstr>Usual network architecture &amp; initial link setup</vt:lpstr>
      <vt:lpstr>Our scope and essential principle </vt:lpstr>
      <vt:lpstr>How to reduce rounds on air interface?</vt:lpstr>
      <vt:lpstr>Upper Layer Message IE</vt:lpstr>
      <vt:lpstr>How to compatible with old STAs</vt:lpstr>
      <vt:lpstr>Modifications</vt:lpstr>
      <vt:lpstr>Possible Protocol Detail</vt:lpstr>
      <vt:lpstr>Questions &amp;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Fang Ping</cp:lastModifiedBy>
  <cp:revision>85</cp:revision>
  <cp:lastPrinted>1998-02-10T13:28:06Z</cp:lastPrinted>
  <dcterms:created xsi:type="dcterms:W3CDTF">2011-07-17T04:42:17Z</dcterms:created>
  <dcterms:modified xsi:type="dcterms:W3CDTF">2011-07-19T20:30:48Z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1310969943</vt:lpwstr>
  </property>
</Properties>
</file>