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s/slide4.xml" ContentType="application/vnd.openxmlformats-officedocument.presentationml.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72" r:id="rId5"/>
    <p:sldId id="265" r:id="rId6"/>
    <p:sldId id="273" r:id="rId7"/>
    <p:sldId id="266" r:id="rId8"/>
    <p:sldId id="267" r:id="rId9"/>
    <p:sldId id="274" r:id="rId10"/>
    <p:sldId id="268" r:id="rId11"/>
    <p:sldId id="275" r:id="rId12"/>
    <p:sldId id="269" r:id="rId13"/>
    <p:sldId id="276" r:id="rId14"/>
    <p:sldId id="271" r:id="rId15"/>
    <p:sldId id="277" r:id="rId16"/>
    <p:sldId id="278" r:id="rId17"/>
    <p:sldId id="270"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淡色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p:scale>
          <a:sx n="100" d="100"/>
          <a:sy n="100" d="100"/>
        </p:scale>
        <p:origin x="-440"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ltLang="ja-JP" smtClean="0"/>
              <a:t>doc.: IEEE 802.11-11/1003r1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July 2011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ltLang="ja-JP" smtClean="0"/>
              <a:t>Hiroki Nakano, Trans New Technology,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doc.: IEEE 802.11-11/1003r1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ltLang="ja-JP" smtClean="0"/>
              <a:t>Hiroki Nakano, Trans New Technology,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802.11-11/1003r1</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2011</a:t>
            </a:r>
            <a:endParaRPr lang="en-GB"/>
          </a:p>
        </p:txBody>
      </p:sp>
      <p:sp>
        <p:nvSpPr>
          <p:cNvPr id="6" name="Footer Placeholder 5"/>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Hiroki Nakano, Trans New Technology,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2011</a:t>
            </a:r>
            <a:endParaRPr lang="en-GB"/>
          </a:p>
        </p:txBody>
      </p:sp>
      <p:sp>
        <p:nvSpPr>
          <p:cNvPr id="4" name="Footer Placeholder 3"/>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2011</a:t>
            </a:r>
            <a:endParaRPr lang="en-GB"/>
          </a:p>
        </p:txBody>
      </p:sp>
      <p:sp>
        <p:nvSpPr>
          <p:cNvPr id="3" name="Footer Placeholder 2"/>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802.11-11/</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1003r1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smtClean="0"/>
              <a:t>Upper</a:t>
            </a:r>
            <a:r>
              <a:rPr lang="en-GB" dirty="0" smtClean="0"/>
              <a:t> Layer Data on Management frames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2011-07-18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表 8"/>
          <p:cNvGraphicFramePr>
            <a:graphicFrameLocks noGrp="1"/>
          </p:cNvGraphicFramePr>
          <p:nvPr/>
        </p:nvGraphicFramePr>
        <p:xfrm>
          <a:off x="685800" y="2286000"/>
          <a:ext cx="7772400" cy="1501139"/>
        </p:xfrm>
        <a:graphic>
          <a:graphicData uri="http://schemas.openxmlformats.org/drawingml/2006/table">
            <a:tbl>
              <a:tblPr firstRow="1" bandRow="1">
                <a:tableStyleId>{5940675A-B579-460E-94D1-54222C63F5DA}</a:tableStyleId>
              </a:tblPr>
              <a:tblGrid>
                <a:gridCol w="1554480"/>
                <a:gridCol w="1554480"/>
                <a:gridCol w="1554480"/>
                <a:gridCol w="1554480"/>
                <a:gridCol w="1554480"/>
              </a:tblGrid>
              <a:tr h="342900">
                <a:tc>
                  <a:txBody>
                    <a:bodyPr/>
                    <a:lstStyle/>
                    <a:p>
                      <a:r>
                        <a:rPr kumimoji="1" lang="en-US" altLang="ja-JP" sz="1400" dirty="0" smtClean="0"/>
                        <a:t>Name</a:t>
                      </a:r>
                      <a:endParaRPr kumimoji="1" lang="ja-JP" altLang="en-US" sz="1400" dirty="0"/>
                    </a:p>
                  </a:txBody>
                  <a:tcPr/>
                </a:tc>
                <a:tc>
                  <a:txBody>
                    <a:bodyPr/>
                    <a:lstStyle/>
                    <a:p>
                      <a:r>
                        <a:rPr kumimoji="1" lang="en-US" altLang="ja-JP" sz="1400" dirty="0" smtClean="0"/>
                        <a:t>Affiliations</a:t>
                      </a:r>
                      <a:endParaRPr kumimoji="1" lang="ja-JP" altLang="en-US" sz="1400" dirty="0"/>
                    </a:p>
                  </a:txBody>
                  <a:tcPr/>
                </a:tc>
                <a:tc>
                  <a:txBody>
                    <a:bodyPr/>
                    <a:lstStyle/>
                    <a:p>
                      <a:r>
                        <a:rPr kumimoji="1" lang="en-US" altLang="ja-JP" sz="1400" dirty="0" smtClean="0"/>
                        <a:t>Address</a:t>
                      </a:r>
                      <a:endParaRPr kumimoji="1" lang="ja-JP" altLang="en-US" sz="1400" dirty="0"/>
                    </a:p>
                  </a:txBody>
                  <a:tcPr/>
                </a:tc>
                <a:tc>
                  <a:txBody>
                    <a:bodyPr/>
                    <a:lstStyle/>
                    <a:p>
                      <a:r>
                        <a:rPr kumimoji="1" lang="en-US" altLang="ja-JP" sz="1400" dirty="0" smtClean="0"/>
                        <a:t>Phone</a:t>
                      </a:r>
                      <a:endParaRPr kumimoji="1" lang="ja-JP" altLang="en-US" sz="1400" dirty="0"/>
                    </a:p>
                  </a:txBody>
                  <a:tcPr/>
                </a:tc>
                <a:tc>
                  <a:txBody>
                    <a:bodyPr/>
                    <a:lstStyle/>
                    <a:p>
                      <a:r>
                        <a:rPr kumimoji="1" lang="en-US" altLang="ja-JP" sz="1400" dirty="0" smtClean="0"/>
                        <a:t>email</a:t>
                      </a:r>
                      <a:endParaRPr kumimoji="1" lang="ja-JP" altLang="en-US" sz="1400" dirty="0"/>
                    </a:p>
                  </a:txBody>
                  <a:tcPr/>
                </a:tc>
              </a:tr>
              <a:tr h="342900">
                <a:tc>
                  <a:txBody>
                    <a:bodyPr/>
                    <a:lstStyle/>
                    <a:p>
                      <a:r>
                        <a:rPr kumimoji="1" lang="en-US" altLang="ja-JP" sz="1400" dirty="0" smtClean="0"/>
                        <a:t>Hiroki Nakano</a:t>
                      </a:r>
                      <a:endParaRPr kumimoji="1" lang="ja-JP" altLang="en-US" sz="1400" dirty="0"/>
                    </a:p>
                  </a:txBody>
                  <a:tcPr/>
                </a:tc>
                <a:tc>
                  <a:txBody>
                    <a:bodyPr/>
                    <a:lstStyle/>
                    <a:p>
                      <a:r>
                        <a:rPr kumimoji="1" lang="en-US" altLang="ja-JP" sz="1400" dirty="0" smtClean="0"/>
                        <a:t>Trans New Technology, Inc.</a:t>
                      </a:r>
                      <a:endParaRPr kumimoji="1" lang="ja-JP" altLang="en-US" sz="1400" dirty="0"/>
                    </a:p>
                  </a:txBody>
                  <a:tcPr/>
                </a:tc>
                <a:tc>
                  <a:txBody>
                    <a:bodyPr/>
                    <a:lstStyle/>
                    <a:p>
                      <a:r>
                        <a:rPr kumimoji="1" lang="en-US" altLang="ja-JP" sz="1400" dirty="0" smtClean="0"/>
                        <a:t>Sumitomo </a:t>
                      </a:r>
                      <a:r>
                        <a:rPr kumimoji="1" lang="en-US" altLang="ja-JP" sz="1400" dirty="0" err="1" smtClean="0"/>
                        <a:t>Seimei</a:t>
                      </a:r>
                      <a:r>
                        <a:rPr kumimoji="1" lang="en-US" altLang="ja-JP" sz="1400" baseline="0" dirty="0" smtClean="0"/>
                        <a:t> Kyoto Bldg. 8F,</a:t>
                      </a:r>
                    </a:p>
                    <a:p>
                      <a:r>
                        <a:rPr kumimoji="1" lang="en-US" altLang="ja-JP" sz="1400" baseline="0" dirty="0" smtClean="0"/>
                        <a:t>62 </a:t>
                      </a:r>
                      <a:r>
                        <a:rPr kumimoji="1" lang="en-US" altLang="ja-JP" sz="1400" baseline="0" dirty="0" err="1" smtClean="0"/>
                        <a:t>Tukiboko-cho</a:t>
                      </a:r>
                      <a:r>
                        <a:rPr kumimoji="1" lang="en-US" altLang="ja-JP" sz="1400" baseline="0" dirty="0" smtClean="0"/>
                        <a:t>, Shimogyo, Kyoto 600-8492 JAPAN</a:t>
                      </a:r>
                      <a:endParaRPr kumimoji="1" lang="ja-JP" altLang="en-US" sz="1400" dirty="0"/>
                    </a:p>
                  </a:txBody>
                  <a:tcPr/>
                </a:tc>
                <a:tc>
                  <a:txBody>
                    <a:bodyPr/>
                    <a:lstStyle/>
                    <a:p>
                      <a:r>
                        <a:rPr kumimoji="1" lang="en-US" altLang="ja-JP" sz="1400" dirty="0" smtClean="0"/>
                        <a:t>+81-75-213-1200</a:t>
                      </a:r>
                      <a:endParaRPr kumimoji="1" lang="ja-JP" altLang="en-US" sz="1400" dirty="0"/>
                    </a:p>
                  </a:txBody>
                  <a:tcPr/>
                </a:tc>
                <a:tc>
                  <a:txBody>
                    <a:bodyPr/>
                    <a:lstStyle/>
                    <a:p>
                      <a:r>
                        <a:rPr kumimoji="1" lang="en-US" altLang="ja-JP" sz="1400" dirty="0" smtClean="0"/>
                        <a:t>cas@trans-nt.com</a:t>
                      </a:r>
                      <a:endParaRPr kumimoji="1" lang="ja-JP" alt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More opportunities for data exchange</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Action frames (7.2.3.12) with new </a:t>
            </a:r>
            <a:r>
              <a:rPr lang="en-GB" dirty="0" err="1" smtClean="0"/>
              <a:t>IEs</a:t>
            </a:r>
            <a:r>
              <a:rPr lang="en-GB" dirty="0" smtClean="0"/>
              <a:t> should be permitted to be exchanged between Association Request and Response, moreover, after Association Response.</a:t>
            </a:r>
          </a:p>
          <a:p>
            <a:pPr>
              <a:buFont typeface="Times New Roman" pitchFamily="16" charset="0"/>
              <a:buChar char="•"/>
            </a:pPr>
            <a:r>
              <a:rPr lang="en-GB" dirty="0" smtClean="0"/>
              <a:t>For </a:t>
            </a:r>
            <a:r>
              <a:rPr lang="en-US" dirty="0" smtClean="0"/>
              <a:t>a convenience for </a:t>
            </a:r>
            <a:r>
              <a:rPr lang="en-US" altLang="ja-JP" dirty="0" smtClean="0"/>
              <a:t>upper</a:t>
            </a:r>
            <a:r>
              <a:rPr lang="en-US" dirty="0" smtClean="0"/>
              <a:t> layer programmers, MLME interface of this framework should be able to used after association completed (that is, after Association Response)</a:t>
            </a:r>
          </a:p>
          <a:p>
            <a:pPr lvl="1">
              <a:buFont typeface="Times New Roman" pitchFamily="16" charset="0"/>
              <a:buChar char="•"/>
            </a:pPr>
            <a:r>
              <a:rPr lang="en-US" altLang="ja-JP" dirty="0" smtClean="0"/>
              <a:t>upper</a:t>
            </a:r>
            <a:r>
              <a:rPr lang="en-US" dirty="0" smtClean="0"/>
              <a:t> layer setup may not be finished until Association Response.</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More opportunities for exchange (cont.)</a:t>
            </a:r>
            <a:endParaRPr lang="en-US" dirty="0"/>
          </a:p>
        </p:txBody>
      </p:sp>
      <p:sp>
        <p:nvSpPr>
          <p:cNvPr id="4" name="Date Placeholder 3"/>
          <p:cNvSpPr>
            <a:spLocks noGrp="1"/>
          </p:cNvSpPr>
          <p:nvPr>
            <p:ph type="dt" idx="10"/>
          </p:nvPr>
        </p:nvSpPr>
        <p:spPr/>
        <p:txBody>
          <a:bodyPr/>
          <a:lstStyle/>
          <a:p>
            <a:r>
              <a:rPr lang="en-US" smtClean="0"/>
              <a:t>July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cxnSp>
        <p:nvCxnSpPr>
          <p:cNvPr id="8" name="直線コネクタ 7"/>
          <p:cNvCxnSpPr/>
          <p:nvPr/>
        </p:nvCxnSpPr>
        <p:spPr bwMode="auto">
          <a:xfrm rot="5400000">
            <a:off x="1066800" y="4038600"/>
            <a:ext cx="41148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p:cNvCxnSpPr/>
          <p:nvPr/>
        </p:nvCxnSpPr>
        <p:spPr bwMode="auto">
          <a:xfrm rot="5400000">
            <a:off x="4115594" y="4037806"/>
            <a:ext cx="41148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矢印コネクタ 10"/>
          <p:cNvCxnSpPr/>
          <p:nvPr/>
        </p:nvCxnSpPr>
        <p:spPr bwMode="auto">
          <a:xfrm>
            <a:off x="3124200" y="2438400"/>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3" name="直線矢印コネクタ 12"/>
          <p:cNvCxnSpPr/>
          <p:nvPr/>
        </p:nvCxnSpPr>
        <p:spPr bwMode="auto">
          <a:xfrm rot="10800000">
            <a:off x="3124200" y="4648200"/>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5" name="直線矢印コネクタ 14"/>
          <p:cNvCxnSpPr/>
          <p:nvPr/>
        </p:nvCxnSpPr>
        <p:spPr bwMode="auto">
          <a:xfrm>
            <a:off x="3200400" y="3505200"/>
            <a:ext cx="2895600" cy="1588"/>
          </a:xfrm>
          <a:prstGeom prst="straightConnector1">
            <a:avLst/>
          </a:prstGeom>
          <a:solidFill>
            <a:srgbClr val="00B8FF"/>
          </a:solidFill>
          <a:ln w="9525" cap="flat" cmpd="sng" algn="ctr">
            <a:solidFill>
              <a:srgbClr val="FF0000"/>
            </a:solidFill>
            <a:prstDash val="solid"/>
            <a:round/>
            <a:headEnd type="arrow"/>
            <a:tailEnd type="arrow"/>
          </a:ln>
          <a:effectLst/>
        </p:spPr>
      </p:cxnSp>
      <p:cxnSp>
        <p:nvCxnSpPr>
          <p:cNvPr id="16" name="直線矢印コネクタ 15"/>
          <p:cNvCxnSpPr/>
          <p:nvPr/>
        </p:nvCxnSpPr>
        <p:spPr bwMode="auto">
          <a:xfrm>
            <a:off x="3200400" y="5562600"/>
            <a:ext cx="2895600" cy="1588"/>
          </a:xfrm>
          <a:prstGeom prst="straightConnector1">
            <a:avLst/>
          </a:prstGeom>
          <a:solidFill>
            <a:srgbClr val="00B8FF"/>
          </a:solidFill>
          <a:ln w="9525" cap="flat" cmpd="sng" algn="ctr">
            <a:solidFill>
              <a:srgbClr val="FF0000"/>
            </a:solidFill>
            <a:prstDash val="solid"/>
            <a:round/>
            <a:headEnd type="arrow"/>
            <a:tailEnd type="arrow"/>
          </a:ln>
          <a:effectLst/>
        </p:spPr>
      </p:cxnSp>
      <p:sp>
        <p:nvSpPr>
          <p:cNvPr id="17" name="テキスト ボックス 16"/>
          <p:cNvSpPr txBox="1"/>
          <p:nvPr/>
        </p:nvSpPr>
        <p:spPr>
          <a:xfrm>
            <a:off x="3657600" y="2133600"/>
            <a:ext cx="1865815" cy="338554"/>
          </a:xfrm>
          <a:prstGeom prst="rect">
            <a:avLst/>
          </a:prstGeom>
          <a:noFill/>
        </p:spPr>
        <p:txBody>
          <a:bodyPr wrap="none" rtlCol="0">
            <a:spAutoFit/>
          </a:bodyPr>
          <a:lstStyle/>
          <a:p>
            <a:r>
              <a:rPr kumimoji="1" lang="en-US" altLang="ja-JP" sz="1600" dirty="0" smtClean="0">
                <a:solidFill>
                  <a:schemeClr val="tx1"/>
                </a:solidFill>
              </a:rPr>
              <a:t>Association Request</a:t>
            </a:r>
            <a:endParaRPr kumimoji="1" lang="ja-JP" altLang="en-US" sz="1600" dirty="0">
              <a:solidFill>
                <a:schemeClr val="tx1"/>
              </a:solidFill>
            </a:endParaRPr>
          </a:p>
        </p:txBody>
      </p:sp>
      <p:sp>
        <p:nvSpPr>
          <p:cNvPr id="18" name="テキスト ボックス 17"/>
          <p:cNvSpPr txBox="1"/>
          <p:nvPr/>
        </p:nvSpPr>
        <p:spPr>
          <a:xfrm>
            <a:off x="3657600" y="4309646"/>
            <a:ext cx="1991250" cy="338554"/>
          </a:xfrm>
          <a:prstGeom prst="rect">
            <a:avLst/>
          </a:prstGeom>
          <a:noFill/>
        </p:spPr>
        <p:txBody>
          <a:bodyPr wrap="none" rtlCol="0">
            <a:spAutoFit/>
          </a:bodyPr>
          <a:lstStyle/>
          <a:p>
            <a:r>
              <a:rPr kumimoji="1" lang="en-US" altLang="ja-JP" sz="1600" dirty="0" smtClean="0">
                <a:solidFill>
                  <a:schemeClr val="tx1"/>
                </a:solidFill>
              </a:rPr>
              <a:t>Association Response</a:t>
            </a:r>
            <a:endParaRPr kumimoji="1" lang="ja-JP" altLang="en-US" sz="1600" dirty="0">
              <a:solidFill>
                <a:schemeClr val="tx1"/>
              </a:solidFill>
            </a:endParaRPr>
          </a:p>
        </p:txBody>
      </p:sp>
      <p:sp>
        <p:nvSpPr>
          <p:cNvPr id="20" name="テキスト ボックス 19"/>
          <p:cNvSpPr txBox="1"/>
          <p:nvPr/>
        </p:nvSpPr>
        <p:spPr>
          <a:xfrm>
            <a:off x="2873139" y="1642646"/>
            <a:ext cx="555861" cy="338554"/>
          </a:xfrm>
          <a:prstGeom prst="rect">
            <a:avLst/>
          </a:prstGeom>
          <a:noFill/>
        </p:spPr>
        <p:txBody>
          <a:bodyPr wrap="none" rtlCol="0">
            <a:spAutoFit/>
          </a:bodyPr>
          <a:lstStyle/>
          <a:p>
            <a:r>
              <a:rPr kumimoji="1" lang="en-US" altLang="ja-JP" sz="1600" dirty="0" smtClean="0">
                <a:solidFill>
                  <a:schemeClr val="tx1"/>
                </a:solidFill>
              </a:rPr>
              <a:t>STA</a:t>
            </a:r>
            <a:endParaRPr kumimoji="1" lang="ja-JP" altLang="en-US" sz="1600" dirty="0">
              <a:solidFill>
                <a:schemeClr val="tx1"/>
              </a:solidFill>
            </a:endParaRPr>
          </a:p>
        </p:txBody>
      </p:sp>
      <p:sp>
        <p:nvSpPr>
          <p:cNvPr id="21" name="テキスト ボックス 20"/>
          <p:cNvSpPr txBox="1"/>
          <p:nvPr/>
        </p:nvSpPr>
        <p:spPr>
          <a:xfrm>
            <a:off x="5953843" y="1676400"/>
            <a:ext cx="446957" cy="338554"/>
          </a:xfrm>
          <a:prstGeom prst="rect">
            <a:avLst/>
          </a:prstGeom>
          <a:noFill/>
        </p:spPr>
        <p:txBody>
          <a:bodyPr wrap="none" rtlCol="0">
            <a:spAutoFit/>
          </a:bodyPr>
          <a:lstStyle/>
          <a:p>
            <a:r>
              <a:rPr kumimoji="1" lang="en-US" altLang="ja-JP" sz="1600" dirty="0" smtClean="0">
                <a:solidFill>
                  <a:schemeClr val="tx1"/>
                </a:solidFill>
              </a:rPr>
              <a:t>AP</a:t>
            </a:r>
            <a:endParaRPr kumimoji="1" lang="ja-JP" altLang="en-US" sz="1600" dirty="0">
              <a:solidFill>
                <a:schemeClr val="tx1"/>
              </a:solidFill>
            </a:endParaRPr>
          </a:p>
        </p:txBody>
      </p:sp>
      <p:sp>
        <p:nvSpPr>
          <p:cNvPr id="23" name="テキスト ボックス 22"/>
          <p:cNvSpPr txBox="1"/>
          <p:nvPr/>
        </p:nvSpPr>
        <p:spPr>
          <a:xfrm>
            <a:off x="4343400" y="5257800"/>
            <a:ext cx="743112" cy="338554"/>
          </a:xfrm>
          <a:prstGeom prst="rect">
            <a:avLst/>
          </a:prstGeom>
          <a:noFill/>
          <a:ln>
            <a:noFill/>
          </a:ln>
        </p:spPr>
        <p:txBody>
          <a:bodyPr wrap="none" rtlCol="0">
            <a:spAutoFit/>
          </a:bodyPr>
          <a:lstStyle/>
          <a:p>
            <a:r>
              <a:rPr kumimoji="1" lang="en-US" altLang="ja-JP" sz="1600" dirty="0" smtClean="0">
                <a:solidFill>
                  <a:srgbClr val="FF0000"/>
                </a:solidFill>
              </a:rPr>
              <a:t>Action</a:t>
            </a:r>
            <a:endParaRPr kumimoji="1" lang="ja-JP" altLang="en-US" sz="1600" dirty="0">
              <a:solidFill>
                <a:srgbClr val="FF0000"/>
              </a:solidFill>
            </a:endParaRPr>
          </a:p>
        </p:txBody>
      </p:sp>
      <p:sp>
        <p:nvSpPr>
          <p:cNvPr id="24" name="テキスト ボックス 23"/>
          <p:cNvSpPr txBox="1"/>
          <p:nvPr/>
        </p:nvSpPr>
        <p:spPr>
          <a:xfrm>
            <a:off x="4343400" y="3200400"/>
            <a:ext cx="743112" cy="338554"/>
          </a:xfrm>
          <a:prstGeom prst="rect">
            <a:avLst/>
          </a:prstGeom>
          <a:noFill/>
          <a:ln>
            <a:noFill/>
          </a:ln>
        </p:spPr>
        <p:txBody>
          <a:bodyPr wrap="none" rtlCol="0">
            <a:spAutoFit/>
          </a:bodyPr>
          <a:lstStyle/>
          <a:p>
            <a:r>
              <a:rPr kumimoji="1" lang="en-US" altLang="ja-JP" sz="1600" dirty="0" smtClean="0">
                <a:solidFill>
                  <a:srgbClr val="FF0000"/>
                </a:solidFill>
              </a:rPr>
              <a:t>Action</a:t>
            </a:r>
            <a:endParaRPr kumimoji="1" lang="ja-JP" altLang="en-US" sz="16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12</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Declare and check security status</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92500"/>
          </a:bodyPr>
          <a:lstStyle/>
          <a:p>
            <a:pPr>
              <a:buFont typeface="Times New Roman" pitchFamily="16" charset="0"/>
              <a:buChar char="•"/>
            </a:pPr>
            <a:r>
              <a:rPr lang="en-GB" dirty="0" smtClean="0"/>
              <a:t>802.11ai may provide multiple authentication and key management protocols.</a:t>
            </a:r>
          </a:p>
          <a:p>
            <a:pPr>
              <a:buFont typeface="Times New Roman" pitchFamily="16" charset="0"/>
              <a:buChar char="•"/>
            </a:pPr>
            <a:r>
              <a:rPr lang="en-GB" dirty="0" smtClean="0"/>
              <a:t>Security status of a packet varies according to protocols and their state.</a:t>
            </a:r>
          </a:p>
          <a:p>
            <a:pPr lvl="1">
              <a:buFont typeface="Times New Roman" pitchFamily="16" charset="0"/>
              <a:buChar char="•"/>
            </a:pPr>
            <a:r>
              <a:rPr lang="en-GB" dirty="0" smtClean="0"/>
              <a:t>No security</a:t>
            </a:r>
          </a:p>
          <a:p>
            <a:pPr lvl="1">
              <a:buFont typeface="Times New Roman" pitchFamily="16" charset="0"/>
              <a:buChar char="•"/>
            </a:pPr>
            <a:r>
              <a:rPr lang="en-GB" dirty="0" smtClean="0"/>
              <a:t>Signed (data is not altered during transmission)</a:t>
            </a:r>
          </a:p>
          <a:p>
            <a:pPr lvl="1">
              <a:buFont typeface="Times New Roman" pitchFamily="16" charset="0"/>
              <a:buChar char="•"/>
            </a:pPr>
            <a:r>
              <a:rPr lang="en-GB" dirty="0" smtClean="0"/>
              <a:t>Encrypted (data is not revealed during transmission)</a:t>
            </a:r>
          </a:p>
          <a:p>
            <a:pPr lvl="1">
              <a:buFont typeface="Times New Roman" pitchFamily="16" charset="0"/>
              <a:buChar char="•"/>
            </a:pPr>
            <a:r>
              <a:rPr lang="en-GB" dirty="0" smtClean="0"/>
              <a:t>Trusted (creator of data is trusted by sender)</a:t>
            </a:r>
          </a:p>
          <a:p>
            <a:pPr>
              <a:buFont typeface="Times New Roman" pitchFamily="16" charset="0"/>
              <a:buChar char="•"/>
            </a:pPr>
            <a:r>
              <a:rPr lang="en-GB" dirty="0" smtClean="0"/>
              <a:t>802.11ai should tell </a:t>
            </a:r>
            <a:r>
              <a:rPr lang="en-US" altLang="ja-JP" dirty="0" smtClean="0"/>
              <a:t>upper</a:t>
            </a:r>
            <a:r>
              <a:rPr lang="en-GB" dirty="0" smtClean="0"/>
              <a:t> layers such status.</a:t>
            </a:r>
          </a:p>
          <a:p>
            <a:pPr>
              <a:buFont typeface="Times New Roman" pitchFamily="16" charset="0"/>
              <a:buChar char="•"/>
            </a:pPr>
            <a:r>
              <a:rPr lang="en-US" altLang="ja-JP" dirty="0" smtClean="0"/>
              <a:t>upper</a:t>
            </a:r>
            <a:r>
              <a:rPr lang="en-GB" dirty="0" smtClean="0"/>
              <a:t> layers should tell 802.11ai requirement of security nature of data to be sent, and 802.11ai checks it.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Declare and check security status (cont.)</a:t>
            </a:r>
            <a:endParaRPr lang="en-US" dirty="0"/>
          </a:p>
        </p:txBody>
      </p:sp>
      <p:sp>
        <p:nvSpPr>
          <p:cNvPr id="4" name="Date Placeholder 3"/>
          <p:cNvSpPr>
            <a:spLocks noGrp="1"/>
          </p:cNvSpPr>
          <p:nvPr>
            <p:ph type="dt" idx="10"/>
          </p:nvPr>
        </p:nvSpPr>
        <p:spPr/>
        <p:txBody>
          <a:bodyPr/>
          <a:lstStyle/>
          <a:p>
            <a:r>
              <a:rPr lang="en-US" smtClean="0"/>
              <a:t>July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graphicFrame>
        <p:nvGraphicFramePr>
          <p:cNvPr id="7" name="表 6"/>
          <p:cNvGraphicFramePr>
            <a:graphicFrameLocks noGrp="1"/>
          </p:cNvGraphicFramePr>
          <p:nvPr/>
        </p:nvGraphicFramePr>
        <p:xfrm>
          <a:off x="457200" y="3429000"/>
          <a:ext cx="8001000" cy="741680"/>
        </p:xfrm>
        <a:graphic>
          <a:graphicData uri="http://schemas.openxmlformats.org/drawingml/2006/table">
            <a:tbl>
              <a:tblPr firstRow="1" bandRow="1">
                <a:tableStyleId>{8799B23B-EC83-4686-B30A-512413B5E67A}</a:tableStyleId>
              </a:tblPr>
              <a:tblGrid>
                <a:gridCol w="1143000"/>
                <a:gridCol w="1143000"/>
                <a:gridCol w="1143000"/>
                <a:gridCol w="1143000"/>
                <a:gridCol w="1143000"/>
                <a:gridCol w="1143000"/>
                <a:gridCol w="1143000"/>
              </a:tblGrid>
              <a:tr h="370840">
                <a:tc>
                  <a:txBody>
                    <a:bodyPr/>
                    <a:lstStyle/>
                    <a:p>
                      <a:pPr algn="ctr"/>
                      <a:endParaRPr kumimoji="1" lang="ja-JP" altLang="en-US" sz="1200" dirty="0"/>
                    </a:p>
                  </a:txBody>
                  <a:tcPr anchor="ctr">
                    <a:lnR w="12700" cap="flat" cmpd="sng" algn="ctr">
                      <a:solidFill>
                        <a:scrgbClr r="0" g="0" b="0"/>
                      </a:solidFill>
                      <a:prstDash val="solid"/>
                      <a:round/>
                      <a:headEnd type="none" w="med" len="med"/>
                      <a:tailEnd type="none" w="med" len="med"/>
                    </a:lnR>
                  </a:tcPr>
                </a:tc>
                <a:tc>
                  <a:txBody>
                    <a:bodyPr/>
                    <a:lstStyle/>
                    <a:p>
                      <a:pPr algn="ctr"/>
                      <a:r>
                        <a:rPr kumimoji="1" lang="en-US" altLang="ja-JP" sz="1200" dirty="0" smtClean="0"/>
                        <a:t>Element ID</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length</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flags</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SNAP header</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protocol</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data</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kumimoji="1" lang="en-US" altLang="ja-JP" sz="1200" dirty="0" smtClean="0"/>
                        <a:t>Octets:</a:t>
                      </a:r>
                      <a:endParaRPr kumimoji="1" lang="ja-JP" altLang="en-US" sz="1200" dirty="0"/>
                    </a:p>
                  </a:txBody>
                  <a:tcPr anchor="ctr"/>
                </a:tc>
                <a:tc>
                  <a:txBody>
                    <a:bodyPr/>
                    <a:lstStyle/>
                    <a:p>
                      <a:pPr algn="ctr"/>
                      <a:r>
                        <a:rPr kumimoji="1" lang="en-US" altLang="ja-JP" sz="1200" dirty="0" smtClean="0"/>
                        <a:t>1</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6</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2</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r>
                        <a:rPr kumimoji="1" lang="en-US" altLang="ja-JP" sz="1200" baseline="0" dirty="0" smtClean="0"/>
                        <a:t> - 246</a:t>
                      </a:r>
                      <a:endParaRPr kumimoji="1" lang="ja-JP" altLang="en-US" sz="1200" dirty="0"/>
                    </a:p>
                  </a:txBody>
                  <a:tcPr anchor="ctr">
                    <a:lnT w="12700" cap="flat" cmpd="sng" algn="ctr">
                      <a:solidFill>
                        <a:scrgbClr r="0" g="0" b="0"/>
                      </a:solidFill>
                      <a:prstDash val="solid"/>
                      <a:round/>
                      <a:headEnd type="none" w="med" len="med"/>
                      <a:tailEnd type="none" w="med" len="med"/>
                    </a:lnT>
                  </a:tcPr>
                </a:tc>
              </a:tr>
            </a:tbl>
          </a:graphicData>
        </a:graphic>
      </p:graphicFrame>
      <p:graphicFrame>
        <p:nvGraphicFramePr>
          <p:cNvPr id="8" name="表 7"/>
          <p:cNvGraphicFramePr>
            <a:graphicFrameLocks noGrp="1"/>
          </p:cNvGraphicFramePr>
          <p:nvPr/>
        </p:nvGraphicFramePr>
        <p:xfrm>
          <a:off x="457200" y="4419600"/>
          <a:ext cx="8001000" cy="741680"/>
        </p:xfrm>
        <a:graphic>
          <a:graphicData uri="http://schemas.openxmlformats.org/drawingml/2006/table">
            <a:tbl>
              <a:tblPr firstRow="1" bandRow="1">
                <a:tableStyleId>{8799B23B-EC83-4686-B30A-512413B5E67A}</a:tableStyleId>
              </a:tblPr>
              <a:tblGrid>
                <a:gridCol w="1143000"/>
                <a:gridCol w="1143000"/>
                <a:gridCol w="1143000"/>
                <a:gridCol w="1143000"/>
                <a:gridCol w="1143000"/>
                <a:gridCol w="1143000"/>
                <a:gridCol w="1143000"/>
              </a:tblGrid>
              <a:tr h="370840">
                <a:tc>
                  <a:txBody>
                    <a:bodyPr/>
                    <a:lstStyle/>
                    <a:p>
                      <a:pPr algn="ctr"/>
                      <a:endParaRPr kumimoji="1" lang="ja-JP" altLang="en-US" sz="1200" dirty="0"/>
                    </a:p>
                  </a:txBody>
                  <a:tcPr anchor="ctr">
                    <a:lnR w="12700" cap="flat" cmpd="sng" algn="ctr">
                      <a:solidFill>
                        <a:scrgbClr r="0" g="0" b="0"/>
                      </a:solidFill>
                      <a:prstDash val="solid"/>
                      <a:round/>
                      <a:headEnd type="none" w="med" len="med"/>
                      <a:tailEnd type="none" w="med" len="med"/>
                    </a:lnR>
                  </a:tcPr>
                </a:tc>
                <a:tc>
                  <a:txBody>
                    <a:bodyPr/>
                    <a:lstStyle/>
                    <a:p>
                      <a:pPr algn="ctr"/>
                      <a:r>
                        <a:rPr kumimoji="1" lang="en-US" altLang="ja-JP" sz="1200" dirty="0" smtClean="0"/>
                        <a:t>Element ID</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length</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flags</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pPr algn="ctr"/>
                      <a:r>
                        <a:rPr kumimoji="1" lang="en-US" altLang="ja-JP" sz="1200" dirty="0" smtClean="0"/>
                        <a:t>data (cont.)</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kumimoji="1" lang="en-US" altLang="ja-JP" sz="1200" dirty="0" smtClean="0"/>
                        <a:t>Octets:</a:t>
                      </a:r>
                      <a:endParaRPr kumimoji="1" lang="ja-JP" altLang="en-US" sz="1200" dirty="0"/>
                    </a:p>
                  </a:txBody>
                  <a:tcPr anchor="ctr"/>
                </a:tc>
                <a:tc>
                  <a:txBody>
                    <a:bodyPr/>
                    <a:lstStyle/>
                    <a:p>
                      <a:pPr algn="ctr"/>
                      <a:r>
                        <a:rPr kumimoji="1" lang="en-US" altLang="ja-JP" sz="1200" dirty="0" smtClean="0"/>
                        <a:t>1</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1 - 254</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endParaRPr kumimoji="1" lang="ja-JP" altLang="en-US" sz="1200" dirty="0"/>
                    </a:p>
                  </a:txBody>
                  <a:tcPr anchor="ctr">
                    <a:lnT w="12700" cap="flat" cmpd="sng" algn="ctr">
                      <a:solidFill>
                        <a:scrgbClr r="0" g="0" b="0"/>
                      </a:solidFill>
                      <a:prstDash val="solid"/>
                      <a:round/>
                      <a:headEnd type="none" w="med" len="med"/>
                      <a:tailEnd type="none" w="med" len="med"/>
                    </a:lnT>
                  </a:tcPr>
                </a:tc>
              </a:tr>
            </a:tbl>
          </a:graphicData>
        </a:graphic>
      </p:graphicFrame>
      <p:sp>
        <p:nvSpPr>
          <p:cNvPr id="9" name="線吹き出し 1 (枠付き) 8"/>
          <p:cNvSpPr/>
          <p:nvPr/>
        </p:nvSpPr>
        <p:spPr bwMode="auto">
          <a:xfrm>
            <a:off x="5410200" y="2362200"/>
            <a:ext cx="1981200" cy="381000"/>
          </a:xfrm>
          <a:prstGeom prst="borderCallout1">
            <a:avLst>
              <a:gd name="adj1" fmla="val 62083"/>
              <a:gd name="adj2" fmla="val -3205"/>
              <a:gd name="adj3" fmla="val 305000"/>
              <a:gd name="adj4" fmla="val -26410"/>
            </a:avLst>
          </a:prstGeom>
          <a:solidFill>
            <a:srgbClr val="00B8FF"/>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0" i="0" u="none" strike="noStrike" cap="none" normalizeH="0" baseline="0" dirty="0" smtClean="0">
                <a:ln>
                  <a:noFill/>
                </a:ln>
                <a:solidFill>
                  <a:schemeClr val="bg1"/>
                </a:solidFill>
                <a:effectLst/>
                <a:latin typeface="Times New Roman" pitchFamily="16" charset="0"/>
                <a:ea typeface="MS Gothic" charset="-128"/>
              </a:rPr>
              <a:t>More IE fragment</a:t>
            </a:r>
            <a:r>
              <a:rPr kumimoji="0" lang="en-US" altLang="ja-JP" sz="1200" b="0" i="0" u="none" strike="noStrike" cap="none" normalizeH="0" dirty="0" smtClean="0">
                <a:ln>
                  <a:noFill/>
                </a:ln>
                <a:solidFill>
                  <a:schemeClr val="bg1"/>
                </a:solidFill>
                <a:effectLst/>
                <a:latin typeface="Times New Roman" pitchFamily="16" charset="0"/>
                <a:ea typeface="MS Gothic" charset="-128"/>
              </a:rPr>
              <a:t> bit = 1</a:t>
            </a:r>
            <a:endParaRPr kumimoji="0" lang="ja-JP"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 name="線吹き出し 1 (枠付き) 9"/>
          <p:cNvSpPr/>
          <p:nvPr/>
        </p:nvSpPr>
        <p:spPr bwMode="auto">
          <a:xfrm>
            <a:off x="5334000" y="5105400"/>
            <a:ext cx="1981200" cy="381000"/>
          </a:xfrm>
          <a:prstGeom prst="borderCallout1">
            <a:avLst>
              <a:gd name="adj1" fmla="val 42083"/>
              <a:gd name="adj2" fmla="val -1923"/>
              <a:gd name="adj3" fmla="val -111667"/>
              <a:gd name="adj4" fmla="val -20641"/>
            </a:avLst>
          </a:prstGeom>
          <a:solidFill>
            <a:srgbClr val="00B8FF"/>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0" i="0" u="none" strike="noStrike" cap="none" normalizeH="0" baseline="0" dirty="0" smtClean="0">
                <a:ln>
                  <a:noFill/>
                </a:ln>
                <a:solidFill>
                  <a:schemeClr val="bg1"/>
                </a:solidFill>
                <a:effectLst/>
                <a:latin typeface="Times New Roman" pitchFamily="16" charset="0"/>
                <a:ea typeface="MS Gothic" charset="-128"/>
              </a:rPr>
              <a:t>More IE fragment</a:t>
            </a:r>
            <a:r>
              <a:rPr kumimoji="0" lang="en-US" altLang="ja-JP" sz="1200" b="0" i="0" u="none" strike="noStrike" cap="none" normalizeH="0" dirty="0" smtClean="0">
                <a:ln>
                  <a:noFill/>
                </a:ln>
                <a:solidFill>
                  <a:schemeClr val="bg1"/>
                </a:solidFill>
                <a:effectLst/>
                <a:latin typeface="Times New Roman" pitchFamily="16" charset="0"/>
                <a:ea typeface="MS Gothic" charset="-128"/>
              </a:rPr>
              <a:t> bit = 0</a:t>
            </a:r>
            <a:endParaRPr kumimoji="0" lang="ja-JP" altLang="en-US" sz="12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6" name="曲線コネクタ 15"/>
          <p:cNvCxnSpPr/>
          <p:nvPr/>
        </p:nvCxnSpPr>
        <p:spPr bwMode="auto">
          <a:xfrm rot="10800000" flipV="1">
            <a:off x="5029200" y="3733800"/>
            <a:ext cx="3505200" cy="381000"/>
          </a:xfrm>
          <a:prstGeom prst="curvedConnector3">
            <a:avLst>
              <a:gd name="adj1" fmla="val -10507"/>
            </a:avLst>
          </a:prstGeom>
          <a:solidFill>
            <a:srgbClr val="00B8FF"/>
          </a:solidFill>
          <a:ln w="9525" cap="flat" cmpd="sng" algn="ctr">
            <a:solidFill>
              <a:schemeClr val="tx1"/>
            </a:solidFill>
            <a:prstDash val="solid"/>
            <a:round/>
            <a:headEnd type="none" w="med" len="med"/>
            <a:tailEnd type="arrow"/>
          </a:ln>
          <a:effectLst/>
        </p:spPr>
      </p:cxnSp>
      <p:cxnSp>
        <p:nvCxnSpPr>
          <p:cNvPr id="21" name="曲線コネクタ 20"/>
          <p:cNvCxnSpPr/>
          <p:nvPr/>
        </p:nvCxnSpPr>
        <p:spPr bwMode="auto">
          <a:xfrm rot="10800000" flipV="1">
            <a:off x="1524000" y="4114800"/>
            <a:ext cx="3581400" cy="381000"/>
          </a:xfrm>
          <a:prstGeom prst="curvedConnector3">
            <a:avLst>
              <a:gd name="adj1" fmla="val 109574"/>
            </a:avLst>
          </a:prstGeom>
          <a:solidFill>
            <a:srgbClr val="00B8FF"/>
          </a:solidFill>
          <a:ln w="9525" cap="flat" cmpd="sng" algn="ctr">
            <a:solidFill>
              <a:schemeClr val="tx1"/>
            </a:solidFill>
            <a:prstDash val="solid"/>
            <a:round/>
            <a:headEnd type="none" w="med" len="med"/>
            <a:tailEnd type="arrow"/>
          </a:ln>
          <a:effectLst/>
        </p:spPr>
      </p:cxnSp>
      <p:sp>
        <p:nvSpPr>
          <p:cNvPr id="12" name="線吹き出し 1 (枠付き) 11"/>
          <p:cNvSpPr/>
          <p:nvPr/>
        </p:nvSpPr>
        <p:spPr bwMode="auto">
          <a:xfrm>
            <a:off x="1676400" y="2362200"/>
            <a:ext cx="1981200" cy="381000"/>
          </a:xfrm>
          <a:prstGeom prst="borderCallout1">
            <a:avLst>
              <a:gd name="adj1" fmla="val 45417"/>
              <a:gd name="adj2" fmla="val 101282"/>
              <a:gd name="adj3" fmla="val 315000"/>
              <a:gd name="adj4" fmla="val 123590"/>
            </a:avLst>
          </a:prstGeom>
          <a:solidFill>
            <a:schemeClr val="accent1"/>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t>‘Request to be signed’</a:t>
            </a:r>
            <a:r>
              <a:rPr kumimoji="0" lang="en-US" altLang="ja-JP" sz="1200" b="0" i="0" u="none" strike="noStrike" cap="none" normalizeH="0" dirty="0" smtClean="0">
                <a:ln>
                  <a:noFill/>
                </a:ln>
                <a:solidFill>
                  <a:schemeClr val="bg1"/>
                </a:solidFill>
                <a:effectLst/>
                <a:latin typeface="Times New Roman" pitchFamily="16" charset="0"/>
                <a:ea typeface="MS Gothic" charset="-128"/>
              </a:rPr>
              <a:t> bit = 1</a:t>
            </a:r>
            <a:endParaRPr kumimoji="0" lang="ja-JP" altLang="en-US" sz="1200" b="0" i="0" u="none" strike="noStrike" cap="none" normalizeH="0" baseline="0" dirty="0" smtClean="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Declare and check security status (cont.)</a:t>
            </a:r>
            <a:endParaRPr lang="en-US" dirty="0"/>
          </a:p>
        </p:txBody>
      </p:sp>
      <p:sp>
        <p:nvSpPr>
          <p:cNvPr id="10" name="テキスト プレースホルダ 9"/>
          <p:cNvSpPr>
            <a:spLocks noGrp="1"/>
          </p:cNvSpPr>
          <p:nvPr>
            <p:ph type="body" idx="1"/>
          </p:nvPr>
        </p:nvSpPr>
        <p:spPr/>
        <p:txBody>
          <a:bodyPr/>
          <a:lstStyle/>
          <a:p>
            <a:r>
              <a:rPr lang="en-US" altLang="ja-JP" dirty="0" smtClean="0"/>
              <a:t>On sending:</a:t>
            </a:r>
            <a:endParaRPr lang="ja-JP" altLang="en-US" dirty="0"/>
          </a:p>
        </p:txBody>
      </p:sp>
      <p:sp>
        <p:nvSpPr>
          <p:cNvPr id="11" name="コンテンツ プレースホルダ 10"/>
          <p:cNvSpPr>
            <a:spLocks noGrp="1"/>
          </p:cNvSpPr>
          <p:nvPr>
            <p:ph sz="half" idx="2"/>
          </p:nvPr>
        </p:nvSpPr>
        <p:spPr/>
        <p:txBody>
          <a:bodyPr/>
          <a:lstStyle/>
          <a:p>
            <a:pPr>
              <a:buFont typeface="Arial"/>
              <a:buChar char="•"/>
            </a:pPr>
            <a:r>
              <a:rPr lang="en-US" altLang="ja-JP" dirty="0" smtClean="0"/>
              <a:t>Compare flags supplied by upper layer with current security status.</a:t>
            </a:r>
          </a:p>
          <a:p>
            <a:pPr lvl="1">
              <a:buFont typeface="Arial"/>
              <a:buChar char="•"/>
            </a:pPr>
            <a:r>
              <a:rPr lang="en-US" altLang="ja-JP" dirty="0" smtClean="0"/>
              <a:t>If matched, a packet with </a:t>
            </a:r>
            <a:r>
              <a:rPr lang="en-US" altLang="ja-JP" dirty="0" err="1" smtClean="0"/>
              <a:t>IEs</a:t>
            </a:r>
            <a:r>
              <a:rPr lang="en-US" altLang="ja-JP" dirty="0" smtClean="0"/>
              <a:t> is sent.</a:t>
            </a:r>
          </a:p>
          <a:p>
            <a:pPr lvl="1">
              <a:buFont typeface="Arial"/>
              <a:buChar char="•"/>
            </a:pPr>
            <a:r>
              <a:rPr lang="en-US" altLang="ja-JP" dirty="0" smtClean="0"/>
              <a:t>if not matched, the upper layer IE is removed or queued before sending packet and may inform upper layer program of this result.</a:t>
            </a:r>
            <a:endParaRPr lang="ja-JP" altLang="en-US" dirty="0"/>
          </a:p>
        </p:txBody>
      </p:sp>
      <p:sp>
        <p:nvSpPr>
          <p:cNvPr id="12" name="テキスト プレースホルダ 11"/>
          <p:cNvSpPr>
            <a:spLocks noGrp="1"/>
          </p:cNvSpPr>
          <p:nvPr>
            <p:ph type="body" sz="quarter" idx="3"/>
          </p:nvPr>
        </p:nvSpPr>
        <p:spPr/>
        <p:txBody>
          <a:bodyPr/>
          <a:lstStyle/>
          <a:p>
            <a:r>
              <a:rPr lang="en-US" altLang="ja-JP" dirty="0" smtClean="0"/>
              <a:t>On receiving:</a:t>
            </a:r>
            <a:endParaRPr lang="ja-JP" altLang="en-US" dirty="0"/>
          </a:p>
        </p:txBody>
      </p:sp>
      <p:sp>
        <p:nvSpPr>
          <p:cNvPr id="13" name="コンテンツ プレースホルダ 12"/>
          <p:cNvSpPr>
            <a:spLocks noGrp="1"/>
          </p:cNvSpPr>
          <p:nvPr>
            <p:ph sz="quarter" idx="4"/>
          </p:nvPr>
        </p:nvSpPr>
        <p:spPr/>
        <p:txBody>
          <a:bodyPr/>
          <a:lstStyle/>
          <a:p>
            <a:pPr>
              <a:buFont typeface="Arial"/>
              <a:buChar char="•"/>
            </a:pPr>
            <a:r>
              <a:rPr lang="en-US" altLang="ja-JP" dirty="0" smtClean="0"/>
              <a:t>Compare flags in a packet with current security status.</a:t>
            </a:r>
          </a:p>
          <a:p>
            <a:pPr lvl="1">
              <a:buFont typeface="Arial"/>
              <a:buChar char="•"/>
            </a:pPr>
            <a:r>
              <a:rPr lang="en-US" altLang="ja-JP" dirty="0" smtClean="0"/>
              <a:t>if matched, upper layer data is re-built and passed to upper layer.</a:t>
            </a:r>
          </a:p>
          <a:p>
            <a:pPr lvl="1">
              <a:buFont typeface="Arial"/>
              <a:buChar char="•"/>
            </a:pPr>
            <a:r>
              <a:rPr lang="en-US" altLang="ja-JP" dirty="0" smtClean="0"/>
              <a:t>if not matched, packet is discarded.</a:t>
            </a:r>
            <a:endParaRPr lang="ja-JP" altLang="en-US" dirty="0"/>
          </a:p>
        </p:txBody>
      </p:sp>
      <p:sp>
        <p:nvSpPr>
          <p:cNvPr id="4" name="Date Placeholder 3"/>
          <p:cNvSpPr>
            <a:spLocks noGrp="1"/>
          </p:cNvSpPr>
          <p:nvPr>
            <p:ph type="dt" idx="10"/>
          </p:nvPr>
        </p:nvSpPr>
        <p:spPr/>
        <p:txBody>
          <a:bodyPr/>
          <a:lstStyle/>
          <a:p>
            <a:r>
              <a:rPr lang="en-US" smtClean="0"/>
              <a:t>July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15</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Two types of MLME interfaces</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GB" dirty="0" smtClean="0"/>
              <a:t>MLME interface following .11 protocol</a:t>
            </a:r>
          </a:p>
          <a:p>
            <a:pPr lvl="1">
              <a:buFont typeface="Times New Roman" pitchFamily="16" charset="0"/>
              <a:buChar char="•"/>
            </a:pPr>
            <a:r>
              <a:rPr lang="en-GB" dirty="0" smtClean="0"/>
              <a:t>This is the existing interface.</a:t>
            </a:r>
          </a:p>
          <a:p>
            <a:pPr lvl="1">
              <a:buFont typeface="Times New Roman" pitchFamily="16" charset="0"/>
              <a:buChar char="•"/>
            </a:pPr>
            <a:r>
              <a:rPr lang="en-GB" dirty="0" smtClean="0"/>
              <a:t>Extended to have capability to pass ‘Upper Layer IE’</a:t>
            </a:r>
          </a:p>
          <a:p>
            <a:pPr>
              <a:buFont typeface="Times New Roman" pitchFamily="16" charset="0"/>
              <a:buChar char="•"/>
            </a:pPr>
            <a:r>
              <a:rPr lang="en-GB" dirty="0" smtClean="0"/>
              <a:t>new MLME interface for upper layer protocols</a:t>
            </a:r>
          </a:p>
          <a:p>
            <a:pPr lvl="1">
              <a:buFont typeface="Times New Roman" pitchFamily="16" charset="0"/>
              <a:buChar char="•"/>
            </a:pPr>
            <a:r>
              <a:rPr lang="en-GB" dirty="0" smtClean="0"/>
              <a:t>This interface resembles MAC data services (6.2.1)</a:t>
            </a:r>
          </a:p>
          <a:p>
            <a:pPr lvl="1">
              <a:buFont typeface="Times New Roman" pitchFamily="16" charset="0"/>
              <a:buChar char="•"/>
            </a:pPr>
            <a:r>
              <a:rPr lang="en-GB" dirty="0" smtClean="0"/>
              <a:t>Extended to have additional capabilities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16</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Actual Upper Layers</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dirty="0" smtClean="0"/>
              <a:t>IPv4</a:t>
            </a:r>
          </a:p>
          <a:p>
            <a:pPr lvl="1">
              <a:buFont typeface="Times New Roman" pitchFamily="16" charset="0"/>
              <a:buChar char="•"/>
            </a:pPr>
            <a:r>
              <a:rPr lang="en-US" dirty="0" smtClean="0"/>
              <a:t>DHCP should be modified.</a:t>
            </a:r>
          </a:p>
          <a:p>
            <a:pPr lvl="2">
              <a:buFont typeface="Times New Roman" pitchFamily="16" charset="0"/>
              <a:buChar char="•"/>
            </a:pPr>
            <a:r>
              <a:rPr lang="en-US" dirty="0" smtClean="0"/>
              <a:t>Original 4-way DHCP can run using Action frames.</a:t>
            </a:r>
          </a:p>
          <a:p>
            <a:pPr lvl="2">
              <a:buFont typeface="Times New Roman" pitchFamily="16" charset="0"/>
              <a:buChar char="•"/>
            </a:pPr>
            <a:r>
              <a:rPr lang="en-US" dirty="0" smtClean="0"/>
              <a:t>In order to reduce time, ‘timeout’ operation should be eliminated.</a:t>
            </a:r>
          </a:p>
          <a:p>
            <a:pPr lvl="2">
              <a:buFont typeface="Times New Roman" pitchFamily="16" charset="0"/>
              <a:buChar char="•"/>
            </a:pPr>
            <a:r>
              <a:rPr lang="en-US" dirty="0" smtClean="0"/>
              <a:t>For more efficiency, 2-way version is preferable.</a:t>
            </a:r>
          </a:p>
          <a:p>
            <a:pPr>
              <a:buFont typeface="Times New Roman" pitchFamily="16" charset="0"/>
              <a:buChar char="•"/>
            </a:pPr>
            <a:r>
              <a:rPr lang="en-US" dirty="0" smtClean="0"/>
              <a:t>IPv6</a:t>
            </a:r>
          </a:p>
          <a:p>
            <a:pPr lvl="1">
              <a:buFont typeface="Times New Roman" pitchFamily="16" charset="0"/>
              <a:buChar char="•"/>
            </a:pPr>
            <a:r>
              <a:rPr lang="en-US" dirty="0" smtClean="0"/>
              <a:t>RS and RA can be used as is.</a:t>
            </a:r>
          </a:p>
          <a:p>
            <a:pPr lvl="2">
              <a:buFont typeface="Times New Roman" pitchFamily="16" charset="0"/>
              <a:buChar char="•"/>
            </a:pPr>
            <a:r>
              <a:rPr lang="en-US" dirty="0" smtClean="0"/>
              <a:t>RFC6106 enables RA to carry DNS server information.</a:t>
            </a:r>
          </a:p>
          <a:p>
            <a:pPr>
              <a:buFont typeface="Times New Roman" pitchFamily="16" charset="0"/>
              <a:buChar char="•"/>
            </a:pPr>
            <a:r>
              <a:rPr lang="en-US" dirty="0" smtClean="0"/>
              <a:t>Another protocol? More higher layers??</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Discussion</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To reduce total time for connection setup through all layers, processing for each layer should be running in parallel and data for each layer should be conveyed in the same packet if possible.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introduces technical proposal that 802.11ai provides container framework for data of </a:t>
            </a:r>
            <a:r>
              <a:rPr lang="en-US" altLang="ja-JP" dirty="0" smtClean="0"/>
              <a:t>upper</a:t>
            </a:r>
            <a:r>
              <a:rPr lang="en-GB" dirty="0" smtClean="0"/>
              <a:t> layers.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Grammatical: Upper or Higher?</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GB" dirty="0" smtClean="0"/>
              <a:t>In 802.11-2007, both ‘upper layer’ and ‘higher layer’ are used.</a:t>
            </a:r>
          </a:p>
          <a:p>
            <a:pPr>
              <a:buFont typeface="Times New Roman" pitchFamily="16" charset="0"/>
              <a:buChar char="•"/>
            </a:pPr>
            <a:r>
              <a:rPr lang="en-GB" dirty="0" smtClean="0"/>
              <a:t>Do they have the same meanings?</a:t>
            </a: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Desirable nature of “container”</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92500" lnSpcReduction="20000"/>
          </a:bodyPr>
          <a:lstStyle/>
          <a:p>
            <a:pPr>
              <a:buFont typeface="Times New Roman" pitchFamily="16" charset="0"/>
              <a:buChar char="•"/>
            </a:pPr>
            <a:r>
              <a:rPr lang="en-GB" dirty="0" smtClean="0"/>
              <a:t>Compatibility with existing 802.11 (Required)</a:t>
            </a:r>
          </a:p>
          <a:p>
            <a:pPr>
              <a:buFont typeface="Times New Roman" pitchFamily="16" charset="0"/>
              <a:buChar char="•"/>
            </a:pPr>
            <a:endParaRPr lang="en-GB" dirty="0" smtClean="0"/>
          </a:p>
          <a:p>
            <a:pPr>
              <a:buFont typeface="Times New Roman" pitchFamily="16" charset="0"/>
              <a:buChar char="•"/>
            </a:pPr>
            <a:r>
              <a:rPr lang="en-GB" dirty="0" smtClean="0"/>
              <a:t>Convey multiple </a:t>
            </a:r>
            <a:r>
              <a:rPr lang="en-US" altLang="ja-JP" dirty="0" smtClean="0"/>
              <a:t>upper</a:t>
            </a:r>
            <a:r>
              <a:rPr lang="en-GB" dirty="0" smtClean="0"/>
              <a:t> layer protocols simultaneously</a:t>
            </a:r>
          </a:p>
          <a:p>
            <a:pPr>
              <a:buFont typeface="Times New Roman" pitchFamily="16" charset="0"/>
              <a:buChar char="•"/>
            </a:pPr>
            <a:r>
              <a:rPr lang="en-GB" dirty="0" smtClean="0"/>
              <a:t>Big enough to accommodate </a:t>
            </a:r>
            <a:r>
              <a:rPr lang="en-US" altLang="ja-JP" dirty="0" smtClean="0"/>
              <a:t>upper</a:t>
            </a:r>
            <a:r>
              <a:rPr lang="en-GB" dirty="0" smtClean="0"/>
              <a:t> layer data</a:t>
            </a:r>
          </a:p>
          <a:p>
            <a:pPr>
              <a:buFont typeface="Times New Roman" pitchFamily="16" charset="0"/>
              <a:buChar char="•"/>
            </a:pPr>
            <a:r>
              <a:rPr lang="en-GB" dirty="0" smtClean="0"/>
              <a:t>Take opportunities effectively for sending</a:t>
            </a:r>
            <a:r>
              <a:rPr lang="en-US" dirty="0" smtClean="0"/>
              <a:t> and receiving data and easy for </a:t>
            </a:r>
            <a:r>
              <a:rPr lang="en-US" altLang="ja-JP" dirty="0" smtClean="0"/>
              <a:t>upper</a:t>
            </a:r>
            <a:r>
              <a:rPr lang="en-US" dirty="0" smtClean="0"/>
              <a:t> layer to use</a:t>
            </a:r>
          </a:p>
          <a:p>
            <a:pPr>
              <a:buFont typeface="Times New Roman" pitchFamily="16" charset="0"/>
              <a:buChar char="•"/>
            </a:pPr>
            <a:r>
              <a:rPr lang="en-US" dirty="0" smtClean="0"/>
              <a:t>Declare and check security conditions of each container</a:t>
            </a:r>
          </a:p>
          <a:p>
            <a:pPr>
              <a:buFont typeface="Times New Roman" pitchFamily="16" charset="0"/>
              <a:buChar char="•"/>
            </a:pPr>
            <a:endParaRPr lang="en-GB" dirty="0" smtClean="0"/>
          </a:p>
          <a:p>
            <a:pPr>
              <a:buFont typeface="Times New Roman" pitchFamily="16" charset="0"/>
              <a:buChar char="•"/>
            </a:pPr>
            <a:r>
              <a:rPr lang="en-GB" dirty="0" smtClean="0"/>
              <a:t>Keep principle of layered network architecture</a:t>
            </a:r>
          </a:p>
          <a:p>
            <a:pPr lvl="1">
              <a:buFont typeface="Times New Roman" pitchFamily="16" charset="0"/>
              <a:buChar char="•"/>
            </a:pPr>
            <a:r>
              <a:rPr lang="en-GB" dirty="0" smtClean="0"/>
              <a:t>Do not care of inside of </a:t>
            </a:r>
            <a:r>
              <a:rPr lang="en-US" altLang="ja-JP" dirty="0" smtClean="0"/>
              <a:t>upper</a:t>
            </a:r>
            <a:r>
              <a:rPr lang="en-GB" dirty="0" smtClean="0"/>
              <a:t> layer data</a:t>
            </a:r>
          </a:p>
          <a:p>
            <a:pPr lvl="1">
              <a:buFont typeface="Times New Roman" pitchFamily="16" charset="0"/>
              <a:buChar char="•"/>
            </a:pPr>
            <a:r>
              <a:rPr lang="en-GB" dirty="0" smtClean="0"/>
              <a:t>Least limitation on behaviours of </a:t>
            </a:r>
            <a:r>
              <a:rPr lang="en-US" altLang="ja-JP" dirty="0" smtClean="0"/>
              <a:t>upper</a:t>
            </a:r>
            <a:r>
              <a:rPr lang="en-GB" dirty="0" smtClean="0"/>
              <a:t> layers</a:t>
            </a:r>
          </a:p>
          <a:p>
            <a:pPr lvl="1">
              <a:buFont typeface="Times New Roman" pitchFamily="16" charset="0"/>
              <a:buChar char="•"/>
            </a:pPr>
            <a:r>
              <a:rPr lang="en-GB" dirty="0" smtClean="0"/>
              <a:t>Possibilities for other protocols </a:t>
            </a:r>
            <a:r>
              <a:rPr lang="en-GB" smtClean="0"/>
              <a:t>than IPv4/v6</a:t>
            </a: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Compatibility</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Convey on :</a:t>
            </a:r>
          </a:p>
          <a:p>
            <a:pPr lvl="1">
              <a:buFont typeface="Times New Roman" pitchFamily="16" charset="0"/>
              <a:buChar char="•"/>
            </a:pPr>
            <a:r>
              <a:rPr lang="en-GB" dirty="0" smtClean="0"/>
              <a:t>Beacon, Association Request/Response</a:t>
            </a:r>
            <a:r>
              <a:rPr lang="ja-JP" altLang="en-US" dirty="0" smtClean="0"/>
              <a:t> </a:t>
            </a:r>
            <a:r>
              <a:rPr lang="en-US" altLang="ja-JP" dirty="0" smtClean="0"/>
              <a:t>and Action</a:t>
            </a:r>
            <a:r>
              <a:rPr lang="en-GB" dirty="0" smtClean="0"/>
              <a:t>.</a:t>
            </a:r>
          </a:p>
          <a:p>
            <a:pPr lvl="1">
              <a:buFont typeface="Times New Roman" pitchFamily="16" charset="0"/>
              <a:buChar char="•"/>
            </a:pPr>
            <a:r>
              <a:rPr lang="en-GB" dirty="0" smtClean="0"/>
              <a:t>Any other type of frames?</a:t>
            </a:r>
          </a:p>
          <a:p>
            <a:pPr>
              <a:buFont typeface="Times New Roman" pitchFamily="16" charset="0"/>
              <a:buChar char="•"/>
            </a:pPr>
            <a:r>
              <a:rPr lang="en-GB" dirty="0" smtClean="0"/>
              <a:t>Use newly-defined IE</a:t>
            </a:r>
          </a:p>
          <a:p>
            <a:pPr lvl="1">
              <a:buFont typeface="Times New Roman" pitchFamily="16" charset="0"/>
              <a:buChar char="•"/>
            </a:pPr>
            <a:r>
              <a:rPr lang="en-GB" dirty="0" smtClean="0"/>
              <a:t>Old AP and stations ignore it. (7.2.3)</a:t>
            </a:r>
          </a:p>
          <a:p>
            <a:pPr>
              <a:buFont typeface="Times New Roman" pitchFamily="16" charset="0"/>
              <a:buChar char="•"/>
            </a:pPr>
            <a:r>
              <a:rPr lang="en-GB" dirty="0" smtClean="0"/>
              <a:t>Element ID of new IE is larger than one of vendor specific IE.</a:t>
            </a:r>
          </a:p>
          <a:p>
            <a:pPr lvl="1">
              <a:buFont typeface="Times New Roman" pitchFamily="16" charset="0"/>
              <a:buChar char="•"/>
            </a:pPr>
            <a:r>
              <a:rPr lang="en-GB" dirty="0" smtClean="0"/>
              <a:t>&gt;221</a:t>
            </a:r>
          </a:p>
          <a:p>
            <a:pPr lvl="1">
              <a:buFont typeface="Times New Roman" pitchFamily="16" charset="0"/>
              <a:buChar char="•"/>
            </a:pPr>
            <a:r>
              <a:rPr lang="en-GB" dirty="0" smtClean="0"/>
              <a:t>in order to keep the order of </a:t>
            </a:r>
            <a:r>
              <a:rPr lang="en-GB" dirty="0" err="1" smtClean="0"/>
              <a:t>IEs</a:t>
            </a:r>
            <a:endParaRPr lang="en-GB" dirty="0" smtClean="0"/>
          </a:p>
          <a:p>
            <a:pPr lvl="1">
              <a:buFont typeface="Times New Roman" pitchFamily="16" charset="0"/>
              <a:buChar char="•"/>
            </a:pPr>
            <a:r>
              <a:rPr lang="en-US" altLang="ja-JP" dirty="0" smtClean="0"/>
              <a:t>upper</a:t>
            </a:r>
            <a:r>
              <a:rPr lang="en-GB" dirty="0" smtClean="0"/>
              <a:t> layer data should be placed at last of packets.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Compatibility</a:t>
            </a:r>
            <a:r>
              <a:rPr lang="ja-JP" altLang="en-US" dirty="0" smtClean="0"/>
              <a:t> </a:t>
            </a:r>
            <a:r>
              <a:rPr lang="en-US" altLang="ja-JP" dirty="0" smtClean="0"/>
              <a:t>(cont.)</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It’s ok that there are multiple number of the same </a:t>
            </a:r>
            <a:r>
              <a:rPr lang="en-GB" dirty="0" err="1" smtClean="0"/>
              <a:t>IEs</a:t>
            </a:r>
            <a:r>
              <a:rPr lang="en-GB" dirty="0" smtClean="0"/>
              <a:t> in a frame.</a:t>
            </a:r>
          </a:p>
          <a:p>
            <a:pPr lvl="1">
              <a:buFont typeface="Times New Roman" pitchFamily="16" charset="0"/>
              <a:buChar char="•"/>
            </a:pPr>
            <a:r>
              <a:rPr lang="en-GB" dirty="0" smtClean="0"/>
              <a:t>Vendor specific IE do so. (7.3.2.26)</a:t>
            </a:r>
          </a:p>
          <a:p>
            <a:pPr lvl="1">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r>
              <a:rPr lang="en-US" dirty="0" smtClean="0"/>
              <a:t>In the following story, let’s assume that new IE ‘Upper Layer IE’ is defined, whose element ID is 222.</a:t>
            </a:r>
            <a:endParaRPr lang="en-GB" dirty="0" smtClean="0"/>
          </a:p>
        </p:txBody>
      </p:sp>
      <p:graphicFrame>
        <p:nvGraphicFramePr>
          <p:cNvPr id="7" name="表 6"/>
          <p:cNvGraphicFramePr>
            <a:graphicFrameLocks noGrp="1"/>
          </p:cNvGraphicFramePr>
          <p:nvPr/>
        </p:nvGraphicFramePr>
        <p:xfrm>
          <a:off x="990600" y="4953000"/>
          <a:ext cx="7315200" cy="741680"/>
        </p:xfrm>
        <a:graphic>
          <a:graphicData uri="http://schemas.openxmlformats.org/drawingml/2006/table">
            <a:tbl>
              <a:tblPr firstRow="1" bandRow="1">
                <a:tableStyleId>{8799B23B-EC83-4686-B30A-512413B5E67A}</a:tableStyleId>
              </a:tblPr>
              <a:tblGrid>
                <a:gridCol w="1828800"/>
                <a:gridCol w="1828800"/>
                <a:gridCol w="1828800"/>
                <a:gridCol w="1828800"/>
              </a:tblGrid>
              <a:tr h="370840">
                <a:tc>
                  <a:txBody>
                    <a:bodyPr/>
                    <a:lstStyle/>
                    <a:p>
                      <a:pPr algn="ctr"/>
                      <a:endParaRPr kumimoji="1" lang="ja-JP" altLang="en-US" dirty="0"/>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dirty="0" smtClean="0"/>
                        <a:t>Element ID</a:t>
                      </a:r>
                      <a:endParaRPr kumimoji="1" lang="ja-JP" alt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dirty="0" smtClean="0"/>
                        <a:t>length</a:t>
                      </a:r>
                      <a:endParaRPr kumimoji="1" lang="ja-JP" alt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dirty="0" smtClean="0"/>
                        <a:t>data</a:t>
                      </a:r>
                      <a:endParaRPr kumimoji="1" lang="ja-JP" alt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kumimoji="1" lang="en-US" altLang="ja-JP" dirty="0" smtClean="0"/>
                        <a:t>Octets:</a:t>
                      </a:r>
                      <a:endParaRPr kumimoji="1" lang="ja-JP" altLang="en-US" dirty="0"/>
                    </a:p>
                  </a:txBody>
                  <a:tcPr/>
                </a:tc>
                <a:tc>
                  <a:txBody>
                    <a:bodyPr/>
                    <a:lstStyle/>
                    <a:p>
                      <a:pPr algn="ctr"/>
                      <a:r>
                        <a:rPr kumimoji="1" lang="en-US" altLang="ja-JP" dirty="0" smtClean="0"/>
                        <a:t>1</a:t>
                      </a:r>
                      <a:endParaRPr kumimoji="1" lang="ja-JP" altLang="en-US"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dirty="0" smtClean="0"/>
                        <a:t>1</a:t>
                      </a:r>
                      <a:endParaRPr kumimoji="1" lang="ja-JP" altLang="en-US"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dirty="0" smtClean="0"/>
                        <a:t>1</a:t>
                      </a:r>
                      <a:r>
                        <a:rPr kumimoji="1" lang="en-US" altLang="ja-JP" baseline="0" dirty="0" smtClean="0"/>
                        <a:t> - 255</a:t>
                      </a:r>
                      <a:endParaRPr kumimoji="1" lang="ja-JP" altLang="en-US" dirty="0"/>
                    </a:p>
                  </a:txBody>
                  <a:tcPr>
                    <a:lnT w="12700" cap="flat" cmpd="sng" algn="ctr">
                      <a:solidFill>
                        <a:scrgbClr r="0" g="0" b="0"/>
                      </a:solidFill>
                      <a:prstDash val="solid"/>
                      <a:round/>
                      <a:headEnd type="none" w="med" len="med"/>
                      <a:tailEnd type="none" w="med" len="med"/>
                    </a:lnT>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Multiple protocols</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Each of data frame has a protocol type.</a:t>
            </a:r>
          </a:p>
          <a:p>
            <a:pPr lvl="1">
              <a:buFont typeface="Times New Roman" pitchFamily="16" charset="0"/>
              <a:buChar char="•"/>
            </a:pPr>
            <a:r>
              <a:rPr lang="en-GB" dirty="0" smtClean="0"/>
              <a:t>IPv4/v6 uses SNAP header (RFC1042) aa-aa-03-00-00-00</a:t>
            </a:r>
          </a:p>
          <a:p>
            <a:pPr>
              <a:buFont typeface="Times New Roman" pitchFamily="16" charset="0"/>
              <a:buChar char="•"/>
            </a:pPr>
            <a:r>
              <a:rPr lang="en-GB" dirty="0" smtClean="0"/>
              <a:t>Each of ‘data block’ should be had a protocol type in the same manner.</a:t>
            </a:r>
          </a:p>
          <a:p>
            <a:pPr lvl="1">
              <a:buFont typeface="Times New Roman" pitchFamily="16" charset="0"/>
              <a:buChar char="•"/>
            </a:pPr>
            <a:r>
              <a:rPr lang="en-GB" dirty="0" smtClean="0"/>
              <a:t>data block = IE?  go to the next slide.</a:t>
            </a:r>
          </a:p>
        </p:txBody>
      </p:sp>
      <p:graphicFrame>
        <p:nvGraphicFramePr>
          <p:cNvPr id="7" name="表 6"/>
          <p:cNvGraphicFramePr>
            <a:graphicFrameLocks noGrp="1"/>
          </p:cNvGraphicFramePr>
          <p:nvPr/>
        </p:nvGraphicFramePr>
        <p:xfrm>
          <a:off x="990600" y="4953000"/>
          <a:ext cx="7315200" cy="741680"/>
        </p:xfrm>
        <a:graphic>
          <a:graphicData uri="http://schemas.openxmlformats.org/drawingml/2006/table">
            <a:tbl>
              <a:tblPr firstRow="1" bandRow="1">
                <a:tableStyleId>{8799B23B-EC83-4686-B30A-512413B5E67A}</a:tableStyleId>
              </a:tblPr>
              <a:tblGrid>
                <a:gridCol w="1219200"/>
                <a:gridCol w="1219200"/>
                <a:gridCol w="1219200"/>
                <a:gridCol w="1219200"/>
                <a:gridCol w="1219200"/>
                <a:gridCol w="1219200"/>
              </a:tblGrid>
              <a:tr h="370840">
                <a:tc>
                  <a:txBody>
                    <a:bodyPr/>
                    <a:lstStyle/>
                    <a:p>
                      <a:pPr algn="ctr"/>
                      <a:endParaRPr kumimoji="1" lang="ja-JP" altLang="en-US" sz="1400" dirty="0"/>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sz="1400" dirty="0" smtClean="0"/>
                        <a:t>Element ID</a:t>
                      </a:r>
                      <a:endParaRPr kumimoji="1" lang="ja-JP" alt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400" dirty="0" smtClean="0"/>
                        <a:t>length</a:t>
                      </a:r>
                      <a:endParaRPr kumimoji="1" lang="ja-JP" alt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400" dirty="0" smtClean="0"/>
                        <a:t>SNAP header</a:t>
                      </a:r>
                      <a:endParaRPr kumimoji="1" lang="ja-JP" alt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400" dirty="0" smtClean="0"/>
                        <a:t>protocol</a:t>
                      </a:r>
                      <a:endParaRPr kumimoji="1" lang="ja-JP" alt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400" dirty="0" smtClean="0"/>
                        <a:t>data</a:t>
                      </a:r>
                      <a:endParaRPr kumimoji="1" lang="ja-JP" alt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kumimoji="1" lang="en-US" altLang="ja-JP" sz="1400" dirty="0" smtClean="0"/>
                        <a:t>Octets:</a:t>
                      </a:r>
                      <a:endParaRPr kumimoji="1" lang="ja-JP" altLang="en-US" sz="1400" dirty="0"/>
                    </a:p>
                  </a:txBody>
                  <a:tcPr/>
                </a:tc>
                <a:tc>
                  <a:txBody>
                    <a:bodyPr/>
                    <a:lstStyle/>
                    <a:p>
                      <a:pPr algn="ctr"/>
                      <a:r>
                        <a:rPr kumimoji="1" lang="en-US" altLang="ja-JP" sz="1400" dirty="0" smtClean="0"/>
                        <a:t>1</a:t>
                      </a:r>
                      <a:endParaRPr kumimoji="1" lang="ja-JP" altLang="en-US" sz="14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400" dirty="0" smtClean="0"/>
                        <a:t>1</a:t>
                      </a:r>
                      <a:endParaRPr kumimoji="1" lang="ja-JP" altLang="en-US" sz="14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400" dirty="0" smtClean="0"/>
                        <a:t>6</a:t>
                      </a:r>
                      <a:endParaRPr kumimoji="1" lang="ja-JP" altLang="en-US" sz="14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400" dirty="0" smtClean="0"/>
                        <a:t>2</a:t>
                      </a:r>
                      <a:endParaRPr kumimoji="1" lang="ja-JP" altLang="en-US" sz="14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400" dirty="0" smtClean="0"/>
                        <a:t>1</a:t>
                      </a:r>
                      <a:r>
                        <a:rPr kumimoji="1" lang="en-US" altLang="ja-JP" sz="1400" baseline="0" dirty="0" smtClean="0"/>
                        <a:t> - 247</a:t>
                      </a:r>
                      <a:endParaRPr kumimoji="1" lang="ja-JP" altLang="en-US" sz="1400" dirty="0"/>
                    </a:p>
                  </a:txBody>
                  <a:tcPr>
                    <a:lnT w="12700" cap="flat" cmpd="sng" algn="ctr">
                      <a:solidFill>
                        <a:scrgbClr r="0" g="0" b="0"/>
                      </a:solidFill>
                      <a:prstDash val="solid"/>
                      <a:round/>
                      <a:headEnd type="none" w="med" len="med"/>
                      <a:tailEnd type="none" w="med" len="med"/>
                    </a:lnT>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Size of data block and IE</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lnSpcReduction="10000"/>
          </a:bodyPr>
          <a:lstStyle/>
          <a:p>
            <a:pPr>
              <a:buFont typeface="Times New Roman" pitchFamily="16" charset="0"/>
              <a:buChar char="•"/>
            </a:pPr>
            <a:r>
              <a:rPr lang="en-GB" dirty="0" smtClean="0"/>
              <a:t>IE has 1-byte length field.</a:t>
            </a:r>
          </a:p>
          <a:p>
            <a:pPr lvl="1">
              <a:buFont typeface="Times New Roman" pitchFamily="16" charset="0"/>
              <a:buChar char="•"/>
            </a:pPr>
            <a:r>
              <a:rPr lang="en-GB" dirty="0" smtClean="0"/>
              <a:t>Maximum size of IE is 1(type) + 1(length) + 255(data)</a:t>
            </a:r>
          </a:p>
          <a:p>
            <a:pPr lvl="1">
              <a:buFont typeface="Times New Roman" pitchFamily="16" charset="0"/>
              <a:buChar char="•"/>
            </a:pPr>
            <a:r>
              <a:rPr lang="en-GB" dirty="0" smtClean="0"/>
              <a:t>This is too small for some kinds of </a:t>
            </a:r>
            <a:r>
              <a:rPr lang="en-US" altLang="ja-JP" dirty="0" smtClean="0"/>
              <a:t>upper</a:t>
            </a:r>
            <a:r>
              <a:rPr lang="en-GB" dirty="0" smtClean="0"/>
              <a:t> layer protocols.</a:t>
            </a:r>
          </a:p>
          <a:p>
            <a:pPr>
              <a:buFont typeface="Times New Roman" pitchFamily="16" charset="0"/>
              <a:buChar char="•"/>
            </a:pPr>
            <a:r>
              <a:rPr lang="en-GB" dirty="0" smtClean="0"/>
              <a:t>‘Data block’ for an </a:t>
            </a:r>
            <a:r>
              <a:rPr lang="en-US" altLang="ja-JP" dirty="0" smtClean="0"/>
              <a:t>upper</a:t>
            </a:r>
            <a:r>
              <a:rPr lang="en-GB" dirty="0" smtClean="0"/>
              <a:t> layer protocol should be fragmented to several </a:t>
            </a:r>
            <a:r>
              <a:rPr lang="en-GB" dirty="0" err="1" smtClean="0"/>
              <a:t>IEs</a:t>
            </a:r>
            <a:r>
              <a:rPr lang="en-GB" dirty="0" smtClean="0"/>
              <a:t> when needed.</a:t>
            </a:r>
          </a:p>
          <a:p>
            <a:pPr>
              <a:buFont typeface="Times New Roman" pitchFamily="16" charset="0"/>
              <a:buChar char="•"/>
            </a:pPr>
            <a:r>
              <a:rPr lang="en-GB" dirty="0" smtClean="0"/>
              <a:t>New IE has to have the ‘More IE Fragment’ bit.</a:t>
            </a:r>
          </a:p>
          <a:p>
            <a:pPr>
              <a:buFont typeface="Times New Roman" pitchFamily="16" charset="0"/>
              <a:buChar char="•"/>
            </a:pPr>
            <a:r>
              <a:rPr lang="en-GB" dirty="0" smtClean="0"/>
              <a:t>Order of New </a:t>
            </a:r>
            <a:r>
              <a:rPr lang="en-GB" dirty="0" err="1" smtClean="0"/>
              <a:t>IEs</a:t>
            </a:r>
            <a:r>
              <a:rPr lang="en-GB" dirty="0" smtClean="0"/>
              <a:t> must not be changed during transmission.</a:t>
            </a:r>
          </a:p>
          <a:p>
            <a:pPr lvl="1">
              <a:buFont typeface="Times New Roman" pitchFamily="16" charset="0"/>
              <a:buChar char="•"/>
            </a:pPr>
            <a:r>
              <a:rPr lang="en-GB" dirty="0" smtClean="0"/>
              <a:t>otherwise, each of New IE have sequence number?</a:t>
            </a:r>
          </a:p>
          <a:p>
            <a:pPr>
              <a:buFont typeface="Times New Roman" pitchFamily="16" charset="0"/>
              <a:buChar char="•"/>
            </a:pPr>
            <a:r>
              <a:rPr lang="en-GB" dirty="0" smtClean="0"/>
              <a:t>802.11 has fragmentation mechanism for big frames</a:t>
            </a:r>
          </a:p>
          <a:p>
            <a:pPr lvl="1">
              <a:buFont typeface="Times New Roman" pitchFamily="16" charset="0"/>
              <a:buChar char="•"/>
            </a:pPr>
            <a:r>
              <a:rPr lang="en-GB" dirty="0" smtClean="0"/>
              <a:t>Fragment Number field (7.1.3.4.2)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Size of data block and IE (cont.)</a:t>
            </a:r>
            <a:endParaRPr lang="en-US" dirty="0"/>
          </a:p>
        </p:txBody>
      </p:sp>
      <p:sp>
        <p:nvSpPr>
          <p:cNvPr id="4" name="Date Placeholder 3"/>
          <p:cNvSpPr>
            <a:spLocks noGrp="1"/>
          </p:cNvSpPr>
          <p:nvPr>
            <p:ph type="dt" idx="10"/>
          </p:nvPr>
        </p:nvSpPr>
        <p:spPr/>
        <p:txBody>
          <a:bodyPr/>
          <a:lstStyle/>
          <a:p>
            <a:r>
              <a:rPr lang="en-US" smtClean="0"/>
              <a:t>July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graphicFrame>
        <p:nvGraphicFramePr>
          <p:cNvPr id="7" name="表 6"/>
          <p:cNvGraphicFramePr>
            <a:graphicFrameLocks noGrp="1"/>
          </p:cNvGraphicFramePr>
          <p:nvPr/>
        </p:nvGraphicFramePr>
        <p:xfrm>
          <a:off x="457200" y="3429000"/>
          <a:ext cx="8001000" cy="741680"/>
        </p:xfrm>
        <a:graphic>
          <a:graphicData uri="http://schemas.openxmlformats.org/drawingml/2006/table">
            <a:tbl>
              <a:tblPr firstRow="1" bandRow="1">
                <a:tableStyleId>{8799B23B-EC83-4686-B30A-512413B5E67A}</a:tableStyleId>
              </a:tblPr>
              <a:tblGrid>
                <a:gridCol w="1143000"/>
                <a:gridCol w="1143000"/>
                <a:gridCol w="1143000"/>
                <a:gridCol w="1143000"/>
                <a:gridCol w="1143000"/>
                <a:gridCol w="1143000"/>
                <a:gridCol w="1143000"/>
              </a:tblGrid>
              <a:tr h="370840">
                <a:tc>
                  <a:txBody>
                    <a:bodyPr/>
                    <a:lstStyle/>
                    <a:p>
                      <a:pPr algn="ctr"/>
                      <a:endParaRPr kumimoji="1" lang="ja-JP" altLang="en-US" sz="1200" dirty="0"/>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sz="1200" dirty="0" smtClean="0"/>
                        <a:t>Element ID</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length</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flags</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SNAP header</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protocol</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data</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kumimoji="1" lang="en-US" altLang="ja-JP" sz="1200" dirty="0" smtClean="0"/>
                        <a:t>Octets:</a:t>
                      </a:r>
                      <a:endParaRPr kumimoji="1" lang="ja-JP" altLang="en-US" sz="1200" dirty="0"/>
                    </a:p>
                  </a:txBody>
                  <a:tcPr/>
                </a:tc>
                <a:tc>
                  <a:txBody>
                    <a:bodyPr/>
                    <a:lstStyle/>
                    <a:p>
                      <a:pPr algn="ctr"/>
                      <a:r>
                        <a:rPr kumimoji="1" lang="en-US" altLang="ja-JP" sz="1200" dirty="0" smtClean="0"/>
                        <a:t>1</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6</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2</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r>
                        <a:rPr kumimoji="1" lang="en-US" altLang="ja-JP" sz="1200" baseline="0" dirty="0" smtClean="0"/>
                        <a:t> - 246</a:t>
                      </a:r>
                      <a:endParaRPr kumimoji="1" lang="ja-JP" altLang="en-US" sz="1200" dirty="0"/>
                    </a:p>
                  </a:txBody>
                  <a:tcPr>
                    <a:lnT w="12700" cap="flat" cmpd="sng" algn="ctr">
                      <a:solidFill>
                        <a:scrgbClr r="0" g="0" b="0"/>
                      </a:solidFill>
                      <a:prstDash val="solid"/>
                      <a:round/>
                      <a:headEnd type="none" w="med" len="med"/>
                      <a:tailEnd type="none" w="med" len="med"/>
                    </a:lnT>
                  </a:tcPr>
                </a:tc>
              </a:tr>
            </a:tbl>
          </a:graphicData>
        </a:graphic>
      </p:graphicFrame>
      <p:graphicFrame>
        <p:nvGraphicFramePr>
          <p:cNvPr id="8" name="表 7"/>
          <p:cNvGraphicFramePr>
            <a:graphicFrameLocks noGrp="1"/>
          </p:cNvGraphicFramePr>
          <p:nvPr/>
        </p:nvGraphicFramePr>
        <p:xfrm>
          <a:off x="457200" y="4419600"/>
          <a:ext cx="8001000" cy="741680"/>
        </p:xfrm>
        <a:graphic>
          <a:graphicData uri="http://schemas.openxmlformats.org/drawingml/2006/table">
            <a:tbl>
              <a:tblPr firstRow="1" bandRow="1">
                <a:tableStyleId>{8799B23B-EC83-4686-B30A-512413B5E67A}</a:tableStyleId>
              </a:tblPr>
              <a:tblGrid>
                <a:gridCol w="1143000"/>
                <a:gridCol w="1143000"/>
                <a:gridCol w="1143000"/>
                <a:gridCol w="1143000"/>
                <a:gridCol w="1143000"/>
                <a:gridCol w="1143000"/>
                <a:gridCol w="1143000"/>
              </a:tblGrid>
              <a:tr h="370840">
                <a:tc>
                  <a:txBody>
                    <a:bodyPr/>
                    <a:lstStyle/>
                    <a:p>
                      <a:pPr algn="ctr"/>
                      <a:endParaRPr kumimoji="1" lang="ja-JP" altLang="en-US" sz="1200" dirty="0"/>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sz="1200" dirty="0" smtClean="0"/>
                        <a:t>Element ID</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length</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flags</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pPr algn="ctr"/>
                      <a:r>
                        <a:rPr kumimoji="1" lang="en-US" altLang="ja-JP" sz="1200" dirty="0" smtClean="0"/>
                        <a:t>data (cont.)</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kumimoji="1" lang="en-US" altLang="ja-JP" sz="1200" dirty="0" smtClean="0"/>
                        <a:t>Octets:</a:t>
                      </a:r>
                      <a:endParaRPr kumimoji="1" lang="ja-JP" altLang="en-US" sz="1200" dirty="0"/>
                    </a:p>
                  </a:txBody>
                  <a:tcPr/>
                </a:tc>
                <a:tc>
                  <a:txBody>
                    <a:bodyPr/>
                    <a:lstStyle/>
                    <a:p>
                      <a:pPr algn="ctr"/>
                      <a:r>
                        <a:rPr kumimoji="1" lang="en-US" altLang="ja-JP" sz="1200" dirty="0" smtClean="0"/>
                        <a:t>1</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1 - 254</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endParaRPr kumimoji="1" lang="ja-JP" altLang="en-US" sz="1200" dirty="0"/>
                    </a:p>
                  </a:txBody>
                  <a:tcPr>
                    <a:lnT w="12700" cap="flat" cmpd="sng" algn="ctr">
                      <a:solidFill>
                        <a:scrgbClr r="0" g="0" b="0"/>
                      </a:solidFill>
                      <a:prstDash val="solid"/>
                      <a:round/>
                      <a:headEnd type="none" w="med" len="med"/>
                      <a:tailEnd type="none" w="med" len="med"/>
                    </a:lnT>
                  </a:tcPr>
                </a:tc>
              </a:tr>
            </a:tbl>
          </a:graphicData>
        </a:graphic>
      </p:graphicFrame>
      <p:sp>
        <p:nvSpPr>
          <p:cNvPr id="9" name="線吹き出し 1 (枠付き) 8"/>
          <p:cNvSpPr/>
          <p:nvPr/>
        </p:nvSpPr>
        <p:spPr bwMode="auto">
          <a:xfrm>
            <a:off x="5410200" y="2362200"/>
            <a:ext cx="1981200" cy="381000"/>
          </a:xfrm>
          <a:prstGeom prst="borderCallout1">
            <a:avLst>
              <a:gd name="adj1" fmla="val 18750"/>
              <a:gd name="adj2" fmla="val -8333"/>
              <a:gd name="adj3" fmla="val 305000"/>
              <a:gd name="adj4" fmla="val -26410"/>
            </a:avLst>
          </a:prstGeom>
          <a:solidFill>
            <a:srgbClr val="00B8FF"/>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0" i="0" u="none" strike="noStrike" cap="none" normalizeH="0" baseline="0" dirty="0" smtClean="0">
                <a:ln>
                  <a:noFill/>
                </a:ln>
                <a:solidFill>
                  <a:schemeClr val="bg1"/>
                </a:solidFill>
                <a:effectLst/>
                <a:latin typeface="Times New Roman" pitchFamily="16" charset="0"/>
                <a:ea typeface="MS Gothic" charset="-128"/>
              </a:rPr>
              <a:t>More IE fragment</a:t>
            </a:r>
            <a:r>
              <a:rPr kumimoji="0" lang="en-US" altLang="ja-JP" sz="1200" b="0" i="0" u="none" strike="noStrike" cap="none" normalizeH="0" dirty="0" smtClean="0">
                <a:ln>
                  <a:noFill/>
                </a:ln>
                <a:solidFill>
                  <a:schemeClr val="bg1"/>
                </a:solidFill>
                <a:effectLst/>
                <a:latin typeface="Times New Roman" pitchFamily="16" charset="0"/>
                <a:ea typeface="MS Gothic" charset="-128"/>
              </a:rPr>
              <a:t> bit = 1</a:t>
            </a:r>
            <a:endParaRPr kumimoji="0" lang="ja-JP"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 name="線吹き出し 1 (枠付き) 9"/>
          <p:cNvSpPr/>
          <p:nvPr/>
        </p:nvSpPr>
        <p:spPr bwMode="auto">
          <a:xfrm>
            <a:off x="5334000" y="5105400"/>
            <a:ext cx="1981200" cy="381000"/>
          </a:xfrm>
          <a:prstGeom prst="borderCallout1">
            <a:avLst>
              <a:gd name="adj1" fmla="val 18750"/>
              <a:gd name="adj2" fmla="val -8333"/>
              <a:gd name="adj3" fmla="val -111667"/>
              <a:gd name="adj4" fmla="val -20641"/>
            </a:avLst>
          </a:prstGeom>
          <a:solidFill>
            <a:srgbClr val="00B8FF"/>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0" i="0" u="none" strike="noStrike" cap="none" normalizeH="0" baseline="0" dirty="0" smtClean="0">
                <a:ln>
                  <a:noFill/>
                </a:ln>
                <a:solidFill>
                  <a:schemeClr val="bg1"/>
                </a:solidFill>
                <a:effectLst/>
                <a:latin typeface="Times New Roman" pitchFamily="16" charset="0"/>
                <a:ea typeface="MS Gothic" charset="-128"/>
              </a:rPr>
              <a:t>More IE fragment</a:t>
            </a:r>
            <a:r>
              <a:rPr kumimoji="0" lang="en-US" altLang="ja-JP" sz="1200" b="0" i="0" u="none" strike="noStrike" cap="none" normalizeH="0" dirty="0" smtClean="0">
                <a:ln>
                  <a:noFill/>
                </a:ln>
                <a:solidFill>
                  <a:schemeClr val="bg1"/>
                </a:solidFill>
                <a:effectLst/>
                <a:latin typeface="Times New Roman" pitchFamily="16" charset="0"/>
                <a:ea typeface="MS Gothic" charset="-128"/>
              </a:rPr>
              <a:t> bit = 0</a:t>
            </a:r>
            <a:endParaRPr kumimoji="0" lang="ja-JP" altLang="en-US" sz="12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6" name="曲線コネクタ 15"/>
          <p:cNvCxnSpPr/>
          <p:nvPr/>
        </p:nvCxnSpPr>
        <p:spPr bwMode="auto">
          <a:xfrm rot="10800000" flipV="1">
            <a:off x="5029200" y="3733800"/>
            <a:ext cx="3505200" cy="381000"/>
          </a:xfrm>
          <a:prstGeom prst="curvedConnector3">
            <a:avLst>
              <a:gd name="adj1" fmla="val -10507"/>
            </a:avLst>
          </a:prstGeom>
          <a:solidFill>
            <a:srgbClr val="00B8FF"/>
          </a:solidFill>
          <a:ln w="9525" cap="flat" cmpd="sng" algn="ctr">
            <a:solidFill>
              <a:schemeClr val="tx1"/>
            </a:solidFill>
            <a:prstDash val="solid"/>
            <a:round/>
            <a:headEnd type="none" w="med" len="med"/>
            <a:tailEnd type="arrow"/>
          </a:ln>
          <a:effectLst/>
        </p:spPr>
      </p:cxnSp>
      <p:cxnSp>
        <p:nvCxnSpPr>
          <p:cNvPr id="21" name="曲線コネクタ 20"/>
          <p:cNvCxnSpPr/>
          <p:nvPr/>
        </p:nvCxnSpPr>
        <p:spPr bwMode="auto">
          <a:xfrm rot="10800000" flipV="1">
            <a:off x="1524000" y="4114800"/>
            <a:ext cx="3581400" cy="381000"/>
          </a:xfrm>
          <a:prstGeom prst="curvedConnector3">
            <a:avLst>
              <a:gd name="adj1" fmla="val 109574"/>
            </a:avLst>
          </a:prstGeom>
          <a:solidFill>
            <a:srgbClr val="00B8FF"/>
          </a:solidFill>
          <a:ln w="9525" cap="flat" cmpd="sng" algn="ctr">
            <a:solidFill>
              <a:schemeClr val="tx1"/>
            </a:solidFill>
            <a:prstDash val="solid"/>
            <a:round/>
            <a:headEnd type="none" w="med" len="med"/>
            <a:tailEnd type="arrow"/>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1088</TotalTime>
  <Words>1647</Words>
  <Application>Microsoft Macintosh PowerPoint</Application>
  <PresentationFormat>画面に合わせる (4:3)</PresentationFormat>
  <Paragraphs>298</Paragraphs>
  <Slides>17</Slides>
  <Notes>17</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17</vt:i4>
      </vt:variant>
    </vt:vector>
  </HeadingPairs>
  <TitlesOfParts>
    <vt:vector size="18" baseType="lpstr">
      <vt:lpstr>Office Theme</vt:lpstr>
      <vt:lpstr>Upper Layer Data on Management frames</vt:lpstr>
      <vt:lpstr>Abstract</vt:lpstr>
      <vt:lpstr>Grammatical: Upper or Higher?</vt:lpstr>
      <vt:lpstr>Desirable nature of “container”</vt:lpstr>
      <vt:lpstr>Compatibility</vt:lpstr>
      <vt:lpstr>Compatibility (cont.)</vt:lpstr>
      <vt:lpstr>Multiple protocols</vt:lpstr>
      <vt:lpstr>Size of data block and IE</vt:lpstr>
      <vt:lpstr>Size of data block and IE (cont.)</vt:lpstr>
      <vt:lpstr>More opportunities for data exchange</vt:lpstr>
      <vt:lpstr>More opportunities for exchange (cont.)</vt:lpstr>
      <vt:lpstr>Declare and check security status</vt:lpstr>
      <vt:lpstr>Declare and check security status (cont.)</vt:lpstr>
      <vt:lpstr>Declare and check security status (cont.)</vt:lpstr>
      <vt:lpstr>Two types of MLME interfaces</vt:lpstr>
      <vt:lpstr>Actual Upper Layers</vt:lpstr>
      <vt:lpstr>Discussion</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Upper Layer Data on Management Frames</dc:title>
  <dc:subject/>
  <dc:creator>Hiroki Nakano</dc:creator>
  <cp:keywords/>
  <dc:description/>
  <cp:lastModifiedBy>中野 博樹</cp:lastModifiedBy>
  <cp:revision>116</cp:revision>
  <cp:lastPrinted>1601-01-01T00:00:00Z</cp:lastPrinted>
  <dcterms:created xsi:type="dcterms:W3CDTF">2011-07-18T20:02:40Z</dcterms:created>
  <dcterms:modified xsi:type="dcterms:W3CDTF">2011-07-18T22:08:05Z</dcterms:modified>
  <cp:category/>
</cp:coreProperties>
</file>