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doc" ContentType="application/msword"/>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Default Extension="pict" ContentType="image/pict"/>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257" r:id="rId3"/>
    <p:sldId id="265" r:id="rId4"/>
    <p:sldId id="266" r:id="rId5"/>
    <p:sldId id="271" r:id="rId6"/>
    <p:sldId id="272" r:id="rId7"/>
    <p:sldId id="273" r:id="rId8"/>
    <p:sldId id="274" r:id="rId9"/>
    <p:sldId id="275" r:id="rId10"/>
    <p:sldId id="276" r:id="rId11"/>
    <p:sldId id="277" r:id="rId12"/>
    <p:sldId id="27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45" d="100"/>
          <a:sy n="145" d="100"/>
        </p:scale>
        <p:origin x="-640"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de-DE" smtClean="0"/>
              <a:t>doc.: IEEE 802.11-11/0841r0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de-DE" smtClean="0"/>
              <a:t>May 2011</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de-DE"/>
              <a:t>Marc Emmelmann, Fraunhofer FOKUS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822D89F6-D236-754C-AAFB-5139E24519AA}" type="slidenum">
              <a:rPr lang="en-US"/>
              <a:pPr>
                <a:defRPr/>
              </a:pPr>
              <a:t>‹Nr.›</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de-DE" smtClean="0"/>
              <a:t>doc.: IEEE 802.11-11/0841r0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de-DE" smtClean="0"/>
              <a:t>May 2011</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de-DE"/>
              <a:t>Marc Emmelmann, Fraunhofer FOKUS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C86F2FDD-6192-6148-BC03-FF7F88B1F274}" type="slidenum">
              <a:rPr lang="en-US"/>
              <a:pPr>
                <a:defRPr/>
              </a:pPr>
              <a:t>‹Nr.›</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smtClean="0"/>
              <a:t>doc.: IEEE 802.11-11/0841r0</a:t>
            </a:r>
            <a:endParaRPr lang="en-US"/>
          </a:p>
        </p:txBody>
      </p:sp>
      <p:sp>
        <p:nvSpPr>
          <p:cNvPr id="16387" name="Rectangle 3"/>
          <p:cNvSpPr>
            <a:spLocks noGrp="1" noChangeArrowheads="1"/>
          </p:cNvSpPr>
          <p:nvPr>
            <p:ph type="dt" sz="quarter" idx="1"/>
          </p:nvPr>
        </p:nvSpPr>
        <p:spPr>
          <a:noFill/>
        </p:spPr>
        <p:txBody>
          <a:bodyPr/>
          <a:lstStyle/>
          <a:p>
            <a:r>
              <a:rPr lang="de-DE" smtClean="0"/>
              <a:t>May 2011</a:t>
            </a:r>
            <a:endParaRPr lang="en-US"/>
          </a:p>
        </p:txBody>
      </p:sp>
      <p:sp>
        <p:nvSpPr>
          <p:cNvPr id="16388" name="Rectangle 6"/>
          <p:cNvSpPr>
            <a:spLocks noGrp="1" noChangeArrowheads="1"/>
          </p:cNvSpPr>
          <p:nvPr>
            <p:ph type="ftr" sz="quarter" idx="4"/>
          </p:nvPr>
        </p:nvSpPr>
        <p:spPr>
          <a:noFill/>
        </p:spPr>
        <p:txBody>
          <a:bodyPr/>
          <a:lstStyle/>
          <a:p>
            <a:pPr lvl="4"/>
            <a:r>
              <a:rPr lang="de-DE"/>
              <a:t>Marc Emmelmann, Fraunhofer FOKUS</a:t>
            </a:r>
            <a:endParaRPr lang="en-US"/>
          </a:p>
        </p:txBody>
      </p:sp>
      <p:sp>
        <p:nvSpPr>
          <p:cNvPr id="16389" name="Rectangle 7"/>
          <p:cNvSpPr>
            <a:spLocks noGrp="1" noChangeArrowheads="1"/>
          </p:cNvSpPr>
          <p:nvPr>
            <p:ph type="sldNum" sz="quarter" idx="5"/>
          </p:nvPr>
        </p:nvSpPr>
        <p:spPr>
          <a:noFill/>
        </p:spPr>
        <p:txBody>
          <a:bodyPr/>
          <a:lstStyle/>
          <a:p>
            <a:r>
              <a:rPr lang="en-US"/>
              <a:t>Page </a:t>
            </a:r>
            <a:fld id="{18A06097-C690-304D-BD44-EEA5394EF54B}" type="slidenum">
              <a:rPr lang="en-US"/>
              <a:pPr/>
              <a:t>1</a:t>
            </a:fld>
            <a:endParaRPr 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smtClean="0"/>
              <a:t>doc.: IEEE 802.11-11/0841r0</a:t>
            </a:r>
            <a:endParaRPr lang="en-US"/>
          </a:p>
        </p:txBody>
      </p:sp>
      <p:sp>
        <p:nvSpPr>
          <p:cNvPr id="18435" name="Rectangle 3"/>
          <p:cNvSpPr>
            <a:spLocks noGrp="1" noChangeArrowheads="1"/>
          </p:cNvSpPr>
          <p:nvPr>
            <p:ph type="dt" sz="quarter" idx="1"/>
          </p:nvPr>
        </p:nvSpPr>
        <p:spPr>
          <a:noFill/>
        </p:spPr>
        <p:txBody>
          <a:bodyPr/>
          <a:lstStyle/>
          <a:p>
            <a:r>
              <a:rPr lang="de-DE" smtClean="0"/>
              <a:t>May 2011</a:t>
            </a:r>
            <a:endParaRPr lang="en-US"/>
          </a:p>
        </p:txBody>
      </p:sp>
      <p:sp>
        <p:nvSpPr>
          <p:cNvPr id="18436" name="Rectangle 6"/>
          <p:cNvSpPr>
            <a:spLocks noGrp="1" noChangeArrowheads="1"/>
          </p:cNvSpPr>
          <p:nvPr>
            <p:ph type="ftr" sz="quarter" idx="4"/>
          </p:nvPr>
        </p:nvSpPr>
        <p:spPr>
          <a:noFill/>
        </p:spPr>
        <p:txBody>
          <a:bodyPr/>
          <a:lstStyle/>
          <a:p>
            <a:pPr lvl="4"/>
            <a:r>
              <a:rPr lang="de-DE"/>
              <a:t>Marc Emmelmann, Fraunhofer FOKUS</a:t>
            </a:r>
            <a:endParaRPr lang="en-US"/>
          </a:p>
        </p:txBody>
      </p:sp>
      <p:sp>
        <p:nvSpPr>
          <p:cNvPr id="18437" name="Rectangle 7"/>
          <p:cNvSpPr>
            <a:spLocks noGrp="1" noChangeArrowheads="1"/>
          </p:cNvSpPr>
          <p:nvPr>
            <p:ph type="sldNum" sz="quarter" idx="5"/>
          </p:nvPr>
        </p:nvSpPr>
        <p:spPr>
          <a:noFill/>
        </p:spPr>
        <p:txBody>
          <a:bodyPr/>
          <a:lstStyle/>
          <a:p>
            <a:r>
              <a:rPr lang="en-US"/>
              <a:t>Page </a:t>
            </a:r>
            <a:fld id="{37DBE1F9-DFBC-C844-991C-C9E059CA6258}" type="slidenum">
              <a:rPr lang="en-US"/>
              <a:pPr/>
              <a:t>2</a:t>
            </a:fld>
            <a:endParaRPr 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Master-Untertitelformat bearbeiten</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May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D46FF46-5B58-BF4A-A998-DDA49415436C}" type="slidenum">
              <a:rPr lang="en-US"/>
              <a:pPr>
                <a:defRPr/>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May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3E35C9E-AC8F-3E40-A4FA-5A9D0E87F34E}" type="slidenum">
              <a:rPr lang="en-US"/>
              <a:pPr>
                <a:defRPr/>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Mastertitelformat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May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9200387-BBA1-D448-9073-2F9B3516410F}" type="slidenum">
              <a:rPr lang="en-US"/>
              <a:pPr>
                <a:defRPr/>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May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28BAA6-A0C9-1C4E-8C7C-5F55952476CD}" type="slidenum">
              <a:rPr lang="en-US"/>
              <a:pPr>
                <a:defRPr/>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Mastertitelformat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Mastertextformat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May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74DCBBA-9875-834D-B993-C6BF0436B58D}" type="slidenum">
              <a:rPr lang="en-US"/>
              <a:pPr>
                <a:defRPr/>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May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31C5B2-3E4B-9148-BD45-2D7D9041627B}" type="slidenum">
              <a:rPr lang="en-US"/>
              <a:pPr>
                <a:defRPr/>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Mastertitelformat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de-DE" smtClean="0"/>
              <a:t>May 2011</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8B89D54-14EC-3046-A2B9-2E6368328F29}" type="slidenum">
              <a:rPr lang="en-US"/>
              <a:pPr>
                <a:defRPr/>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de-DE" smtClean="0"/>
              <a:t>May 2011</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8E95B16-BB59-9748-BF4F-A3C0CECEE281}" type="slidenum">
              <a:rPr lang="en-US"/>
              <a:pPr>
                <a:defRPr/>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smtClean="0"/>
              <a:t>May 2011</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E936124-35BF-3C43-9601-5069CFBA6651}" type="slidenum">
              <a:rPr lang="en-US"/>
              <a:pPr>
                <a:defRPr/>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Mastertitelformat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May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DA997C3-5F58-1F4C-BCEE-88EB97F4E46B}" type="slidenum">
              <a:rPr lang="en-US"/>
              <a:pPr>
                <a:defRPr/>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Mastertitelformat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May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E51A75C-9EA9-E640-95F3-478370C18948}" type="slidenum">
              <a:rPr lang="en-US"/>
              <a:pPr>
                <a:defRPr/>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5534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vl1pPr>
          </a:lstStyle>
          <a:p>
            <a:pPr>
              <a:defRPr/>
            </a:pPr>
            <a:r>
              <a:rPr lang="de-DE" smtClean="0"/>
              <a:t>May 2011</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de-DE" smtClean="0"/>
              <a:t>Marc Emmelmann, Fraunhofer FOKUS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B8E74737-CBB6-684D-B5DB-6D26607D2F67}" type="slidenum">
              <a:rPr lang="en-US"/>
              <a:pPr>
                <a:defRPr/>
              </a:pPr>
              <a:t>‹Nr.›</a:t>
            </a:fld>
            <a:endParaRPr lang="en-US"/>
          </a:p>
        </p:txBody>
      </p:sp>
      <p:sp>
        <p:nvSpPr>
          <p:cNvPr id="1031" name="Rectangle 7"/>
          <p:cNvSpPr>
            <a:spLocks noChangeArrowheads="1"/>
          </p:cNvSpPr>
          <p:nvPr/>
        </p:nvSpPr>
        <p:spPr bwMode="auto">
          <a:xfrm>
            <a:off x="5636851" y="332601"/>
            <a:ext cx="2808649"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sz="1800" b="1" dirty="0"/>
              <a:t>doc.: IEEE 802.11</a:t>
            </a:r>
            <a:r>
              <a:rPr lang="en-US" sz="1800" b="1" dirty="0" smtClean="0"/>
              <a:t>-11/0841r0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2004-Dok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Datumsplatzhalter 3"/>
          <p:cNvSpPr>
            <a:spLocks noGrp="1"/>
          </p:cNvSpPr>
          <p:nvPr>
            <p:ph type="dt" sz="quarter" idx="10"/>
          </p:nvPr>
        </p:nvSpPr>
        <p:spPr>
          <a:noFill/>
        </p:spPr>
        <p:txBody>
          <a:bodyPr/>
          <a:lstStyle/>
          <a:p>
            <a:r>
              <a:rPr lang="de-DE" smtClean="0"/>
              <a:t>May 2011</a:t>
            </a:r>
            <a:endParaRPr lang="en-US"/>
          </a:p>
        </p:txBody>
      </p:sp>
      <p:sp>
        <p:nvSpPr>
          <p:cNvPr id="15364" name="Fußzeilenplatzhalter 4"/>
          <p:cNvSpPr>
            <a:spLocks noGrp="1"/>
          </p:cNvSpPr>
          <p:nvPr>
            <p:ph type="ftr" sz="quarter" idx="11"/>
          </p:nvPr>
        </p:nvSpPr>
        <p:spPr>
          <a:noFill/>
        </p:spPr>
        <p:txBody>
          <a:bodyPr/>
          <a:lstStyle/>
          <a:p>
            <a:r>
              <a:rPr lang="de-DE" smtClean="0"/>
              <a:t>Marc Emmelmann, Fraunhofer FOKUS</a:t>
            </a:r>
            <a:endParaRPr lang="en-US"/>
          </a:p>
        </p:txBody>
      </p:sp>
      <p:sp>
        <p:nvSpPr>
          <p:cNvPr id="15365" name="Foliennummernplatzhalter 5"/>
          <p:cNvSpPr>
            <a:spLocks noGrp="1"/>
          </p:cNvSpPr>
          <p:nvPr>
            <p:ph type="sldNum" sz="quarter" idx="12"/>
          </p:nvPr>
        </p:nvSpPr>
        <p:spPr>
          <a:noFill/>
        </p:spPr>
        <p:txBody>
          <a:bodyPr/>
          <a:lstStyle/>
          <a:p>
            <a:r>
              <a:rPr lang="en-US" smtClean="0"/>
              <a:t>Slide </a:t>
            </a:r>
            <a:fld id="{8250B488-CA91-C54D-AED2-4DDCBE5343D5}" type="slidenum">
              <a:rPr lang="en-US" smtClean="0"/>
              <a:pPr/>
              <a:t>1</a:t>
            </a:fld>
            <a:endParaRPr lang="en-US" smtClean="0"/>
          </a:p>
        </p:txBody>
      </p:sp>
      <p:sp>
        <p:nvSpPr>
          <p:cNvPr id="15366" name="Rectangle 2"/>
          <p:cNvSpPr>
            <a:spLocks noGrp="1" noChangeArrowheads="1"/>
          </p:cNvSpPr>
          <p:nvPr>
            <p:ph type="title"/>
          </p:nvPr>
        </p:nvSpPr>
        <p:spPr>
          <a:noFill/>
        </p:spPr>
        <p:txBody>
          <a:bodyPr/>
          <a:lstStyle/>
          <a:p>
            <a:r>
              <a:rPr lang="en-US" dirty="0" smtClean="0"/>
              <a:t>Verification of </a:t>
            </a:r>
            <a:r>
              <a:rPr lang="en-US" dirty="0" err="1" smtClean="0"/>
              <a:t>TGai</a:t>
            </a:r>
            <a:r>
              <a:rPr lang="en-US" dirty="0" smtClean="0"/>
              <a:t> Requirements</a:t>
            </a:r>
            <a:endParaRPr lang="en-US" dirty="0"/>
          </a:p>
        </p:txBody>
      </p:sp>
      <p:sp>
        <p:nvSpPr>
          <p:cNvPr id="15367"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a:t>Date:</a:t>
            </a:r>
            <a:r>
              <a:rPr lang="en-US" sz="2000" b="0" dirty="0" smtClean="0"/>
              <a:t> 2011-05-24</a:t>
            </a:r>
            <a:endParaRPr lang="en-US" sz="2000" b="0" dirty="0"/>
          </a:p>
        </p:txBody>
      </p:sp>
      <p:graphicFrame>
        <p:nvGraphicFramePr>
          <p:cNvPr id="15362" name="Object 2"/>
          <p:cNvGraphicFramePr>
            <a:graphicFrameLocks noChangeAspect="1"/>
          </p:cNvGraphicFramePr>
          <p:nvPr/>
        </p:nvGraphicFramePr>
        <p:xfrm>
          <a:off x="508000" y="2214563"/>
          <a:ext cx="8156575" cy="2628900"/>
        </p:xfrm>
        <a:graphic>
          <a:graphicData uri="http://schemas.openxmlformats.org/presentationml/2006/ole">
            <p:oleObj spid="_x0000_s15362" name="Dokument" r:id="rId4" imgW="8255000" imgH="2667000" progId="Word.Document.8">
              <p:embed/>
            </p:oleObj>
          </a:graphicData>
        </a:graphic>
      </p:graphicFrame>
      <p:sp>
        <p:nvSpPr>
          <p:cNvPr id="15368"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Verification of CONSTRAINTS</a:t>
            </a:r>
            <a:endParaRPr lang="en-US" dirty="0"/>
          </a:p>
        </p:txBody>
      </p:sp>
      <p:sp>
        <p:nvSpPr>
          <p:cNvPr id="3" name="Inhaltsplatzhalter 2"/>
          <p:cNvSpPr>
            <a:spLocks noGrp="1"/>
          </p:cNvSpPr>
          <p:nvPr>
            <p:ph idx="1"/>
          </p:nvPr>
        </p:nvSpPr>
        <p:spPr/>
        <p:txBody>
          <a:bodyPr/>
          <a:lstStyle/>
          <a:p>
            <a:r>
              <a:rPr lang="en-US" dirty="0" smtClean="0"/>
              <a:t>Req.2.5.1.1 (Maintaining </a:t>
            </a:r>
            <a:r>
              <a:rPr lang="en-US" dirty="0" err="1" smtClean="0"/>
              <a:t>RNSA’s</a:t>
            </a:r>
            <a:r>
              <a:rPr lang="en-US" dirty="0" smtClean="0"/>
              <a:t> security level)</a:t>
            </a:r>
          </a:p>
          <a:p>
            <a:pPr lvl="1"/>
            <a:endParaRPr lang="en-US" dirty="0" smtClean="0"/>
          </a:p>
          <a:p>
            <a:pPr lvl="1"/>
            <a:r>
              <a:rPr lang="en-US" dirty="0" smtClean="0"/>
              <a:t>The </a:t>
            </a:r>
            <a:r>
              <a:rPr lang="en-US" dirty="0" err="1" smtClean="0"/>
              <a:t>TGai</a:t>
            </a:r>
            <a:r>
              <a:rPr lang="en-US" dirty="0" smtClean="0"/>
              <a:t> amendment shall assure </a:t>
            </a:r>
            <a:r>
              <a:rPr lang="en-US" b="1" dirty="0" smtClean="0"/>
              <a:t>maintaining </a:t>
            </a:r>
            <a:r>
              <a:rPr lang="en-US" b="1" dirty="0" err="1" smtClean="0"/>
              <a:t>RSNA’s</a:t>
            </a:r>
            <a:r>
              <a:rPr lang="en-US" b="1" dirty="0" smtClean="0"/>
              <a:t> security level</a:t>
            </a:r>
            <a:r>
              <a:rPr lang="en-US" dirty="0" smtClean="0"/>
              <a:t>. Solutions shall demonstrate that they do not degrade the security offered by Robust Security Network Association (RSNA) already defined in 802.11. Solutions employing security schemes other than RSNA shall demonstrate that they are at least as secure as RSNA </a:t>
            </a:r>
          </a:p>
          <a:p>
            <a:pPr lvl="1"/>
            <a:endParaRPr lang="en-US" dirty="0" smtClean="0"/>
          </a:p>
          <a:p>
            <a:pPr lvl="1"/>
            <a:r>
              <a:rPr lang="en-US" dirty="0" smtClean="0"/>
              <a:t>How do we show this? What shall be provided for verification purposes?</a:t>
            </a:r>
          </a:p>
          <a:p>
            <a:pPr lvl="1"/>
            <a:r>
              <a:rPr lang="en-US" dirty="0" smtClean="0"/>
              <a:t>It should be in a form that can be used to proof to 802.11 WG that the requirement is met (to be useful as part of security review).</a:t>
            </a:r>
            <a:endParaRPr lang="en-US" dirty="0"/>
          </a:p>
        </p:txBody>
      </p:sp>
      <p:sp>
        <p:nvSpPr>
          <p:cNvPr id="4" name="Datumsplatzhalter 3"/>
          <p:cNvSpPr>
            <a:spLocks noGrp="1"/>
          </p:cNvSpPr>
          <p:nvPr>
            <p:ph type="dt" sz="half" idx="10"/>
          </p:nvPr>
        </p:nvSpPr>
        <p:spPr/>
        <p:txBody>
          <a:bodyPr/>
          <a:lstStyle/>
          <a:p>
            <a:pPr>
              <a:defRPr/>
            </a:pPr>
            <a:r>
              <a:rPr lang="de-DE" smtClean="0"/>
              <a:t>May 2011</a:t>
            </a:r>
            <a:endParaRPr lang="en-US"/>
          </a:p>
        </p:txBody>
      </p:sp>
      <p:sp>
        <p:nvSpPr>
          <p:cNvPr id="5" name="Fußzeilenplatzhalter 4"/>
          <p:cNvSpPr>
            <a:spLocks noGrp="1"/>
          </p:cNvSpPr>
          <p:nvPr>
            <p:ph type="ftr" sz="quarter" idx="11"/>
          </p:nvPr>
        </p:nvSpPr>
        <p:spPr/>
        <p:txBody>
          <a:bodyPr/>
          <a:lstStyle/>
          <a:p>
            <a:pPr>
              <a:defRPr/>
            </a:pPr>
            <a:r>
              <a:rPr lang="de-DE" smtClean="0"/>
              <a:t>Marc Emmelmann, Fraunhofer FOKUS</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0028BAA6-A0C9-1C4E-8C7C-5F55952476CD}"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Verification of CONSTRAINTS (2)</a:t>
            </a:r>
            <a:endParaRPr lang="en-US" dirty="0"/>
          </a:p>
        </p:txBody>
      </p:sp>
      <p:sp>
        <p:nvSpPr>
          <p:cNvPr id="3" name="Inhaltsplatzhalter 2"/>
          <p:cNvSpPr>
            <a:spLocks noGrp="1"/>
          </p:cNvSpPr>
          <p:nvPr>
            <p:ph idx="1"/>
          </p:nvPr>
        </p:nvSpPr>
        <p:spPr/>
        <p:txBody>
          <a:bodyPr/>
          <a:lstStyle/>
          <a:p>
            <a:r>
              <a:rPr lang="en-US" dirty="0" smtClean="0"/>
              <a:t>Req.2.5.1.2 (Backward compatibility)</a:t>
            </a:r>
          </a:p>
          <a:p>
            <a:endParaRPr lang="en-US" dirty="0" smtClean="0"/>
          </a:p>
          <a:p>
            <a:pPr lvl="1"/>
            <a:r>
              <a:rPr lang="en-US" dirty="0" smtClean="0"/>
              <a:t>Abstract analysis of features showing “existence” of feature</a:t>
            </a:r>
          </a:p>
          <a:p>
            <a:pPr lvl="1"/>
            <a:endParaRPr lang="en-US" dirty="0" smtClean="0"/>
          </a:p>
          <a:p>
            <a:pPr lvl="1"/>
            <a:r>
              <a:rPr lang="en-US" dirty="0" smtClean="0"/>
              <a:t>Can be as simple as showing that any STA can at any time fall back to existing link set-up schemes in case a non-</a:t>
            </a:r>
            <a:r>
              <a:rPr lang="en-US" dirty="0" err="1" smtClean="0"/>
              <a:t>TGai</a:t>
            </a:r>
            <a:r>
              <a:rPr lang="en-US" dirty="0" smtClean="0"/>
              <a:t> STA is involved in the process of establishing a link.</a:t>
            </a:r>
          </a:p>
          <a:p>
            <a:pPr lvl="1"/>
            <a:endParaRPr lang="en-US" dirty="0" smtClean="0"/>
          </a:p>
        </p:txBody>
      </p:sp>
      <p:sp>
        <p:nvSpPr>
          <p:cNvPr id="4" name="Datumsplatzhalter 3"/>
          <p:cNvSpPr>
            <a:spLocks noGrp="1"/>
          </p:cNvSpPr>
          <p:nvPr>
            <p:ph type="dt" sz="half" idx="10"/>
          </p:nvPr>
        </p:nvSpPr>
        <p:spPr/>
        <p:txBody>
          <a:bodyPr/>
          <a:lstStyle/>
          <a:p>
            <a:pPr>
              <a:defRPr/>
            </a:pPr>
            <a:r>
              <a:rPr lang="de-DE" smtClean="0"/>
              <a:t>May 2011</a:t>
            </a:r>
            <a:endParaRPr lang="en-US"/>
          </a:p>
        </p:txBody>
      </p:sp>
      <p:sp>
        <p:nvSpPr>
          <p:cNvPr id="5" name="Fußzeilenplatzhalter 4"/>
          <p:cNvSpPr>
            <a:spLocks noGrp="1"/>
          </p:cNvSpPr>
          <p:nvPr>
            <p:ph type="ftr" sz="quarter" idx="11"/>
          </p:nvPr>
        </p:nvSpPr>
        <p:spPr/>
        <p:txBody>
          <a:bodyPr/>
          <a:lstStyle/>
          <a:p>
            <a:pPr>
              <a:defRPr/>
            </a:pPr>
            <a:r>
              <a:rPr lang="de-DE" smtClean="0"/>
              <a:t>Marc Emmelmann, Fraunhofer FOKUS</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0028BAA6-A0C9-1C4E-8C7C-5F55952476CD}"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Datumsplatzhalter 3"/>
          <p:cNvSpPr>
            <a:spLocks noGrp="1"/>
          </p:cNvSpPr>
          <p:nvPr>
            <p:ph type="dt" sz="quarter" idx="10"/>
          </p:nvPr>
        </p:nvSpPr>
        <p:spPr>
          <a:noFill/>
        </p:spPr>
        <p:txBody>
          <a:bodyPr/>
          <a:lstStyle/>
          <a:p>
            <a:r>
              <a:rPr lang="de-DE" smtClean="0"/>
              <a:t>May 2011</a:t>
            </a:r>
            <a:endParaRPr lang="en-US"/>
          </a:p>
        </p:txBody>
      </p:sp>
      <p:sp>
        <p:nvSpPr>
          <p:cNvPr id="27651" name="Fußzeilenplatzhalter 4"/>
          <p:cNvSpPr>
            <a:spLocks noGrp="1"/>
          </p:cNvSpPr>
          <p:nvPr>
            <p:ph type="ftr" sz="quarter" idx="11"/>
          </p:nvPr>
        </p:nvSpPr>
        <p:spPr>
          <a:noFill/>
        </p:spPr>
        <p:txBody>
          <a:bodyPr/>
          <a:lstStyle/>
          <a:p>
            <a:r>
              <a:rPr lang="de-DE" smtClean="0"/>
              <a:t>Marc Emmelmann, Fraunhofer FOKUS</a:t>
            </a:r>
            <a:endParaRPr lang="en-US"/>
          </a:p>
        </p:txBody>
      </p:sp>
      <p:sp>
        <p:nvSpPr>
          <p:cNvPr id="27652" name="Foliennummernplatzhalter 5"/>
          <p:cNvSpPr>
            <a:spLocks noGrp="1"/>
          </p:cNvSpPr>
          <p:nvPr>
            <p:ph type="sldNum" sz="quarter" idx="12"/>
          </p:nvPr>
        </p:nvSpPr>
        <p:spPr>
          <a:noFill/>
        </p:spPr>
        <p:txBody>
          <a:bodyPr/>
          <a:lstStyle/>
          <a:p>
            <a:r>
              <a:rPr lang="en-US" smtClean="0"/>
              <a:t>Slide </a:t>
            </a:r>
            <a:fld id="{471F5162-760E-3742-98D0-EAA1D87E6F12}" type="slidenum">
              <a:rPr lang="en-US" smtClean="0"/>
              <a:pPr/>
              <a:t>12</a:t>
            </a:fld>
            <a:endParaRPr lang="en-US" smtClean="0"/>
          </a:p>
        </p:txBody>
      </p:sp>
      <p:sp>
        <p:nvSpPr>
          <p:cNvPr id="27653" name="Rectangle 2"/>
          <p:cNvSpPr>
            <a:spLocks noGrp="1" noChangeArrowheads="1"/>
          </p:cNvSpPr>
          <p:nvPr>
            <p:ph type="title"/>
          </p:nvPr>
        </p:nvSpPr>
        <p:spPr/>
        <p:txBody>
          <a:bodyPr/>
          <a:lstStyle/>
          <a:p>
            <a:r>
              <a:rPr lang="en-GB" dirty="0"/>
              <a:t>References</a:t>
            </a:r>
          </a:p>
        </p:txBody>
      </p:sp>
      <p:sp>
        <p:nvSpPr>
          <p:cNvPr id="27654" name="Rectangle 3"/>
          <p:cNvSpPr>
            <a:spLocks noGrp="1" noChangeArrowheads="1"/>
          </p:cNvSpPr>
          <p:nvPr>
            <p:ph type="body" idx="1"/>
          </p:nvPr>
        </p:nvSpPr>
        <p:spPr/>
        <p:txBody>
          <a:bodyPr/>
          <a:lstStyle/>
          <a:p>
            <a:r>
              <a:rPr lang="en-US" dirty="0" smtClean="0"/>
              <a:t>11-11/0745r05: </a:t>
            </a:r>
            <a:r>
              <a:rPr lang="en-US" dirty="0" err="1" smtClean="0"/>
              <a:t>TGai</a:t>
            </a:r>
            <a:r>
              <a:rPr lang="en-US" dirty="0" smtClean="0"/>
              <a:t> Requirements Document</a:t>
            </a:r>
          </a:p>
          <a:p>
            <a:r>
              <a:rPr lang="en-US" dirty="0" smtClean="0"/>
              <a:t>11-11/0238r19: Use Case Reference List for </a:t>
            </a:r>
            <a:r>
              <a:rPr lang="en-US" dirty="0" err="1" smtClean="0"/>
              <a:t>TGai</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umsplatzhalter 3"/>
          <p:cNvSpPr>
            <a:spLocks noGrp="1"/>
          </p:cNvSpPr>
          <p:nvPr>
            <p:ph type="dt" sz="quarter" idx="10"/>
          </p:nvPr>
        </p:nvSpPr>
        <p:spPr>
          <a:noFill/>
        </p:spPr>
        <p:txBody>
          <a:bodyPr/>
          <a:lstStyle/>
          <a:p>
            <a:r>
              <a:rPr lang="de-DE" smtClean="0"/>
              <a:t>May 2011</a:t>
            </a:r>
            <a:endParaRPr lang="en-US"/>
          </a:p>
        </p:txBody>
      </p:sp>
      <p:sp>
        <p:nvSpPr>
          <p:cNvPr id="17411" name="Fußzeilenplatzhalter 4"/>
          <p:cNvSpPr>
            <a:spLocks noGrp="1"/>
          </p:cNvSpPr>
          <p:nvPr>
            <p:ph type="ftr" sz="quarter" idx="11"/>
          </p:nvPr>
        </p:nvSpPr>
        <p:spPr>
          <a:noFill/>
        </p:spPr>
        <p:txBody>
          <a:bodyPr/>
          <a:lstStyle/>
          <a:p>
            <a:r>
              <a:rPr lang="de-DE" smtClean="0"/>
              <a:t>Marc Emmelmann, Fraunhofer FOKUS</a:t>
            </a:r>
            <a:endParaRPr lang="en-US"/>
          </a:p>
        </p:txBody>
      </p:sp>
      <p:sp>
        <p:nvSpPr>
          <p:cNvPr id="17412" name="Foliennummernplatzhalter 5"/>
          <p:cNvSpPr>
            <a:spLocks noGrp="1"/>
          </p:cNvSpPr>
          <p:nvPr>
            <p:ph type="sldNum" sz="quarter" idx="12"/>
          </p:nvPr>
        </p:nvSpPr>
        <p:spPr>
          <a:noFill/>
        </p:spPr>
        <p:txBody>
          <a:bodyPr/>
          <a:lstStyle/>
          <a:p>
            <a:r>
              <a:rPr lang="en-US" smtClean="0"/>
              <a:t>Slide </a:t>
            </a:r>
            <a:fld id="{EB0946C9-5408-B64A-AE49-50F9BDB8EA59}" type="slidenum">
              <a:rPr lang="en-US" smtClean="0"/>
              <a:pPr/>
              <a:t>2</a:t>
            </a:fld>
            <a:endParaRPr lang="en-US" smtClean="0"/>
          </a:p>
        </p:txBody>
      </p:sp>
      <p:sp>
        <p:nvSpPr>
          <p:cNvPr id="17413" name="Rectangle 2"/>
          <p:cNvSpPr>
            <a:spLocks noGrp="1" noChangeArrowheads="1"/>
          </p:cNvSpPr>
          <p:nvPr>
            <p:ph type="title"/>
          </p:nvPr>
        </p:nvSpPr>
        <p:spPr>
          <a:noFill/>
        </p:spPr>
        <p:txBody>
          <a:bodyPr/>
          <a:lstStyle/>
          <a:p>
            <a:r>
              <a:rPr lang="en-US"/>
              <a:t>Abstract</a:t>
            </a:r>
          </a:p>
        </p:txBody>
      </p:sp>
      <p:sp>
        <p:nvSpPr>
          <p:cNvPr id="17414" name="Rectangle 3"/>
          <p:cNvSpPr>
            <a:spLocks noGrp="1" noChangeArrowheads="1"/>
          </p:cNvSpPr>
          <p:nvPr>
            <p:ph type="body" idx="1"/>
          </p:nvPr>
        </p:nvSpPr>
        <p:spPr>
          <a:noFill/>
        </p:spPr>
        <p:txBody>
          <a:bodyPr/>
          <a:lstStyle/>
          <a:p>
            <a:pPr>
              <a:buFontTx/>
              <a:buNone/>
            </a:pPr>
            <a:r>
              <a:rPr lang="en-US" dirty="0" smtClean="0"/>
              <a:t>This document provides initial discussion points to decide on how to show compliance to </a:t>
            </a:r>
            <a:r>
              <a:rPr lang="en-US" dirty="0" err="1" smtClean="0"/>
              <a:t>TGai</a:t>
            </a:r>
            <a:r>
              <a:rPr lang="en-US" dirty="0" smtClean="0"/>
              <a:t> Requirements.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de-DE" smtClean="0"/>
              <a:t>May 2011</a:t>
            </a:r>
            <a:endParaRPr lang="en-US"/>
          </a:p>
        </p:txBody>
      </p:sp>
      <p:sp>
        <p:nvSpPr>
          <p:cNvPr id="25603" name="Fußzeilenplatzhalter 4"/>
          <p:cNvSpPr>
            <a:spLocks noGrp="1"/>
          </p:cNvSpPr>
          <p:nvPr>
            <p:ph type="ftr" sz="quarter" idx="11"/>
          </p:nvPr>
        </p:nvSpPr>
        <p:spPr>
          <a:noFill/>
        </p:spPr>
        <p:txBody>
          <a:bodyPr/>
          <a:lstStyle/>
          <a:p>
            <a:r>
              <a:rPr lang="de-DE" smtClean="0"/>
              <a:t>Marc Emmelmann, Fraunhofer FOKUS</a:t>
            </a:r>
            <a:endParaRPr lang="en-US"/>
          </a:p>
        </p:txBody>
      </p:sp>
      <p:sp>
        <p:nvSpPr>
          <p:cNvPr id="25604" name="Foliennummernplatzhalter 5"/>
          <p:cNvSpPr>
            <a:spLocks noGrp="1"/>
          </p:cNvSpPr>
          <p:nvPr>
            <p:ph type="sldNum" sz="quarter" idx="12"/>
          </p:nvPr>
        </p:nvSpPr>
        <p:spPr>
          <a:noFill/>
        </p:spPr>
        <p:txBody>
          <a:bodyPr/>
          <a:lstStyle/>
          <a:p>
            <a:r>
              <a:rPr lang="en-US" smtClean="0"/>
              <a:t>Slide </a:t>
            </a:r>
            <a:fld id="{63F85928-ABDF-2D4E-B8F7-3F975BF45A33}" type="slidenum">
              <a:rPr lang="en-US" smtClean="0"/>
              <a:pPr/>
              <a:t>3</a:t>
            </a:fld>
            <a:endParaRPr lang="en-US" smtClean="0"/>
          </a:p>
        </p:txBody>
      </p:sp>
      <p:sp>
        <p:nvSpPr>
          <p:cNvPr id="25605" name="Rectangle 2"/>
          <p:cNvSpPr>
            <a:spLocks noGrp="1" noChangeArrowheads="1"/>
          </p:cNvSpPr>
          <p:nvPr>
            <p:ph type="title"/>
          </p:nvPr>
        </p:nvSpPr>
        <p:spPr/>
        <p:txBody>
          <a:bodyPr/>
          <a:lstStyle/>
          <a:p>
            <a:r>
              <a:rPr lang="en-US" dirty="0" smtClean="0"/>
              <a:t>Verification of Requirements vs. System Performance</a:t>
            </a:r>
            <a:endParaRPr lang="en-US" dirty="0"/>
          </a:p>
        </p:txBody>
      </p:sp>
      <p:sp>
        <p:nvSpPr>
          <p:cNvPr id="25606" name="Rectangle 3"/>
          <p:cNvSpPr>
            <a:spLocks noGrp="1" noChangeArrowheads="1"/>
          </p:cNvSpPr>
          <p:nvPr>
            <p:ph type="body" idx="1"/>
          </p:nvPr>
        </p:nvSpPr>
        <p:spPr/>
        <p:txBody>
          <a:bodyPr/>
          <a:lstStyle/>
          <a:p>
            <a:r>
              <a:rPr lang="en-GB" sz="2000" dirty="0" smtClean="0"/>
              <a:t>Verification of Requirements</a:t>
            </a:r>
          </a:p>
          <a:p>
            <a:pPr lvl="1"/>
            <a:r>
              <a:rPr lang="en-GB" sz="1800" dirty="0" smtClean="0"/>
              <a:t>Very abstract, synthetic scenarios</a:t>
            </a:r>
          </a:p>
          <a:p>
            <a:pPr lvl="1"/>
            <a:r>
              <a:rPr lang="en-GB" sz="1800" dirty="0" smtClean="0"/>
              <a:t>Focus on a single aspect of the system</a:t>
            </a:r>
          </a:p>
          <a:p>
            <a:pPr lvl="1"/>
            <a:r>
              <a:rPr lang="en-GB" sz="1800" dirty="0" smtClean="0"/>
              <a:t>Represent the best case behaviour that can be expected</a:t>
            </a:r>
          </a:p>
          <a:p>
            <a:pPr lvl="1"/>
            <a:r>
              <a:rPr lang="en-GB" sz="1800" dirty="0" smtClean="0"/>
              <a:t>Usually do not show interaction between parameters</a:t>
            </a:r>
          </a:p>
          <a:p>
            <a:pPr lvl="1"/>
            <a:r>
              <a:rPr lang="en-GB" sz="1800" dirty="0" smtClean="0"/>
              <a:t>Define conditions for “being compliant” to a requirement</a:t>
            </a:r>
          </a:p>
          <a:p>
            <a:endParaRPr lang="en-GB" sz="2000" dirty="0" smtClean="0"/>
          </a:p>
          <a:p>
            <a:r>
              <a:rPr lang="en-GB" sz="2000" dirty="0" smtClean="0"/>
              <a:t>System Performance</a:t>
            </a:r>
          </a:p>
          <a:p>
            <a:pPr lvl="1"/>
            <a:r>
              <a:rPr lang="en-GB" sz="1800" dirty="0" smtClean="0"/>
              <a:t>More complex evaluation</a:t>
            </a:r>
          </a:p>
          <a:p>
            <a:pPr lvl="2"/>
            <a:r>
              <a:rPr lang="en-GB" sz="1600" dirty="0" smtClean="0"/>
              <a:t>to show interaction between parameters, or</a:t>
            </a:r>
          </a:p>
          <a:p>
            <a:pPr lvl="2"/>
            <a:r>
              <a:rPr lang="en-GB" sz="1600" dirty="0" smtClean="0"/>
              <a:t>to evaluate proposals in scenarios reflecting considered use cases</a:t>
            </a:r>
          </a:p>
          <a:p>
            <a:pPr lvl="1"/>
            <a:r>
              <a:rPr lang="en-GB" sz="1800" dirty="0" smtClean="0"/>
              <a:t>Ideal (e.g. fixed data rate, free space los LOS channel) and/or more realistic conditions (other channel model, rate adaptation, etc.)</a:t>
            </a:r>
          </a:p>
          <a:p>
            <a:pPr lvl="1"/>
            <a:endParaRPr lang="en-GB" sz="1800" dirty="0"/>
          </a:p>
        </p:txBody>
      </p:sp>
      <p:sp>
        <p:nvSpPr>
          <p:cNvPr id="7" name="Pfeil nach links 6"/>
          <p:cNvSpPr/>
          <p:nvPr/>
        </p:nvSpPr>
        <p:spPr bwMode="auto">
          <a:xfrm>
            <a:off x="7138450" y="2627760"/>
            <a:ext cx="1700749" cy="877439"/>
          </a:xfrm>
          <a:prstGeom prst="leftArrow">
            <a:avLst/>
          </a:prstGeom>
          <a:solidFill>
            <a:schemeClr val="accent1"/>
          </a:solidFill>
          <a:ln w="12700" cap="flat" cmpd="sng" algn="ctr">
            <a:solidFill>
              <a:schemeClr val="tx1"/>
            </a:solidFill>
            <a:prstDash val="solid"/>
            <a:round/>
            <a:headEnd type="none" w="sm" len="sm"/>
            <a:tailEnd type="none" w="sm" len="sm"/>
          </a:ln>
          <a:effectLst/>
        </p:spPr>
        <p:txBody>
          <a:bodyPr/>
          <a:lstStyle/>
          <a:p>
            <a:r>
              <a:rPr lang="en-US" dirty="0" smtClean="0"/>
              <a:t>Focus of today’s presentation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de-DE" smtClean="0"/>
              <a:t>May 2011</a:t>
            </a:r>
            <a:endParaRPr lang="en-US"/>
          </a:p>
        </p:txBody>
      </p:sp>
      <p:sp>
        <p:nvSpPr>
          <p:cNvPr id="26627" name="Fußzeilenplatzhalter 4"/>
          <p:cNvSpPr>
            <a:spLocks noGrp="1"/>
          </p:cNvSpPr>
          <p:nvPr>
            <p:ph type="ftr" sz="quarter" idx="11"/>
          </p:nvPr>
        </p:nvSpPr>
        <p:spPr>
          <a:noFill/>
        </p:spPr>
        <p:txBody>
          <a:bodyPr/>
          <a:lstStyle/>
          <a:p>
            <a:r>
              <a:rPr lang="de-DE" smtClean="0"/>
              <a:t>Marc Emmelmann, Fraunhofer FOKUS</a:t>
            </a:r>
            <a:endParaRPr lang="en-US"/>
          </a:p>
        </p:txBody>
      </p:sp>
      <p:sp>
        <p:nvSpPr>
          <p:cNvPr id="26628" name="Foliennummernplatzhalter 5"/>
          <p:cNvSpPr>
            <a:spLocks noGrp="1"/>
          </p:cNvSpPr>
          <p:nvPr>
            <p:ph type="sldNum" sz="quarter" idx="12"/>
          </p:nvPr>
        </p:nvSpPr>
        <p:spPr>
          <a:noFill/>
        </p:spPr>
        <p:txBody>
          <a:bodyPr/>
          <a:lstStyle/>
          <a:p>
            <a:r>
              <a:rPr lang="en-US" smtClean="0"/>
              <a:t>Slide </a:t>
            </a:r>
            <a:fld id="{15C17951-8D31-A849-B872-8EEE23FB69A7}" type="slidenum">
              <a:rPr lang="en-US" smtClean="0"/>
              <a:pPr/>
              <a:t>4</a:t>
            </a:fld>
            <a:endParaRPr lang="en-US" smtClean="0"/>
          </a:p>
        </p:txBody>
      </p:sp>
      <p:sp>
        <p:nvSpPr>
          <p:cNvPr id="26629" name="Rectangle 2"/>
          <p:cNvSpPr>
            <a:spLocks noGrp="1" noChangeArrowheads="1"/>
          </p:cNvSpPr>
          <p:nvPr>
            <p:ph type="title"/>
          </p:nvPr>
        </p:nvSpPr>
        <p:spPr/>
        <p:txBody>
          <a:bodyPr/>
          <a:lstStyle/>
          <a:p>
            <a:r>
              <a:rPr lang="en-GB" dirty="0" err="1" smtClean="0"/>
              <a:t>ToC</a:t>
            </a:r>
            <a:r>
              <a:rPr lang="en-GB" dirty="0" smtClean="0"/>
              <a:t> Evaluation Methodology Document</a:t>
            </a:r>
            <a:endParaRPr lang="en-GB" dirty="0"/>
          </a:p>
        </p:txBody>
      </p:sp>
      <p:sp>
        <p:nvSpPr>
          <p:cNvPr id="26630" name="Rectangle 3"/>
          <p:cNvSpPr>
            <a:spLocks noGrp="1" noChangeArrowheads="1"/>
          </p:cNvSpPr>
          <p:nvPr>
            <p:ph type="body" idx="1"/>
          </p:nvPr>
        </p:nvSpPr>
        <p:spPr>
          <a:xfrm>
            <a:off x="685800" y="1752600"/>
            <a:ext cx="7772400" cy="4114800"/>
          </a:xfrm>
        </p:spPr>
        <p:txBody>
          <a:bodyPr/>
          <a:lstStyle/>
          <a:p>
            <a:r>
              <a:rPr lang="en-US" sz="1400" dirty="0" smtClean="0"/>
              <a:t>Introduction</a:t>
            </a:r>
          </a:p>
          <a:p>
            <a:pPr lvl="1"/>
            <a:r>
              <a:rPr lang="en-US" sz="1200" dirty="0" smtClean="0"/>
              <a:t>&lt;General introduction to methodology. Two parts of methodology: a) showing compliance to functional criteria, </a:t>
            </a:r>
            <a:r>
              <a:rPr lang="en-US" sz="1200" dirty="0" err="1" smtClean="0"/>
              <a:t>b</a:t>
            </a:r>
            <a:r>
              <a:rPr lang="en-US" sz="1200" dirty="0" smtClean="0"/>
              <a:t>) system evaluation based on scenarios from the use case document&gt;</a:t>
            </a:r>
          </a:p>
          <a:p>
            <a:r>
              <a:rPr lang="en-US" sz="1400" dirty="0" smtClean="0"/>
              <a:t>Metrics</a:t>
            </a:r>
          </a:p>
          <a:p>
            <a:pPr lvl="1"/>
            <a:r>
              <a:rPr lang="en-US" sz="1200" dirty="0" smtClean="0"/>
              <a:t>&lt;we have them already as part of the use case doc. But having them again in this document makes it self-contained. Also, we might end up with additional metrics&gt;</a:t>
            </a:r>
          </a:p>
          <a:p>
            <a:pPr lvl="1"/>
            <a:r>
              <a:rPr lang="en-US" sz="1200" dirty="0" smtClean="0"/>
              <a:t>Link Set-Up Time</a:t>
            </a:r>
          </a:p>
          <a:p>
            <a:pPr lvl="1"/>
            <a:r>
              <a:rPr lang="en-US" sz="1200" dirty="0" smtClean="0"/>
              <a:t>User Load</a:t>
            </a:r>
          </a:p>
          <a:p>
            <a:pPr lvl="1"/>
            <a:r>
              <a:rPr lang="en-US" sz="1200" dirty="0" smtClean="0"/>
              <a:t>Background load</a:t>
            </a:r>
          </a:p>
          <a:p>
            <a:r>
              <a:rPr lang="en-US" sz="1400" dirty="0" smtClean="0"/>
              <a:t>System Evaluation</a:t>
            </a:r>
          </a:p>
          <a:p>
            <a:pPr lvl="1"/>
            <a:r>
              <a:rPr lang="en-US" sz="1200" dirty="0" smtClean="0"/>
              <a:t>Compliance to System Requirements</a:t>
            </a:r>
          </a:p>
          <a:p>
            <a:pPr lvl="2"/>
            <a:r>
              <a:rPr lang="en-US" sz="1100" dirty="0" smtClean="0"/>
              <a:t>&lt;one sub-heading per requirement.  Simple / synthetic scenarios: ideal channel, very few nodes.&gt;</a:t>
            </a:r>
          </a:p>
          <a:p>
            <a:pPr lvl="2"/>
            <a:r>
              <a:rPr lang="en-US" sz="1100" dirty="0" smtClean="0"/>
              <a:t>FC-1</a:t>
            </a:r>
          </a:p>
          <a:p>
            <a:pPr lvl="2"/>
            <a:r>
              <a:rPr lang="en-US" sz="1100" dirty="0" smtClean="0"/>
              <a:t>FC-2</a:t>
            </a:r>
          </a:p>
          <a:p>
            <a:pPr lvl="1"/>
            <a:r>
              <a:rPr lang="en-US" sz="1200" dirty="0" smtClean="0"/>
              <a:t>Use-Case-based Performance Evaluation</a:t>
            </a:r>
          </a:p>
          <a:p>
            <a:pPr lvl="2"/>
            <a:r>
              <a:rPr lang="en-US" sz="1100" dirty="0" smtClean="0"/>
              <a:t>&lt;complex scenarios with “more” interaction between nodes. Closer to real world situation than scenarios above.&gt;</a:t>
            </a:r>
          </a:p>
          <a:p>
            <a:r>
              <a:rPr lang="en-US" sz="1400" dirty="0" smtClean="0"/>
              <a:t>Annex</a:t>
            </a:r>
          </a:p>
          <a:p>
            <a:pPr lvl="1"/>
            <a:r>
              <a:rPr lang="en-US" sz="1200" dirty="0" smtClean="0"/>
              <a:t>Channel Models</a:t>
            </a:r>
          </a:p>
          <a:p>
            <a:pPr lvl="2"/>
            <a:r>
              <a:rPr lang="en-US" sz="1100" dirty="0" smtClean="0"/>
              <a:t>LOS free-space </a:t>
            </a:r>
            <a:r>
              <a:rPr lang="en-US" sz="1100" dirty="0" smtClean="0"/>
              <a:t>channel</a:t>
            </a:r>
          </a:p>
          <a:p>
            <a:pPr lvl="1"/>
            <a:r>
              <a:rPr lang="en-US" sz="1300" dirty="0" smtClean="0"/>
              <a:t>Evaluation Scenarios / Set-Up</a:t>
            </a:r>
          </a:p>
          <a:p>
            <a:pPr lvl="2"/>
            <a:r>
              <a:rPr lang="en-US" sz="1100" dirty="0" smtClean="0"/>
              <a:t>&lt;detailed spec of recurring / </a:t>
            </a:r>
            <a:r>
              <a:rPr lang="en-US" sz="1100" dirty="0" smtClean="0"/>
              <a:t>useful scenarios / set-ups&gt;</a:t>
            </a:r>
            <a:endParaRPr lang="en-US" sz="11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Verification of FUNCTIONAL Requirements</a:t>
            </a:r>
            <a:endParaRPr lang="en-US" dirty="0"/>
          </a:p>
        </p:txBody>
      </p:sp>
      <p:sp>
        <p:nvSpPr>
          <p:cNvPr id="3" name="Inhaltsplatzhalter 2"/>
          <p:cNvSpPr>
            <a:spLocks noGrp="1"/>
          </p:cNvSpPr>
          <p:nvPr>
            <p:ph idx="1"/>
          </p:nvPr>
        </p:nvSpPr>
        <p:spPr/>
        <p:txBody>
          <a:bodyPr/>
          <a:lstStyle/>
          <a:p>
            <a:r>
              <a:rPr lang="en-US" dirty="0" smtClean="0"/>
              <a:t>Req. 2.1.1.1 (Link Set-Up): Support of link set-up (includes AP detection, network discovery, association and auth., IP-address assignment</a:t>
            </a:r>
          </a:p>
          <a:p>
            <a:pPr lvl="1"/>
            <a:r>
              <a:rPr lang="en-US" dirty="0" smtClean="0"/>
              <a:t>Abstract analysis of features showing “existence” of feature</a:t>
            </a:r>
          </a:p>
          <a:p>
            <a:r>
              <a:rPr lang="en-US" dirty="0" err="1" smtClean="0"/>
              <a:t>Req</a:t>
            </a:r>
            <a:r>
              <a:rPr lang="en-US" dirty="0" smtClean="0"/>
              <a:t> 2.1.2.1 (Robustness against large number of users)</a:t>
            </a:r>
          </a:p>
          <a:p>
            <a:pPr lvl="1"/>
            <a:r>
              <a:rPr lang="en-US" dirty="0" smtClean="0"/>
              <a:t>Experiment to show how well an approach scales with different number of users.</a:t>
            </a:r>
          </a:p>
          <a:p>
            <a:pPr lvl="1"/>
            <a:r>
              <a:rPr lang="en-US" dirty="0" smtClean="0"/>
              <a:t>Metric: Link-Set-Up Time (as function of link attempt rate)</a:t>
            </a:r>
          </a:p>
          <a:p>
            <a:pPr lvl="2"/>
            <a:r>
              <a:rPr lang="en-US" dirty="0" smtClean="0"/>
              <a:t>Direct-proportional, over-proportional, or sub-proportional (?)</a:t>
            </a:r>
          </a:p>
          <a:p>
            <a:pPr lvl="1"/>
            <a:r>
              <a:rPr lang="en-US" dirty="0" smtClean="0"/>
              <a:t>Ideal channel (LOS free-space path loss), fixed data rate</a:t>
            </a:r>
            <a:endParaRPr lang="en-US" dirty="0"/>
          </a:p>
        </p:txBody>
      </p:sp>
      <p:sp>
        <p:nvSpPr>
          <p:cNvPr id="4" name="Datumsplatzhalter 3"/>
          <p:cNvSpPr>
            <a:spLocks noGrp="1"/>
          </p:cNvSpPr>
          <p:nvPr>
            <p:ph type="dt" sz="half" idx="10"/>
          </p:nvPr>
        </p:nvSpPr>
        <p:spPr/>
        <p:txBody>
          <a:bodyPr/>
          <a:lstStyle/>
          <a:p>
            <a:pPr>
              <a:defRPr/>
            </a:pPr>
            <a:r>
              <a:rPr lang="de-DE" smtClean="0"/>
              <a:t>May 2011</a:t>
            </a:r>
            <a:endParaRPr lang="en-US"/>
          </a:p>
        </p:txBody>
      </p:sp>
      <p:sp>
        <p:nvSpPr>
          <p:cNvPr id="5" name="Fußzeilenplatzhalter 4"/>
          <p:cNvSpPr>
            <a:spLocks noGrp="1"/>
          </p:cNvSpPr>
          <p:nvPr>
            <p:ph type="ftr" sz="quarter" idx="11"/>
          </p:nvPr>
        </p:nvSpPr>
        <p:spPr/>
        <p:txBody>
          <a:bodyPr/>
          <a:lstStyle/>
          <a:p>
            <a:pPr>
              <a:defRPr/>
            </a:pPr>
            <a:r>
              <a:rPr lang="de-DE" smtClean="0"/>
              <a:t>Marc Emmelmann, Fraunhofer FOKUS</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0028BAA6-A0C9-1C4E-8C7C-5F55952476CD}"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Verification of FUNCTIONAL Requirements (2)</a:t>
            </a:r>
            <a:endParaRPr lang="en-US" dirty="0"/>
          </a:p>
        </p:txBody>
      </p:sp>
      <p:sp>
        <p:nvSpPr>
          <p:cNvPr id="3" name="Inhaltsplatzhalter 2"/>
          <p:cNvSpPr>
            <a:spLocks noGrp="1"/>
          </p:cNvSpPr>
          <p:nvPr>
            <p:ph idx="1"/>
          </p:nvPr>
        </p:nvSpPr>
        <p:spPr/>
        <p:txBody>
          <a:bodyPr/>
          <a:lstStyle/>
          <a:p>
            <a:r>
              <a:rPr lang="en-US" dirty="0" smtClean="0"/>
              <a:t>Req.2.1.3.1 (concurrency in information exchange)</a:t>
            </a:r>
          </a:p>
          <a:p>
            <a:pPr lvl="1"/>
            <a:r>
              <a:rPr lang="en-US" dirty="0" smtClean="0"/>
              <a:t>Abstract analysis of features showing “existence” of feature</a:t>
            </a:r>
          </a:p>
          <a:p>
            <a:endParaRPr lang="en-US" dirty="0"/>
          </a:p>
        </p:txBody>
      </p:sp>
      <p:sp>
        <p:nvSpPr>
          <p:cNvPr id="4" name="Datumsplatzhalter 3"/>
          <p:cNvSpPr>
            <a:spLocks noGrp="1"/>
          </p:cNvSpPr>
          <p:nvPr>
            <p:ph type="dt" sz="half" idx="10"/>
          </p:nvPr>
        </p:nvSpPr>
        <p:spPr/>
        <p:txBody>
          <a:bodyPr/>
          <a:lstStyle/>
          <a:p>
            <a:pPr>
              <a:defRPr/>
            </a:pPr>
            <a:r>
              <a:rPr lang="de-DE" smtClean="0"/>
              <a:t>May 2011</a:t>
            </a:r>
            <a:endParaRPr lang="en-US"/>
          </a:p>
        </p:txBody>
      </p:sp>
      <p:sp>
        <p:nvSpPr>
          <p:cNvPr id="5" name="Fußzeilenplatzhalter 4"/>
          <p:cNvSpPr>
            <a:spLocks noGrp="1"/>
          </p:cNvSpPr>
          <p:nvPr>
            <p:ph type="ftr" sz="quarter" idx="11"/>
          </p:nvPr>
        </p:nvSpPr>
        <p:spPr/>
        <p:txBody>
          <a:bodyPr/>
          <a:lstStyle/>
          <a:p>
            <a:pPr>
              <a:defRPr/>
            </a:pPr>
            <a:r>
              <a:rPr lang="de-DE" smtClean="0"/>
              <a:t>Marc Emmelmann, Fraunhofer FOKUS</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0028BAA6-A0C9-1C4E-8C7C-5F55952476CD}"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Verification of PERFORMANCE Requirements</a:t>
            </a:r>
            <a:endParaRPr lang="en-US" dirty="0"/>
          </a:p>
        </p:txBody>
      </p:sp>
      <p:sp>
        <p:nvSpPr>
          <p:cNvPr id="3" name="Inhaltsplatzhalter 2"/>
          <p:cNvSpPr>
            <a:spLocks noGrp="1"/>
          </p:cNvSpPr>
          <p:nvPr>
            <p:ph idx="1"/>
          </p:nvPr>
        </p:nvSpPr>
        <p:spPr>
          <a:xfrm>
            <a:off x="685800" y="1752600"/>
            <a:ext cx="7772400" cy="4114800"/>
          </a:xfrm>
        </p:spPr>
        <p:txBody>
          <a:bodyPr/>
          <a:lstStyle/>
          <a:p>
            <a:r>
              <a:rPr lang="en-US" dirty="0" smtClean="0"/>
              <a:t>Req.2.2.1.1 (Link-Set-Up Time):</a:t>
            </a:r>
          </a:p>
          <a:p>
            <a:pPr lvl="1"/>
            <a:r>
              <a:rPr lang="en-US" dirty="0" smtClean="0"/>
              <a:t>Report Link Set-Up Time for</a:t>
            </a:r>
          </a:p>
          <a:p>
            <a:pPr lvl="2"/>
            <a:r>
              <a:rPr lang="en-US" dirty="0" smtClean="0"/>
              <a:t>Single STA, single AP</a:t>
            </a:r>
          </a:p>
          <a:p>
            <a:pPr lvl="2"/>
            <a:r>
              <a:rPr lang="en-US" dirty="0" smtClean="0"/>
              <a:t>LOS free-space loss channel, fixed data rate</a:t>
            </a:r>
          </a:p>
          <a:p>
            <a:pPr lvl="2"/>
            <a:r>
              <a:rPr lang="en-US" dirty="0" smtClean="0"/>
              <a:t>Assumptions / knowledge used to minimize LSU Time (e.g. external knowledge on used channels);</a:t>
            </a:r>
          </a:p>
          <a:p>
            <a:pPr lvl="2"/>
            <a:r>
              <a:rPr lang="en-US" dirty="0" smtClean="0"/>
              <a:t>Should we define one scenario for “know knowledge at all?”</a:t>
            </a:r>
          </a:p>
          <a:p>
            <a:pPr lvl="2"/>
            <a:r>
              <a:rPr lang="en-US" i="1" dirty="0" smtClean="0"/>
              <a:t>LSU Time shall be &lt; 100ms to for compliance to requirement</a:t>
            </a:r>
            <a:endParaRPr lang="en-US" dirty="0" smtClean="0"/>
          </a:p>
          <a:p>
            <a:pPr lvl="1"/>
            <a:r>
              <a:rPr lang="en-US" dirty="0" smtClean="0"/>
              <a:t>Additional performance evaluations for general performance evaluation section:</a:t>
            </a:r>
          </a:p>
          <a:p>
            <a:pPr lvl="2"/>
            <a:r>
              <a:rPr lang="en-US" dirty="0" smtClean="0"/>
              <a:t>LSU-Time as function of a) link attempt rate, </a:t>
            </a:r>
            <a:r>
              <a:rPr lang="en-US" dirty="0" err="1" smtClean="0"/>
              <a:t>b</a:t>
            </a:r>
            <a:r>
              <a:rPr lang="en-US" dirty="0" smtClean="0"/>
              <a:t>) background load</a:t>
            </a:r>
          </a:p>
          <a:p>
            <a:pPr lvl="3"/>
            <a:r>
              <a:rPr lang="en-US" dirty="0" smtClean="0"/>
              <a:t>Report percentile for LSU-Time &lt; 100ms as a function of parameter</a:t>
            </a:r>
          </a:p>
          <a:p>
            <a:pPr lvl="3"/>
            <a:r>
              <a:rPr lang="en-US" dirty="0" smtClean="0"/>
              <a:t>Other values useful ? (e.g. percentile for LSU Time &lt; 5, 10, 20, 50 ms)</a:t>
            </a:r>
          </a:p>
          <a:p>
            <a:pPr lvl="3"/>
            <a:r>
              <a:rPr lang="en-US" dirty="0" smtClean="0"/>
              <a:t>Other channel models / rate adaption as options</a:t>
            </a:r>
          </a:p>
        </p:txBody>
      </p:sp>
      <p:sp>
        <p:nvSpPr>
          <p:cNvPr id="4" name="Datumsplatzhalter 3"/>
          <p:cNvSpPr>
            <a:spLocks noGrp="1"/>
          </p:cNvSpPr>
          <p:nvPr>
            <p:ph type="dt" sz="half" idx="10"/>
          </p:nvPr>
        </p:nvSpPr>
        <p:spPr/>
        <p:txBody>
          <a:bodyPr/>
          <a:lstStyle/>
          <a:p>
            <a:pPr>
              <a:defRPr/>
            </a:pPr>
            <a:r>
              <a:rPr lang="de-DE" smtClean="0"/>
              <a:t>May 2011</a:t>
            </a:r>
            <a:endParaRPr lang="en-US"/>
          </a:p>
        </p:txBody>
      </p:sp>
      <p:sp>
        <p:nvSpPr>
          <p:cNvPr id="5" name="Fußzeilenplatzhalter 4"/>
          <p:cNvSpPr>
            <a:spLocks noGrp="1"/>
          </p:cNvSpPr>
          <p:nvPr>
            <p:ph type="ftr" sz="quarter" idx="11"/>
          </p:nvPr>
        </p:nvSpPr>
        <p:spPr/>
        <p:txBody>
          <a:bodyPr/>
          <a:lstStyle/>
          <a:p>
            <a:pPr>
              <a:defRPr/>
            </a:pPr>
            <a:r>
              <a:rPr lang="de-DE" smtClean="0"/>
              <a:t>Marc Emmelmann, Fraunhofer FOKUS</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0028BAA6-A0C9-1C4E-8C7C-5F55952476CD}"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Verification of PERFORMANCE Requirements (2)</a:t>
            </a:r>
            <a:endParaRPr lang="en-US" dirty="0"/>
          </a:p>
        </p:txBody>
      </p:sp>
      <p:sp>
        <p:nvSpPr>
          <p:cNvPr id="3" name="Inhaltsplatzhalter 2"/>
          <p:cNvSpPr>
            <a:spLocks noGrp="1"/>
          </p:cNvSpPr>
          <p:nvPr>
            <p:ph idx="1"/>
          </p:nvPr>
        </p:nvSpPr>
        <p:spPr/>
        <p:txBody>
          <a:bodyPr/>
          <a:lstStyle/>
          <a:p>
            <a:r>
              <a:rPr lang="en-US" dirty="0" smtClean="0"/>
              <a:t>Req.2.2.2.1 (support of min. user load)</a:t>
            </a:r>
          </a:p>
          <a:p>
            <a:pPr lvl="1"/>
            <a:r>
              <a:rPr lang="en-US" dirty="0" smtClean="0"/>
              <a:t>Metric: Link Set-Up Time as function of link attempt rate</a:t>
            </a:r>
          </a:p>
          <a:p>
            <a:pPr lvl="1"/>
            <a:r>
              <a:rPr lang="en-US" dirty="0" smtClean="0"/>
              <a:t>LOS free space channel, fixed data rate</a:t>
            </a:r>
          </a:p>
          <a:p>
            <a:pPr lvl="1"/>
            <a:r>
              <a:rPr lang="en-US" dirty="0" smtClean="0"/>
              <a:t>Report 100% percentile of LSU Time for an attempt rate of 100 (note: if not *all* </a:t>
            </a:r>
            <a:r>
              <a:rPr lang="en-US" dirty="0" err="1" smtClean="0"/>
              <a:t>STAs</a:t>
            </a:r>
            <a:r>
              <a:rPr lang="en-US" dirty="0" smtClean="0"/>
              <a:t> can conduct a link set-up, “infinite” shall be reported; avoid just reporting the maximum of measured LSU Times as this might not show that not all </a:t>
            </a:r>
            <a:r>
              <a:rPr lang="en-US" dirty="0" err="1" smtClean="0"/>
              <a:t>STAs</a:t>
            </a:r>
            <a:r>
              <a:rPr lang="en-US" dirty="0" smtClean="0"/>
              <a:t> have successfully conducted a LSU). </a:t>
            </a:r>
            <a:r>
              <a:rPr lang="en-US" i="1" dirty="0" smtClean="0"/>
              <a:t>To show compliance, this value has to be a finite value</a:t>
            </a:r>
            <a:r>
              <a:rPr lang="en-US" dirty="0" smtClean="0"/>
              <a:t>.</a:t>
            </a:r>
          </a:p>
          <a:p>
            <a:pPr lvl="1"/>
            <a:endParaRPr lang="en-US" dirty="0" smtClean="0"/>
          </a:p>
          <a:p>
            <a:pPr lvl="1"/>
            <a:r>
              <a:rPr lang="en-US" dirty="0" smtClean="0"/>
              <a:t>Additional performance evaluations for general performance evaluation section: see Req. 2.2.1.1</a:t>
            </a:r>
          </a:p>
        </p:txBody>
      </p:sp>
      <p:sp>
        <p:nvSpPr>
          <p:cNvPr id="4" name="Datumsplatzhalter 3"/>
          <p:cNvSpPr>
            <a:spLocks noGrp="1"/>
          </p:cNvSpPr>
          <p:nvPr>
            <p:ph type="dt" sz="half" idx="10"/>
          </p:nvPr>
        </p:nvSpPr>
        <p:spPr/>
        <p:txBody>
          <a:bodyPr/>
          <a:lstStyle/>
          <a:p>
            <a:pPr>
              <a:defRPr/>
            </a:pPr>
            <a:r>
              <a:rPr lang="de-DE" smtClean="0"/>
              <a:t>May 2011</a:t>
            </a:r>
            <a:endParaRPr lang="en-US"/>
          </a:p>
        </p:txBody>
      </p:sp>
      <p:sp>
        <p:nvSpPr>
          <p:cNvPr id="5" name="Fußzeilenplatzhalter 4"/>
          <p:cNvSpPr>
            <a:spLocks noGrp="1"/>
          </p:cNvSpPr>
          <p:nvPr>
            <p:ph type="ftr" sz="quarter" idx="11"/>
          </p:nvPr>
        </p:nvSpPr>
        <p:spPr/>
        <p:txBody>
          <a:bodyPr/>
          <a:lstStyle/>
          <a:p>
            <a:pPr>
              <a:defRPr/>
            </a:pPr>
            <a:r>
              <a:rPr lang="de-DE" smtClean="0"/>
              <a:t>Marc Emmelmann, Fraunhofer FOKUS</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0028BAA6-A0C9-1C4E-8C7C-5F55952476CD}"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Verification of PERFORMANCE Requirements (3)</a:t>
            </a:r>
            <a:endParaRPr lang="en-US" dirty="0"/>
          </a:p>
        </p:txBody>
      </p:sp>
      <p:sp>
        <p:nvSpPr>
          <p:cNvPr id="3" name="Inhaltsplatzhalter 2"/>
          <p:cNvSpPr>
            <a:spLocks noGrp="1"/>
          </p:cNvSpPr>
          <p:nvPr>
            <p:ph idx="1"/>
          </p:nvPr>
        </p:nvSpPr>
        <p:spPr/>
        <p:txBody>
          <a:bodyPr/>
          <a:lstStyle/>
          <a:p>
            <a:r>
              <a:rPr lang="en-US" sz="2000" dirty="0" smtClean="0"/>
              <a:t>Req.2.2.2.2 (robustness against background load)</a:t>
            </a:r>
          </a:p>
          <a:p>
            <a:pPr lvl="1"/>
            <a:r>
              <a:rPr lang="en-US" sz="1800" dirty="0" smtClean="0"/>
              <a:t>Metric: Link Set-Up Time as function of background load</a:t>
            </a:r>
          </a:p>
          <a:p>
            <a:pPr lvl="1"/>
            <a:r>
              <a:rPr lang="en-US" sz="1800" dirty="0" smtClean="0"/>
              <a:t>Single AP, Single STA to establish a link</a:t>
            </a:r>
          </a:p>
          <a:p>
            <a:pPr lvl="1"/>
            <a:r>
              <a:rPr lang="en-US" sz="1800" dirty="0" smtClean="0"/>
              <a:t>Fixed </a:t>
            </a:r>
            <a:r>
              <a:rPr lang="en-US" sz="1800" dirty="0" err="1" smtClean="0"/>
              <a:t>STAs</a:t>
            </a:r>
            <a:r>
              <a:rPr lang="en-US" sz="1800" dirty="0" smtClean="0"/>
              <a:t> producing background load (need to define traffic profile. What to choose here? UDP-based traffic causing xxx Mbps per STA)</a:t>
            </a:r>
          </a:p>
          <a:p>
            <a:pPr lvl="1"/>
            <a:r>
              <a:rPr lang="en-US" sz="1800" dirty="0" smtClean="0"/>
              <a:t>LOS free space channel, fixed data rate</a:t>
            </a:r>
          </a:p>
          <a:p>
            <a:pPr lvl="1"/>
            <a:r>
              <a:rPr lang="en-US" sz="1800" dirty="0" smtClean="0"/>
              <a:t>Report 100% percentile of LSU Time for a background load of 50% (note: if not *all* </a:t>
            </a:r>
            <a:r>
              <a:rPr lang="en-US" sz="1800" dirty="0" err="1" smtClean="0"/>
              <a:t>STAs</a:t>
            </a:r>
            <a:r>
              <a:rPr lang="en-US" sz="1800" dirty="0" smtClean="0"/>
              <a:t> can conduct a link set-up, “infinite” shall be reported; avoid just reporting the maximum of measured LSU Times as this might not show that not all </a:t>
            </a:r>
            <a:r>
              <a:rPr lang="en-US" sz="1800" dirty="0" err="1" smtClean="0"/>
              <a:t>STAs</a:t>
            </a:r>
            <a:r>
              <a:rPr lang="en-US" sz="1800" dirty="0" smtClean="0"/>
              <a:t> have successfully conducted a LSU). </a:t>
            </a:r>
            <a:r>
              <a:rPr lang="en-US" sz="1800" i="1" dirty="0" smtClean="0"/>
              <a:t>To show compliance, this value has to be a finite value</a:t>
            </a:r>
            <a:r>
              <a:rPr lang="en-US" sz="1800" dirty="0" smtClean="0"/>
              <a:t>.</a:t>
            </a:r>
          </a:p>
          <a:p>
            <a:pPr lvl="1"/>
            <a:endParaRPr lang="en-US" sz="1800" dirty="0" smtClean="0"/>
          </a:p>
          <a:p>
            <a:pPr lvl="1"/>
            <a:r>
              <a:rPr lang="en-US" sz="1800" dirty="0" smtClean="0"/>
              <a:t>Additional performance evaluations for general performance evaluation section: see Req. 2.2.1.1</a:t>
            </a:r>
          </a:p>
        </p:txBody>
      </p:sp>
      <p:sp>
        <p:nvSpPr>
          <p:cNvPr id="4" name="Datumsplatzhalter 3"/>
          <p:cNvSpPr>
            <a:spLocks noGrp="1"/>
          </p:cNvSpPr>
          <p:nvPr>
            <p:ph type="dt" sz="half" idx="10"/>
          </p:nvPr>
        </p:nvSpPr>
        <p:spPr/>
        <p:txBody>
          <a:bodyPr/>
          <a:lstStyle/>
          <a:p>
            <a:pPr>
              <a:defRPr/>
            </a:pPr>
            <a:r>
              <a:rPr lang="de-DE" smtClean="0"/>
              <a:t>May 2011</a:t>
            </a:r>
            <a:endParaRPr lang="en-US"/>
          </a:p>
        </p:txBody>
      </p:sp>
      <p:sp>
        <p:nvSpPr>
          <p:cNvPr id="5" name="Fußzeilenplatzhalter 4"/>
          <p:cNvSpPr>
            <a:spLocks noGrp="1"/>
          </p:cNvSpPr>
          <p:nvPr>
            <p:ph type="ftr" sz="quarter" idx="11"/>
          </p:nvPr>
        </p:nvSpPr>
        <p:spPr/>
        <p:txBody>
          <a:bodyPr/>
          <a:lstStyle/>
          <a:p>
            <a:pPr>
              <a:defRPr/>
            </a:pPr>
            <a:r>
              <a:rPr lang="de-DE" smtClean="0"/>
              <a:t>Marc Emmelmann, Fraunhofer FOKUS</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0028BAA6-A0C9-1C4E-8C7C-5F55952476CD}"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Submission-emmelman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802-11-Submission-emmelmann.pot</Template>
  <TotalTime>0</TotalTime>
  <Words>1221</Words>
  <Application>Microsoft Macintosh PowerPoint</Application>
  <PresentationFormat>Bildschirmpräsentation (4:3)</PresentationFormat>
  <Paragraphs>139</Paragraphs>
  <Slides>12</Slides>
  <Notes>2</Notes>
  <HiddenSlides>0</HiddenSlides>
  <MMClips>0</MMClips>
  <ScaleCrop>false</ScaleCrop>
  <HeadingPairs>
    <vt:vector size="6" baseType="variant">
      <vt:variant>
        <vt:lpstr>Entwurfsvorlage</vt:lpstr>
      </vt:variant>
      <vt:variant>
        <vt:i4>1</vt:i4>
      </vt:variant>
      <vt:variant>
        <vt:lpstr>Eingebettete OLE-Server</vt:lpstr>
      </vt:variant>
      <vt:variant>
        <vt:i4>1</vt:i4>
      </vt:variant>
      <vt:variant>
        <vt:lpstr>Folientitel</vt:lpstr>
      </vt:variant>
      <vt:variant>
        <vt:i4>12</vt:i4>
      </vt:variant>
    </vt:vector>
  </HeadingPairs>
  <TitlesOfParts>
    <vt:vector size="14" baseType="lpstr">
      <vt:lpstr>802-11-Submission-emmelmann</vt:lpstr>
      <vt:lpstr>Dokument</vt:lpstr>
      <vt:lpstr>Verification of TGai Requirements</vt:lpstr>
      <vt:lpstr>Abstract</vt:lpstr>
      <vt:lpstr>Verification of Requirements vs. System Performance</vt:lpstr>
      <vt:lpstr>ToC Evaluation Methodology Document</vt:lpstr>
      <vt:lpstr>Verification of FUNCTIONAL Requirements</vt:lpstr>
      <vt:lpstr>Verification of FUNCTIONAL Requirements (2)</vt:lpstr>
      <vt:lpstr>Verification of PERFORMANCE Requirements</vt:lpstr>
      <vt:lpstr>Verification of PERFORMANCE Requirements (2)</vt:lpstr>
      <vt:lpstr>Verification of PERFORMANCE Requirements (3)</vt:lpstr>
      <vt:lpstr>Verification of CONSTRAINTS</vt:lpstr>
      <vt:lpstr>Verification of CONSTRAINTS (2)</vt:lpstr>
      <vt:lpstr>References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Evaluation Methodology</dc:title>
  <dc:subject/>
  <dc:creator>Marc Emmelmann</dc:creator>
  <cp:keywords/>
  <dc:description/>
  <cp:lastModifiedBy>Marc Emmelmann</cp:lastModifiedBy>
  <cp:revision>12</cp:revision>
  <cp:lastPrinted>1998-02-10T13:28:06Z</cp:lastPrinted>
  <dcterms:created xsi:type="dcterms:W3CDTF">2011-05-24T10:25:34Z</dcterms:created>
  <dcterms:modified xsi:type="dcterms:W3CDTF">2011-05-24T10:30:25Z</dcterms:modified>
  <cp:category/>
</cp:coreProperties>
</file>