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62" r:id="rId4"/>
    <p:sldId id="267" r:id="rId5"/>
    <p:sldId id="278" r:id="rId6"/>
    <p:sldId id="274" r:id="rId7"/>
    <p:sldId id="291" r:id="rId8"/>
    <p:sldId id="290" r:id="rId9"/>
    <p:sldId id="284" r:id="rId10"/>
    <p:sldId id="277" r:id="rId11"/>
    <p:sldId id="292" r:id="rId12"/>
    <p:sldId id="294" r:id="rId13"/>
    <p:sldId id="293" r:id="rId14"/>
    <p:sldId id="279" r:id="rId15"/>
    <p:sldId id="298" r:id="rId16"/>
    <p:sldId id="295" r:id="rId17"/>
    <p:sldId id="285" r:id="rId18"/>
    <p:sldId id="299" r:id="rId19"/>
    <p:sldId id="297" r:id="rId20"/>
    <p:sldId id="296" r:id="rId21"/>
    <p:sldId id="264" r:id="rId22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00"/>
    <a:srgbClr val="FEC4E7"/>
    <a:srgbClr val="FF0000"/>
    <a:srgbClr val="ECC8FA"/>
    <a:srgbClr val="FFEEB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76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doc.: IEEE 802.11-10/xxxxr0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 dirty="0" smtClean="0"/>
              <a:t>May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Matthew Fischer, Broadcom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AE906E12-6571-401E-AD1C-BBB6846F49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802.11-10/xxxxr0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May 2011</a:t>
            </a:r>
            <a:endParaRPr lang="en-US" dirty="0"/>
          </a:p>
        </p:txBody>
      </p:sp>
      <p:sp>
        <p:nvSpPr>
          <p:cNvPr id="30725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Matthew Fischer, Broadcom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CB4E102-9ECB-4AF0-9785-80F403D68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802.11-10/xxxxr0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</a:p>
        </p:txBody>
      </p:sp>
      <p:sp>
        <p:nvSpPr>
          <p:cNvPr id="3174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3174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1EA41FDF-8243-47BB-A8B2-9EE6597C9232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5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31751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802.11-10/xxxxr0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</a:p>
        </p:txBody>
      </p:sp>
      <p:sp>
        <p:nvSpPr>
          <p:cNvPr id="38916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3891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8D27AB29-7A2F-429F-8846-6A026BEDAEC0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13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89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89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802.11-10/xxxxr0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</a:p>
        </p:txBody>
      </p:sp>
      <p:sp>
        <p:nvSpPr>
          <p:cNvPr id="39940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3994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144FA087-B977-4561-825D-7A8B26FB3535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14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99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99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802.11-10/xxxxr0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DFBE3072-43A5-4DDD-9FFB-967145B797E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15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68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68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471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802.11-10/xxxxr0</a:t>
            </a:r>
          </a:p>
        </p:txBody>
      </p:sp>
      <p:sp>
        <p:nvSpPr>
          <p:cNvPr id="47109" name="Date Placeholder 4"/>
          <p:cNvSpPr>
            <a:spLocks noGrp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</a:p>
        </p:txBody>
      </p:sp>
      <p:sp>
        <p:nvSpPr>
          <p:cNvPr id="47110" name="Footer Placeholder 5"/>
          <p:cNvSpPr>
            <a:spLocks noGrp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47111" name="Slide Number Placeholder 6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84035AE6-93C8-4973-BB32-714D32372C13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17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471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802.11-10/xxxxr0</a:t>
            </a:r>
          </a:p>
        </p:txBody>
      </p:sp>
      <p:sp>
        <p:nvSpPr>
          <p:cNvPr id="47109" name="Date Placeholder 4"/>
          <p:cNvSpPr>
            <a:spLocks noGrp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</a:p>
        </p:txBody>
      </p:sp>
      <p:sp>
        <p:nvSpPr>
          <p:cNvPr id="47110" name="Footer Placeholder 5"/>
          <p:cNvSpPr>
            <a:spLocks noGrp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47111" name="Slide Number Placeholder 6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84035AE6-93C8-4973-BB32-714D32372C13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18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802.11-10/xxxxr0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5E9F20E4-5C9A-4D56-A857-557A625CDF45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21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01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501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802.11-10/xxxxr0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</a:p>
        </p:txBody>
      </p:sp>
      <p:sp>
        <p:nvSpPr>
          <p:cNvPr id="32772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3277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CE6431FE-099B-4054-A28C-D69CB32972E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2774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32775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802.11-10/xxxxr0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D9A4F0F8-A1C0-43C7-9CBF-6F1B9CB732D5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37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37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802.11-10/xxxxr0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F0B7EAA6-AEF8-4F3B-924F-58038DC8AB6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48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48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802.11-10/xxxxr0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285D9751-3F15-4092-8213-2FD637A0A16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584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58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802.11-10/xxxxr0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DFBE3072-43A5-4DDD-9FFB-967145B797E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6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68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68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802.11-10/xxxxr0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</a:p>
        </p:txBody>
      </p:sp>
      <p:sp>
        <p:nvSpPr>
          <p:cNvPr id="37892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3789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751B89B2-70B5-4C86-BFFC-29179938D23D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9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78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78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802.11-10/xxxxr0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</a:p>
        </p:txBody>
      </p:sp>
      <p:sp>
        <p:nvSpPr>
          <p:cNvPr id="38916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3891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8D27AB29-7A2F-429F-8846-6A026BEDAEC0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10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89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89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802.11-10/xxxxr0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</a:p>
        </p:txBody>
      </p:sp>
      <p:sp>
        <p:nvSpPr>
          <p:cNvPr id="39940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3994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144FA087-B977-4561-825D-7A8B26FB3535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11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99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99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Matthew Fischer, Broadcom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7253B4A-6E54-48D2-87EA-7008CF27A7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itchFamily="34" charset="0"/>
              <a:buChar char="•"/>
              <a:defRPr/>
            </a:lvl1pPr>
            <a:lvl2pPr>
              <a:buFont typeface="Arial" pitchFamily="34" charset="0"/>
              <a:buChar char="•"/>
              <a:defRPr/>
            </a:lvl2pPr>
            <a:lvl3pPr>
              <a:buFont typeface="Arial" pitchFamily="34" charset="0"/>
              <a:buChar char="•"/>
              <a:defRPr/>
            </a:lvl3pPr>
            <a:lvl4pPr>
              <a:buFont typeface="Arial" pitchFamily="34" charset="0"/>
              <a:buChar char="•"/>
              <a:defRPr/>
            </a:lvl4pPr>
            <a:lvl5pP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7310E32-20EE-4583-9F4E-274C046DD9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Matthew Fischer, Broadcom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May 2011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Matthew Fischer, Broadcom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65F24C2-672E-4B05-AAD7-32C737DF32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Matthew Fischer, Broadcom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AE792A8-7E19-46AF-BF82-DADC50BE09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Matthew Fischer, Broadcom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770A998-B6AB-4333-BECD-22BBE2AC82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Matthew Fischer, Broadcom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31FD8078-3570-443D-82AB-BBB2152FB8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Matthew Fischer, Broadcom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6A70337-C88B-4BE0-BE07-9B5C784E39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Matthew Fischer, Broadcom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FDA1FD3-D9BB-4360-8D70-780499C733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Matthew Fischer, Broadcom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EE3747C-77BD-469D-A06B-BFD8F9645A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May 2011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Matthew Fischer, Broadcom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D00D1856-3B6D-4ECC-98E9-0F8A730DCE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11-11/0834r1</a:t>
            </a:r>
            <a:endParaRPr lang="en-GB" sz="1800" b="1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2"/>
          </p:nvPr>
        </p:nvSpPr>
        <p:spPr>
          <a:xfrm>
            <a:off x="696913" y="333375"/>
            <a:ext cx="2303462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5A38E9AA-8733-44A4-91DC-583B0BD1FD51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3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Undetected Duplicate Frame Reception</a:t>
            </a:r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2011-05-12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514350" y="2276475"/>
          <a:ext cx="8077200" cy="3038475"/>
        </p:xfrm>
        <a:graphic>
          <a:graphicData uri="http://schemas.openxmlformats.org/presentationml/2006/ole">
            <p:oleObj spid="_x0000_s1026" name="Document" r:id="rId4" imgW="8245941" imgH="3109452" progId="Word.Document.8">
              <p:embed/>
            </p:oleObj>
          </a:graphicData>
        </a:graphic>
      </p:graphicFrame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2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0" y="6475413"/>
            <a:ext cx="2255838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21587B22-F74B-4A19-A4FB-A9655C473A48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10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</p:spPr>
        <p:txBody>
          <a:bodyPr lIns="90000" tIns="46800" rIns="90000" bIns="46800"/>
          <a:lstStyle/>
          <a:p>
            <a:pPr eaLnBrk="1" hangingPunct="1"/>
            <a:r>
              <a:rPr lang="en-US" dirty="0" smtClean="0"/>
              <a:t>EDCA-Induced Undetected Duplicate</a:t>
            </a:r>
          </a:p>
        </p:txBody>
      </p:sp>
      <p:sp>
        <p:nvSpPr>
          <p:cNvPr id="184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buFont typeface="Times New Roman" pitchFamily="18" charset="0"/>
              <a:buChar char="•"/>
            </a:pPr>
            <a:r>
              <a:rPr lang="en-GB" dirty="0" smtClean="0"/>
              <a:t>EDCA-induced missed duplicate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Same as previous but can occur when there are no PS STAs causing PS buffering of MCAST</a:t>
            </a:r>
          </a:p>
          <a:p>
            <a:pPr lvl="3" eaLnBrk="1" hangingPunct="1">
              <a:buFont typeface="Times New Roman" pitchFamily="18" charset="0"/>
              <a:buChar char="•"/>
            </a:pPr>
            <a:r>
              <a:rPr lang="en-GB" dirty="0" smtClean="0"/>
              <a:t>Non-</a:t>
            </a:r>
            <a:r>
              <a:rPr lang="en-GB" dirty="0" err="1" smtClean="0"/>
              <a:t>QoS</a:t>
            </a:r>
            <a:r>
              <a:rPr lang="en-GB" dirty="0" smtClean="0"/>
              <a:t> Data sent as AC_BE</a:t>
            </a:r>
          </a:p>
          <a:p>
            <a:pPr lvl="3" eaLnBrk="1" hangingPunct="1">
              <a:buFont typeface="Times New Roman" pitchFamily="18" charset="0"/>
              <a:buChar char="•"/>
            </a:pPr>
            <a:r>
              <a:rPr lang="en-GB" dirty="0" smtClean="0"/>
              <a:t>MGMT sent as AC_VO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AP can switch between these queues on successive retry attempts</a:t>
            </a:r>
          </a:p>
          <a:p>
            <a:pPr lvl="3" eaLnBrk="1" hangingPunct="1">
              <a:buFont typeface="Times New Roman" pitchFamily="18" charset="0"/>
              <a:buChar char="•"/>
            </a:pPr>
            <a:r>
              <a:rPr lang="en-GB" dirty="0" smtClean="0"/>
              <a:t>Because EDCA protocol requires switching queues based on backoff outcome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Problem is due to frames from different priorities sharing a single SEQ space</a:t>
            </a:r>
          </a:p>
          <a:p>
            <a:pPr lvl="3" eaLnBrk="1" hangingPunct="1">
              <a:buFont typeface="Times New Roman" pitchFamily="18" charset="0"/>
              <a:buChar char="•"/>
            </a:pPr>
            <a:r>
              <a:rPr lang="en-GB" dirty="0" smtClean="0"/>
              <a:t>Non-QOS DATA using AC_BE</a:t>
            </a:r>
          </a:p>
          <a:p>
            <a:pPr lvl="3" eaLnBrk="1" hangingPunct="1">
              <a:buFont typeface="Times New Roman" pitchFamily="18" charset="0"/>
              <a:buChar char="•"/>
            </a:pPr>
            <a:r>
              <a:rPr lang="en-GB" dirty="0" smtClean="0"/>
              <a:t>MGMT using AC_VO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Transmitter is QOS, Recipient is non-QOS</a:t>
            </a:r>
          </a:p>
          <a:p>
            <a:pPr eaLnBrk="1" hangingPunct="1">
              <a:buFont typeface="Times New Roman" pitchFamily="18" charset="0"/>
              <a:buChar char="•"/>
            </a:pPr>
            <a:r>
              <a:rPr lang="en-GB" dirty="0" smtClean="0"/>
              <a:t>Note that PS-Induced Undetected Duplicate can still occur in EDCA context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2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0" y="6477000"/>
            <a:ext cx="2255838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1F5FD6A1-4ED2-4EC2-8A71-1B2980FF3CCF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11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46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</p:spPr>
        <p:txBody>
          <a:bodyPr lIns="90000" tIns="46800" rIns="90000" bIns="46800"/>
          <a:lstStyle/>
          <a:p>
            <a:pPr eaLnBrk="1" hangingPunct="1"/>
            <a:r>
              <a:rPr lang="en-US" dirty="0" smtClean="0"/>
              <a:t>EDCA-Induced Missed Duplicate</a:t>
            </a:r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953000"/>
            <a:ext cx="7772400" cy="1524000"/>
          </a:xfrm>
        </p:spPr>
        <p:txBody>
          <a:bodyPr/>
          <a:lstStyle/>
          <a:p>
            <a:pPr eaLnBrk="1" hangingPunct="1">
              <a:buFont typeface="Times New Roman" pitchFamily="18" charset="0"/>
              <a:buChar char="•"/>
            </a:pPr>
            <a:r>
              <a:rPr lang="en-GB" dirty="0" smtClean="0"/>
              <a:t>Transmitter is QOS, Receiver is non-QOS</a:t>
            </a:r>
          </a:p>
          <a:p>
            <a:pPr eaLnBrk="1" hangingPunct="1">
              <a:buFont typeface="Times New Roman" pitchFamily="18" charset="0"/>
              <a:buChar char="•"/>
            </a:pPr>
            <a:r>
              <a:rPr lang="en-GB" dirty="0" smtClean="0"/>
              <a:t>Happens if PS is not used</a:t>
            </a:r>
          </a:p>
          <a:p>
            <a:pPr eaLnBrk="1" hangingPunct="1">
              <a:buFont typeface="Times New Roman" pitchFamily="18" charset="0"/>
              <a:buChar char="•"/>
            </a:pPr>
            <a:r>
              <a:rPr lang="en-GB" dirty="0" smtClean="0">
                <a:solidFill>
                  <a:srgbClr val="C00000"/>
                </a:solidFill>
              </a:rPr>
              <a:t>Not fixed by 9.3.2.11 or 10.1.3.2</a:t>
            </a:r>
          </a:p>
        </p:txBody>
      </p:sp>
      <p:cxnSp>
        <p:nvCxnSpPr>
          <p:cNvPr id="19463" name="Straight Arrow Connector 7"/>
          <p:cNvCxnSpPr>
            <a:cxnSpLocks noChangeShapeType="1"/>
          </p:cNvCxnSpPr>
          <p:nvPr/>
        </p:nvCxnSpPr>
        <p:spPr bwMode="auto">
          <a:xfrm>
            <a:off x="762000" y="2971800"/>
            <a:ext cx="7086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" name="Rectangle 8"/>
          <p:cNvSpPr/>
          <p:nvPr/>
        </p:nvSpPr>
        <p:spPr bwMode="auto">
          <a:xfrm>
            <a:off x="1219200" y="2514600"/>
            <a:ext cx="7620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Non-QOS DATA</a:t>
            </a:r>
            <a:endParaRPr lang="en-US" sz="1000" dirty="0">
              <a:solidFill>
                <a:srgbClr val="000000"/>
              </a:solidFill>
              <a:latin typeface="Times New Roman" pitchFamily="16" charset="0"/>
              <a:ea typeface="MS Gothic" charset="-128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SEQ=N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457200" y="2590800"/>
            <a:ext cx="7620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400" b="1" kern="0" dirty="0">
                <a:solidFill>
                  <a:srgbClr val="000000"/>
                </a:solidFill>
                <a:latin typeface="+mn-lt"/>
                <a:ea typeface="+mn-ea"/>
              </a:rPr>
              <a:t>AP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57200" y="2971800"/>
            <a:ext cx="7620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400" b="1" kern="0" dirty="0">
                <a:solidFill>
                  <a:srgbClr val="000000"/>
                </a:solidFill>
                <a:latin typeface="+mn-lt"/>
                <a:ea typeface="+mn-ea"/>
              </a:rPr>
              <a:t>STA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2133600" y="2971800"/>
            <a:ext cx="609600" cy="457200"/>
          </a:xfrm>
          <a:prstGeom prst="rect">
            <a:avLst/>
          </a:prstGeom>
          <a:solidFill>
            <a:srgbClr val="FFEEB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ACK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SEQ=N</a:t>
            </a:r>
          </a:p>
        </p:txBody>
      </p:sp>
      <p:sp>
        <p:nvSpPr>
          <p:cNvPr id="13" name="Plus 12"/>
          <p:cNvSpPr/>
          <p:nvPr/>
        </p:nvSpPr>
        <p:spPr bwMode="auto">
          <a:xfrm rot="18900000">
            <a:off x="2011363" y="2773363"/>
            <a:ext cx="881062" cy="881062"/>
          </a:xfrm>
          <a:prstGeom prst="mathPlus">
            <a:avLst/>
          </a:prstGeom>
          <a:solidFill>
            <a:srgbClr val="FF0000">
              <a:alpha val="60000"/>
            </a:srgbClr>
          </a:solidFill>
          <a:ln w="9525" cap="flat" cmpd="sng" algn="ctr">
            <a:solidFill>
              <a:srgbClr val="000000">
                <a:alpha val="3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ea typeface="MS Gothic" charset="-128"/>
            </a:endParaRP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3276600" y="2514600"/>
            <a:ext cx="990600" cy="457200"/>
          </a:xfrm>
          <a:prstGeom prst="rect">
            <a:avLst/>
          </a:prstGeom>
          <a:solidFill>
            <a:srgbClr val="ECC8F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 dirty="0" smtClean="0">
                <a:solidFill>
                  <a:srgbClr val="000000"/>
                </a:solidFill>
              </a:rPr>
              <a:t>MGMT</a:t>
            </a:r>
            <a:endParaRPr lang="en-US" sz="1000" dirty="0">
              <a:solidFill>
                <a:srgbClr val="000000"/>
              </a:solidFill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 dirty="0">
                <a:solidFill>
                  <a:srgbClr val="000000"/>
                </a:solidFill>
              </a:rPr>
              <a:t>SEQ=N+1</a:t>
            </a: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990600" y="2057400"/>
            <a:ext cx="12192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400" b="1" kern="0" dirty="0" smtClean="0">
                <a:solidFill>
                  <a:srgbClr val="000000"/>
                </a:solidFill>
                <a:latin typeface="+mn-lt"/>
                <a:ea typeface="+mn-ea"/>
              </a:rPr>
              <a:t>AC_BE </a:t>
            </a:r>
            <a:r>
              <a:rPr lang="en-GB" sz="1400" b="1" kern="0" dirty="0">
                <a:solidFill>
                  <a:srgbClr val="000000"/>
                </a:solidFill>
                <a:latin typeface="+mn-lt"/>
                <a:ea typeface="+mn-ea"/>
              </a:rPr>
              <a:t>TX</a:t>
            </a: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3048000" y="2057400"/>
            <a:ext cx="12192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400" b="1" kern="0" dirty="0" smtClean="0">
                <a:solidFill>
                  <a:srgbClr val="000000"/>
                </a:solidFill>
                <a:latin typeface="+mn-lt"/>
                <a:ea typeface="+mn-ea"/>
              </a:rPr>
              <a:t>AC_VO </a:t>
            </a:r>
            <a:r>
              <a:rPr lang="en-GB" sz="1400" b="1" kern="0" dirty="0">
                <a:solidFill>
                  <a:srgbClr val="000000"/>
                </a:solidFill>
                <a:latin typeface="+mn-lt"/>
                <a:ea typeface="+mn-ea"/>
              </a:rPr>
              <a:t>TX</a:t>
            </a:r>
          </a:p>
        </p:txBody>
      </p:sp>
      <p:cxnSp>
        <p:nvCxnSpPr>
          <p:cNvPr id="19472" name="Straight Connector 29"/>
          <p:cNvCxnSpPr>
            <a:cxnSpLocks noChangeShapeType="1"/>
          </p:cNvCxnSpPr>
          <p:nvPr/>
        </p:nvCxnSpPr>
        <p:spPr bwMode="auto">
          <a:xfrm rot="5400000" flipH="1" flipV="1">
            <a:off x="2545556" y="2772569"/>
            <a:ext cx="396875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33" name="Rectangle 2"/>
          <p:cNvSpPr txBox="1">
            <a:spLocks noChangeArrowheads="1"/>
          </p:cNvSpPr>
          <p:nvPr/>
        </p:nvSpPr>
        <p:spPr bwMode="auto">
          <a:xfrm>
            <a:off x="685800" y="3429000"/>
            <a:ext cx="16764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b="1" kern="0" dirty="0">
                <a:solidFill>
                  <a:srgbClr val="000000"/>
                </a:solidFill>
                <a:latin typeface="+mn-lt"/>
                <a:ea typeface="+mn-ea"/>
              </a:rPr>
              <a:t>STA passes </a:t>
            </a:r>
            <a:r>
              <a:rPr lang="en-GB" sz="1200" b="1" kern="0" dirty="0" smtClean="0">
                <a:solidFill>
                  <a:srgbClr val="000000"/>
                </a:solidFill>
                <a:latin typeface="+mn-lt"/>
                <a:ea typeface="+mn-ea"/>
              </a:rPr>
              <a:t>DATA SEQ=N </a:t>
            </a:r>
            <a:r>
              <a:rPr lang="en-GB" sz="1200" b="1" kern="0" dirty="0">
                <a:solidFill>
                  <a:srgbClr val="000000"/>
                </a:solidFill>
                <a:latin typeface="+mn-lt"/>
                <a:ea typeface="+mn-ea"/>
              </a:rPr>
              <a:t>to next layer</a:t>
            </a:r>
          </a:p>
        </p:txBody>
      </p:sp>
      <p:cxnSp>
        <p:nvCxnSpPr>
          <p:cNvPr id="19474" name="Straight Arrow Connector 34"/>
          <p:cNvCxnSpPr>
            <a:cxnSpLocks noChangeShapeType="1"/>
            <a:stCxn id="9" idx="2"/>
          </p:cNvCxnSpPr>
          <p:nvPr/>
        </p:nvCxnSpPr>
        <p:spPr bwMode="auto">
          <a:xfrm rot="16200000" flipH="1">
            <a:off x="1371600" y="3200400"/>
            <a:ext cx="533400" cy="76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2" name="Rectangle 41"/>
          <p:cNvSpPr/>
          <p:nvPr/>
        </p:nvSpPr>
        <p:spPr bwMode="auto">
          <a:xfrm>
            <a:off x="5410200" y="2514600"/>
            <a:ext cx="7620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Non-QOS DATA</a:t>
            </a:r>
            <a:endParaRPr lang="en-US" sz="1000" dirty="0">
              <a:solidFill>
                <a:srgbClr val="000000"/>
              </a:solidFill>
              <a:latin typeface="Times New Roman" pitchFamily="16" charset="0"/>
              <a:ea typeface="MS Gothic" charset="-128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SEQ=N</a:t>
            </a:r>
          </a:p>
        </p:txBody>
      </p:sp>
      <p:sp>
        <p:nvSpPr>
          <p:cNvPr id="19476" name="Rectangle 42"/>
          <p:cNvSpPr>
            <a:spLocks noChangeArrowheads="1"/>
          </p:cNvSpPr>
          <p:nvPr/>
        </p:nvSpPr>
        <p:spPr bwMode="auto">
          <a:xfrm>
            <a:off x="6324600" y="2971800"/>
            <a:ext cx="609600" cy="457200"/>
          </a:xfrm>
          <a:prstGeom prst="rect">
            <a:avLst/>
          </a:prstGeom>
          <a:solidFill>
            <a:srgbClr val="FFEEB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ACK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SEQ=N</a:t>
            </a:r>
          </a:p>
        </p:txBody>
      </p:sp>
      <p:sp>
        <p:nvSpPr>
          <p:cNvPr id="44" name="Rectangle 2"/>
          <p:cNvSpPr txBox="1">
            <a:spLocks noChangeArrowheads="1"/>
          </p:cNvSpPr>
          <p:nvPr/>
        </p:nvSpPr>
        <p:spPr bwMode="auto">
          <a:xfrm>
            <a:off x="2133600" y="1447800"/>
            <a:ext cx="1828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400" b="1" kern="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</a:rPr>
              <a:t>AC_BE </a:t>
            </a:r>
            <a:r>
              <a:rPr lang="en-GB" sz="1400" b="1" kern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</a:rPr>
              <a:t>backoff</a:t>
            </a:r>
          </a:p>
        </p:txBody>
      </p:sp>
      <p:sp>
        <p:nvSpPr>
          <p:cNvPr id="45" name="Rectangle 2"/>
          <p:cNvSpPr txBox="1">
            <a:spLocks noChangeArrowheads="1"/>
          </p:cNvSpPr>
          <p:nvPr/>
        </p:nvSpPr>
        <p:spPr bwMode="auto">
          <a:xfrm>
            <a:off x="4876800" y="3429000"/>
            <a:ext cx="16764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b="1" kern="0" dirty="0">
                <a:solidFill>
                  <a:srgbClr val="000000"/>
                </a:solidFill>
                <a:latin typeface="+mn-lt"/>
                <a:ea typeface="+mn-ea"/>
              </a:rPr>
              <a:t>STA passes </a:t>
            </a:r>
            <a:r>
              <a:rPr lang="en-GB" sz="1200" b="1" kern="0" dirty="0" smtClean="0">
                <a:solidFill>
                  <a:srgbClr val="000000"/>
                </a:solidFill>
                <a:latin typeface="+mn-lt"/>
                <a:ea typeface="+mn-ea"/>
              </a:rPr>
              <a:t>DATA SEQ=N </a:t>
            </a:r>
            <a:r>
              <a:rPr lang="en-GB" sz="1200" b="1" kern="0" dirty="0">
                <a:solidFill>
                  <a:srgbClr val="000000"/>
                </a:solidFill>
                <a:latin typeface="+mn-lt"/>
                <a:ea typeface="+mn-ea"/>
              </a:rPr>
              <a:t>to next layer</a:t>
            </a:r>
          </a:p>
        </p:txBody>
      </p:sp>
      <p:cxnSp>
        <p:nvCxnSpPr>
          <p:cNvPr id="19479" name="Straight Arrow Connector 45"/>
          <p:cNvCxnSpPr>
            <a:cxnSpLocks noChangeShapeType="1"/>
          </p:cNvCxnSpPr>
          <p:nvPr/>
        </p:nvCxnSpPr>
        <p:spPr bwMode="auto">
          <a:xfrm rot="16200000" flipH="1">
            <a:off x="5562600" y="3200400"/>
            <a:ext cx="533400" cy="76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7" name="Rectangle 2"/>
          <p:cNvSpPr txBox="1">
            <a:spLocks noChangeArrowheads="1"/>
          </p:cNvSpPr>
          <p:nvPr/>
        </p:nvSpPr>
        <p:spPr bwMode="auto">
          <a:xfrm>
            <a:off x="7315200" y="3505200"/>
            <a:ext cx="16764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b="1" kern="0" dirty="0">
                <a:solidFill>
                  <a:srgbClr val="FF0000"/>
                </a:solidFill>
                <a:latin typeface="+mn-lt"/>
                <a:ea typeface="+mn-ea"/>
              </a:rPr>
              <a:t>DUPLICATE DELIVERED TO NEXT LAYER</a:t>
            </a:r>
            <a:r>
              <a:rPr lang="en-GB" sz="1200" b="1" kern="0" dirty="0">
                <a:solidFill>
                  <a:srgbClr val="000000"/>
                </a:solidFill>
                <a:latin typeface="+mn-lt"/>
                <a:ea typeface="+mn-ea"/>
              </a:rPr>
              <a:t>!</a:t>
            </a:r>
          </a:p>
        </p:txBody>
      </p:sp>
      <p:cxnSp>
        <p:nvCxnSpPr>
          <p:cNvPr id="19481" name="Straight Arrow Connector 47"/>
          <p:cNvCxnSpPr>
            <a:cxnSpLocks noChangeShapeType="1"/>
            <a:stCxn id="47" idx="1"/>
          </p:cNvCxnSpPr>
          <p:nvPr/>
        </p:nvCxnSpPr>
        <p:spPr bwMode="auto">
          <a:xfrm rot="10800000">
            <a:off x="6400800" y="3733800"/>
            <a:ext cx="914400" cy="76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9" name="Arc 48"/>
          <p:cNvSpPr/>
          <p:nvPr/>
        </p:nvSpPr>
        <p:spPr bwMode="auto">
          <a:xfrm>
            <a:off x="2743200" y="1600200"/>
            <a:ext cx="2667000" cy="1828800"/>
          </a:xfrm>
          <a:prstGeom prst="arc">
            <a:avLst>
              <a:gd name="adj1" fmla="val 10591612"/>
              <a:gd name="adj2" fmla="val 21564870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ea typeface="MS Gothic" charset="-128"/>
            </a:endParaRPr>
          </a:p>
        </p:txBody>
      </p:sp>
      <p:sp>
        <p:nvSpPr>
          <p:cNvPr id="19483" name="Rectangle 26"/>
          <p:cNvSpPr>
            <a:spLocks noChangeArrowheads="1"/>
          </p:cNvSpPr>
          <p:nvPr/>
        </p:nvSpPr>
        <p:spPr bwMode="auto">
          <a:xfrm>
            <a:off x="4343400" y="2998788"/>
            <a:ext cx="762000" cy="457200"/>
          </a:xfrm>
          <a:prstGeom prst="rect">
            <a:avLst/>
          </a:prstGeom>
          <a:solidFill>
            <a:srgbClr val="FFEEB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ACK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SEQ=N+1</a:t>
            </a: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5638800" y="1905000"/>
            <a:ext cx="16002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400" b="1" kern="0" dirty="0" smtClean="0">
                <a:solidFill>
                  <a:srgbClr val="000000"/>
                </a:solidFill>
                <a:latin typeface="+mn-lt"/>
                <a:ea typeface="+mn-ea"/>
              </a:rPr>
              <a:t>AC_BE RE-TX</a:t>
            </a:r>
            <a:endParaRPr lang="en-GB" sz="1400" b="1" kern="0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685800" y="4419600"/>
            <a:ext cx="14478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b="1" kern="0" dirty="0" smtClean="0">
                <a:solidFill>
                  <a:srgbClr val="000000"/>
                </a:solidFill>
                <a:latin typeface="+mn-lt"/>
                <a:ea typeface="+mn-ea"/>
              </a:rPr>
              <a:t>Cache entry &lt;= N</a:t>
            </a:r>
            <a:endParaRPr lang="en-GB" sz="1200" b="1" kern="0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cxnSp>
        <p:nvCxnSpPr>
          <p:cNvPr id="30" name="Straight Arrow Connector 47"/>
          <p:cNvCxnSpPr>
            <a:cxnSpLocks noChangeShapeType="1"/>
            <a:stCxn id="29" idx="0"/>
          </p:cNvCxnSpPr>
          <p:nvPr/>
        </p:nvCxnSpPr>
        <p:spPr bwMode="auto">
          <a:xfrm rot="5400000" flipH="1" flipV="1">
            <a:off x="1200150" y="4095750"/>
            <a:ext cx="533400" cy="11430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34" name="Rectangle 2"/>
          <p:cNvSpPr txBox="1">
            <a:spLocks noChangeArrowheads="1"/>
          </p:cNvSpPr>
          <p:nvPr/>
        </p:nvSpPr>
        <p:spPr bwMode="auto">
          <a:xfrm>
            <a:off x="3505200" y="4419600"/>
            <a:ext cx="1676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b="1" kern="0" dirty="0" smtClean="0">
                <a:solidFill>
                  <a:srgbClr val="000000"/>
                </a:solidFill>
                <a:latin typeface="+mn-lt"/>
                <a:ea typeface="+mn-ea"/>
              </a:rPr>
              <a:t>Cache entry &lt;= N+1</a:t>
            </a:r>
            <a:endParaRPr lang="en-GB" sz="1200" b="1" kern="0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cxnSp>
        <p:nvCxnSpPr>
          <p:cNvPr id="35" name="Straight Arrow Connector 47"/>
          <p:cNvCxnSpPr>
            <a:cxnSpLocks noChangeShapeType="1"/>
            <a:stCxn id="34" idx="0"/>
          </p:cNvCxnSpPr>
          <p:nvPr/>
        </p:nvCxnSpPr>
        <p:spPr bwMode="auto">
          <a:xfrm rot="5400000" flipH="1" flipV="1">
            <a:off x="4077494" y="4152900"/>
            <a:ext cx="532606" cy="794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EDCA-Induction additional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Non-QOS DATA and MGMT can be in opposite order</a:t>
            </a:r>
          </a:p>
          <a:p>
            <a:pPr lvl="1"/>
            <a:r>
              <a:rPr lang="en-US" dirty="0" smtClean="0"/>
              <a:t>E.g. sequence begins with a MGMT TX failure</a:t>
            </a:r>
          </a:p>
          <a:p>
            <a:pPr lvl="2"/>
            <a:r>
              <a:rPr lang="en-US" dirty="0" smtClean="0"/>
              <a:t>Middle reception is non-QOS DATA frame</a:t>
            </a:r>
          </a:p>
          <a:p>
            <a:pPr lvl="1"/>
            <a:r>
              <a:rPr lang="en-US" dirty="0" smtClean="0"/>
              <a:t>Less likely to occur because</a:t>
            </a:r>
          </a:p>
          <a:p>
            <a:pPr lvl="2"/>
            <a:r>
              <a:rPr lang="en-US" dirty="0" smtClean="0"/>
              <a:t>Ratio of non-QOS DATA to MGMT &gt;&gt; 1</a:t>
            </a:r>
          </a:p>
          <a:p>
            <a:pPr lvl="2"/>
            <a:r>
              <a:rPr lang="en-US" dirty="0" smtClean="0"/>
              <a:t>AC_VO more likely to beat AC_BE for retransmission</a:t>
            </a:r>
          </a:p>
          <a:p>
            <a:pPr lvl="1"/>
            <a:r>
              <a:rPr lang="en-US" dirty="0" smtClean="0"/>
              <a:t>Depicted case is more detrimental, and more likely</a:t>
            </a:r>
          </a:p>
          <a:p>
            <a:pPr lvl="2"/>
            <a:r>
              <a:rPr lang="en-US" dirty="0" smtClean="0"/>
              <a:t>Duplicate MGMT receptions generally not harmful</a:t>
            </a:r>
          </a:p>
          <a:p>
            <a:pPr lvl="2"/>
            <a:r>
              <a:rPr lang="en-US" dirty="0" smtClean="0"/>
              <a:t>Duplicate DATA receptions potentially harmful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A7310E32-20EE-4583-9F4E-274C046DD996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2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0" y="6475413"/>
            <a:ext cx="2255838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21587B22-F74B-4A19-A4FB-A9655C473A48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13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</p:spPr>
        <p:txBody>
          <a:bodyPr lIns="90000" tIns="46800" rIns="90000" bIns="46800"/>
          <a:lstStyle/>
          <a:p>
            <a:pPr eaLnBrk="1" hangingPunct="1"/>
            <a:r>
              <a:rPr lang="en-US" dirty="0" smtClean="0"/>
              <a:t>Special-MGMT Undetected Duplicate</a:t>
            </a:r>
          </a:p>
        </p:txBody>
      </p:sp>
      <p:sp>
        <p:nvSpPr>
          <p:cNvPr id="184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Does not depend on PS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Arises from special transmission permissions for some frames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E.g. MGMT ACTION NOACK used in sounding exchange for </a:t>
            </a:r>
            <a:r>
              <a:rPr lang="en-GB" dirty="0" err="1" smtClean="0"/>
              <a:t>FeedBack</a:t>
            </a:r>
            <a:r>
              <a:rPr lang="en-GB" dirty="0" smtClean="0"/>
              <a:t> (FB)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Does not occur because of </a:t>
            </a:r>
            <a:r>
              <a:rPr lang="en-GB" i="1" u="sng" dirty="0" smtClean="0"/>
              <a:t>explicit</a:t>
            </a:r>
            <a:r>
              <a:rPr lang="en-GB" dirty="0" smtClean="0"/>
              <a:t> priority differentiation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Occurs because of special transmission rules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E.g. immediate response “higher priority” than even AC_VO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Problem is due to frames from different “</a:t>
            </a:r>
            <a:r>
              <a:rPr lang="en-GB" i="1" u="sng" dirty="0" smtClean="0"/>
              <a:t>implicit priorities</a:t>
            </a:r>
            <a:r>
              <a:rPr lang="en-GB" dirty="0" smtClean="0"/>
              <a:t>” sharing a single SEQ space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Transmitter is QOS, Recipient is non-QOS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E.g. mix of non-QOS DATA and MGMT frames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Transmitter is QOS, Recipient is QOS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E.g. all frames are MGMT frames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>
                <a:solidFill>
                  <a:srgbClr val="C00000"/>
                </a:solidFill>
              </a:rPr>
              <a:t>Not fixed by 9.3.2.11 or 10.1.3.2</a:t>
            </a: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2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0" y="6477000"/>
            <a:ext cx="2255838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1F5FD6A1-4ED2-4EC2-8A71-1B2980FF3CCF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14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46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</p:spPr>
        <p:txBody>
          <a:bodyPr lIns="90000" tIns="46800" rIns="90000" bIns="46800"/>
          <a:lstStyle/>
          <a:p>
            <a:pPr eaLnBrk="1" hangingPunct="1"/>
            <a:r>
              <a:rPr lang="en-US" dirty="0" smtClean="0"/>
              <a:t>Special MGMT-Induced Missed Duplicate</a:t>
            </a:r>
            <a:br>
              <a:rPr lang="en-US" dirty="0" smtClean="0"/>
            </a:br>
            <a:r>
              <a:rPr lang="en-US" sz="2400" dirty="0" smtClean="0">
                <a:solidFill>
                  <a:srgbClr val="FF0000"/>
                </a:solidFill>
              </a:rPr>
              <a:t>Transmitter QOS, Receiver QOS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5257800"/>
            <a:ext cx="7772400" cy="1066800"/>
          </a:xfrm>
        </p:spPr>
        <p:txBody>
          <a:bodyPr/>
          <a:lstStyle/>
          <a:p>
            <a:pPr eaLnBrk="1" hangingPunct="1">
              <a:buFont typeface="Times New Roman" pitchFamily="18" charset="0"/>
              <a:buChar char="•"/>
            </a:pPr>
            <a:r>
              <a:rPr lang="en-GB" dirty="0" smtClean="0">
                <a:solidFill>
                  <a:srgbClr val="C00000"/>
                </a:solidFill>
              </a:rPr>
              <a:t>Not fixed by 9.3.2.11 or 10.1.3.2</a:t>
            </a:r>
            <a:endParaRPr lang="en-GB" dirty="0" smtClean="0"/>
          </a:p>
        </p:txBody>
      </p:sp>
      <p:cxnSp>
        <p:nvCxnSpPr>
          <p:cNvPr id="19463" name="Straight Arrow Connector 7"/>
          <p:cNvCxnSpPr>
            <a:cxnSpLocks noChangeShapeType="1"/>
          </p:cNvCxnSpPr>
          <p:nvPr/>
        </p:nvCxnSpPr>
        <p:spPr bwMode="auto">
          <a:xfrm>
            <a:off x="762000" y="3276600"/>
            <a:ext cx="7086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" name="Rectangle 8"/>
          <p:cNvSpPr/>
          <p:nvPr/>
        </p:nvSpPr>
        <p:spPr bwMode="auto">
          <a:xfrm>
            <a:off x="1219200" y="2819400"/>
            <a:ext cx="7620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MGMT not-FB</a:t>
            </a:r>
            <a:endParaRPr lang="en-US" sz="1000" dirty="0">
              <a:solidFill>
                <a:srgbClr val="000000"/>
              </a:solidFill>
              <a:latin typeface="Times New Roman" pitchFamily="16" charset="0"/>
              <a:ea typeface="MS Gothic" charset="-128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SEQ=N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457200" y="2895600"/>
            <a:ext cx="7620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400" b="1" kern="0" dirty="0">
                <a:solidFill>
                  <a:srgbClr val="000000"/>
                </a:solidFill>
                <a:latin typeface="+mn-lt"/>
                <a:ea typeface="+mn-ea"/>
              </a:rPr>
              <a:t>AP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57200" y="3276600"/>
            <a:ext cx="7620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400" b="1" kern="0" dirty="0">
                <a:solidFill>
                  <a:srgbClr val="000000"/>
                </a:solidFill>
                <a:latin typeface="+mn-lt"/>
                <a:ea typeface="+mn-ea"/>
              </a:rPr>
              <a:t>STA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2133600" y="3276600"/>
            <a:ext cx="609600" cy="457200"/>
          </a:xfrm>
          <a:prstGeom prst="rect">
            <a:avLst/>
          </a:prstGeom>
          <a:solidFill>
            <a:srgbClr val="FFEEB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ACK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SEQ=N</a:t>
            </a:r>
          </a:p>
        </p:txBody>
      </p:sp>
      <p:sp>
        <p:nvSpPr>
          <p:cNvPr id="13" name="Plus 12"/>
          <p:cNvSpPr/>
          <p:nvPr/>
        </p:nvSpPr>
        <p:spPr bwMode="auto">
          <a:xfrm rot="18900000">
            <a:off x="2011363" y="3078163"/>
            <a:ext cx="881062" cy="881062"/>
          </a:xfrm>
          <a:prstGeom prst="mathPlus">
            <a:avLst/>
          </a:prstGeom>
          <a:solidFill>
            <a:srgbClr val="FF0000">
              <a:alpha val="60000"/>
            </a:srgbClr>
          </a:solidFill>
          <a:ln w="9525" cap="flat" cmpd="sng" algn="ctr">
            <a:solidFill>
              <a:srgbClr val="000000">
                <a:alpha val="3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ea typeface="MS Gothic" charset="-128"/>
            </a:endParaRP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4038600" y="2819400"/>
            <a:ext cx="990600" cy="457200"/>
          </a:xfrm>
          <a:prstGeom prst="rect">
            <a:avLst/>
          </a:prstGeom>
          <a:solidFill>
            <a:srgbClr val="ECC8F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 dirty="0" smtClean="0">
                <a:solidFill>
                  <a:srgbClr val="000000"/>
                </a:solidFill>
              </a:rPr>
              <a:t>MGMT FB</a:t>
            </a:r>
            <a:endParaRPr lang="en-US" sz="1000" dirty="0">
              <a:solidFill>
                <a:srgbClr val="000000"/>
              </a:solidFill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 dirty="0">
                <a:solidFill>
                  <a:srgbClr val="000000"/>
                </a:solidFill>
              </a:rPr>
              <a:t>SEQ=N+1</a:t>
            </a: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990600" y="2362200"/>
            <a:ext cx="12192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400" b="1" kern="0" dirty="0" smtClean="0">
                <a:solidFill>
                  <a:srgbClr val="000000"/>
                </a:solidFill>
                <a:latin typeface="+mn-lt"/>
                <a:ea typeface="+mn-ea"/>
              </a:rPr>
              <a:t>AC_VO </a:t>
            </a:r>
            <a:r>
              <a:rPr lang="en-GB" sz="1400" b="1" kern="0" dirty="0">
                <a:solidFill>
                  <a:srgbClr val="000000"/>
                </a:solidFill>
                <a:latin typeface="+mn-lt"/>
                <a:ea typeface="+mn-ea"/>
              </a:rPr>
              <a:t>TX</a:t>
            </a: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3810000" y="2362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400" b="1" kern="0" dirty="0" err="1" smtClean="0">
                <a:solidFill>
                  <a:srgbClr val="000000"/>
                </a:solidFill>
                <a:latin typeface="+mn-lt"/>
                <a:ea typeface="+mn-ea"/>
              </a:rPr>
              <a:t>Imm_Resp</a:t>
            </a:r>
            <a:r>
              <a:rPr lang="en-GB" sz="1400" b="1" kern="0" dirty="0" smtClean="0">
                <a:solidFill>
                  <a:srgbClr val="000000"/>
                </a:solidFill>
                <a:latin typeface="+mn-lt"/>
                <a:ea typeface="+mn-ea"/>
              </a:rPr>
              <a:t> </a:t>
            </a:r>
            <a:r>
              <a:rPr lang="en-GB" sz="1400" b="1" kern="0" dirty="0">
                <a:solidFill>
                  <a:srgbClr val="000000"/>
                </a:solidFill>
                <a:latin typeface="+mn-lt"/>
                <a:ea typeface="+mn-ea"/>
              </a:rPr>
              <a:t>TX</a:t>
            </a:r>
          </a:p>
        </p:txBody>
      </p:sp>
      <p:cxnSp>
        <p:nvCxnSpPr>
          <p:cNvPr id="19472" name="Straight Connector 29"/>
          <p:cNvCxnSpPr>
            <a:cxnSpLocks noChangeShapeType="1"/>
          </p:cNvCxnSpPr>
          <p:nvPr/>
        </p:nvCxnSpPr>
        <p:spPr bwMode="auto">
          <a:xfrm rot="5400000" flipH="1" flipV="1">
            <a:off x="2545556" y="3077369"/>
            <a:ext cx="396875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33" name="Rectangle 2"/>
          <p:cNvSpPr txBox="1">
            <a:spLocks noChangeArrowheads="1"/>
          </p:cNvSpPr>
          <p:nvPr/>
        </p:nvSpPr>
        <p:spPr bwMode="auto">
          <a:xfrm>
            <a:off x="685800" y="3733800"/>
            <a:ext cx="16764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b="1" kern="0" dirty="0">
                <a:solidFill>
                  <a:srgbClr val="000000"/>
                </a:solidFill>
                <a:latin typeface="+mn-lt"/>
                <a:ea typeface="+mn-ea"/>
              </a:rPr>
              <a:t>STA passes MGMT SEQ=N to next layer</a:t>
            </a:r>
          </a:p>
        </p:txBody>
      </p:sp>
      <p:cxnSp>
        <p:nvCxnSpPr>
          <p:cNvPr id="19474" name="Straight Arrow Connector 34"/>
          <p:cNvCxnSpPr>
            <a:cxnSpLocks noChangeShapeType="1"/>
            <a:stCxn id="9" idx="2"/>
          </p:cNvCxnSpPr>
          <p:nvPr/>
        </p:nvCxnSpPr>
        <p:spPr bwMode="auto">
          <a:xfrm rot="16200000" flipH="1">
            <a:off x="1371600" y="3505200"/>
            <a:ext cx="533400" cy="76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2" name="Rectangle 41"/>
          <p:cNvSpPr/>
          <p:nvPr/>
        </p:nvSpPr>
        <p:spPr bwMode="auto">
          <a:xfrm>
            <a:off x="6096000" y="2819400"/>
            <a:ext cx="7620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MGMT not-FB</a:t>
            </a:r>
            <a:endParaRPr lang="en-US" sz="1000" dirty="0">
              <a:solidFill>
                <a:srgbClr val="000000"/>
              </a:solidFill>
              <a:latin typeface="Times New Roman" pitchFamily="16" charset="0"/>
              <a:ea typeface="MS Gothic" charset="-128"/>
            </a:endParaRP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SEQ=N</a:t>
            </a:r>
          </a:p>
        </p:txBody>
      </p:sp>
      <p:sp>
        <p:nvSpPr>
          <p:cNvPr id="19476" name="Rectangle 42"/>
          <p:cNvSpPr>
            <a:spLocks noChangeArrowheads="1"/>
          </p:cNvSpPr>
          <p:nvPr/>
        </p:nvSpPr>
        <p:spPr bwMode="auto">
          <a:xfrm>
            <a:off x="7010400" y="3276600"/>
            <a:ext cx="609600" cy="457200"/>
          </a:xfrm>
          <a:prstGeom prst="rect">
            <a:avLst/>
          </a:prstGeom>
          <a:solidFill>
            <a:srgbClr val="FFEEB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ACK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SEQ=N</a:t>
            </a:r>
          </a:p>
        </p:txBody>
      </p:sp>
      <p:sp>
        <p:nvSpPr>
          <p:cNvPr id="44" name="Rectangle 2"/>
          <p:cNvSpPr txBox="1">
            <a:spLocks noChangeArrowheads="1"/>
          </p:cNvSpPr>
          <p:nvPr/>
        </p:nvSpPr>
        <p:spPr bwMode="auto">
          <a:xfrm>
            <a:off x="2133600" y="1828800"/>
            <a:ext cx="1828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400" b="1" kern="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</a:rPr>
              <a:t>AC_VO </a:t>
            </a:r>
            <a:r>
              <a:rPr lang="en-GB" sz="1400" b="1" kern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</a:rPr>
              <a:t>backoff</a:t>
            </a:r>
          </a:p>
        </p:txBody>
      </p:sp>
      <p:sp>
        <p:nvSpPr>
          <p:cNvPr id="45" name="Rectangle 2"/>
          <p:cNvSpPr txBox="1">
            <a:spLocks noChangeArrowheads="1"/>
          </p:cNvSpPr>
          <p:nvPr/>
        </p:nvSpPr>
        <p:spPr bwMode="auto">
          <a:xfrm>
            <a:off x="5562600" y="3733800"/>
            <a:ext cx="16764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b="1" kern="0" dirty="0">
                <a:solidFill>
                  <a:srgbClr val="000000"/>
                </a:solidFill>
                <a:latin typeface="+mn-lt"/>
                <a:ea typeface="+mn-ea"/>
              </a:rPr>
              <a:t>STA passes MGMT SEQ=N to next layer</a:t>
            </a:r>
          </a:p>
        </p:txBody>
      </p:sp>
      <p:cxnSp>
        <p:nvCxnSpPr>
          <p:cNvPr id="19479" name="Straight Arrow Connector 45"/>
          <p:cNvCxnSpPr>
            <a:cxnSpLocks noChangeShapeType="1"/>
          </p:cNvCxnSpPr>
          <p:nvPr/>
        </p:nvCxnSpPr>
        <p:spPr bwMode="auto">
          <a:xfrm rot="16200000" flipH="1">
            <a:off x="6248400" y="3505200"/>
            <a:ext cx="533400" cy="76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7" name="Rectangle 2"/>
          <p:cNvSpPr txBox="1">
            <a:spLocks noChangeArrowheads="1"/>
          </p:cNvSpPr>
          <p:nvPr/>
        </p:nvSpPr>
        <p:spPr bwMode="auto">
          <a:xfrm>
            <a:off x="7543800" y="4572000"/>
            <a:ext cx="12954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b="1" kern="0" dirty="0">
                <a:solidFill>
                  <a:srgbClr val="FF0000"/>
                </a:solidFill>
                <a:latin typeface="+mn-lt"/>
                <a:ea typeface="+mn-ea"/>
              </a:rPr>
              <a:t>DUPLICATE DELIVERED TO NEXT LAYER</a:t>
            </a:r>
            <a:r>
              <a:rPr lang="en-GB" sz="1200" b="1" kern="0" dirty="0">
                <a:solidFill>
                  <a:srgbClr val="000000"/>
                </a:solidFill>
                <a:latin typeface="+mn-lt"/>
                <a:ea typeface="+mn-ea"/>
              </a:rPr>
              <a:t>!</a:t>
            </a:r>
          </a:p>
        </p:txBody>
      </p:sp>
      <p:cxnSp>
        <p:nvCxnSpPr>
          <p:cNvPr id="19481" name="Straight Arrow Connector 47"/>
          <p:cNvCxnSpPr>
            <a:cxnSpLocks noChangeShapeType="1"/>
            <a:stCxn id="47" idx="1"/>
          </p:cNvCxnSpPr>
          <p:nvPr/>
        </p:nvCxnSpPr>
        <p:spPr bwMode="auto">
          <a:xfrm rot="10800000">
            <a:off x="6934200" y="4191000"/>
            <a:ext cx="609600" cy="6858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9" name="Arc 48"/>
          <p:cNvSpPr/>
          <p:nvPr/>
        </p:nvSpPr>
        <p:spPr bwMode="auto">
          <a:xfrm>
            <a:off x="2743200" y="1905000"/>
            <a:ext cx="3352800" cy="1828800"/>
          </a:xfrm>
          <a:prstGeom prst="arc">
            <a:avLst>
              <a:gd name="adj1" fmla="val 10591612"/>
              <a:gd name="adj2" fmla="val 21564870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ea typeface="MS Gothic" charset="-128"/>
            </a:endParaRPr>
          </a:p>
        </p:txBody>
      </p:sp>
      <p:sp>
        <p:nvSpPr>
          <p:cNvPr id="19483" name="Rectangle 26"/>
          <p:cNvSpPr>
            <a:spLocks noChangeArrowheads="1"/>
          </p:cNvSpPr>
          <p:nvPr/>
        </p:nvSpPr>
        <p:spPr bwMode="auto">
          <a:xfrm>
            <a:off x="5029200" y="3303588"/>
            <a:ext cx="838200" cy="457200"/>
          </a:xfrm>
          <a:prstGeom prst="rect">
            <a:avLst/>
          </a:prstGeom>
          <a:solidFill>
            <a:srgbClr val="FFEEB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ACK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SEQ=N+1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3048000" y="3276600"/>
            <a:ext cx="9144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0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SOUNDING</a:t>
            </a:r>
            <a:endParaRPr lang="en-US" sz="1000" dirty="0">
              <a:solidFill>
                <a:srgbClr val="000000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 bwMode="auto">
          <a:xfrm>
            <a:off x="685800" y="4724400"/>
            <a:ext cx="14478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b="1" kern="0" dirty="0" smtClean="0">
                <a:solidFill>
                  <a:srgbClr val="000000"/>
                </a:solidFill>
                <a:latin typeface="+mn-lt"/>
                <a:ea typeface="+mn-ea"/>
              </a:rPr>
              <a:t>Cache entry &lt;= N</a:t>
            </a:r>
            <a:endParaRPr lang="en-GB" sz="1200" b="1" kern="0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cxnSp>
        <p:nvCxnSpPr>
          <p:cNvPr id="32" name="Straight Arrow Connector 47"/>
          <p:cNvCxnSpPr>
            <a:cxnSpLocks noChangeShapeType="1"/>
            <a:stCxn id="31" idx="0"/>
          </p:cNvCxnSpPr>
          <p:nvPr/>
        </p:nvCxnSpPr>
        <p:spPr bwMode="auto">
          <a:xfrm rot="5400000" flipH="1" flipV="1">
            <a:off x="1200150" y="4400550"/>
            <a:ext cx="533400" cy="11430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34" name="Rectangle 2"/>
          <p:cNvSpPr txBox="1">
            <a:spLocks noChangeArrowheads="1"/>
          </p:cNvSpPr>
          <p:nvPr/>
        </p:nvSpPr>
        <p:spPr bwMode="auto">
          <a:xfrm>
            <a:off x="3505200" y="4724400"/>
            <a:ext cx="1676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b="1" kern="0" dirty="0" smtClean="0">
                <a:solidFill>
                  <a:srgbClr val="000000"/>
                </a:solidFill>
                <a:latin typeface="+mn-lt"/>
                <a:ea typeface="+mn-ea"/>
              </a:rPr>
              <a:t>Cache entry &lt;= N+1</a:t>
            </a:r>
            <a:endParaRPr lang="en-GB" sz="1200" b="1" kern="0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cxnSp>
        <p:nvCxnSpPr>
          <p:cNvPr id="35" name="Straight Arrow Connector 47"/>
          <p:cNvCxnSpPr>
            <a:cxnSpLocks noChangeShapeType="1"/>
            <a:stCxn id="34" idx="0"/>
          </p:cNvCxnSpPr>
          <p:nvPr/>
        </p:nvCxnSpPr>
        <p:spPr bwMode="auto">
          <a:xfrm rot="5400000" flipH="1" flipV="1">
            <a:off x="4077494" y="4457700"/>
            <a:ext cx="532606" cy="794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2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0" y="6475413"/>
            <a:ext cx="2255838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2AD641E2-43CB-46F5-A3C1-843F86800AEF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15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38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</p:spPr>
        <p:txBody>
          <a:bodyPr lIns="90000" tIns="46800" rIns="90000" bIns="46800"/>
          <a:lstStyle/>
          <a:p>
            <a:pPr eaLnBrk="1" hangingPunct="1"/>
            <a:r>
              <a:rPr lang="en-US" dirty="0" smtClean="0"/>
              <a:t>Address 1-Induced False </a:t>
            </a:r>
            <a:r>
              <a:rPr lang="en-US" dirty="0" smtClean="0"/>
              <a:t>Positive </a:t>
            </a:r>
            <a:r>
              <a:rPr lang="en-US" dirty="0" smtClean="0"/>
              <a:t>Duplicate</a:t>
            </a:r>
            <a:endParaRPr lang="en-US" dirty="0" smtClean="0"/>
          </a:p>
        </p:txBody>
      </p:sp>
      <p:sp>
        <p:nvSpPr>
          <p:cNvPr id="163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>
                <a:solidFill>
                  <a:srgbClr val="FF0000"/>
                </a:solidFill>
              </a:rPr>
              <a:t>Applicable to frames that share a single sequence number space independently of  Address 1 value</a:t>
            </a:r>
          </a:p>
          <a:p>
            <a:pPr lvl="3" eaLnBrk="1" hangingPunct="1">
              <a:buFont typeface="Times New Roman" pitchFamily="18" charset="0"/>
              <a:buChar char="•"/>
            </a:pPr>
            <a:r>
              <a:rPr lang="en-GB" dirty="0" smtClean="0"/>
              <a:t>E.g. non-QoS Data + Management + MCAST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PS not required</a:t>
            </a:r>
            <a:endParaRPr lang="en-GB" dirty="0" smtClean="0"/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AP sends SEQ=N to RA=STA1</a:t>
            </a:r>
          </a:p>
          <a:p>
            <a:pPr lvl="3" eaLnBrk="1" hangingPunct="1">
              <a:buFont typeface="Times New Roman" pitchFamily="18" charset="0"/>
              <a:buChar char="•"/>
            </a:pPr>
            <a:r>
              <a:rPr lang="en-GB" dirty="0" smtClean="0"/>
              <a:t>STA1 places &lt;TA=AP, SEQ=N&gt; into cache after reception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AP sends SEQ=N+1 through N+4095 to RA</a:t>
            </a:r>
            <a:r>
              <a:rPr lang="en-US" dirty="0" smtClean="0"/>
              <a:t> ≠ </a:t>
            </a:r>
            <a:r>
              <a:rPr lang="en-GB" dirty="0" smtClean="0"/>
              <a:t>STA1</a:t>
            </a:r>
          </a:p>
          <a:p>
            <a:pPr lvl="3" eaLnBrk="1" hangingPunct="1">
              <a:buFont typeface="Times New Roman" pitchFamily="18" charset="0"/>
              <a:buChar char="•"/>
            </a:pPr>
            <a:r>
              <a:rPr lang="en-GB" dirty="0" smtClean="0"/>
              <a:t>AP sequence numbers have wrapped, next sequence number will be N</a:t>
            </a:r>
          </a:p>
          <a:p>
            <a:pPr lvl="3" eaLnBrk="1" hangingPunct="1">
              <a:buFont typeface="Times New Roman" pitchFamily="18" charset="0"/>
              <a:buChar char="•"/>
            </a:pPr>
            <a:r>
              <a:rPr lang="en-GB" dirty="0" smtClean="0"/>
              <a:t>Next frame for transmission is to STA1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AP sends SEQ=N to RA=STA1</a:t>
            </a:r>
          </a:p>
          <a:p>
            <a:pPr lvl="3" eaLnBrk="1" hangingPunct="1">
              <a:buFont typeface="Times New Roman" pitchFamily="18" charset="0"/>
              <a:buChar char="•"/>
            </a:pPr>
            <a:r>
              <a:rPr lang="en-GB" dirty="0" smtClean="0"/>
              <a:t>STA1 fails to receive this transmission</a:t>
            </a:r>
          </a:p>
          <a:p>
            <a:pPr lvl="3" eaLnBrk="1" hangingPunct="1">
              <a:buFont typeface="Times New Roman" pitchFamily="18" charset="0"/>
              <a:buChar char="•"/>
            </a:pPr>
            <a:r>
              <a:rPr lang="en-GB" dirty="0" smtClean="0"/>
              <a:t>AP retransmits SEQ=N to STA1, with RETRY=1</a:t>
            </a:r>
            <a:endParaRPr lang="en-GB" dirty="0" smtClean="0"/>
          </a:p>
          <a:p>
            <a:pPr lvl="3" eaLnBrk="1" hangingPunct="1">
              <a:buFont typeface="Times New Roman" pitchFamily="18" charset="0"/>
              <a:buChar char="•"/>
            </a:pPr>
            <a:r>
              <a:rPr lang="en-GB" dirty="0" smtClean="0"/>
              <a:t>STA </a:t>
            </a:r>
            <a:r>
              <a:rPr lang="en-GB" dirty="0" smtClean="0"/>
              <a:t>receives SEQ=N, RETRY=1, compares to </a:t>
            </a:r>
            <a:r>
              <a:rPr lang="en-GB" dirty="0" smtClean="0"/>
              <a:t>cache entry, &gt;TA=AP, SEQ=N&gt;, incorrectly declares reception as a duplicate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>
                <a:solidFill>
                  <a:srgbClr val="FF0000"/>
                </a:solidFill>
              </a:rPr>
              <a:t>Problem </a:t>
            </a:r>
            <a:r>
              <a:rPr lang="en-GB" dirty="0" smtClean="0">
                <a:solidFill>
                  <a:srgbClr val="FF0000"/>
                </a:solidFill>
              </a:rPr>
              <a:t>is </a:t>
            </a:r>
            <a:r>
              <a:rPr lang="en-GB" dirty="0" smtClean="0">
                <a:solidFill>
                  <a:srgbClr val="FF0000"/>
                </a:solidFill>
              </a:rPr>
              <a:t>not solved by 10.1.3.2 or 9.3.2.11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>
                <a:solidFill>
                  <a:srgbClr val="FF0000"/>
                </a:solidFill>
              </a:rPr>
              <a:t>Low probability of occurrence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0813" cy="4341813"/>
          </a:xfrm>
        </p:spPr>
        <p:txBody>
          <a:bodyPr/>
          <a:lstStyle/>
          <a:p>
            <a:r>
              <a:rPr lang="en-US" dirty="0" smtClean="0"/>
              <a:t>Modify TX behavior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Fixed SEQ value for MGMT frames</a:t>
            </a:r>
          </a:p>
          <a:p>
            <a:pPr lvl="2"/>
            <a:r>
              <a:rPr lang="en-US" dirty="0" smtClean="0"/>
              <a:t>Does not eliminate problem</a:t>
            </a:r>
          </a:p>
          <a:p>
            <a:pPr lvl="2"/>
            <a:r>
              <a:rPr lang="en-US" dirty="0" smtClean="0"/>
              <a:t>Does not allow for duplicate detection of MGMT frames</a:t>
            </a:r>
          </a:p>
          <a:p>
            <a:pPr lvl="2"/>
            <a:r>
              <a:rPr lang="en-US" dirty="0" smtClean="0"/>
              <a:t>Not backwards compatible</a:t>
            </a: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New SEQ space for UCAST MGMT frames</a:t>
            </a:r>
          </a:p>
          <a:p>
            <a:pPr lvl="2"/>
            <a:r>
              <a:rPr lang="en-US" dirty="0" smtClean="0"/>
              <a:t>Apply only to capable recipients through capability advertisement</a:t>
            </a:r>
          </a:p>
          <a:p>
            <a:pPr lvl="2"/>
            <a:r>
              <a:rPr lang="en-US" dirty="0" smtClean="0"/>
              <a:t>MCAST MGMT frame problem not fixed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Put UCAST MGMT frames to non-QoS STA in AC_BE </a:t>
            </a:r>
            <a:r>
              <a:rPr lang="en-US" dirty="0" smtClean="0">
                <a:solidFill>
                  <a:schemeClr val="accent6"/>
                </a:solidFill>
              </a:rPr>
              <a:t>queue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Cache last used SEQ per RA, do not re-use same SEQ serially per RA</a:t>
            </a:r>
            <a:endParaRPr lang="en-US" dirty="0" smtClean="0">
              <a:solidFill>
                <a:schemeClr val="accent6"/>
              </a:solidFill>
            </a:endParaRPr>
          </a:p>
          <a:p>
            <a:r>
              <a:rPr lang="en-US" dirty="0" smtClean="0"/>
              <a:t>Modify RX behavior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Add more caches</a:t>
            </a:r>
          </a:p>
          <a:p>
            <a:pPr lvl="2"/>
            <a:r>
              <a:rPr lang="en-US" dirty="0" smtClean="0"/>
              <a:t>See next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A7310E32-20EE-4583-9F4E-274C046DD996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Solutions: </a:t>
            </a:r>
            <a:r>
              <a:rPr lang="en-US" dirty="0" smtClean="0"/>
              <a:t>Transmitter</a:t>
            </a:r>
            <a:br>
              <a:rPr lang="en-US" dirty="0" smtClean="0"/>
            </a:br>
            <a:r>
              <a:rPr lang="en-US" sz="2400" dirty="0" smtClean="0">
                <a:solidFill>
                  <a:srgbClr val="FF0000"/>
                </a:solidFill>
              </a:rPr>
              <a:t>Undetected Duplicate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Transmitter to place UCAST MGMT frames to non-QOS STA into AC_BE queue</a:t>
            </a:r>
          </a:p>
          <a:p>
            <a:pPr lvl="1"/>
            <a:r>
              <a:rPr lang="en-GB" dirty="0" smtClean="0"/>
              <a:t>Existing language from 9.2.4.2:</a:t>
            </a:r>
          </a:p>
          <a:p>
            <a:pPr lvl="3"/>
            <a:r>
              <a:rPr lang="en-US" dirty="0" smtClean="0"/>
              <a:t>Management frames shall be sent using the access category AC_VO without being restricted by admission control procedures.</a:t>
            </a:r>
          </a:p>
          <a:p>
            <a:pPr lvl="1"/>
            <a:r>
              <a:rPr lang="en-US" dirty="0" smtClean="0"/>
              <a:t>Proposed modification to 9.2.4.2:</a:t>
            </a:r>
          </a:p>
          <a:p>
            <a:pPr lvl="3"/>
            <a:r>
              <a:rPr lang="en-US" u="sng" dirty="0" smtClean="0"/>
              <a:t>A QoS STA should send individually addressed Management frames that are addressed to a non-QoS STA using the access category AC_BE and shall send all other </a:t>
            </a:r>
            <a:r>
              <a:rPr lang="en-US" u="sng" dirty="0" err="1" smtClean="0"/>
              <a:t>m</a:t>
            </a:r>
            <a:r>
              <a:rPr lang="en-US" strike="sngStrike" dirty="0" err="1" smtClean="0"/>
              <a:t>M</a:t>
            </a:r>
            <a:r>
              <a:rPr lang="en-US" dirty="0" err="1" smtClean="0"/>
              <a:t>anagement</a:t>
            </a:r>
            <a:r>
              <a:rPr lang="en-US" dirty="0" smtClean="0"/>
              <a:t> frames </a:t>
            </a:r>
            <a:r>
              <a:rPr lang="en-US" strike="sngStrike" dirty="0" smtClean="0"/>
              <a:t>shall be sent </a:t>
            </a:r>
            <a:r>
              <a:rPr lang="en-US" dirty="0" smtClean="0"/>
              <a:t>using the access category AC_VO</a:t>
            </a:r>
            <a:r>
              <a:rPr lang="en-US" u="sng" dirty="0" smtClean="0"/>
              <a:t>. A QoS STA that does not send individually addressed Management frames that are addressed to a non-QoS STA using the access category AC_BE shall send them using the access category AC_VO. No management frame is </a:t>
            </a:r>
            <a:r>
              <a:rPr lang="en-US" strike="sngStrike" dirty="0" smtClean="0"/>
              <a:t>without being </a:t>
            </a:r>
            <a:r>
              <a:rPr lang="en-US" dirty="0" smtClean="0"/>
              <a:t>restricted by admission control procedures.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9322CEB-DA77-4A92-9360-73CC8A40B74F}" type="slidenum">
              <a:rPr lang="en-GB" smtClean="0"/>
              <a:pPr/>
              <a:t>17</a:t>
            </a:fld>
            <a:endParaRPr lang="en-GB" smtClean="0"/>
          </a:p>
        </p:txBody>
      </p:sp>
      <p:sp>
        <p:nvSpPr>
          <p:cNvPr id="2662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Matthew Fischer, Broadcom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GB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Solutions: </a:t>
            </a:r>
            <a:r>
              <a:rPr lang="en-US" dirty="0" smtClean="0"/>
              <a:t>Transmitter</a:t>
            </a:r>
            <a:br>
              <a:rPr lang="en-US" dirty="0" smtClean="0"/>
            </a:br>
            <a:r>
              <a:rPr lang="en-US" sz="2400" dirty="0" smtClean="0">
                <a:solidFill>
                  <a:srgbClr val="FF0000"/>
                </a:solidFill>
              </a:rPr>
              <a:t>False Positive Duplicate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Transmitter to </a:t>
            </a:r>
            <a:r>
              <a:rPr lang="en-GB" dirty="0" smtClean="0"/>
              <a:t>maintain cache of last used SEQ per RA</a:t>
            </a:r>
          </a:p>
          <a:p>
            <a:r>
              <a:rPr lang="en-GB" dirty="0" smtClean="0"/>
              <a:t>Transmitter should ensure that sequential frames to same RA do not have same SEQ number</a:t>
            </a:r>
            <a:endParaRPr lang="en-GB" dirty="0" smtClean="0"/>
          </a:p>
          <a:p>
            <a:pPr lvl="1"/>
            <a:r>
              <a:rPr lang="en-GB" dirty="0" smtClean="0"/>
              <a:t>9.3.2.11 – add the following:</a:t>
            </a:r>
          </a:p>
          <a:p>
            <a:pPr lvl="2"/>
            <a:r>
              <a:rPr lang="en-GB" dirty="0" smtClean="0"/>
              <a:t>STAs should cache the last used sequence number per RA for frames that are assigned sequence numbers from a counter that is shared by more than one RA and should ensure that the sequence numbers for successively transmitted frames to a single RA are not the same by incrementing the counter by 2, if incrementing by 1 would have produced the same sequence number as is found in the cache for that RA.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9322CEB-DA77-4A92-9360-73CC8A40B74F}" type="slidenum">
              <a:rPr lang="en-GB" smtClean="0"/>
              <a:pPr/>
              <a:t>18</a:t>
            </a:fld>
            <a:endParaRPr lang="en-GB" smtClean="0"/>
          </a:p>
        </p:txBody>
      </p:sp>
      <p:sp>
        <p:nvSpPr>
          <p:cNvPr id="2662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Matthew Fischer, Broadcom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r>
              <a:rPr lang="en-US" smtClean="0"/>
              <a:t>May 2011</a:t>
            </a:r>
            <a:endParaRPr lang="en-GB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Solutions: Receiver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9.3.2.11 – Specify separate </a:t>
            </a:r>
            <a:r>
              <a:rPr lang="en-GB" dirty="0" smtClean="0"/>
              <a:t>cache entries at recipient for</a:t>
            </a:r>
          </a:p>
          <a:p>
            <a:pPr lvl="1"/>
            <a:r>
              <a:rPr lang="en-GB" dirty="0" smtClean="0"/>
              <a:t>MGMT</a:t>
            </a:r>
          </a:p>
          <a:p>
            <a:pPr lvl="1"/>
            <a:r>
              <a:rPr lang="en-GB" dirty="0" smtClean="0"/>
              <a:t>SMGMT</a:t>
            </a:r>
          </a:p>
          <a:p>
            <a:pPr lvl="2"/>
            <a:r>
              <a:rPr lang="en-GB" dirty="0" smtClean="0"/>
              <a:t>i.e. Special Management, i.e. priority &gt; AC_VO</a:t>
            </a:r>
          </a:p>
          <a:p>
            <a:pPr lvl="1"/>
            <a:r>
              <a:rPr lang="en-GB" dirty="0" smtClean="0"/>
              <a:t>non-QOS DATA</a:t>
            </a:r>
          </a:p>
          <a:p>
            <a:r>
              <a:rPr lang="en-GB" dirty="0" smtClean="0"/>
              <a:t>9.3.2.11 - Change “may omit” to “should omit”</a:t>
            </a:r>
          </a:p>
          <a:p>
            <a:pPr lvl="1"/>
            <a:r>
              <a:rPr lang="en-US" dirty="0" smtClean="0"/>
              <a:t>A receiving STA </a:t>
            </a:r>
            <a:r>
              <a:rPr lang="en-US" strike="sngStrike" dirty="0" smtClean="0"/>
              <a:t>may</a:t>
            </a:r>
            <a:r>
              <a:rPr lang="en-US" dirty="0" smtClean="0"/>
              <a:t> </a:t>
            </a:r>
            <a:r>
              <a:rPr lang="en-US" u="sng" dirty="0" smtClean="0"/>
              <a:t>should </a:t>
            </a:r>
            <a:r>
              <a:rPr lang="en-US" dirty="0" smtClean="0"/>
              <a:t>omit </a:t>
            </a:r>
            <a:r>
              <a:rPr lang="en-US" dirty="0" err="1" smtClean="0"/>
              <a:t>tuples</a:t>
            </a:r>
            <a:r>
              <a:rPr lang="en-US" dirty="0" smtClean="0"/>
              <a:t> obtained from group addressed </a:t>
            </a:r>
            <a:r>
              <a:rPr lang="en-US" u="sng" dirty="0" smtClean="0"/>
              <a:t>and </a:t>
            </a:r>
            <a:r>
              <a:rPr lang="en-US" strike="sngStrike" dirty="0" smtClean="0"/>
              <a:t>or </a:t>
            </a:r>
            <a:r>
              <a:rPr lang="en-US" dirty="0" smtClean="0"/>
              <a:t>ATIM frames from the caches.</a:t>
            </a:r>
          </a:p>
          <a:p>
            <a:pPr lvl="2"/>
            <a:r>
              <a:rPr lang="en-US" dirty="0" smtClean="0"/>
              <a:t>Maybe also add a note indicating why it should omit these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A7310E32-20EE-4583-9F4E-274C046DD996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2"/>
          </p:nvPr>
        </p:nvSpPr>
        <p:spPr>
          <a:xfrm>
            <a:off x="696913" y="333375"/>
            <a:ext cx="2589212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8661CCFA-74A5-4572-B255-843F56A1ACCB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2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Abstract</a:t>
            </a:r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 discussion and proposed solution regarding the problem of undetected duplicate frame receptions.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SMGMT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Any frame that could be transmitted outside of the AC_VO queue</a:t>
            </a:r>
          </a:p>
          <a:p>
            <a:pPr lvl="2"/>
            <a:r>
              <a:rPr lang="en-GB" dirty="0" smtClean="0"/>
              <a:t>Immediate response</a:t>
            </a:r>
          </a:p>
          <a:p>
            <a:pPr lvl="2"/>
            <a:r>
              <a:rPr lang="en-GB" dirty="0" smtClean="0"/>
              <a:t>Time-event directed transmission</a:t>
            </a:r>
          </a:p>
          <a:p>
            <a:r>
              <a:rPr lang="en-GB" dirty="0" smtClean="0"/>
              <a:t>Proposed SMGMT list:</a:t>
            </a:r>
          </a:p>
          <a:p>
            <a:pPr lvl="2"/>
            <a:r>
              <a:rPr lang="en-GB" dirty="0" smtClean="0"/>
              <a:t>PSMP</a:t>
            </a:r>
            <a:endParaRPr lang="en-US" dirty="0" smtClean="0"/>
          </a:p>
          <a:p>
            <a:pPr lvl="2"/>
            <a:r>
              <a:rPr lang="en-GB" dirty="0" smtClean="0"/>
              <a:t>Set PCO Phase</a:t>
            </a:r>
            <a:endParaRPr lang="en-US" dirty="0" smtClean="0"/>
          </a:p>
          <a:p>
            <a:pPr lvl="2"/>
            <a:r>
              <a:rPr lang="en-GB" dirty="0" smtClean="0"/>
              <a:t>CSI</a:t>
            </a:r>
            <a:endParaRPr lang="en-US" dirty="0" smtClean="0"/>
          </a:p>
          <a:p>
            <a:pPr lvl="2"/>
            <a:r>
              <a:rPr lang="en-GB" dirty="0" err="1" smtClean="0"/>
              <a:t>Noncompressed</a:t>
            </a:r>
            <a:r>
              <a:rPr lang="en-GB" dirty="0" smtClean="0"/>
              <a:t> </a:t>
            </a:r>
            <a:r>
              <a:rPr lang="en-GB" dirty="0" err="1" smtClean="0"/>
              <a:t>Beamforming</a:t>
            </a:r>
            <a:endParaRPr lang="en-US" dirty="0" smtClean="0"/>
          </a:p>
          <a:p>
            <a:pPr lvl="2"/>
            <a:r>
              <a:rPr lang="en-GB" dirty="0" smtClean="0"/>
              <a:t>Compressed </a:t>
            </a:r>
            <a:r>
              <a:rPr lang="en-GB" dirty="0" err="1" smtClean="0"/>
              <a:t>Beamforming</a:t>
            </a:r>
            <a:endParaRPr lang="en-US" dirty="0" smtClean="0"/>
          </a:p>
          <a:p>
            <a:pPr lvl="2"/>
            <a:r>
              <a:rPr lang="en-GB" dirty="0" smtClean="0"/>
              <a:t>ASEL Indices Feedback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A7310E32-20EE-4583-9F4E-274C046DD996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2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15063" y="6475413"/>
            <a:ext cx="2327275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8D4C71B7-84B1-42AC-BCA5-7BB45B0A9709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21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70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References</a:t>
            </a:r>
          </a:p>
        </p:txBody>
      </p:sp>
      <p:sp>
        <p:nvSpPr>
          <p:cNvPr id="297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</p:spPr>
        <p:txBody>
          <a:bodyPr/>
          <a:lstStyle/>
          <a:p>
            <a:pPr eaLnBrk="1" hangingPunct="1"/>
            <a:r>
              <a:rPr lang="en-US" dirty="0" smtClean="0"/>
              <a:t>11-11-0835-00-000m-undetected-duplicate-reception-proposed-text.docx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2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0" y="6475413"/>
            <a:ext cx="2255838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951B3007-2AA2-46E9-89D2-1B533F835C98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3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</p:spPr>
        <p:txBody>
          <a:bodyPr lIns="90000" tIns="46800" rIns="90000" bIns="46800"/>
          <a:lstStyle/>
          <a:p>
            <a:pPr eaLnBrk="1" hangingPunct="1"/>
            <a:r>
              <a:rPr lang="en-US" smtClean="0"/>
              <a:t>Purpose of MAC Sequence Number</a:t>
            </a: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eaLnBrk="1" hangingPunct="1">
              <a:buFont typeface="Times New Roman" pitchFamily="18" charset="0"/>
              <a:buChar char="•"/>
            </a:pPr>
            <a:r>
              <a:rPr lang="en-GB" dirty="0" smtClean="0"/>
              <a:t>Duplicate detection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(original 802.11 use)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Retry attempts due to failed ACK reception can lead to the reception of multiple copies of a single MPDU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The sequence number allows identification of such duplicate frames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This issue is applicable to MPDU as well as MMPDU</a:t>
            </a:r>
          </a:p>
          <a:p>
            <a:pPr eaLnBrk="1" hangingPunct="1">
              <a:buFont typeface="Times New Roman" pitchFamily="18" charset="0"/>
              <a:buChar char="•"/>
            </a:pPr>
            <a:r>
              <a:rPr lang="en-GB" dirty="0" smtClean="0"/>
              <a:t>Re-ordering of frames included in a Block </a:t>
            </a:r>
            <a:r>
              <a:rPr lang="en-GB" dirty="0" err="1" smtClean="0"/>
              <a:t>Ack</a:t>
            </a:r>
            <a:r>
              <a:rPr lang="en-GB" dirty="0" smtClean="0"/>
              <a:t> agreement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Out of order transmission is allowed among the frames covered by a Block </a:t>
            </a:r>
            <a:r>
              <a:rPr lang="en-GB" dirty="0" err="1" smtClean="0"/>
              <a:t>Ack</a:t>
            </a:r>
            <a:r>
              <a:rPr lang="en-GB" dirty="0" smtClean="0"/>
              <a:t> agreement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MAC Sequence numbers allow recipient to determine correct order for delivery to layer above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err="1" smtClean="0"/>
              <a:t>BlockAck</a:t>
            </a:r>
            <a:r>
              <a:rPr lang="en-GB" dirty="0" smtClean="0"/>
              <a:t> is not supported for MMPDU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2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0" y="6475413"/>
            <a:ext cx="2255838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00032328-5F12-4593-848E-BFF7489C9C6F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3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</p:spPr>
        <p:txBody>
          <a:bodyPr lIns="90000" tIns="46800" rIns="90000" bIns="46800"/>
          <a:lstStyle/>
          <a:p>
            <a:pPr eaLnBrk="1" hangingPunct="1"/>
            <a:r>
              <a:rPr lang="en-US" dirty="0" smtClean="0"/>
              <a:t>802.11 Baseline SEQ NUM Allocation</a:t>
            </a:r>
          </a:p>
        </p:txBody>
      </p:sp>
      <p:sp>
        <p:nvSpPr>
          <p:cNvPr id="143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buFont typeface="Times New Roman" pitchFamily="18" charset="0"/>
              <a:buChar char="•"/>
            </a:pPr>
            <a:r>
              <a:rPr lang="en-GB" dirty="0" smtClean="0"/>
              <a:t>Non-</a:t>
            </a:r>
            <a:r>
              <a:rPr lang="en-GB" dirty="0" err="1" smtClean="0"/>
              <a:t>QoS</a:t>
            </a:r>
            <a:r>
              <a:rPr lang="en-GB" dirty="0" smtClean="0"/>
              <a:t> STA (DCF)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All SEQ NUM from one counter for all frames (9.3.2.11)</a:t>
            </a:r>
          </a:p>
          <a:p>
            <a:pPr eaLnBrk="1" hangingPunct="1">
              <a:buFont typeface="Times New Roman" pitchFamily="18" charset="0"/>
              <a:buChar char="•"/>
            </a:pPr>
            <a:r>
              <a:rPr lang="en-GB" dirty="0" err="1" smtClean="0"/>
              <a:t>QoS</a:t>
            </a:r>
            <a:r>
              <a:rPr lang="en-GB" dirty="0" smtClean="0"/>
              <a:t> STA (EDCA)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MMPDU SEQ NUM assigned from a SEQ space shared with MCAST </a:t>
            </a:r>
            <a:r>
              <a:rPr lang="en-GB" dirty="0" err="1" smtClean="0"/>
              <a:t>QoS</a:t>
            </a:r>
            <a:r>
              <a:rPr lang="en-GB" dirty="0" smtClean="0"/>
              <a:t> MSDUs and all non-</a:t>
            </a:r>
            <a:r>
              <a:rPr lang="en-GB" dirty="0" err="1" smtClean="0"/>
              <a:t>QoS</a:t>
            </a:r>
            <a:r>
              <a:rPr lang="en-GB" dirty="0" smtClean="0"/>
              <a:t> Data frames (9.3.2.11)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Other frames use one SEQ NUM counter per TID, RA (9.3.2.11)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2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0" y="6475413"/>
            <a:ext cx="2255838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01CB927B-C4DD-4473-AA25-213BBC256243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3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</p:spPr>
        <p:txBody>
          <a:bodyPr lIns="90000" tIns="46800" rIns="90000" bIns="46800"/>
          <a:lstStyle/>
          <a:p>
            <a:pPr eaLnBrk="1" hangingPunct="1"/>
            <a:r>
              <a:rPr lang="en-US" dirty="0" smtClean="0"/>
              <a:t>802.11 DCF Duplicate Detection</a:t>
            </a:r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eaLnBrk="1" hangingPunct="1">
              <a:buFont typeface="Times New Roman" pitchFamily="18" charset="0"/>
              <a:buChar char="•"/>
            </a:pPr>
            <a:r>
              <a:rPr lang="en-GB" dirty="0" smtClean="0"/>
              <a:t>Recipient can detect duplicates by storing one SEQ NUM per TA = last received SEQ NUM</a:t>
            </a:r>
          </a:p>
          <a:p>
            <a:pPr eaLnBrk="1" hangingPunct="1">
              <a:buFont typeface="Times New Roman" pitchFamily="18" charset="0"/>
              <a:buChar char="•"/>
            </a:pPr>
            <a:r>
              <a:rPr lang="en-GB" dirty="0" smtClean="0"/>
              <a:t>This originally </a:t>
            </a:r>
            <a:r>
              <a:rPr lang="en-GB" dirty="0" smtClean="0"/>
              <a:t>(mostly)* worked </a:t>
            </a:r>
            <a:r>
              <a:rPr lang="en-GB" dirty="0" smtClean="0"/>
              <a:t>because there can only be one frame from any TA outstanding at any time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I.e. pre-11e-QoS-baseline had only one TX queue</a:t>
            </a:r>
          </a:p>
          <a:p>
            <a:pPr lvl="3" eaLnBrk="1" hangingPunct="1">
              <a:buFont typeface="Times New Roman" pitchFamily="18" charset="0"/>
              <a:buChar char="•"/>
            </a:pPr>
            <a:r>
              <a:rPr lang="en-GB" dirty="0" smtClean="0"/>
              <a:t>Transmissions are always in queue order, with no attempts from later frames until current frame has been completed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Recipient keeps only the last received SEQ NUM for that TA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Rejects as duplicate only if RETRY=1 and SEQ NUM + TA is an </a:t>
            </a:r>
            <a:r>
              <a:rPr lang="en-GB" b="1" dirty="0" smtClean="0">
                <a:solidFill>
                  <a:srgbClr val="FF0000"/>
                </a:solidFill>
              </a:rPr>
              <a:t>EXACT </a:t>
            </a:r>
            <a:r>
              <a:rPr lang="en-GB" b="1" dirty="0" smtClean="0">
                <a:solidFill>
                  <a:srgbClr val="FF0000"/>
                </a:solidFill>
              </a:rPr>
              <a:t>MATCH</a:t>
            </a:r>
            <a:r>
              <a:rPr lang="en-GB" dirty="0" smtClean="0"/>
              <a:t> </a:t>
            </a:r>
            <a:r>
              <a:rPr lang="en-GB" dirty="0" smtClean="0"/>
              <a:t>– i.e. </a:t>
            </a:r>
            <a:r>
              <a:rPr lang="en-GB" b="1" i="1" dirty="0" smtClean="0"/>
              <a:t>NOT </a:t>
            </a:r>
            <a:r>
              <a:rPr lang="en-GB" dirty="0" smtClean="0"/>
              <a:t>a check for “old</a:t>
            </a:r>
            <a:r>
              <a:rPr lang="en-GB" dirty="0" smtClean="0"/>
              <a:t>”</a:t>
            </a:r>
          </a:p>
          <a:p>
            <a:pPr eaLnBrk="1" hangingPunct="1">
              <a:buNone/>
            </a:pPr>
            <a:endParaRPr lang="en-GB" sz="2000" dirty="0" smtClean="0"/>
          </a:p>
          <a:p>
            <a:pPr marL="742950" eaLnBrk="1" hangingPunct="1">
              <a:buNone/>
            </a:pPr>
            <a:r>
              <a:rPr lang="en-GB" sz="2000" dirty="0" smtClean="0"/>
              <a:t>* see Address 1-induced false positive duplicate</a:t>
            </a: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2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0" y="6475413"/>
            <a:ext cx="2255838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2AD641E2-43CB-46F5-A3C1-843F86800AEF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6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38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</p:spPr>
        <p:txBody>
          <a:bodyPr lIns="90000" tIns="46800" rIns="90000" bIns="46800"/>
          <a:lstStyle/>
          <a:p>
            <a:pPr eaLnBrk="1" hangingPunct="1"/>
            <a:r>
              <a:rPr lang="en-US" dirty="0" smtClean="0"/>
              <a:t>DCF-PS-Induced Undetected Duplicate</a:t>
            </a:r>
          </a:p>
        </p:txBody>
      </p:sp>
      <p:sp>
        <p:nvSpPr>
          <p:cNvPr id="163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343400"/>
          </a:xfrm>
        </p:spPr>
        <p:txBody>
          <a:bodyPr/>
          <a:lstStyle/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At least one STA is PS in the BSS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AP transmits UCAST MSDU SEQ=N, STA receives SEQ=N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AP fails to receive ACK for SEQ=N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TBTT occurs, AP sends Beacon + MCAST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AP sends MCAST frames following Beacon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/>
              <a:t>STA receives MCAST with SEQ=N+1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AP finishes MCAST, resends SEQ=N with RETRY=1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/>
              <a:t>STA receives SEQ=N, RETRY=1, compares to SEQ=N+1, does not declare duplicate, does not discard duplicate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>
                <a:solidFill>
                  <a:schemeClr val="accent6"/>
                </a:solidFill>
              </a:rPr>
              <a:t>Problem is avoided if SEQ=N retry is completed BEFORE Beacon transmission begins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>
                <a:solidFill>
                  <a:schemeClr val="accent6"/>
                </a:solidFill>
              </a:rPr>
              <a:t>Spec seems to mandate this (see 10.1.3.2)</a:t>
            </a:r>
          </a:p>
          <a:p>
            <a:pPr lvl="1" eaLnBrk="1" hangingPunct="1">
              <a:buFont typeface="Times New Roman" pitchFamily="18" charset="0"/>
              <a:buChar char="•"/>
            </a:pPr>
            <a:r>
              <a:rPr lang="en-GB" dirty="0" smtClean="0">
                <a:solidFill>
                  <a:srgbClr val="C00000"/>
                </a:solidFill>
              </a:rPr>
              <a:t>Problem also avoided if recipient follows 9.3.2.11 recommendation</a:t>
            </a:r>
          </a:p>
          <a:p>
            <a:pPr lvl="2" eaLnBrk="1" hangingPunct="1">
              <a:buFont typeface="Times New Roman" pitchFamily="18" charset="0"/>
              <a:buChar char="•"/>
            </a:pPr>
            <a:r>
              <a:rPr lang="en-GB" dirty="0" smtClean="0">
                <a:solidFill>
                  <a:srgbClr val="C00000"/>
                </a:solidFill>
              </a:rPr>
              <a:t>See next slide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10.1.3.2 Transmission of Beacon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At each TBTT, the AP shall schedule a Beacon frame as the next frame for transmission according to the medium access rules specified in Clause 9 (MAC </a:t>
            </a:r>
            <a:r>
              <a:rPr lang="en-US" dirty="0" err="1" smtClean="0"/>
              <a:t>sublayer</a:t>
            </a:r>
            <a:r>
              <a:rPr lang="en-US" dirty="0" smtClean="0"/>
              <a:t> functional description).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Next frame implies behind the current frame and following all retransmissions of the current frame, given that there is a single queue for transmission of all frames per the original standard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A7310E32-20EE-4583-9F4E-274C046DD996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9.3.2.11 Permission to ignore SEQ NUM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 receiving STA may omit </a:t>
            </a:r>
            <a:r>
              <a:rPr lang="en-US" dirty="0" err="1" smtClean="0"/>
              <a:t>tuples</a:t>
            </a:r>
            <a:r>
              <a:rPr lang="en-US" dirty="0" smtClean="0"/>
              <a:t> obtained from group addressed or ATIM frames from the caches.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E.g. Beacon = BCAST = Group addressed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A7310E32-20EE-4583-9F4E-274C046DD996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Matthew Fischer, 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2"/>
          </p:nvPr>
        </p:nvSpPr>
        <p:spPr>
          <a:xfrm>
            <a:off x="714375" y="357188"/>
            <a:ext cx="2374900" cy="273050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2011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0" y="6475413"/>
            <a:ext cx="2255838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Matthew Fischer, Broadcom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79E08543-F778-47DA-B609-DCDFE5F46052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9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41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</p:spPr>
        <p:txBody>
          <a:bodyPr lIns="90000" tIns="46800" rIns="90000" bIns="46800"/>
          <a:lstStyle/>
          <a:p>
            <a:pPr eaLnBrk="1" hangingPunct="1"/>
            <a:r>
              <a:rPr lang="en-US" dirty="0" smtClean="0"/>
              <a:t>DCF-PS Undetected Duplicate</a:t>
            </a:r>
          </a:p>
        </p:txBody>
      </p:sp>
      <p:sp>
        <p:nvSpPr>
          <p:cNvPr id="174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5029200"/>
            <a:ext cx="7772400" cy="1219200"/>
          </a:xfrm>
        </p:spPr>
        <p:txBody>
          <a:bodyPr/>
          <a:lstStyle/>
          <a:p>
            <a:pPr eaLnBrk="1" hangingPunct="1">
              <a:buFont typeface="Times New Roman" pitchFamily="18" charset="0"/>
              <a:buChar char="•"/>
            </a:pPr>
            <a:r>
              <a:rPr lang="en-GB" dirty="0" smtClean="0"/>
              <a:t>Only happens when PS is used and 10.1.3.2 and 9.3.2.11 are ignored</a:t>
            </a:r>
          </a:p>
        </p:txBody>
      </p:sp>
      <p:cxnSp>
        <p:nvCxnSpPr>
          <p:cNvPr id="17415" name="Straight Arrow Connector 7"/>
          <p:cNvCxnSpPr>
            <a:cxnSpLocks noChangeShapeType="1"/>
          </p:cNvCxnSpPr>
          <p:nvPr/>
        </p:nvCxnSpPr>
        <p:spPr bwMode="auto">
          <a:xfrm>
            <a:off x="762000" y="3200400"/>
            <a:ext cx="7086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" name="Rectangle 8"/>
          <p:cNvSpPr/>
          <p:nvPr/>
        </p:nvSpPr>
        <p:spPr bwMode="auto">
          <a:xfrm>
            <a:off x="1219200" y="2743200"/>
            <a:ext cx="7620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Data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SEQ=N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457200" y="2819400"/>
            <a:ext cx="7620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400" b="1" kern="0" dirty="0">
                <a:solidFill>
                  <a:srgbClr val="000000"/>
                </a:solidFill>
                <a:latin typeface="+mn-lt"/>
                <a:ea typeface="+mn-ea"/>
              </a:rPr>
              <a:t>AP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57200" y="3200400"/>
            <a:ext cx="7620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400" b="1" kern="0" dirty="0">
                <a:solidFill>
                  <a:srgbClr val="000000"/>
                </a:solidFill>
                <a:latin typeface="+mn-lt"/>
                <a:ea typeface="+mn-ea"/>
              </a:rPr>
              <a:t>STA</a:t>
            </a: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2133600" y="3200400"/>
            <a:ext cx="609600" cy="457200"/>
          </a:xfrm>
          <a:prstGeom prst="rect">
            <a:avLst/>
          </a:prstGeom>
          <a:solidFill>
            <a:srgbClr val="FFEEB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ACK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SEQ=N</a:t>
            </a:r>
          </a:p>
        </p:txBody>
      </p:sp>
      <p:sp>
        <p:nvSpPr>
          <p:cNvPr id="13" name="Plus 12"/>
          <p:cNvSpPr/>
          <p:nvPr/>
        </p:nvSpPr>
        <p:spPr bwMode="auto">
          <a:xfrm rot="18900000">
            <a:off x="2011363" y="3001963"/>
            <a:ext cx="881062" cy="881062"/>
          </a:xfrm>
          <a:prstGeom prst="mathPlus">
            <a:avLst/>
          </a:prstGeom>
          <a:solidFill>
            <a:srgbClr val="FF0000">
              <a:alpha val="60000"/>
            </a:srgbClr>
          </a:solidFill>
          <a:ln w="9525" cap="flat" cmpd="sng" algn="ctr">
            <a:solidFill>
              <a:srgbClr val="000000">
                <a:alpha val="30196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ea typeface="MS Gothic" charset="-128"/>
            </a:endParaRPr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3733800" y="2743200"/>
            <a:ext cx="762000" cy="457200"/>
          </a:xfrm>
          <a:prstGeom prst="rect">
            <a:avLst/>
          </a:prstGeom>
          <a:solidFill>
            <a:srgbClr val="ECC8F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MCAST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SEQ=N+1</a:t>
            </a: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990600" y="2286000"/>
            <a:ext cx="12192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2900" indent="-34290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400" b="1" kern="0" dirty="0">
                <a:solidFill>
                  <a:srgbClr val="000000"/>
                </a:solidFill>
                <a:latin typeface="+mn-lt"/>
                <a:ea typeface="+mn-ea"/>
              </a:rPr>
              <a:t>DCF TX</a:t>
            </a: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3657600" y="2209800"/>
            <a:ext cx="12192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indent="635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400" b="1" kern="0" dirty="0">
                <a:solidFill>
                  <a:srgbClr val="000000"/>
                </a:solidFill>
                <a:latin typeface="+mn-lt"/>
                <a:ea typeface="+mn-ea"/>
              </a:rPr>
              <a:t>PS-mode MCAST</a:t>
            </a:r>
          </a:p>
        </p:txBody>
      </p:sp>
      <p:cxnSp>
        <p:nvCxnSpPr>
          <p:cNvPr id="17424" name="Straight Connector 29"/>
          <p:cNvCxnSpPr>
            <a:cxnSpLocks noChangeShapeType="1"/>
          </p:cNvCxnSpPr>
          <p:nvPr/>
        </p:nvCxnSpPr>
        <p:spPr bwMode="auto">
          <a:xfrm rot="5400000" flipH="1" flipV="1">
            <a:off x="2545556" y="3001169"/>
            <a:ext cx="396875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33" name="Rectangle 2"/>
          <p:cNvSpPr txBox="1">
            <a:spLocks noChangeArrowheads="1"/>
          </p:cNvSpPr>
          <p:nvPr/>
        </p:nvSpPr>
        <p:spPr bwMode="auto">
          <a:xfrm>
            <a:off x="685800" y="3657600"/>
            <a:ext cx="16764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b="1" kern="0" dirty="0">
                <a:solidFill>
                  <a:srgbClr val="000000"/>
                </a:solidFill>
                <a:latin typeface="+mn-lt"/>
                <a:ea typeface="+mn-ea"/>
              </a:rPr>
              <a:t>STA passes Data SEQ=N to next layer</a:t>
            </a:r>
          </a:p>
        </p:txBody>
      </p:sp>
      <p:cxnSp>
        <p:nvCxnSpPr>
          <p:cNvPr id="17426" name="Straight Arrow Connector 34"/>
          <p:cNvCxnSpPr>
            <a:cxnSpLocks noChangeShapeType="1"/>
            <a:stCxn id="9" idx="2"/>
          </p:cNvCxnSpPr>
          <p:nvPr/>
        </p:nvCxnSpPr>
        <p:spPr bwMode="auto">
          <a:xfrm rot="16200000" flipH="1">
            <a:off x="1371600" y="3429000"/>
            <a:ext cx="533400" cy="76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2" name="Rectangle 41"/>
          <p:cNvSpPr/>
          <p:nvPr/>
        </p:nvSpPr>
        <p:spPr bwMode="auto">
          <a:xfrm>
            <a:off x="5410200" y="2743200"/>
            <a:ext cx="7620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Data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SEQ=N</a:t>
            </a:r>
          </a:p>
        </p:txBody>
      </p:sp>
      <p:sp>
        <p:nvSpPr>
          <p:cNvPr id="17428" name="Rectangle 42"/>
          <p:cNvSpPr>
            <a:spLocks noChangeArrowheads="1"/>
          </p:cNvSpPr>
          <p:nvPr/>
        </p:nvSpPr>
        <p:spPr bwMode="auto">
          <a:xfrm>
            <a:off x="6324600" y="3200400"/>
            <a:ext cx="609600" cy="457200"/>
          </a:xfrm>
          <a:prstGeom prst="rect">
            <a:avLst/>
          </a:prstGeom>
          <a:solidFill>
            <a:srgbClr val="FFEEB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ACK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SEQ=N</a:t>
            </a:r>
          </a:p>
        </p:txBody>
      </p:sp>
      <p:sp>
        <p:nvSpPr>
          <p:cNvPr id="45" name="Rectangle 2"/>
          <p:cNvSpPr txBox="1">
            <a:spLocks noChangeArrowheads="1"/>
          </p:cNvSpPr>
          <p:nvPr/>
        </p:nvSpPr>
        <p:spPr bwMode="auto">
          <a:xfrm>
            <a:off x="4876800" y="3657600"/>
            <a:ext cx="16764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b="1" kern="0" dirty="0">
                <a:solidFill>
                  <a:srgbClr val="000000"/>
                </a:solidFill>
                <a:latin typeface="+mn-lt"/>
                <a:ea typeface="+mn-ea"/>
              </a:rPr>
              <a:t>STA passes Data SEQ=N to next layer</a:t>
            </a:r>
          </a:p>
        </p:txBody>
      </p:sp>
      <p:cxnSp>
        <p:nvCxnSpPr>
          <p:cNvPr id="17430" name="Straight Arrow Connector 45"/>
          <p:cNvCxnSpPr>
            <a:cxnSpLocks noChangeShapeType="1"/>
          </p:cNvCxnSpPr>
          <p:nvPr/>
        </p:nvCxnSpPr>
        <p:spPr bwMode="auto">
          <a:xfrm rot="16200000" flipH="1">
            <a:off x="5562600" y="3429000"/>
            <a:ext cx="533400" cy="76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7" name="Rectangle 2"/>
          <p:cNvSpPr txBox="1">
            <a:spLocks noChangeArrowheads="1"/>
          </p:cNvSpPr>
          <p:nvPr/>
        </p:nvSpPr>
        <p:spPr bwMode="auto">
          <a:xfrm>
            <a:off x="7315200" y="3733800"/>
            <a:ext cx="167640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b="1" kern="0" dirty="0">
                <a:solidFill>
                  <a:srgbClr val="FF0000"/>
                </a:solidFill>
                <a:latin typeface="+mn-lt"/>
                <a:ea typeface="+mn-ea"/>
              </a:rPr>
              <a:t>DUPLICATE DELIVERED TO NEXT LAYER</a:t>
            </a:r>
            <a:r>
              <a:rPr lang="en-GB" sz="1200" b="1" kern="0" dirty="0">
                <a:solidFill>
                  <a:srgbClr val="000000"/>
                </a:solidFill>
                <a:latin typeface="+mn-lt"/>
                <a:ea typeface="+mn-ea"/>
              </a:rPr>
              <a:t>!</a:t>
            </a:r>
          </a:p>
        </p:txBody>
      </p:sp>
      <p:cxnSp>
        <p:nvCxnSpPr>
          <p:cNvPr id="17432" name="Straight Arrow Connector 47"/>
          <p:cNvCxnSpPr>
            <a:cxnSpLocks noChangeShapeType="1"/>
            <a:stCxn id="47" idx="1"/>
          </p:cNvCxnSpPr>
          <p:nvPr/>
        </p:nvCxnSpPr>
        <p:spPr bwMode="auto">
          <a:xfrm rot="10800000">
            <a:off x="6400800" y="3962400"/>
            <a:ext cx="914400" cy="76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9" name="Arc 48"/>
          <p:cNvSpPr/>
          <p:nvPr/>
        </p:nvSpPr>
        <p:spPr bwMode="auto">
          <a:xfrm>
            <a:off x="2743200" y="1828800"/>
            <a:ext cx="2667000" cy="1828800"/>
          </a:xfrm>
          <a:prstGeom prst="arc">
            <a:avLst>
              <a:gd name="adj1" fmla="val 10591612"/>
              <a:gd name="adj2" fmla="val 21564870"/>
            </a:avLst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>
              <a:latin typeface="Times New Roman" pitchFamily="16" charset="0"/>
              <a:ea typeface="MS Gothic" charset="-128"/>
            </a:endParaRPr>
          </a:p>
        </p:txBody>
      </p:sp>
      <p:sp>
        <p:nvSpPr>
          <p:cNvPr id="17434" name="Rectangle 26"/>
          <p:cNvSpPr>
            <a:spLocks noChangeArrowheads="1"/>
          </p:cNvSpPr>
          <p:nvPr/>
        </p:nvSpPr>
        <p:spPr bwMode="auto">
          <a:xfrm>
            <a:off x="3200400" y="2743200"/>
            <a:ext cx="457200" cy="457200"/>
          </a:xfrm>
          <a:prstGeom prst="rect">
            <a:avLst/>
          </a:prstGeom>
          <a:solidFill>
            <a:srgbClr val="ECC8FA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000">
                <a:solidFill>
                  <a:srgbClr val="000000"/>
                </a:solidFill>
              </a:rPr>
              <a:t>BCN</a:t>
            </a:r>
          </a:p>
        </p:txBody>
      </p:sp>
      <p:cxnSp>
        <p:nvCxnSpPr>
          <p:cNvPr id="17435" name="Straight Connector 27"/>
          <p:cNvCxnSpPr>
            <a:cxnSpLocks noChangeShapeType="1"/>
          </p:cNvCxnSpPr>
          <p:nvPr/>
        </p:nvCxnSpPr>
        <p:spPr bwMode="auto">
          <a:xfrm rot="5400000" flipH="1" flipV="1">
            <a:off x="2850356" y="3398044"/>
            <a:ext cx="396875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2819400" y="3657600"/>
            <a:ext cx="685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b="1" kern="0" dirty="0">
                <a:solidFill>
                  <a:srgbClr val="000000"/>
                </a:solidFill>
                <a:latin typeface="+mn-lt"/>
                <a:ea typeface="+mn-ea"/>
              </a:rPr>
              <a:t>TBTT</a:t>
            </a:r>
          </a:p>
        </p:txBody>
      </p:sp>
      <p:sp>
        <p:nvSpPr>
          <p:cNvPr id="30" name="Rectangle 2"/>
          <p:cNvSpPr txBox="1">
            <a:spLocks noChangeArrowheads="1"/>
          </p:cNvSpPr>
          <p:nvPr/>
        </p:nvSpPr>
        <p:spPr bwMode="auto">
          <a:xfrm>
            <a:off x="685800" y="4419600"/>
            <a:ext cx="14478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b="1" kern="0" dirty="0" smtClean="0">
                <a:solidFill>
                  <a:srgbClr val="000000"/>
                </a:solidFill>
                <a:latin typeface="+mn-lt"/>
                <a:ea typeface="+mn-ea"/>
              </a:rPr>
              <a:t>Cache entry &lt;= N</a:t>
            </a:r>
            <a:endParaRPr lang="en-GB" sz="1200" b="1" kern="0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cxnSp>
        <p:nvCxnSpPr>
          <p:cNvPr id="31" name="Straight Arrow Connector 47"/>
          <p:cNvCxnSpPr>
            <a:cxnSpLocks noChangeShapeType="1"/>
            <a:stCxn id="30" idx="0"/>
          </p:cNvCxnSpPr>
          <p:nvPr/>
        </p:nvCxnSpPr>
        <p:spPr bwMode="auto">
          <a:xfrm rot="5400000" flipH="1" flipV="1">
            <a:off x="1314450" y="4210050"/>
            <a:ext cx="304800" cy="114300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triangle" w="med" len="med"/>
          </a:ln>
        </p:spPr>
      </p:cxnSp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3505200" y="4419600"/>
            <a:ext cx="1676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GB" sz="1200" b="1" kern="0" dirty="0" smtClean="0">
                <a:solidFill>
                  <a:srgbClr val="000000"/>
                </a:solidFill>
                <a:latin typeface="+mn-lt"/>
                <a:ea typeface="+mn-ea"/>
              </a:rPr>
              <a:t>Cache entry &lt;= N+1</a:t>
            </a:r>
            <a:endParaRPr lang="en-GB" sz="1200" b="1" kern="0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cxnSp>
        <p:nvCxnSpPr>
          <p:cNvPr id="34" name="Straight Arrow Connector 47"/>
          <p:cNvCxnSpPr>
            <a:cxnSpLocks noChangeShapeType="1"/>
            <a:stCxn id="32" idx="0"/>
          </p:cNvCxnSpPr>
          <p:nvPr/>
        </p:nvCxnSpPr>
        <p:spPr bwMode="auto">
          <a:xfrm rot="5400000" flipH="1" flipV="1">
            <a:off x="4077494" y="4152900"/>
            <a:ext cx="532606" cy="794"/>
          </a:xfrm>
          <a:prstGeom prst="straightConnector1">
            <a:avLst/>
          </a:prstGeom>
          <a:noFill/>
          <a:ln w="28575" algn="ctr">
            <a:solidFill>
              <a:srgbClr val="FF00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6073</TotalTime>
  <Words>1856</Words>
  <Application>Microsoft Office PowerPoint</Application>
  <PresentationFormat>On-screen Show (4:3)</PresentationFormat>
  <Paragraphs>344</Paragraphs>
  <Slides>21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802-11-Submission</vt:lpstr>
      <vt:lpstr>Document</vt:lpstr>
      <vt:lpstr>Undetected Duplicate Frame Reception</vt:lpstr>
      <vt:lpstr>Abstract</vt:lpstr>
      <vt:lpstr>Purpose of MAC Sequence Number</vt:lpstr>
      <vt:lpstr>802.11 Baseline SEQ NUM Allocation</vt:lpstr>
      <vt:lpstr>802.11 DCF Duplicate Detection</vt:lpstr>
      <vt:lpstr>DCF-PS-Induced Undetected Duplicate</vt:lpstr>
      <vt:lpstr>10.1.3.2 Transmission of Beacon</vt:lpstr>
      <vt:lpstr>9.3.2.11 Permission to ignore SEQ NUM</vt:lpstr>
      <vt:lpstr>DCF-PS Undetected Duplicate</vt:lpstr>
      <vt:lpstr>EDCA-Induced Undetected Duplicate</vt:lpstr>
      <vt:lpstr>EDCA-Induced Missed Duplicate</vt:lpstr>
      <vt:lpstr>EDCA-Induction additional comments</vt:lpstr>
      <vt:lpstr>Special-MGMT Undetected Duplicate</vt:lpstr>
      <vt:lpstr>Special MGMT-Induced Missed Duplicate Transmitter QOS, Receiver QOS</vt:lpstr>
      <vt:lpstr>Address 1-Induced False Positive Duplicate</vt:lpstr>
      <vt:lpstr>Solution Discussion</vt:lpstr>
      <vt:lpstr>Proposed Solutions: Transmitter Undetected Duplicate</vt:lpstr>
      <vt:lpstr>Proposed Solutions: Transmitter False Positive Duplicate</vt:lpstr>
      <vt:lpstr>Proposed Solutions: Receiver</vt:lpstr>
      <vt:lpstr>SMGMT Definition</vt:lpstr>
      <vt:lpstr>References</vt:lpstr>
    </vt:vector>
  </TitlesOfParts>
  <Company>Broadcom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Undetected Duplicate Receptions</dc:title>
  <dc:creator>Matthew Fischer</dc:creator>
  <cp:keywords>May 2011</cp:keywords>
  <cp:lastModifiedBy>Matthew Fischer</cp:lastModifiedBy>
  <cp:revision>257</cp:revision>
  <cp:lastPrinted>1601-01-01T00:00:00Z</cp:lastPrinted>
  <dcterms:created xsi:type="dcterms:W3CDTF">2010-06-01T21:42:40Z</dcterms:created>
  <dcterms:modified xsi:type="dcterms:W3CDTF">2011-05-18T20:27:06Z</dcterms:modified>
</cp:coreProperties>
</file>