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2" r:id="rId4"/>
    <p:sldId id="267" r:id="rId5"/>
    <p:sldId id="278" r:id="rId6"/>
    <p:sldId id="274" r:id="rId7"/>
    <p:sldId id="291" r:id="rId8"/>
    <p:sldId id="290" r:id="rId9"/>
    <p:sldId id="284" r:id="rId10"/>
    <p:sldId id="277" r:id="rId11"/>
    <p:sldId id="292" r:id="rId12"/>
    <p:sldId id="294" r:id="rId13"/>
    <p:sldId id="293" r:id="rId14"/>
    <p:sldId id="279" r:id="rId15"/>
    <p:sldId id="295" r:id="rId16"/>
    <p:sldId id="285" r:id="rId17"/>
    <p:sldId id="297" r:id="rId18"/>
    <p:sldId id="296" r:id="rId19"/>
    <p:sldId id="264" r:id="rId20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FEC4E7"/>
    <a:srgbClr val="FF0000"/>
    <a:srgbClr val="ECC8FA"/>
    <a:srgbClr val="FFEE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AE906E12-6571-401E-AD1C-BBB6846F4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3072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CB4E102-9ECB-4AF0-9785-80F403D68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1EA41FDF-8243-47BB-A8B2-9EE6597C923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175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8D27AB29-7A2F-429F-8846-6A026BEDAEC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89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994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99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144FA087-B977-4561-825D-7A8B26FB353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99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71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47109" name="Date Placeholder 4"/>
          <p:cNvSpPr>
            <a:spLocks noGrp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47110" name="Footer Placeholder 5"/>
          <p:cNvSpPr>
            <a:spLocks noGrp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47111" name="Slide Number Placeholder 6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84035AE6-93C8-4973-BB32-714D32372C1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5E9F20E4-5C9A-4D56-A857-557A625CDF4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501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E6431FE-099B-4054-A28C-D69CB32972E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7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9A4F0F8-A1C0-43C7-9CBF-6F1B9CB732D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37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0B7EAA6-AEF8-4F3B-924F-58038DC8AB6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285D9751-3F15-4092-8213-2FD637A0A16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58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FBE3072-43A5-4DDD-9FFB-967145B797E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68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51B89B2-70B5-4C86-BFFC-29179938D23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8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78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8D27AB29-7A2F-429F-8846-6A026BEDAEC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89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994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99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144FA087-B977-4561-825D-7A8B26FB353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99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7253B4A-6E54-48D2-87EA-7008CF27A7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7310E32-20EE-4583-9F4E-274C046DD9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Matthew Fischer, Broadcom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5F24C2-672E-4B05-AAD7-32C737DF32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E792A8-7E19-46AF-BF82-DADC50BE09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770A998-B6AB-4333-BECD-22BBE2AC82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1FD8078-3570-443D-82AB-BBB2152FB8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6A70337-C88B-4BE0-BE07-9B5C784E3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FDA1FD3-D9BB-4360-8D70-780499C733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EE3747C-77BD-469D-A06B-BFD8F9645A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Matthew Fischer, 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D00D1856-3B6D-4ECC-98E9-0F8A730DCE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11-11/0834r0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5A38E9AA-8733-44A4-91DC-583B0BD1FD51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Undetected Duplicate Frame Reception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2011-05-12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3038475"/>
        </p:xfrm>
        <a:graphic>
          <a:graphicData uri="http://schemas.openxmlformats.org/presentationml/2006/ole">
            <p:oleObj spid="_x0000_s1026" name="Document" r:id="rId4" imgW="8245941" imgH="3109452" progId="Word.Document.8">
              <p:embed/>
            </p:oleObj>
          </a:graphicData>
        </a:graphic>
      </p:graphicFrame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21587B22-F74B-4A19-A4FB-A9655C473A48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EDCA-Induced Undetected Duplicate</a:t>
            </a:r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EDCA-induced missed duplicate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Same as previous but can occur when there are no PS STAs causing PS buffering of MCAST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Data sent as AC_BE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MGMT sent as AC_VO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AP </a:t>
            </a:r>
            <a:r>
              <a:rPr lang="en-GB" dirty="0" smtClean="0"/>
              <a:t>can switch </a:t>
            </a:r>
            <a:r>
              <a:rPr lang="en-GB" dirty="0" smtClean="0"/>
              <a:t>between these queues </a:t>
            </a:r>
            <a:r>
              <a:rPr lang="en-GB" dirty="0" smtClean="0"/>
              <a:t>on successive retry </a:t>
            </a:r>
            <a:r>
              <a:rPr lang="en-GB" dirty="0" smtClean="0"/>
              <a:t>attempts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Because EDCA </a:t>
            </a:r>
            <a:r>
              <a:rPr lang="en-GB" dirty="0" smtClean="0"/>
              <a:t>protocol requires switching queues based on backoff outcome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Problem is due to frames from different priorities sharing a single SEQ space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Non-QOS DATA using AC_BE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MGMT using AC_VO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Transmitter is QOS, Recipient is non-QOS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Note that PS-Induced Undetected Duplicate can still occur in EDCA context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7000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F5FD6A1-4ED2-4EC2-8A71-1B2980FF3CC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EDCA-Induced Missed Duplicate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953000"/>
            <a:ext cx="7772400" cy="15240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Transmitter is QOS, Receiver is non-QOS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Happens if PS is not used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Not fixed by 9.3.2.11 or 10.1.3.2</a:t>
            </a:r>
          </a:p>
        </p:txBody>
      </p:sp>
      <p:cxnSp>
        <p:nvCxnSpPr>
          <p:cNvPr id="19463" name="Straight Arrow Connector 7"/>
          <p:cNvCxnSpPr>
            <a:cxnSpLocks noChangeShapeType="1"/>
          </p:cNvCxnSpPr>
          <p:nvPr/>
        </p:nvCxnSpPr>
        <p:spPr bwMode="auto">
          <a:xfrm>
            <a:off x="762000" y="2971800"/>
            <a:ext cx="7086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Rectangle 8"/>
          <p:cNvSpPr/>
          <p:nvPr/>
        </p:nvSpPr>
        <p:spPr bwMode="auto">
          <a:xfrm>
            <a:off x="1219200" y="25146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Non-QOS DATA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5908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29718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STA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33600" y="29718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363" y="2773363"/>
            <a:ext cx="881062" cy="881062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276600" y="2514600"/>
            <a:ext cx="990600" cy="457200"/>
          </a:xfrm>
          <a:prstGeom prst="rect">
            <a:avLst/>
          </a:prstGeom>
          <a:solidFill>
            <a:srgbClr val="ECC8F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dirty="0" smtClean="0">
                <a:solidFill>
                  <a:srgbClr val="000000"/>
                </a:solidFill>
              </a:rPr>
              <a:t>MGMT</a:t>
            </a:r>
            <a:endParaRPr lang="en-US" sz="1000" dirty="0">
              <a:solidFill>
                <a:srgbClr val="000000"/>
              </a:solidFill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dirty="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0574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AC_BE </a:t>
            </a: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TX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048000" y="20574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AC_VO </a:t>
            </a: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TX</a:t>
            </a:r>
          </a:p>
        </p:txBody>
      </p:sp>
      <p:cxnSp>
        <p:nvCxnSpPr>
          <p:cNvPr id="19472" name="Straight Connector 29"/>
          <p:cNvCxnSpPr>
            <a:cxnSpLocks noChangeShapeType="1"/>
          </p:cNvCxnSpPr>
          <p:nvPr/>
        </p:nvCxnSpPr>
        <p:spPr bwMode="auto">
          <a:xfrm rot="5400000" flipH="1" flipV="1">
            <a:off x="2545556" y="2772569"/>
            <a:ext cx="3968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4290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DATA SEQ=N 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to next layer</a:t>
            </a:r>
          </a:p>
        </p:txBody>
      </p:sp>
      <p:cxnSp>
        <p:nvCxnSpPr>
          <p:cNvPr id="19474" name="Straight Arrow Connector 34"/>
          <p:cNvCxnSpPr>
            <a:cxnSpLocks noChangeShapeType="1"/>
            <a:stCxn id="9" idx="2"/>
          </p:cNvCxnSpPr>
          <p:nvPr/>
        </p:nvCxnSpPr>
        <p:spPr bwMode="auto">
          <a:xfrm rot="16200000" flipH="1">
            <a:off x="1371600" y="32004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2" name="Rectangle 41"/>
          <p:cNvSpPr/>
          <p:nvPr/>
        </p:nvSpPr>
        <p:spPr bwMode="auto">
          <a:xfrm>
            <a:off x="5410200" y="25146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Non-QOS DATA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9476" name="Rectangle 42"/>
          <p:cNvSpPr>
            <a:spLocks noChangeArrowheads="1"/>
          </p:cNvSpPr>
          <p:nvPr/>
        </p:nvSpPr>
        <p:spPr bwMode="auto">
          <a:xfrm>
            <a:off x="6324600" y="29718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2133600" y="1447800"/>
            <a:ext cx="1828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AC_BE </a:t>
            </a:r>
            <a:r>
              <a:rPr lang="en-GB" sz="1400" b="1" kern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backoff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4876800" y="34290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DATA SEQ=N 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to next layer</a:t>
            </a:r>
          </a:p>
        </p:txBody>
      </p:sp>
      <p:cxnSp>
        <p:nvCxnSpPr>
          <p:cNvPr id="19479" name="Straight Arrow Connector 45"/>
          <p:cNvCxnSpPr>
            <a:cxnSpLocks noChangeShapeType="1"/>
          </p:cNvCxnSpPr>
          <p:nvPr/>
        </p:nvCxnSpPr>
        <p:spPr bwMode="auto">
          <a:xfrm rot="16200000" flipH="1">
            <a:off x="5562600" y="32004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7315200" y="35052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FF0000"/>
                </a:solidFill>
                <a:latin typeface="+mn-lt"/>
                <a:ea typeface="+mn-ea"/>
              </a:rPr>
              <a:t>DUPLICATE DELIVERED TO NEXT LAYER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!</a:t>
            </a:r>
          </a:p>
        </p:txBody>
      </p:sp>
      <p:cxnSp>
        <p:nvCxnSpPr>
          <p:cNvPr id="19481" name="Straight Arrow Connector 47"/>
          <p:cNvCxnSpPr>
            <a:cxnSpLocks noChangeShapeType="1"/>
            <a:stCxn id="47" idx="1"/>
          </p:cNvCxnSpPr>
          <p:nvPr/>
        </p:nvCxnSpPr>
        <p:spPr bwMode="auto">
          <a:xfrm rot="10800000">
            <a:off x="6400800" y="3733800"/>
            <a:ext cx="914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" name="Arc 48"/>
          <p:cNvSpPr/>
          <p:nvPr/>
        </p:nvSpPr>
        <p:spPr bwMode="auto">
          <a:xfrm>
            <a:off x="2743200" y="1600200"/>
            <a:ext cx="26670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9483" name="Rectangle 26"/>
          <p:cNvSpPr>
            <a:spLocks noChangeArrowheads="1"/>
          </p:cNvSpPr>
          <p:nvPr/>
        </p:nvSpPr>
        <p:spPr bwMode="auto">
          <a:xfrm>
            <a:off x="4343400" y="2998788"/>
            <a:ext cx="7620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5638800" y="1905000"/>
            <a:ext cx="1600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AC_BE RE-TX</a:t>
            </a:r>
            <a:endParaRPr lang="en-GB" sz="14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685800" y="4419600"/>
            <a:ext cx="14478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0" name="Straight Arrow Connector 47"/>
          <p:cNvCxnSpPr>
            <a:cxnSpLocks noChangeShapeType="1"/>
            <a:stCxn id="29" idx="0"/>
          </p:cNvCxnSpPr>
          <p:nvPr/>
        </p:nvCxnSpPr>
        <p:spPr bwMode="auto">
          <a:xfrm rot="5400000" flipH="1" flipV="1">
            <a:off x="1200150" y="4095750"/>
            <a:ext cx="533400" cy="1143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3505200" y="4419600"/>
            <a:ext cx="1676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N+1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5" name="Straight Arrow Connector 47"/>
          <p:cNvCxnSpPr>
            <a:cxnSpLocks noChangeShapeType="1"/>
            <a:stCxn id="34" idx="0"/>
          </p:cNvCxnSpPr>
          <p:nvPr/>
        </p:nvCxnSpPr>
        <p:spPr bwMode="auto">
          <a:xfrm rot="5400000" flipH="1" flipV="1">
            <a:off x="4077494" y="4152900"/>
            <a:ext cx="532606" cy="794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EDCA-Induction additional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Non-QOS DATA and MGMT can be in opposite order</a:t>
            </a:r>
          </a:p>
          <a:p>
            <a:pPr lvl="1"/>
            <a:r>
              <a:rPr lang="en-US" dirty="0" smtClean="0"/>
              <a:t>E.g. sequence begins with a MGMT TX failure</a:t>
            </a:r>
          </a:p>
          <a:p>
            <a:pPr lvl="2"/>
            <a:r>
              <a:rPr lang="en-US" dirty="0" smtClean="0"/>
              <a:t>Middle reception is non-QOS DATA frame</a:t>
            </a:r>
          </a:p>
          <a:p>
            <a:pPr lvl="1"/>
            <a:r>
              <a:rPr lang="en-US" dirty="0" smtClean="0"/>
              <a:t>Less likely to </a:t>
            </a:r>
            <a:r>
              <a:rPr lang="en-US" dirty="0" smtClean="0"/>
              <a:t>occur because</a:t>
            </a:r>
            <a:endParaRPr lang="en-US" dirty="0" smtClean="0"/>
          </a:p>
          <a:p>
            <a:pPr lvl="2"/>
            <a:r>
              <a:rPr lang="en-US" dirty="0" smtClean="0"/>
              <a:t>Ratio of non-QOS DATA to MGMT &gt;&gt; 1</a:t>
            </a:r>
          </a:p>
          <a:p>
            <a:pPr lvl="2"/>
            <a:r>
              <a:rPr lang="en-US" dirty="0" smtClean="0"/>
              <a:t>AC_VO more likely to beat AC_BE for retransmission</a:t>
            </a:r>
          </a:p>
          <a:p>
            <a:pPr lvl="1"/>
            <a:r>
              <a:rPr lang="en-US" dirty="0" smtClean="0"/>
              <a:t>Depicted case is more detrimental, and more likely</a:t>
            </a:r>
          </a:p>
          <a:p>
            <a:pPr lvl="2"/>
            <a:r>
              <a:rPr lang="en-US" dirty="0" smtClean="0"/>
              <a:t>Duplicate MGMT receptions generally not harmful</a:t>
            </a:r>
          </a:p>
          <a:p>
            <a:pPr lvl="2"/>
            <a:r>
              <a:rPr lang="en-US" dirty="0" smtClean="0"/>
              <a:t>Duplicate DATA receptions potentially harmful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21587B22-F74B-4A19-A4FB-A9655C473A48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Special-MGMT Undetected Duplicate</a:t>
            </a:r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Does not depend on PS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Arises from special transmission permissions for some frames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E.g. MGMT ACTION NOACK used in sounding exchange for </a:t>
            </a:r>
            <a:r>
              <a:rPr lang="en-GB" dirty="0" err="1" smtClean="0"/>
              <a:t>FeedBack</a:t>
            </a:r>
            <a:r>
              <a:rPr lang="en-GB" dirty="0" smtClean="0"/>
              <a:t> (FB)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Does not occur because of </a:t>
            </a:r>
            <a:r>
              <a:rPr lang="en-GB" i="1" u="sng" dirty="0" smtClean="0"/>
              <a:t>explicit</a:t>
            </a:r>
            <a:r>
              <a:rPr lang="en-GB" dirty="0" smtClean="0"/>
              <a:t> priority differentiation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Occurs because of special transmission rules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E.g. immediate response </a:t>
            </a:r>
            <a:r>
              <a:rPr lang="en-GB" dirty="0" smtClean="0"/>
              <a:t>“higher priority” </a:t>
            </a:r>
            <a:r>
              <a:rPr lang="en-GB" dirty="0" smtClean="0"/>
              <a:t>than </a:t>
            </a:r>
            <a:r>
              <a:rPr lang="en-GB" dirty="0" smtClean="0"/>
              <a:t>even AC_VO</a:t>
            </a:r>
            <a:endParaRPr lang="en-GB" dirty="0" smtClean="0"/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Problem is due to frames from different “</a:t>
            </a:r>
            <a:r>
              <a:rPr lang="en-GB" i="1" u="sng" dirty="0" smtClean="0"/>
              <a:t>implicit priorities</a:t>
            </a:r>
            <a:r>
              <a:rPr lang="en-GB" dirty="0" smtClean="0"/>
              <a:t>” sharing a single SEQ space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Transmitter is QOS, Recipient is non-QOS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E.g. mix of non-QOS DATA and MGMT frames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Transmitter is QOS, Recipient is QOS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E.g. all frames are MGMT frames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Not fixed by 9.3.2.11 or 10.1.3.2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7000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F5FD6A1-4ED2-4EC2-8A71-1B2980FF3CC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Special MGMT-Induced Missed </a:t>
            </a:r>
            <a:r>
              <a:rPr lang="en-US" dirty="0" smtClean="0"/>
              <a:t>Duplicate</a:t>
            </a:r>
            <a:br>
              <a:rPr lang="en-US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Transmitter QOS, Receiver QOS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257800"/>
            <a:ext cx="7772400" cy="10668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Not fixed by 9.3.2.11 or 10.1.3.2</a:t>
            </a:r>
            <a:endParaRPr lang="en-GB" dirty="0" smtClean="0"/>
          </a:p>
        </p:txBody>
      </p:sp>
      <p:cxnSp>
        <p:nvCxnSpPr>
          <p:cNvPr id="19463" name="Straight Arrow Connector 7"/>
          <p:cNvCxnSpPr>
            <a:cxnSpLocks noChangeShapeType="1"/>
          </p:cNvCxnSpPr>
          <p:nvPr/>
        </p:nvCxnSpPr>
        <p:spPr bwMode="auto">
          <a:xfrm>
            <a:off x="762000" y="3276600"/>
            <a:ext cx="7086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Rectangle 8"/>
          <p:cNvSpPr/>
          <p:nvPr/>
        </p:nvSpPr>
        <p:spPr bwMode="auto">
          <a:xfrm>
            <a:off x="1219200" y="28194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MGMT not-FB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8956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32766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STA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33600" y="32766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363" y="3078163"/>
            <a:ext cx="881062" cy="881062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4038600" y="2819400"/>
            <a:ext cx="990600" cy="457200"/>
          </a:xfrm>
          <a:prstGeom prst="rect">
            <a:avLst/>
          </a:prstGeom>
          <a:solidFill>
            <a:srgbClr val="ECC8F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dirty="0" smtClean="0">
                <a:solidFill>
                  <a:srgbClr val="000000"/>
                </a:solidFill>
              </a:rPr>
              <a:t>MGMT FB</a:t>
            </a:r>
            <a:endParaRPr lang="en-US" sz="1000" dirty="0">
              <a:solidFill>
                <a:srgbClr val="000000"/>
              </a:solidFill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dirty="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3622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AC_VO </a:t>
            </a: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TX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8100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Imm_Resp</a:t>
            </a: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TX</a:t>
            </a:r>
          </a:p>
        </p:txBody>
      </p:sp>
      <p:cxnSp>
        <p:nvCxnSpPr>
          <p:cNvPr id="19472" name="Straight Connector 29"/>
          <p:cNvCxnSpPr>
            <a:cxnSpLocks noChangeShapeType="1"/>
          </p:cNvCxnSpPr>
          <p:nvPr/>
        </p:nvCxnSpPr>
        <p:spPr bwMode="auto">
          <a:xfrm rot="5400000" flipH="1" flipV="1">
            <a:off x="2545556" y="3077369"/>
            <a:ext cx="3968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7338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MGMT SEQ=N to next layer</a:t>
            </a:r>
          </a:p>
        </p:txBody>
      </p:sp>
      <p:cxnSp>
        <p:nvCxnSpPr>
          <p:cNvPr id="19474" name="Straight Arrow Connector 34"/>
          <p:cNvCxnSpPr>
            <a:cxnSpLocks noChangeShapeType="1"/>
            <a:stCxn id="9" idx="2"/>
          </p:cNvCxnSpPr>
          <p:nvPr/>
        </p:nvCxnSpPr>
        <p:spPr bwMode="auto">
          <a:xfrm rot="16200000" flipH="1">
            <a:off x="1371600" y="35052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2" name="Rectangle 41"/>
          <p:cNvSpPr/>
          <p:nvPr/>
        </p:nvSpPr>
        <p:spPr bwMode="auto">
          <a:xfrm>
            <a:off x="6096000" y="28194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MGMT not-FB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9476" name="Rectangle 42"/>
          <p:cNvSpPr>
            <a:spLocks noChangeArrowheads="1"/>
          </p:cNvSpPr>
          <p:nvPr/>
        </p:nvSpPr>
        <p:spPr bwMode="auto">
          <a:xfrm>
            <a:off x="7010400" y="32766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2133600" y="1828800"/>
            <a:ext cx="1828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AC_VO </a:t>
            </a:r>
            <a:r>
              <a:rPr lang="en-GB" sz="1400" b="1" kern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backoff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5562600" y="37338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MGMT SEQ=N to next layer</a:t>
            </a:r>
          </a:p>
        </p:txBody>
      </p:sp>
      <p:cxnSp>
        <p:nvCxnSpPr>
          <p:cNvPr id="19479" name="Straight Arrow Connector 45"/>
          <p:cNvCxnSpPr>
            <a:cxnSpLocks noChangeShapeType="1"/>
          </p:cNvCxnSpPr>
          <p:nvPr/>
        </p:nvCxnSpPr>
        <p:spPr bwMode="auto">
          <a:xfrm rot="16200000" flipH="1">
            <a:off x="6248400" y="35052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7543800" y="4572000"/>
            <a:ext cx="1295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FF0000"/>
                </a:solidFill>
                <a:latin typeface="+mn-lt"/>
                <a:ea typeface="+mn-ea"/>
              </a:rPr>
              <a:t>DUPLICATE DELIVERED TO NEXT LAYER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!</a:t>
            </a:r>
          </a:p>
        </p:txBody>
      </p:sp>
      <p:cxnSp>
        <p:nvCxnSpPr>
          <p:cNvPr id="19481" name="Straight Arrow Connector 47"/>
          <p:cNvCxnSpPr>
            <a:cxnSpLocks noChangeShapeType="1"/>
            <a:stCxn id="47" idx="1"/>
          </p:cNvCxnSpPr>
          <p:nvPr/>
        </p:nvCxnSpPr>
        <p:spPr bwMode="auto">
          <a:xfrm rot="10800000">
            <a:off x="6934200" y="4191000"/>
            <a:ext cx="609600" cy="685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" name="Arc 48"/>
          <p:cNvSpPr/>
          <p:nvPr/>
        </p:nvSpPr>
        <p:spPr bwMode="auto">
          <a:xfrm>
            <a:off x="2743200" y="1905000"/>
            <a:ext cx="33528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9483" name="Rectangle 26"/>
          <p:cNvSpPr>
            <a:spLocks noChangeArrowheads="1"/>
          </p:cNvSpPr>
          <p:nvPr/>
        </p:nvSpPr>
        <p:spPr bwMode="auto">
          <a:xfrm>
            <a:off x="5029200" y="3303588"/>
            <a:ext cx="8382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3276600"/>
            <a:ext cx="914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SOUNDING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685800" y="4724400"/>
            <a:ext cx="14478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2" name="Straight Arrow Connector 47"/>
          <p:cNvCxnSpPr>
            <a:cxnSpLocks noChangeShapeType="1"/>
            <a:stCxn id="31" idx="0"/>
          </p:cNvCxnSpPr>
          <p:nvPr/>
        </p:nvCxnSpPr>
        <p:spPr bwMode="auto">
          <a:xfrm rot="5400000" flipH="1" flipV="1">
            <a:off x="1200150" y="4400550"/>
            <a:ext cx="533400" cy="1143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3505200" y="4724400"/>
            <a:ext cx="1676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N+1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5" name="Straight Arrow Connector 47"/>
          <p:cNvCxnSpPr>
            <a:cxnSpLocks noChangeShapeType="1"/>
            <a:stCxn id="34" idx="0"/>
          </p:cNvCxnSpPr>
          <p:nvPr/>
        </p:nvCxnSpPr>
        <p:spPr bwMode="auto">
          <a:xfrm rot="5400000" flipH="1" flipV="1">
            <a:off x="4077494" y="4457700"/>
            <a:ext cx="532606" cy="794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r>
              <a:rPr lang="en-US" dirty="0" smtClean="0"/>
              <a:t>Modify TX behavior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Fixed SEQ value for MGMT frames</a:t>
            </a:r>
          </a:p>
          <a:p>
            <a:pPr lvl="2"/>
            <a:r>
              <a:rPr lang="en-US" dirty="0" smtClean="0"/>
              <a:t>Does not eliminate problem</a:t>
            </a:r>
          </a:p>
          <a:p>
            <a:pPr lvl="2"/>
            <a:r>
              <a:rPr lang="en-US" dirty="0" smtClean="0"/>
              <a:t>Does not allow for duplicate detection of MGMT frames</a:t>
            </a:r>
          </a:p>
          <a:p>
            <a:pPr lvl="2"/>
            <a:r>
              <a:rPr lang="en-US" dirty="0" smtClean="0"/>
              <a:t>Not backwards compatible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New SEQ space for UCAST MGMT frames</a:t>
            </a:r>
          </a:p>
          <a:p>
            <a:pPr lvl="2"/>
            <a:r>
              <a:rPr lang="en-US" dirty="0" smtClean="0"/>
              <a:t>Apply only to capable recipients through capability advertisement</a:t>
            </a:r>
          </a:p>
          <a:p>
            <a:pPr lvl="2"/>
            <a:r>
              <a:rPr lang="en-US" dirty="0" smtClean="0"/>
              <a:t>MCAST MGMT frame problem not fixed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Put UCAST MGMT frames to </a:t>
            </a:r>
            <a:r>
              <a:rPr lang="en-US" dirty="0" smtClean="0">
                <a:solidFill>
                  <a:schemeClr val="accent6"/>
                </a:solidFill>
              </a:rPr>
              <a:t>non-QoS </a:t>
            </a:r>
            <a:r>
              <a:rPr lang="en-US" dirty="0" smtClean="0">
                <a:solidFill>
                  <a:schemeClr val="accent6"/>
                </a:solidFill>
              </a:rPr>
              <a:t>STA in AC_BE </a:t>
            </a:r>
            <a:r>
              <a:rPr lang="en-US" dirty="0" smtClean="0">
                <a:solidFill>
                  <a:schemeClr val="accent6"/>
                </a:solidFill>
              </a:rPr>
              <a:t>queue</a:t>
            </a:r>
          </a:p>
          <a:p>
            <a:r>
              <a:rPr lang="en-US" dirty="0" smtClean="0"/>
              <a:t>Modify </a:t>
            </a:r>
            <a:r>
              <a:rPr lang="en-US" dirty="0" smtClean="0"/>
              <a:t>RX behavior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Add more caches</a:t>
            </a:r>
          </a:p>
          <a:p>
            <a:pPr lvl="2"/>
            <a:r>
              <a:rPr lang="en-US" dirty="0" smtClean="0"/>
              <a:t>See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smtClean="0"/>
              <a:t>Solutions: Transmitter</a:t>
            </a:r>
            <a:endParaRPr lang="en-US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Transmitter to place UCAST MGMT frames to non-QOS STA into AC_BE </a:t>
            </a:r>
            <a:r>
              <a:rPr lang="en-GB" dirty="0" smtClean="0"/>
              <a:t>queue</a:t>
            </a:r>
          </a:p>
          <a:p>
            <a:pPr lvl="1"/>
            <a:r>
              <a:rPr lang="en-GB" dirty="0" smtClean="0"/>
              <a:t>Existing language from 9.2.4.2:</a:t>
            </a:r>
          </a:p>
          <a:p>
            <a:pPr lvl="3"/>
            <a:r>
              <a:rPr lang="en-US" dirty="0" smtClean="0"/>
              <a:t>Management frames shall be sent using the access category AC_VO without being restricted by </a:t>
            </a:r>
            <a:r>
              <a:rPr lang="en-US" dirty="0" smtClean="0"/>
              <a:t>admission control </a:t>
            </a:r>
            <a:r>
              <a:rPr lang="en-US" dirty="0" smtClean="0"/>
              <a:t>procedures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Proposed modification to 9.2.4.2:</a:t>
            </a:r>
          </a:p>
          <a:p>
            <a:pPr lvl="3"/>
            <a:r>
              <a:rPr lang="en-US" u="sng" dirty="0" smtClean="0"/>
              <a:t>A QoS STA should send individually addressed Management frames that are addressed to a non-QoS STA using the access category AC_BE and shall send all other </a:t>
            </a:r>
            <a:r>
              <a:rPr lang="en-US" u="sng" dirty="0" err="1" smtClean="0"/>
              <a:t>m</a:t>
            </a:r>
            <a:r>
              <a:rPr lang="en-US" strike="sngStrike" dirty="0" err="1" smtClean="0"/>
              <a:t>M</a:t>
            </a:r>
            <a:r>
              <a:rPr lang="en-US" dirty="0" err="1" smtClean="0"/>
              <a:t>anagement</a:t>
            </a:r>
            <a:r>
              <a:rPr lang="en-US" dirty="0" smtClean="0"/>
              <a:t> </a:t>
            </a:r>
            <a:r>
              <a:rPr lang="en-US" dirty="0" smtClean="0"/>
              <a:t>frames </a:t>
            </a:r>
            <a:r>
              <a:rPr lang="en-US" strike="sngStrike" dirty="0" smtClean="0"/>
              <a:t>shall be sent </a:t>
            </a:r>
            <a:r>
              <a:rPr lang="en-US" dirty="0" smtClean="0"/>
              <a:t>using the access category </a:t>
            </a:r>
            <a:r>
              <a:rPr lang="en-US" dirty="0" smtClean="0"/>
              <a:t>AC_VO</a:t>
            </a:r>
            <a:r>
              <a:rPr lang="en-US" u="sng" dirty="0" smtClean="0"/>
              <a:t>. A QoS STA that does not send </a:t>
            </a:r>
            <a:r>
              <a:rPr lang="en-US" u="sng" dirty="0" smtClean="0"/>
              <a:t>individually addressed </a:t>
            </a:r>
            <a:r>
              <a:rPr lang="en-US" u="sng" dirty="0" smtClean="0"/>
              <a:t>Management frames </a:t>
            </a:r>
            <a:r>
              <a:rPr lang="en-US" u="sng" dirty="0" smtClean="0"/>
              <a:t>that are addressed to </a:t>
            </a:r>
            <a:r>
              <a:rPr lang="en-US" u="sng" dirty="0" smtClean="0"/>
              <a:t>a non-QoS STA using the access category AC_BE shall send them using the access category AC_VO. No management frame is </a:t>
            </a:r>
            <a:r>
              <a:rPr lang="en-US" strike="sngStrike" dirty="0" smtClean="0"/>
              <a:t>without </a:t>
            </a:r>
            <a:r>
              <a:rPr lang="en-US" strike="sngStrike" dirty="0" smtClean="0"/>
              <a:t>being </a:t>
            </a:r>
            <a:r>
              <a:rPr lang="en-US" dirty="0" smtClean="0"/>
              <a:t>restricted by admission control procedures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9322CEB-DA77-4A92-9360-73CC8A40B74F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GB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Solutions: </a:t>
            </a:r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Separate cache entries at recipient for</a:t>
            </a:r>
          </a:p>
          <a:p>
            <a:pPr lvl="1"/>
            <a:r>
              <a:rPr lang="en-GB" dirty="0" smtClean="0"/>
              <a:t>MGMT</a:t>
            </a:r>
          </a:p>
          <a:p>
            <a:pPr lvl="1"/>
            <a:r>
              <a:rPr lang="en-GB" dirty="0" smtClean="0"/>
              <a:t>SMGMT</a:t>
            </a:r>
          </a:p>
          <a:p>
            <a:pPr lvl="2"/>
            <a:r>
              <a:rPr lang="en-GB" dirty="0" smtClean="0"/>
              <a:t>i.e. Special Management, i.e. priority &gt; AC_VO</a:t>
            </a:r>
          </a:p>
          <a:p>
            <a:pPr lvl="1"/>
            <a:r>
              <a:rPr lang="en-GB" dirty="0" smtClean="0"/>
              <a:t>non-QOS </a:t>
            </a:r>
            <a:r>
              <a:rPr lang="en-GB" dirty="0" smtClean="0"/>
              <a:t>DATA</a:t>
            </a:r>
          </a:p>
          <a:p>
            <a:r>
              <a:rPr lang="en-GB" dirty="0" smtClean="0"/>
              <a:t>9.3.2.11 - Change “may omit” to “should omit”</a:t>
            </a:r>
          </a:p>
          <a:p>
            <a:pPr lvl="1"/>
            <a:r>
              <a:rPr lang="en-US" dirty="0" smtClean="0"/>
              <a:t>A receiving STA </a:t>
            </a:r>
            <a:r>
              <a:rPr lang="en-US" strike="sngStrike" dirty="0" smtClean="0"/>
              <a:t>may</a:t>
            </a:r>
            <a:r>
              <a:rPr lang="en-US" dirty="0" smtClean="0"/>
              <a:t> </a:t>
            </a:r>
            <a:r>
              <a:rPr lang="en-US" u="sng" dirty="0" smtClean="0"/>
              <a:t>should </a:t>
            </a:r>
            <a:r>
              <a:rPr lang="en-US" dirty="0" smtClean="0"/>
              <a:t>omit </a:t>
            </a:r>
            <a:r>
              <a:rPr lang="en-US" dirty="0" err="1" smtClean="0"/>
              <a:t>tuples</a:t>
            </a:r>
            <a:r>
              <a:rPr lang="en-US" dirty="0" smtClean="0"/>
              <a:t> obtained from group addressed </a:t>
            </a:r>
            <a:r>
              <a:rPr lang="en-US" u="sng" dirty="0" smtClean="0"/>
              <a:t>and </a:t>
            </a:r>
            <a:r>
              <a:rPr lang="en-US" strike="sngStrike" dirty="0" smtClean="0"/>
              <a:t>or </a:t>
            </a:r>
            <a:r>
              <a:rPr lang="en-US" dirty="0" smtClean="0"/>
              <a:t>ATIM frames from the caches.</a:t>
            </a:r>
          </a:p>
          <a:p>
            <a:pPr lvl="2"/>
            <a:r>
              <a:rPr lang="en-US" dirty="0" smtClean="0"/>
              <a:t>Maybe also add a note indicating why it should omit </a:t>
            </a:r>
            <a:r>
              <a:rPr lang="en-US" dirty="0" smtClean="0"/>
              <a:t>these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SMGMT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 frame that could be transmitted outside of the AC_VO queue</a:t>
            </a:r>
          </a:p>
          <a:p>
            <a:pPr lvl="2"/>
            <a:r>
              <a:rPr lang="en-GB" dirty="0" smtClean="0"/>
              <a:t>I</a:t>
            </a:r>
            <a:r>
              <a:rPr lang="en-GB" dirty="0" smtClean="0"/>
              <a:t>mmediate response</a:t>
            </a:r>
          </a:p>
          <a:p>
            <a:pPr lvl="2"/>
            <a:r>
              <a:rPr lang="en-GB" dirty="0" smtClean="0"/>
              <a:t>T</a:t>
            </a:r>
            <a:r>
              <a:rPr lang="en-GB" dirty="0" smtClean="0"/>
              <a:t>ime-event </a:t>
            </a:r>
            <a:r>
              <a:rPr lang="en-GB" dirty="0" smtClean="0"/>
              <a:t>directed transmission</a:t>
            </a:r>
          </a:p>
          <a:p>
            <a:r>
              <a:rPr lang="en-GB" dirty="0" smtClean="0"/>
              <a:t>Proposed SMGMT list:</a:t>
            </a:r>
          </a:p>
          <a:p>
            <a:pPr lvl="2"/>
            <a:r>
              <a:rPr lang="en-GB" dirty="0" smtClean="0"/>
              <a:t>PSMP</a:t>
            </a:r>
            <a:endParaRPr lang="en-US" dirty="0" smtClean="0"/>
          </a:p>
          <a:p>
            <a:pPr lvl="2"/>
            <a:r>
              <a:rPr lang="en-GB" dirty="0" smtClean="0"/>
              <a:t>Set PCO Phase</a:t>
            </a:r>
            <a:endParaRPr lang="en-US" dirty="0" smtClean="0"/>
          </a:p>
          <a:p>
            <a:pPr lvl="2"/>
            <a:r>
              <a:rPr lang="en-GB" dirty="0" smtClean="0"/>
              <a:t>CSI</a:t>
            </a:r>
            <a:endParaRPr lang="en-US" dirty="0" smtClean="0"/>
          </a:p>
          <a:p>
            <a:pPr lvl="2"/>
            <a:r>
              <a:rPr lang="en-GB" dirty="0" err="1" smtClean="0"/>
              <a:t>Noncompressed</a:t>
            </a:r>
            <a:r>
              <a:rPr lang="en-GB" dirty="0" smtClean="0"/>
              <a:t> </a:t>
            </a:r>
            <a:r>
              <a:rPr lang="en-GB" dirty="0" err="1" smtClean="0"/>
              <a:t>Beamforming</a:t>
            </a:r>
            <a:endParaRPr lang="en-US" dirty="0" smtClean="0"/>
          </a:p>
          <a:p>
            <a:pPr lvl="2"/>
            <a:r>
              <a:rPr lang="en-GB" dirty="0" smtClean="0"/>
              <a:t>Compressed </a:t>
            </a:r>
            <a:r>
              <a:rPr lang="en-GB" dirty="0" err="1" smtClean="0"/>
              <a:t>Beamforming</a:t>
            </a:r>
            <a:endParaRPr lang="en-US" dirty="0" smtClean="0"/>
          </a:p>
          <a:p>
            <a:pPr lvl="2"/>
            <a:r>
              <a:rPr lang="en-GB" dirty="0" smtClean="0"/>
              <a:t>ASEL Indices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15063" y="6475413"/>
            <a:ext cx="2327275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8D4C71B7-84B1-42AC-BCA5-7BB45B0A970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19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References</a:t>
            </a:r>
          </a:p>
        </p:txBody>
      </p:sp>
      <p:sp>
        <p:nvSpPr>
          <p:cNvPr id="297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dirty="0" smtClean="0"/>
              <a:t>11-11-0835-00-000m-undetected-duplicate-reception-proposed-text.docx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8661CCFA-74A5-4572-B255-843F56A1ACCB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discussion and proposed solution regarding the problem of undetected duplicate frame receptions.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951B3007-2AA2-46E9-89D2-1B533F835C98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smtClean="0"/>
              <a:t>Purpose of MAC Sequence Number</a:t>
            </a: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Duplicate detection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(original 802.11 use)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Retry attempts due to failed ACK reception can lead to the reception of multiple copies of a single MPDU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The sequence number allows identification of such duplicate frames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This issue is applicable to MPDU as well as MMPDU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Re-ordering of frames included in a Block </a:t>
            </a:r>
            <a:r>
              <a:rPr lang="en-GB" dirty="0" err="1" smtClean="0"/>
              <a:t>Ack</a:t>
            </a:r>
            <a:r>
              <a:rPr lang="en-GB" dirty="0" smtClean="0"/>
              <a:t> agreement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Out of order transmission </a:t>
            </a:r>
            <a:r>
              <a:rPr lang="en-GB" dirty="0" smtClean="0"/>
              <a:t>is allowed </a:t>
            </a:r>
            <a:r>
              <a:rPr lang="en-GB" dirty="0" smtClean="0"/>
              <a:t>among the frames covered by a Block </a:t>
            </a:r>
            <a:r>
              <a:rPr lang="en-GB" dirty="0" err="1" smtClean="0"/>
              <a:t>Ack</a:t>
            </a:r>
            <a:r>
              <a:rPr lang="en-GB" dirty="0" smtClean="0"/>
              <a:t> agreement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MAC Sequence numbers allow recipient to determine correct order for delivery to layer above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err="1" smtClean="0"/>
              <a:t>BlockAck</a:t>
            </a:r>
            <a:r>
              <a:rPr lang="en-GB" dirty="0" smtClean="0"/>
              <a:t> </a:t>
            </a:r>
            <a:r>
              <a:rPr lang="en-GB" dirty="0" smtClean="0"/>
              <a:t>is not </a:t>
            </a:r>
            <a:r>
              <a:rPr lang="en-GB" dirty="0" smtClean="0"/>
              <a:t>supported for MMPDU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00032328-5F12-4593-848E-BFF7489C9C6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802.11 Baseline SEQ NUM Allocation</a:t>
            </a:r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STA (DCF)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All SEQ NUM from one counter for all frames (9.3.2.11)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err="1" smtClean="0"/>
              <a:t>QoS</a:t>
            </a:r>
            <a:r>
              <a:rPr lang="en-GB" dirty="0" smtClean="0"/>
              <a:t> STA (EDCA)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MMPDU SEQ NUM assigned from a SEQ space shared with MCAST </a:t>
            </a:r>
            <a:r>
              <a:rPr lang="en-GB" dirty="0" err="1" smtClean="0"/>
              <a:t>QoS</a:t>
            </a:r>
            <a:r>
              <a:rPr lang="en-GB" dirty="0" smtClean="0"/>
              <a:t> MSDUs and all non-</a:t>
            </a:r>
            <a:r>
              <a:rPr lang="en-GB" dirty="0" err="1" smtClean="0"/>
              <a:t>QoS</a:t>
            </a:r>
            <a:r>
              <a:rPr lang="en-GB" dirty="0" smtClean="0"/>
              <a:t> Data frames (9.3.2.11)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Other frames use one SEQ NUM counter per TID, RA (9.3.2.11)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01CB927B-C4DD-4473-AA25-213BBC256243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802.11 DCF Duplicate Detection</a:t>
            </a: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Recipient can detect duplicates by storing one SEQ NUM per TA = last received SEQ NUM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This originally worked because there can only be one frame from any TA outstanding at any time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I.e. pre-11e-QoS-baseline had only one TX queue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Transmissions are always in queue order, with no attempts from later frames until current frame has been completed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Recipient keeps only the last received SEQ NUM for that TA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Rejects as duplicate only if RETRY=1 and SEQ NUM + TA is an </a:t>
            </a:r>
            <a:r>
              <a:rPr lang="en-GB" b="1" dirty="0" smtClean="0">
                <a:solidFill>
                  <a:srgbClr val="FF0000"/>
                </a:solidFill>
              </a:rPr>
              <a:t>EXACT MATCH</a:t>
            </a:r>
            <a:r>
              <a:rPr lang="en-GB" dirty="0" smtClean="0"/>
              <a:t> – i.e. </a:t>
            </a:r>
            <a:r>
              <a:rPr lang="en-GB" b="1" i="1" dirty="0" smtClean="0"/>
              <a:t>NOT </a:t>
            </a:r>
            <a:r>
              <a:rPr lang="en-GB" dirty="0" smtClean="0"/>
              <a:t>a check for “old”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2AD641E2-43CB-46F5-A3C1-843F86800AE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DCF-PS-Induced Undetected Duplicate</a:t>
            </a:r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At least one STA is PS in the BSS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AP transmits UCAST MSDU SEQ=N, STA receives SEQ=N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AP fails to receive ACK for SEQ=N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TBTT occurs, AP sends Beacon + MCAST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AP sends MCAST frames following Beacon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STA receives MCAST with SEQ=N+1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AP finishes MCAST, resends SEQ=N with RETRY=1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STA receives SEQ=N, RETRY=1, compares to SEQ=N+1, does not declare duplicate, does not discard duplicate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chemeClr val="accent6"/>
                </a:solidFill>
              </a:rPr>
              <a:t>Problem is avoided if SEQ=N retry is completed BEFORE Beacon transmission begins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chemeClr val="accent6"/>
                </a:solidFill>
              </a:rPr>
              <a:t>Spec seems to mandate this (see 10.1.3.2)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Problem also avoided if recipient follows 9.3.2.11 recommendation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See next slide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10.1.3.2 Transmission of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At each TBTT, the AP shall schedule a Beacon frame as the next frame for transmission according to the medium access rules specified in Clause 9 (MAC </a:t>
            </a:r>
            <a:r>
              <a:rPr lang="en-US" dirty="0" err="1" smtClean="0"/>
              <a:t>sublayer</a:t>
            </a:r>
            <a:r>
              <a:rPr lang="en-US" dirty="0" smtClean="0"/>
              <a:t> functional description).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Next frame implies behind the current frame and following all retransmissions of the current frame, given that there is a single queue for transmission of all frames per the original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9.3.2.11 Permission to ignore SEQ 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 receiving STA may omit </a:t>
            </a:r>
            <a:r>
              <a:rPr lang="en-US" dirty="0" err="1" smtClean="0"/>
              <a:t>tuples</a:t>
            </a:r>
            <a:r>
              <a:rPr lang="en-US" dirty="0" smtClean="0"/>
              <a:t> obtained from group addressed or ATIM frames from the caches.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E.g. Beacon = BCAST = Group addressed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79E08543-F778-47DA-B609-DCDFE5F46052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DCF-PS Undetected Duplicate</a:t>
            </a:r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2192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Only happens when PS is used and 10.1.3.2 and 9.3.2.11 are ignored</a:t>
            </a:r>
          </a:p>
        </p:txBody>
      </p:sp>
      <p:cxnSp>
        <p:nvCxnSpPr>
          <p:cNvPr id="17415" name="Straight Arrow Connector 7"/>
          <p:cNvCxnSpPr>
            <a:cxnSpLocks noChangeShapeType="1"/>
          </p:cNvCxnSpPr>
          <p:nvPr/>
        </p:nvCxnSpPr>
        <p:spPr bwMode="auto">
          <a:xfrm>
            <a:off x="762000" y="3200400"/>
            <a:ext cx="7086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Rectangle 8"/>
          <p:cNvSpPr/>
          <p:nvPr/>
        </p:nvSpPr>
        <p:spPr bwMode="auto">
          <a:xfrm>
            <a:off x="12192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8194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32004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STA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133600" y="32004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363" y="3001963"/>
            <a:ext cx="881062" cy="881062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3733800" y="2743200"/>
            <a:ext cx="762000" cy="457200"/>
          </a:xfrm>
          <a:prstGeom prst="rect">
            <a:avLst/>
          </a:prstGeom>
          <a:solidFill>
            <a:srgbClr val="ECC8F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MCAST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2860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DCF TX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657600" y="22098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indent="635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PS-mode MCAST</a:t>
            </a:r>
          </a:p>
        </p:txBody>
      </p:sp>
      <p:cxnSp>
        <p:nvCxnSpPr>
          <p:cNvPr id="17424" name="Straight Connector 29"/>
          <p:cNvCxnSpPr>
            <a:cxnSpLocks noChangeShapeType="1"/>
          </p:cNvCxnSpPr>
          <p:nvPr/>
        </p:nvCxnSpPr>
        <p:spPr bwMode="auto">
          <a:xfrm rot="5400000" flipH="1" flipV="1">
            <a:off x="2545556" y="3001169"/>
            <a:ext cx="3968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6576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Data SEQ=N to next layer</a:t>
            </a:r>
          </a:p>
        </p:txBody>
      </p:sp>
      <p:cxnSp>
        <p:nvCxnSpPr>
          <p:cNvPr id="17426" name="Straight Arrow Connector 34"/>
          <p:cNvCxnSpPr>
            <a:cxnSpLocks noChangeShapeType="1"/>
            <a:stCxn id="9" idx="2"/>
          </p:cNvCxnSpPr>
          <p:nvPr/>
        </p:nvCxnSpPr>
        <p:spPr bwMode="auto">
          <a:xfrm rot="16200000" flipH="1">
            <a:off x="1371600" y="34290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2" name="Rectangle 41"/>
          <p:cNvSpPr/>
          <p:nvPr/>
        </p:nvSpPr>
        <p:spPr bwMode="auto">
          <a:xfrm>
            <a:off x="54102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7428" name="Rectangle 42"/>
          <p:cNvSpPr>
            <a:spLocks noChangeArrowheads="1"/>
          </p:cNvSpPr>
          <p:nvPr/>
        </p:nvSpPr>
        <p:spPr bwMode="auto">
          <a:xfrm>
            <a:off x="6324600" y="32004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4876800" y="36576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Data SEQ=N to next layer</a:t>
            </a:r>
          </a:p>
        </p:txBody>
      </p:sp>
      <p:cxnSp>
        <p:nvCxnSpPr>
          <p:cNvPr id="17430" name="Straight Arrow Connector 45"/>
          <p:cNvCxnSpPr>
            <a:cxnSpLocks noChangeShapeType="1"/>
          </p:cNvCxnSpPr>
          <p:nvPr/>
        </p:nvCxnSpPr>
        <p:spPr bwMode="auto">
          <a:xfrm rot="16200000" flipH="1">
            <a:off x="5562600" y="34290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7315200" y="37338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FF0000"/>
                </a:solidFill>
                <a:latin typeface="+mn-lt"/>
                <a:ea typeface="+mn-ea"/>
              </a:rPr>
              <a:t>DUPLICATE DELIVERED TO NEXT LAYER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!</a:t>
            </a:r>
          </a:p>
        </p:txBody>
      </p:sp>
      <p:cxnSp>
        <p:nvCxnSpPr>
          <p:cNvPr id="17432" name="Straight Arrow Connector 47"/>
          <p:cNvCxnSpPr>
            <a:cxnSpLocks noChangeShapeType="1"/>
            <a:stCxn id="47" idx="1"/>
          </p:cNvCxnSpPr>
          <p:nvPr/>
        </p:nvCxnSpPr>
        <p:spPr bwMode="auto">
          <a:xfrm rot="10800000">
            <a:off x="6400800" y="3962400"/>
            <a:ext cx="914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" name="Arc 48"/>
          <p:cNvSpPr/>
          <p:nvPr/>
        </p:nvSpPr>
        <p:spPr bwMode="auto">
          <a:xfrm>
            <a:off x="2743200" y="1828800"/>
            <a:ext cx="26670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ECC8F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BCN</a:t>
            </a:r>
          </a:p>
        </p:txBody>
      </p:sp>
      <p:cxnSp>
        <p:nvCxnSpPr>
          <p:cNvPr id="17435" name="Straight Connector 27"/>
          <p:cNvCxnSpPr>
            <a:cxnSpLocks noChangeShapeType="1"/>
          </p:cNvCxnSpPr>
          <p:nvPr/>
        </p:nvCxnSpPr>
        <p:spPr bwMode="auto">
          <a:xfrm rot="5400000" flipH="1" flipV="1">
            <a:off x="2850356" y="3398044"/>
            <a:ext cx="3968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2819400" y="3657600"/>
            <a:ext cx="685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TBTT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685800" y="4419600"/>
            <a:ext cx="14478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1" name="Straight Arrow Connector 47"/>
          <p:cNvCxnSpPr>
            <a:cxnSpLocks noChangeShapeType="1"/>
            <a:stCxn id="30" idx="0"/>
          </p:cNvCxnSpPr>
          <p:nvPr/>
        </p:nvCxnSpPr>
        <p:spPr bwMode="auto">
          <a:xfrm rot="5400000" flipH="1" flipV="1">
            <a:off x="1314450" y="4210050"/>
            <a:ext cx="304800" cy="1143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505200" y="4419600"/>
            <a:ext cx="1676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N+1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4" name="Straight Arrow Connector 47"/>
          <p:cNvCxnSpPr>
            <a:cxnSpLocks noChangeShapeType="1"/>
            <a:stCxn id="32" idx="0"/>
          </p:cNvCxnSpPr>
          <p:nvPr/>
        </p:nvCxnSpPr>
        <p:spPr bwMode="auto">
          <a:xfrm rot="5400000" flipH="1" flipV="1">
            <a:off x="4077494" y="4152900"/>
            <a:ext cx="532606" cy="794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5870</TotalTime>
  <Words>1550</Words>
  <Application>Microsoft Office PowerPoint</Application>
  <PresentationFormat>On-screen Show (4:3)</PresentationFormat>
  <Paragraphs>307</Paragraphs>
  <Slides>19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Undetected Duplicate Frame Reception</vt:lpstr>
      <vt:lpstr>Abstract</vt:lpstr>
      <vt:lpstr>Purpose of MAC Sequence Number</vt:lpstr>
      <vt:lpstr>802.11 Baseline SEQ NUM Allocation</vt:lpstr>
      <vt:lpstr>802.11 DCF Duplicate Detection</vt:lpstr>
      <vt:lpstr>DCF-PS-Induced Undetected Duplicate</vt:lpstr>
      <vt:lpstr>10.1.3.2 Transmission of Beacon</vt:lpstr>
      <vt:lpstr>9.3.2.11 Permission to ignore SEQ NUM</vt:lpstr>
      <vt:lpstr>DCF-PS Undetected Duplicate</vt:lpstr>
      <vt:lpstr>EDCA-Induced Undetected Duplicate</vt:lpstr>
      <vt:lpstr>EDCA-Induced Missed Duplicate</vt:lpstr>
      <vt:lpstr>EDCA-Induction additional comments</vt:lpstr>
      <vt:lpstr>Special-MGMT Undetected Duplicate</vt:lpstr>
      <vt:lpstr>Special MGMT-Induced Missed Duplicate Transmitter QOS, Receiver QOS</vt:lpstr>
      <vt:lpstr>Solution Discussion</vt:lpstr>
      <vt:lpstr>Proposed Solutions: Transmitter</vt:lpstr>
      <vt:lpstr>Proposed Solutions: Receiver</vt:lpstr>
      <vt:lpstr>SMGMT Definition</vt:lpstr>
      <vt:lpstr>References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Undetected Duplicate Receptions</dc:title>
  <dc:creator>Matthew Fischer</dc:creator>
  <cp:keywords>May 2011</cp:keywords>
  <cp:lastModifiedBy>Matthew Fischer</cp:lastModifiedBy>
  <cp:revision>249</cp:revision>
  <cp:lastPrinted>1601-01-01T00:00:00Z</cp:lastPrinted>
  <dcterms:created xsi:type="dcterms:W3CDTF">2010-06-01T21:42:40Z</dcterms:created>
  <dcterms:modified xsi:type="dcterms:W3CDTF">2011-05-18T00:08:43Z</dcterms:modified>
</cp:coreProperties>
</file>