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85" r:id="rId4"/>
    <p:sldId id="278" r:id="rId5"/>
    <p:sldId id="280" r:id="rId6"/>
    <p:sldId id="287" r:id="rId7"/>
    <p:sldId id="28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FB2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67" autoAdjust="0"/>
  </p:normalViewPr>
  <p:slideViewPr>
    <p:cSldViewPr>
      <p:cViewPr>
        <p:scale>
          <a:sx n="80" d="100"/>
          <a:sy n="80" d="100"/>
        </p:scale>
        <p:origin x="-10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81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93580" y="175081"/>
            <a:ext cx="224529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802.11-11/0725-r0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charset="0"/>
              </a:defRPr>
            </a:lvl1pPr>
          </a:lstStyle>
          <a:p>
            <a:pPr>
              <a:defRPr/>
            </a:pPr>
            <a:r>
              <a:rPr lang="en-US"/>
              <a:t>Page </a:t>
            </a:r>
            <a:fld id="{9A7BA121-34AD-4BA8-AA6C-5C7AA6DD042D}" type="slidenum">
              <a:rPr lang="en-US"/>
              <a:pPr>
                <a:defRPr/>
              </a:pPr>
              <a:t>‹#›</a:t>
            </a:fld>
            <a:endParaRPr lang="en-US"/>
          </a:p>
        </p:txBody>
      </p:sp>
      <p:sp>
        <p:nvSpPr>
          <p:cNvPr id="3078" name="Line 6"/>
          <p:cNvSpPr>
            <a:spLocks noChangeShapeType="1"/>
          </p:cNvSpPr>
          <p:nvPr/>
        </p:nvSpPr>
        <p:spPr bwMode="auto">
          <a:xfrm>
            <a:off x="693738" y="373062"/>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36444" y="95706"/>
            <a:ext cx="224529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802.11-11-0725/r0</a:t>
            </a:r>
            <a:endParaRPr lang="en-US" dirty="0"/>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March 2011</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defRPr>
            </a:lvl1pPr>
          </a:lstStyle>
          <a:p>
            <a:pPr>
              <a:defRPr/>
            </a:pPr>
            <a:r>
              <a:rPr lang="en-US"/>
              <a:t>Page </a:t>
            </a:r>
            <a:fld id="{F9286BF7-0C78-41E4-83CB-D9F845E90C1D}"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37013" y="95250"/>
            <a:ext cx="2244725" cy="215900"/>
          </a:xfrm>
        </p:spPr>
        <p:txBody>
          <a:bodyPr/>
          <a:lstStyle/>
          <a:p>
            <a:pPr>
              <a:defRPr/>
            </a:pPr>
            <a:r>
              <a:rPr lang="en-US"/>
              <a:t>doc.: IEEE 802.11-11/0341-r0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6389" name="Rectangle 7"/>
          <p:cNvSpPr>
            <a:spLocks noGrp="1" noChangeArrowheads="1"/>
          </p:cNvSpPr>
          <p:nvPr>
            <p:ph type="sldNum" sz="quarter" idx="5"/>
          </p:nvPr>
        </p:nvSpPr>
        <p:spPr>
          <a:noFill/>
        </p:spPr>
        <p:txBody>
          <a:bodyPr/>
          <a:lstStyle/>
          <a:p>
            <a:r>
              <a:rPr lang="en-US" smtClean="0">
                <a:latin typeface="Times New Roman" pitchFamily="18" charset="0"/>
              </a:rPr>
              <a:t>Page </a:t>
            </a:r>
            <a:fld id="{549A5D13-2D1F-4476-A95B-2FBB29AC27A0}" type="slidenum">
              <a:rPr lang="en-US" smtClean="0">
                <a:latin typeface="Times New Roman" pitchFamily="18" charset="0"/>
              </a:rPr>
              <a:pPr/>
              <a:t>1</a:t>
            </a:fld>
            <a:endParaRPr lang="en-US" smtClean="0">
              <a:latin typeface="Times New Roman" pitchFamily="18"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xfrm>
            <a:off x="923925" y="4408488"/>
            <a:ext cx="5086350" cy="4176712"/>
          </a:xfrm>
          <a:prstGeom prst="rect">
            <a:avLst/>
          </a:prstGeom>
          <a:noFill/>
          <a:ln/>
        </p:spPr>
        <p:txBody>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7413" name="Rectangle 7"/>
          <p:cNvSpPr>
            <a:spLocks noGrp="1" noChangeArrowheads="1"/>
          </p:cNvSpPr>
          <p:nvPr>
            <p:ph type="sldNum" sz="quarter" idx="5"/>
          </p:nvPr>
        </p:nvSpPr>
        <p:spPr>
          <a:noFill/>
        </p:spPr>
        <p:txBody>
          <a:bodyPr/>
          <a:lstStyle/>
          <a:p>
            <a:r>
              <a:rPr lang="en-US" smtClean="0">
                <a:latin typeface="Times New Roman" pitchFamily="18" charset="0"/>
              </a:rPr>
              <a:t>Page </a:t>
            </a:r>
            <a:fld id="{D3FA0E54-B9E5-4AB1-9B32-00B4D8F45560}" type="slidenum">
              <a:rPr lang="en-US" smtClean="0">
                <a:latin typeface="Times New Roman" pitchFamily="18" charset="0"/>
              </a:rPr>
              <a:pPr/>
              <a:t>2</a:t>
            </a:fld>
            <a:endParaRPr lang="en-US" smtClean="0">
              <a:latin typeface="Times New Roman" pitchFamily="18" charset="0"/>
            </a:endParaRPr>
          </a:p>
        </p:txBody>
      </p:sp>
      <p:sp>
        <p:nvSpPr>
          <p:cNvPr id="17414" name="Rectangle 2"/>
          <p:cNvSpPr>
            <a:spLocks noGrp="1" noRot="1" noChangeAspect="1" noChangeArrowheads="1" noTextEdit="1"/>
          </p:cNvSpPr>
          <p:nvPr>
            <p:ph type="sldImg"/>
          </p:nvPr>
        </p:nvSpPr>
        <p:spPr>
          <a:xfrm>
            <a:off x="1154113" y="701675"/>
            <a:ext cx="4625975" cy="3468688"/>
          </a:xfrm>
          <a:ln cap="flat"/>
        </p:spPr>
      </p:sp>
      <p:sp>
        <p:nvSpPr>
          <p:cNvPr id="17415"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8437" name="Rectangle 7"/>
          <p:cNvSpPr>
            <a:spLocks noGrp="1" noChangeArrowheads="1"/>
          </p:cNvSpPr>
          <p:nvPr>
            <p:ph type="sldNum" sz="quarter" idx="5"/>
          </p:nvPr>
        </p:nvSpPr>
        <p:spPr>
          <a:noFill/>
        </p:spPr>
        <p:txBody>
          <a:bodyPr/>
          <a:lstStyle/>
          <a:p>
            <a:r>
              <a:rPr lang="en-US" smtClean="0">
                <a:latin typeface="Times New Roman" pitchFamily="18" charset="0"/>
              </a:rPr>
              <a:t>Page </a:t>
            </a:r>
            <a:fld id="{A1CDE026-30FE-495C-BB78-11F8B7E503E4}" type="slidenum">
              <a:rPr lang="en-US" smtClean="0">
                <a:latin typeface="Times New Roman" pitchFamily="18" charset="0"/>
              </a:rPr>
              <a:pPr/>
              <a:t>4</a:t>
            </a:fld>
            <a:endParaRPr lang="en-US" smtClean="0">
              <a:latin typeface="Times New Roman" pitchFamily="18"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xfrm>
            <a:off x="923925" y="4408488"/>
            <a:ext cx="5086350" cy="4176712"/>
          </a:xfrm>
          <a:prstGeom prst="rect">
            <a:avLst/>
          </a:prstGeom>
          <a:noFill/>
          <a:ln/>
        </p:spPr>
        <p:txBody>
          <a:bodyPr lIns="95250" rIns="95250"/>
          <a:lstStyle/>
          <a:p>
            <a:r>
              <a:rPr lang="en-US" dirty="0" smtClean="0">
                <a:ea typeface="ＭＳ Ｐゴシック" pitchFamily="34" charset="-128"/>
              </a:rPr>
              <a:t>It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9461" name="Rectangle 7"/>
          <p:cNvSpPr>
            <a:spLocks noGrp="1" noChangeArrowheads="1"/>
          </p:cNvSpPr>
          <p:nvPr>
            <p:ph type="sldNum" sz="quarter" idx="5"/>
          </p:nvPr>
        </p:nvSpPr>
        <p:spPr>
          <a:noFill/>
        </p:spPr>
        <p:txBody>
          <a:bodyPr/>
          <a:lstStyle/>
          <a:p>
            <a:r>
              <a:rPr lang="en-US" smtClean="0">
                <a:latin typeface="Times New Roman" pitchFamily="18" charset="0"/>
              </a:rPr>
              <a:t>Page </a:t>
            </a:r>
            <a:fld id="{E52ABBB4-811F-49E8-9649-B6BFB6CA3387}" type="slidenum">
              <a:rPr lang="en-US" smtClean="0">
                <a:latin typeface="Times New Roman" pitchFamily="18" charset="0"/>
              </a:rPr>
              <a:pPr/>
              <a:t>5</a:t>
            </a:fld>
            <a:endParaRPr lang="en-US" smtClean="0">
              <a:latin typeface="Times New Roman" pitchFamily="18" charset="0"/>
            </a:endParaRPr>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9461" name="Rectangle 7"/>
          <p:cNvSpPr>
            <a:spLocks noGrp="1" noChangeArrowheads="1"/>
          </p:cNvSpPr>
          <p:nvPr>
            <p:ph type="sldNum" sz="quarter" idx="5"/>
          </p:nvPr>
        </p:nvSpPr>
        <p:spPr>
          <a:noFill/>
        </p:spPr>
        <p:txBody>
          <a:bodyPr/>
          <a:lstStyle/>
          <a:p>
            <a:r>
              <a:rPr lang="en-US" smtClean="0">
                <a:latin typeface="Times New Roman" pitchFamily="18" charset="0"/>
              </a:rPr>
              <a:t>Page </a:t>
            </a:r>
            <a:fld id="{E52ABBB4-811F-49E8-9649-B6BFB6CA3387}" type="slidenum">
              <a:rPr lang="en-US" smtClean="0">
                <a:latin typeface="Times New Roman" pitchFamily="18" charset="0"/>
              </a:rPr>
              <a:pPr/>
              <a:t>6</a:t>
            </a:fld>
            <a:endParaRPr lang="en-US" smtClean="0">
              <a:latin typeface="Times New Roman" pitchFamily="18" charset="0"/>
            </a:endParaRPr>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9461" name="Rectangle 7"/>
          <p:cNvSpPr>
            <a:spLocks noGrp="1" noChangeArrowheads="1"/>
          </p:cNvSpPr>
          <p:nvPr>
            <p:ph type="sldNum" sz="quarter" idx="5"/>
          </p:nvPr>
        </p:nvSpPr>
        <p:spPr>
          <a:noFill/>
        </p:spPr>
        <p:txBody>
          <a:bodyPr/>
          <a:lstStyle/>
          <a:p>
            <a:r>
              <a:rPr lang="en-US" smtClean="0">
                <a:latin typeface="Times New Roman" pitchFamily="18" charset="0"/>
              </a:rPr>
              <a:t>Page </a:t>
            </a:r>
            <a:fld id="{E52ABBB4-811F-49E8-9649-B6BFB6CA3387}" type="slidenum">
              <a:rPr lang="en-US" smtClean="0">
                <a:latin typeface="Times New Roman" pitchFamily="18" charset="0"/>
              </a:rPr>
              <a:pPr/>
              <a:t>7</a:t>
            </a:fld>
            <a:endParaRPr lang="en-US" smtClean="0">
              <a:latin typeface="Times New Roman" pitchFamily="18" charset="0"/>
            </a:endParaRPr>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a:xfrm>
            <a:off x="7607300" y="6475413"/>
            <a:ext cx="936625" cy="184150"/>
          </a:xfrm>
        </p:spPr>
        <p:txBody>
          <a:bodyPr/>
          <a:lstStyle>
            <a:lvl1pPr>
              <a:defRPr/>
            </a:lvl1pPr>
          </a:lstStyle>
          <a:p>
            <a:pPr>
              <a:defRPr/>
            </a:pPr>
            <a:r>
              <a:rPr lang="en-US"/>
              <a:t>MediaTek, Inc.</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C238878-51FA-4476-92E8-E7C18368DDA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a:t>
            </a:r>
            <a:r>
              <a:rPr lang="en-US" dirty="0"/>
              <a:t>2011</a:t>
            </a:r>
          </a:p>
        </p:txBody>
      </p:sp>
      <p:sp>
        <p:nvSpPr>
          <p:cNvPr id="5" name="Rectangle 5"/>
          <p:cNvSpPr>
            <a:spLocks noGrp="1" noChangeArrowheads="1"/>
          </p:cNvSpPr>
          <p:nvPr>
            <p:ph type="ftr" sz="quarter" idx="11"/>
          </p:nvPr>
        </p:nvSpPr>
        <p:spPr>
          <a:xfrm>
            <a:off x="7569200" y="6477000"/>
            <a:ext cx="974725" cy="184150"/>
          </a:xfrm>
        </p:spPr>
        <p:txBody>
          <a:bodyPr/>
          <a:lstStyle>
            <a:lvl1pPr>
              <a:defRPr/>
            </a:lvl1pPr>
          </a:lstStyle>
          <a:p>
            <a:pPr>
              <a:defRPr/>
            </a:pPr>
            <a:r>
              <a:rPr lang="en-US"/>
              <a:t>MediaTek, Inc..</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931317E-6E1E-4069-BBA2-B472E9BAE2E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a:xfrm>
            <a:off x="7645400" y="6475413"/>
            <a:ext cx="898525" cy="184150"/>
          </a:xfrm>
        </p:spPr>
        <p:txBody>
          <a:bodyPr/>
          <a:lstStyle>
            <a:lvl1pPr>
              <a:defRPr/>
            </a:lvl1pPr>
          </a:lstStyle>
          <a:p>
            <a:pPr>
              <a:defRPr/>
            </a:pPr>
            <a:r>
              <a:rPr lang="en-US"/>
              <a:t>MediaTek, Inc</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4C9D3D2-583C-43E1-B885-D707B9E458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a:xfrm>
            <a:off x="7645400" y="6475413"/>
            <a:ext cx="898525" cy="184150"/>
          </a:xfrm>
        </p:spPr>
        <p:txBody>
          <a:bodyPr/>
          <a:lstStyle>
            <a:lvl1pPr>
              <a:defRPr/>
            </a:lvl1pPr>
          </a:lstStyle>
          <a:p>
            <a:pPr>
              <a:defRPr/>
            </a:pPr>
            <a:r>
              <a:rPr lang="en-US"/>
              <a:t>MediaTek, Inc</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065E46D8-D5AA-46BD-93AA-62B01AAB651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8" name="Rectangle 5"/>
          <p:cNvSpPr>
            <a:spLocks noGrp="1" noChangeArrowheads="1"/>
          </p:cNvSpPr>
          <p:nvPr>
            <p:ph type="ftr" sz="quarter" idx="11"/>
          </p:nvPr>
        </p:nvSpPr>
        <p:spPr>
          <a:xfrm>
            <a:off x="7607300" y="6475413"/>
            <a:ext cx="936625" cy="184150"/>
          </a:xfrm>
        </p:spPr>
        <p:txBody>
          <a:bodyPr/>
          <a:lstStyle>
            <a:lvl1pPr>
              <a:defRPr/>
            </a:lvl1pPr>
          </a:lstStyle>
          <a:p>
            <a:pPr>
              <a:defRPr/>
            </a:pPr>
            <a:r>
              <a:rPr lang="en-US"/>
              <a:t>MediaTek, Inc.</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0AE0CF4E-BBD0-4EA3-89BE-E47860D1E66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4" name="Rectangle 5"/>
          <p:cNvSpPr>
            <a:spLocks noGrp="1" noChangeArrowheads="1"/>
          </p:cNvSpPr>
          <p:nvPr>
            <p:ph type="ftr" sz="quarter" idx="11"/>
          </p:nvPr>
        </p:nvSpPr>
        <p:spPr>
          <a:xfrm>
            <a:off x="7645400" y="6475413"/>
            <a:ext cx="898525" cy="184150"/>
          </a:xfrm>
        </p:spPr>
        <p:txBody>
          <a:bodyPr/>
          <a:lstStyle>
            <a:lvl1pPr>
              <a:defRPr/>
            </a:lvl1pPr>
          </a:lstStyle>
          <a:p>
            <a:pPr>
              <a:defRPr/>
            </a:pPr>
            <a:r>
              <a:rPr lang="en-US"/>
              <a:t>MediaTek, Inc</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574C6B43-15B6-4C84-B91F-61CC2DFF02B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May 2011</a:t>
            </a:r>
            <a:endParaRPr lang="en-US" dirty="0"/>
          </a:p>
        </p:txBody>
      </p:sp>
      <p:sp>
        <p:nvSpPr>
          <p:cNvPr id="1029" name="Rectangle 5"/>
          <p:cNvSpPr>
            <a:spLocks noGrp="1" noChangeArrowheads="1"/>
          </p:cNvSpPr>
          <p:nvPr>
            <p:ph type="ftr" sz="quarter" idx="3"/>
          </p:nvPr>
        </p:nvSpPr>
        <p:spPr bwMode="auto">
          <a:xfrm>
            <a:off x="7610475" y="6475413"/>
            <a:ext cx="933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MediaTek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charset="0"/>
              </a:defRPr>
            </a:lvl1pPr>
          </a:lstStyle>
          <a:p>
            <a:pPr>
              <a:defRPr/>
            </a:pPr>
            <a:r>
              <a:rPr lang="en-US"/>
              <a:t>Slide </a:t>
            </a:r>
            <a:fld id="{DC2FA32C-F9C9-41C7-A71F-A21E88F63EB0}"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latin typeface="Times New Roman" charset="0"/>
                <a:ea typeface="Arial" charset="0"/>
              </a:rPr>
              <a:t>doc.: IEEE </a:t>
            </a:r>
            <a:r>
              <a:rPr lang="en-US" sz="1800" b="1" dirty="0" smtClean="0">
                <a:latin typeface="Times New Roman" charset="0"/>
                <a:ea typeface="Arial" charset="0"/>
              </a:rPr>
              <a:t>802.11-11/0725r0</a:t>
            </a:r>
            <a:endParaRPr lang="en-US" sz="1800" b="1" dirty="0">
              <a:latin typeface="Times New Roman" charset="0"/>
              <a:ea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1028" name="Footer Placeholder 4"/>
          <p:cNvSpPr>
            <a:spLocks noGrp="1"/>
          </p:cNvSpPr>
          <p:nvPr>
            <p:ph type="ftr" sz="quarter" idx="11"/>
          </p:nvPr>
        </p:nvSpPr>
        <p:spPr>
          <a:xfrm>
            <a:off x="7645400" y="6477000"/>
            <a:ext cx="898525" cy="184150"/>
          </a:xfrm>
        </p:spPr>
        <p:txBody>
          <a:bodyPr/>
          <a:lstStyle/>
          <a:p>
            <a:pPr>
              <a:defRPr/>
            </a:pPr>
            <a:r>
              <a:rPr lang="en-US" dirty="0" err="1"/>
              <a:t>MediaTek</a:t>
            </a:r>
            <a:r>
              <a:rPr lang="en-US" dirty="0"/>
              <a:t>, Inc</a:t>
            </a:r>
          </a:p>
        </p:txBody>
      </p:sp>
      <p:sp>
        <p:nvSpPr>
          <p:cNvPr id="1029" name="Slide Number Placeholder 5"/>
          <p:cNvSpPr>
            <a:spLocks noGrp="1"/>
          </p:cNvSpPr>
          <p:nvPr>
            <p:ph type="sldNum" sz="quarter" idx="12"/>
          </p:nvPr>
        </p:nvSpPr>
        <p:spPr>
          <a:noFill/>
        </p:spPr>
        <p:txBody>
          <a:bodyPr/>
          <a:lstStyle/>
          <a:p>
            <a:r>
              <a:rPr lang="en-US" smtClean="0">
                <a:latin typeface="Times New Roman" pitchFamily="18" charset="0"/>
              </a:rPr>
              <a:t>Slide </a:t>
            </a:r>
            <a:fld id="{17FA53EA-07D1-43D1-8582-CB2AA0EE9DE0}" type="slidenum">
              <a:rPr lang="en-US" smtClean="0">
                <a:latin typeface="Times New Roman" pitchFamily="18" charset="0"/>
              </a:rPr>
              <a:pPr/>
              <a:t>1</a:t>
            </a:fld>
            <a:endParaRPr lang="en-US" smtClean="0">
              <a:latin typeface="Times New Roman" pitchFamily="18" charset="0"/>
            </a:endParaRPr>
          </a:p>
        </p:txBody>
      </p:sp>
      <p:sp>
        <p:nvSpPr>
          <p:cNvPr id="1030" name="Rectangle 2"/>
          <p:cNvSpPr>
            <a:spLocks noGrp="1" noChangeArrowheads="1"/>
          </p:cNvSpPr>
          <p:nvPr>
            <p:ph type="title"/>
          </p:nvPr>
        </p:nvSpPr>
        <p:spPr>
          <a:xfrm>
            <a:off x="381000" y="685800"/>
            <a:ext cx="8305800" cy="1066800"/>
          </a:xfrm>
        </p:spPr>
        <p:txBody>
          <a:bodyPr/>
          <a:lstStyle/>
          <a:p>
            <a:r>
              <a:rPr lang="en-US" dirty="0" smtClean="0">
                <a:ea typeface="ＭＳ Ｐゴシック" pitchFamily="34" charset="-128"/>
              </a:rPr>
              <a:t>Supporting Large Number of STAs in </a:t>
            </a:r>
            <a:r>
              <a:rPr lang="en-US" dirty="0" smtClean="0">
                <a:ea typeface="ＭＳ Ｐゴシック" pitchFamily="34" charset="-128"/>
              </a:rPr>
              <a:t>802.11ah</a:t>
            </a:r>
            <a:endParaRPr lang="en-US" dirty="0" smtClean="0">
              <a:ea typeface="ＭＳ Ｐゴシック" pitchFamily="34" charset="-128"/>
            </a:endParaRPr>
          </a:p>
        </p:txBody>
      </p:sp>
      <p:sp>
        <p:nvSpPr>
          <p:cNvPr id="1031"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ea typeface="ＭＳ Ｐゴシック" pitchFamily="34" charset="-128"/>
              </a:rPr>
              <a:t>Date:</a:t>
            </a:r>
            <a:r>
              <a:rPr lang="en-US" sz="2000" b="0" dirty="0" smtClean="0">
                <a:ea typeface="ＭＳ Ｐゴシック" pitchFamily="34" charset="-128"/>
              </a:rPr>
              <a:t> 2011-05-09</a:t>
            </a:r>
          </a:p>
        </p:txBody>
      </p:sp>
      <p:graphicFrame>
        <p:nvGraphicFramePr>
          <p:cNvPr id="1026" name="Object 11"/>
          <p:cNvGraphicFramePr>
            <a:graphicFrameLocks noChangeAspect="1"/>
          </p:cNvGraphicFramePr>
          <p:nvPr/>
        </p:nvGraphicFramePr>
        <p:xfrm>
          <a:off x="723900" y="2506663"/>
          <a:ext cx="8051800" cy="3082925"/>
        </p:xfrm>
        <a:graphic>
          <a:graphicData uri="http://schemas.openxmlformats.org/presentationml/2006/ole">
            <p:oleObj spid="_x0000_s1026" name="Document" r:id="rId4" imgW="8724395" imgH="3229043"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p:cNvSpPr>
            <a:spLocks noGrp="1"/>
          </p:cNvSpPr>
          <p:nvPr>
            <p:ph type="sldNum" sz="quarter" idx="12"/>
          </p:nvPr>
        </p:nvSpPr>
        <p:spPr>
          <a:noFill/>
        </p:spPr>
        <p:txBody>
          <a:bodyPr/>
          <a:lstStyle/>
          <a:p>
            <a:r>
              <a:rPr lang="en-US" smtClean="0">
                <a:latin typeface="Times New Roman" pitchFamily="18" charset="0"/>
              </a:rPr>
              <a:t>Slide </a:t>
            </a:r>
            <a:fld id="{BA64D7B5-BF7B-4DE0-9DE3-DB463CD9AD01}" type="slidenum">
              <a:rPr lang="en-US" smtClean="0">
                <a:latin typeface="Times New Roman" pitchFamily="18" charset="0"/>
              </a:rPr>
              <a:pPr/>
              <a:t>2</a:t>
            </a:fld>
            <a:endParaRPr lang="en-US" smtClean="0">
              <a:latin typeface="Times New Roman" pitchFamily="18" charset="0"/>
            </a:endParaRPr>
          </a:p>
        </p:txBody>
      </p:sp>
      <p:sp>
        <p:nvSpPr>
          <p:cNvPr id="9220" name="Rectangle 2"/>
          <p:cNvSpPr>
            <a:spLocks noGrp="1" noChangeArrowheads="1"/>
          </p:cNvSpPr>
          <p:nvPr>
            <p:ph type="title"/>
          </p:nvPr>
        </p:nvSpPr>
        <p:spPr>
          <a:xfrm>
            <a:off x="685800" y="457200"/>
            <a:ext cx="7772400" cy="1066800"/>
          </a:xfrm>
        </p:spPr>
        <p:txBody>
          <a:bodyPr/>
          <a:lstStyle/>
          <a:p>
            <a:r>
              <a:rPr lang="en-US" dirty="0" smtClean="0">
                <a:ea typeface="ＭＳ Ｐゴシック" pitchFamily="34" charset="-128"/>
              </a:rPr>
              <a:t>Summary</a:t>
            </a:r>
          </a:p>
        </p:txBody>
      </p:sp>
      <p:sp>
        <p:nvSpPr>
          <p:cNvPr id="9221" name="Rectangle 3"/>
          <p:cNvSpPr>
            <a:spLocks noGrp="1" noChangeArrowheads="1"/>
          </p:cNvSpPr>
          <p:nvPr>
            <p:ph type="body" idx="1"/>
          </p:nvPr>
        </p:nvSpPr>
        <p:spPr>
          <a:xfrm>
            <a:off x="381000" y="1295400"/>
            <a:ext cx="8458200" cy="5105400"/>
          </a:xfrm>
        </p:spPr>
        <p:txBody>
          <a:bodyPr/>
          <a:lstStyle/>
          <a:p>
            <a:r>
              <a:rPr lang="en-US" dirty="0" smtClean="0">
                <a:ea typeface="ＭＳ Ｐゴシック" pitchFamily="34" charset="-128"/>
              </a:rPr>
              <a:t>A 802.11 ah network must support up to 6000 STAs</a:t>
            </a:r>
          </a:p>
          <a:p>
            <a:pPr lvl="1"/>
            <a:r>
              <a:rPr lang="en-US" dirty="0" smtClean="0">
                <a:ea typeface="ＭＳ Ｐゴシック" pitchFamily="34" charset="-128"/>
              </a:rPr>
              <a:t>Smart Grid, long range data collection and monitoring system  </a:t>
            </a:r>
          </a:p>
          <a:p>
            <a:r>
              <a:rPr lang="en-US" dirty="0" smtClean="0">
                <a:ea typeface="ＭＳ Ｐゴシック" pitchFamily="34" charset="-128"/>
              </a:rPr>
              <a:t>Current 8a02.11 MAC/PHY specification has to be modified in order to accommodate this large number of STAs</a:t>
            </a:r>
          </a:p>
          <a:p>
            <a:pPr lvl="1"/>
            <a:r>
              <a:rPr lang="en-US" dirty="0" smtClean="0">
                <a:ea typeface="ＭＳ Ｐゴシック" pitchFamily="34" charset="-128"/>
              </a:rPr>
              <a:t>Desirable to minimizes the degree of changes from the baseline spec</a:t>
            </a:r>
          </a:p>
          <a:p>
            <a:r>
              <a:rPr lang="en-US" dirty="0" smtClean="0">
                <a:ea typeface="ＭＳ Ｐゴシック" pitchFamily="34" charset="-128"/>
              </a:rPr>
              <a:t>Issues</a:t>
            </a:r>
          </a:p>
          <a:p>
            <a:pPr lvl="1"/>
            <a:r>
              <a:rPr lang="en-US" dirty="0" smtClean="0">
                <a:ea typeface="ＭＳ Ｐゴシック" pitchFamily="34" charset="-128"/>
              </a:rPr>
              <a:t>AID</a:t>
            </a:r>
          </a:p>
          <a:p>
            <a:pPr lvl="2"/>
            <a:r>
              <a:rPr lang="en-US" dirty="0" smtClean="0">
                <a:ea typeface="ＭＳ Ｐゴシック" pitchFamily="34" charset="-128"/>
              </a:rPr>
              <a:t>The current AID field has 14 bits but is limited to 2007 STAs only</a:t>
            </a:r>
          </a:p>
          <a:p>
            <a:pPr lvl="1"/>
            <a:r>
              <a:rPr lang="en-US" dirty="0" smtClean="0">
                <a:ea typeface="ＭＳ Ｐゴシック" pitchFamily="34" charset="-128"/>
              </a:rPr>
              <a:t>Authentication and Association issue</a:t>
            </a:r>
          </a:p>
          <a:p>
            <a:pPr lvl="1"/>
            <a:r>
              <a:rPr lang="en-US" dirty="0" smtClean="0">
                <a:ea typeface="ＭＳ Ｐゴシック" pitchFamily="34" charset="-128"/>
              </a:rPr>
              <a:t>Channel resource allocation for data communication</a:t>
            </a:r>
          </a:p>
          <a:p>
            <a:pPr lvl="2"/>
            <a:r>
              <a:rPr lang="en-US" dirty="0" smtClean="0">
                <a:ea typeface="ＭＳ Ｐゴシック" pitchFamily="34" charset="-128"/>
              </a:rPr>
              <a:t>CCA centric approach has severe performance limitations</a:t>
            </a:r>
          </a:p>
        </p:txBody>
      </p:sp>
      <p:sp>
        <p:nvSpPr>
          <p:cNvPr id="8"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7" name="Footer Placeholder 4"/>
          <p:cNvSpPr>
            <a:spLocks noGrp="1"/>
          </p:cNvSpPr>
          <p:nvPr>
            <p:ph type="ftr" sz="quarter" idx="11"/>
          </p:nvPr>
        </p:nvSpPr>
        <p:spPr>
          <a:xfrm>
            <a:off x="7645400" y="6477000"/>
            <a:ext cx="898525" cy="184150"/>
          </a:xfrm>
        </p:spPr>
        <p:txBody>
          <a:bodyPr/>
          <a:lstStyle/>
          <a:p>
            <a:pPr>
              <a:defRPr/>
            </a:pPr>
            <a:r>
              <a:rPr lang="en-US" dirty="0" err="1"/>
              <a:t>MediaTek</a:t>
            </a:r>
            <a:r>
              <a:rPr lang="en-US" dirty="0"/>
              <a:t>, Inc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5"/>
          <p:cNvSpPr>
            <a:spLocks noGrp="1"/>
          </p:cNvSpPr>
          <p:nvPr>
            <p:ph type="sldNum" sz="quarter" idx="12"/>
          </p:nvPr>
        </p:nvSpPr>
        <p:spPr>
          <a:noFill/>
        </p:spPr>
        <p:txBody>
          <a:bodyPr/>
          <a:lstStyle/>
          <a:p>
            <a:r>
              <a:rPr lang="en-US" smtClean="0">
                <a:latin typeface="Times New Roman" pitchFamily="18" charset="0"/>
              </a:rPr>
              <a:t>Slide </a:t>
            </a:r>
            <a:fld id="{450E248F-CB61-4946-9ED4-593CAAA2CE3B}" type="slidenum">
              <a:rPr lang="en-US" smtClean="0">
                <a:latin typeface="Times New Roman" pitchFamily="18" charset="0"/>
              </a:rPr>
              <a:pPr/>
              <a:t>3</a:t>
            </a:fld>
            <a:endParaRPr lang="en-US" smtClean="0">
              <a:latin typeface="Times New Roman" pitchFamily="18" charset="0"/>
            </a:endParaRPr>
          </a:p>
        </p:txBody>
      </p:sp>
      <p:sp>
        <p:nvSpPr>
          <p:cNvPr id="8" name="Rectangle 3"/>
          <p:cNvSpPr txBox="1">
            <a:spLocks noChangeArrowheads="1"/>
          </p:cNvSpPr>
          <p:nvPr/>
        </p:nvSpPr>
        <p:spPr bwMode="auto">
          <a:xfrm>
            <a:off x="381000" y="1295400"/>
            <a:ext cx="8458200" cy="5105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2400" b="1" kern="0" dirty="0" smtClean="0">
                <a:latin typeface="+mn-lt"/>
                <a:ea typeface="ＭＳ Ｐゴシック" charset="-128"/>
                <a:cs typeface="ＭＳ Ｐゴシック" charset="-128"/>
              </a:rPr>
              <a:t>Does the current specification support 6000 STAs?</a:t>
            </a:r>
            <a:endParaRPr lang="en-US" sz="2400" b="1" kern="0" dirty="0">
              <a:latin typeface="+mn-lt"/>
              <a:ea typeface="ＭＳ Ｐゴシック" charset="-128"/>
              <a:cs typeface="ＭＳ Ｐゴシック" charset="-128"/>
            </a:endParaRPr>
          </a:p>
          <a:p>
            <a:pPr marL="800100" lvl="1" indent="-342900" eaLnBrk="0" hangingPunct="0">
              <a:spcBef>
                <a:spcPct val="20000"/>
              </a:spcBef>
              <a:buFontTx/>
              <a:buChar char="•"/>
              <a:defRPr/>
            </a:pPr>
            <a:r>
              <a:rPr lang="en-US" sz="2000" dirty="0" smtClean="0"/>
              <a:t>The AID field has 14 bits but the number of AIDs is limited to 2007 </a:t>
            </a:r>
          </a:p>
          <a:p>
            <a:pPr marL="1257300" lvl="2" indent="-342900" eaLnBrk="0" hangingPunct="0">
              <a:spcBef>
                <a:spcPct val="20000"/>
              </a:spcBef>
              <a:buFontTx/>
              <a:buChar char="•"/>
              <a:defRPr/>
            </a:pPr>
            <a:r>
              <a:rPr lang="en-US" sz="2000" dirty="0" smtClean="0"/>
              <a:t>From Clause 8.4.1.8 of 802.11mb-D8 [7.3.1.8 of 802.11-2007]</a:t>
            </a:r>
          </a:p>
          <a:p>
            <a:pPr marL="1714500" lvl="3" indent="-342900" eaLnBrk="0" hangingPunct="0">
              <a:spcBef>
                <a:spcPct val="20000"/>
              </a:spcBef>
              <a:buFontTx/>
              <a:buChar char="•"/>
              <a:defRPr/>
            </a:pPr>
            <a:r>
              <a:rPr lang="en-US" sz="1800" dirty="0" smtClean="0"/>
              <a:t>The value assigned as the AID is in the range 1–2007 and is placed in the 14 LSBs of the AID field, with the two MSBs of the AID field set to 1 (see 8.2.4.2 (Duration/ID field)). 2008-12768 (reserved)</a:t>
            </a:r>
          </a:p>
          <a:p>
            <a:pPr marL="2171700" lvl="4" indent="-342900" eaLnBrk="0" hangingPunct="0">
              <a:spcBef>
                <a:spcPct val="20000"/>
              </a:spcBef>
              <a:buFontTx/>
              <a:buChar char="•"/>
              <a:defRPr/>
            </a:pPr>
            <a:r>
              <a:rPr lang="en-US" sz="1600" kern="0" dirty="0" smtClean="0">
                <a:latin typeface="+mn-lt"/>
                <a:ea typeface="ＭＳ Ｐゴシック" charset="-128"/>
                <a:cs typeface="ＭＳ Ｐゴシック" charset="-128"/>
              </a:rPr>
              <a:t>From 8.2.4.2: a) In control frames of subtype PS-Poll, the Duration/ID field carries the association identifier (AID) of the STA that transmitted the frame in the 14 least significant bits (LSB), and the 2 most significant </a:t>
            </a:r>
            <a:r>
              <a:rPr lang="en-US" sz="1600" kern="0" dirty="0" err="1" smtClean="0">
                <a:latin typeface="+mn-lt"/>
                <a:ea typeface="ＭＳ Ｐゴシック" charset="-128"/>
                <a:cs typeface="ＭＳ Ｐゴシック" charset="-128"/>
              </a:rPr>
              <a:t>abits</a:t>
            </a:r>
            <a:r>
              <a:rPr lang="en-US" sz="1600" kern="0" dirty="0" smtClean="0">
                <a:latin typeface="+mn-lt"/>
                <a:ea typeface="ＭＳ Ｐゴシック" charset="-128"/>
                <a:cs typeface="ＭＳ Ｐゴシック" charset="-128"/>
              </a:rPr>
              <a:t> (MSB) both set to 1. The value of the AID is in the range 1–2007.</a:t>
            </a:r>
            <a:endParaRPr lang="en-US" sz="2000" kern="0" dirty="0">
              <a:latin typeface="+mn-lt"/>
              <a:ea typeface="ＭＳ Ｐゴシック" charset="-128"/>
              <a:cs typeface="ＭＳ Ｐゴシック" charset="-128"/>
            </a:endParaRPr>
          </a:p>
          <a:p>
            <a:pPr marL="800100" lvl="1" indent="-342900" eaLnBrk="0" hangingPunct="0">
              <a:spcBef>
                <a:spcPct val="20000"/>
              </a:spcBef>
              <a:buFontTx/>
              <a:buChar char="•"/>
              <a:defRPr/>
            </a:pPr>
            <a:r>
              <a:rPr lang="en-US" sz="2000" kern="0" dirty="0" smtClean="0">
                <a:latin typeface="+mn-lt"/>
                <a:ea typeface="ＭＳ Ｐゴシック" charset="-128"/>
                <a:cs typeface="ＭＳ Ｐゴシック" charset="-128"/>
              </a:rPr>
              <a:t>Proposal </a:t>
            </a:r>
          </a:p>
          <a:p>
            <a:pPr marL="1257300" lvl="2" indent="-342900" eaLnBrk="0" hangingPunct="0">
              <a:spcBef>
                <a:spcPct val="20000"/>
              </a:spcBef>
              <a:buFontTx/>
              <a:buChar char="•"/>
              <a:defRPr/>
            </a:pPr>
            <a:r>
              <a:rPr lang="en-US" sz="2000" kern="0" dirty="0" err="1" smtClean="0">
                <a:latin typeface="+mn-lt"/>
                <a:ea typeface="ＭＳ Ｐゴシック" charset="-128"/>
                <a:cs typeface="ＭＳ Ｐゴシック" charset="-128"/>
              </a:rPr>
              <a:t>TGah</a:t>
            </a:r>
            <a:r>
              <a:rPr lang="en-US" sz="2000" kern="0" dirty="0" smtClean="0">
                <a:latin typeface="+mn-lt"/>
                <a:ea typeface="ＭＳ Ｐゴシック" charset="-128"/>
                <a:cs typeface="ＭＳ Ｐゴシック" charset="-128"/>
              </a:rPr>
              <a:t> use one of two reserve bits to accommodate 6000 STAs</a:t>
            </a:r>
          </a:p>
          <a:p>
            <a:pPr marL="1257300" lvl="2" indent="-342900" eaLnBrk="0" hangingPunct="0">
              <a:spcBef>
                <a:spcPct val="20000"/>
              </a:spcBef>
              <a:buFontTx/>
              <a:buChar char="•"/>
              <a:defRPr/>
            </a:pPr>
            <a:r>
              <a:rPr lang="en-US" sz="2000" kern="0" dirty="0" smtClean="0">
                <a:latin typeface="+mn-lt"/>
                <a:ea typeface="ＭＳ Ｐゴシック" charset="-128"/>
                <a:cs typeface="ＭＳ Ｐゴシック" charset="-128"/>
              </a:rPr>
              <a:t>A Proposal for addressing the PS-Poll DTIM issue is outlined in Slides 7.</a:t>
            </a:r>
          </a:p>
          <a:p>
            <a:pPr marL="1257300" lvl="2" indent="-342900" eaLnBrk="0" hangingPunct="0">
              <a:spcBef>
                <a:spcPct val="20000"/>
              </a:spcBef>
              <a:buFontTx/>
              <a:buChar char="•"/>
              <a:defRPr/>
            </a:pPr>
            <a:r>
              <a:rPr lang="en-US" altLang="zh-TW" sz="1800" kern="0" dirty="0" smtClean="0">
                <a:ea typeface="ＭＳ Ｐゴシック" charset="-128"/>
                <a:cs typeface="ＭＳ Ｐゴシック" charset="-128"/>
              </a:rPr>
              <a:t>A Proposal for addressing the Upstream transmission issue is outlined in Slides 6, and 7.</a:t>
            </a:r>
          </a:p>
        </p:txBody>
      </p:sp>
      <p:sp>
        <p:nvSpPr>
          <p:cNvPr id="10245" name="Rectangle 2"/>
          <p:cNvSpPr>
            <a:spLocks noGrp="1" noChangeArrowheads="1"/>
          </p:cNvSpPr>
          <p:nvPr>
            <p:ph type="title"/>
          </p:nvPr>
        </p:nvSpPr>
        <p:spPr>
          <a:xfrm>
            <a:off x="685800" y="685800"/>
            <a:ext cx="7772400" cy="685800"/>
          </a:xfrm>
        </p:spPr>
        <p:txBody>
          <a:bodyPr/>
          <a:lstStyle/>
          <a:p>
            <a:r>
              <a:rPr lang="en-US" dirty="0" smtClean="0">
                <a:ea typeface="ＭＳ Ｐゴシック" pitchFamily="34" charset="-128"/>
              </a:rPr>
              <a:t>Number of AIDs </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9" name="Footer Placeholder 4"/>
          <p:cNvSpPr>
            <a:spLocks noGrp="1"/>
          </p:cNvSpPr>
          <p:nvPr>
            <p:ph type="ftr" sz="quarter" idx="11"/>
          </p:nvPr>
        </p:nvSpPr>
        <p:spPr>
          <a:xfrm>
            <a:off x="7645400" y="6477000"/>
            <a:ext cx="898525" cy="184150"/>
          </a:xfrm>
        </p:spPr>
        <p:txBody>
          <a:bodyPr/>
          <a:lstStyle/>
          <a:p>
            <a:pPr>
              <a:defRPr/>
            </a:pPr>
            <a:r>
              <a:rPr lang="en-US" dirty="0" err="1"/>
              <a:t>MediaTek</a:t>
            </a:r>
            <a:r>
              <a:rPr lang="en-US" dirty="0"/>
              <a:t>, Inc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2"/>
          </p:nvPr>
        </p:nvSpPr>
        <p:spPr>
          <a:noFill/>
        </p:spPr>
        <p:txBody>
          <a:bodyPr/>
          <a:lstStyle/>
          <a:p>
            <a:r>
              <a:rPr lang="en-US" smtClean="0">
                <a:latin typeface="Times New Roman" pitchFamily="18" charset="0"/>
              </a:rPr>
              <a:t>Slide </a:t>
            </a:r>
            <a:fld id="{53FF4467-E102-46D0-8FA9-8DB2D79C2A8A}" type="slidenum">
              <a:rPr lang="en-US" smtClean="0">
                <a:latin typeface="Times New Roman" pitchFamily="18" charset="0"/>
              </a:rPr>
              <a:pPr/>
              <a:t>4</a:t>
            </a:fld>
            <a:endParaRPr lang="en-US" smtClean="0">
              <a:latin typeface="Times New Roman" pitchFamily="18" charset="0"/>
            </a:endParaRPr>
          </a:p>
        </p:txBody>
      </p:sp>
      <p:sp>
        <p:nvSpPr>
          <p:cNvPr id="11268" name="Rectangle 2"/>
          <p:cNvSpPr>
            <a:spLocks noGrp="1" noChangeArrowheads="1"/>
          </p:cNvSpPr>
          <p:nvPr>
            <p:ph type="title"/>
          </p:nvPr>
        </p:nvSpPr>
        <p:spPr>
          <a:xfrm>
            <a:off x="685800" y="381000"/>
            <a:ext cx="7772400" cy="1066800"/>
          </a:xfrm>
        </p:spPr>
        <p:txBody>
          <a:bodyPr/>
          <a:lstStyle/>
          <a:p>
            <a:r>
              <a:rPr lang="en-US" dirty="0" smtClean="0">
                <a:ea typeface="ＭＳ Ｐゴシック" pitchFamily="34" charset="-128"/>
              </a:rPr>
              <a:t>Authentication and Association</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10" name="Rectangle 3"/>
          <p:cNvSpPr>
            <a:spLocks noGrp="1" noChangeArrowheads="1"/>
          </p:cNvSpPr>
          <p:nvPr>
            <p:ph idx="1"/>
          </p:nvPr>
        </p:nvSpPr>
        <p:spPr>
          <a:xfrm>
            <a:off x="685800" y="1219200"/>
            <a:ext cx="7772400" cy="5334000"/>
          </a:xfrm>
        </p:spPr>
        <p:txBody>
          <a:bodyPr/>
          <a:lstStyle/>
          <a:p>
            <a:r>
              <a:rPr lang="en-US" dirty="0" smtClean="0">
                <a:ea typeface="ＭＳ Ｐゴシック" pitchFamily="34" charset="-128"/>
              </a:rPr>
              <a:t>For </a:t>
            </a:r>
            <a:r>
              <a:rPr lang="en-US" dirty="0" err="1" smtClean="0">
                <a:ea typeface="ＭＳ Ｐゴシック" pitchFamily="34" charset="-128"/>
              </a:rPr>
              <a:t>TGah</a:t>
            </a:r>
            <a:r>
              <a:rPr lang="en-US" dirty="0" smtClean="0">
                <a:ea typeface="ＭＳ Ｐゴシック" pitchFamily="34" charset="-128"/>
              </a:rPr>
              <a:t>, the amount of time (association time) it will take for an STA to join a BSS is an important performance metric  </a:t>
            </a:r>
          </a:p>
          <a:p>
            <a:pPr lvl="1"/>
            <a:r>
              <a:rPr lang="en-US" dirty="0" smtClean="0">
                <a:ea typeface="ＭＳ Ｐゴシック" pitchFamily="34" charset="-128"/>
              </a:rPr>
              <a:t>It is preferred to define an upper bound for the association time of a STA</a:t>
            </a:r>
          </a:p>
          <a:p>
            <a:pPr lvl="1"/>
            <a:r>
              <a:rPr lang="en-US" dirty="0" smtClean="0">
                <a:ea typeface="ＭＳ Ｐゴシック" pitchFamily="34" charset="-128"/>
              </a:rPr>
              <a:t>The association time determines the BSS set up time which is the duration from AP power up till 95% (TBD) of STAs join the network</a:t>
            </a:r>
          </a:p>
          <a:p>
            <a:r>
              <a:rPr lang="en-US" dirty="0" smtClean="0">
                <a:ea typeface="ＭＳ Ｐゴシック" pitchFamily="34" charset="-128"/>
              </a:rPr>
              <a:t>The current Authentication and Association is based on contention access process</a:t>
            </a:r>
          </a:p>
          <a:p>
            <a:pPr lvl="1"/>
            <a:r>
              <a:rPr lang="en-US" dirty="0" smtClean="0">
                <a:ea typeface="ＭＳ Ｐゴシック" pitchFamily="34" charset="-128"/>
              </a:rPr>
              <a:t>The AP must be able to manage association time of an STA under the maximum network load </a:t>
            </a:r>
          </a:p>
          <a:p>
            <a:pPr lvl="1"/>
            <a:r>
              <a:rPr lang="en-US" dirty="0" smtClean="0">
                <a:ea typeface="ＭＳ Ｐゴシック" pitchFamily="34" charset="-128"/>
              </a:rPr>
              <a:t>Current channel access protocol with a adaptive scheduler design should be capable of allocating CBP and TXOP adaptively according to the load capacity in order to meet the association time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r>
              <a:rPr lang="en-US" smtClean="0">
                <a:latin typeface="Times New Roman" pitchFamily="18" charset="0"/>
              </a:rPr>
              <a:t>Slide </a:t>
            </a:r>
            <a:fld id="{EFAA553D-E971-452D-A765-9B88454FFFF8}" type="slidenum">
              <a:rPr lang="en-US" smtClean="0">
                <a:latin typeface="Times New Roman" pitchFamily="18" charset="0"/>
              </a:rPr>
              <a:pPr/>
              <a:t>5</a:t>
            </a:fld>
            <a:endParaRPr lang="en-US" smtClean="0">
              <a:latin typeface="Times New Roman" pitchFamily="18" charset="0"/>
            </a:endParaRPr>
          </a:p>
        </p:txBody>
      </p:sp>
      <p:sp>
        <p:nvSpPr>
          <p:cNvPr id="12292" name="Rectangle 2"/>
          <p:cNvSpPr>
            <a:spLocks noGrp="1" noChangeArrowheads="1"/>
          </p:cNvSpPr>
          <p:nvPr>
            <p:ph type="title"/>
          </p:nvPr>
        </p:nvSpPr>
        <p:spPr>
          <a:xfrm>
            <a:off x="685800" y="381000"/>
            <a:ext cx="7772400" cy="1066800"/>
          </a:xfrm>
        </p:spPr>
        <p:txBody>
          <a:bodyPr/>
          <a:lstStyle/>
          <a:p>
            <a:r>
              <a:rPr lang="en-US" dirty="0" smtClean="0">
                <a:ea typeface="ＭＳ Ｐゴシック" pitchFamily="34" charset="-128"/>
              </a:rPr>
              <a:t>Data Communication</a:t>
            </a:r>
          </a:p>
        </p:txBody>
      </p:sp>
      <p:sp>
        <p:nvSpPr>
          <p:cNvPr id="12293" name="Rectangle 3"/>
          <p:cNvSpPr>
            <a:spLocks noGrp="1" noChangeArrowheads="1"/>
          </p:cNvSpPr>
          <p:nvPr>
            <p:ph type="body" idx="1"/>
          </p:nvPr>
        </p:nvSpPr>
        <p:spPr>
          <a:xfrm>
            <a:off x="685800" y="1143000"/>
            <a:ext cx="8001000" cy="5257800"/>
          </a:xfrm>
        </p:spPr>
        <p:txBody>
          <a:bodyPr/>
          <a:lstStyle/>
          <a:p>
            <a:r>
              <a:rPr lang="en-US" dirty="0" smtClean="0">
                <a:ea typeface="ＭＳ Ｐゴシック" pitchFamily="34" charset="-128"/>
              </a:rPr>
              <a:t>For applications supporting 6000 STAs, the data communication is mostly uplink only</a:t>
            </a:r>
          </a:p>
          <a:p>
            <a:pPr lvl="1"/>
            <a:r>
              <a:rPr lang="en-US" dirty="0" smtClean="0">
                <a:ea typeface="ＭＳ Ｐゴシック" pitchFamily="34" charset="-128"/>
              </a:rPr>
              <a:t>The inter STAs communication is still supported by the 802.11 MAC/PHY specification</a:t>
            </a:r>
          </a:p>
          <a:p>
            <a:r>
              <a:rPr lang="en-US" dirty="0" smtClean="0">
                <a:ea typeface="ＭＳ Ｐゴシック" pitchFamily="34" charset="-128"/>
              </a:rPr>
              <a:t>A CCA centric process will not work</a:t>
            </a:r>
          </a:p>
          <a:p>
            <a:pPr lvl="1"/>
            <a:r>
              <a:rPr lang="en-US" dirty="0" smtClean="0">
                <a:ea typeface="ＭＳ Ｐゴシック" pitchFamily="34" charset="-128"/>
              </a:rPr>
              <a:t>A coordinated process is essential to guarantee that all STAs can send uplink traffic regularly</a:t>
            </a:r>
          </a:p>
          <a:p>
            <a:pPr lvl="2"/>
            <a:r>
              <a:rPr lang="en-US" dirty="0" smtClean="0">
                <a:ea typeface="ＭＳ Ｐゴシック" pitchFamily="34" charset="-128"/>
              </a:rPr>
              <a:t>AP sends a pre-assigned resource allocation scheduling information to STAs at least once in every (TBD) beacon periods</a:t>
            </a:r>
          </a:p>
          <a:p>
            <a:pPr lvl="2"/>
            <a:r>
              <a:rPr lang="en-US" dirty="0" smtClean="0">
                <a:ea typeface="ＭＳ Ｐゴシック" pitchFamily="34" charset="-128"/>
              </a:rPr>
              <a:t>An STA transmits data to AP according to the scheduled time</a:t>
            </a:r>
          </a:p>
          <a:p>
            <a:r>
              <a:rPr lang="en-US" dirty="0" smtClean="0">
                <a:ea typeface="ＭＳ Ｐゴシック" pitchFamily="34" charset="-128"/>
              </a:rPr>
              <a:t>MAC/PHY specification change required</a:t>
            </a:r>
          </a:p>
          <a:p>
            <a:pPr lvl="1"/>
            <a:r>
              <a:rPr lang="en-US" dirty="0" smtClean="0">
                <a:ea typeface="ＭＳ Ｐゴシック" pitchFamily="34" charset="-128"/>
              </a:rPr>
              <a:t>Current 802.11 specification does not have a mechanism supporting scheduled uplink data transmission</a:t>
            </a:r>
          </a:p>
          <a:p>
            <a:pPr lvl="2"/>
            <a:r>
              <a:rPr lang="en-US" dirty="0" smtClean="0">
                <a:ea typeface="ＭＳ Ｐゴシック" pitchFamily="34" charset="-128"/>
              </a:rPr>
              <a:t>The DTIM is used for downlink data transmission only and there is no actual scheduling information</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r>
              <a:rPr lang="en-US" smtClean="0">
                <a:latin typeface="Times New Roman" pitchFamily="18" charset="0"/>
              </a:rPr>
              <a:t>Slide </a:t>
            </a:r>
            <a:fld id="{EFAA553D-E971-452D-A765-9B88454FFFF8}" type="slidenum">
              <a:rPr lang="en-US" smtClean="0">
                <a:latin typeface="Times New Roman" pitchFamily="18" charset="0"/>
              </a:rPr>
              <a:pPr/>
              <a:t>6</a:t>
            </a:fld>
            <a:endParaRPr lang="en-US" smtClean="0">
              <a:latin typeface="Times New Roman" pitchFamily="18" charset="0"/>
            </a:endParaRPr>
          </a:p>
        </p:txBody>
      </p:sp>
      <p:sp>
        <p:nvSpPr>
          <p:cNvPr id="12292" name="Rectangle 2"/>
          <p:cNvSpPr>
            <a:spLocks noGrp="1" noChangeArrowheads="1"/>
          </p:cNvSpPr>
          <p:nvPr>
            <p:ph type="title"/>
          </p:nvPr>
        </p:nvSpPr>
        <p:spPr>
          <a:xfrm>
            <a:off x="685800" y="381000"/>
            <a:ext cx="7772400" cy="1066800"/>
          </a:xfrm>
        </p:spPr>
        <p:txBody>
          <a:bodyPr/>
          <a:lstStyle/>
          <a:p>
            <a:r>
              <a:rPr lang="en-US" dirty="0" smtClean="0">
                <a:ea typeface="ＭＳ Ｐゴシック" pitchFamily="34" charset="-128"/>
              </a:rPr>
              <a:t>Proposals: Data Communication</a:t>
            </a:r>
          </a:p>
        </p:txBody>
      </p:sp>
      <p:sp>
        <p:nvSpPr>
          <p:cNvPr id="12293" name="Rectangle 3"/>
          <p:cNvSpPr>
            <a:spLocks noGrp="1" noChangeArrowheads="1"/>
          </p:cNvSpPr>
          <p:nvPr>
            <p:ph type="body" idx="1"/>
          </p:nvPr>
        </p:nvSpPr>
        <p:spPr>
          <a:xfrm>
            <a:off x="685800" y="1295400"/>
            <a:ext cx="8001000" cy="5105400"/>
          </a:xfrm>
        </p:spPr>
        <p:txBody>
          <a:bodyPr/>
          <a:lstStyle/>
          <a:p>
            <a:r>
              <a:rPr lang="en-US" dirty="0" smtClean="0">
                <a:ea typeface="ＭＳ Ｐゴシック" pitchFamily="34" charset="-128"/>
              </a:rPr>
              <a:t>How to indicate who can transmit data to AP?</a:t>
            </a:r>
          </a:p>
          <a:p>
            <a:pPr lvl="1"/>
            <a:r>
              <a:rPr lang="en-US" dirty="0" smtClean="0">
                <a:ea typeface="ＭＳ Ｐゴシック" pitchFamily="34" charset="-128"/>
              </a:rPr>
              <a:t>Option 1: modify the definition of DTIM to support both uplink and down link data transmission</a:t>
            </a:r>
          </a:p>
          <a:p>
            <a:pPr lvl="2"/>
            <a:r>
              <a:rPr lang="en-US" dirty="0" smtClean="0">
                <a:ea typeface="ＭＳ Ｐゴシック" pitchFamily="34" charset="-128"/>
              </a:rPr>
              <a:t>Will have to change the baseline behavior which will create more issue and is not preferred</a:t>
            </a:r>
          </a:p>
          <a:p>
            <a:pPr lvl="1"/>
            <a:r>
              <a:rPr lang="en-US" dirty="0" smtClean="0">
                <a:ea typeface="ＭＳ Ｐゴシック" pitchFamily="34" charset="-128"/>
              </a:rPr>
              <a:t>Option 2: Introduce a new element UTIM, Upstream Traffic Indication MAP</a:t>
            </a:r>
          </a:p>
          <a:p>
            <a:pPr lvl="2"/>
            <a:r>
              <a:rPr lang="en-US" dirty="0" smtClean="0">
                <a:ea typeface="ＭＳ Ｐゴシック" pitchFamily="34" charset="-128"/>
              </a:rPr>
              <a:t>A new element will not affect baseline behavior</a:t>
            </a:r>
          </a:p>
          <a:p>
            <a:r>
              <a:rPr lang="en-US" dirty="0" smtClean="0">
                <a:ea typeface="ＭＳ Ｐゴシック" pitchFamily="34" charset="-128"/>
              </a:rPr>
              <a:t>How to indicate orders/time of upstream transmission for each STA</a:t>
            </a:r>
          </a:p>
          <a:p>
            <a:pPr lvl="1"/>
            <a:r>
              <a:rPr lang="en-US" dirty="0" smtClean="0">
                <a:ea typeface="ＭＳ Ｐゴシック" pitchFamily="34" charset="-128"/>
              </a:rPr>
              <a:t>Uplink DTIM/DRIM message will have to carry uplink scheduling information by either explicitly spelling out the time slot for each STA transmission or the STAs need to figure out the time slot according to an offset from a fixed point.</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r>
              <a:rPr lang="en-US" smtClean="0">
                <a:latin typeface="Times New Roman" pitchFamily="18" charset="0"/>
              </a:rPr>
              <a:t>Slide </a:t>
            </a:r>
            <a:fld id="{EFAA553D-E971-452D-A765-9B88454FFFF8}" type="slidenum">
              <a:rPr lang="en-US" smtClean="0">
                <a:latin typeface="Times New Roman" pitchFamily="18" charset="0"/>
              </a:rPr>
              <a:pPr/>
              <a:t>7</a:t>
            </a:fld>
            <a:endParaRPr lang="en-US" smtClean="0">
              <a:latin typeface="Times New Roman" pitchFamily="18" charset="0"/>
            </a:endParaRPr>
          </a:p>
        </p:txBody>
      </p:sp>
      <p:sp>
        <p:nvSpPr>
          <p:cNvPr id="12292" name="Rectangle 2"/>
          <p:cNvSpPr>
            <a:spLocks noGrp="1" noChangeArrowheads="1"/>
          </p:cNvSpPr>
          <p:nvPr>
            <p:ph type="title"/>
          </p:nvPr>
        </p:nvSpPr>
        <p:spPr>
          <a:xfrm>
            <a:off x="685800" y="457200"/>
            <a:ext cx="7772400" cy="1066800"/>
          </a:xfrm>
        </p:spPr>
        <p:txBody>
          <a:bodyPr/>
          <a:lstStyle/>
          <a:p>
            <a:r>
              <a:rPr lang="en-US" dirty="0" smtClean="0">
                <a:ea typeface="ＭＳ Ｐゴシック" pitchFamily="34" charset="-128"/>
              </a:rPr>
              <a:t>Proposals: Data Communication</a:t>
            </a:r>
          </a:p>
        </p:txBody>
      </p:sp>
      <p:sp>
        <p:nvSpPr>
          <p:cNvPr id="12293" name="Rectangle 3"/>
          <p:cNvSpPr>
            <a:spLocks noGrp="1" noChangeArrowheads="1"/>
          </p:cNvSpPr>
          <p:nvPr>
            <p:ph type="body" idx="1"/>
          </p:nvPr>
        </p:nvSpPr>
        <p:spPr>
          <a:xfrm>
            <a:off x="685800" y="1295400"/>
            <a:ext cx="8001000" cy="5105400"/>
          </a:xfrm>
        </p:spPr>
        <p:txBody>
          <a:bodyPr/>
          <a:lstStyle/>
          <a:p>
            <a:r>
              <a:rPr lang="en-US" dirty="0" smtClean="0">
                <a:ea typeface="ＭＳ Ｐゴシック" pitchFamily="34" charset="-128"/>
              </a:rPr>
              <a:t>How to deal with 6000 STAs with existing DTIM?</a:t>
            </a:r>
          </a:p>
          <a:p>
            <a:pPr lvl="1"/>
            <a:r>
              <a:rPr lang="en-US" dirty="0" smtClean="0">
                <a:ea typeface="ＭＳ Ｐゴシック" pitchFamily="34" charset="-128"/>
              </a:rPr>
              <a:t>Must modify the MAC protocol to indicate the following information: </a:t>
            </a:r>
          </a:p>
          <a:p>
            <a:pPr lvl="2"/>
            <a:r>
              <a:rPr lang="en-US" dirty="0" smtClean="0">
                <a:ea typeface="ＭＳ Ｐゴシック" pitchFamily="34" charset="-128"/>
              </a:rPr>
              <a:t>A method to specify up to 6000 STAs with a DTIM map only support 2007 STAs</a:t>
            </a:r>
          </a:p>
          <a:p>
            <a:pPr lvl="3"/>
            <a:r>
              <a:rPr lang="en-US" dirty="0" smtClean="0">
                <a:ea typeface="ＭＳ Ｐゴシック" pitchFamily="34" charset="-128"/>
              </a:rPr>
              <a:t>For example, </a:t>
            </a:r>
          </a:p>
          <a:p>
            <a:pPr lvl="4"/>
            <a:r>
              <a:rPr lang="en-US" dirty="0" smtClean="0">
                <a:ea typeface="ＭＳ Ｐゴシック" pitchFamily="34" charset="-128"/>
              </a:rPr>
              <a:t>(1) For ah, the partial virtual map is </a:t>
            </a:r>
            <a:r>
              <a:rPr lang="en-US" b="1" dirty="0" smtClean="0">
                <a:ea typeface="ＭＳ Ｐゴシック" pitchFamily="34" charset="-128"/>
              </a:rPr>
              <a:t>reduce</a:t>
            </a:r>
            <a:r>
              <a:rPr lang="en-US" dirty="0" smtClean="0">
                <a:ea typeface="ＭＳ Ｐゴシック" pitchFamily="34" charset="-128"/>
              </a:rPr>
              <a:t> by two bits and only support 2005 STAs. The </a:t>
            </a:r>
            <a:r>
              <a:rPr lang="en-US" altLang="zh-TW" dirty="0" smtClean="0">
                <a:ea typeface="ＭＳ Ｐゴシック" pitchFamily="34" charset="-128"/>
              </a:rPr>
              <a:t>last two bits are reserved to </a:t>
            </a:r>
            <a:r>
              <a:rPr lang="en-US" altLang="zh-TW" smtClean="0">
                <a:ea typeface="ＭＳ Ｐゴシック" pitchFamily="34" charset="-128"/>
              </a:rPr>
              <a:t>indicate STA groups 2006-4010</a:t>
            </a:r>
            <a:r>
              <a:rPr lang="en-US" altLang="zh-TW" dirty="0" smtClean="0">
                <a:ea typeface="ＭＳ Ｐゴシック" pitchFamily="34" charset="-128"/>
              </a:rPr>
              <a:t>, and </a:t>
            </a:r>
            <a:r>
              <a:rPr lang="en-US" altLang="zh-TW" smtClean="0">
                <a:ea typeface="ＭＳ Ｐゴシック" pitchFamily="34" charset="-128"/>
              </a:rPr>
              <a:t>4011 – 6000s</a:t>
            </a:r>
            <a:endParaRPr lang="en-US" dirty="0" smtClean="0">
              <a:ea typeface="ＭＳ Ｐゴシック" pitchFamily="34" charset="-128"/>
            </a:endParaRPr>
          </a:p>
          <a:p>
            <a:r>
              <a:rPr lang="en-US" dirty="0" smtClean="0">
                <a:ea typeface="ＭＳ Ｐゴシック" pitchFamily="34" charset="-128"/>
              </a:rPr>
              <a:t>How to deal with 6000 STAs by using UTIM? </a:t>
            </a:r>
          </a:p>
          <a:p>
            <a:pPr lvl="1"/>
            <a:r>
              <a:rPr lang="en-US" dirty="0" smtClean="0">
                <a:ea typeface="ＭＳ Ｐゴシック" pitchFamily="34" charset="-128"/>
              </a:rPr>
              <a:t>Add a new element, UTIM</a:t>
            </a:r>
          </a:p>
          <a:p>
            <a:pPr lvl="2"/>
            <a:r>
              <a:rPr lang="en-US" dirty="0" smtClean="0">
                <a:ea typeface="ＭＳ Ｐゴシック" pitchFamily="34" charset="-128"/>
              </a:rPr>
              <a:t>The UTIM support a map of 6000 STAs</a:t>
            </a:r>
          </a:p>
          <a:p>
            <a:pPr lvl="2"/>
            <a:r>
              <a:rPr lang="en-US" dirty="0" smtClean="0">
                <a:ea typeface="ＭＳ Ｐゴシック" pitchFamily="34" charset="-128"/>
              </a:rPr>
              <a:t>The scheduling information can be explicit or implicit</a:t>
            </a:r>
          </a:p>
          <a:p>
            <a:pPr lvl="2"/>
            <a:r>
              <a:rPr lang="en-US" dirty="0" smtClean="0">
                <a:ea typeface="ＭＳ Ｐゴシック" pitchFamily="34" charset="-128"/>
              </a:rPr>
              <a:t>The UTIM and scheduling information element are sent only when there is a change of ordering or number of STAs</a:t>
            </a:r>
          </a:p>
          <a:p>
            <a:pPr lvl="3"/>
            <a:r>
              <a:rPr lang="en-US" dirty="0" smtClean="0">
                <a:ea typeface="ＭＳ Ｐゴシック" pitchFamily="34" charset="-128"/>
              </a:rPr>
              <a:t>The overhead is reduced by only transmit the UTIM when it is necessary</a:t>
            </a:r>
          </a:p>
          <a:p>
            <a:endParaRPr lang="en-US" dirty="0" smtClean="0">
              <a:ea typeface="ＭＳ Ｐゴシック" pitchFamily="34" charset="-128"/>
            </a:endParaRPr>
          </a:p>
          <a:p>
            <a:pPr lvl="1">
              <a:buNone/>
            </a:pPr>
            <a:endParaRPr lang="en-US" dirty="0" smtClean="0">
              <a:ea typeface="ＭＳ Ｐゴシック" pitchFamily="34" charset="-128"/>
            </a:endParaRP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17666</TotalTime>
  <Words>905</Words>
  <Application>Microsoft Office PowerPoint</Application>
  <PresentationFormat>On-screen Show (4:3)</PresentationFormat>
  <Paragraphs>103</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Supporting Large Number of STAs in 802.11ah</vt:lpstr>
      <vt:lpstr>Summary</vt:lpstr>
      <vt:lpstr>Number of AIDs </vt:lpstr>
      <vt:lpstr>Authentication and Association</vt:lpstr>
      <vt:lpstr>Data Communication</vt:lpstr>
      <vt:lpstr>Proposals: Data Communication</vt:lpstr>
      <vt:lpstr>Proposals: Data Communication</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Minyoung Park</dc:creator>
  <cp:lastModifiedBy>Chao-Chun Wang</cp:lastModifiedBy>
  <cp:revision>642</cp:revision>
  <cp:lastPrinted>1998-02-10T13:28:06Z</cp:lastPrinted>
  <dcterms:created xsi:type="dcterms:W3CDTF">2011-03-02T23:55:45Z</dcterms:created>
  <dcterms:modified xsi:type="dcterms:W3CDTF">2011-05-09T21:55:54Z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725733952</vt:i4>
  </property>
  <property fmtid="{D5CDD505-2E9C-101B-9397-08002B2CF9AE}" pid="3" name="_NewReviewCycle">
    <vt:lpwstr/>
  </property>
  <property fmtid="{D5CDD505-2E9C-101B-9397-08002B2CF9AE}" pid="4" name="_EmailSubject">
    <vt:lpwstr>ah</vt:lpwstr>
  </property>
  <property fmtid="{D5CDD505-2E9C-101B-9397-08002B2CF9AE}" pid="5" name="_AuthorEmail">
    <vt:lpwstr>james.yee@mediatek.com</vt:lpwstr>
  </property>
  <property fmtid="{D5CDD505-2E9C-101B-9397-08002B2CF9AE}" pid="6" name="_AuthorEmailDisplayName">
    <vt:lpwstr>James Yee (易志熹)</vt:lpwstr>
  </property>
</Properties>
</file>