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1" r:id="rId4"/>
    <p:sldId id="272" r:id="rId5"/>
    <p:sldId id="275" r:id="rId6"/>
    <p:sldId id="273" r:id="rId7"/>
    <p:sldId id="274" r:id="rId8"/>
    <p:sldId id="27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FCA4C33-0A3F-4C3F-AC39-E5CC9DE0F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53ABEFCC-092E-4D47-904C-1D4A61726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BB3974BA-D7C8-45B1-BF0A-86DC52D03C0E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14558F46-4EC2-4ADA-A787-6749A6511A7E}" type="slidenum">
              <a:rPr lang="en-US"/>
              <a:pPr/>
              <a:t>2</a:t>
            </a:fld>
            <a:endParaRPr lang="en-US"/>
          </a:p>
        </p:txBody>
      </p:sp>
      <p:sp>
        <p:nvSpPr>
          <p:cNvPr id="133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7AB01BC-1196-4FA1-8B73-078A7BBEE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E1C36D-8D45-40F5-833D-D2E676E92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3B1196-7CBC-499F-BCE7-1BFAA0675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83488" y="6475413"/>
            <a:ext cx="960437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Tom Siep,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C6EEB874-C838-4130-8547-F51A9032FD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467600" y="304800"/>
            <a:ext cx="13716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11/0191r0</a:t>
            </a:r>
            <a:endParaRPr lang="en-US" sz="1600" b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4B6026-0224-4B79-9281-32972D502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BC0E8F-1B15-4EC2-AA1E-126BA1E21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24E5F74-A330-4039-BE06-E38EB580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E145B47-6572-4CB5-8F36-528F7EDAA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8A28F0-D21E-4D9E-BC8A-E5D644FF1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EA1F46-1E0D-449E-A2B9-833795486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9A28A0A-C09A-4EBB-8008-A9D342D905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8CC1A175-BAD9-4655-AE7A-30C4D5565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287B96A-4129-4DFC-BD27-02C125507A85}" type="slidenum">
              <a:rPr lang="en-US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Use Case Discussion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2011-01-20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933700"/>
        </p:xfrm>
        <a:graphic>
          <a:graphicData uri="http://schemas.openxmlformats.org/presentationml/2006/ole">
            <p:oleObj spid="_x0000_s1026" name="Document" r:id="rId4" imgW="8263656" imgH="298277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Rectangle 8"/>
          <p:cNvSpPr/>
          <p:nvPr/>
        </p:nvSpPr>
        <p:spPr>
          <a:xfrm>
            <a:off x="4800600" y="5257800"/>
            <a:ext cx="182530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11-11-0191-00-00ai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AFE5E91-E008-428F-8DE7-158CFF69FB9E}" type="slidenum">
              <a:rPr lang="en-US"/>
              <a:pPr/>
              <a:t>2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US" dirty="0" smtClean="0"/>
              <a:t>Materials to facilitate the discussions of Use Cases as a methodology to derive requirements. 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Actor(s)</a:t>
            </a:r>
          </a:p>
          <a:p>
            <a:r>
              <a:rPr lang="en-US" dirty="0" smtClean="0"/>
              <a:t>Device sets</a:t>
            </a:r>
          </a:p>
          <a:p>
            <a:r>
              <a:rPr lang="en-US" dirty="0" smtClean="0"/>
              <a:t>Goal</a:t>
            </a:r>
          </a:p>
          <a:p>
            <a:r>
              <a:rPr lang="en-US" dirty="0" smtClean="0"/>
              <a:t>Scenario(s)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dirty="0" smtClean="0"/>
              <a:t>Actor(s)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Unique </a:t>
            </a:r>
            <a:r>
              <a:rPr lang="en-US" dirty="0" smtClean="0"/>
              <a:t>characteristics </a:t>
            </a:r>
            <a:r>
              <a:rPr lang="en-US" dirty="0" smtClean="0"/>
              <a:t>of operator</a:t>
            </a:r>
            <a:r>
              <a:rPr lang="en-US" dirty="0" smtClean="0"/>
              <a:t>, if any</a:t>
            </a:r>
            <a:endParaRPr lang="en-US" dirty="0" smtClean="0"/>
          </a:p>
          <a:p>
            <a:pPr lvl="1"/>
            <a:r>
              <a:rPr lang="en-US" dirty="0" smtClean="0"/>
              <a:t>Of </a:t>
            </a:r>
            <a:r>
              <a:rPr lang="en-US" dirty="0" smtClean="0"/>
              <a:t>initiator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Of target device operator, if any.   </a:t>
            </a:r>
          </a:p>
          <a:p>
            <a:r>
              <a:rPr lang="en-US" dirty="0" smtClean="0"/>
              <a:t>If </a:t>
            </a:r>
            <a:r>
              <a:rPr lang="en-US" dirty="0" smtClean="0"/>
              <a:t>more than one </a:t>
            </a:r>
            <a:r>
              <a:rPr lang="en-US" dirty="0" smtClean="0"/>
              <a:t>person </a:t>
            </a:r>
          </a:p>
          <a:p>
            <a:pPr lvl="1"/>
            <a:r>
              <a:rPr lang="en-US" dirty="0" smtClean="0"/>
              <a:t>describe </a:t>
            </a:r>
            <a:r>
              <a:rPr lang="en-US" dirty="0" smtClean="0"/>
              <a:t>the relationship between the two people.  </a:t>
            </a:r>
            <a:endParaRPr lang="en-US" dirty="0" smtClean="0"/>
          </a:p>
          <a:p>
            <a:pPr lvl="1"/>
            <a:r>
              <a:rPr lang="en-US" dirty="0" smtClean="0"/>
              <a:t>level </a:t>
            </a:r>
            <a:r>
              <a:rPr lang="en-US" dirty="0" smtClean="0"/>
              <a:t>of </a:t>
            </a:r>
            <a:r>
              <a:rPr lang="en-US" dirty="0" smtClean="0"/>
              <a:t>trust</a:t>
            </a:r>
          </a:p>
          <a:p>
            <a:pPr lvl="1"/>
            <a:r>
              <a:rPr lang="en-US" dirty="0" smtClean="0"/>
              <a:t>previous history</a:t>
            </a:r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Device sets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Communicating </a:t>
            </a:r>
            <a:r>
              <a:rPr lang="en-US" dirty="0" smtClean="0"/>
              <a:t>devices in the use case. </a:t>
            </a:r>
            <a:endParaRPr lang="en-US" dirty="0" smtClean="0"/>
          </a:p>
          <a:p>
            <a:r>
              <a:rPr lang="en-US" dirty="0" smtClean="0"/>
              <a:t>Traditional </a:t>
            </a:r>
            <a:r>
              <a:rPr lang="en-US" dirty="0" smtClean="0"/>
              <a:t>use case descriptions </a:t>
            </a:r>
            <a:r>
              <a:rPr lang="en-US" dirty="0" smtClean="0"/>
              <a:t>cite </a:t>
            </a:r>
            <a:r>
              <a:rPr lang="en-US" dirty="0" smtClean="0"/>
              <a:t>one </a:t>
            </a:r>
            <a:r>
              <a:rPr lang="en-US" dirty="0" smtClean="0"/>
              <a:t>device</a:t>
            </a:r>
          </a:p>
          <a:p>
            <a:pPr lvl="1"/>
            <a:r>
              <a:rPr lang="en-US" dirty="0" smtClean="0"/>
              <a:t>Our models </a:t>
            </a:r>
            <a:r>
              <a:rPr lang="en-US" dirty="0" smtClean="0"/>
              <a:t>require that we describe the characteristics of both or all, in the case of multiple interacting devices.  </a:t>
            </a:r>
            <a:endParaRPr lang="en-US" dirty="0" smtClean="0"/>
          </a:p>
          <a:p>
            <a:r>
              <a:rPr lang="en-US" dirty="0" smtClean="0"/>
              <a:t>Characteristics </a:t>
            </a:r>
            <a:r>
              <a:rPr lang="en-US" u="sng" dirty="0" smtClean="0"/>
              <a:t>may</a:t>
            </a:r>
            <a:r>
              <a:rPr lang="en-US" dirty="0" smtClean="0"/>
              <a:t> include </a:t>
            </a:r>
            <a:endParaRPr lang="en-US" dirty="0" smtClean="0"/>
          </a:p>
          <a:p>
            <a:pPr lvl="1"/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power consumption</a:t>
            </a:r>
          </a:p>
          <a:p>
            <a:pPr lvl="1"/>
            <a:r>
              <a:rPr lang="en-US" dirty="0" smtClean="0"/>
              <a:t>hours/days </a:t>
            </a:r>
            <a:r>
              <a:rPr lang="en-US" dirty="0" smtClean="0"/>
              <a:t>between </a:t>
            </a:r>
            <a:r>
              <a:rPr lang="en-US" dirty="0" smtClean="0"/>
              <a:t>charging</a:t>
            </a:r>
          </a:p>
          <a:p>
            <a:pPr lvl="1"/>
            <a:r>
              <a:rPr lang="en-US" dirty="0" smtClean="0"/>
              <a:t>UI capability</a:t>
            </a:r>
          </a:p>
          <a:p>
            <a:pPr lvl="1"/>
            <a:r>
              <a:rPr lang="en-US" dirty="0" smtClean="0"/>
              <a:t>Bandwidth</a:t>
            </a:r>
            <a:endParaRPr lang="en-US" dirty="0" smtClean="0"/>
          </a:p>
          <a:p>
            <a:r>
              <a:rPr lang="en-US" dirty="0" smtClean="0"/>
              <a:t> 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dirty="0" smtClean="0"/>
              <a:t>Goal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Concise </a:t>
            </a:r>
            <a:r>
              <a:rPr lang="en-US" dirty="0" smtClean="0"/>
              <a:t>description of what the actor wants to </a:t>
            </a:r>
            <a:r>
              <a:rPr lang="en-US" dirty="0" smtClean="0"/>
              <a:t>accomplish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UI</a:t>
            </a:r>
          </a:p>
          <a:p>
            <a:pPr lvl="1"/>
            <a:r>
              <a:rPr lang="en-US" dirty="0" smtClean="0"/>
              <a:t>device constraints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Case Methodology</a:t>
            </a:r>
            <a:br>
              <a:rPr lang="en-US" dirty="0" smtClean="0"/>
            </a:br>
            <a:r>
              <a:rPr lang="en-US" dirty="0" smtClean="0"/>
              <a:t>Scenario(s)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</a:t>
            </a:r>
            <a:r>
              <a:rPr lang="en-US" dirty="0" smtClean="0"/>
              <a:t>description of user interaction with in a particular situation. 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 smtClean="0"/>
              <a:t>may be more than one scenario for each use case when the actor/devices/goal is the same, but the setting or other variable is significantly different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our particular case </a:t>
            </a:r>
            <a:r>
              <a:rPr lang="en-US" dirty="0" smtClean="0"/>
              <a:t>time to complete transaction is important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Tom Siep, CSR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827AACA-AD0A-498D-9C33-0937937582E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smtClean="0"/>
              <a:t>Home Automation and Control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76800"/>
          </a:xfrm>
        </p:spPr>
        <p:txBody>
          <a:bodyPr/>
          <a:lstStyle/>
          <a:p>
            <a:r>
              <a:rPr lang="en-US" sz="2000" dirty="0" smtClean="0"/>
              <a:t>Actor(s): Traveler near a Wi-Fi hotspot</a:t>
            </a:r>
          </a:p>
          <a:p>
            <a:r>
              <a:rPr lang="en-US" sz="2000" dirty="0" smtClean="0"/>
              <a:t>Device sets: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0" dirty="0" smtClean="0"/>
              <a:t>Mobile Phone </a:t>
            </a:r>
            <a:r>
              <a:rPr lang="en-US" sz="2000" b="0" dirty="0" smtClean="0">
                <a:sym typeface="Wingdings" pitchFamily="2" charset="2"/>
              </a:rPr>
              <a:t></a:t>
            </a:r>
            <a:r>
              <a:rPr lang="en-US" sz="2000" b="0" dirty="0" smtClean="0"/>
              <a:t>Internet Access Point </a:t>
            </a:r>
            <a:r>
              <a:rPr lang="en-US" sz="2000" b="0" dirty="0" smtClean="0">
                <a:sym typeface="Wingdings" pitchFamily="2" charset="2"/>
              </a:rPr>
              <a:t> </a:t>
            </a:r>
            <a:r>
              <a:rPr lang="en-US" sz="2000" b="0" dirty="0" smtClean="0"/>
              <a:t>Home Controller </a:t>
            </a:r>
            <a:r>
              <a:rPr lang="en-US" sz="2000" b="0" dirty="0" smtClean="0">
                <a:sym typeface="Wingdings" pitchFamily="2" charset="2"/>
              </a:rPr>
              <a:t> A</a:t>
            </a:r>
            <a:r>
              <a:rPr lang="en-US" sz="2000" b="0" dirty="0" smtClean="0"/>
              <a:t>ctuators; </a:t>
            </a:r>
            <a:r>
              <a:rPr lang="en-US" sz="2000" b="0" dirty="0" smtClean="0">
                <a:sym typeface="Wingdings" pitchFamily="2" charset="2"/>
              </a:rPr>
              <a:t>Sensor</a:t>
            </a:r>
            <a:r>
              <a:rPr lang="en-US" sz="2000" b="0" dirty="0" smtClean="0"/>
              <a:t> </a:t>
            </a:r>
            <a:r>
              <a:rPr lang="en-US" sz="2000" b="0" dirty="0" smtClean="0">
                <a:sym typeface="Wingdings" pitchFamily="2" charset="2"/>
              </a:rPr>
              <a:t></a:t>
            </a:r>
            <a:r>
              <a:rPr lang="en-US" sz="2000" b="0" dirty="0" smtClean="0"/>
              <a:t> Home Controller </a:t>
            </a:r>
            <a:r>
              <a:rPr lang="en-US" sz="2000" b="0" dirty="0" smtClean="0">
                <a:sym typeface="Wingdings" pitchFamily="2" charset="2"/>
              </a:rPr>
              <a:t> </a:t>
            </a:r>
            <a:r>
              <a:rPr lang="en-US" sz="2000" b="0" dirty="0" smtClean="0"/>
              <a:t>Mobile Phone </a:t>
            </a:r>
            <a:r>
              <a:rPr lang="en-US" sz="2000" b="0" dirty="0" smtClean="0">
                <a:sym typeface="Wingdings" pitchFamily="2" charset="2"/>
              </a:rPr>
              <a:t></a:t>
            </a:r>
            <a:r>
              <a:rPr lang="en-US" sz="2000" b="0" dirty="0" smtClean="0"/>
              <a:t>Internet Access Point</a:t>
            </a:r>
          </a:p>
          <a:p>
            <a:r>
              <a:rPr lang="en-US" sz="2000" dirty="0" smtClean="0"/>
              <a:t>Goal: </a:t>
            </a:r>
            <a:r>
              <a:rPr lang="en-US" sz="2000" b="0" dirty="0" smtClean="0"/>
              <a:t>Ability to interact with home system from another device remotely and confirm action was taken</a:t>
            </a:r>
            <a:endParaRPr lang="en-US" sz="2000" b="0" dirty="0" smtClean="0"/>
          </a:p>
          <a:p>
            <a:r>
              <a:rPr lang="en-US" sz="2000" dirty="0" smtClean="0"/>
              <a:t>Scenario(s): </a:t>
            </a:r>
          </a:p>
          <a:p>
            <a:pPr lvl="1"/>
            <a:r>
              <a:rPr lang="en-US" sz="1600" dirty="0" smtClean="0"/>
              <a:t>User wants to access a controller that schedules activities based on energy costs / availability. Ability to monitor the temperature and ventilation available, together with external temperature, solar inputs and wind speeds to efficiently heat / cool a building to provide an efficient use of energy. This includes automatic control of windows / blinds / shutters to control ventilation / control of solar gain. Non-time critical, several minutes response time is adequate. </a:t>
            </a:r>
          </a:p>
          <a:p>
            <a:pPr lvl="1"/>
            <a:r>
              <a:rPr lang="en-US" sz="1600" dirty="0" smtClean="0"/>
              <a:t>Appliance determines that room is much too hot and sends alarm to remote user with current user, who determines critical situation exists and calls emergency response authorities.  Time critical, sub-second notification required.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Tom Siep,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6EEB874-C838-4130-8547-F51A9032FD4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175</TotalTime>
  <Words>303</Words>
  <Application>Microsoft Office PowerPoint</Application>
  <PresentationFormat>On-screen Show (4:3)</PresentationFormat>
  <Paragraphs>79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802-11-Submission-tms</vt:lpstr>
      <vt:lpstr>Microsoft Office Word 97 - 2003 Document</vt:lpstr>
      <vt:lpstr>Use Case Discussion</vt:lpstr>
      <vt:lpstr>Abstract</vt:lpstr>
      <vt:lpstr>Basic Use Case Methodology</vt:lpstr>
      <vt:lpstr>Basic Use Case Methodology Actor(s)</vt:lpstr>
      <vt:lpstr>Basic Use Case Methodology  Device sets</vt:lpstr>
      <vt:lpstr>Basic Use Case Methodology Goal</vt:lpstr>
      <vt:lpstr>Basic Use Case Methodology Scenario(s)</vt:lpstr>
      <vt:lpstr>Example: Home Automation and Control </vt:lpstr>
    </vt:vector>
  </TitlesOfParts>
  <Company>CSR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Discussion</dc:title>
  <dc:creator>Tom Siep</dc:creator>
  <cp:lastModifiedBy>Tom Siep</cp:lastModifiedBy>
  <cp:revision>10</cp:revision>
  <cp:lastPrinted>1998-02-10T13:28:06Z</cp:lastPrinted>
  <dcterms:created xsi:type="dcterms:W3CDTF">2011-01-20T19:43:22Z</dcterms:created>
  <dcterms:modified xsi:type="dcterms:W3CDTF">2011-01-20T22:38:23Z</dcterms:modified>
</cp:coreProperties>
</file>