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10"/>
  </p:notesMasterIdLst>
  <p:handoutMasterIdLst>
    <p:handoutMasterId r:id="rId11"/>
  </p:handoutMasterIdLst>
  <p:sldIdLst>
    <p:sldId id="269" r:id="rId2"/>
    <p:sldId id="257" r:id="rId3"/>
    <p:sldId id="276" r:id="rId4"/>
    <p:sldId id="277" r:id="rId5"/>
    <p:sldId id="278" r:id="rId6"/>
    <p:sldId id="280" r:id="rId7"/>
    <p:sldId id="281" r:id="rId8"/>
    <p:sldId id="282"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FFAC84"/>
    <a:srgbClr val="EFE6A8"/>
    <a:srgbClr val="6A2A09"/>
    <a:srgbClr val="EFC59E"/>
    <a:srgbClr val="A40314"/>
    <a:srgbClr val="7BFF8D"/>
    <a:srgbClr val="FFF463"/>
    <a:srgbClr val="F6C1A0"/>
    <a:srgbClr val="30CC29"/>
    <a:srgbClr val="AC73CC"/>
  </p:clrMru>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中間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505E3EF-67EA-436B-97B2-0124C06EBD24}" styleName="中間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B344D84-9AFB-497E-A393-DC336BA19D2E}" styleName="中間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F5AB1C69-6EDB-4FF4-983F-18BD219EF322}" styleName="中間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06799F8-075E-4A3A-A7F6-7FBC6576F1A4}" styleName="テーマ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テーマ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varScale="1">
        <p:scale>
          <a:sx n="99" d="100"/>
          <a:sy n="99" d="100"/>
        </p:scale>
        <p:origin x="-616" y="-96"/>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ja-JP"/>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ja-JP"/>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ja-JP"/>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ja-JP"/>
              <a:t>Page </a:t>
            </a:r>
            <a:fld id="{2673BF1D-9DAF-9045-B632-EEED0899BC76}"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ltLang="ja-JP"/>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ja-JP"/>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ja-JP"/>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ltLang="ja-JP"/>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ja-JP"/>
              <a:t>Page </a:t>
            </a:r>
            <a:fld id="{E910C18A-03BD-DE42-8C52-D363488395C2}"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802.11-yy/xxxxr0</a:t>
            </a:r>
          </a:p>
        </p:txBody>
      </p:sp>
      <p:sp>
        <p:nvSpPr>
          <p:cNvPr id="5" name="Rectangle 3"/>
          <p:cNvSpPr>
            <a:spLocks noGrp="1" noChangeArrowheads="1"/>
          </p:cNvSpPr>
          <p:nvPr>
            <p:ph type="dt" idx="1"/>
          </p:nvPr>
        </p:nvSpPr>
        <p:spPr>
          <a:ln/>
        </p:spPr>
        <p:txBody>
          <a:bodyPr/>
          <a:lstStyle/>
          <a:p>
            <a:r>
              <a:rPr lang="en-US" altLang="ja-JP"/>
              <a:t>Month Year</a:t>
            </a:r>
          </a:p>
        </p:txBody>
      </p:sp>
      <p:sp>
        <p:nvSpPr>
          <p:cNvPr id="6" name="Rectangle 6"/>
          <p:cNvSpPr>
            <a:spLocks noGrp="1" noChangeArrowheads="1"/>
          </p:cNvSpPr>
          <p:nvPr>
            <p:ph type="ftr" sz="quarter" idx="4"/>
          </p:nvPr>
        </p:nvSpPr>
        <p:spPr>
          <a:ln/>
        </p:spPr>
        <p:txBody>
          <a:bodyPr/>
          <a:lstStyle/>
          <a:p>
            <a:pPr lvl="4"/>
            <a:r>
              <a:rPr lang="en-US" altLang="ja-JP"/>
              <a:t>John Doe, Some Company</a:t>
            </a:r>
          </a:p>
        </p:txBody>
      </p:sp>
      <p:sp>
        <p:nvSpPr>
          <p:cNvPr id="7" name="Rectangle 7"/>
          <p:cNvSpPr>
            <a:spLocks noGrp="1" noChangeArrowheads="1"/>
          </p:cNvSpPr>
          <p:nvPr>
            <p:ph type="sldNum" sz="quarter" idx="5"/>
          </p:nvPr>
        </p:nvSpPr>
        <p:spPr>
          <a:ln/>
        </p:spPr>
        <p:txBody>
          <a:bodyPr/>
          <a:lstStyle/>
          <a:p>
            <a:r>
              <a:rPr lang="en-US" altLang="ja-JP"/>
              <a:t>Page </a:t>
            </a:r>
            <a:fld id="{9E944D61-F205-9B44-A9BD-355584AC9F9E}" type="slidenum">
              <a:rPr lang="en-US" altLang="ja-JP"/>
              <a:pPr/>
              <a:t>1</a:t>
            </a:fld>
            <a:endParaRPr lang="en-US" altLang="ja-JP"/>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802.11-yy/xxxxr0</a:t>
            </a:r>
          </a:p>
        </p:txBody>
      </p:sp>
      <p:sp>
        <p:nvSpPr>
          <p:cNvPr id="5" name="Rectangle 3"/>
          <p:cNvSpPr>
            <a:spLocks noGrp="1" noChangeArrowheads="1"/>
          </p:cNvSpPr>
          <p:nvPr>
            <p:ph type="dt" idx="1"/>
          </p:nvPr>
        </p:nvSpPr>
        <p:spPr>
          <a:ln/>
        </p:spPr>
        <p:txBody>
          <a:bodyPr/>
          <a:lstStyle/>
          <a:p>
            <a:r>
              <a:rPr lang="en-US" altLang="ja-JP"/>
              <a:t>Month Year</a:t>
            </a:r>
          </a:p>
        </p:txBody>
      </p:sp>
      <p:sp>
        <p:nvSpPr>
          <p:cNvPr id="6" name="Rectangle 6"/>
          <p:cNvSpPr>
            <a:spLocks noGrp="1" noChangeArrowheads="1"/>
          </p:cNvSpPr>
          <p:nvPr>
            <p:ph type="ftr" sz="quarter" idx="4"/>
          </p:nvPr>
        </p:nvSpPr>
        <p:spPr>
          <a:ln/>
        </p:spPr>
        <p:txBody>
          <a:bodyPr/>
          <a:lstStyle/>
          <a:p>
            <a:pPr lvl="4"/>
            <a:r>
              <a:rPr lang="en-US" altLang="ja-JP"/>
              <a:t>John Doe, Some Company</a:t>
            </a:r>
          </a:p>
        </p:txBody>
      </p:sp>
      <p:sp>
        <p:nvSpPr>
          <p:cNvPr id="7" name="Rectangle 7"/>
          <p:cNvSpPr>
            <a:spLocks noGrp="1" noChangeArrowheads="1"/>
          </p:cNvSpPr>
          <p:nvPr>
            <p:ph type="sldNum" sz="quarter" idx="5"/>
          </p:nvPr>
        </p:nvSpPr>
        <p:spPr>
          <a:ln/>
        </p:spPr>
        <p:txBody>
          <a:bodyPr/>
          <a:lstStyle/>
          <a:p>
            <a:r>
              <a:rPr lang="en-US" altLang="ja-JP"/>
              <a:t>Page </a:t>
            </a:r>
            <a:fld id="{413CD272-4BEC-B849-B2FF-D2614FEBEE77}" type="slidenum">
              <a:rPr lang="en-US" altLang="ja-JP"/>
              <a:pPr/>
              <a:t>2</a:t>
            </a:fld>
            <a:endParaRPr lang="en-US" altLang="ja-JP"/>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January 2011</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ROOT INC.</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9047559C-680F-E94C-BB6B-E24F5D8A3692}"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January 2011</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ROOT INC.</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9F53E4DA-97F1-CD4B-A96C-888A6FB9533F}"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685800" y="685800"/>
            <a:ext cx="5676900" cy="54102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January 2011</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ROOT INC.</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5D082882-EEB1-3B45-9B3F-63C8F745598A}"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January 2011</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ROOT INC.</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31E72FFA-50B6-BE49-9796-CC7F59AABF37}"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r>
              <a:rPr lang="en-US" altLang="ja-JP" smtClean="0"/>
              <a:t>January 2011</a:t>
            </a:r>
            <a:endParaRPr lang="en-US" altLang="ja-JP"/>
          </a:p>
        </p:txBody>
      </p:sp>
      <p:sp>
        <p:nvSpPr>
          <p:cNvPr id="5" name="フッター プレースホルダ 4"/>
          <p:cNvSpPr>
            <a:spLocks noGrp="1"/>
          </p:cNvSpPr>
          <p:nvPr>
            <p:ph type="ftr" sz="quarter" idx="11"/>
          </p:nvPr>
        </p:nvSpPr>
        <p:spPr/>
        <p:txBody>
          <a:bodyPr/>
          <a:lstStyle>
            <a:lvl1pPr>
              <a:defRPr/>
            </a:lvl1pPr>
          </a:lstStyle>
          <a:p>
            <a:r>
              <a:rPr lang="en-US" altLang="ja-JP" smtClean="0"/>
              <a:t>Hitoshi MORIOKA, ROOT INC.</a:t>
            </a:r>
            <a:endParaRPr lang="en-US" altLang="ja-JP"/>
          </a:p>
        </p:txBody>
      </p:sp>
      <p:sp>
        <p:nvSpPr>
          <p:cNvPr id="6" name="スライド番号プレースホルダ 5"/>
          <p:cNvSpPr>
            <a:spLocks noGrp="1"/>
          </p:cNvSpPr>
          <p:nvPr>
            <p:ph type="sldNum" sz="quarter" idx="12"/>
          </p:nvPr>
        </p:nvSpPr>
        <p:spPr/>
        <p:txBody>
          <a:bodyPr/>
          <a:lstStyle>
            <a:lvl1pPr>
              <a:defRPr smtClean="0"/>
            </a:lvl1pPr>
          </a:lstStyle>
          <a:p>
            <a:r>
              <a:rPr lang="en-US" altLang="ja-JP"/>
              <a:t>Slide </a:t>
            </a:r>
            <a:fld id="{1D4705DE-EF5E-3245-9BC1-C3DA5D49391A}"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r>
              <a:rPr lang="en-US" altLang="ja-JP" smtClean="0"/>
              <a:t>January 2011</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smtClean="0"/>
              <a:t>Hitoshi MORIOKA, ROOT INC.</a:t>
            </a:r>
            <a:endParaRPr lang="en-US" altLang="ja-JP"/>
          </a:p>
        </p:txBody>
      </p:sp>
      <p:sp>
        <p:nvSpPr>
          <p:cNvPr id="7" name="スライド番号プレースホルダ 6"/>
          <p:cNvSpPr>
            <a:spLocks noGrp="1"/>
          </p:cNvSpPr>
          <p:nvPr>
            <p:ph type="sldNum" sz="quarter" idx="12"/>
          </p:nvPr>
        </p:nvSpPr>
        <p:spPr/>
        <p:txBody>
          <a:bodyPr/>
          <a:lstStyle>
            <a:lvl1pPr>
              <a:defRPr smtClean="0"/>
            </a:lvl1pPr>
          </a:lstStyle>
          <a:p>
            <a:r>
              <a:rPr lang="en-US" altLang="ja-JP"/>
              <a:t>Slide </a:t>
            </a:r>
            <a:fld id="{AC81D6A2-EF1A-7342-8735-F6FB16D8B53A}"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r>
              <a:rPr lang="en-US" altLang="ja-JP" smtClean="0"/>
              <a:t>January 2011</a:t>
            </a:r>
            <a:endParaRPr lang="en-US" altLang="ja-JP"/>
          </a:p>
        </p:txBody>
      </p:sp>
      <p:sp>
        <p:nvSpPr>
          <p:cNvPr id="8" name="フッター プレースホルダ 7"/>
          <p:cNvSpPr>
            <a:spLocks noGrp="1"/>
          </p:cNvSpPr>
          <p:nvPr>
            <p:ph type="ftr" sz="quarter" idx="11"/>
          </p:nvPr>
        </p:nvSpPr>
        <p:spPr/>
        <p:txBody>
          <a:bodyPr/>
          <a:lstStyle>
            <a:lvl1pPr>
              <a:defRPr/>
            </a:lvl1pPr>
          </a:lstStyle>
          <a:p>
            <a:r>
              <a:rPr lang="en-US" altLang="ja-JP" smtClean="0"/>
              <a:t>Hitoshi MORIOKA, ROOT INC.</a:t>
            </a:r>
            <a:endParaRPr lang="en-US" altLang="ja-JP"/>
          </a:p>
        </p:txBody>
      </p:sp>
      <p:sp>
        <p:nvSpPr>
          <p:cNvPr id="9" name="スライド番号プレースホルダ 8"/>
          <p:cNvSpPr>
            <a:spLocks noGrp="1"/>
          </p:cNvSpPr>
          <p:nvPr>
            <p:ph type="sldNum" sz="quarter" idx="12"/>
          </p:nvPr>
        </p:nvSpPr>
        <p:spPr/>
        <p:txBody>
          <a:bodyPr/>
          <a:lstStyle>
            <a:lvl1pPr>
              <a:defRPr smtClean="0"/>
            </a:lvl1pPr>
          </a:lstStyle>
          <a:p>
            <a:r>
              <a:rPr lang="en-US" altLang="ja-JP"/>
              <a:t>Slide </a:t>
            </a:r>
            <a:fld id="{FB997D35-7908-D144-B3D6-FD1AB951F4F0}"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r>
              <a:rPr lang="en-US" altLang="ja-JP" smtClean="0"/>
              <a:t>January 2011</a:t>
            </a:r>
            <a:endParaRPr lang="en-US" altLang="ja-JP"/>
          </a:p>
        </p:txBody>
      </p:sp>
      <p:sp>
        <p:nvSpPr>
          <p:cNvPr id="4" name="フッター プレースホルダ 3"/>
          <p:cNvSpPr>
            <a:spLocks noGrp="1"/>
          </p:cNvSpPr>
          <p:nvPr>
            <p:ph type="ftr" sz="quarter" idx="11"/>
          </p:nvPr>
        </p:nvSpPr>
        <p:spPr/>
        <p:txBody>
          <a:bodyPr/>
          <a:lstStyle>
            <a:lvl1pPr>
              <a:defRPr/>
            </a:lvl1pPr>
          </a:lstStyle>
          <a:p>
            <a:r>
              <a:rPr lang="en-US" altLang="ja-JP" smtClean="0"/>
              <a:t>Hitoshi MORIOKA, ROOT INC.</a:t>
            </a:r>
            <a:endParaRPr lang="en-US" altLang="ja-JP"/>
          </a:p>
        </p:txBody>
      </p:sp>
      <p:sp>
        <p:nvSpPr>
          <p:cNvPr id="5" name="スライド番号プレースホルダ 4"/>
          <p:cNvSpPr>
            <a:spLocks noGrp="1"/>
          </p:cNvSpPr>
          <p:nvPr>
            <p:ph type="sldNum" sz="quarter" idx="12"/>
          </p:nvPr>
        </p:nvSpPr>
        <p:spPr/>
        <p:txBody>
          <a:bodyPr/>
          <a:lstStyle>
            <a:lvl1pPr>
              <a:defRPr smtClean="0"/>
            </a:lvl1pPr>
          </a:lstStyle>
          <a:p>
            <a:r>
              <a:rPr lang="en-US" altLang="ja-JP"/>
              <a:t>Slide </a:t>
            </a:r>
            <a:fld id="{7B0F5319-FD8A-3346-B5E7-F356E79E4745}"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r>
              <a:rPr lang="en-US" altLang="ja-JP" smtClean="0"/>
              <a:t>January 2011</a:t>
            </a:r>
            <a:endParaRPr lang="en-US" altLang="ja-JP"/>
          </a:p>
        </p:txBody>
      </p:sp>
      <p:sp>
        <p:nvSpPr>
          <p:cNvPr id="3" name="フッター プレースホルダ 2"/>
          <p:cNvSpPr>
            <a:spLocks noGrp="1"/>
          </p:cNvSpPr>
          <p:nvPr>
            <p:ph type="ftr" sz="quarter" idx="11"/>
          </p:nvPr>
        </p:nvSpPr>
        <p:spPr/>
        <p:txBody>
          <a:bodyPr/>
          <a:lstStyle>
            <a:lvl1pPr>
              <a:defRPr/>
            </a:lvl1pPr>
          </a:lstStyle>
          <a:p>
            <a:r>
              <a:rPr lang="en-US" altLang="ja-JP" smtClean="0"/>
              <a:t>Hitoshi MORIOKA, ROOT INC.</a:t>
            </a:r>
            <a:endParaRPr lang="en-US" altLang="ja-JP"/>
          </a:p>
        </p:txBody>
      </p:sp>
      <p:sp>
        <p:nvSpPr>
          <p:cNvPr id="4" name="スライド番号プレースホルダ 3"/>
          <p:cNvSpPr>
            <a:spLocks noGrp="1"/>
          </p:cNvSpPr>
          <p:nvPr>
            <p:ph type="sldNum" sz="quarter" idx="12"/>
          </p:nvPr>
        </p:nvSpPr>
        <p:spPr/>
        <p:txBody>
          <a:bodyPr/>
          <a:lstStyle>
            <a:lvl1pPr>
              <a:defRPr smtClean="0"/>
            </a:lvl1pPr>
          </a:lstStyle>
          <a:p>
            <a:r>
              <a:rPr lang="en-US" altLang="ja-JP"/>
              <a:t>Slide </a:t>
            </a:r>
            <a:fld id="{EFCC6778-12E3-F944-995B-F7B11050D417}"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r>
              <a:rPr lang="en-US" altLang="ja-JP" smtClean="0"/>
              <a:t>January 2011</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smtClean="0"/>
              <a:t>Hitoshi MORIOKA, ROOT INC.</a:t>
            </a:r>
            <a:endParaRPr lang="en-US" altLang="ja-JP"/>
          </a:p>
        </p:txBody>
      </p:sp>
      <p:sp>
        <p:nvSpPr>
          <p:cNvPr id="7" name="スライド番号プレースホルダ 6"/>
          <p:cNvSpPr>
            <a:spLocks noGrp="1"/>
          </p:cNvSpPr>
          <p:nvPr>
            <p:ph type="sldNum" sz="quarter" idx="12"/>
          </p:nvPr>
        </p:nvSpPr>
        <p:spPr/>
        <p:txBody>
          <a:bodyPr/>
          <a:lstStyle>
            <a:lvl1pPr>
              <a:defRPr smtClean="0"/>
            </a:lvl1pPr>
          </a:lstStyle>
          <a:p>
            <a:r>
              <a:rPr lang="en-US" altLang="ja-JP"/>
              <a:t>Slide </a:t>
            </a:r>
            <a:fld id="{B6E4B4F7-6D23-4B41-816F-CC2E3533839A}"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r>
              <a:rPr lang="en-US" altLang="ja-JP" smtClean="0"/>
              <a:t>January 2011</a:t>
            </a:r>
            <a:endParaRPr lang="en-US" altLang="ja-JP"/>
          </a:p>
        </p:txBody>
      </p:sp>
      <p:sp>
        <p:nvSpPr>
          <p:cNvPr id="6" name="フッター プレースホルダ 5"/>
          <p:cNvSpPr>
            <a:spLocks noGrp="1"/>
          </p:cNvSpPr>
          <p:nvPr>
            <p:ph type="ftr" sz="quarter" idx="11"/>
          </p:nvPr>
        </p:nvSpPr>
        <p:spPr/>
        <p:txBody>
          <a:bodyPr/>
          <a:lstStyle>
            <a:lvl1pPr>
              <a:defRPr/>
            </a:lvl1pPr>
          </a:lstStyle>
          <a:p>
            <a:r>
              <a:rPr lang="en-US" altLang="ja-JP" smtClean="0"/>
              <a:t>Hitoshi MORIOKA, ROOT INC.</a:t>
            </a:r>
            <a:endParaRPr lang="en-US" altLang="ja-JP"/>
          </a:p>
        </p:txBody>
      </p:sp>
      <p:sp>
        <p:nvSpPr>
          <p:cNvPr id="7" name="スライド番号プレースホルダ 6"/>
          <p:cNvSpPr>
            <a:spLocks noGrp="1"/>
          </p:cNvSpPr>
          <p:nvPr>
            <p:ph type="sldNum" sz="quarter" idx="12"/>
          </p:nvPr>
        </p:nvSpPr>
        <p:spPr/>
        <p:txBody>
          <a:bodyPr/>
          <a:lstStyle>
            <a:lvl1pPr>
              <a:defRPr smtClean="0"/>
            </a:lvl1pPr>
          </a:lstStyle>
          <a:p>
            <a:r>
              <a:rPr lang="en-US" altLang="ja-JP"/>
              <a:t>Slide </a:t>
            </a:r>
            <a:fld id="{D9999CD1-250E-3B41-87CE-CF495A8A8F64}"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ltLang="ja-JP" smtClean="0"/>
              <a:t>January 2011</a:t>
            </a:r>
            <a:endParaRPr lang="en-US" altLang="ja-JP"/>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altLang="ja-JP" smtClean="0"/>
              <a:t>Hitoshi MORIOKA, ROOT INC.</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ja-JP"/>
              <a:t>Slide </a:t>
            </a:r>
            <a:fld id="{03E4786A-0337-604E-9B36-BA666746C78B}" type="slidenum">
              <a:rPr lang="en-US" altLang="ja-JP"/>
              <a:pPr/>
              <a:t>‹#›</a:t>
            </a:fld>
            <a:endParaRPr lang="en-US" altLang="ja-JP"/>
          </a:p>
        </p:txBody>
      </p:sp>
      <p:sp>
        <p:nvSpPr>
          <p:cNvPr id="1031" name="Rectangle 7"/>
          <p:cNvSpPr>
            <a:spLocks noChangeArrowheads="1"/>
          </p:cNvSpPr>
          <p:nvPr/>
        </p:nvSpPr>
        <p:spPr bwMode="auto">
          <a:xfrm>
            <a:off x="5636851" y="332601"/>
            <a:ext cx="2808649"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 IEEE 802.11</a:t>
            </a:r>
            <a:r>
              <a:rPr lang="en-US" altLang="ja-JP" sz="1800" b="1" dirty="0" smtClean="0"/>
              <a:t>-11/0023r0</a:t>
            </a:r>
            <a:endParaRPr lang="en-US" altLang="ja-JP"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ltLang="ja-JP"/>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日付プレースホルダ 3"/>
          <p:cNvSpPr>
            <a:spLocks noGrp="1"/>
          </p:cNvSpPr>
          <p:nvPr>
            <p:ph type="dt" sz="half" idx="10"/>
          </p:nvPr>
        </p:nvSpPr>
        <p:spPr/>
        <p:txBody>
          <a:bodyPr/>
          <a:lstStyle/>
          <a:p>
            <a:r>
              <a:rPr lang="en-US" altLang="ja-JP" smtClean="0"/>
              <a:t>January 2011</a:t>
            </a:r>
            <a:endParaRPr lang="en-US" altLang="ja-JP"/>
          </a:p>
        </p:txBody>
      </p:sp>
      <p:sp>
        <p:nvSpPr>
          <p:cNvPr id="7" name="フッター プレースホルダ 4"/>
          <p:cNvSpPr>
            <a:spLocks noGrp="1"/>
          </p:cNvSpPr>
          <p:nvPr>
            <p:ph type="ftr" sz="quarter" idx="11"/>
          </p:nvPr>
        </p:nvSpPr>
        <p:spPr/>
        <p:txBody>
          <a:bodyPr/>
          <a:lstStyle/>
          <a:p>
            <a:r>
              <a:rPr lang="en-US" altLang="ja-JP" smtClean="0"/>
              <a:t>Hitoshi MORIOKA, ROOT INC.</a:t>
            </a:r>
            <a:endParaRPr lang="en-US" altLang="ja-JP"/>
          </a:p>
        </p:txBody>
      </p:sp>
      <p:sp>
        <p:nvSpPr>
          <p:cNvPr id="8" name="スライド番号プレースホルダ 5"/>
          <p:cNvSpPr>
            <a:spLocks noGrp="1"/>
          </p:cNvSpPr>
          <p:nvPr>
            <p:ph type="sldNum" sz="quarter" idx="12"/>
          </p:nvPr>
        </p:nvSpPr>
        <p:spPr/>
        <p:txBody>
          <a:bodyPr/>
          <a:lstStyle/>
          <a:p>
            <a:r>
              <a:rPr lang="en-US" altLang="ja-JP"/>
              <a:t>Slide </a:t>
            </a:r>
            <a:fld id="{C0B7CE83-FD07-4F43-BAD8-20FD0EDAD0F6}" type="slidenum">
              <a:rPr lang="en-US" altLang="ja-JP"/>
              <a:pPr/>
              <a:t>1</a:t>
            </a:fld>
            <a:endParaRPr lang="en-US" altLang="ja-JP"/>
          </a:p>
        </p:txBody>
      </p:sp>
      <p:sp>
        <p:nvSpPr>
          <p:cNvPr id="30722" name="Rectangle 2"/>
          <p:cNvSpPr>
            <a:spLocks noGrp="1" noChangeArrowheads="1"/>
          </p:cNvSpPr>
          <p:nvPr>
            <p:ph type="title"/>
          </p:nvPr>
        </p:nvSpPr>
        <p:spPr>
          <a:noFill/>
          <a:ln/>
        </p:spPr>
        <p:txBody>
          <a:bodyPr/>
          <a:lstStyle/>
          <a:p>
            <a:r>
              <a:rPr lang="en-US" altLang="ja-JP" dirty="0" smtClean="0"/>
              <a:t>Use Case </a:t>
            </a:r>
            <a:r>
              <a:rPr lang="en-US" altLang="ja-JP" dirty="0" smtClean="0"/>
              <a:t>Scenario </a:t>
            </a:r>
            <a:r>
              <a:rPr lang="en-US" altLang="ja-JP" dirty="0" smtClean="0"/>
              <a:t>for </a:t>
            </a:r>
            <a:r>
              <a:rPr lang="en-US" altLang="ja-JP" dirty="0" err="1" smtClean="0"/>
              <a:t>TGai</a:t>
            </a:r>
            <a:endParaRPr lang="en-US" altLang="ja-JP"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ja-JP" sz="2000" dirty="0"/>
              <a:t>Date:</a:t>
            </a:r>
            <a:r>
              <a:rPr lang="en-US" altLang="ja-JP" sz="2000" b="0" dirty="0"/>
              <a:t> YYYY-MM-DD</a:t>
            </a:r>
          </a:p>
        </p:txBody>
      </p:sp>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altLang="ja-JP" sz="2000" b="1" dirty="0"/>
              <a:t>Authors:</a:t>
            </a:r>
            <a:endParaRPr lang="en-US" altLang="ja-JP" sz="2000" dirty="0"/>
          </a:p>
        </p:txBody>
      </p:sp>
      <p:graphicFrame>
        <p:nvGraphicFramePr>
          <p:cNvPr id="9" name="表 8"/>
          <p:cNvGraphicFramePr>
            <a:graphicFrameLocks noGrp="1"/>
          </p:cNvGraphicFramePr>
          <p:nvPr/>
        </p:nvGraphicFramePr>
        <p:xfrm>
          <a:off x="609600" y="2362200"/>
          <a:ext cx="7924800" cy="3606800"/>
        </p:xfrm>
        <a:graphic>
          <a:graphicData uri="http://schemas.openxmlformats.org/drawingml/2006/table">
            <a:tbl>
              <a:tblPr firstRow="1" bandRow="1">
                <a:tableStyleId>{5940675A-B579-460E-94D1-54222C63F5DA}</a:tableStyleId>
              </a:tblPr>
              <a:tblGrid>
                <a:gridCol w="1584960"/>
                <a:gridCol w="1463040"/>
                <a:gridCol w="1752600"/>
                <a:gridCol w="1371600"/>
                <a:gridCol w="1752600"/>
              </a:tblGrid>
              <a:tr h="370840">
                <a:tc>
                  <a:txBody>
                    <a:bodyPr/>
                    <a:lstStyle/>
                    <a:p>
                      <a:r>
                        <a:rPr kumimoji="1" lang="en-US" altLang="ja-JP" sz="2000" b="1" dirty="0" smtClean="0"/>
                        <a:t>Name</a:t>
                      </a:r>
                      <a:endParaRPr kumimoji="1" lang="ja-JP" altLang="en-US" sz="2000" b="1" dirty="0"/>
                    </a:p>
                  </a:txBody>
                  <a:tcPr/>
                </a:tc>
                <a:tc>
                  <a:txBody>
                    <a:bodyPr/>
                    <a:lstStyle/>
                    <a:p>
                      <a:r>
                        <a:rPr kumimoji="1" lang="en-US" altLang="ja-JP" sz="2000" b="1" dirty="0" smtClean="0"/>
                        <a:t>Affiliations</a:t>
                      </a:r>
                      <a:endParaRPr kumimoji="1" lang="ja-JP" altLang="en-US" sz="2000" b="1" dirty="0"/>
                    </a:p>
                  </a:txBody>
                  <a:tcPr/>
                </a:tc>
                <a:tc>
                  <a:txBody>
                    <a:bodyPr/>
                    <a:lstStyle/>
                    <a:p>
                      <a:r>
                        <a:rPr kumimoji="1" lang="en-US" altLang="ja-JP" sz="2000" b="1" dirty="0" smtClean="0"/>
                        <a:t>Address</a:t>
                      </a:r>
                      <a:endParaRPr kumimoji="1" lang="ja-JP" altLang="en-US" sz="2000" b="1" dirty="0"/>
                    </a:p>
                  </a:txBody>
                  <a:tcPr/>
                </a:tc>
                <a:tc>
                  <a:txBody>
                    <a:bodyPr/>
                    <a:lstStyle/>
                    <a:p>
                      <a:r>
                        <a:rPr kumimoji="1" lang="en-US" altLang="ja-JP" sz="2000" b="1" dirty="0" smtClean="0"/>
                        <a:t>Phone</a:t>
                      </a:r>
                      <a:endParaRPr kumimoji="1" lang="ja-JP" altLang="en-US" sz="2000" b="1" dirty="0"/>
                    </a:p>
                  </a:txBody>
                  <a:tcPr/>
                </a:tc>
                <a:tc>
                  <a:txBody>
                    <a:bodyPr/>
                    <a:lstStyle/>
                    <a:p>
                      <a:r>
                        <a:rPr kumimoji="1" lang="en-US" altLang="ja-JP" sz="2000" b="1" dirty="0" smtClean="0"/>
                        <a:t>email</a:t>
                      </a:r>
                      <a:endParaRPr kumimoji="1" lang="ja-JP" altLang="en-US" sz="2000" b="1" dirty="0"/>
                    </a:p>
                  </a:txBody>
                  <a:tcPr/>
                </a:tc>
              </a:tr>
              <a:tr h="370840">
                <a:tc>
                  <a:txBody>
                    <a:bodyPr/>
                    <a:lstStyle/>
                    <a:p>
                      <a:r>
                        <a:rPr kumimoji="1" lang="en-US" altLang="ja-JP" sz="1600" dirty="0" smtClean="0"/>
                        <a:t>Hitoshi MORIOKA</a:t>
                      </a:r>
                      <a:endParaRPr kumimoji="1" lang="ja-JP" altLang="en-US" sz="1600" dirty="0"/>
                    </a:p>
                  </a:txBody>
                  <a:tcPr/>
                </a:tc>
                <a:tc>
                  <a:txBody>
                    <a:bodyPr/>
                    <a:lstStyle/>
                    <a:p>
                      <a:r>
                        <a:rPr kumimoji="1" lang="en-US" altLang="ja-JP" sz="1600" dirty="0" smtClean="0"/>
                        <a:t>ROOT INC.</a:t>
                      </a:r>
                      <a:endParaRPr kumimoji="1" lang="ja-JP" altLang="en-US" sz="1600" dirty="0"/>
                    </a:p>
                  </a:txBody>
                  <a:tcPr/>
                </a:tc>
                <a:tc>
                  <a:txBody>
                    <a:bodyPr/>
                    <a:lstStyle/>
                    <a:p>
                      <a:r>
                        <a:rPr kumimoji="1" lang="en-US" altLang="ja-JP" sz="1600" dirty="0" smtClean="0"/>
                        <a:t>2-14-38</a:t>
                      </a:r>
                      <a:r>
                        <a:rPr kumimoji="1" lang="en-US" altLang="ja-JP" sz="1600" baseline="0" dirty="0" smtClean="0"/>
                        <a:t> </a:t>
                      </a:r>
                      <a:r>
                        <a:rPr kumimoji="1" lang="en-US" altLang="ja-JP" sz="1600" baseline="0" dirty="0" err="1" smtClean="0"/>
                        <a:t>Tenjin</a:t>
                      </a:r>
                      <a:r>
                        <a:rPr kumimoji="1" lang="en-US" altLang="ja-JP" sz="1600" baseline="0" dirty="0" smtClean="0"/>
                        <a:t>, Chuo-</a:t>
                      </a:r>
                      <a:r>
                        <a:rPr kumimoji="1" lang="en-US" altLang="ja-JP" sz="1600" baseline="0" dirty="0" err="1" smtClean="0"/>
                        <a:t>ku</a:t>
                      </a:r>
                      <a:r>
                        <a:rPr kumimoji="1" lang="en-US" altLang="ja-JP" sz="1600" baseline="0" dirty="0" smtClean="0"/>
                        <a:t>, Fukuoka 810-0001 JAPAN</a:t>
                      </a:r>
                      <a:endParaRPr kumimoji="1" lang="ja-JP" altLang="en-US" sz="1600" dirty="0"/>
                    </a:p>
                  </a:txBody>
                  <a:tcPr/>
                </a:tc>
                <a:tc>
                  <a:txBody>
                    <a:bodyPr/>
                    <a:lstStyle/>
                    <a:p>
                      <a:r>
                        <a:rPr kumimoji="1" lang="en-US" altLang="ja-JP" sz="1600" dirty="0" smtClean="0"/>
                        <a:t>+81-92-771-7630</a:t>
                      </a:r>
                      <a:endParaRPr kumimoji="1" lang="ja-JP" altLang="en-US" sz="1600" dirty="0"/>
                    </a:p>
                  </a:txBody>
                  <a:tcPr/>
                </a:tc>
                <a:tc>
                  <a:txBody>
                    <a:bodyPr/>
                    <a:lstStyle/>
                    <a:p>
                      <a:r>
                        <a:rPr kumimoji="1" lang="en-US" altLang="ja-JP" sz="1200" dirty="0" err="1" smtClean="0"/>
                        <a:t>hmorioka@root-hq.com</a:t>
                      </a:r>
                      <a:endParaRPr kumimoji="1" lang="ja-JP" altLang="en-US" sz="1200" dirty="0"/>
                    </a:p>
                  </a:txBody>
                  <a:tcPr/>
                </a:tc>
              </a:tr>
              <a:tr h="370840">
                <a:tc>
                  <a:txBody>
                    <a:bodyPr/>
                    <a:lstStyle/>
                    <a:p>
                      <a:r>
                        <a:rPr kumimoji="1" lang="en-US" altLang="ja-JP" sz="1600" dirty="0" smtClean="0"/>
                        <a:t>Hiroshi MANO</a:t>
                      </a:r>
                      <a:endParaRPr kumimoji="1" lang="ja-JP" altLang="en-US" sz="1600" dirty="0"/>
                    </a:p>
                  </a:txBody>
                  <a:tcPr/>
                </a:tc>
                <a:tc>
                  <a:txBody>
                    <a:bodyPr/>
                    <a:lstStyle/>
                    <a:p>
                      <a:r>
                        <a:rPr kumimoji="1" lang="en-US" altLang="ja-JP" sz="1600" dirty="0" smtClean="0"/>
                        <a:t>ROOT INC.</a:t>
                      </a:r>
                      <a:endParaRPr kumimoji="1" lang="ja-JP" altLang="en-US" sz="1600" dirty="0"/>
                    </a:p>
                  </a:txBody>
                  <a:tcPr/>
                </a:tc>
                <a:tc>
                  <a:txBody>
                    <a:bodyPr/>
                    <a:lstStyle/>
                    <a:p>
                      <a:r>
                        <a:rPr kumimoji="1" lang="en-US" altLang="ja-JP" sz="1600" dirty="0" smtClean="0"/>
                        <a:t>2-14-38</a:t>
                      </a:r>
                      <a:r>
                        <a:rPr kumimoji="1" lang="en-US" altLang="ja-JP" sz="1600" baseline="0" dirty="0" smtClean="0"/>
                        <a:t> </a:t>
                      </a:r>
                      <a:r>
                        <a:rPr kumimoji="1" lang="en-US" altLang="ja-JP" sz="1600" baseline="0" dirty="0" err="1" smtClean="0"/>
                        <a:t>Tenjin</a:t>
                      </a:r>
                      <a:r>
                        <a:rPr kumimoji="1" lang="en-US" altLang="ja-JP" sz="1600" baseline="0" dirty="0" smtClean="0"/>
                        <a:t>, Chuo-</a:t>
                      </a:r>
                      <a:r>
                        <a:rPr kumimoji="1" lang="en-US" altLang="ja-JP" sz="1600" baseline="0" dirty="0" err="1" smtClean="0"/>
                        <a:t>ku</a:t>
                      </a:r>
                      <a:r>
                        <a:rPr kumimoji="1" lang="en-US" altLang="ja-JP" sz="1600" baseline="0" dirty="0" smtClean="0"/>
                        <a:t>, Fukuoka 810-0001 JAPAN</a:t>
                      </a:r>
                      <a:endParaRPr kumimoji="1" lang="ja-JP" altLang="en-US" sz="1600" dirty="0"/>
                    </a:p>
                  </a:txBody>
                  <a:tcPr/>
                </a:tc>
                <a:tc>
                  <a:txBody>
                    <a:bodyPr/>
                    <a:lstStyle/>
                    <a:p>
                      <a:r>
                        <a:rPr kumimoji="1" lang="en-US" altLang="ja-JP" sz="1600" dirty="0" smtClean="0"/>
                        <a:t>+81-3-5719-7630</a:t>
                      </a:r>
                      <a:endParaRPr kumimoji="1" lang="ja-JP" altLang="en-US" sz="1600" dirty="0"/>
                    </a:p>
                  </a:txBody>
                  <a:tcPr/>
                </a:tc>
                <a:tc>
                  <a:txBody>
                    <a:bodyPr/>
                    <a:lstStyle/>
                    <a:p>
                      <a:r>
                        <a:rPr kumimoji="1" lang="en-US" altLang="ja-JP" sz="1200" dirty="0" err="1" smtClean="0"/>
                        <a:t>hmano@root-hq.com</a:t>
                      </a:r>
                      <a:endParaRPr kumimoji="1" lang="ja-JP" altLang="en-US" sz="1200" dirty="0"/>
                    </a:p>
                  </a:txBody>
                  <a:tcPr/>
                </a:tc>
              </a:tr>
              <a:tr h="370840">
                <a:tc>
                  <a:txBody>
                    <a:bodyPr/>
                    <a:lstStyle/>
                    <a:p>
                      <a:r>
                        <a:rPr kumimoji="1" lang="en-US" altLang="ja-JP" sz="1600" dirty="0" smtClean="0"/>
                        <a:t>Hiroki NAKANO</a:t>
                      </a:r>
                      <a:endParaRPr kumimoji="1" lang="ja-JP" altLang="en-US" sz="1600" dirty="0"/>
                    </a:p>
                  </a:txBody>
                  <a:tcPr/>
                </a:tc>
                <a:tc>
                  <a:txBody>
                    <a:bodyPr/>
                    <a:lstStyle/>
                    <a:p>
                      <a:r>
                        <a:rPr kumimoji="1" lang="en-US" altLang="ja-JP" sz="1600" dirty="0" smtClean="0"/>
                        <a:t>Trans New Technology</a:t>
                      </a:r>
                      <a:endParaRPr kumimoji="1" lang="ja-JP" altLang="en-US" sz="1600" dirty="0"/>
                    </a:p>
                  </a:txBody>
                  <a:tcPr/>
                </a:tc>
                <a:tc>
                  <a:txBody>
                    <a:bodyPr/>
                    <a:lstStyle/>
                    <a:p>
                      <a:r>
                        <a:rPr kumimoji="1" lang="en-US" altLang="ja-JP" sz="1600" dirty="0" smtClean="0"/>
                        <a:t>2-14-38</a:t>
                      </a:r>
                      <a:r>
                        <a:rPr kumimoji="1" lang="en-US" altLang="ja-JP" sz="1600" baseline="0" dirty="0" smtClean="0"/>
                        <a:t> </a:t>
                      </a:r>
                      <a:r>
                        <a:rPr kumimoji="1" lang="en-US" altLang="ja-JP" sz="1600" baseline="0" dirty="0" err="1" smtClean="0"/>
                        <a:t>Tenjin</a:t>
                      </a:r>
                      <a:r>
                        <a:rPr kumimoji="1" lang="en-US" altLang="ja-JP" sz="1600" baseline="0" dirty="0" smtClean="0"/>
                        <a:t>, Chuo-</a:t>
                      </a:r>
                      <a:r>
                        <a:rPr kumimoji="1" lang="en-US" altLang="ja-JP" sz="1600" baseline="0" dirty="0" err="1" smtClean="0"/>
                        <a:t>ku</a:t>
                      </a:r>
                      <a:r>
                        <a:rPr kumimoji="1" lang="en-US" altLang="ja-JP" sz="1600" baseline="0" dirty="0" smtClean="0"/>
                        <a:t>, Fukuoka 810-0001 JAPAN</a:t>
                      </a:r>
                      <a:endParaRPr kumimoji="1" lang="ja-JP" altLang="en-US" sz="1600" dirty="0"/>
                    </a:p>
                  </a:txBody>
                  <a:tcPr/>
                </a:tc>
                <a:tc>
                  <a:txBody>
                    <a:bodyPr/>
                    <a:lstStyle/>
                    <a:p>
                      <a:r>
                        <a:rPr kumimoji="1" lang="en-US" altLang="ja-JP" sz="1600" dirty="0" smtClean="0"/>
                        <a:t>+81-771-7630</a:t>
                      </a:r>
                      <a:endParaRPr kumimoji="1" lang="ja-JP" altLang="en-US" sz="1600" dirty="0"/>
                    </a:p>
                  </a:txBody>
                  <a:tcPr/>
                </a:tc>
                <a:tc>
                  <a:txBody>
                    <a:bodyPr/>
                    <a:lstStyle/>
                    <a:p>
                      <a:r>
                        <a:rPr kumimoji="1" lang="en-US" altLang="ja-JP" sz="1200" dirty="0" err="1" smtClean="0"/>
                        <a:t>cas@trans-nt.com</a:t>
                      </a:r>
                      <a:endParaRPr kumimoji="1" lang="ja-JP" altLang="en-US" sz="1200" dirty="0"/>
                    </a:p>
                  </a:txBody>
                  <a:tcPr/>
                </a:tc>
              </a:tr>
              <a:tr h="370840">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r>
              <a:tr h="370840">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r>
              <a:rPr lang="en-US" altLang="ja-JP" smtClean="0"/>
              <a:t>January 2011</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ROOT INC.</a:t>
            </a:r>
            <a:endParaRPr lang="en-US" altLang="ja-JP"/>
          </a:p>
        </p:txBody>
      </p:sp>
      <p:sp>
        <p:nvSpPr>
          <p:cNvPr id="6" name="スライド番号プレースホルダ 5"/>
          <p:cNvSpPr>
            <a:spLocks noGrp="1"/>
          </p:cNvSpPr>
          <p:nvPr>
            <p:ph type="sldNum" sz="quarter" idx="12"/>
          </p:nvPr>
        </p:nvSpPr>
        <p:spPr/>
        <p:txBody>
          <a:bodyPr/>
          <a:lstStyle/>
          <a:p>
            <a:r>
              <a:rPr lang="en-US" altLang="ja-JP"/>
              <a:t>Slide </a:t>
            </a:r>
            <a:fld id="{67BF89D7-40EE-B84E-B625-3AE3B0DFAFF5}" type="slidenum">
              <a:rPr lang="en-US" altLang="ja-JP"/>
              <a:pPr/>
              <a:t>2</a:t>
            </a:fld>
            <a:endParaRPr lang="en-US" altLang="ja-JP"/>
          </a:p>
        </p:txBody>
      </p:sp>
      <p:sp>
        <p:nvSpPr>
          <p:cNvPr id="5122" name="Rectangle 2"/>
          <p:cNvSpPr>
            <a:spLocks noGrp="1" noChangeArrowheads="1"/>
          </p:cNvSpPr>
          <p:nvPr>
            <p:ph type="title"/>
          </p:nvPr>
        </p:nvSpPr>
        <p:spPr>
          <a:noFill/>
          <a:ln/>
        </p:spPr>
        <p:txBody>
          <a:bodyPr/>
          <a:lstStyle/>
          <a:p>
            <a:r>
              <a:rPr lang="en-US" altLang="ja-JP" dirty="0"/>
              <a:t>Abstract</a:t>
            </a:r>
          </a:p>
        </p:txBody>
      </p:sp>
      <p:sp>
        <p:nvSpPr>
          <p:cNvPr id="5123" name="Rectangle 3"/>
          <p:cNvSpPr>
            <a:spLocks noGrp="1" noChangeArrowheads="1"/>
          </p:cNvSpPr>
          <p:nvPr>
            <p:ph type="body" idx="1"/>
          </p:nvPr>
        </p:nvSpPr>
        <p:spPr>
          <a:noFill/>
          <a:ln/>
        </p:spPr>
        <p:txBody>
          <a:bodyPr/>
          <a:lstStyle/>
          <a:p>
            <a:pPr indent="0">
              <a:spcAft>
                <a:spcPts val="1200"/>
              </a:spcAft>
              <a:buFontTx/>
              <a:buNone/>
            </a:pPr>
            <a:r>
              <a:rPr lang="en-US" altLang="ja-JP" dirty="0" smtClean="0"/>
              <a:t>This presentation shows</a:t>
            </a:r>
            <a:r>
              <a:rPr lang="en-US" altLang="ja-JP" dirty="0" smtClean="0"/>
              <a:t> an expected </a:t>
            </a:r>
            <a:r>
              <a:rPr lang="en-US" altLang="ja-JP" dirty="0" smtClean="0"/>
              <a:t>use case </a:t>
            </a:r>
            <a:r>
              <a:rPr lang="en-US" altLang="ja-JP" dirty="0" smtClean="0"/>
              <a:t>scenario </a:t>
            </a:r>
            <a:r>
              <a:rPr lang="en-US" altLang="ja-JP" dirty="0" smtClean="0"/>
              <a:t>for </a:t>
            </a:r>
            <a:r>
              <a:rPr lang="en-US" altLang="ja-JP" dirty="0" err="1" smtClean="0"/>
              <a:t>TGai</a:t>
            </a:r>
            <a:r>
              <a:rPr lang="en-US" altLang="ja-JP" dirty="0" smtClean="0"/>
              <a:t>.</a:t>
            </a:r>
          </a:p>
          <a:p>
            <a:pPr>
              <a:buFontTx/>
              <a:buNone/>
            </a:pPr>
            <a:endParaRPr lang="en-US"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Expected User</a:t>
            </a:r>
            <a:endParaRPr lang="ja-JP" altLang="en-US" dirty="0"/>
          </a:p>
        </p:txBody>
      </p:sp>
      <p:sp>
        <p:nvSpPr>
          <p:cNvPr id="3" name="コンテンツ プレースホルダ 2"/>
          <p:cNvSpPr>
            <a:spLocks noGrp="1"/>
          </p:cNvSpPr>
          <p:nvPr>
            <p:ph idx="1"/>
          </p:nvPr>
        </p:nvSpPr>
        <p:spPr>
          <a:xfrm>
            <a:off x="685800" y="1981200"/>
            <a:ext cx="7772400" cy="4495800"/>
          </a:xfrm>
        </p:spPr>
        <p:txBody>
          <a:bodyPr/>
          <a:lstStyle/>
          <a:p>
            <a:r>
              <a:rPr lang="en-US" altLang="ja-JP" sz="1800" dirty="0" smtClean="0"/>
              <a:t>Hiroshi is a businessperson living in Japan.</a:t>
            </a:r>
          </a:p>
          <a:p>
            <a:r>
              <a:rPr lang="en-US" altLang="ja-JP" sz="1800" dirty="0" smtClean="0"/>
              <a:t>He </a:t>
            </a:r>
            <a:r>
              <a:rPr lang="en-US" altLang="ja-JP" sz="1800" dirty="0" smtClean="0"/>
              <a:t>uses </a:t>
            </a:r>
            <a:r>
              <a:rPr lang="en-US" altLang="ja-JP" sz="1800" dirty="0" smtClean="0"/>
              <a:t>e-</a:t>
            </a:r>
            <a:r>
              <a:rPr lang="en-US" altLang="ja-JP" sz="1800" dirty="0" smtClean="0"/>
              <a:t>mail</a:t>
            </a:r>
            <a:r>
              <a:rPr lang="en-US" altLang="ja-JP" sz="1800" dirty="0" smtClean="0"/>
              <a:t>, </a:t>
            </a:r>
            <a:r>
              <a:rPr lang="en-US" altLang="ja-JP" sz="1800" dirty="0" smtClean="0"/>
              <a:t>Twitter </a:t>
            </a:r>
            <a:r>
              <a:rPr lang="en-US" altLang="ja-JP" sz="1800" dirty="0" smtClean="0"/>
              <a:t>and</a:t>
            </a:r>
            <a:r>
              <a:rPr lang="en-US" altLang="ja-JP" sz="1800" dirty="0" smtClean="0"/>
              <a:t> many other internet services with </a:t>
            </a:r>
            <a:r>
              <a:rPr lang="en-US" altLang="ja-JP" sz="1800" dirty="0" smtClean="0"/>
              <a:t>his</a:t>
            </a:r>
            <a:r>
              <a:rPr lang="en-US" altLang="ja-JP" sz="1800" dirty="0" smtClean="0"/>
              <a:t> smart phone supporting WLAN.</a:t>
            </a:r>
          </a:p>
          <a:p>
            <a:r>
              <a:rPr lang="en-US" altLang="ja-JP" sz="1800" dirty="0" smtClean="0"/>
              <a:t>He want to update his e-mail, Twitter timeline and flight information as possible as often.</a:t>
            </a:r>
          </a:p>
          <a:p>
            <a:r>
              <a:rPr lang="en-US" altLang="ja-JP" sz="1800" dirty="0" smtClean="0"/>
              <a:t>He prefers to access to the Internet by WLAN rather than 3G because of cost, speed and battery life. </a:t>
            </a:r>
            <a:endParaRPr lang="en-US" altLang="ja-JP" sz="1800" dirty="0" smtClean="0"/>
          </a:p>
          <a:p>
            <a:r>
              <a:rPr lang="en-US" altLang="ja-JP" sz="1800" dirty="0" smtClean="0"/>
              <a:t>He usually commutes </a:t>
            </a:r>
            <a:r>
              <a:rPr lang="en-US" altLang="ja-JP" sz="1800" dirty="0" smtClean="0"/>
              <a:t>to work by</a:t>
            </a:r>
            <a:r>
              <a:rPr lang="en-US" altLang="ja-JP" sz="1800" dirty="0" smtClean="0"/>
              <a:t> rapid train which passes several stations.</a:t>
            </a:r>
          </a:p>
        </p:txBody>
      </p:sp>
      <p:sp>
        <p:nvSpPr>
          <p:cNvPr id="4" name="日付プレースホルダ 3"/>
          <p:cNvSpPr>
            <a:spLocks noGrp="1"/>
          </p:cNvSpPr>
          <p:nvPr>
            <p:ph type="dt" sz="half" idx="10"/>
          </p:nvPr>
        </p:nvSpPr>
        <p:spPr/>
        <p:txBody>
          <a:bodyPr/>
          <a:lstStyle/>
          <a:p>
            <a:r>
              <a:rPr lang="en-US" altLang="ja-JP" smtClean="0"/>
              <a:t>January 2011</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ROOT INC.</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31E72FFA-50B6-BE49-9796-CC7F59AABF37}" type="slidenum">
              <a:rPr lang="en-US" altLang="ja-JP" smtClean="0"/>
              <a:pPr/>
              <a:t>3</a:t>
            </a:fld>
            <a:endParaRPr lang="en-US" altLang="ja-JP"/>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Current IEEE802.11: Commute 1</a:t>
            </a:r>
            <a:endParaRPr lang="ja-JP" altLang="en-US" dirty="0"/>
          </a:p>
        </p:txBody>
      </p:sp>
      <p:sp>
        <p:nvSpPr>
          <p:cNvPr id="3" name="コンテンツ プレースホルダ 2"/>
          <p:cNvSpPr>
            <a:spLocks noGrp="1"/>
          </p:cNvSpPr>
          <p:nvPr>
            <p:ph idx="1"/>
          </p:nvPr>
        </p:nvSpPr>
        <p:spPr>
          <a:xfrm>
            <a:off x="685800" y="1981200"/>
            <a:ext cx="7772400" cy="4495800"/>
          </a:xfrm>
        </p:spPr>
        <p:txBody>
          <a:bodyPr/>
          <a:lstStyle/>
          <a:p>
            <a:r>
              <a:rPr lang="en-US" altLang="ja-JP" sz="1600" dirty="0" smtClean="0"/>
              <a:t>He updates information in his home by his own private AP with IEEE802.11i before departing his home.</a:t>
            </a:r>
          </a:p>
          <a:p>
            <a:r>
              <a:rPr lang="en-US" altLang="ja-JP" sz="1600" dirty="0" smtClean="0"/>
              <a:t>He walks to the station.  There are several </a:t>
            </a:r>
            <a:r>
              <a:rPr lang="en-US" altLang="ja-JP" sz="1600" dirty="0" err="1" smtClean="0"/>
              <a:t>APs</a:t>
            </a:r>
            <a:r>
              <a:rPr lang="en-US" altLang="ja-JP" sz="1600" dirty="0" smtClean="0"/>
              <a:t> along the street.  Some of them are  operated by an commercial ISP (ISP-A) and he has an account to access them.  When he walk through the AP cover area, his smart phone automatically </a:t>
            </a:r>
            <a:r>
              <a:rPr lang="en-US" altLang="ja-JP" sz="1600" dirty="0" err="1" smtClean="0"/>
              <a:t>trys</a:t>
            </a:r>
            <a:r>
              <a:rPr lang="en-US" altLang="ja-JP" sz="1600" dirty="0" smtClean="0"/>
              <a:t> to connect to the Internet by IEEE802.11i and updates information.  But it often fails to connect because of latency of connection. (authentication, key exchange, upper layer setup…)  He departs the AP cover area before it complete connection.</a:t>
            </a:r>
            <a:br>
              <a:rPr lang="en-US" altLang="ja-JP" sz="1600" dirty="0" smtClean="0"/>
            </a:br>
            <a:r>
              <a:rPr lang="en-US" altLang="ja-JP" sz="1600" dirty="0" smtClean="0"/>
              <a:t>Or he must stop to wait until connection and communication completes.</a:t>
            </a:r>
          </a:p>
          <a:p>
            <a:r>
              <a:rPr lang="en-US" altLang="ja-JP" sz="1600" dirty="0" smtClean="0"/>
              <a:t>He arrives at the station.  The station is very crowded by passengers.  </a:t>
            </a:r>
            <a:r>
              <a:rPr lang="en-US" altLang="ja-JP" sz="1600" dirty="0" smtClean="0"/>
              <a:t>Here are some </a:t>
            </a:r>
            <a:r>
              <a:rPr lang="en-US" altLang="ja-JP" sz="1600" dirty="0" err="1" smtClean="0"/>
              <a:t>APs</a:t>
            </a:r>
            <a:r>
              <a:rPr lang="en-US" altLang="ja-JP" sz="1600" dirty="0" smtClean="0"/>
              <a:t> which are operated by ISP-B and available for roaming to ISP-A.  His smart phone automatically </a:t>
            </a:r>
            <a:r>
              <a:rPr lang="en-US" altLang="ja-JP" sz="1600" dirty="0" err="1" smtClean="0"/>
              <a:t>trys</a:t>
            </a:r>
            <a:r>
              <a:rPr lang="en-US" altLang="ja-JP" sz="1600" dirty="0" smtClean="0"/>
              <a:t> to connect to the AP with the account of ISP-A.  But it cannot connect in most cases.  Because many passengers have smart phones and they also try to connect.  It causes many collisions and air time shortage.</a:t>
            </a:r>
          </a:p>
          <a:p>
            <a:r>
              <a:rPr lang="en-US" altLang="ja-JP" sz="1600" dirty="0" smtClean="0"/>
              <a:t>At this time, he cannot update any information after departing his home.</a:t>
            </a:r>
            <a:endParaRPr lang="en-US" altLang="ja-JP" sz="1600" dirty="0" smtClean="0"/>
          </a:p>
        </p:txBody>
      </p:sp>
      <p:sp>
        <p:nvSpPr>
          <p:cNvPr id="4" name="日付プレースホルダ 3"/>
          <p:cNvSpPr>
            <a:spLocks noGrp="1"/>
          </p:cNvSpPr>
          <p:nvPr>
            <p:ph type="dt" sz="half" idx="10"/>
          </p:nvPr>
        </p:nvSpPr>
        <p:spPr/>
        <p:txBody>
          <a:bodyPr/>
          <a:lstStyle/>
          <a:p>
            <a:r>
              <a:rPr lang="en-US" altLang="ja-JP" smtClean="0"/>
              <a:t>January 2011</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ROOT INC.</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31E72FFA-50B6-BE49-9796-CC7F59AABF37}" type="slidenum">
              <a:rPr lang="en-US" altLang="ja-JP" smtClean="0"/>
              <a:pPr/>
              <a:t>4</a:t>
            </a:fld>
            <a:endParaRPr lang="en-US" altLang="ja-JP"/>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Current IEEE802.11: Commute 2</a:t>
            </a:r>
            <a:endParaRPr lang="ja-JP" altLang="en-US" dirty="0"/>
          </a:p>
        </p:txBody>
      </p:sp>
      <p:sp>
        <p:nvSpPr>
          <p:cNvPr id="3" name="コンテンツ プレースホルダ 2"/>
          <p:cNvSpPr>
            <a:spLocks noGrp="1"/>
          </p:cNvSpPr>
          <p:nvPr>
            <p:ph idx="1"/>
          </p:nvPr>
        </p:nvSpPr>
        <p:spPr>
          <a:xfrm>
            <a:off x="685800" y="1981200"/>
            <a:ext cx="7772400" cy="4495800"/>
          </a:xfrm>
        </p:spPr>
        <p:txBody>
          <a:bodyPr/>
          <a:lstStyle/>
          <a:p>
            <a:r>
              <a:rPr lang="en-US" altLang="ja-JP" sz="1800" dirty="0" smtClean="0"/>
              <a:t>He gets on a rapid train.  The train passes through some stations.  ISP-B </a:t>
            </a:r>
            <a:r>
              <a:rPr lang="en-US" altLang="ja-JP" sz="1800" dirty="0" smtClean="0"/>
              <a:t>operates </a:t>
            </a:r>
            <a:r>
              <a:rPr lang="en-US" altLang="ja-JP" sz="1800" dirty="0" err="1" smtClean="0"/>
              <a:t>APs</a:t>
            </a:r>
            <a:r>
              <a:rPr lang="en-US" altLang="ja-JP" sz="1800" dirty="0" smtClean="0"/>
              <a:t> at </a:t>
            </a:r>
            <a:r>
              <a:rPr lang="en-US" altLang="ja-JP" sz="1800" dirty="0" smtClean="0"/>
              <a:t>all stations along the route. When the train </a:t>
            </a:r>
            <a:r>
              <a:rPr lang="en-US" altLang="ja-JP" sz="1800" dirty="0" smtClean="0"/>
              <a:t>is passing a station, </a:t>
            </a:r>
            <a:r>
              <a:rPr lang="en-US" altLang="ja-JP" sz="1800" dirty="0" smtClean="0"/>
              <a:t>his smart phone </a:t>
            </a:r>
            <a:r>
              <a:rPr lang="en-US" altLang="ja-JP" sz="1800" dirty="0" err="1" smtClean="0"/>
              <a:t>trys</a:t>
            </a:r>
            <a:r>
              <a:rPr lang="en-US" altLang="ja-JP" sz="1800" dirty="0" smtClean="0"/>
              <a:t> to connect to </a:t>
            </a:r>
            <a:r>
              <a:rPr lang="en-US" altLang="ja-JP" sz="1800" dirty="0" smtClean="0"/>
              <a:t>a AP at the station.  But it fails to connect because of latency for connection.  The train passes the station before the smart phone completes connection.</a:t>
            </a:r>
          </a:p>
          <a:p>
            <a:r>
              <a:rPr lang="en-US" altLang="ja-JP" sz="1800" dirty="0" smtClean="0"/>
              <a:t>He gets off the train and arrives the station.  His smart phone cannot connect by the same reason at the departing station.</a:t>
            </a:r>
          </a:p>
          <a:p>
            <a:r>
              <a:rPr lang="en-US" altLang="ja-JP" sz="1800" dirty="0" smtClean="0"/>
              <a:t>He walks to his office.  There are some </a:t>
            </a:r>
            <a:r>
              <a:rPr lang="en-US" altLang="ja-JP" sz="1800" dirty="0" err="1" smtClean="0"/>
              <a:t>APs</a:t>
            </a:r>
            <a:r>
              <a:rPr lang="en-US" altLang="ja-JP" sz="1800" dirty="0" smtClean="0"/>
              <a:t> operated by ISP-C.  ISP</a:t>
            </a:r>
            <a:r>
              <a:rPr lang="en-US" altLang="ja-JP" sz="1800" dirty="0" smtClean="0"/>
              <a:t>-C doesn’t have roaming agreement with ISP-A.  So he also has an account for ISP-C</a:t>
            </a:r>
            <a:r>
              <a:rPr lang="en-US" altLang="ja-JP" sz="1800" dirty="0" smtClean="0"/>
              <a:t>.   But his smart phone often fails to connect by the same reason as on the way to the departing station.</a:t>
            </a:r>
          </a:p>
          <a:p>
            <a:r>
              <a:rPr lang="en-US" altLang="ja-JP" sz="1800" dirty="0" smtClean="0"/>
              <a:t>Finally, despite he has some valid account, he cannot update information on his commute way in most cases until he arrives his office.</a:t>
            </a:r>
            <a:endParaRPr lang="en-US" altLang="ja-JP" sz="1800" dirty="0" smtClean="0"/>
          </a:p>
        </p:txBody>
      </p:sp>
      <p:sp>
        <p:nvSpPr>
          <p:cNvPr id="4" name="日付プレースホルダ 3"/>
          <p:cNvSpPr>
            <a:spLocks noGrp="1"/>
          </p:cNvSpPr>
          <p:nvPr>
            <p:ph type="dt" sz="half" idx="10"/>
          </p:nvPr>
        </p:nvSpPr>
        <p:spPr/>
        <p:txBody>
          <a:bodyPr/>
          <a:lstStyle/>
          <a:p>
            <a:r>
              <a:rPr lang="en-US" altLang="ja-JP" smtClean="0"/>
              <a:t>January 2011</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ROOT INC.</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31E72FFA-50B6-BE49-9796-CC7F59AABF37}" type="slidenum">
              <a:rPr lang="en-US" altLang="ja-JP" smtClean="0"/>
              <a:pPr/>
              <a:t>5</a:t>
            </a:fld>
            <a:endParaRPr lang="en-US" altLang="ja-JP"/>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TGai</a:t>
            </a:r>
            <a:r>
              <a:rPr lang="en-US" altLang="ja-JP" dirty="0" smtClean="0"/>
              <a:t>: Commute 1</a:t>
            </a:r>
            <a:endParaRPr lang="ja-JP" altLang="en-US" dirty="0"/>
          </a:p>
        </p:txBody>
      </p:sp>
      <p:sp>
        <p:nvSpPr>
          <p:cNvPr id="3" name="コンテンツ プレースホルダ 2"/>
          <p:cNvSpPr>
            <a:spLocks noGrp="1"/>
          </p:cNvSpPr>
          <p:nvPr>
            <p:ph idx="1"/>
          </p:nvPr>
        </p:nvSpPr>
        <p:spPr>
          <a:xfrm>
            <a:off x="685800" y="1981200"/>
            <a:ext cx="7772400" cy="4495800"/>
          </a:xfrm>
        </p:spPr>
        <p:txBody>
          <a:bodyPr/>
          <a:lstStyle/>
          <a:p>
            <a:r>
              <a:rPr lang="en-US" altLang="ja-JP" sz="1800" dirty="0" smtClean="0"/>
              <a:t>He updates information in his home by his own private AP with </a:t>
            </a:r>
            <a:r>
              <a:rPr lang="en-US" altLang="ja-JP" sz="1800" dirty="0" err="1" smtClean="0"/>
              <a:t>TGai</a:t>
            </a:r>
            <a:r>
              <a:rPr lang="en-US" altLang="ja-JP" sz="1800" dirty="0" smtClean="0"/>
              <a:t> before departing his home.</a:t>
            </a:r>
          </a:p>
          <a:p>
            <a:r>
              <a:rPr lang="en-US" altLang="ja-JP" sz="1800" dirty="0" smtClean="0"/>
              <a:t>He walks to the station.  There are several </a:t>
            </a:r>
            <a:r>
              <a:rPr lang="en-US" altLang="ja-JP" sz="1800" dirty="0" err="1" smtClean="0"/>
              <a:t>APs</a:t>
            </a:r>
            <a:r>
              <a:rPr lang="en-US" altLang="ja-JP" sz="1800" dirty="0" smtClean="0"/>
              <a:t> along the street.  Some of them are  operated by an commercial ISP (ISP-A) and he has an account to access them.  When he walk through the AP cover area, his smart phone automatically </a:t>
            </a:r>
            <a:r>
              <a:rPr lang="en-US" altLang="ja-JP" sz="1800" dirty="0" err="1" smtClean="0"/>
              <a:t>trys</a:t>
            </a:r>
            <a:r>
              <a:rPr lang="en-US" altLang="ja-JP" sz="1800" dirty="0" smtClean="0"/>
              <a:t> to connect to the Internet by </a:t>
            </a:r>
            <a:r>
              <a:rPr lang="en-US" altLang="ja-JP" sz="1800" dirty="0" err="1" smtClean="0"/>
              <a:t>TGai</a:t>
            </a:r>
            <a:r>
              <a:rPr lang="en-US" altLang="ja-JP" sz="1800" dirty="0" smtClean="0"/>
              <a:t> and updates information.  It can smoothly connect and update update information because of short latency for connection by </a:t>
            </a:r>
            <a:r>
              <a:rPr lang="en-US" altLang="ja-JP" sz="1800" dirty="0" err="1" smtClean="0"/>
              <a:t>TGai</a:t>
            </a:r>
            <a:r>
              <a:rPr lang="en-US" altLang="ja-JP" sz="1800" dirty="0" smtClean="0"/>
              <a:t>.</a:t>
            </a:r>
          </a:p>
          <a:p>
            <a:r>
              <a:rPr lang="en-US" altLang="ja-JP" sz="1800" dirty="0" smtClean="0"/>
              <a:t>He arrives at the station.  The station is very crowded by passengers.  </a:t>
            </a:r>
            <a:r>
              <a:rPr lang="en-US" altLang="ja-JP" sz="1800" dirty="0" smtClean="0"/>
              <a:t>Here are some </a:t>
            </a:r>
            <a:r>
              <a:rPr lang="en-US" altLang="ja-JP" sz="1800" dirty="0" err="1" smtClean="0"/>
              <a:t>APs</a:t>
            </a:r>
            <a:r>
              <a:rPr lang="en-US" altLang="ja-JP" sz="1800" dirty="0" smtClean="0"/>
              <a:t> which are operated by ISP-B and available for roaming to ISP-A.  His smart phone automatically </a:t>
            </a:r>
            <a:r>
              <a:rPr lang="en-US" altLang="ja-JP" sz="1800" dirty="0" err="1" smtClean="0"/>
              <a:t>trys</a:t>
            </a:r>
            <a:r>
              <a:rPr lang="en-US" altLang="ja-JP" sz="1800" dirty="0" smtClean="0"/>
              <a:t> to connect to the AP with the account of ISP-A.  It can smoothly connect and update information because of small air time occupancy of </a:t>
            </a:r>
            <a:r>
              <a:rPr lang="en-US" altLang="ja-JP" sz="1800" dirty="0" err="1" smtClean="0"/>
              <a:t>TGai</a:t>
            </a:r>
            <a:r>
              <a:rPr lang="en-US" altLang="ja-JP" sz="1800" dirty="0" smtClean="0"/>
              <a:t>.  So he can check updated information on the train.</a:t>
            </a:r>
          </a:p>
          <a:p>
            <a:r>
              <a:rPr lang="en-US" altLang="ja-JP" sz="1800" dirty="0" smtClean="0"/>
              <a:t>At this time, he got the newest information.</a:t>
            </a:r>
            <a:endParaRPr lang="en-US" altLang="ja-JP" sz="1800" dirty="0" smtClean="0"/>
          </a:p>
        </p:txBody>
      </p:sp>
      <p:sp>
        <p:nvSpPr>
          <p:cNvPr id="4" name="日付プレースホルダ 3"/>
          <p:cNvSpPr>
            <a:spLocks noGrp="1"/>
          </p:cNvSpPr>
          <p:nvPr>
            <p:ph type="dt" sz="half" idx="10"/>
          </p:nvPr>
        </p:nvSpPr>
        <p:spPr/>
        <p:txBody>
          <a:bodyPr/>
          <a:lstStyle/>
          <a:p>
            <a:r>
              <a:rPr lang="en-US" altLang="ja-JP" smtClean="0"/>
              <a:t>January 2011</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ROOT INC.</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31E72FFA-50B6-BE49-9796-CC7F59AABF37}" type="slidenum">
              <a:rPr lang="en-US" altLang="ja-JP" smtClean="0"/>
              <a:pPr/>
              <a:t>6</a:t>
            </a:fld>
            <a:endParaRPr lang="en-US" altLang="ja-JP"/>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TGai</a:t>
            </a:r>
            <a:r>
              <a:rPr lang="en-US" altLang="ja-JP" dirty="0" smtClean="0"/>
              <a:t>: Commute 2</a:t>
            </a:r>
            <a:endParaRPr lang="ja-JP" altLang="en-US" dirty="0"/>
          </a:p>
        </p:txBody>
      </p:sp>
      <p:sp>
        <p:nvSpPr>
          <p:cNvPr id="3" name="コンテンツ プレースホルダ 2"/>
          <p:cNvSpPr>
            <a:spLocks noGrp="1"/>
          </p:cNvSpPr>
          <p:nvPr>
            <p:ph idx="1"/>
          </p:nvPr>
        </p:nvSpPr>
        <p:spPr>
          <a:xfrm>
            <a:off x="685800" y="1981200"/>
            <a:ext cx="7772400" cy="4495800"/>
          </a:xfrm>
        </p:spPr>
        <p:txBody>
          <a:bodyPr/>
          <a:lstStyle/>
          <a:p>
            <a:r>
              <a:rPr lang="en-US" altLang="ja-JP" sz="1800" dirty="0" smtClean="0"/>
              <a:t>He gets on a rapid train.  The train passes through some stations.  ISP-B </a:t>
            </a:r>
            <a:r>
              <a:rPr lang="en-US" altLang="ja-JP" sz="1800" dirty="0" smtClean="0"/>
              <a:t>operates </a:t>
            </a:r>
            <a:r>
              <a:rPr lang="en-US" altLang="ja-JP" sz="1800" dirty="0" err="1" smtClean="0"/>
              <a:t>APs</a:t>
            </a:r>
            <a:r>
              <a:rPr lang="en-US" altLang="ja-JP" sz="1800" dirty="0" smtClean="0"/>
              <a:t> at </a:t>
            </a:r>
            <a:r>
              <a:rPr lang="en-US" altLang="ja-JP" sz="1800" dirty="0" smtClean="0"/>
              <a:t>all stations along the route. When the train </a:t>
            </a:r>
            <a:r>
              <a:rPr lang="en-US" altLang="ja-JP" sz="1800" dirty="0" smtClean="0"/>
              <a:t>is passing a station, </a:t>
            </a:r>
            <a:r>
              <a:rPr lang="en-US" altLang="ja-JP" sz="1800" dirty="0" smtClean="0"/>
              <a:t>his smart phone </a:t>
            </a:r>
            <a:r>
              <a:rPr lang="en-US" altLang="ja-JP" sz="1800" dirty="0" err="1" smtClean="0"/>
              <a:t>trys</a:t>
            </a:r>
            <a:r>
              <a:rPr lang="en-US" altLang="ja-JP" sz="1800" dirty="0" smtClean="0"/>
              <a:t> to connect to </a:t>
            </a:r>
            <a:r>
              <a:rPr lang="en-US" altLang="ja-JP" sz="1800" dirty="0" smtClean="0"/>
              <a:t>a AP at the station.  It can smoothly connect and update information because of short connection latency of </a:t>
            </a:r>
            <a:r>
              <a:rPr lang="en-US" altLang="ja-JP" sz="1800" dirty="0" err="1" smtClean="0"/>
              <a:t>TGai</a:t>
            </a:r>
            <a:r>
              <a:rPr lang="en-US" altLang="ja-JP" sz="1800" dirty="0" smtClean="0"/>
              <a:t>.  So he can check the newest information even in the train. </a:t>
            </a:r>
          </a:p>
          <a:p>
            <a:r>
              <a:rPr lang="en-US" altLang="ja-JP" sz="1800" dirty="0" smtClean="0"/>
              <a:t>He gets off the train and arrives the station.  His smart phone connects and updates information.</a:t>
            </a:r>
          </a:p>
          <a:p>
            <a:r>
              <a:rPr lang="en-US" altLang="ja-JP" sz="1800" dirty="0" smtClean="0"/>
              <a:t>He walks to his office.  There are some </a:t>
            </a:r>
            <a:r>
              <a:rPr lang="en-US" altLang="ja-JP" sz="1800" dirty="0" err="1" smtClean="0"/>
              <a:t>APs</a:t>
            </a:r>
            <a:r>
              <a:rPr lang="en-US" altLang="ja-JP" sz="1800" dirty="0" smtClean="0"/>
              <a:t> operated by ISP-C.  ISP</a:t>
            </a:r>
            <a:r>
              <a:rPr lang="en-US" altLang="ja-JP" sz="1800" dirty="0" smtClean="0"/>
              <a:t>-C doesn’t have roaming agreement with ISP-A.  So he also has an account for ISP-C</a:t>
            </a:r>
            <a:r>
              <a:rPr lang="en-US" altLang="ja-JP" sz="1800" dirty="0" smtClean="0"/>
              <a:t>.   His smart phone smoothly connect and update information.</a:t>
            </a:r>
          </a:p>
          <a:p>
            <a:r>
              <a:rPr lang="en-US" altLang="ja-JP" sz="1800" dirty="0" smtClean="0"/>
              <a:t>Finally, He is so happy because he can </a:t>
            </a:r>
            <a:r>
              <a:rPr lang="en-US" altLang="ja-JP" sz="1800" dirty="0" smtClean="0"/>
              <a:t>always update information on his way from home to the office</a:t>
            </a:r>
            <a:r>
              <a:rPr lang="en-US" altLang="ja-JP" sz="1800" dirty="0" smtClean="0"/>
              <a:t>.</a:t>
            </a:r>
            <a:endParaRPr lang="en-US" altLang="ja-JP" sz="1800" dirty="0" smtClean="0"/>
          </a:p>
        </p:txBody>
      </p:sp>
      <p:sp>
        <p:nvSpPr>
          <p:cNvPr id="4" name="日付プレースホルダ 3"/>
          <p:cNvSpPr>
            <a:spLocks noGrp="1"/>
          </p:cNvSpPr>
          <p:nvPr>
            <p:ph type="dt" sz="half" idx="10"/>
          </p:nvPr>
        </p:nvSpPr>
        <p:spPr/>
        <p:txBody>
          <a:bodyPr/>
          <a:lstStyle/>
          <a:p>
            <a:r>
              <a:rPr lang="en-US" altLang="ja-JP" smtClean="0"/>
              <a:t>January 2011</a:t>
            </a:r>
            <a:endParaRPr lang="en-US" altLang="ja-JP"/>
          </a:p>
        </p:txBody>
      </p:sp>
      <p:sp>
        <p:nvSpPr>
          <p:cNvPr id="5" name="フッター プレースホルダ 4"/>
          <p:cNvSpPr>
            <a:spLocks noGrp="1"/>
          </p:cNvSpPr>
          <p:nvPr>
            <p:ph type="ftr" sz="quarter" idx="11"/>
          </p:nvPr>
        </p:nvSpPr>
        <p:spPr/>
        <p:txBody>
          <a:bodyPr/>
          <a:lstStyle/>
          <a:p>
            <a:r>
              <a:rPr lang="en-US" altLang="ja-JP" smtClean="0"/>
              <a:t>Hitoshi MORIOKA, ROOT INC.</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31E72FFA-50B6-BE49-9796-CC7F59AABF37}" type="slidenum">
              <a:rPr lang="en-US" altLang="ja-JP" smtClean="0"/>
              <a:pPr/>
              <a:t>7</a:t>
            </a:fld>
            <a:endParaRPr lang="en-US" altLang="ja-JP"/>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Questions &amp; Comments</a:t>
            </a:r>
            <a:endParaRPr lang="ja-JP" altLang="en-US" dirty="0"/>
          </a:p>
        </p:txBody>
      </p:sp>
      <p:sp>
        <p:nvSpPr>
          <p:cNvPr id="3" name="日付プレースホルダ 2"/>
          <p:cNvSpPr>
            <a:spLocks noGrp="1"/>
          </p:cNvSpPr>
          <p:nvPr>
            <p:ph type="dt" sz="half" idx="10"/>
          </p:nvPr>
        </p:nvSpPr>
        <p:spPr/>
        <p:txBody>
          <a:bodyPr/>
          <a:lstStyle/>
          <a:p>
            <a:r>
              <a:rPr lang="en-US" altLang="ja-JP" smtClean="0"/>
              <a:t>January 2011</a:t>
            </a:r>
            <a:endParaRPr lang="en-US" altLang="ja-JP"/>
          </a:p>
        </p:txBody>
      </p:sp>
      <p:sp>
        <p:nvSpPr>
          <p:cNvPr id="4" name="フッター プレースホルダ 3"/>
          <p:cNvSpPr>
            <a:spLocks noGrp="1"/>
          </p:cNvSpPr>
          <p:nvPr>
            <p:ph type="ftr" sz="quarter" idx="11"/>
          </p:nvPr>
        </p:nvSpPr>
        <p:spPr/>
        <p:txBody>
          <a:bodyPr/>
          <a:lstStyle/>
          <a:p>
            <a:r>
              <a:rPr lang="en-US" altLang="ja-JP" smtClean="0"/>
              <a:t>Hitoshi MORIOKA, ROOT INC.</a:t>
            </a:r>
            <a:endParaRPr lang="en-US" altLang="ja-JP"/>
          </a:p>
        </p:txBody>
      </p:sp>
      <p:sp>
        <p:nvSpPr>
          <p:cNvPr id="5" name="スライド番号プレースホルダ 4"/>
          <p:cNvSpPr>
            <a:spLocks noGrp="1"/>
          </p:cNvSpPr>
          <p:nvPr>
            <p:ph type="sldNum" sz="quarter" idx="12"/>
          </p:nvPr>
        </p:nvSpPr>
        <p:spPr/>
        <p:txBody>
          <a:bodyPr/>
          <a:lstStyle/>
          <a:p>
            <a:r>
              <a:rPr lang="en-US" altLang="ja-JP" smtClean="0"/>
              <a:t>Slide </a:t>
            </a:r>
            <a:fld id="{7B0F5319-FD8A-3346-B5E7-F356E79E4745}" type="slidenum">
              <a:rPr lang="en-US" altLang="ja-JP" smtClean="0"/>
              <a:pPr/>
              <a:t>8</a:t>
            </a:fld>
            <a:endParaRPr lang="en-US" altLang="ja-JP"/>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15091</TotalTime>
  <Words>1099</Words>
  <Application>Microsoft Macintosh PowerPoint</Application>
  <PresentationFormat>画面に合わせる (4:3)</PresentationFormat>
  <Paragraphs>84</Paragraphs>
  <Slides>8</Slides>
  <Notes>2</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8</vt:i4>
      </vt:variant>
    </vt:vector>
  </HeadingPairs>
  <TitlesOfParts>
    <vt:vector size="9" baseType="lpstr">
      <vt:lpstr>802-11-Submission</vt:lpstr>
      <vt:lpstr>Use Case Scenario for TGai</vt:lpstr>
      <vt:lpstr>Abstract</vt:lpstr>
      <vt:lpstr>Expected User</vt:lpstr>
      <vt:lpstr>Current IEEE802.11: Commute 1</vt:lpstr>
      <vt:lpstr>Current IEEE802.11: Commute 2</vt:lpstr>
      <vt:lpstr>TGai: Commute 1</vt:lpstr>
      <vt:lpstr>TGai: Commute 2</vt:lpstr>
      <vt:lpstr>Questions &amp; Comments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 Case Senario for TGai</dc:title>
  <dc:subject/>
  <dc:creator>Hitoshi MORIOKA</dc:creator>
  <cp:keywords/>
  <dc:description/>
  <cp:lastModifiedBy>Morioka Hitoshi</cp:lastModifiedBy>
  <cp:revision>36</cp:revision>
  <cp:lastPrinted>1998-02-10T13:28:06Z</cp:lastPrinted>
  <dcterms:created xsi:type="dcterms:W3CDTF">2011-01-07T01:05:26Z</dcterms:created>
  <dcterms:modified xsi:type="dcterms:W3CDTF">2011-01-11T07:17:49Z</dcterms:modified>
  <cp:category/>
</cp:coreProperties>
</file>