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65" r:id="rId4"/>
    <p:sldId id="266" r:id="rId5"/>
    <p:sldId id="271" r:id="rId6"/>
    <p:sldId id="270" r:id="rId7"/>
    <p:sldId id="272" r:id="rId8"/>
    <p:sldId id="273" r:id="rId9"/>
    <p:sldId id="27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Sid Shetty, IIT Bombay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1E592940-FB8D-4D26-8FF2-252D9705AD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95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Sid Shetty, IIT Bombay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87569E3-D625-412D-886C-74AF3EC41B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120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Sid Shetty, IIT Bombay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E29F0CD-7220-46AE-8594-044D8995F47A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Sid Shetty, IIT Bombay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18D6396-2673-4B26-9BC5-B106FCD8F5CD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2010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8649" y="6475413"/>
            <a:ext cx="147527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Sid Shetty, TICET IIT Bombay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BBECF13-2972-4408-B45B-4E0C839CD0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Sid Shetty, TICET IIT Bombay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04F096E-76D9-44B8-8A04-5D963F3953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Sid Shetty, TICET IIT Bombay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7084708-4BFA-4A91-8467-AB8BD11540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Sid Shetty, TICET IIT Bombay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AB3D5CF-E894-4E2C-A75D-8D190D1224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Sid Shetty, TICET IIT Bombay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45FE92-0A44-45E2-8080-D1017C5D21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Sid Shetty, TICET 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F88B9AB-0A6C-4E51-88A1-16E0884B55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Sid Shetty, TICET IIT Bombay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87A52A1-E24A-4E46-A2CB-26ABA610F4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Sid Shetty, TICET IIT Bombay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404E6BF-8259-4DCD-B0E0-EAE5C12DE2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Sid Shetty, TICET IIT Bombay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B6A7987-AD89-42C2-B3E2-3A479D0C0A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Sid Shetty, TICET 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62A200-22A4-4065-B9A8-8F57E13242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Sid Shetty, TICET 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95C651C-4EC1-42F4-9A87-50CCCF74C8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October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2947" y="6475413"/>
            <a:ext cx="19309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Sid Shetty, TICET IIT Bombay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2B200828-2F29-4122-878C-FB9B961D83E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802.11-10/1206r0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i.gov.in/WriteReadData/trai/upload/PressReleases/768/quarterly_press_release_final.pdf" TargetMode="External"/><Relationship Id="rId2" Type="http://schemas.openxmlformats.org/officeDocument/2006/relationships/hyperlink" Target="http://www.trai.gov.in/WriteReadData/trai/upload/PressReleases/767/August_Press_release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2010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Sid Shetty, TICET IIT Bombay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900368F-C378-4492-AFFD-27538A59E346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Use of sub-</a:t>
            </a:r>
            <a:r>
              <a:rPr lang="en-US" dirty="0" err="1" smtClean="0"/>
              <a:t>Ghz</a:t>
            </a:r>
            <a:r>
              <a:rPr lang="en-US" dirty="0" smtClean="0"/>
              <a:t> frequencies in India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2010-10-17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286000"/>
          <a:ext cx="7910513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Document" r:id="rId5" imgW="8236743" imgH="3114499" progId="Word.Document.8">
                  <p:embed/>
                </p:oleObj>
              </mc:Choice>
              <mc:Fallback>
                <p:oleObj name="Document" r:id="rId5" imgW="8236743" imgH="3114499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910513" cy="297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Sid Shetty, TICET IIT Bombay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88B51AA-101D-4228-BD4E-E3AD0A94C6DA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    This presentation discusses the availability of sub-GHz spectrum in India, summarizes the importance of such spectrum for Indian broadband requirements and thereby proposes a channel model study in the 400MHz band specific to Indian deployment scenarios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Sid Shetty, TICET IIT Bombay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E34E086-0D68-4EE1-B005-554080311322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Broadband in India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sz="2000" dirty="0"/>
              <a:t>Tele-density in India is ~59%. Rural </a:t>
            </a:r>
            <a:r>
              <a:rPr lang="en-US" sz="2000" dirty="0" err="1"/>
              <a:t>tele</a:t>
            </a:r>
            <a:r>
              <a:rPr lang="en-US" sz="2000" dirty="0"/>
              <a:t>-density is at 26% and growing  (leapfrogging to wireless is a major factor)</a:t>
            </a:r>
            <a:r>
              <a:rPr lang="en-US" sz="2000" baseline="30000" dirty="0"/>
              <a:t> 1</a:t>
            </a:r>
          </a:p>
          <a:p>
            <a:r>
              <a:rPr lang="en-US" sz="2000" dirty="0"/>
              <a:t>ARPU is dropping  (33% drop from 2009 to 2010)</a:t>
            </a:r>
            <a:r>
              <a:rPr lang="en-US" sz="2000" baseline="30000" dirty="0"/>
              <a:t> 2</a:t>
            </a:r>
            <a:endParaRPr lang="en-US" sz="2000" dirty="0"/>
          </a:p>
          <a:p>
            <a:r>
              <a:rPr lang="en-US" sz="2000" dirty="0"/>
              <a:t>Prohibitive entry costs for operators to service rural India – low ROI. </a:t>
            </a:r>
          </a:p>
          <a:p>
            <a:r>
              <a:rPr lang="en-US" sz="2000" dirty="0"/>
              <a:t>Broadband penetration is a mere 1% of the number of telephone connections (wireless and </a:t>
            </a:r>
            <a:r>
              <a:rPr lang="en-US" sz="2000" dirty="0" err="1"/>
              <a:t>wireline</a:t>
            </a:r>
            <a:r>
              <a:rPr lang="en-US" sz="2000" dirty="0"/>
              <a:t>) in India.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</a:p>
          <a:p>
            <a:pPr lvl="1"/>
            <a:r>
              <a:rPr lang="en-US" sz="1600" dirty="0" smtClean="0"/>
              <a:t>86% of Broadband connections use DSL implying that most of this growth is limited to bigger cities and metros with existing </a:t>
            </a:r>
            <a:r>
              <a:rPr lang="en-US" sz="1600" dirty="0" err="1" smtClean="0"/>
              <a:t>wireline</a:t>
            </a:r>
            <a:r>
              <a:rPr lang="en-US" sz="1600" dirty="0" smtClean="0"/>
              <a:t> infrastructure</a:t>
            </a:r>
            <a:r>
              <a:rPr lang="en-US" sz="1600" baseline="30000" dirty="0" smtClean="0"/>
              <a:t>2</a:t>
            </a:r>
            <a:endParaRPr lang="en-US" sz="1600" dirty="0" smtClean="0"/>
          </a:p>
          <a:p>
            <a:r>
              <a:rPr lang="en-US" sz="2000" dirty="0"/>
              <a:t>Base Station infrastructure costs accounts  for more than 80% of CAPEX. </a:t>
            </a:r>
          </a:p>
          <a:p>
            <a:r>
              <a:rPr lang="en-US" sz="2000" dirty="0"/>
              <a:t>CAPEX could reduce significantly :</a:t>
            </a:r>
          </a:p>
          <a:p>
            <a:pPr lvl="1"/>
            <a:r>
              <a:rPr lang="en-US" dirty="0" smtClean="0"/>
              <a:t>802.11 access technology, thanks to volumes!</a:t>
            </a:r>
          </a:p>
          <a:p>
            <a:pPr lvl="1"/>
            <a:r>
              <a:rPr lang="en-US" dirty="0" smtClean="0"/>
              <a:t>Turning to sub-GHz bands with ‘friendlier’ propagation losses implying fewer base station deployments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Sid Shetty, TICET IIT Bombay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05C5021-D905-406E-AADB-20E01008F6D0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r>
              <a:rPr lang="en-US" dirty="0" smtClean="0"/>
              <a:t>Sub-</a:t>
            </a:r>
            <a:r>
              <a:rPr lang="en-US" dirty="0" err="1" smtClean="0"/>
              <a:t>Ghz</a:t>
            </a:r>
            <a:r>
              <a:rPr lang="en-US" dirty="0" smtClean="0"/>
              <a:t> spectrum allocation in India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r>
              <a:rPr lang="en-US" sz="2000" dirty="0" smtClean="0"/>
              <a:t>902 – 928 MHz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unlicensed in India  (allocated for cellular services)</a:t>
            </a:r>
          </a:p>
          <a:p>
            <a:r>
              <a:rPr lang="en-US" sz="2000" dirty="0" smtClean="0"/>
              <a:t>434 – 438 MHz : Amateur band </a:t>
            </a:r>
          </a:p>
          <a:p>
            <a:r>
              <a:rPr lang="en-US" sz="2000" dirty="0" smtClean="0"/>
              <a:t>368 – 380 MHz : Fixed Mobile band Note: could be considered for rural communications on a case-by-case basis</a:t>
            </a:r>
          </a:p>
          <a:p>
            <a:r>
              <a:rPr lang="en-US" sz="2000" dirty="0" smtClean="0"/>
              <a:t>470 – 520 MHz : Fixed and Mobile services to be considered on a case-by-case basis</a:t>
            </a:r>
          </a:p>
          <a:p>
            <a:r>
              <a:rPr lang="en-US" sz="2000" dirty="0" smtClean="0"/>
              <a:t>582 – 806 MHz : Analog TV band (Note: Requirements of IMT and BWA to be considered)</a:t>
            </a:r>
          </a:p>
          <a:p>
            <a:r>
              <a:rPr lang="en-US" sz="2000" dirty="0" smtClean="0"/>
              <a:t>Other bands:</a:t>
            </a:r>
          </a:p>
          <a:p>
            <a:pPr lvl="1"/>
            <a:r>
              <a:rPr lang="en-US" sz="1600" dirty="0" smtClean="0"/>
              <a:t>There may be scope for use of other bands that are allocated for fixed mobile services</a:t>
            </a:r>
          </a:p>
          <a:p>
            <a:pPr lvl="1"/>
            <a:r>
              <a:rPr lang="en-US" sz="1600" dirty="0" smtClean="0"/>
              <a:t>Spectral re-farming could be considered in cellular services’ band (890-960 MHz) and possibly other bands</a:t>
            </a:r>
          </a:p>
          <a:p>
            <a:pPr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</a:rPr>
              <a:t>There is spectrum availability in the sub-GHz band that could be used for low-cost deployments in India</a:t>
            </a:r>
            <a:endParaRPr lang="en-US" sz="2200" b="1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sz="1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 to undertake a channel model study in one (or more) bands in the sub-GHz frequency range for Indian rural and urban conditions </a:t>
            </a:r>
          </a:p>
          <a:p>
            <a:r>
              <a:rPr lang="en-US" dirty="0" smtClean="0"/>
              <a:t>400MHz is a good starting point given the spectrum availability pattern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Sid Shetty, TICET IIT Bombay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AB3D5CF-E894-4E2C-A75D-8D190D12244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Sid Shetty, TICET IIT Bombay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5B1664B-4265-46E5-A743-FBD4A8C77A59}" type="slidenum">
              <a:rPr lang="en-US"/>
              <a:pPr/>
              <a:t>6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hlinkClick r:id="rId2"/>
              </a:rPr>
              <a:t>http://www.trai.gov.in/WriteReadData/trai/upload/PressReleases/767/August_Press_release.pdf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hlinkClick r:id="rId3"/>
              </a:rPr>
              <a:t>http://www.trai.gov.in/WriteReadData/trai/upload/PressReleases/768/quarterly_press_release_final.pdf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Sid Shetty, TICET IIT Bombay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AB3D5CF-E894-4E2C-A75D-8D190D12244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Figure 1 </a:t>
            </a:r>
            <a:r>
              <a:rPr lang="en-US" dirty="0"/>
              <a:t>:</a:t>
            </a:r>
            <a:r>
              <a:rPr lang="en-US" dirty="0" smtClean="0"/>
              <a:t> Tele-density in India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Sid Shetty, TICET IIT Bombay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AB3D5CF-E894-4E2C-A75D-8D190D122441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447799"/>
            <a:ext cx="6705600" cy="4861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Figure 2 </a:t>
            </a:r>
            <a:r>
              <a:rPr lang="en-US" dirty="0"/>
              <a:t>:</a:t>
            </a:r>
            <a:r>
              <a:rPr lang="en-US" dirty="0" smtClean="0"/>
              <a:t> Broadband subscription in India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Sid Shetty, TICET IIT Bombay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AB3D5CF-E894-4E2C-A75D-8D190D122441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423571"/>
            <a:ext cx="7010400" cy="494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</TotalTime>
  <Words>483</Words>
  <Application>Microsoft Office PowerPoint</Application>
  <PresentationFormat>On-screen Show (4:3)</PresentationFormat>
  <Paragraphs>69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Use of sub-Ghz frequencies in India</vt:lpstr>
      <vt:lpstr>Abstract</vt:lpstr>
      <vt:lpstr>Broadband in India</vt:lpstr>
      <vt:lpstr>Sub-Ghz spectrum allocation in India</vt:lpstr>
      <vt:lpstr>Proposal</vt:lpstr>
      <vt:lpstr>References</vt:lpstr>
      <vt:lpstr>Figures</vt:lpstr>
      <vt:lpstr>Figure 1 : Tele-density in India</vt:lpstr>
      <vt:lpstr>Figure 2 : Broadband subscription in India</vt:lpstr>
    </vt:vector>
  </TitlesOfParts>
  <Company>TICET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sub-Ghz frequencies in India</dc:title>
  <dc:creator>Siddharth Shetty</dc:creator>
  <cp:lastModifiedBy>Dave Halasz</cp:lastModifiedBy>
  <cp:revision>6</cp:revision>
  <cp:lastPrinted>1998-02-10T13:28:06Z</cp:lastPrinted>
  <dcterms:created xsi:type="dcterms:W3CDTF">2010-10-17T12:33:55Z</dcterms:created>
  <dcterms:modified xsi:type="dcterms:W3CDTF">2010-10-17T16:27:43Z</dcterms:modified>
</cp:coreProperties>
</file>