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71" r:id="rId4"/>
    <p:sldId id="273" r:id="rId5"/>
    <p:sldId id="274" r:id="rId6"/>
    <p:sldId id="275" r:id="rId7"/>
    <p:sldId id="277" r:id="rId8"/>
    <p:sldId id="276" r:id="rId9"/>
    <p:sldId id="278" r:id="rId10"/>
    <p:sldId id="27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38" y="-30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Halasz, Aclara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421966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Halasz, Aclara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6177913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802.11-10/0587r0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Aclara</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802.11-10/0587r0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Aclara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1123950" cy="276225"/>
          </a:xfrm>
        </p:spPr>
        <p:txBody>
          <a:bodyPr/>
          <a:lstStyle>
            <a:lvl1pPr>
              <a:defRPr/>
            </a:lvl1pPr>
          </a:lstStyle>
          <a:p>
            <a:pPr>
              <a:defRPr/>
            </a:pPr>
            <a:r>
              <a:rPr lang="en-US" smtClean="0"/>
              <a:t>September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802.11-10/1044r0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collaborate.nist.gov/twiki-sggrid/pub/SmartGrid/PAP02Wireless/nist_80211_MAC_readme.pdf" TargetMode="External"/><Relationship Id="rId2" Type="http://schemas.openxmlformats.org/officeDocument/2006/relationships/hyperlink" Target="https://mentor.ieee.org/802.11/dcn/10/11-10-0001-13-0wng-900mhz-par-and-5c.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2010</a:t>
            </a:r>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Sub 1 GHz license-exempt</a:t>
            </a:r>
            <a:br>
              <a:rPr lang="en-US" dirty="0" smtClean="0"/>
            </a:br>
            <a:r>
              <a:rPr lang="en-US" dirty="0" smtClean="0"/>
              <a:t>Use Cases</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2010-09-03</a:t>
            </a:r>
          </a:p>
        </p:txBody>
      </p:sp>
      <p:graphicFrame>
        <p:nvGraphicFramePr>
          <p:cNvPr id="1026" name="Object 11"/>
          <p:cNvGraphicFramePr>
            <a:graphicFrameLocks noChangeAspect="1"/>
          </p:cNvGraphicFramePr>
          <p:nvPr>
            <p:extLst>
              <p:ext uri="{D42A27DB-BD31-4B8C-83A1-F6EECF244321}">
                <p14:modId xmlns:p14="http://schemas.microsoft.com/office/powerpoint/2010/main" val="3452383593"/>
              </p:ext>
            </p:extLst>
          </p:nvPr>
        </p:nvGraphicFramePr>
        <p:xfrm>
          <a:off x="534988" y="2292350"/>
          <a:ext cx="7683500" cy="3657600"/>
        </p:xfrm>
        <a:graphic>
          <a:graphicData uri="http://schemas.openxmlformats.org/presentationml/2006/ole">
            <mc:AlternateContent xmlns:mc="http://schemas.openxmlformats.org/markup-compatibility/2006">
              <mc:Choice xmlns:v="urn:schemas-microsoft-com:vml" Requires="v">
                <p:oleObj spid="_x0000_s1038"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292350"/>
                        <a:ext cx="7683500" cy="365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11-10-0001-13-0wng-900mhz-par-and-5c</a:t>
            </a:r>
          </a:p>
          <a:p>
            <a:pPr lvl="1"/>
            <a:r>
              <a:rPr lang="en-US" dirty="0">
                <a:hlinkClick r:id="rId2"/>
              </a:rPr>
              <a:t>https://</a:t>
            </a:r>
            <a:r>
              <a:rPr lang="en-US" dirty="0" smtClean="0">
                <a:hlinkClick r:id="rId2"/>
              </a:rPr>
              <a:t>mentor.ieee.org/802.11/dcn/10/11-10-0001-13-0wng-900mhz-par-and-5c.doc</a:t>
            </a:r>
            <a:endParaRPr lang="en-US" dirty="0" smtClean="0"/>
          </a:p>
          <a:p>
            <a:r>
              <a:rPr lang="en-US" dirty="0" smtClean="0"/>
              <a:t>nist_80211_MAC_readme.pdf</a:t>
            </a:r>
          </a:p>
          <a:p>
            <a:pPr lvl="1"/>
            <a:r>
              <a:rPr lang="en-US" dirty="0">
                <a:hlinkClick r:id="rId3"/>
              </a:rPr>
              <a:t>http://</a:t>
            </a:r>
            <a:r>
              <a:rPr lang="en-US" dirty="0" smtClean="0">
                <a:hlinkClick r:id="rId3"/>
              </a:rPr>
              <a:t>collaborate.nist.gov/twiki-sggrid/pub/SmartGrid/PAP02Wireless/nist_80211_MAC_readme.pdf</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069374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Abstract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Provide use cases to help guide standardization effort.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2010</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Excerpts from PAR</a:t>
            </a:r>
            <a:endParaRPr lang="en-US" dirty="0"/>
          </a:p>
        </p:txBody>
      </p:sp>
      <p:sp>
        <p:nvSpPr>
          <p:cNvPr id="3" name="Content Placeholder 2"/>
          <p:cNvSpPr>
            <a:spLocks noGrp="1"/>
          </p:cNvSpPr>
          <p:nvPr>
            <p:ph idx="1"/>
          </p:nvPr>
        </p:nvSpPr>
        <p:spPr/>
        <p:txBody>
          <a:bodyPr/>
          <a:lstStyle/>
          <a:p>
            <a:pPr marL="0" indent="0">
              <a:buNone/>
            </a:pPr>
            <a:r>
              <a:rPr lang="en-US" dirty="0"/>
              <a:t>This amendment also adds support for:</a:t>
            </a:r>
          </a:p>
          <a:p>
            <a:pPr marL="0" indent="0">
              <a:buNone/>
            </a:pPr>
            <a:r>
              <a:rPr lang="en-US" dirty="0"/>
              <a:t>-	transmission range up to 1 km</a:t>
            </a:r>
          </a:p>
          <a:p>
            <a:pPr marL="0" indent="0">
              <a:buNone/>
            </a:pPr>
            <a:r>
              <a:rPr lang="en-US" dirty="0"/>
              <a:t>-	data rates &gt; 100 </a:t>
            </a:r>
            <a:r>
              <a:rPr lang="en-US" dirty="0" err="1"/>
              <a:t>kbit</a:t>
            </a:r>
            <a:r>
              <a:rPr lang="en-US" dirty="0"/>
              <a:t>/s</a:t>
            </a:r>
          </a:p>
          <a:p>
            <a:pPr marL="0" indent="0">
              <a:buNone/>
            </a:pPr>
            <a:endParaRPr lang="en-US" dirty="0"/>
          </a:p>
          <a:p>
            <a:pPr marL="0" indent="0">
              <a:buNone/>
            </a:pPr>
            <a:r>
              <a:rPr lang="en-US" dirty="0"/>
              <a:t>while maintaining the 802.11 WLAN user experience for fixed, outdoor, point to multi point applications.</a:t>
            </a:r>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769702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Outdoor</a:t>
            </a:r>
            <a:endParaRPr lang="en-US" dirty="0"/>
          </a:p>
        </p:txBody>
      </p:sp>
      <p:sp>
        <p:nvSpPr>
          <p:cNvPr id="3" name="Content Placeholder 2"/>
          <p:cNvSpPr>
            <a:spLocks noGrp="1"/>
          </p:cNvSpPr>
          <p:nvPr>
            <p:ph idx="1"/>
          </p:nvPr>
        </p:nvSpPr>
        <p:spPr>
          <a:xfrm>
            <a:off x="685800" y="1981200"/>
            <a:ext cx="7772400" cy="685800"/>
          </a:xfrm>
        </p:spPr>
        <p:txBody>
          <a:bodyPr/>
          <a:lstStyle/>
          <a:p>
            <a:r>
              <a:rPr lang="en-US" dirty="0" smtClean="0"/>
              <a:t>Bridging and Mesh Backhaul solutions</a:t>
            </a:r>
          </a:p>
          <a:p>
            <a:endParaRPr lang="en-US" dirty="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743200"/>
            <a:ext cx="6272213"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6632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2400" cy="1066800"/>
          </a:xfrm>
        </p:spPr>
        <p:txBody>
          <a:bodyPr/>
          <a:lstStyle/>
          <a:p>
            <a:r>
              <a:rPr lang="en-US" dirty="0" smtClean="0"/>
              <a:t>Outdoor - Bridging </a:t>
            </a:r>
            <a:r>
              <a:rPr lang="en-US" dirty="0"/>
              <a:t>and Mesh Backhaul solutions</a:t>
            </a:r>
            <a:br>
              <a:rPr lang="en-US" dirty="0"/>
            </a:br>
            <a:endParaRPr lang="en-US" dirty="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207190449"/>
              </p:ext>
            </p:extLst>
          </p:nvPr>
        </p:nvGraphicFramePr>
        <p:xfrm>
          <a:off x="914400" y="2743200"/>
          <a:ext cx="7315200" cy="2110631"/>
        </p:xfrm>
        <a:graphic>
          <a:graphicData uri="http://schemas.openxmlformats.org/drawingml/2006/table">
            <a:tbl>
              <a:tblPr firstRow="1" bandRow="1">
                <a:tableStyleId>{5C22544A-7EE6-4342-B048-85BDC9FD1C3A}</a:tableStyleId>
              </a:tblPr>
              <a:tblGrid>
                <a:gridCol w="1371601"/>
                <a:gridCol w="1280160"/>
                <a:gridCol w="4663439"/>
              </a:tblGrid>
              <a:tr h="977719">
                <a:tc>
                  <a:txBody>
                    <a:bodyPr/>
                    <a:lstStyle/>
                    <a:p>
                      <a:r>
                        <a:rPr lang="en-US" sz="1800" dirty="0" smtClean="0"/>
                        <a:t>Channel</a:t>
                      </a:r>
                    </a:p>
                    <a:p>
                      <a:r>
                        <a:rPr lang="en-US" sz="1800" dirty="0" smtClean="0"/>
                        <a:t>Width</a:t>
                      </a:r>
                      <a:endParaRPr lang="en-US" sz="1800" dirty="0"/>
                    </a:p>
                  </a:txBody>
                  <a:tcPr/>
                </a:tc>
                <a:tc>
                  <a:txBody>
                    <a:bodyPr/>
                    <a:lstStyle/>
                    <a:p>
                      <a:r>
                        <a:rPr lang="en-US" sz="1800" dirty="0" smtClean="0"/>
                        <a:t>Clocking</a:t>
                      </a:r>
                      <a:endParaRPr lang="en-US" sz="1800" dirty="0"/>
                    </a:p>
                  </a:txBody>
                  <a:tcPr/>
                </a:tc>
                <a:tc>
                  <a:txBody>
                    <a:bodyPr/>
                    <a:lstStyle/>
                    <a:p>
                      <a:r>
                        <a:rPr lang="en-US" sz="1800" dirty="0" smtClean="0"/>
                        <a:t>Data rates in </a:t>
                      </a:r>
                      <a:r>
                        <a:rPr lang="en-US" sz="1800" dirty="0" err="1" smtClean="0"/>
                        <a:t>Mbits</a:t>
                      </a:r>
                      <a:r>
                        <a:rPr lang="en-US" sz="1800" dirty="0" smtClean="0"/>
                        <a:t>/S</a:t>
                      </a:r>
                      <a:endParaRPr lang="en-US" sz="1800" dirty="0"/>
                    </a:p>
                  </a:txBody>
                  <a:tcPr/>
                </a:tc>
              </a:tr>
              <a:tr h="566456">
                <a:tc>
                  <a:txBody>
                    <a:bodyPr/>
                    <a:lstStyle/>
                    <a:p>
                      <a:r>
                        <a:rPr lang="en-US" sz="1800" dirty="0" smtClean="0"/>
                        <a:t>5 MHz</a:t>
                      </a:r>
                      <a:endParaRPr lang="en-US" sz="1800" dirty="0"/>
                    </a:p>
                  </a:txBody>
                  <a:tcPr/>
                </a:tc>
                <a:tc>
                  <a:txBody>
                    <a:bodyPr/>
                    <a:lstStyle/>
                    <a:p>
                      <a:r>
                        <a:rPr lang="en-US" sz="1800" dirty="0" smtClean="0"/>
                        <a:t>¼</a:t>
                      </a:r>
                      <a:endParaRPr lang="en-US" sz="1800" dirty="0"/>
                    </a:p>
                  </a:txBody>
                  <a:tcPr/>
                </a:tc>
                <a:tc>
                  <a:txBody>
                    <a:bodyPr/>
                    <a:lstStyle/>
                    <a:p>
                      <a:r>
                        <a:rPr lang="en-US" sz="1800" dirty="0" smtClean="0"/>
                        <a:t>13.5, 12, 9, 6, 4.5, 3, 2.25, 1.5</a:t>
                      </a:r>
                      <a:endParaRPr lang="en-US" sz="1800" dirty="0"/>
                    </a:p>
                  </a:txBody>
                  <a:tcPr/>
                </a:tc>
              </a:tr>
              <a:tr h="566456">
                <a:tc>
                  <a:txBody>
                    <a:bodyPr/>
                    <a:lstStyle/>
                    <a:p>
                      <a:r>
                        <a:rPr lang="en-US" sz="1800" dirty="0" smtClean="0"/>
                        <a:t>2.5 MHz</a:t>
                      </a:r>
                      <a:endParaRPr lang="en-US" sz="1800" dirty="0"/>
                    </a:p>
                  </a:txBody>
                  <a:tcPr/>
                </a:tc>
                <a:tc>
                  <a:txBody>
                    <a:bodyPr/>
                    <a:lstStyle/>
                    <a:p>
                      <a:r>
                        <a:rPr lang="en-US" sz="1800" dirty="0" smtClean="0"/>
                        <a:t>1/8</a:t>
                      </a:r>
                    </a:p>
                  </a:txBody>
                  <a:tcPr/>
                </a:tc>
                <a:tc>
                  <a:txBody>
                    <a:bodyPr/>
                    <a:lstStyle/>
                    <a:p>
                      <a:r>
                        <a:rPr lang="en-US" sz="1800" dirty="0" smtClean="0"/>
                        <a:t>6.7,</a:t>
                      </a:r>
                      <a:r>
                        <a:rPr lang="en-US" sz="1800" baseline="0" dirty="0" smtClean="0"/>
                        <a:t> 6, 4.5, 3, 2.25, 1.5, 1.1, .75</a:t>
                      </a:r>
                      <a:endParaRPr lang="en-US" sz="1800" dirty="0"/>
                    </a:p>
                  </a:txBody>
                  <a:tcPr/>
                </a:tc>
              </a:tr>
            </a:tbl>
          </a:graphicData>
        </a:graphic>
      </p:graphicFrame>
    </p:spTree>
    <p:extLst>
      <p:ext uri="{BB962C8B-B14F-4D97-AF65-F5344CB8AC3E}">
        <p14:creationId xmlns:p14="http://schemas.microsoft.com/office/powerpoint/2010/main" val="2875729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Outdoor Access with low data rates</a:t>
            </a:r>
            <a:br>
              <a:rPr lang="en-US" dirty="0" smtClean="0"/>
            </a:br>
            <a:r>
              <a:rPr lang="en-US" dirty="0" smtClean="0"/>
              <a:t>Smart Grid</a:t>
            </a:r>
            <a:endParaRPr lang="en-US" dirty="0"/>
          </a:p>
        </p:txBody>
      </p:sp>
      <p:sp>
        <p:nvSpPr>
          <p:cNvPr id="3" name="Content Placeholder 2"/>
          <p:cNvSpPr>
            <a:spLocks noGrp="1"/>
          </p:cNvSpPr>
          <p:nvPr>
            <p:ph idx="1"/>
          </p:nvPr>
        </p:nvSpPr>
        <p:spPr/>
        <p:txBody>
          <a:bodyPr/>
          <a:lstStyle/>
          <a:p>
            <a:r>
              <a:rPr lang="en-US" dirty="0" smtClean="0"/>
              <a:t>From nist_80211_MAC_readme.pdf,</a:t>
            </a:r>
          </a:p>
          <a:p>
            <a:r>
              <a:rPr lang="en-US" dirty="0" smtClean="0"/>
              <a:t>With 1 Mbit/s and 100 byte payload, saturation of a single </a:t>
            </a:r>
            <a:r>
              <a:rPr lang="en-US" smtClean="0"/>
              <a:t>channel is at </a:t>
            </a:r>
            <a:r>
              <a:rPr lang="en-US" dirty="0" smtClean="0"/>
              <a:t>6.4 </a:t>
            </a:r>
            <a:r>
              <a:rPr lang="en-US" dirty="0" err="1" smtClean="0"/>
              <a:t>kbits</a:t>
            </a:r>
            <a:r>
              <a:rPr lang="en-US" dirty="0" smtClean="0"/>
              <a:t>/s.</a:t>
            </a:r>
          </a:p>
          <a:p>
            <a:r>
              <a:rPr lang="en-US" dirty="0" smtClean="0"/>
              <a:t>If sensors send 100 byte payload ever 15 minutes, can support 7200 devices.</a:t>
            </a:r>
            <a:endParaRPr lang="en-US" dirty="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378220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Outdoor Access with low data </a:t>
            </a:r>
            <a:r>
              <a:rPr lang="en-US" dirty="0" smtClean="0"/>
              <a:t>rates</a:t>
            </a:r>
            <a:br>
              <a:rPr lang="en-US" dirty="0" smtClean="0"/>
            </a:br>
            <a:r>
              <a:rPr lang="en-US" dirty="0" smtClean="0"/>
              <a:t>Other than Smart Grid</a:t>
            </a:r>
            <a:endParaRPr lang="en-US" dirty="0"/>
          </a:p>
        </p:txBody>
      </p:sp>
      <p:sp>
        <p:nvSpPr>
          <p:cNvPr id="3" name="Content Placeholder 2"/>
          <p:cNvSpPr>
            <a:spLocks noGrp="1"/>
          </p:cNvSpPr>
          <p:nvPr>
            <p:ph idx="1"/>
          </p:nvPr>
        </p:nvSpPr>
        <p:spPr/>
        <p:txBody>
          <a:bodyPr/>
          <a:lstStyle/>
          <a:p>
            <a:r>
              <a:rPr lang="en-US" dirty="0"/>
              <a:t>D</a:t>
            </a:r>
            <a:r>
              <a:rPr lang="en-US" dirty="0" smtClean="0"/>
              <a:t>evices in following areas,</a:t>
            </a:r>
          </a:p>
          <a:p>
            <a:pPr lvl="1"/>
            <a:r>
              <a:rPr lang="en-US" dirty="0" smtClean="0"/>
              <a:t>Ranching</a:t>
            </a:r>
          </a:p>
          <a:p>
            <a:pPr lvl="1"/>
            <a:r>
              <a:rPr lang="en-US" dirty="0" smtClean="0"/>
              <a:t>Mountainous</a:t>
            </a:r>
          </a:p>
          <a:p>
            <a:pPr lvl="1"/>
            <a:r>
              <a:rPr lang="en-US" dirty="0" smtClean="0"/>
              <a:t>Farming and Agricultural</a:t>
            </a:r>
          </a:p>
          <a:p>
            <a:pPr lvl="1"/>
            <a:r>
              <a:rPr lang="en-US" dirty="0" smtClean="0"/>
              <a:t>Hunting Lodge</a:t>
            </a:r>
          </a:p>
          <a:p>
            <a:pPr lvl="1"/>
            <a:r>
              <a:rPr lang="en-US" dirty="0" smtClean="0"/>
              <a:t>Light residential and suburban</a:t>
            </a:r>
          </a:p>
          <a:p>
            <a:r>
              <a:rPr lang="en-US" dirty="0" smtClean="0"/>
              <a:t>Types of traffic</a:t>
            </a:r>
          </a:p>
          <a:p>
            <a:pPr lvl="1"/>
            <a:r>
              <a:rPr lang="en-US" dirty="0" smtClean="0"/>
              <a:t>Sensors</a:t>
            </a:r>
          </a:p>
          <a:p>
            <a:pPr lvl="1"/>
            <a:r>
              <a:rPr lang="en-US" dirty="0" smtClean="0"/>
              <a:t>Video surveillance</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06727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Indoor access with low data rates</a:t>
            </a:r>
            <a:endParaRPr lang="en-US" dirty="0"/>
          </a:p>
        </p:txBody>
      </p:sp>
      <p:sp>
        <p:nvSpPr>
          <p:cNvPr id="3" name="Content Placeholder 2"/>
          <p:cNvSpPr>
            <a:spLocks noGrp="1"/>
          </p:cNvSpPr>
          <p:nvPr>
            <p:ph idx="1"/>
          </p:nvPr>
        </p:nvSpPr>
        <p:spPr/>
        <p:txBody>
          <a:bodyPr/>
          <a:lstStyle/>
          <a:p>
            <a:r>
              <a:rPr lang="en-US" dirty="0" smtClean="0"/>
              <a:t>Q: Why if IEEE 802.11 is already widely available indoors?</a:t>
            </a:r>
          </a:p>
          <a:p>
            <a:r>
              <a:rPr lang="en-US" dirty="0" smtClean="0"/>
              <a:t>A</a:t>
            </a:r>
            <a:r>
              <a:rPr lang="en-US" dirty="0"/>
              <a:t>: Depending on the aggregate low data rate traffic volume and packet sizes, its clustering in space and time, the low data rate traffic can affect the high rate traffic operating on the same channel. Depending on the number of channels available, this may not be a problem.</a:t>
            </a:r>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106218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Indoor </a:t>
            </a:r>
            <a:r>
              <a:rPr lang="en-US" dirty="0"/>
              <a:t>Access with low data rates</a:t>
            </a:r>
          </a:p>
        </p:txBody>
      </p:sp>
      <p:sp>
        <p:nvSpPr>
          <p:cNvPr id="3" name="Content Placeholder 2"/>
          <p:cNvSpPr>
            <a:spLocks noGrp="1"/>
          </p:cNvSpPr>
          <p:nvPr>
            <p:ph idx="1"/>
          </p:nvPr>
        </p:nvSpPr>
        <p:spPr/>
        <p:txBody>
          <a:bodyPr/>
          <a:lstStyle/>
          <a:p>
            <a:r>
              <a:rPr lang="en-US" dirty="0"/>
              <a:t>Types of traffic</a:t>
            </a:r>
          </a:p>
          <a:p>
            <a:pPr lvl="1"/>
            <a:r>
              <a:rPr lang="en-US" dirty="0"/>
              <a:t>Sensors</a:t>
            </a:r>
          </a:p>
          <a:p>
            <a:pPr lvl="1"/>
            <a:r>
              <a:rPr lang="en-US" dirty="0"/>
              <a:t>Video </a:t>
            </a:r>
            <a:r>
              <a:rPr lang="en-US" dirty="0" smtClean="0"/>
              <a:t>surveillance</a:t>
            </a:r>
          </a:p>
          <a:p>
            <a:pPr lvl="1"/>
            <a:r>
              <a:rPr lang="en-US" dirty="0" smtClean="0"/>
              <a:t>Consumer electronics</a:t>
            </a:r>
          </a:p>
          <a:p>
            <a:pPr lvl="2"/>
            <a:r>
              <a:rPr lang="en-US" sz="2000" dirty="0" smtClean="0"/>
              <a:t>Cameras</a:t>
            </a:r>
          </a:p>
          <a:p>
            <a:pPr lvl="1"/>
            <a:r>
              <a:rPr lang="en-US" dirty="0" smtClean="0"/>
              <a:t>Healthcare</a:t>
            </a:r>
          </a:p>
          <a:p>
            <a:pPr lvl="2"/>
            <a:r>
              <a:rPr lang="en-US" sz="2000" dirty="0" smtClean="0"/>
              <a:t>Bio-sensors</a:t>
            </a:r>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075302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867</TotalTime>
  <Words>369</Words>
  <Application>Microsoft Office PowerPoint</Application>
  <PresentationFormat>On-screen Show (4:3)</PresentationFormat>
  <Paragraphs>92</Paragraphs>
  <Slides>10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802-11-PathProtection</vt:lpstr>
      <vt:lpstr>Document</vt:lpstr>
      <vt:lpstr>Sub 1 GHz license-exempt Use Cases</vt:lpstr>
      <vt:lpstr>Abstract</vt:lpstr>
      <vt:lpstr>Excerpts from PAR</vt:lpstr>
      <vt:lpstr>Outdoor</vt:lpstr>
      <vt:lpstr>Outdoor - Bridging and Mesh Backhaul solutions </vt:lpstr>
      <vt:lpstr>Outdoor Access with low data rates Smart Grid</vt:lpstr>
      <vt:lpstr>Outdoor Access with low data rates Other than Smart Grid</vt:lpstr>
      <vt:lpstr>Indoor access with low data rates</vt:lpstr>
      <vt:lpstr>Indoor Access with low data rates</vt:lpstr>
      <vt:lpstr>References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Sub 1 GHz</dc:title>
  <dc:creator>David Halasz</dc:creator>
  <cp:lastModifiedBy>Dave Halasz</cp:lastModifiedBy>
  <cp:revision>98</cp:revision>
  <cp:lastPrinted>1998-02-10T13:28:06Z</cp:lastPrinted>
  <dcterms:created xsi:type="dcterms:W3CDTF">2009-11-09T00:32:22Z</dcterms:created>
  <dcterms:modified xsi:type="dcterms:W3CDTF">2010-09-07T16:58:33Z</dcterms:modified>
</cp:coreProperties>
</file>