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08" r:id="rId3"/>
    <p:sldId id="284" r:id="rId4"/>
    <p:sldId id="285" r:id="rId5"/>
    <p:sldId id="286" r:id="rId6"/>
    <p:sldId id="287" r:id="rId7"/>
    <p:sldId id="311" r:id="rId8"/>
    <p:sldId id="288" r:id="rId9"/>
    <p:sldId id="291" r:id="rId10"/>
    <p:sldId id="292" r:id="rId11"/>
    <p:sldId id="295" r:id="rId12"/>
    <p:sldId id="296" r:id="rId13"/>
    <p:sldId id="297" r:id="rId14"/>
    <p:sldId id="298" r:id="rId15"/>
    <p:sldId id="299" r:id="rId16"/>
    <p:sldId id="300" r:id="rId17"/>
    <p:sldId id="301" r:id="rId18"/>
    <p:sldId id="302" r:id="rId19"/>
    <p:sldId id="309" r:id="rId20"/>
    <p:sldId id="304" r:id="rId21"/>
    <p:sldId id="305" r:id="rId22"/>
    <p:sldId id="306" r:id="rId23"/>
    <p:sldId id="307" r:id="rId24"/>
    <p:sldId id="310" r:id="rId2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2" autoAdjust="0"/>
  </p:normalViewPr>
  <p:slideViewPr>
    <p:cSldViewPr>
      <p:cViewPr varScale="1">
        <p:scale>
          <a:sx n="70" d="100"/>
          <a:sy n="70" d="100"/>
        </p:scale>
        <p:origin x="-510" y="-102"/>
      </p:cViewPr>
      <p:guideLst>
        <p:guide orient="horz" pos="2160"/>
        <p:guide pos="2880"/>
      </p:guideLst>
    </p:cSldViewPr>
  </p:slideViewPr>
  <p:notesTextViewPr>
    <p:cViewPr>
      <p:scale>
        <a:sx n="100" d="100"/>
        <a:sy n="100" d="100"/>
      </p:scale>
      <p:origin x="0" y="0"/>
    </p:cViewPr>
  </p:notesTextViewPr>
  <p:notesViewPr>
    <p:cSldViewPr>
      <p:cViewPr varScale="1">
        <p:scale>
          <a:sx n="50" d="100"/>
          <a:sy n="50" d="100"/>
        </p:scale>
        <p:origin x="-1944" y="-10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7013" y="196850"/>
            <a:ext cx="2351087"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3075" name="Rectangle 3"/>
          <p:cNvSpPr>
            <a:spLocks noGrp="1" noChangeArrowheads="1"/>
          </p:cNvSpPr>
          <p:nvPr>
            <p:ph type="dt" sz="quarter" idx="1"/>
          </p:nvPr>
        </p:nvSpPr>
        <p:spPr bwMode="auto">
          <a:xfrm>
            <a:off x="711200" y="196850"/>
            <a:ext cx="982663"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a:t>Month Year</a:t>
            </a:r>
          </a:p>
        </p:txBody>
      </p:sp>
      <p:sp>
        <p:nvSpPr>
          <p:cNvPr id="3076" name="Rectangle 4"/>
          <p:cNvSpPr>
            <a:spLocks noGrp="1" noChangeArrowheads="1"/>
          </p:cNvSpPr>
          <p:nvPr>
            <p:ph type="ftr" sz="quarter" idx="2"/>
          </p:nvPr>
        </p:nvSpPr>
        <p:spPr bwMode="auto">
          <a:xfrm>
            <a:off x="4818063" y="990600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208338" y="99060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pPr>
              <a:defRPr/>
            </a:pPr>
            <a:r>
              <a:rPr lang="en-US" altLang="ja-JP"/>
              <a:t>Page </a:t>
            </a:r>
            <a:fld id="{C376EA18-CBA3-4B6B-B6E2-2DEC35AD9A6A}" type="slidenum">
              <a:rPr lang="en-US" altLang="ja-JP"/>
              <a:pPr>
                <a:defRPr/>
              </a:pPr>
              <a:t>&lt;#&gt;</a:t>
            </a:fld>
            <a:endParaRPr lang="en-US" altLang="ja-JP"/>
          </a:p>
        </p:txBody>
      </p:sp>
      <p:sp>
        <p:nvSpPr>
          <p:cNvPr id="3078"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3079" name="Rectangle 7"/>
          <p:cNvSpPr>
            <a:spLocks noChangeArrowheads="1"/>
          </p:cNvSpPr>
          <p:nvPr/>
        </p:nvSpPr>
        <p:spPr bwMode="auto">
          <a:xfrm>
            <a:off x="709613" y="9906000"/>
            <a:ext cx="719137" cy="184150"/>
          </a:xfrm>
          <a:prstGeom prst="rect">
            <a:avLst/>
          </a:prstGeom>
          <a:noFill/>
          <a:ln w="9525">
            <a:noFill/>
            <a:miter lim="800000"/>
            <a:headEnd/>
            <a:tailEnd/>
          </a:ln>
          <a:effectLst/>
        </p:spPr>
        <p:txBody>
          <a:bodyPr wrap="none" lIns="0" tIns="0" rIns="0" bIns="0">
            <a:spAutoFit/>
          </a:bodyPr>
          <a:lstStyle/>
          <a:p>
            <a:pPr defTabSz="997858">
              <a:defRPr/>
            </a:pPr>
            <a:r>
              <a:rPr lang="en-US" altLang="ja-JP" dirty="0"/>
              <a:t>Submission</a:t>
            </a:r>
          </a:p>
        </p:txBody>
      </p:sp>
      <p:sp>
        <p:nvSpPr>
          <p:cNvPr id="3080"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1463" y="107950"/>
            <a:ext cx="2349500"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2051" name="Rectangle 3"/>
          <p:cNvSpPr>
            <a:spLocks noGrp="1" noChangeArrowheads="1"/>
          </p:cNvSpPr>
          <p:nvPr>
            <p:ph type="dt" idx="1"/>
          </p:nvPr>
        </p:nvSpPr>
        <p:spPr bwMode="auto">
          <a:xfrm>
            <a:off x="669925" y="107950"/>
            <a:ext cx="981075"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a:t>Month Year</a:t>
            </a:r>
          </a:p>
        </p:txBody>
      </p:sp>
      <p:sp>
        <p:nvSpPr>
          <p:cNvPr id="11268"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150" y="4860925"/>
            <a:ext cx="5207000" cy="4606925"/>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4286250" y="9909175"/>
            <a:ext cx="21447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306763" y="990917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Page </a:t>
            </a:r>
            <a:fld id="{A405E160-B28A-49A4-986D-E01C7ECB54C2}" type="slidenum">
              <a:rPr lang="en-US" altLang="ja-JP"/>
              <a:pPr>
                <a:defRPr/>
              </a:pPr>
              <a:t>&lt;#&gt;</a:t>
            </a:fld>
            <a:endParaRPr lang="en-US" altLang="ja-JP"/>
          </a:p>
        </p:txBody>
      </p:sp>
      <p:sp>
        <p:nvSpPr>
          <p:cNvPr id="2056" name="Rectangle 8"/>
          <p:cNvSpPr>
            <a:spLocks noChangeArrowheads="1"/>
          </p:cNvSpPr>
          <p:nvPr/>
        </p:nvSpPr>
        <p:spPr bwMode="auto">
          <a:xfrm>
            <a:off x="741363" y="9909175"/>
            <a:ext cx="717550" cy="184150"/>
          </a:xfrm>
          <a:prstGeom prst="rect">
            <a:avLst/>
          </a:prstGeom>
          <a:noFill/>
          <a:ln w="9525">
            <a:noFill/>
            <a:miter lim="800000"/>
            <a:headEnd/>
            <a:tailEnd/>
          </a:ln>
          <a:effectLst/>
        </p:spPr>
        <p:txBody>
          <a:bodyPr wrap="none" lIns="0" tIns="0" rIns="0" bIns="0">
            <a:spAutoFit/>
          </a:bodyPr>
          <a:lstStyle/>
          <a:p>
            <a:pPr>
              <a:defRPr/>
            </a:pPr>
            <a:r>
              <a:rPr lang="en-US" altLang="ja-JP"/>
              <a:t>Submission</a:t>
            </a:r>
          </a:p>
        </p:txBody>
      </p:sp>
      <p:sp>
        <p:nvSpPr>
          <p:cNvPr id="205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205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pPr defTabSz="996950"/>
            <a:r>
              <a:rPr lang="en-US" altLang="ja-JP" smtClean="0"/>
              <a:t>doc.: IEEE 802.11-10/00xxr0</a:t>
            </a:r>
            <a:endParaRPr lang="en-US" altLang="ja-JP"/>
          </a:p>
        </p:txBody>
      </p:sp>
      <p:sp>
        <p:nvSpPr>
          <p:cNvPr id="12291" name="Rectangle 3"/>
          <p:cNvSpPr>
            <a:spLocks noGrp="1" noChangeArrowheads="1"/>
          </p:cNvSpPr>
          <p:nvPr>
            <p:ph type="dt" sz="quarter" idx="1"/>
          </p:nvPr>
        </p:nvSpPr>
        <p:spPr>
          <a:noFill/>
        </p:spPr>
        <p:txBody>
          <a:bodyPr/>
          <a:lstStyle/>
          <a:p>
            <a:pPr defTabSz="996950"/>
            <a:r>
              <a:rPr lang="en-US" altLang="ja-JP" smtClean="0"/>
              <a:t>Month Year</a:t>
            </a:r>
          </a:p>
        </p:txBody>
      </p:sp>
      <p:sp>
        <p:nvSpPr>
          <p:cNvPr id="12292" name="Rectangle 6"/>
          <p:cNvSpPr>
            <a:spLocks noGrp="1" noChangeArrowheads="1"/>
          </p:cNvSpPr>
          <p:nvPr>
            <p:ph type="ftr" sz="quarter" idx="4"/>
          </p:nvPr>
        </p:nvSpPr>
        <p:spPr>
          <a:noFill/>
        </p:spPr>
        <p:txBody>
          <a:bodyPr/>
          <a:lstStyle/>
          <a:p>
            <a:pPr marL="487363" lvl="4" defTabSz="996950"/>
            <a:r>
              <a:rPr lang="en-US" altLang="ja-JP" smtClean="0"/>
              <a:t>John Doe, Some Company</a:t>
            </a:r>
          </a:p>
        </p:txBody>
      </p:sp>
      <p:sp>
        <p:nvSpPr>
          <p:cNvPr id="12293" name="Rectangle 7"/>
          <p:cNvSpPr>
            <a:spLocks noGrp="1" noChangeArrowheads="1"/>
          </p:cNvSpPr>
          <p:nvPr>
            <p:ph type="sldNum" sz="quarter" idx="5"/>
          </p:nvPr>
        </p:nvSpPr>
        <p:spPr>
          <a:xfrm>
            <a:off x="3408363" y="9909175"/>
            <a:ext cx="415925" cy="184150"/>
          </a:xfrm>
          <a:noFill/>
        </p:spPr>
        <p:txBody>
          <a:bodyPr/>
          <a:lstStyle/>
          <a:p>
            <a:pPr defTabSz="996950"/>
            <a:r>
              <a:rPr lang="en-US" altLang="ja-JP" smtClean="0"/>
              <a:t>Page </a:t>
            </a:r>
            <a:fld id="{4CD3B396-7D93-48BB-9E0B-F1FF03368ADA}" type="slidenum">
              <a:rPr lang="en-US" altLang="ja-JP" smtClean="0"/>
              <a:pPr defTabSz="996950"/>
              <a:t>1</a:t>
            </a:fld>
            <a:endParaRPr lang="en-US" altLang="ja-JP" smtClean="0"/>
          </a:p>
        </p:txBody>
      </p:sp>
      <p:sp>
        <p:nvSpPr>
          <p:cNvPr id="12294" name="Rectangle 2"/>
          <p:cNvSpPr>
            <a:spLocks noGrp="1" noRot="1" noChangeAspect="1" noChangeArrowheads="1" noTextEdit="1"/>
          </p:cNvSpPr>
          <p:nvPr>
            <p:ph type="sldImg"/>
          </p:nvPr>
        </p:nvSpPr>
        <p:spPr>
          <a:ln/>
        </p:spPr>
      </p:sp>
      <p:sp>
        <p:nvSpPr>
          <p:cNvPr id="12295"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February 2010</a:t>
            </a:r>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B7DB0BC-3D34-47AF-B328-CAF18124B33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endParaRPr lang="ja-JP" altLang="en-US"/>
          </a:p>
        </p:txBody>
      </p:sp>
      <p:sp>
        <p:nvSpPr>
          <p:cNvPr id="4" name="Rectangle 4"/>
          <p:cNvSpPr>
            <a:spLocks noGrp="1" noChangeArrowheads="1"/>
          </p:cNvSpPr>
          <p:nvPr>
            <p:ph type="dt" sz="half" idx="10"/>
          </p:nvPr>
        </p:nvSpPr>
        <p:spPr>
          <a:xfrm>
            <a:off x="696913" y="334963"/>
            <a:ext cx="891270" cy="276999"/>
          </a:xfrm>
          <a:ln/>
        </p:spPr>
        <p:txBody>
          <a:bodyPr/>
          <a:lstStyle>
            <a:lvl1pPr>
              <a:defRPr/>
            </a:lvl1pPr>
          </a:lstStyle>
          <a:p>
            <a:pPr>
              <a:defRPr/>
            </a:pPr>
            <a:r>
              <a:rPr lang="en-US" altLang="ja-JP" dirty="0" smtClean="0"/>
              <a:t>Feb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F04E15-4554-472F-B5DD-EF4DC77A8C2F}"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a:t>February 2010</a:t>
            </a:r>
          </a:p>
        </p:txBody>
      </p:sp>
      <p:sp>
        <p:nvSpPr>
          <p:cNvPr id="4"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F0923266-A202-4A03-B1C6-EB832B6C5CB0}"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4963"/>
            <a:ext cx="145573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ＭＳ Ｐゴシック" charset="-128"/>
              </a:defRPr>
            </a:lvl1pPr>
          </a:lstStyle>
          <a:p>
            <a:pPr>
              <a:defRPr/>
            </a:pPr>
            <a:r>
              <a:rPr lang="en-US" altLang="ja-JP"/>
              <a:t>February 2010</a:t>
            </a:r>
          </a:p>
        </p:txBody>
      </p:sp>
      <p:sp>
        <p:nvSpPr>
          <p:cNvPr id="1029" name="Rectangle 5"/>
          <p:cNvSpPr>
            <a:spLocks noGrp="1" noChangeArrowheads="1"/>
          </p:cNvSpPr>
          <p:nvPr>
            <p:ph type="ftr" sz="quarter" idx="3"/>
          </p:nvPr>
        </p:nvSpPr>
        <p:spPr bwMode="auto">
          <a:xfrm>
            <a:off x="7353300" y="6475413"/>
            <a:ext cx="11906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ＭＳ Ｐゴシック" charset="-128"/>
              </a:defRPr>
            </a:lvl1pPr>
          </a:lstStyle>
          <a:p>
            <a:pPr>
              <a:defRPr/>
            </a:pPr>
            <a:r>
              <a:rPr lang="da-DK" altLang="ja-JP"/>
              <a:t>Yohannes Alemseged et al,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a:defRPr/>
            </a:pPr>
            <a:r>
              <a:rPr lang="en-US" altLang="ja-JP"/>
              <a:t>Slide </a:t>
            </a:r>
            <a:fld id="{B21E368A-65BF-40EF-B00C-3CBF7C954686}" type="slidenum">
              <a:rPr lang="en-US" altLang="ja-JP"/>
              <a:pPr>
                <a:defRPr/>
              </a:pPr>
              <a:t>&lt;#&gt;</a:t>
            </a:fld>
            <a:endParaRPr lang="en-US" altLang="ja-JP"/>
          </a:p>
        </p:txBody>
      </p:sp>
      <p:sp>
        <p:nvSpPr>
          <p:cNvPr id="1031" name="Rectangle 7"/>
          <p:cNvSpPr>
            <a:spLocks noChangeArrowheads="1"/>
          </p:cNvSpPr>
          <p:nvPr/>
        </p:nvSpPr>
        <p:spPr bwMode="auto">
          <a:xfrm>
            <a:off x="4984557" y="334963"/>
            <a:ext cx="34609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err="1">
                <a:ea typeface="ＭＳ Ｐゴシック" charset="-128"/>
              </a:rPr>
              <a:t>doc.:IEEE</a:t>
            </a:r>
            <a:r>
              <a:rPr lang="en-US" altLang="ja-JP" sz="1800" b="1" dirty="0">
                <a:ea typeface="ＭＳ Ｐゴシック" charset="-128"/>
              </a:rPr>
              <a:t> </a:t>
            </a:r>
            <a:r>
              <a:rPr lang="en-US" altLang="ja-JP" sz="1800" b="1" dirty="0" smtClean="0">
                <a:ea typeface="ＭＳ Ｐゴシック" charset="-128"/>
              </a:rPr>
              <a:t>802.11af-10/0260r</a:t>
            </a:r>
            <a:r>
              <a:rPr lang="ja-JP" altLang="en-US" sz="1800" b="1" dirty="0" smtClean="0">
                <a:ea typeface="ＭＳ Ｐゴシック" charset="-128"/>
              </a:rPr>
              <a:t>１</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sz="2400">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ltLang="ja-JP" smtClean="0"/>
              <a:t>February 2010</a:t>
            </a:r>
          </a:p>
        </p:txBody>
      </p:sp>
      <p:sp>
        <p:nvSpPr>
          <p:cNvPr id="1028" name="Footer Placeholder 4"/>
          <p:cNvSpPr>
            <a:spLocks noGrp="1"/>
          </p:cNvSpPr>
          <p:nvPr>
            <p:ph type="ftr" sz="quarter" idx="11"/>
          </p:nvPr>
        </p:nvSpPr>
        <p:spPr>
          <a:noFill/>
        </p:spPr>
        <p:txBody>
          <a:bodyPr/>
          <a:lstStyle/>
          <a:p>
            <a:r>
              <a:rPr lang="da-DK" altLang="ja-JP" smtClean="0"/>
              <a:t>Yohannes Alemseged et al, NICT</a:t>
            </a:r>
            <a:endParaRPr lang="en-US" altLang="ja-JP" smtClean="0"/>
          </a:p>
        </p:txBody>
      </p:sp>
      <p:sp>
        <p:nvSpPr>
          <p:cNvPr id="1029" name="Slide Number Placeholder 5"/>
          <p:cNvSpPr>
            <a:spLocks noGrp="1"/>
          </p:cNvSpPr>
          <p:nvPr>
            <p:ph type="sldNum" sz="quarter" idx="12"/>
          </p:nvPr>
        </p:nvSpPr>
        <p:spPr>
          <a:noFill/>
        </p:spPr>
        <p:txBody>
          <a:bodyPr/>
          <a:lstStyle/>
          <a:p>
            <a:r>
              <a:rPr lang="en-US" altLang="ja-JP" smtClean="0"/>
              <a:t>Slide </a:t>
            </a:r>
            <a:fld id="{624ADB78-6C7B-4A97-AA38-45FDF9A9F7EE}" type="slidenum">
              <a:rPr lang="en-US" altLang="ja-JP" smtClean="0"/>
              <a:pPr/>
              <a:t>1</a:t>
            </a:fld>
            <a:endParaRPr lang="en-US" altLang="ja-JP" smtClean="0"/>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r>
              <a:rPr lang="en-US" altLang="ja-JP" sz="900" b="1">
                <a:ea typeface="ＭＳ Ｐゴシック" charset="-128"/>
              </a:rPr>
              <a:t>Notice:</a:t>
            </a:r>
            <a:r>
              <a:rPr lang="en-US" altLang="ja-JP" sz="900">
                <a:ea typeface="ＭＳ Ｐゴシック" charset="-128"/>
              </a:rPr>
              <a:t> </a:t>
            </a:r>
            <a:r>
              <a:rPr lang="en-US" altLang="ja-JP" sz="800">
                <a:ea typeface="ＭＳ Ｐゴシック" charset="-128"/>
              </a:rPr>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a:ea typeface="ＭＳ Ｐゴシック" charset="-128"/>
            </a:endParaRPr>
          </a:p>
        </p:txBody>
      </p:sp>
      <p:sp>
        <p:nvSpPr>
          <p:cNvPr id="1033" name="Rectangle 12"/>
          <p:cNvSpPr>
            <a:spLocks noChangeArrowheads="1"/>
          </p:cNvSpPr>
          <p:nvPr/>
        </p:nvSpPr>
        <p:spPr bwMode="auto">
          <a:xfrm>
            <a:off x="642910" y="2285992"/>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dirty="0">
                <a:ea typeface="ＭＳ Ｐゴシック" charset="-128"/>
              </a:rPr>
              <a:t>Authors:</a:t>
            </a:r>
            <a:endParaRPr lang="en-US" altLang="ja-JP" sz="2000" dirty="0">
              <a:ea typeface="ＭＳ Ｐゴシック" charset="-128"/>
            </a:endParaRPr>
          </a:p>
        </p:txBody>
      </p:sp>
      <p:graphicFrame>
        <p:nvGraphicFramePr>
          <p:cNvPr id="1026" name="Object 11"/>
          <p:cNvGraphicFramePr>
            <a:graphicFrameLocks noChangeAspect="1"/>
          </p:cNvGraphicFramePr>
          <p:nvPr/>
        </p:nvGraphicFramePr>
        <p:xfrm>
          <a:off x="714348" y="2786058"/>
          <a:ext cx="7450138" cy="2593975"/>
        </p:xfrm>
        <a:graphic>
          <a:graphicData uri="http://schemas.openxmlformats.org/presentationml/2006/ole">
            <p:oleObj spid="_x0000_s1026" name="Document" r:id="rId4" imgW="8908034" imgH="3073039" progId="Word.Document.8">
              <p:embed/>
            </p:oleObj>
          </a:graphicData>
        </a:graphic>
      </p:graphicFrame>
      <p:sp>
        <p:nvSpPr>
          <p:cNvPr id="11" name="Title 1"/>
          <p:cNvSpPr txBox="1">
            <a:spLocks/>
          </p:cNvSpPr>
          <p:nvPr/>
        </p:nvSpPr>
        <p:spPr bwMode="auto">
          <a:xfrm>
            <a:off x="642910" y="1000108"/>
            <a:ext cx="8072494" cy="15314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fontScale="25000" lnSpcReduction="20000"/>
          </a:bodyPr>
          <a:lstStyle/>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Radio Resource Measurement Type and Procedure for TVWS application under FCC rules</a:t>
            </a:r>
          </a:p>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9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Date:</a:t>
            </a:r>
            <a:r>
              <a:rPr kumimoji="1" lang="en-US" sz="96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2010-02-24</a:t>
            </a: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1" lang="en-US" sz="32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Measurement type definitions for  measurement requests/reports</a:t>
            </a:r>
            <a:endParaRPr lang="en-US" dirty="0"/>
          </a:p>
        </p:txBody>
      </p:sp>
      <p:sp>
        <p:nvSpPr>
          <p:cNvPr id="3" name="Content Placeholder 2"/>
          <p:cNvSpPr>
            <a:spLocks noGrp="1"/>
          </p:cNvSpPr>
          <p:nvPr>
            <p:ph idx="1"/>
          </p:nvPr>
        </p:nvSpPr>
        <p:spPr/>
        <p:txBody>
          <a:bodyPr>
            <a:normAutofit fontScale="85000" lnSpcReduction="20000"/>
          </a:bodyPr>
          <a:lstStyle/>
          <a:p>
            <a:r>
              <a:rPr lang="en-US" sz="2600" b="0" dirty="0" smtClean="0">
                <a:solidFill>
                  <a:srgbClr val="00B050"/>
                </a:solidFill>
              </a:rPr>
              <a:t>Basic request/report</a:t>
            </a:r>
          </a:p>
          <a:p>
            <a:r>
              <a:rPr lang="en-US" sz="2600" b="0" dirty="0" smtClean="0">
                <a:solidFill>
                  <a:srgbClr val="00B050"/>
                </a:solidFill>
              </a:rPr>
              <a:t>Clear Channel assessment (CCA) request/report</a:t>
            </a:r>
          </a:p>
          <a:p>
            <a:r>
              <a:rPr lang="en-US" sz="2600" b="0" dirty="0" smtClean="0">
                <a:solidFill>
                  <a:srgbClr val="00B050"/>
                </a:solidFill>
              </a:rPr>
              <a:t>Received power </a:t>
            </a:r>
            <a:r>
              <a:rPr lang="en-US" sz="2600" b="0" dirty="0" err="1" smtClean="0">
                <a:solidFill>
                  <a:srgbClr val="00B050"/>
                </a:solidFill>
              </a:rPr>
              <a:t>ind</a:t>
            </a:r>
            <a:r>
              <a:rPr lang="en-US" sz="2600" b="0" dirty="0" smtClean="0">
                <a:solidFill>
                  <a:srgbClr val="00B050"/>
                </a:solidFill>
              </a:rPr>
              <a:t>.(RPI) histogram request/report</a:t>
            </a:r>
          </a:p>
          <a:p>
            <a:r>
              <a:rPr lang="en-US" sz="2600" dirty="0" smtClean="0">
                <a:solidFill>
                  <a:schemeClr val="accent2">
                    <a:lumMod val="75000"/>
                  </a:schemeClr>
                </a:solidFill>
              </a:rPr>
              <a:t>Primary signal identification </a:t>
            </a:r>
          </a:p>
          <a:p>
            <a:r>
              <a:rPr lang="en-US" sz="2600" b="0" dirty="0" smtClean="0">
                <a:solidFill>
                  <a:srgbClr val="00B050"/>
                </a:solidFill>
              </a:rPr>
              <a:t>Channel load request/report</a:t>
            </a:r>
          </a:p>
          <a:p>
            <a:r>
              <a:rPr lang="en-US" sz="2600" b="0" dirty="0" smtClean="0">
                <a:solidFill>
                  <a:srgbClr val="00B050"/>
                </a:solidFill>
              </a:rPr>
              <a:t>Noise histogram request/report</a:t>
            </a:r>
          </a:p>
          <a:p>
            <a:r>
              <a:rPr lang="en-US" sz="2600" b="0" dirty="0" smtClean="0"/>
              <a:t>Beacon request/report</a:t>
            </a:r>
          </a:p>
          <a:p>
            <a:r>
              <a:rPr lang="en-US" sz="2600" b="0" dirty="0" smtClean="0"/>
              <a:t>STA statistics request/report</a:t>
            </a:r>
          </a:p>
          <a:p>
            <a:r>
              <a:rPr lang="en-US" sz="2600" b="0" dirty="0" smtClean="0"/>
              <a:t>LCI request/report</a:t>
            </a:r>
          </a:p>
          <a:p>
            <a:r>
              <a:rPr lang="en-US" sz="2600" b="0" dirty="0" smtClean="0"/>
              <a:t>Transmit stream/category measurement request/report</a:t>
            </a:r>
          </a:p>
          <a:p>
            <a:r>
              <a:rPr lang="en-US" sz="2600" b="0" dirty="0" smtClean="0"/>
              <a:t>Reserved</a:t>
            </a:r>
          </a:p>
          <a:p>
            <a:r>
              <a:rPr lang="en-US" sz="2600" b="0" dirty="0" smtClean="0"/>
              <a:t>Measurement pause request</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10</a:t>
            </a:fld>
            <a:endParaRPr lang="en-US"/>
          </a:p>
        </p:txBody>
      </p:sp>
      <p:sp>
        <p:nvSpPr>
          <p:cNvPr id="6" name="Right Brace 5"/>
          <p:cNvSpPr/>
          <p:nvPr/>
        </p:nvSpPr>
        <p:spPr>
          <a:xfrm>
            <a:off x="7500958" y="1755628"/>
            <a:ext cx="817419" cy="131618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7897985" y="3114693"/>
            <a:ext cx="817419" cy="27431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929586" y="1928802"/>
            <a:ext cx="1536767" cy="646331"/>
          </a:xfrm>
          <a:prstGeom prst="rect">
            <a:avLst/>
          </a:prstGeom>
          <a:noFill/>
        </p:spPr>
        <p:txBody>
          <a:bodyPr wrap="none" rtlCol="0">
            <a:spAutoFit/>
          </a:bodyPr>
          <a:lstStyle/>
          <a:p>
            <a:r>
              <a:rPr lang="en-US" dirty="0" smtClean="0"/>
              <a:t>For spectrum</a:t>
            </a:r>
          </a:p>
          <a:p>
            <a:r>
              <a:rPr lang="en-US" dirty="0" smtClean="0"/>
              <a:t> management </a:t>
            </a:r>
            <a:endParaRPr lang="en-US" dirty="0"/>
          </a:p>
        </p:txBody>
      </p:sp>
      <p:sp>
        <p:nvSpPr>
          <p:cNvPr id="9" name="TextBox 8"/>
          <p:cNvSpPr txBox="1"/>
          <p:nvPr/>
        </p:nvSpPr>
        <p:spPr>
          <a:xfrm>
            <a:off x="6715140" y="4286256"/>
            <a:ext cx="1428771" cy="461665"/>
          </a:xfrm>
          <a:prstGeom prst="rect">
            <a:avLst/>
          </a:prstGeom>
          <a:noFill/>
        </p:spPr>
        <p:txBody>
          <a:bodyPr wrap="square" rtlCol="0">
            <a:spAutoFit/>
          </a:bodyPr>
          <a:lstStyle/>
          <a:p>
            <a:r>
              <a:rPr lang="en-US" dirty="0" smtClean="0"/>
              <a:t>For radio resource</a:t>
            </a:r>
          </a:p>
          <a:p>
            <a:r>
              <a:rPr lang="en-US" dirty="0" smtClean="0"/>
              <a:t> measurement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4812"/>
            <a:ext cx="7772400" cy="1066800"/>
          </a:xfrm>
        </p:spPr>
        <p:txBody>
          <a:bodyPr/>
          <a:lstStyle/>
          <a:p>
            <a:r>
              <a:rPr lang="en-US" dirty="0" smtClean="0"/>
              <a:t>Remark</a:t>
            </a:r>
            <a:endParaRPr lang="en-US" dirty="0"/>
          </a:p>
        </p:txBody>
      </p:sp>
      <p:sp>
        <p:nvSpPr>
          <p:cNvPr id="3" name="Content Placeholder 2"/>
          <p:cNvSpPr>
            <a:spLocks noGrp="1"/>
          </p:cNvSpPr>
          <p:nvPr>
            <p:ph idx="1"/>
          </p:nvPr>
        </p:nvSpPr>
        <p:spPr>
          <a:xfrm>
            <a:off x="313509" y="1538081"/>
            <a:ext cx="8464731" cy="4819877"/>
          </a:xfrm>
        </p:spPr>
        <p:txBody>
          <a:bodyPr>
            <a:normAutofit/>
          </a:bodyPr>
          <a:lstStyle/>
          <a:p>
            <a:pPr>
              <a:spcBef>
                <a:spcPts val="600"/>
              </a:spcBef>
              <a:spcAft>
                <a:spcPts val="600"/>
              </a:spcAft>
              <a:buFont typeface="Courier New" pitchFamily="49" charset="0"/>
              <a:buChar char="o"/>
            </a:pPr>
            <a:r>
              <a:rPr lang="en-US" b="0" dirty="0" smtClean="0"/>
              <a:t>For TVWS use, once the “Received Power Indicator”, “Channel load” or “Noise Histogram” indicates  presence of signal, signal identification should follow to determine if  it is primary signal or not.</a:t>
            </a:r>
          </a:p>
          <a:p>
            <a:pPr>
              <a:spcBef>
                <a:spcPts val="600"/>
              </a:spcBef>
              <a:spcAft>
                <a:spcPts val="600"/>
              </a:spcAft>
              <a:buFont typeface="Courier New" pitchFamily="49" charset="0"/>
              <a:buChar char="o"/>
            </a:pPr>
            <a:r>
              <a:rPr lang="en-US" b="0" dirty="0" smtClean="0"/>
              <a:t>In the event of successful primary signal detection FCC rule requires immediate evacuation of the channel. </a:t>
            </a:r>
          </a:p>
          <a:p>
            <a:pPr lvl="1"/>
            <a:r>
              <a:rPr lang="en-US" dirty="0" smtClean="0"/>
              <a:t>Requires</a:t>
            </a:r>
            <a:endParaRPr lang="en-US" i="1" dirty="0" smtClean="0"/>
          </a:p>
          <a:p>
            <a:pPr lvl="1">
              <a:buNone/>
            </a:pPr>
            <a:r>
              <a:rPr lang="en-US" sz="2400" i="1" dirty="0" smtClean="0"/>
              <a:t>   </a:t>
            </a:r>
            <a:r>
              <a:rPr lang="en-US" sz="2400" i="1" dirty="0" smtClean="0">
                <a:solidFill>
                  <a:srgbClr val="0070C0"/>
                </a:solidFill>
              </a:rPr>
              <a:t>dot11RRMPrimarySignalIdentificationEnabled=true</a:t>
            </a:r>
          </a:p>
          <a:p>
            <a:pPr lvl="1">
              <a:buNone/>
            </a:pPr>
            <a:r>
              <a:rPr lang="en-US" sz="2400" i="1" dirty="0" smtClean="0">
                <a:solidFill>
                  <a:srgbClr val="0070C0"/>
                </a:solidFill>
              </a:rPr>
              <a:t>  </a:t>
            </a:r>
            <a:r>
              <a:rPr lang="en-US" sz="2400" i="1" dirty="0" smtClean="0"/>
              <a:t> dot11RRMNoiseHistogramMeasurementEnabled=true</a:t>
            </a:r>
            <a:endParaRPr lang="en-US" sz="240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Proposal </a:t>
            </a:r>
            <a:endParaRPr lang="en-US" dirty="0">
              <a:solidFill>
                <a:schemeClr val="tx1"/>
              </a:solidFill>
            </a:endParaRPr>
          </a:p>
        </p:txBody>
      </p:sp>
      <p:sp>
        <p:nvSpPr>
          <p:cNvPr id="3" name="Content Placeholder 2"/>
          <p:cNvSpPr>
            <a:spLocks noGrp="1"/>
          </p:cNvSpPr>
          <p:nvPr>
            <p:ph idx="1"/>
          </p:nvPr>
        </p:nvSpPr>
        <p:spPr/>
        <p:txBody>
          <a:bodyPr/>
          <a:lstStyle/>
          <a:p>
            <a:r>
              <a:rPr lang="en-US" sz="2800" dirty="0" smtClean="0"/>
              <a:t>Include</a:t>
            </a:r>
          </a:p>
          <a:p>
            <a:pPr lvl="1"/>
            <a:r>
              <a:rPr lang="en-US" sz="2400" u="sng" dirty="0" smtClean="0"/>
              <a:t>Primary Signal Identification </a:t>
            </a:r>
            <a:r>
              <a:rPr lang="en-US" sz="2400" dirty="0" smtClean="0"/>
              <a:t>as one measurement type to be supported by the dot11 radio measurement service.  </a:t>
            </a:r>
          </a:p>
          <a:p>
            <a:pPr lvl="1"/>
            <a:endParaRPr lang="en-US" sz="2400" dirty="0" smtClean="0">
              <a:solidFill>
                <a:srgbClr val="0070C0"/>
              </a:solidFill>
            </a:endParaRPr>
          </a:p>
          <a:p>
            <a:r>
              <a:rPr lang="en-US" sz="2400" dirty="0" smtClean="0"/>
              <a:t>Note: the actual algorithms to be used for primary signal identification is out of the scope of 802.11af draft standard.</a:t>
            </a:r>
            <a:endParaRPr lang="en-US" sz="240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Signal identification request</a:t>
            </a:r>
            <a:br>
              <a:rPr lang="en-US" dirty="0" smtClean="0">
                <a:solidFill>
                  <a:srgbClr val="0070C0"/>
                </a:solidFill>
              </a:rPr>
            </a:br>
            <a:r>
              <a:rPr lang="en-US" sz="3600" dirty="0" smtClean="0">
                <a:solidFill>
                  <a:srgbClr val="0070C0"/>
                </a:solidFill>
              </a:rPr>
              <a:t>frame format</a:t>
            </a:r>
            <a:endParaRPr lang="en-US" dirty="0">
              <a:solidFill>
                <a:srgbClr val="0070C0"/>
              </a:solidFill>
            </a:endParaRPr>
          </a:p>
        </p:txBody>
      </p:sp>
      <p:graphicFrame>
        <p:nvGraphicFramePr>
          <p:cNvPr id="5" name="Content Placeholder 4"/>
          <p:cNvGraphicFramePr>
            <a:graphicFrameLocks noGrp="1"/>
          </p:cNvGraphicFramePr>
          <p:nvPr>
            <p:ph idx="1"/>
          </p:nvPr>
        </p:nvGraphicFramePr>
        <p:xfrm>
          <a:off x="457199" y="1714488"/>
          <a:ext cx="8188038" cy="1027130"/>
        </p:xfrm>
        <a:graphic>
          <a:graphicData uri="http://schemas.openxmlformats.org/drawingml/2006/table">
            <a:tbl>
              <a:tblPr firstRow="1" bandRow="1">
                <a:tableStyleId>{2D5ABB26-0587-4C30-8999-92F81FD0307C}</a:tableStyleId>
              </a:tblPr>
              <a:tblGrid>
                <a:gridCol w="1363800"/>
                <a:gridCol w="1277371"/>
                <a:gridCol w="1057994"/>
                <a:gridCol w="1524000"/>
                <a:gridCol w="1440872"/>
                <a:gridCol w="1524001"/>
              </a:tblGrid>
              <a:tr h="501026">
                <a:tc>
                  <a:txBody>
                    <a:bodyPr/>
                    <a:lstStyle/>
                    <a:p>
                      <a:pPr algn="ctr"/>
                      <a:r>
                        <a:rPr lang="en-US" sz="1600" dirty="0" smtClean="0"/>
                        <a:t>Information</a:t>
                      </a:r>
                      <a:r>
                        <a:rPr lang="en-US" sz="1600" baseline="0" dirty="0" smtClean="0"/>
                        <a:t> element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Regulatory</a:t>
                      </a:r>
                      <a:r>
                        <a:rPr lang="en-US" sz="1600" baseline="0" dirty="0" smtClean="0"/>
                        <a:t>  Class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Channel</a:t>
                      </a:r>
                      <a:r>
                        <a:rPr lang="en-US" sz="1600" baseline="0" dirty="0" smtClean="0"/>
                        <a:t>  Number</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Measurement Duration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Identification</a:t>
                      </a:r>
                      <a:r>
                        <a:rPr lang="en-US" sz="1600" baseline="0" dirty="0" smtClean="0"/>
                        <a:t> level</a:t>
                      </a:r>
                      <a:r>
                        <a:rPr lang="en-US" sz="1600" dirty="0" smtClean="0"/>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Reporting Condition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010">
                <a:tc>
                  <a:txBody>
                    <a:bodyPr/>
                    <a:lstStyle/>
                    <a:p>
                      <a:pPr algn="ctr"/>
                      <a:r>
                        <a:rPr lang="en-US" sz="1600" dirty="0" smtClean="0"/>
                        <a:t>Octets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A6006049-353C-4DF2-807A-973147A25E96}" type="slidenum">
              <a:rPr lang="en-US" smtClean="0"/>
              <a:pPr/>
              <a:t>13</a:t>
            </a:fld>
            <a:endParaRPr lang="en-US"/>
          </a:p>
        </p:txBody>
      </p:sp>
      <p:graphicFrame>
        <p:nvGraphicFramePr>
          <p:cNvPr id="6" name="Content Placeholder 4"/>
          <p:cNvGraphicFramePr>
            <a:graphicFrameLocks noGrp="1"/>
          </p:cNvGraphicFramePr>
          <p:nvPr>
            <p:ph idx="1"/>
          </p:nvPr>
        </p:nvGraphicFramePr>
        <p:xfrm>
          <a:off x="360221" y="3634760"/>
          <a:ext cx="8451273" cy="2651760"/>
        </p:xfrm>
        <a:graphic>
          <a:graphicData uri="http://schemas.openxmlformats.org/drawingml/2006/table">
            <a:tbl>
              <a:tblPr firstRow="1" bandRow="1">
                <a:tableStyleId>{2D5ABB26-0587-4C30-8999-92F81FD0307C}</a:tableStyleId>
              </a:tblPr>
              <a:tblGrid>
                <a:gridCol w="1330037"/>
                <a:gridCol w="7121236"/>
              </a:tblGrid>
              <a:tr h="393409">
                <a:tc>
                  <a:txBody>
                    <a:bodyPr/>
                    <a:lstStyle/>
                    <a:p>
                      <a:pPr algn="ctr"/>
                      <a:r>
                        <a:rPr lang="en-US" sz="1600" dirty="0" smtClean="0"/>
                        <a:t>Identification level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Description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a:t>
                      </a:r>
                      <a:r>
                        <a:rPr lang="en-US" sz="1600" baseline="0" dirty="0" smtClean="0"/>
                        <a:t> of the signal identification consists “one”  if the signal detected is a primary signal according to the </a:t>
                      </a:r>
                      <a:r>
                        <a:rPr lang="en-US" sz="1600" b="1" baseline="0" dirty="0" smtClean="0">
                          <a:solidFill>
                            <a:srgbClr val="0070C0"/>
                          </a:solidFill>
                        </a:rPr>
                        <a:t>primary signal class </a:t>
                      </a:r>
                      <a:r>
                        <a:rPr lang="en-US" sz="1600" baseline="0" dirty="0" smtClean="0"/>
                        <a:t>information, otherwise “0” is reported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  of the signal identification consists signal</a:t>
                      </a:r>
                      <a:r>
                        <a:rPr lang="en-US" sz="1600" baseline="0" dirty="0" smtClean="0"/>
                        <a:t> type information as shown in the </a:t>
                      </a:r>
                      <a:r>
                        <a:rPr lang="en-US" sz="1600" b="1" baseline="0" dirty="0" smtClean="0">
                          <a:solidFill>
                            <a:srgbClr val="0070C0"/>
                          </a:solidFill>
                        </a:rPr>
                        <a:t>signal type table</a:t>
                      </a:r>
                      <a:r>
                        <a:rPr lang="en-US" sz="1600" b="1" baseline="0" dirty="0" smtClean="0">
                          <a:solidFill>
                            <a:schemeClr val="accent1"/>
                          </a:solidFill>
                        </a:rPr>
                        <a:t> </a:t>
                      </a:r>
                      <a:r>
                        <a:rPr lang="en-US" sz="1600" b="0" baseline="0" dirty="0" smtClean="0">
                          <a:solidFill>
                            <a:schemeClr val="tx1"/>
                          </a:solidFill>
                        </a:rPr>
                        <a:t>in addition to “identification level 0” information</a:t>
                      </a:r>
                      <a:endParaRPr lang="en-US" sz="16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  of the signal identification consists  of only signal</a:t>
                      </a:r>
                      <a:r>
                        <a:rPr lang="en-US" sz="1600" baseline="0" dirty="0" smtClean="0"/>
                        <a:t> type information as shown in the </a:t>
                      </a:r>
                      <a:r>
                        <a:rPr lang="en-US" sz="1600" b="1" baseline="0" dirty="0" smtClean="0">
                          <a:solidFill>
                            <a:srgbClr val="0070C0"/>
                          </a:solidFill>
                        </a:rPr>
                        <a:t>signal type table</a:t>
                      </a:r>
                      <a:endParaRPr lang="en-US" sz="16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Reserved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3-255</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Content Placeholder 2"/>
          <p:cNvSpPr txBox="1">
            <a:spLocks/>
          </p:cNvSpPr>
          <p:nvPr/>
        </p:nvSpPr>
        <p:spPr>
          <a:xfrm>
            <a:off x="471054" y="2687775"/>
            <a:ext cx="8229600" cy="1056508"/>
          </a:xfrm>
          <a:prstGeom prst="rect">
            <a:avLst/>
          </a:prstGeom>
        </p:spPr>
        <p:txBody>
          <a:bodyPr vert="horz" lIns="91440" tIns="45720" rIns="91440" bIns="45720" rtlCol="0">
            <a:normAutofit/>
          </a:bodyPr>
          <a:lstStyle/>
          <a:p>
            <a:pPr marL="285750" indent="-285750" algn="ctr">
              <a:spcBef>
                <a:spcPct val="20000"/>
              </a:spcBef>
            </a:pPr>
            <a:r>
              <a:rPr kumimoji="0" lang="en-US" sz="2400" b="0"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Identification</a:t>
            </a:r>
            <a:r>
              <a:rPr kumimoji="0" lang="en-US" sz="2400" b="0"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level descriptions for signal identification </a:t>
            </a:r>
          </a:p>
          <a:p>
            <a:pPr marL="285750" indent="-285750" algn="ctr">
              <a:spcBef>
                <a:spcPct val="20000"/>
              </a:spcBef>
            </a:pPr>
            <a:r>
              <a:rPr kumimoji="0" lang="en-US" sz="2400" b="0"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request </a:t>
            </a:r>
            <a:endParaRPr kumimoji="0" lang="en-US" sz="24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Signal identification report</a:t>
            </a:r>
            <a:br>
              <a:rPr lang="en-US" dirty="0" smtClean="0">
                <a:solidFill>
                  <a:schemeClr val="tx1"/>
                </a:solidFill>
              </a:rPr>
            </a:br>
            <a:r>
              <a:rPr lang="en-US" sz="3600" dirty="0" smtClean="0">
                <a:solidFill>
                  <a:schemeClr val="tx1"/>
                </a:solidFill>
              </a:rPr>
              <a:t>frame format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14</a:t>
            </a:fld>
            <a:endParaRPr lang="en-US"/>
          </a:p>
        </p:txBody>
      </p:sp>
      <p:graphicFrame>
        <p:nvGraphicFramePr>
          <p:cNvPr id="5" name="Content Placeholder 4"/>
          <p:cNvGraphicFramePr>
            <a:graphicFrameLocks noGrp="1"/>
          </p:cNvGraphicFramePr>
          <p:nvPr>
            <p:ph idx="1"/>
          </p:nvPr>
        </p:nvGraphicFramePr>
        <p:xfrm>
          <a:off x="457200" y="1945607"/>
          <a:ext cx="7903030" cy="1340517"/>
        </p:xfrm>
        <a:graphic>
          <a:graphicData uri="http://schemas.openxmlformats.org/drawingml/2006/table">
            <a:tbl>
              <a:tblPr firstRow="1" bandRow="1">
                <a:tableStyleId>{2D5ABB26-0587-4C30-8999-92F81FD0307C}</a:tableStyleId>
              </a:tblPr>
              <a:tblGrid>
                <a:gridCol w="1108407"/>
                <a:gridCol w="975202"/>
                <a:gridCol w="964391"/>
                <a:gridCol w="1288473"/>
                <a:gridCol w="1216759"/>
                <a:gridCol w="1174899"/>
                <a:gridCol w="1174899"/>
              </a:tblGrid>
              <a:tr h="796636">
                <a:tc>
                  <a:txBody>
                    <a:bodyPr/>
                    <a:lstStyle/>
                    <a:p>
                      <a:pPr algn="ctr"/>
                      <a:r>
                        <a:rPr lang="en-US" sz="1400" dirty="0" smtClean="0">
                          <a:solidFill>
                            <a:schemeClr val="accent2"/>
                          </a:solidFill>
                        </a:rPr>
                        <a:t>Information</a:t>
                      </a:r>
                      <a:r>
                        <a:rPr lang="en-US" sz="1400" baseline="0" dirty="0" smtClean="0">
                          <a:solidFill>
                            <a:schemeClr val="accent2"/>
                          </a:solidFill>
                        </a:rPr>
                        <a:t> element</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Regulatory</a:t>
                      </a:r>
                      <a:r>
                        <a:rPr lang="en-US" sz="1400" baseline="0" dirty="0" smtClean="0">
                          <a:solidFill>
                            <a:schemeClr val="accent2"/>
                          </a:solidFill>
                        </a:rPr>
                        <a:t> Class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Channel</a:t>
                      </a:r>
                      <a:r>
                        <a:rPr lang="en-US" sz="1400" baseline="0" dirty="0" smtClean="0">
                          <a:solidFill>
                            <a:schemeClr val="accent2"/>
                          </a:solidFill>
                        </a:rPr>
                        <a:t>  Number</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Measurement Start</a:t>
                      </a:r>
                      <a:r>
                        <a:rPr lang="en-US" sz="1400" baseline="0" dirty="0" smtClean="0">
                          <a:solidFill>
                            <a:schemeClr val="accent2"/>
                          </a:solidFill>
                        </a:rPr>
                        <a:t> time</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Measurement Duration</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Signal</a:t>
                      </a:r>
                      <a:r>
                        <a:rPr lang="en-US" sz="1400" baseline="0" dirty="0" smtClean="0">
                          <a:solidFill>
                            <a:schemeClr val="accent2"/>
                          </a:solidFill>
                        </a:rPr>
                        <a:t> Identification</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Optional</a:t>
                      </a:r>
                      <a:r>
                        <a:rPr lang="en-US" sz="1400" baseline="0" dirty="0" smtClean="0">
                          <a:solidFill>
                            <a:schemeClr val="accent2"/>
                          </a:solidFill>
                        </a:rPr>
                        <a:t> </a:t>
                      </a:r>
                      <a:r>
                        <a:rPr lang="en-US" sz="1400" baseline="0" dirty="0" err="1" smtClean="0">
                          <a:solidFill>
                            <a:schemeClr val="accent2"/>
                          </a:solidFill>
                        </a:rPr>
                        <a:t>Subelements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3881">
                <a:tc>
                  <a:txBody>
                    <a:bodyPr/>
                    <a:lstStyle/>
                    <a:p>
                      <a:pPr algn="ctr"/>
                      <a:r>
                        <a:rPr lang="en-US" sz="1400" dirty="0" smtClean="0">
                          <a:solidFill>
                            <a:schemeClr val="accent2"/>
                          </a:solidFill>
                        </a:rPr>
                        <a:t>Octets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1</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1</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8</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2</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solidFill>
                            <a:schemeClr val="accent2"/>
                          </a:solidFill>
                        </a:rPr>
                        <a:t>2</a:t>
                      </a:r>
                      <a:endParaRPr lang="en-US" sz="1400" b="1"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variable</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Content Placeholder 2"/>
          <p:cNvSpPr txBox="1">
            <a:spLocks/>
          </p:cNvSpPr>
          <p:nvPr/>
        </p:nvSpPr>
        <p:spPr>
          <a:xfrm>
            <a:off x="429489" y="3511280"/>
            <a:ext cx="8423565" cy="2632364"/>
          </a:xfrm>
          <a:prstGeom prst="rect">
            <a:avLst/>
          </a:prstGeom>
        </p:spPr>
        <p:txBody>
          <a:bodyPr vert="horz" lIns="91440" tIns="45720" rIns="91440" bIns="45720" rtlCol="0">
            <a:normAutofit fontScale="92500" lnSpcReduction="20000"/>
          </a:bodyPr>
          <a:lstStyle/>
          <a:p>
            <a:pPr marL="285750" indent="-285750">
              <a:spcBef>
                <a:spcPct val="20000"/>
              </a:spcBef>
              <a:buFont typeface="Courier New" pitchFamily="49" charset="0"/>
              <a:buChar char="o"/>
            </a:pPr>
            <a:r>
              <a:rPr kumimoji="0" lang="en-US" sz="2400" i="0" u="none" strike="noStrike" kern="1200" cap="none" spc="0" normalizeH="0" noProof="0" dirty="0" smtClean="0">
                <a:ln>
                  <a:noFill/>
                </a:ln>
                <a:effectLst/>
                <a:uLnTx/>
                <a:uFillTx/>
                <a:latin typeface="Times New Roman" pitchFamily="18" charset="0"/>
                <a:ea typeface="+mn-ea"/>
                <a:cs typeface="Times New Roman" pitchFamily="18" charset="0"/>
              </a:rPr>
              <a:t>It is implicitly assumed that signal identification follows channel load measurement</a:t>
            </a:r>
          </a:p>
          <a:p>
            <a:pPr marL="285750" indent="-285750">
              <a:spcBef>
                <a:spcPct val="20000"/>
              </a:spcBef>
              <a:buFont typeface="Courier New" pitchFamily="49" charset="0"/>
              <a:buChar char="o"/>
            </a:pPr>
            <a:r>
              <a:rPr lang="en-US" sz="2400" dirty="0" smtClean="0">
                <a:latin typeface="Times New Roman" pitchFamily="18" charset="0"/>
                <a:cs typeface="Times New Roman" pitchFamily="18" charset="0"/>
              </a:rPr>
              <a:t>The channel load measurement reporting condition information element is reused in the frame format of the signal identification request  </a:t>
            </a:r>
          </a:p>
          <a:p>
            <a:pPr marL="285750" indent="-285750">
              <a:spcBef>
                <a:spcPct val="20000"/>
              </a:spcBef>
              <a:buFont typeface="Courier New" pitchFamily="49" charset="0"/>
              <a:buChar char="o"/>
            </a:pPr>
            <a:r>
              <a:rPr kumimoji="0" lang="en-US" sz="2400" i="0" u="none" strike="noStrike" kern="1200" cap="none" spc="0" normalizeH="0" noProof="0" dirty="0" smtClean="0">
                <a:ln>
                  <a:noFill/>
                </a:ln>
                <a:effectLst/>
                <a:uLnTx/>
                <a:uFillTx/>
                <a:latin typeface="Times New Roman" pitchFamily="18" charset="0"/>
                <a:ea typeface="+mn-ea"/>
                <a:cs typeface="Times New Roman" pitchFamily="18" charset="0"/>
              </a:rPr>
              <a:t>The measurement start time is assumed immediately after channel load measurement is finished.</a:t>
            </a:r>
          </a:p>
          <a:p>
            <a:pPr marL="742950" lvl="1">
              <a:spcBef>
                <a:spcPct val="20000"/>
              </a:spcBef>
            </a:pPr>
            <a:r>
              <a:rPr lang="en-US" sz="2400" dirty="0" smtClean="0">
                <a:solidFill>
                  <a:schemeClr val="accent2"/>
                </a:solidFill>
                <a:latin typeface="Times New Roman" pitchFamily="18" charset="0"/>
                <a:cs typeface="Times New Roman" pitchFamily="18" charset="0"/>
              </a:rPr>
              <a:t>  </a:t>
            </a:r>
            <a:endParaRPr kumimoji="0" lang="en-US" sz="2400" i="0" u="none" strike="noStrike" kern="1200" cap="none" spc="0" normalizeH="0" noProof="0" dirty="0" smtClean="0">
              <a:ln>
                <a:noFill/>
              </a:ln>
              <a:solidFill>
                <a:schemeClr val="accent2"/>
              </a:solidFill>
              <a:effectLst/>
              <a:uLnTx/>
              <a:uFillTx/>
              <a:latin typeface="Times New Roman" pitchFamily="18" charset="0"/>
              <a:ea typeface="+mn-ea"/>
              <a:cs typeface="Times New Roman" pitchFamily="18" charset="0"/>
            </a:endParaRPr>
          </a:p>
          <a:p>
            <a:pPr marL="742950" lvl="1" indent="-285750">
              <a:spcBef>
                <a:spcPct val="20000"/>
              </a:spcBef>
              <a:buFont typeface="Wingdings" pitchFamily="2" charset="2"/>
              <a:buChar char="§"/>
            </a:pPr>
            <a:endParaRPr kumimoji="0" lang="en-US" sz="2400"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Primary signal class information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15</a:t>
            </a:fld>
            <a:endParaRPr lang="en-US"/>
          </a:p>
        </p:txBody>
      </p:sp>
      <p:graphicFrame>
        <p:nvGraphicFramePr>
          <p:cNvPr id="5" name="Content Placeholder 4"/>
          <p:cNvGraphicFramePr>
            <a:graphicFrameLocks noGrp="1"/>
          </p:cNvGraphicFramePr>
          <p:nvPr>
            <p:ph idx="1"/>
          </p:nvPr>
        </p:nvGraphicFramePr>
        <p:xfrm>
          <a:off x="500034" y="1874520"/>
          <a:ext cx="8118765" cy="1554480"/>
        </p:xfrm>
        <a:graphic>
          <a:graphicData uri="http://schemas.openxmlformats.org/drawingml/2006/table">
            <a:tbl>
              <a:tblPr firstRow="1" bandRow="1">
                <a:tableStyleId>{2D5ABB26-0587-4C30-8999-92F81FD0307C}</a:tableStyleId>
              </a:tblPr>
              <a:tblGrid>
                <a:gridCol w="1376298"/>
                <a:gridCol w="1507230"/>
                <a:gridCol w="1369817"/>
                <a:gridCol w="1357746"/>
                <a:gridCol w="1205345"/>
                <a:gridCol w="1302329"/>
              </a:tblGrid>
              <a:tr h="768177">
                <a:tc>
                  <a:txBody>
                    <a:bodyPr/>
                    <a:lstStyle/>
                    <a:p>
                      <a:pPr algn="ctr"/>
                      <a:r>
                        <a:rPr lang="en-US" dirty="0" smtClean="0">
                          <a:solidFill>
                            <a:schemeClr val="tx1"/>
                          </a:solidFill>
                        </a:rPr>
                        <a:t>Primary Signal  ID (country 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Frequency</a:t>
                      </a:r>
                    </a:p>
                    <a:p>
                      <a:pPr algn="ctr"/>
                      <a:r>
                        <a:rPr lang="en-US" dirty="0" smtClean="0">
                          <a:solidFill>
                            <a:schemeClr val="tx1"/>
                          </a:solidFill>
                        </a:rPr>
                        <a:t>MHz</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Service</a:t>
                      </a:r>
                      <a:r>
                        <a:rPr lang="en-US" baseline="0" dirty="0" smtClean="0">
                          <a:solidFill>
                            <a:schemeClr val="tx1"/>
                          </a:solidFill>
                        </a:rPr>
                        <a:t> type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Modulation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Restriction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Additional Information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644">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TV broadcast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Content Placeholder 2"/>
          <p:cNvSpPr txBox="1">
            <a:spLocks/>
          </p:cNvSpPr>
          <p:nvPr/>
        </p:nvSpPr>
        <p:spPr>
          <a:xfrm>
            <a:off x="457200" y="1957390"/>
            <a:ext cx="8229600" cy="390050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US" sz="32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3200" dirty="0" smtClean="0">
              <a:solidFill>
                <a:srgbClr val="0070C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The primary signal class information is intended  to provide minimum profile of primary signals at a specific place.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Alternatively, primary signal class information could be included in the country information and country regulatory class.</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Signal Type</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16</a:t>
            </a:fld>
            <a:endParaRPr lang="en-US"/>
          </a:p>
        </p:txBody>
      </p:sp>
      <p:graphicFrame>
        <p:nvGraphicFramePr>
          <p:cNvPr id="5" name="Content Placeholder 4"/>
          <p:cNvGraphicFramePr>
            <a:graphicFrameLocks noGrp="1"/>
          </p:cNvGraphicFramePr>
          <p:nvPr>
            <p:ph idx="1"/>
          </p:nvPr>
        </p:nvGraphicFramePr>
        <p:xfrm>
          <a:off x="457200" y="1831600"/>
          <a:ext cx="8451273" cy="4169168"/>
        </p:xfrm>
        <a:graphic>
          <a:graphicData uri="http://schemas.openxmlformats.org/drawingml/2006/table">
            <a:tbl>
              <a:tblPr firstRow="1" bandRow="1">
                <a:tableStyleId>{2D5ABB26-0587-4C30-8999-92F81FD0307C}</a:tableStyleId>
              </a:tblPr>
              <a:tblGrid>
                <a:gridCol w="1130968"/>
                <a:gridCol w="3455577"/>
                <a:gridCol w="3864728"/>
              </a:tblGrid>
              <a:tr h="368772">
                <a:tc>
                  <a:txBody>
                    <a:bodyPr/>
                    <a:lstStyle/>
                    <a:p>
                      <a:pPr algn="ctr"/>
                      <a:r>
                        <a:rPr lang="en-US" sz="1600" dirty="0" smtClean="0">
                          <a:solidFill>
                            <a:srgbClr val="0070C0"/>
                          </a:solidFill>
                        </a:rPr>
                        <a:t>Type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Description</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Remark</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0</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Unknown</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Unknown</a:t>
                      </a:r>
                      <a:r>
                        <a:rPr lang="en-US" baseline="0" dirty="0" smtClean="0">
                          <a:solidFill>
                            <a:srgbClr val="0070C0"/>
                          </a:solidFill>
                        </a:rPr>
                        <a:t> is selected if the STA couldn’t determine valid signal type</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1</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Compound</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If the STA</a:t>
                      </a:r>
                      <a:r>
                        <a:rPr lang="en-US" baseline="0" dirty="0" smtClean="0">
                          <a:solidFill>
                            <a:srgbClr val="0070C0"/>
                          </a:solidFill>
                        </a:rPr>
                        <a:t> detects a signal too complex to describe by a single parameter </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2</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Noise</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Is selected if the STA detects</a:t>
                      </a:r>
                      <a:r>
                        <a:rPr lang="en-US" baseline="0" dirty="0" smtClean="0">
                          <a:solidFill>
                            <a:srgbClr val="0070C0"/>
                          </a:solidFill>
                        </a:rPr>
                        <a:t> structured noise (colored) but couldn’t determine the underlying signal type (e.g. due to low power level)</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3</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Single carrier</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996">
                <a:tc>
                  <a:txBody>
                    <a:bodyPr/>
                    <a:lstStyle/>
                    <a:p>
                      <a:pPr algn="ctr"/>
                      <a:r>
                        <a:rPr lang="en-US" sz="1600" dirty="0" smtClean="0">
                          <a:solidFill>
                            <a:srgbClr val="0070C0"/>
                          </a:solidFill>
                        </a:rPr>
                        <a:t>4</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Multicarrier</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Reserved</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RRM Enabled Capabilities definition</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dirty="0" smtClean="0"/>
              <a:t>Table 7-43e 802.11k</a:t>
            </a:r>
          </a:p>
          <a:p>
            <a:pPr lvl="1">
              <a:buFont typeface="Wingdings" pitchFamily="2" charset="2"/>
              <a:buChar char="Ø"/>
            </a:pPr>
            <a:r>
              <a:rPr lang="en-US" dirty="0" smtClean="0"/>
              <a:t> Include a new capability as follows</a:t>
            </a: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17</a:t>
            </a:fld>
            <a:endParaRPr lang="en-US"/>
          </a:p>
        </p:txBody>
      </p:sp>
      <p:graphicFrame>
        <p:nvGraphicFramePr>
          <p:cNvPr id="5" name="Content Placeholder 4"/>
          <p:cNvGraphicFramePr>
            <a:graphicFrameLocks/>
          </p:cNvGraphicFramePr>
          <p:nvPr/>
        </p:nvGraphicFramePr>
        <p:xfrm>
          <a:off x="519192" y="3274017"/>
          <a:ext cx="8097865" cy="2133600"/>
        </p:xfrm>
        <a:graphic>
          <a:graphicData uri="http://schemas.openxmlformats.org/drawingml/2006/table">
            <a:tbl>
              <a:tblPr firstRow="1" bandRow="1">
                <a:tableStyleId>{2D5ABB26-0587-4C30-8999-92F81FD0307C}</a:tableStyleId>
              </a:tblPr>
              <a:tblGrid>
                <a:gridCol w="1595979"/>
                <a:gridCol w="1898890"/>
                <a:gridCol w="4602996"/>
              </a:tblGrid>
              <a:tr h="647054">
                <a:tc>
                  <a:txBody>
                    <a:bodyPr/>
                    <a:lstStyle/>
                    <a:p>
                      <a:pPr algn="ctr"/>
                      <a:r>
                        <a:rPr lang="en-US" sz="1600" dirty="0" smtClean="0">
                          <a:solidFill>
                            <a:srgbClr val="0070C0"/>
                          </a:solidFill>
                        </a:rPr>
                        <a:t>Bit position in the RRM Enabled Capabilities field</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Field</a:t>
                      </a:r>
                      <a:r>
                        <a:rPr lang="en-US" sz="1600" baseline="0" dirty="0" smtClean="0">
                          <a:solidFill>
                            <a:srgbClr val="0070C0"/>
                          </a:solidFill>
                        </a:rPr>
                        <a:t> name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Notes</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3881">
                <a:tc>
                  <a:txBody>
                    <a:bodyPr/>
                    <a:lstStyle/>
                    <a:p>
                      <a:pPr algn="ctr"/>
                      <a:r>
                        <a:rPr lang="en-US" sz="1600" dirty="0" smtClean="0">
                          <a:solidFill>
                            <a:srgbClr val="0070C0"/>
                          </a:solidFill>
                        </a:rPr>
                        <a:t>31</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Primary Signal Identification Capability</a:t>
                      </a:r>
                      <a:r>
                        <a:rPr lang="en-US" sz="1600" baseline="0" dirty="0" smtClean="0">
                          <a:solidFill>
                            <a:srgbClr val="0070C0"/>
                          </a:solidFill>
                        </a:rPr>
                        <a:t> enabled</a:t>
                      </a:r>
                      <a:endParaRPr lang="en-US" sz="16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smtClean="0">
                          <a:solidFill>
                            <a:srgbClr val="0070C0"/>
                          </a:solidFill>
                        </a:rPr>
                        <a:t>A STA sets Signal Identification</a:t>
                      </a:r>
                      <a:r>
                        <a:rPr lang="en-US" sz="1600" baseline="0" dirty="0" smtClean="0">
                          <a:solidFill>
                            <a:srgbClr val="0070C0"/>
                          </a:solidFill>
                        </a:rPr>
                        <a:t>  Measurement capability enabled bit to 1 when the MIB attribute dot11RRMPrimarySignalIdentificationEnabled is true and sets it to 0 otherwise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3590"/>
            <a:ext cx="8229600" cy="1143000"/>
          </a:xfrm>
        </p:spPr>
        <p:txBody>
          <a:bodyPr>
            <a:normAutofit fontScale="90000"/>
          </a:bodyPr>
          <a:lstStyle/>
          <a:p>
            <a:r>
              <a:rPr lang="en-US" dirty="0" smtClean="0"/>
              <a:t/>
            </a:r>
            <a:br>
              <a:rPr lang="en-US" dirty="0" smtClean="0"/>
            </a:br>
            <a:r>
              <a:rPr lang="en-US" b="1" dirty="0" smtClean="0">
                <a:solidFill>
                  <a:schemeClr val="tx1"/>
                </a:solidFill>
              </a:rPr>
              <a:t>Part II</a:t>
            </a:r>
            <a:br>
              <a:rPr lang="en-US" b="1" dirty="0" smtClean="0">
                <a:solidFill>
                  <a:schemeClr val="tx1"/>
                </a:solidFill>
              </a:rPr>
            </a:br>
            <a:r>
              <a:rPr lang="en-US" sz="4000" b="1" dirty="0" smtClean="0">
                <a:solidFill>
                  <a:schemeClr val="tx1"/>
                </a:solidFill>
              </a:rPr>
              <a:t>Radio Resource Measurement Procedures </a:t>
            </a:r>
            <a:r>
              <a:rPr lang="en-US" sz="4000" dirty="0" smtClean="0">
                <a:solidFill>
                  <a:schemeClr val="tx1"/>
                </a:solidFill>
              </a:rPr>
              <a:t/>
            </a:r>
            <a:br>
              <a:rPr lang="en-US" sz="4000" dirty="0" smtClean="0">
                <a:solidFill>
                  <a:schemeClr val="tx1"/>
                </a:solidFill>
              </a:rPr>
            </a:b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Proposal </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sz="2800" dirty="0" smtClean="0"/>
              <a:t>On Request Reporting</a:t>
            </a:r>
          </a:p>
          <a:p>
            <a:pPr>
              <a:buFont typeface="Courier New" pitchFamily="49" charset="0"/>
              <a:buChar char="o"/>
            </a:pPr>
            <a:r>
              <a:rPr lang="en-US" sz="2800" dirty="0" smtClean="0"/>
              <a:t>Triggered Autonomous Reporting</a:t>
            </a:r>
          </a:p>
          <a:p>
            <a:pPr>
              <a:buFont typeface="Courier New" pitchFamily="49" charset="0"/>
              <a:buChar char="o"/>
            </a:pPr>
            <a:r>
              <a:rPr lang="en-US" sz="2800" dirty="0" smtClean="0"/>
              <a:t>Non-Triggered Autonomous measurement</a:t>
            </a:r>
          </a:p>
        </p:txBody>
      </p:sp>
      <p:sp>
        <p:nvSpPr>
          <p:cNvPr id="4" name="Slide Number Placeholder 3"/>
          <p:cNvSpPr>
            <a:spLocks noGrp="1"/>
          </p:cNvSpPr>
          <p:nvPr>
            <p:ph type="sldNum" sz="quarter" idx="12"/>
          </p:nvPr>
        </p:nvSpPr>
        <p:spPr/>
        <p:txBody>
          <a:bodyPr/>
          <a:lstStyle/>
          <a:p>
            <a:fld id="{A6006049-353C-4DF2-807A-973147A25E96}"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b="0" dirty="0" smtClean="0"/>
              <a:t>According to FCC rule, all devices to be used for TVWS must have sensing capability.</a:t>
            </a:r>
          </a:p>
          <a:p>
            <a:pPr>
              <a:buFont typeface="Courier New" pitchFamily="49" charset="0"/>
              <a:buChar char="o"/>
            </a:pPr>
            <a:r>
              <a:rPr lang="en-US" b="0" dirty="0" smtClean="0"/>
              <a:t>The 802.11 WLAN devices inherently embrace sensing capability for media access purpose.</a:t>
            </a:r>
          </a:p>
          <a:p>
            <a:pPr>
              <a:buFont typeface="Courier New" pitchFamily="49" charset="0"/>
              <a:buChar char="o"/>
            </a:pPr>
            <a:r>
              <a:rPr lang="en-US" b="0" dirty="0" smtClean="0"/>
              <a:t>The sensing capability of the 802.11 WLAN devices should be extended/modified to suite the TVWS domain.</a:t>
            </a:r>
            <a:endParaRPr lang="en-US" b="0" dirty="0"/>
          </a:p>
        </p:txBody>
      </p:sp>
      <p:sp>
        <p:nvSpPr>
          <p:cNvPr id="4" name="Date Placeholder 3"/>
          <p:cNvSpPr>
            <a:spLocks noGrp="1"/>
          </p:cNvSpPr>
          <p:nvPr>
            <p:ph type="dt" sz="half" idx="10"/>
          </p:nvPr>
        </p:nvSpPr>
        <p:spPr/>
        <p:txBody>
          <a:bodyPr/>
          <a:lstStyle/>
          <a:p>
            <a:pPr>
              <a:defRPr/>
            </a:pPr>
            <a:r>
              <a:rPr lang="en-US" altLang="ja-JP" smtClean="0"/>
              <a:t>Feb 2010</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6" name="Slide Number Placeholder 5"/>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On Request Measurement </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dirty="0" smtClean="0"/>
              <a:t>Signal Identification Report</a:t>
            </a:r>
          </a:p>
          <a:p>
            <a:pPr lvl="1">
              <a:buFont typeface="Wingdings" pitchFamily="2" charset="2"/>
              <a:buChar char="§"/>
            </a:pPr>
            <a:r>
              <a:rPr lang="en-US" dirty="0" smtClean="0"/>
              <a:t>If </a:t>
            </a:r>
            <a:r>
              <a:rPr lang="en-US" sz="2400" i="1" dirty="0" smtClean="0"/>
              <a:t>dot11RRMPrimarySignalIdentificationEnabled</a:t>
            </a:r>
            <a:r>
              <a:rPr lang="en-US" dirty="0" smtClean="0"/>
              <a:t> is true, and a station accepts a Primary Signal Identification measurement Request,</a:t>
            </a:r>
          </a:p>
          <a:p>
            <a:pPr lvl="2">
              <a:buFont typeface="Wingdings" pitchFamily="2" charset="2"/>
              <a:buChar char="Ø"/>
            </a:pPr>
            <a:r>
              <a:rPr lang="en-US" dirty="0" smtClean="0"/>
              <a:t> it shall respond with a primary signal identification measurement report frame with one or more measurement report elements </a:t>
            </a: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1"/>
                </a:solidFill>
              </a:rPr>
              <a:t>Non-triggered Autonomous Measurement</a:t>
            </a:r>
            <a:endParaRPr lang="en-US" sz="36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dirty="0" smtClean="0"/>
              <a:t>This measurement  scheme is a mandatory measurement  to  </a:t>
            </a:r>
          </a:p>
          <a:p>
            <a:pPr lvl="1"/>
            <a:r>
              <a:rPr lang="en-US" dirty="0" smtClean="0"/>
              <a:t>Perform measurement  on operational channel a fixed interval according to regulatory requirement .</a:t>
            </a:r>
          </a:p>
          <a:p>
            <a:pPr lvl="1"/>
            <a:r>
              <a:rPr lang="en-US" dirty="0" smtClean="0"/>
              <a:t>Perform measurement on non-operational channel  for a  given duration  according to regulatory requirement before such channels are classified as backup channels.</a:t>
            </a:r>
          </a:p>
          <a:p>
            <a:pPr lvl="1"/>
            <a:endParaRPr lang="en-US" dirty="0" smtClean="0"/>
          </a:p>
          <a:p>
            <a:r>
              <a:rPr lang="en-US" dirty="0" smtClean="0"/>
              <a:t>It allows a client STA to report the results of measurements to Master STA (AP) for which there was no explicit measurement request.</a:t>
            </a:r>
          </a:p>
          <a:p>
            <a:r>
              <a:rPr lang="en-US" dirty="0" smtClean="0"/>
              <a:t>The measurement should contain Signal Identification measurement</a:t>
            </a:r>
          </a:p>
          <a:p>
            <a:r>
              <a:rPr lang="en-US" dirty="0" smtClean="0"/>
              <a:t>The reporting mechanism is triggered by successful detection of primary signal (incumbent signal)</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Triggered Autonomous Reporting</a:t>
            </a:r>
            <a:br>
              <a:rPr lang="en-US" sz="3600" dirty="0" smtClean="0">
                <a:solidFill>
                  <a:schemeClr val="tx1"/>
                </a:solidFill>
              </a:rPr>
            </a:br>
            <a:r>
              <a:rPr lang="en-US" sz="3600" dirty="0" smtClean="0">
                <a:solidFill>
                  <a:schemeClr val="tx1"/>
                </a:solidFill>
              </a:rPr>
              <a:t>(in 802.11k)</a:t>
            </a:r>
            <a:endParaRPr lang="en-US" sz="3600"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sz="2800" dirty="0" smtClean="0"/>
              <a:t>The triggered autonomous reporting is an existing procedure in 802.11k.</a:t>
            </a:r>
          </a:p>
          <a:p>
            <a:pPr lvl="1"/>
            <a:r>
              <a:rPr lang="en-US" sz="2400" dirty="0" smtClean="0"/>
              <a:t>The assumed trigger conditions are not sufficient enough for TVWS application.</a:t>
            </a:r>
          </a:p>
          <a:p>
            <a:pPr lvl="1"/>
            <a:r>
              <a:rPr lang="en-US" sz="2400" dirty="0" smtClean="0"/>
              <a:t>Triggered autonomous reporting is defined only for the Transmit Stream/Category measurement type</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latin typeface="+mn-lt"/>
                <a:ea typeface="+mn-ea"/>
                <a:cs typeface="+mn-cs"/>
              </a:rPr>
              <a:t>Triggered Autonomous Reporting</a:t>
            </a:r>
          </a:p>
        </p:txBody>
      </p:sp>
      <p:sp>
        <p:nvSpPr>
          <p:cNvPr id="3" name="Content Placeholder 2"/>
          <p:cNvSpPr>
            <a:spLocks noGrp="1"/>
          </p:cNvSpPr>
          <p:nvPr>
            <p:ph idx="1"/>
          </p:nvPr>
        </p:nvSpPr>
        <p:spPr/>
        <p:txBody>
          <a:bodyPr>
            <a:normAutofit/>
          </a:bodyPr>
          <a:lstStyle/>
          <a:p>
            <a:pPr>
              <a:buFont typeface="Courier New" pitchFamily="49" charset="0"/>
              <a:buChar char="o"/>
            </a:pPr>
            <a:r>
              <a:rPr lang="en-US" dirty="0" smtClean="0"/>
              <a:t>Triggered autonomous reporting for primary signal identification measurement  is proposed as mandatory </a:t>
            </a:r>
            <a:r>
              <a:rPr lang="en-US" sz="2400" dirty="0" smtClean="0"/>
              <a:t>scheme for TVWS application.</a:t>
            </a:r>
          </a:p>
          <a:p>
            <a:pPr>
              <a:buFont typeface="Courier New" pitchFamily="49" charset="0"/>
              <a:buChar char="o"/>
            </a:pPr>
            <a:r>
              <a:rPr lang="en-US" sz="2400" dirty="0" smtClean="0"/>
              <a:t>The scheme allows a client STA to report the results of measurements to Master STA (AP) for which there was no explicit measurement request.</a:t>
            </a:r>
          </a:p>
          <a:p>
            <a:pPr>
              <a:buFont typeface="Courier New" pitchFamily="49" charset="0"/>
              <a:buChar char="o"/>
            </a:pPr>
            <a:r>
              <a:rPr lang="en-US" sz="2400" dirty="0" smtClean="0"/>
              <a:t>The reporting mechanism is triggered </a:t>
            </a:r>
            <a:r>
              <a:rPr lang="en-US" dirty="0" smtClean="0"/>
              <a:t>when </a:t>
            </a:r>
            <a:endParaRPr lang="en-US" sz="2400" dirty="0" smtClean="0"/>
          </a:p>
          <a:p>
            <a:pPr lvl="1">
              <a:buNone/>
            </a:pPr>
            <a:r>
              <a:rPr lang="en-US" sz="2000" dirty="0" smtClean="0"/>
              <a:t>1) a primary (incumbent) signal is detected </a:t>
            </a:r>
          </a:p>
          <a:p>
            <a:pPr lvl="1">
              <a:buNone/>
            </a:pPr>
            <a:r>
              <a:rPr lang="en-US" sz="2000" dirty="0" smtClean="0"/>
              <a:t>2) a channel measurement  for a duration of time as specified by regulation indicates  the channel is not occupied by primary signal</a:t>
            </a:r>
          </a:p>
        </p:txBody>
      </p:sp>
      <p:sp>
        <p:nvSpPr>
          <p:cNvPr id="4" name="Slide Number Placeholder 3"/>
          <p:cNvSpPr>
            <a:spLocks noGrp="1"/>
          </p:cNvSpPr>
          <p:nvPr>
            <p:ph type="sldNum" sz="quarter" idx="12"/>
          </p:nvPr>
        </p:nvSpPr>
        <p:spPr/>
        <p:txBody>
          <a:bodyPr/>
          <a:lstStyle/>
          <a:p>
            <a:fld id="{A6006049-353C-4DF2-807A-973147A25E96}"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Date Placeholder 3"/>
          <p:cNvSpPr>
            <a:spLocks noGrp="1"/>
          </p:cNvSpPr>
          <p:nvPr>
            <p:ph type="dt" sz="half" idx="10"/>
          </p:nvPr>
        </p:nvSpPr>
        <p:spPr/>
        <p:txBody>
          <a:bodyPr/>
          <a:lstStyle/>
          <a:p>
            <a:pPr>
              <a:defRPr/>
            </a:pPr>
            <a:r>
              <a:rPr lang="en-US" altLang="ja-JP" smtClean="0"/>
              <a:t>Feb 2010</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6" name="Slide Number Placeholder 5"/>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24</a:t>
            </a:fld>
            <a:endParaRPr lang="en-US" altLang="ja-JP"/>
          </a:p>
        </p:txBody>
      </p:sp>
      <p:sp>
        <p:nvSpPr>
          <p:cNvPr id="7" name="Content Placeholder 2"/>
          <p:cNvSpPr>
            <a:spLocks noGrp="1"/>
          </p:cNvSpPr>
          <p:nvPr>
            <p:ph idx="1"/>
          </p:nvPr>
        </p:nvSpPr>
        <p:spPr/>
        <p:txBody>
          <a:bodyPr/>
          <a:lstStyle/>
          <a:p>
            <a:pPr>
              <a:buFont typeface="Courier New" pitchFamily="49" charset="0"/>
              <a:buChar char="o"/>
            </a:pPr>
            <a:r>
              <a:rPr lang="en-US" dirty="0" smtClean="0"/>
              <a:t>Measurement Type</a:t>
            </a:r>
          </a:p>
          <a:p>
            <a:pPr lvl="2">
              <a:buFont typeface="Wingdings" pitchFamily="2" charset="2"/>
              <a:buChar char="Ø"/>
            </a:pPr>
            <a:r>
              <a:rPr lang="en-US" dirty="0" smtClean="0"/>
              <a:t>An amendment to the 802.11k RRM service by adding a new measurement type called primary signal identification is proposed</a:t>
            </a:r>
          </a:p>
          <a:p>
            <a:pPr>
              <a:buFont typeface="Courier New" pitchFamily="49" charset="0"/>
              <a:buChar char="o"/>
            </a:pPr>
            <a:r>
              <a:rPr lang="en-US" dirty="0" smtClean="0"/>
              <a:t>Measurement Procedure</a:t>
            </a:r>
          </a:p>
          <a:p>
            <a:pPr lvl="2">
              <a:buFont typeface="Wingdings" pitchFamily="2" charset="2"/>
              <a:buChar char="Ø"/>
            </a:pPr>
            <a:r>
              <a:rPr lang="en-US" dirty="0" smtClean="0"/>
              <a:t> Three basic procedures namely, on-request measurement request/report, non-triggered autonomous measurement, triggered autonomous measurement reporting are proposed</a:t>
            </a:r>
          </a:p>
          <a:p>
            <a:pPr lvl="1">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Part I</a:t>
            </a:r>
          </a:p>
          <a:p>
            <a:pPr lvl="1">
              <a:buFont typeface="Wingdings" pitchFamily="2" charset="2"/>
              <a:buChar char="§"/>
            </a:pPr>
            <a:r>
              <a:rPr lang="en-US" dirty="0" smtClean="0"/>
              <a:t>Measurement Type</a:t>
            </a:r>
          </a:p>
          <a:p>
            <a:pPr lvl="2">
              <a:buFont typeface="Arial" pitchFamily="34" charset="0"/>
              <a:buChar char="•"/>
            </a:pPr>
            <a:r>
              <a:rPr lang="en-US" dirty="0" smtClean="0"/>
              <a:t>We propose a new measurement type to compliment existing measurement service in 802.11k and to suite TVWS domain</a:t>
            </a:r>
          </a:p>
          <a:p>
            <a:pPr>
              <a:buFont typeface="Courier New" pitchFamily="49" charset="0"/>
              <a:buChar char="o"/>
            </a:pPr>
            <a:r>
              <a:rPr lang="en-US" dirty="0" smtClean="0"/>
              <a:t>Part II</a:t>
            </a:r>
          </a:p>
          <a:p>
            <a:pPr lvl="1">
              <a:buFont typeface="Wingdings" pitchFamily="2" charset="2"/>
              <a:buChar char="§"/>
            </a:pPr>
            <a:r>
              <a:rPr lang="en-US" dirty="0" smtClean="0"/>
              <a:t>Measurement Procedure</a:t>
            </a:r>
          </a:p>
          <a:p>
            <a:pPr lvl="2">
              <a:buFont typeface="Arial" pitchFamily="34" charset="0"/>
              <a:buChar char="•"/>
            </a:pPr>
            <a:r>
              <a:rPr lang="en-US" dirty="0" smtClean="0"/>
              <a:t> We also propose corresponding procedure for the proposed measurement type request/report</a:t>
            </a:r>
          </a:p>
          <a:p>
            <a:pPr lvl="1">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LAN Radio Measurements</a:t>
            </a:r>
            <a:br>
              <a:rPr lang="en-US" dirty="0" smtClean="0"/>
            </a:br>
            <a:r>
              <a:rPr lang="en-US" sz="2800" dirty="0" smtClean="0"/>
              <a:t>(Background)</a:t>
            </a:r>
            <a:endParaRPr lang="en-US" dirty="0"/>
          </a:p>
        </p:txBody>
      </p:sp>
      <p:sp>
        <p:nvSpPr>
          <p:cNvPr id="3" name="Content Placeholder 2"/>
          <p:cNvSpPr>
            <a:spLocks noGrp="1"/>
          </p:cNvSpPr>
          <p:nvPr>
            <p:ph idx="1"/>
          </p:nvPr>
        </p:nvSpPr>
        <p:spPr/>
        <p:txBody>
          <a:bodyPr>
            <a:normAutofit/>
          </a:bodyPr>
          <a:lstStyle/>
          <a:p>
            <a:pPr>
              <a:buFont typeface="Courier New" pitchFamily="49" charset="0"/>
              <a:buChar char="o"/>
            </a:pPr>
            <a:r>
              <a:rPr lang="en-US" b="0" dirty="0" smtClean="0"/>
              <a:t>WLAN Radio Measurements (RM) enable STAs to understand their radio environment</a:t>
            </a:r>
          </a:p>
          <a:p>
            <a:pPr>
              <a:buFont typeface="Courier New" pitchFamily="49" charset="0"/>
              <a:buChar char="o"/>
            </a:pPr>
            <a:r>
              <a:rPr lang="en-US" b="0" dirty="0" smtClean="0"/>
              <a:t>It enables to observe and gather data on radio link performance and on the radio environment</a:t>
            </a:r>
          </a:p>
          <a:p>
            <a:pPr>
              <a:buFont typeface="Courier New" pitchFamily="49" charset="0"/>
              <a:buChar char="o"/>
            </a:pPr>
            <a:r>
              <a:rPr lang="en-US" b="0" dirty="0" smtClean="0"/>
              <a:t>A STA may request, or provide RM data</a:t>
            </a:r>
          </a:p>
          <a:p>
            <a:pPr>
              <a:buFont typeface="Courier New" pitchFamily="49" charset="0"/>
              <a:buChar char="o"/>
            </a:pPr>
            <a:r>
              <a:rPr lang="en-US" b="0" dirty="0" smtClean="0"/>
              <a:t>RM data is made available to STA management and upper protocol layers for a number of application</a:t>
            </a:r>
            <a:endParaRPr lang="en-US" b="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802.11k -Logical service interfaces </a:t>
            </a:r>
            <a:r>
              <a:rPr lang="en-US" sz="2400" dirty="0" smtClean="0"/>
              <a:t>(Background)</a:t>
            </a:r>
            <a:endParaRPr lang="en-US" dirty="0"/>
          </a:p>
        </p:txBody>
      </p:sp>
      <p:sp>
        <p:nvSpPr>
          <p:cNvPr id="3" name="Content Placeholder 2"/>
          <p:cNvSpPr>
            <a:spLocks noGrp="1"/>
          </p:cNvSpPr>
          <p:nvPr>
            <p:ph idx="1"/>
          </p:nvPr>
        </p:nvSpPr>
        <p:spPr>
          <a:xfrm>
            <a:off x="457199" y="2046309"/>
            <a:ext cx="4219303" cy="4525963"/>
          </a:xfrm>
        </p:spPr>
        <p:txBody>
          <a:bodyPr>
            <a:normAutofit/>
          </a:bodyPr>
          <a:lstStyle/>
          <a:p>
            <a:pPr marL="514350" indent="-514350">
              <a:buFont typeface="+mj-lt"/>
              <a:buAutoNum type="alphaLcParenR"/>
            </a:pPr>
            <a:r>
              <a:rPr kumimoji="0" lang="en-US" b="0" kern="1200" dirty="0" smtClean="0"/>
              <a:t>Authentication</a:t>
            </a:r>
          </a:p>
          <a:p>
            <a:pPr marL="514350" indent="-514350">
              <a:buFont typeface="+mj-lt"/>
              <a:buAutoNum type="alphaLcParenR"/>
            </a:pPr>
            <a:r>
              <a:rPr kumimoji="0" lang="en-US" b="0" kern="1200" dirty="0" smtClean="0"/>
              <a:t>Association</a:t>
            </a:r>
          </a:p>
          <a:p>
            <a:pPr marL="514350" indent="-514350">
              <a:buFont typeface="+mj-lt"/>
              <a:buAutoNum type="alphaLcParenR"/>
            </a:pPr>
            <a:r>
              <a:rPr kumimoji="0" lang="en-US" b="0" kern="1200" dirty="0" err="1" smtClean="0"/>
              <a:t>Deauthentication</a:t>
            </a:r>
            <a:endParaRPr kumimoji="0" lang="en-US" b="0" kern="1200" dirty="0" smtClean="0"/>
          </a:p>
          <a:p>
            <a:pPr marL="514350" indent="-514350">
              <a:buFont typeface="+mj-lt"/>
              <a:buAutoNum type="alphaLcParenR"/>
            </a:pPr>
            <a:r>
              <a:rPr kumimoji="0" lang="en-US" b="0" kern="1200" dirty="0" smtClean="0"/>
              <a:t>Disassociation</a:t>
            </a:r>
          </a:p>
          <a:p>
            <a:pPr marL="514350" indent="-514350">
              <a:buFont typeface="+mj-lt"/>
              <a:buAutoNum type="alphaLcParenR"/>
            </a:pPr>
            <a:r>
              <a:rPr kumimoji="0" lang="en-US" b="0" kern="1200" dirty="0" smtClean="0"/>
              <a:t>Distribution</a:t>
            </a:r>
          </a:p>
          <a:p>
            <a:pPr marL="514350" indent="-514350">
              <a:buFont typeface="+mj-lt"/>
              <a:buAutoNum type="alphaLcParenR"/>
            </a:pPr>
            <a:r>
              <a:rPr kumimoji="0" lang="en-US" b="0" kern="1200" dirty="0" smtClean="0"/>
              <a:t>Integration</a:t>
            </a:r>
          </a:p>
          <a:p>
            <a:pPr marL="514350" indent="-514350">
              <a:buFont typeface="+mj-lt"/>
              <a:buAutoNum type="alphaLcParenR"/>
            </a:pPr>
            <a:r>
              <a:rPr kumimoji="0" lang="en-US" b="0" kern="1200" dirty="0" smtClean="0"/>
              <a:t>Data confidentiality</a:t>
            </a:r>
          </a:p>
        </p:txBody>
      </p:sp>
      <p:sp>
        <p:nvSpPr>
          <p:cNvPr id="4" name="Slide Number Placeholder 3"/>
          <p:cNvSpPr>
            <a:spLocks noGrp="1"/>
          </p:cNvSpPr>
          <p:nvPr>
            <p:ph type="sldNum" sz="quarter" idx="12"/>
          </p:nvPr>
        </p:nvSpPr>
        <p:spPr/>
        <p:txBody>
          <a:bodyPr/>
          <a:lstStyle/>
          <a:p>
            <a:fld id="{A6006049-353C-4DF2-807A-973147A25E96}" type="slidenum">
              <a:rPr lang="en-US" smtClean="0"/>
              <a:pPr/>
              <a:t>5</a:t>
            </a:fld>
            <a:endParaRPr lang="en-US"/>
          </a:p>
        </p:txBody>
      </p:sp>
      <p:sp>
        <p:nvSpPr>
          <p:cNvPr id="5" name="Content Placeholder 2"/>
          <p:cNvSpPr txBox="1">
            <a:spLocks/>
          </p:cNvSpPr>
          <p:nvPr/>
        </p:nvSpPr>
        <p:spPr>
          <a:xfrm>
            <a:off x="4143372" y="2000240"/>
            <a:ext cx="4682836" cy="4525963"/>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Reassociation</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MSDU delivery</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DFS</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TPC</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lang="en-US" sz="2400" dirty="0" smtClean="0"/>
              <a:t>Higher layer synchronization (</a:t>
            </a:r>
            <a:r>
              <a:rPr lang="en-US" sz="2400" dirty="0" err="1" smtClean="0"/>
              <a:t>QoS</a:t>
            </a:r>
            <a:r>
              <a:rPr lang="en-US" sz="2400" dirty="0" smtClean="0"/>
              <a:t> facility only)</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lang="en-US" sz="2400" dirty="0" err="1" smtClean="0"/>
              <a:t>QoS</a:t>
            </a:r>
            <a:r>
              <a:rPr lang="en-US" sz="2400" dirty="0" smtClean="0"/>
              <a:t> traffic scheduling (</a:t>
            </a:r>
            <a:r>
              <a:rPr lang="en-US" sz="2400" dirty="0" err="1" smtClean="0"/>
              <a:t>QoS</a:t>
            </a:r>
            <a:r>
              <a:rPr lang="en-US" sz="2400" dirty="0" smtClean="0"/>
              <a:t> facility only)</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lang="en-US" sz="2400" u="sng" dirty="0" smtClean="0"/>
              <a:t>Radio measurement</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802.11k -Station service (SS)</a:t>
            </a:r>
            <a:br>
              <a:rPr lang="en-US" dirty="0" smtClean="0"/>
            </a:br>
            <a:r>
              <a:rPr lang="en-US" sz="2400" dirty="0" smtClean="0"/>
              <a:t>(Background)</a:t>
            </a:r>
            <a:endParaRPr lang="en-US" sz="2800" dirty="0"/>
          </a:p>
        </p:txBody>
      </p:sp>
      <p:sp>
        <p:nvSpPr>
          <p:cNvPr id="3" name="Content Placeholder 2"/>
          <p:cNvSpPr>
            <a:spLocks noGrp="1"/>
          </p:cNvSpPr>
          <p:nvPr>
            <p:ph idx="1"/>
          </p:nvPr>
        </p:nvSpPr>
        <p:spPr/>
        <p:txBody>
          <a:bodyPr>
            <a:normAutofit/>
          </a:bodyPr>
          <a:lstStyle/>
          <a:p>
            <a:pPr marL="514350" indent="-514350">
              <a:buFont typeface="+mj-lt"/>
              <a:buAutoNum type="alphaLcParenR"/>
            </a:pPr>
            <a:r>
              <a:rPr lang="en-US" b="0" dirty="0" err="1" smtClean="0"/>
              <a:t>Authetication</a:t>
            </a:r>
            <a:endParaRPr lang="en-US" b="0" dirty="0" smtClean="0"/>
          </a:p>
          <a:p>
            <a:pPr marL="514350" indent="-514350">
              <a:buFont typeface="+mj-lt"/>
              <a:buAutoNum type="alphaLcParenR"/>
            </a:pPr>
            <a:r>
              <a:rPr lang="en-US" b="0" dirty="0" err="1" smtClean="0"/>
              <a:t>Deauthentication</a:t>
            </a:r>
            <a:endParaRPr lang="en-US" b="0" dirty="0" smtClean="0"/>
          </a:p>
          <a:p>
            <a:pPr marL="514350" indent="-514350">
              <a:buFont typeface="+mj-lt"/>
              <a:buAutoNum type="alphaLcParenR"/>
            </a:pPr>
            <a:r>
              <a:rPr lang="en-US" b="0" dirty="0" smtClean="0"/>
              <a:t>Data confidentiality</a:t>
            </a:r>
          </a:p>
          <a:p>
            <a:pPr marL="514350" indent="-514350">
              <a:buFont typeface="+mj-lt"/>
              <a:buAutoNum type="alphaLcParenR"/>
            </a:pPr>
            <a:r>
              <a:rPr lang="en-US" b="0" dirty="0" smtClean="0"/>
              <a:t>MSDU delivery</a:t>
            </a:r>
          </a:p>
          <a:p>
            <a:pPr marL="514350" indent="-514350">
              <a:buFont typeface="+mj-lt"/>
              <a:buAutoNum type="alphaLcParenR"/>
            </a:pPr>
            <a:r>
              <a:rPr lang="en-US" b="0" dirty="0" smtClean="0"/>
              <a:t>DFS</a:t>
            </a:r>
          </a:p>
          <a:p>
            <a:pPr marL="514350" indent="-514350">
              <a:buFont typeface="+mj-lt"/>
              <a:buAutoNum type="alphaLcParenR"/>
            </a:pPr>
            <a:r>
              <a:rPr lang="en-US" b="0" dirty="0" smtClean="0"/>
              <a:t>TPC</a:t>
            </a:r>
          </a:p>
          <a:p>
            <a:pPr marL="514350" indent="-514350">
              <a:buFont typeface="+mj-lt"/>
              <a:buAutoNum type="alphaLcParenR"/>
            </a:pPr>
            <a:r>
              <a:rPr lang="en-US" b="0" dirty="0" smtClean="0"/>
              <a:t>Higher layer timer synchronization (</a:t>
            </a:r>
            <a:r>
              <a:rPr lang="en-US" b="0" dirty="0" err="1" smtClean="0"/>
              <a:t>QoS</a:t>
            </a:r>
            <a:r>
              <a:rPr lang="en-US" b="0" dirty="0" smtClean="0"/>
              <a:t> facility only)</a:t>
            </a:r>
          </a:p>
          <a:p>
            <a:pPr marL="514350" indent="-514350">
              <a:buFont typeface="+mj-lt"/>
              <a:buAutoNum type="alphaLcParenR"/>
            </a:pPr>
            <a:r>
              <a:rPr lang="en-US" b="0" dirty="0" err="1" smtClean="0"/>
              <a:t>QoS</a:t>
            </a:r>
            <a:r>
              <a:rPr lang="en-US" b="0" dirty="0" smtClean="0"/>
              <a:t> traffic scheduling (</a:t>
            </a:r>
            <a:r>
              <a:rPr lang="en-US" b="0" dirty="0" err="1" smtClean="0"/>
              <a:t>QoS</a:t>
            </a:r>
            <a:r>
              <a:rPr lang="en-US" b="0" dirty="0" smtClean="0"/>
              <a:t> facility only)</a:t>
            </a:r>
          </a:p>
          <a:p>
            <a:pPr marL="514350" indent="-514350">
              <a:buFont typeface="+mj-lt"/>
              <a:buAutoNum type="alphaLcParenR"/>
            </a:pPr>
            <a:r>
              <a:rPr lang="en-US" b="0" u="sng" dirty="0" smtClean="0"/>
              <a:t>Radio measurement</a:t>
            </a:r>
            <a:endParaRPr lang="en-US" b="0" u="sng"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3590"/>
            <a:ext cx="8229600" cy="1143000"/>
          </a:xfrm>
        </p:spPr>
        <p:txBody>
          <a:bodyPr>
            <a:normAutofit fontScale="90000"/>
          </a:bodyPr>
          <a:lstStyle/>
          <a:p>
            <a:r>
              <a:rPr lang="en-US" dirty="0" smtClean="0"/>
              <a:t/>
            </a:r>
            <a:br>
              <a:rPr lang="en-US" dirty="0" smtClean="0"/>
            </a:br>
            <a:r>
              <a:rPr lang="en-US" b="1" dirty="0" smtClean="0">
                <a:solidFill>
                  <a:schemeClr val="tx1"/>
                </a:solidFill>
              </a:rPr>
              <a:t>Part I</a:t>
            </a:r>
            <a:br>
              <a:rPr lang="en-US" b="1" dirty="0" smtClean="0">
                <a:solidFill>
                  <a:schemeClr val="tx1"/>
                </a:solidFill>
              </a:rPr>
            </a:br>
            <a:r>
              <a:rPr lang="en-US" sz="4000" dirty="0" smtClean="0">
                <a:solidFill>
                  <a:schemeClr val="tx1"/>
                </a:solidFill>
              </a:rPr>
              <a:t>Measurement Type</a:t>
            </a:r>
            <a:br>
              <a:rPr lang="en-US" sz="4000" dirty="0" smtClean="0">
                <a:solidFill>
                  <a:schemeClr val="tx1"/>
                </a:solidFill>
              </a:rPr>
            </a:b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solidFill>
                  <a:srgbClr val="0070C0"/>
                </a:solidFill>
              </a:rPr>
              <a:t>Extend the service for TVWS applicability</a:t>
            </a:r>
            <a:endParaRPr lang="en-US" sz="3100" dirty="0">
              <a:solidFill>
                <a:srgbClr val="0070C0"/>
              </a:solidFill>
            </a:endParaRPr>
          </a:p>
        </p:txBody>
      </p:sp>
      <p:sp>
        <p:nvSpPr>
          <p:cNvPr id="3" name="Content Placeholder 2"/>
          <p:cNvSpPr>
            <a:spLocks noGrp="1"/>
          </p:cNvSpPr>
          <p:nvPr>
            <p:ph idx="1"/>
          </p:nvPr>
        </p:nvSpPr>
        <p:spPr>
          <a:xfrm>
            <a:off x="313509" y="1928802"/>
            <a:ext cx="8373291" cy="3983047"/>
          </a:xfrm>
        </p:spPr>
        <p:txBody>
          <a:bodyPr>
            <a:normAutofit/>
          </a:bodyPr>
          <a:lstStyle/>
          <a:p>
            <a:r>
              <a:rPr lang="en-US" sz="2800" dirty="0" smtClean="0"/>
              <a:t>It provides the following</a:t>
            </a:r>
          </a:p>
          <a:p>
            <a:pPr lvl="1"/>
            <a:r>
              <a:rPr lang="en-US" sz="2400" dirty="0" smtClean="0"/>
              <a:t>The ability to request/report  radio measurements.</a:t>
            </a:r>
          </a:p>
          <a:p>
            <a:pPr lvl="1"/>
            <a:r>
              <a:rPr lang="en-US" sz="2400" dirty="0" smtClean="0"/>
              <a:t>The ability to perform radio measurement </a:t>
            </a:r>
          </a:p>
          <a:p>
            <a:pPr lvl="1"/>
            <a:r>
              <a:rPr lang="en-US" sz="2400" b="1" dirty="0" smtClean="0">
                <a:solidFill>
                  <a:srgbClr val="0070C0"/>
                </a:solidFill>
              </a:rPr>
              <a:t>The ability to identify presence of primary signals</a:t>
            </a:r>
          </a:p>
          <a:p>
            <a:pPr lvl="1"/>
            <a:r>
              <a:rPr lang="en-US" sz="2400" dirty="0" smtClean="0"/>
              <a:t>An interface for upper layer applications to retrieve radio measurements  using MLME primitives and/or MIB access.</a:t>
            </a:r>
          </a:p>
          <a:p>
            <a:pPr lvl="1"/>
            <a:r>
              <a:rPr lang="en-US" sz="2400" dirty="0" smtClean="0"/>
              <a:t>Information about neighbor APs. </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load and Noise histogram</a:t>
            </a:r>
            <a:br>
              <a:rPr lang="en-US" dirty="0" smtClean="0"/>
            </a:br>
            <a:r>
              <a:rPr lang="en-US" sz="2800" b="0" dirty="0" smtClean="0"/>
              <a:t>(from 802.11k)</a:t>
            </a:r>
            <a:endParaRPr lang="en-US" b="0" dirty="0"/>
          </a:p>
        </p:txBody>
      </p:sp>
      <p:sp>
        <p:nvSpPr>
          <p:cNvPr id="3" name="Content Placeholder 2"/>
          <p:cNvSpPr>
            <a:spLocks noGrp="1"/>
          </p:cNvSpPr>
          <p:nvPr>
            <p:ph idx="1"/>
          </p:nvPr>
        </p:nvSpPr>
        <p:spPr/>
        <p:txBody>
          <a:bodyPr>
            <a:normAutofit lnSpcReduction="10000"/>
          </a:bodyPr>
          <a:lstStyle/>
          <a:p>
            <a:pPr>
              <a:buFont typeface="Courier New" pitchFamily="49" charset="0"/>
              <a:buChar char="o"/>
            </a:pPr>
            <a:r>
              <a:rPr lang="en-US" sz="2400" b="0" dirty="0" smtClean="0"/>
              <a:t>The channel load request/report pair returns the channel utilization measurement as observed by the measuring station</a:t>
            </a:r>
          </a:p>
          <a:p>
            <a:pPr>
              <a:buFont typeface="Courier New" pitchFamily="49" charset="0"/>
              <a:buChar char="o"/>
            </a:pPr>
            <a:r>
              <a:rPr lang="en-US" sz="2400" b="0" dirty="0" smtClean="0"/>
              <a:t>The noise histogram request/report pair returns a power histogram measurement of non 802.11 noise power by sampling the channel when virtual carrier sense indicates idle and the STA neither transmitting or receiving. </a:t>
            </a:r>
          </a:p>
          <a:p>
            <a:pPr>
              <a:buFont typeface="Courier New" pitchFamily="49" charset="0"/>
              <a:buChar char="o"/>
            </a:pPr>
            <a:endParaRPr lang="en-US" sz="2400" b="0" dirty="0" smtClean="0"/>
          </a:p>
          <a:p>
            <a:pPr>
              <a:buFont typeface="Courier New" pitchFamily="49" charset="0"/>
              <a:buChar char="o"/>
            </a:pPr>
            <a:r>
              <a:rPr lang="en-US" sz="2400" b="0" dirty="0" smtClean="0">
                <a:solidFill>
                  <a:srgbClr val="0070C0"/>
                </a:solidFill>
              </a:rPr>
              <a:t>Note: The above measurements may provide an indication to  the presence of signal in general (which could be either secondary or primary signal) in the measured channel.</a:t>
            </a:r>
            <a:endParaRPr lang="en-US" sz="2400" b="0" dirty="0">
              <a:solidFill>
                <a:srgbClr val="0070C0"/>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ICT-Assumption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NICT-Assumptions</Template>
  <TotalTime>7066</TotalTime>
  <Words>1324</Words>
  <Application>Microsoft Office PowerPoint</Application>
  <PresentationFormat>画面に合わせる (4:3)</PresentationFormat>
  <Paragraphs>239</Paragraphs>
  <Slides>24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NICT-Assumptions</vt:lpstr>
      <vt:lpstr>Document</vt:lpstr>
      <vt:lpstr>スライド 1</vt:lpstr>
      <vt:lpstr>Motivation</vt:lpstr>
      <vt:lpstr>Summary</vt:lpstr>
      <vt:lpstr>Wireless LAN Radio Measurements (Background)</vt:lpstr>
      <vt:lpstr>802.11k -Logical service interfaces (Background)</vt:lpstr>
      <vt:lpstr>802.11k -Station service (SS) (Background)</vt:lpstr>
      <vt:lpstr> Part I Measurement Type </vt:lpstr>
      <vt:lpstr>Extend the service for TVWS applicability</vt:lpstr>
      <vt:lpstr>Channel load and Noise histogram (from 802.11k)</vt:lpstr>
      <vt:lpstr>Measurement type definitions for  measurement requests/reports</vt:lpstr>
      <vt:lpstr>Remark</vt:lpstr>
      <vt:lpstr>Proposal </vt:lpstr>
      <vt:lpstr>Signal identification request frame format</vt:lpstr>
      <vt:lpstr>Signal identification report frame format</vt:lpstr>
      <vt:lpstr>Primary signal class information</vt:lpstr>
      <vt:lpstr>Signal Type</vt:lpstr>
      <vt:lpstr>RRM Enabled Capabilities definition</vt:lpstr>
      <vt:lpstr> Part II Radio Resource Measurement Procedures  </vt:lpstr>
      <vt:lpstr>Proposal </vt:lpstr>
      <vt:lpstr>On Request Measurement </vt:lpstr>
      <vt:lpstr>Non-triggered Autonomous Measurement</vt:lpstr>
      <vt:lpstr>Triggered Autonomous Reporting (in 802.11k)</vt:lpstr>
      <vt:lpstr>Triggered Autonomous Reporting</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NICT</dc:creator>
  <cp:lastModifiedBy>lan</cp:lastModifiedBy>
  <cp:revision>83</cp:revision>
  <cp:lastPrinted>1998-02-10T13:28:06Z</cp:lastPrinted>
  <dcterms:created xsi:type="dcterms:W3CDTF">2010-01-14T01:35:24Z</dcterms:created>
  <dcterms:modified xsi:type="dcterms:W3CDTF">2010-03-04T07:06:57Z</dcterms:modified>
</cp:coreProperties>
</file>