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6"/>
  </p:notesMasterIdLst>
  <p:handoutMasterIdLst>
    <p:handoutMasterId r:id="rId7"/>
  </p:handoutMasterIdLst>
  <p:sldIdLst>
    <p:sldId id="404" r:id="rId3"/>
    <p:sldId id="402" r:id="rId4"/>
    <p:sldId id="403" r:id="rId5"/>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04" autoAdjust="0"/>
    <p:restoredTop sz="94645"/>
  </p:normalViewPr>
  <p:slideViewPr>
    <p:cSldViewPr snapToGrid="0">
      <p:cViewPr varScale="1">
        <p:scale>
          <a:sx n="165" d="100"/>
          <a:sy n="165" d="100"/>
        </p:scale>
        <p:origin x="1488" y="184"/>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7/18/24</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7/18/24</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731459"/>
          </a:xfrm>
        </p:spPr>
        <p:txBody>
          <a:bodyPr>
            <a:normAutofit fontScale="90000"/>
          </a:bodyPr>
          <a:lstStyle/>
          <a:p>
            <a:pPr marL="0" marR="0">
              <a:spcBef>
                <a:spcPts val="0"/>
              </a:spcBef>
              <a:spcAft>
                <a:spcPts val="300"/>
              </a:spcAft>
            </a:pPr>
            <a:r>
              <a:rPr lang="en-US" altLang="en-US" sz="1500" dirty="0"/>
              <a:t>IC17-001 		</a:t>
            </a:r>
            <a:br>
              <a:rPr lang="en-US" altLang="en-US" sz="1500" dirty="0"/>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(Nendica) </a:t>
            </a:r>
            <a:br>
              <a:rPr lang="en-US" sz="1800" dirty="0">
                <a:effectLst/>
                <a:latin typeface="+mn-lt"/>
                <a:ea typeface="Times New Roman" panose="02020603050405020304" pitchFamily="18" charset="0"/>
              </a:rPr>
            </a:br>
            <a:r>
              <a:rPr lang="en-US" altLang="en-US" sz="1500" dirty="0">
                <a:latin typeface="+mj-lt"/>
              </a:rPr>
              <a:t>Type: </a:t>
            </a:r>
            <a:r>
              <a:rPr lang="en-US" altLang="en-US" sz="1500" b="0" dirty="0">
                <a:solidFill>
                  <a:srgbClr val="FF0000"/>
                </a:solidFill>
                <a:latin typeface="+mj-lt"/>
              </a:rPr>
              <a:t>Individual</a:t>
            </a:r>
            <a:r>
              <a:rPr lang="en-US" altLang="en-US" sz="1500" dirty="0">
                <a:solidFill>
                  <a:srgbClr val="FF0000"/>
                </a:solidFill>
                <a:latin typeface="+mj-lt"/>
              </a:rPr>
              <a:t>  </a:t>
            </a:r>
            <a:r>
              <a:rPr lang="en-US" altLang="en-US" sz="1500" dirty="0">
                <a:latin typeface="+mj-lt"/>
              </a:rPr>
              <a:t>Report Date: 18 July 2024</a:t>
            </a:r>
            <a:endParaRPr lang="en-US" altLang="en-US" b="0" dirty="0">
              <a:solidFill>
                <a:srgbClr val="FF0000"/>
              </a:solidFill>
              <a:latin typeface="+mj-lt"/>
            </a:endParaRPr>
          </a:p>
        </p:txBody>
      </p:sp>
      <p:sp>
        <p:nvSpPr>
          <p:cNvPr id="19459" name="Rectangle 15"/>
          <p:cNvSpPr>
            <a:spLocks noGrp="1" noChangeArrowheads="1"/>
          </p:cNvSpPr>
          <p:nvPr>
            <p:ph idx="1"/>
          </p:nvPr>
        </p:nvSpPr>
        <p:spPr>
          <a:xfrm>
            <a:off x="342900" y="1038498"/>
            <a:ext cx="6172200" cy="3627522"/>
          </a:xfrm>
        </p:spPr>
        <p:txBody>
          <a:bodyPr>
            <a:normAutofit fontScale="70000" lnSpcReduction="20000"/>
          </a:bodyPr>
          <a:lstStyle/>
          <a:p>
            <a:pPr marL="171450" indent="-171450" eaLnBrk="1" hangingPunct="1">
              <a:buClr>
                <a:srgbClr val="00B5E2"/>
              </a:buClr>
              <a:buFont typeface="Wingdings" panose="05000000000000000000" pitchFamily="2" charset="2"/>
              <a:buChar char="q"/>
            </a:pPr>
            <a:r>
              <a:rPr lang="en-US" altLang="en-US" sz="1600" b="1" dirty="0">
                <a:latin typeface="+mn-lt"/>
              </a:rPr>
              <a:t>Chair</a:t>
            </a:r>
            <a:r>
              <a:rPr lang="en-US" altLang="en-US" sz="1600" dirty="0">
                <a:latin typeface="+mn-lt"/>
              </a:rPr>
              <a:t>: Roger Marks, Affiliation: EthAirNet Associates</a:t>
            </a:r>
          </a:p>
          <a:p>
            <a:pPr marL="171450" indent="-171450">
              <a:buClr>
                <a:srgbClr val="00B5E2"/>
              </a:buClr>
              <a:buFont typeface="Wingdings" panose="05000000000000000000" pitchFamily="2" charset="2"/>
              <a:buChar char="q"/>
            </a:pPr>
            <a:r>
              <a:rPr lang="en-US" altLang="en-US" sz="1600" b="1" dirty="0">
                <a:latin typeface="+mn-lt"/>
              </a:rPr>
              <a:t>Participants</a:t>
            </a:r>
            <a:r>
              <a:rPr lang="en-US" altLang="en-US" sz="1600" dirty="0">
                <a:latin typeface="+mn-lt"/>
              </a:rPr>
              <a:t>:  </a:t>
            </a:r>
            <a:r>
              <a:rPr lang="en-US" altLang="en-US" sz="1600" dirty="0">
                <a:solidFill>
                  <a:srgbClr val="FF0000"/>
                </a:solidFill>
                <a:latin typeface="+mn-lt"/>
              </a:rPr>
              <a:t>(optional list of names)</a:t>
            </a:r>
          </a:p>
          <a:p>
            <a:pPr marL="171450" indent="-171450">
              <a:buClr>
                <a:srgbClr val="00B5E2"/>
              </a:buClr>
              <a:buFont typeface="Wingdings" panose="05000000000000000000" pitchFamily="2" charset="2"/>
              <a:buChar char="q"/>
            </a:pPr>
            <a:r>
              <a:rPr lang="en-US" altLang="en-US" sz="1600" b="1" dirty="0">
                <a:latin typeface="+mn-lt"/>
              </a:rPr>
              <a:t>Procedures</a:t>
            </a:r>
            <a:r>
              <a:rPr lang="en-US" altLang="en-US" sz="1600" dirty="0">
                <a:latin typeface="+mn-lt"/>
              </a:rPr>
              <a:t>: </a:t>
            </a:r>
          </a:p>
          <a:p>
            <a:pPr marL="171450" indent="-171450" eaLnBrk="1" hangingPunct="1">
              <a:buClr>
                <a:srgbClr val="00B5E2"/>
              </a:buClr>
              <a:buFont typeface="Arial" panose="020B0604020202020204" pitchFamily="34" charset="0"/>
              <a:buChar char="•"/>
            </a:pPr>
            <a:r>
              <a:rPr lang="en-US" altLang="en-US" sz="1600" dirty="0">
                <a:latin typeface="+mn-lt"/>
              </a:rPr>
              <a:t>IEEE 802 Policies &amp; Procedures</a:t>
            </a:r>
          </a:p>
          <a:p>
            <a:pPr marL="171450" indent="-171450" eaLnBrk="1" hangingPunct="1">
              <a:buClr>
                <a:srgbClr val="00B5E2"/>
              </a:buClr>
              <a:buFont typeface="Arial" panose="020B0604020202020204" pitchFamily="34" charset="0"/>
              <a:buChar char="•"/>
            </a:pPr>
            <a:r>
              <a:rPr lang="en-US" altLang="en-US" sz="1600" dirty="0">
                <a:latin typeface="+mn-lt"/>
              </a:rPr>
              <a:t>IEEE 802 LMSC Operations Manual</a:t>
            </a:r>
          </a:p>
          <a:p>
            <a:pPr marL="171450" indent="-171450" eaLnBrk="1" hangingPunct="1">
              <a:buClr>
                <a:srgbClr val="00B5E2"/>
              </a:buClr>
              <a:buFont typeface="Arial" panose="020B0604020202020204" pitchFamily="34" charset="0"/>
              <a:buChar char="•"/>
            </a:pPr>
            <a:r>
              <a:rPr lang="en-US" altLang="en-US" sz="1600" dirty="0">
                <a:latin typeface="+mn-lt"/>
              </a:rPr>
              <a:t>IEEE 802 Working Group Policies &amp; Procedures</a:t>
            </a:r>
          </a:p>
          <a:p>
            <a:pPr marL="171450" indent="-171450" eaLnBrk="1" hangingPunct="1">
              <a:buClr>
                <a:srgbClr val="00B5E2"/>
              </a:buClr>
              <a:buFont typeface="Arial" panose="020B0604020202020204" pitchFamily="34" charset="0"/>
              <a:buChar char="•"/>
            </a:pPr>
            <a:r>
              <a:rPr lang="en-US" altLang="en-US" sz="1600" dirty="0">
                <a:latin typeface="+mn-lt"/>
              </a:rPr>
              <a:t>IEEE 802 </a:t>
            </a:r>
            <a:r>
              <a:rPr lang="en-US" altLang="en-US" sz="1600" dirty="0" err="1">
                <a:latin typeface="+mn-lt"/>
              </a:rPr>
              <a:t>Nendica</a:t>
            </a:r>
            <a:r>
              <a:rPr lang="en-US" altLang="en-US" sz="1600" dirty="0">
                <a:latin typeface="+mn-lt"/>
              </a:rPr>
              <a:t> Report Development Process</a:t>
            </a:r>
          </a:p>
          <a:p>
            <a:pPr defTabSz="169863" eaLnBrk="1" hangingPunct="1">
              <a:buClr>
                <a:srgbClr val="00B5E2"/>
              </a:buClr>
            </a:pPr>
            <a:r>
              <a:rPr lang="en-US" altLang="en-US" sz="1600" dirty="0">
                <a:latin typeface="+mn-lt"/>
              </a:rPr>
              <a:t>	&lt;https://1.ieee802.org/802-nendica/ieee-802-nendica-procedures&gt;</a:t>
            </a:r>
          </a:p>
          <a:p>
            <a:pPr marL="171450" indent="-171450" eaLnBrk="1" hangingPunct="1">
              <a:buClr>
                <a:srgbClr val="00B5E2"/>
              </a:buClr>
              <a:buFont typeface="Wingdings" panose="05000000000000000000" pitchFamily="2" charset="2"/>
              <a:buChar char="q"/>
            </a:pPr>
            <a:r>
              <a:rPr lang="en-US" altLang="en-US" sz="1600" b="1" dirty="0">
                <a:latin typeface="+mn-lt"/>
              </a:rPr>
              <a:t>Deliverables Listed in the Approved ICAID</a:t>
            </a:r>
            <a:r>
              <a:rPr lang="en-US" altLang="en-US" sz="1600" dirty="0">
                <a:latin typeface="+mn-lt"/>
              </a:rPr>
              <a:t>:</a:t>
            </a:r>
            <a:r>
              <a:rPr lang="en-US" altLang="en-US" sz="1600" b="1" dirty="0">
                <a:solidFill>
                  <a:srgbClr val="FF0000"/>
                </a:solidFill>
                <a:latin typeface="+mn-lt"/>
              </a:rPr>
              <a:t> </a:t>
            </a:r>
            <a:r>
              <a:rPr lang="en-US" altLang="en-US" sz="1600" dirty="0">
                <a:solidFill>
                  <a:srgbClr val="FF0000"/>
                </a:solidFill>
                <a:latin typeface="+mn-lt"/>
              </a:rPr>
              <a:t>(This section will be prepopulated by the Industry Connections Administrator. DO NOT MODIFY)</a:t>
            </a:r>
          </a:p>
          <a:p>
            <a:pPr marL="0" marR="0">
              <a:spcBef>
                <a:spcPts val="0"/>
              </a:spcBef>
              <a:spcAft>
                <a:spcPts val="0"/>
              </a:spcAft>
            </a:pPr>
            <a:endParaRPr lang="en-US" sz="1800" b="0" dirty="0">
              <a:effectLst/>
              <a:latin typeface="+mn-lt"/>
              <a:ea typeface="Times New Roman" panose="02020603050405020304" pitchFamily="18" charset="0"/>
            </a:endParaRPr>
          </a:p>
          <a:p>
            <a:pPr marL="0" marR="0">
              <a:spcBef>
                <a:spcPts val="0"/>
              </a:spcBef>
              <a:spcAft>
                <a:spcPts val="0"/>
              </a:spcAft>
            </a:pPr>
            <a:r>
              <a:rPr lang="en-US" sz="1800" b="0" dirty="0">
                <a:effectLst/>
                <a:latin typeface="+mn-lt"/>
                <a:ea typeface="Times New Roman" panose="02020603050405020304" pitchFamily="18" charset="0"/>
              </a:rPr>
              <a:t>Deliverables will be of two types:  </a:t>
            </a:r>
          </a:p>
          <a:p>
            <a:pPr marR="0" lvl="0">
              <a:spcBef>
                <a:spcPts val="0"/>
              </a:spcBef>
              <a:spcAft>
                <a:spcPts val="0"/>
              </a:spcAft>
            </a:pPr>
            <a:endParaRPr lang="en-US" sz="1800" b="0" dirty="0">
              <a:effectLst/>
              <a:latin typeface="+mn-lt"/>
              <a:ea typeface="Times New Roman" panose="02020603050405020304" pitchFamily="18" charset="0"/>
            </a:endParaRPr>
          </a:p>
          <a:p>
            <a:pPr marR="0" lvl="0">
              <a:spcBef>
                <a:spcPts val="0"/>
              </a:spcBef>
              <a:spcAft>
                <a:spcPts val="0"/>
              </a:spcAft>
            </a:pPr>
            <a:r>
              <a:rPr lang="en-US" sz="1800" b="0" dirty="0">
                <a:effectLst/>
                <a:latin typeface="+mn-lt"/>
                <a:ea typeface="Times New Roman" panose="02020603050405020304" pitchFamily="18" charset="0"/>
              </a:rPr>
              <a:t>1. Records of the meetings, including minutes and supporting documents, some of which </a:t>
            </a:r>
          </a:p>
          <a:p>
            <a:pPr marR="0" lvl="0">
              <a:spcBef>
                <a:spcPts val="0"/>
              </a:spcBef>
              <a:spcAft>
                <a:spcPts val="0"/>
              </a:spcAft>
            </a:pPr>
            <a:r>
              <a:rPr lang="en-US" sz="1800" b="0" dirty="0">
                <a:latin typeface="+mn-lt"/>
                <a:ea typeface="Times New Roman" panose="02020603050405020304" pitchFamily="18" charset="0"/>
              </a:rPr>
              <a:t>    </a:t>
            </a:r>
            <a:r>
              <a:rPr lang="en-US" sz="1800" b="0" dirty="0">
                <a:effectLst/>
                <a:latin typeface="+mn-lt"/>
                <a:ea typeface="Times New Roman" panose="02020603050405020304" pitchFamily="18" charset="0"/>
              </a:rPr>
              <a:t>may be prepared for delivery to other venues for purposes such as encouraging interest </a:t>
            </a:r>
          </a:p>
          <a:p>
            <a:pPr marR="0" lvl="0">
              <a:spcBef>
                <a:spcPts val="0"/>
              </a:spcBef>
              <a:spcAft>
                <a:spcPts val="0"/>
              </a:spcAft>
            </a:pPr>
            <a:r>
              <a:rPr lang="en-US" sz="1800" b="0" dirty="0">
                <a:latin typeface="+mn-lt"/>
                <a:ea typeface="Times New Roman" panose="02020603050405020304" pitchFamily="18" charset="0"/>
              </a:rPr>
              <a:t>    </a:t>
            </a:r>
            <a:r>
              <a:rPr lang="en-US" sz="1800" b="0" dirty="0">
                <a:effectLst/>
                <a:latin typeface="+mn-lt"/>
                <a:ea typeface="Times New Roman" panose="02020603050405020304" pitchFamily="18" charset="0"/>
              </a:rPr>
              <a:t>and participation</a:t>
            </a:r>
          </a:p>
          <a:p>
            <a:pPr marR="0" lvl="0">
              <a:spcBef>
                <a:spcPts val="0"/>
              </a:spcBef>
              <a:spcAft>
                <a:spcPts val="0"/>
              </a:spcAft>
            </a:pPr>
            <a:endParaRPr lang="en-US" sz="1800" b="0" dirty="0">
              <a:effectLst/>
              <a:latin typeface="+mn-lt"/>
              <a:ea typeface="Times New Roman" panose="02020603050405020304" pitchFamily="18" charset="0"/>
            </a:endParaRPr>
          </a:p>
          <a:p>
            <a:pPr marR="0" lvl="0">
              <a:spcBef>
                <a:spcPts val="0"/>
              </a:spcBef>
              <a:spcAft>
                <a:spcPts val="0"/>
              </a:spcAft>
            </a:pPr>
            <a:r>
              <a:rPr lang="en-US" sz="1800" b="0" dirty="0">
                <a:effectLst/>
                <a:latin typeface="+mn-lt"/>
                <a:ea typeface="Times New Roman" panose="02020603050405020304" pitchFamily="18" charset="0"/>
              </a:rPr>
              <a:t>2. A set of reports and other consensus outputs documenting the findings of the IC activity,       </a:t>
            </a:r>
          </a:p>
          <a:p>
            <a:pPr marR="0" lvl="0">
              <a:spcBef>
                <a:spcPts val="0"/>
              </a:spcBef>
              <a:spcAft>
                <a:spcPts val="0"/>
              </a:spcAft>
            </a:pPr>
            <a:r>
              <a:rPr lang="en-US" sz="1800" b="0" dirty="0">
                <a:latin typeface="+mn-lt"/>
                <a:ea typeface="Times New Roman" panose="02020603050405020304" pitchFamily="18" charset="0"/>
              </a:rPr>
              <a:t>    </a:t>
            </a:r>
            <a:r>
              <a:rPr lang="en-US" sz="1800" b="0" dirty="0">
                <a:effectLst/>
                <a:latin typeface="+mn-lt"/>
                <a:ea typeface="Times New Roman" panose="02020603050405020304" pitchFamily="18" charset="0"/>
              </a:rPr>
              <a:t>with recommendations regarding overviews of current industry practice and trends, new </a:t>
            </a:r>
          </a:p>
          <a:p>
            <a:pPr marR="0" lvl="0">
              <a:spcBef>
                <a:spcPts val="0"/>
              </a:spcBef>
              <a:spcAft>
                <a:spcPts val="0"/>
              </a:spcAft>
            </a:pPr>
            <a:r>
              <a:rPr lang="en-US" sz="1800" b="0" dirty="0">
                <a:latin typeface="+mn-lt"/>
                <a:ea typeface="Times New Roman" panose="02020603050405020304" pitchFamily="18" charset="0"/>
              </a:rPr>
              <a:t>    </a:t>
            </a:r>
            <a:r>
              <a:rPr lang="en-US" sz="1800" b="0" dirty="0">
                <a:effectLst/>
                <a:latin typeface="+mn-lt"/>
                <a:ea typeface="Times New Roman" panose="02020603050405020304" pitchFamily="18" charset="0"/>
              </a:rPr>
              <a:t>standardization topics, documentation of use cases and user needs for those topics, and     </a:t>
            </a:r>
          </a:p>
          <a:p>
            <a:pPr marR="0" lvl="0">
              <a:spcBef>
                <a:spcPts val="0"/>
              </a:spcBef>
              <a:spcAft>
                <a:spcPts val="0"/>
              </a:spcAft>
            </a:pPr>
            <a:r>
              <a:rPr lang="en-US" sz="1800" b="0" dirty="0">
                <a:latin typeface="+mn-lt"/>
                <a:ea typeface="Times New Roman" panose="02020603050405020304" pitchFamily="18" charset="0"/>
              </a:rPr>
              <a:t>    </a:t>
            </a:r>
            <a:r>
              <a:rPr lang="en-US" sz="1800" b="0" dirty="0">
                <a:effectLst/>
                <a:latin typeface="+mn-lt"/>
                <a:ea typeface="Times New Roman" panose="02020603050405020304" pitchFamily="18" charset="0"/>
              </a:rPr>
              <a:t>proposed organizational approaches to ensure effective participation from user    </a:t>
            </a:r>
          </a:p>
          <a:p>
            <a:pPr marR="0" lvl="0">
              <a:spcBef>
                <a:spcPts val="0"/>
              </a:spcBef>
              <a:spcAft>
                <a:spcPts val="0"/>
              </a:spcAft>
            </a:pPr>
            <a:r>
              <a:rPr lang="en-US" sz="1800" b="0" dirty="0">
                <a:effectLst/>
                <a:latin typeface="+mn-lt"/>
                <a:ea typeface="Times New Roman" panose="02020603050405020304" pitchFamily="18" charset="0"/>
              </a:rPr>
              <a:t>    communities</a:t>
            </a:r>
          </a:p>
          <a:p>
            <a:pPr marL="0" marR="0">
              <a:spcBef>
                <a:spcPts val="0"/>
              </a:spcBef>
              <a:spcAft>
                <a:spcPts val="0"/>
              </a:spcAft>
            </a:pPr>
            <a:r>
              <a:rPr lang="en-US" sz="2100" dirty="0">
                <a:effectLst/>
                <a:latin typeface="+mn-lt"/>
                <a:ea typeface="Times New Roman" panose="02020603050405020304" pitchFamily="18" charset="0"/>
              </a:rPr>
              <a:t> </a:t>
            </a:r>
          </a:p>
          <a:p>
            <a:pPr eaLnBrk="1" hangingPunct="1"/>
            <a:endParaRPr lang="en-US" altLang="en-US" dirty="0"/>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sp>
        <p:nvSpPr>
          <p:cNvPr id="5" name="Footer Placeholder 1">
            <a:extLst>
              <a:ext uri="{FF2B5EF4-FFF2-40B4-BE49-F238E27FC236}">
                <a16:creationId xmlns:a16="http://schemas.microsoft.com/office/drawing/2014/main" id="{15897CCF-8F3E-3E03-961D-107EBD90D88E}"/>
              </a:ext>
            </a:extLst>
          </p:cNvPr>
          <p:cNvSpPr txBox="1">
            <a:spLocks/>
          </p:cNvSpPr>
          <p:nvPr/>
        </p:nvSpPr>
        <p:spPr>
          <a:xfrm>
            <a:off x="1250480" y="64855"/>
            <a:ext cx="5541031" cy="267166"/>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802.1-24-0039-01-ICne</a:t>
            </a:r>
          </a:p>
        </p:txBody>
      </p:sp>
    </p:spTree>
    <p:extLst>
      <p:ext uri="{BB962C8B-B14F-4D97-AF65-F5344CB8AC3E}">
        <p14:creationId xmlns:p14="http://schemas.microsoft.com/office/powerpoint/2010/main" val="203390104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latin typeface="+mn-lt"/>
              </a:rPr>
              <a:t>IC17-001 		</a:t>
            </a:r>
            <a:br>
              <a:rPr lang="en-US" altLang="en-US" sz="1400" dirty="0">
                <a:latin typeface="+mn-lt"/>
              </a:rPr>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a:t>
            </a:r>
            <a:r>
              <a:rPr lang="en-US" sz="1600" b="1" kern="1400" dirty="0" err="1">
                <a:effectLst/>
                <a:latin typeface="+mn-lt"/>
                <a:ea typeface="Times New Roman" panose="02020603050405020304" pitchFamily="18" charset="0"/>
              </a:rPr>
              <a:t>Nendica</a:t>
            </a:r>
            <a:r>
              <a:rPr lang="en-US" sz="1600" b="1" kern="1400" dirty="0">
                <a:effectLst/>
                <a:latin typeface="Montserrat Medium" panose="020B0604020202020204" pitchFamily="2" charset="0"/>
                <a:ea typeface="Times New Roman" panose="02020603050405020304" pitchFamily="18" charset="0"/>
              </a:rPr>
              <a:t>)</a:t>
            </a:r>
            <a:endParaRPr lang="en-US" altLang="en-US" b="0" dirty="0">
              <a:solidFill>
                <a:srgbClr val="FF0000"/>
              </a:solidFill>
            </a:endParaRPr>
          </a:p>
        </p:txBody>
      </p:sp>
      <p:sp>
        <p:nvSpPr>
          <p:cNvPr id="20483" name="Rectangle 15"/>
          <p:cNvSpPr>
            <a:spLocks noGrp="1" noChangeArrowheads="1"/>
          </p:cNvSpPr>
          <p:nvPr>
            <p:ph idx="1"/>
          </p:nvPr>
        </p:nvSpPr>
        <p:spPr>
          <a:xfrm>
            <a:off x="342900" y="867905"/>
            <a:ext cx="6274876" cy="3397707"/>
          </a:xfrm>
        </p:spPr>
        <p:txBody>
          <a:bodyPr>
            <a:normAutofit/>
          </a:bodyPr>
          <a:lstStyle/>
          <a:p>
            <a:pPr marL="171450" indent="-171450" eaLnBrk="1" hangingPunct="1">
              <a:buClr>
                <a:srgbClr val="00B5E2"/>
              </a:buClr>
              <a:buFont typeface="Wingdings" panose="05000000000000000000" pitchFamily="2" charset="2"/>
              <a:buChar char="q"/>
            </a:pPr>
            <a:r>
              <a:rPr lang="en-US" altLang="en-US" b="1" dirty="0"/>
              <a:t>Status of Deliverables:</a:t>
            </a:r>
            <a:r>
              <a:rPr lang="en-US" altLang="en-US" dirty="0"/>
              <a:t> </a:t>
            </a:r>
          </a:p>
          <a:p>
            <a:pPr marL="171450" lvl="1" indent="-171450" eaLnBrk="1" hangingPunct="1">
              <a:buClr>
                <a:srgbClr val="00B5E2"/>
              </a:buClr>
              <a:buFont typeface="Arial" panose="020B0604020202020204" pitchFamily="34" charset="0"/>
              <a:buChar char="•"/>
            </a:pPr>
            <a:r>
              <a:rPr lang="en-US" altLang="en-US" dirty="0">
                <a:solidFill>
                  <a:srgbClr val="FF0000"/>
                </a:solidFill>
              </a:rPr>
              <a:t>List the status and target completion date for each deliverable </a:t>
            </a:r>
          </a:p>
          <a:p>
            <a:pPr marL="171450" lvl="1" indent="-171450" eaLnBrk="1" hangingPunct="1">
              <a:buClr>
                <a:srgbClr val="00B5E2"/>
              </a:buClr>
              <a:buFont typeface="Arial" panose="020B0604020202020204" pitchFamily="34" charset="0"/>
              <a:buChar char="•"/>
            </a:pPr>
            <a:r>
              <a:rPr lang="en-US" altLang="en-US" dirty="0">
                <a:solidFill>
                  <a:srgbClr val="FF0000"/>
                </a:solidFill>
              </a:rPr>
              <a:t>Provide % of completion per deliverable</a:t>
            </a:r>
          </a:p>
          <a:p>
            <a:pPr marL="171450" lvl="1" indent="-171450" eaLnBrk="1" hangingPunct="1">
              <a:buClr>
                <a:srgbClr val="00B5E2"/>
              </a:buClr>
              <a:buFont typeface="Arial" panose="020B0604020202020204" pitchFamily="34" charset="0"/>
              <a:buChar char="•"/>
            </a:pPr>
            <a:r>
              <a:rPr lang="en-US" altLang="en-US" dirty="0">
                <a:solidFill>
                  <a:srgbClr val="FF0000"/>
                </a:solidFill>
              </a:rPr>
              <a:t>Provide a brief description of the % completed</a:t>
            </a:r>
          </a:p>
          <a:p>
            <a:pPr marL="171450" lvl="1" indent="-171450" eaLnBrk="1" hangingPunct="1">
              <a:buClr>
                <a:srgbClr val="00B5E2"/>
              </a:buClr>
              <a:buFont typeface="Arial" panose="020B0604020202020204" pitchFamily="34" charset="0"/>
              <a:buChar char="•"/>
            </a:pPr>
            <a:endParaRPr lang="en-US" altLang="en-US" sz="1200" dirty="0">
              <a:solidFill>
                <a:srgbClr val="FF0000"/>
              </a:solidFill>
              <a:latin typeface="+mn-lt"/>
            </a:endParaRPr>
          </a:p>
          <a:p>
            <a:pPr marL="0" marR="0">
              <a:spcBef>
                <a:spcPts val="0"/>
              </a:spcBef>
              <a:spcAft>
                <a:spcPts val="0"/>
              </a:spcAft>
            </a:pPr>
            <a:r>
              <a:rPr lang="en-US" b="0" dirty="0">
                <a:effectLst/>
                <a:latin typeface="+mn-lt"/>
                <a:ea typeface="Times New Roman" panose="02020603050405020304" pitchFamily="18" charset="0"/>
              </a:rPr>
              <a:t>Deliverables will be of two types:  </a:t>
            </a:r>
          </a:p>
          <a:p>
            <a:pPr marR="0" lvl="0">
              <a:spcBef>
                <a:spcPts val="0"/>
              </a:spcBef>
              <a:spcAft>
                <a:spcPts val="0"/>
              </a:spcAft>
            </a:pPr>
            <a:endParaRPr lang="en-US" b="0" dirty="0">
              <a:effectLst/>
              <a:latin typeface="+mn-lt"/>
              <a:ea typeface="Times New Roman" panose="02020603050405020304" pitchFamily="18" charset="0"/>
            </a:endParaRPr>
          </a:p>
          <a:p>
            <a:pPr marR="0" lvl="0">
              <a:spcBef>
                <a:spcPts val="0"/>
              </a:spcBef>
              <a:spcAft>
                <a:spcPts val="0"/>
              </a:spcAft>
            </a:pPr>
            <a:r>
              <a:rPr lang="en-US" b="0" dirty="0">
                <a:effectLst/>
                <a:latin typeface="+mn-lt"/>
                <a:ea typeface="Times New Roman" panose="02020603050405020304" pitchFamily="18" charset="0"/>
              </a:rPr>
              <a:t>1. Records of the meetings, including minutes and supporting documents, some of which may be prepared for delivery to other venues for purposes such as encouraging interest and participation –  </a:t>
            </a:r>
            <a:r>
              <a:rPr lang="en-US" b="0" dirty="0">
                <a:solidFill>
                  <a:srgbClr val="FF0000"/>
                </a:solidFill>
                <a:effectLst/>
                <a:latin typeface="+mn-lt"/>
                <a:ea typeface="Times New Roman" panose="02020603050405020304" pitchFamily="18" charset="0"/>
              </a:rPr>
              <a:t>100% Complete</a:t>
            </a:r>
          </a:p>
          <a:p>
            <a:pPr marR="0" lvl="0">
              <a:spcBef>
                <a:spcPts val="0"/>
              </a:spcBef>
              <a:spcAft>
                <a:spcPts val="0"/>
              </a:spcAft>
            </a:pPr>
            <a:endParaRPr lang="en-US" b="0" dirty="0">
              <a:latin typeface="+mn-lt"/>
              <a:ea typeface="Times New Roman" panose="02020603050405020304" pitchFamily="18" charset="0"/>
            </a:endParaRPr>
          </a:p>
          <a:p>
            <a:pPr marR="0" lvl="0">
              <a:spcBef>
                <a:spcPts val="0"/>
              </a:spcBef>
              <a:spcAft>
                <a:spcPts val="0"/>
              </a:spcAft>
            </a:pPr>
            <a:endParaRPr lang="en-US" b="0" dirty="0">
              <a:latin typeface="+mn-lt"/>
              <a:ea typeface="Times New Roman" panose="02020603050405020304" pitchFamily="18" charset="0"/>
            </a:endParaRPr>
          </a:p>
          <a:p>
            <a:pPr marR="0" lvl="0" defTabSz="115888">
              <a:spcBef>
                <a:spcPts val="0"/>
              </a:spcBef>
              <a:spcAft>
                <a:spcPts val="0"/>
              </a:spcAft>
            </a:pPr>
            <a:r>
              <a:rPr lang="en-US" b="0" dirty="0">
                <a:effectLst/>
                <a:latin typeface="+mn-lt"/>
                <a:ea typeface="Times New Roman" panose="02020603050405020304" pitchFamily="18" charset="0"/>
              </a:rPr>
              <a:t>2. A set of reports and other consensus outputs documenting the findings of the IC activity, with recommendations regarding overviews of current industry practice and trends, new standardization topics, documentation of use cases and user needs for those topics, and proposed organizational approaches to ensure effective participation from user communities -	</a:t>
            </a:r>
            <a:r>
              <a:rPr lang="en-US" b="0" dirty="0">
                <a:solidFill>
                  <a:srgbClr val="FF0000"/>
                </a:solidFill>
                <a:effectLst/>
                <a:latin typeface="+mn-lt"/>
                <a:ea typeface="Times New Roman" panose="02020603050405020304" pitchFamily="18" charset="0"/>
              </a:rPr>
              <a:t>  100</a:t>
            </a:r>
            <a:r>
              <a:rPr lang="en-US" b="0" dirty="0">
                <a:solidFill>
                  <a:srgbClr val="FF0000"/>
                </a:solidFill>
                <a:latin typeface="+mn-lt"/>
                <a:ea typeface="Times New Roman" panose="02020603050405020304" pitchFamily="18" charset="0"/>
              </a:rPr>
              <a:t>% Complete; making preparations in anticipation of beginning work on a new </a:t>
            </a:r>
            <a:r>
              <a:rPr lang="en-US" b="0" dirty="0" err="1">
                <a:solidFill>
                  <a:srgbClr val="FF0000"/>
                </a:solidFill>
                <a:latin typeface="+mn-lt"/>
                <a:ea typeface="Times New Roman" panose="02020603050405020304" pitchFamily="18" charset="0"/>
              </a:rPr>
              <a:t>Nendica</a:t>
            </a:r>
            <a:r>
              <a:rPr lang="en-US" b="0" dirty="0">
                <a:solidFill>
                  <a:srgbClr val="FF0000"/>
                </a:solidFill>
                <a:latin typeface="+mn-lt"/>
                <a:ea typeface="Times New Roman" panose="02020603050405020304" pitchFamily="18" charset="0"/>
              </a:rPr>
              <a:t> Report on “AI Computing Networks.”</a:t>
            </a:r>
          </a:p>
          <a:p>
            <a:pPr marR="0" lvl="0" defTabSz="115888">
              <a:spcBef>
                <a:spcPts val="0"/>
              </a:spcBef>
              <a:spcAft>
                <a:spcPts val="0"/>
              </a:spcAft>
            </a:pPr>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Tree>
    <p:extLst>
      <p:ext uri="{BB962C8B-B14F-4D97-AF65-F5344CB8AC3E}">
        <p14:creationId xmlns:p14="http://schemas.microsoft.com/office/powerpoint/2010/main" val="190010904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latin typeface="+mn-lt"/>
              </a:rPr>
              <a:t>IC17-001 		</a:t>
            </a:r>
            <a:br>
              <a:rPr lang="en-US" altLang="en-US" sz="1400" dirty="0">
                <a:latin typeface="+mn-lt"/>
              </a:rPr>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a:t>
            </a:r>
            <a:r>
              <a:rPr lang="en-US" sz="1600" b="1" kern="1400" dirty="0" err="1">
                <a:effectLst/>
                <a:latin typeface="+mn-lt"/>
                <a:ea typeface="Times New Roman" panose="02020603050405020304" pitchFamily="18" charset="0"/>
              </a:rPr>
              <a:t>Nendica</a:t>
            </a:r>
            <a:r>
              <a:rPr lang="en-US" sz="1600" b="1" kern="1400" dirty="0">
                <a:effectLst/>
                <a:latin typeface="+mn-lt"/>
                <a:ea typeface="Times New Roman" panose="02020603050405020304" pitchFamily="18" charset="0"/>
              </a:rPr>
              <a:t>)</a:t>
            </a:r>
            <a:endParaRPr lang="en-US" altLang="en-US" b="0" dirty="0">
              <a:solidFill>
                <a:srgbClr val="FF0000"/>
              </a:solidFill>
              <a:latin typeface="+mn-lt"/>
            </a:endParaRPr>
          </a:p>
        </p:txBody>
      </p:sp>
      <p:sp>
        <p:nvSpPr>
          <p:cNvPr id="20483" name="Rectangle 15"/>
          <p:cNvSpPr>
            <a:spLocks noGrp="1" noChangeArrowheads="1"/>
          </p:cNvSpPr>
          <p:nvPr>
            <p:ph idx="1"/>
          </p:nvPr>
        </p:nvSpPr>
        <p:spPr>
          <a:xfrm>
            <a:off x="342900" y="867905"/>
            <a:ext cx="6172200" cy="3397707"/>
          </a:xfrm>
        </p:spPr>
        <p:txBody>
          <a:bodyPr>
            <a:normAutofit/>
          </a:bodyPr>
          <a:lstStyle/>
          <a:p>
            <a:pPr marL="171450" indent="-171450">
              <a:buClr>
                <a:srgbClr val="00B5E2"/>
              </a:buClr>
              <a:buFont typeface="Wingdings" panose="05000000000000000000" pitchFamily="2" charset="2"/>
              <a:buChar char="q"/>
            </a:pPr>
            <a:r>
              <a:rPr lang="en-US" altLang="en-US" dirty="0">
                <a:latin typeface="+mj-lt"/>
              </a:rPr>
              <a:t>Additional Accomplishments: </a:t>
            </a:r>
            <a:r>
              <a:rPr lang="en-US" altLang="en-US" dirty="0">
                <a:highlight>
                  <a:srgbClr val="FFFF00"/>
                </a:highlight>
                <a:latin typeface="+mj-lt"/>
              </a:rPr>
              <a:t>Provide links</a:t>
            </a:r>
          </a:p>
          <a:p>
            <a:pPr marL="171450" lvl="1" indent="-171450">
              <a:buClr>
                <a:srgbClr val="00B5E2"/>
              </a:buClr>
              <a:buFont typeface="Arial" panose="020B0604020202020204" pitchFamily="34" charset="0"/>
              <a:buChar char="•"/>
            </a:pPr>
            <a:r>
              <a:rPr lang="en-US" altLang="en-US" dirty="0">
                <a:solidFill>
                  <a:srgbClr val="FF0000"/>
                </a:solidFill>
                <a:latin typeface="+mj-lt"/>
              </a:rPr>
              <a:t>New project proposals for vetting &lt;https://</a:t>
            </a:r>
            <a:r>
              <a:rPr lang="en-US" altLang="en-US" dirty="0" err="1">
                <a:solidFill>
                  <a:srgbClr val="FF0000"/>
                </a:solidFill>
                <a:latin typeface="+mj-lt"/>
              </a:rPr>
              <a:t>mentor.ieee.org</a:t>
            </a:r>
            <a:r>
              <a:rPr lang="en-US" altLang="en-US" dirty="0">
                <a:solidFill>
                  <a:srgbClr val="FF0000"/>
                </a:solidFill>
                <a:latin typeface="+mj-lt"/>
              </a:rPr>
              <a:t>/802.1/</a:t>
            </a:r>
            <a:r>
              <a:rPr lang="en-US" altLang="en-US" dirty="0" err="1">
                <a:solidFill>
                  <a:srgbClr val="FF0000"/>
                </a:solidFill>
                <a:latin typeface="+mj-lt"/>
              </a:rPr>
              <a:t>documents?is_group</a:t>
            </a:r>
            <a:r>
              <a:rPr lang="en-US" altLang="en-US" dirty="0">
                <a:solidFill>
                  <a:srgbClr val="FF0000"/>
                </a:solidFill>
                <a:latin typeface="+mj-lt"/>
              </a:rPr>
              <a:t>=</a:t>
            </a:r>
            <a:r>
              <a:rPr lang="en-US" altLang="en-US" dirty="0" err="1">
                <a:solidFill>
                  <a:srgbClr val="FF0000"/>
                </a:solidFill>
                <a:latin typeface="+mj-lt"/>
              </a:rPr>
              <a:t>ICne</a:t>
            </a:r>
            <a:r>
              <a:rPr lang="en-US" altLang="en-US" dirty="0">
                <a:solidFill>
                  <a:srgbClr val="FF0000"/>
                </a:solidFill>
                <a:latin typeface="+mj-lt"/>
              </a:rPr>
              <a:t>&gt;:</a:t>
            </a:r>
          </a:p>
          <a:p>
            <a:pPr marL="253604" lvl="2" indent="-171450">
              <a:buClr>
                <a:srgbClr val="00B5E2"/>
              </a:buClr>
              <a:buFont typeface="Arial" panose="020B0604020202020204" pitchFamily="34" charset="0"/>
              <a:buChar char="•"/>
            </a:pPr>
            <a:r>
              <a:rPr lang="en-US" altLang="en-US" i="1" dirty="0">
                <a:solidFill>
                  <a:srgbClr val="FF0000"/>
                </a:solidFill>
                <a:latin typeface="+mj-lt"/>
              </a:rPr>
              <a:t>Informative Annex Project Proposal for IEEE Std 802.1CB Sequence Recovery Function Configuration</a:t>
            </a:r>
          </a:p>
          <a:p>
            <a:pPr marL="253604" lvl="2" indent="-171450">
              <a:buClr>
                <a:srgbClr val="00B5E2"/>
              </a:buClr>
              <a:buFont typeface="Arial" panose="020B0604020202020204" pitchFamily="34" charset="0"/>
              <a:buChar char="•"/>
            </a:pPr>
            <a:r>
              <a:rPr lang="en-US" altLang="en-US" i="1" dirty="0">
                <a:solidFill>
                  <a:srgbClr val="FF0000"/>
                </a:solidFill>
                <a:latin typeface="+mj-lt"/>
              </a:rPr>
              <a:t>Reference Delay based One-way Delay Measurement</a:t>
            </a:r>
          </a:p>
          <a:p>
            <a:pPr marL="253604" lvl="2" indent="-171450">
              <a:buClr>
                <a:srgbClr val="00B5E2"/>
              </a:buClr>
              <a:buFont typeface="Arial" panose="020B0604020202020204" pitchFamily="34" charset="0"/>
              <a:buChar char="•"/>
            </a:pPr>
            <a:r>
              <a:rPr lang="en-US" altLang="en-US" i="1" dirty="0">
                <a:solidFill>
                  <a:srgbClr val="FF0000"/>
                </a:solidFill>
                <a:latin typeface="+mj-lt"/>
              </a:rPr>
              <a:t>Congestion Signaling (CSIG)</a:t>
            </a:r>
          </a:p>
          <a:p>
            <a:pPr marL="253604" lvl="2" indent="-171450">
              <a:buClr>
                <a:srgbClr val="00B5E2"/>
              </a:buClr>
              <a:buFont typeface="Arial" panose="020B0604020202020204" pitchFamily="34" charset="0"/>
              <a:buChar char="•"/>
            </a:pPr>
            <a:r>
              <a:rPr lang="en-US" altLang="en-US" i="1" dirty="0">
                <a:solidFill>
                  <a:srgbClr val="FF0000"/>
                </a:solidFill>
                <a:latin typeface="+mj-lt"/>
              </a:rPr>
              <a:t>Effective Performance Management in TSN</a:t>
            </a:r>
            <a:endParaRPr lang="en-US" altLang="en-US" dirty="0">
              <a:solidFill>
                <a:srgbClr val="FF0000"/>
              </a:solidFill>
              <a:latin typeface="+mj-lt"/>
            </a:endParaRPr>
          </a:p>
          <a:p>
            <a:pPr marL="0" lvl="1" indent="0">
              <a:buClr>
                <a:srgbClr val="00B5E2"/>
              </a:buClr>
            </a:pPr>
            <a:endParaRPr lang="en-US" altLang="en-US" dirty="0">
              <a:solidFill>
                <a:srgbClr val="FF0000"/>
              </a:solidFill>
              <a:latin typeface="+mj-lt"/>
            </a:endParaRPr>
          </a:p>
          <a:p>
            <a:pPr marL="171450" indent="-171450">
              <a:buClr>
                <a:srgbClr val="00B5E2"/>
              </a:buClr>
              <a:buFont typeface="Wingdings" panose="05000000000000000000" pitchFamily="2" charset="2"/>
              <a:buChar char="q"/>
            </a:pPr>
            <a:r>
              <a:rPr lang="en-US" altLang="en-US" dirty="0">
                <a:latin typeface="+mj-lt"/>
              </a:rPr>
              <a:t>Future Meetings: </a:t>
            </a:r>
            <a:r>
              <a:rPr lang="en-US" altLang="en-US" b="0" dirty="0">
                <a:solidFill>
                  <a:srgbClr val="FF0000"/>
                </a:solidFill>
                <a:latin typeface="+mj-lt"/>
              </a:rPr>
              <a:t>alternate Thursdays, 09:00-11:00 ET</a:t>
            </a:r>
          </a:p>
          <a:p>
            <a:pPr marL="171450" indent="-171450">
              <a:buClr>
                <a:srgbClr val="00B5E2"/>
              </a:buClr>
              <a:buFont typeface="Wingdings" panose="05000000000000000000" pitchFamily="2" charset="2"/>
              <a:buChar char="q"/>
            </a:pPr>
            <a:r>
              <a:rPr lang="en-US" altLang="en-US" dirty="0">
                <a:latin typeface="+mj-lt"/>
              </a:rPr>
              <a:t>Minutes: </a:t>
            </a:r>
            <a:r>
              <a:rPr lang="en-US" altLang="en-US" b="0" dirty="0">
                <a:solidFill>
                  <a:srgbClr val="FF0000"/>
                </a:solidFill>
                <a:latin typeface="+mj-lt"/>
              </a:rPr>
              <a:t>https://1.ieee802.org/802-nendica/</a:t>
            </a:r>
            <a:r>
              <a:rPr lang="en-US" altLang="en-US" b="0" dirty="0" err="1">
                <a:solidFill>
                  <a:srgbClr val="FF0000"/>
                </a:solidFill>
                <a:latin typeface="+mj-lt"/>
              </a:rPr>
              <a:t>nendica</a:t>
            </a:r>
            <a:r>
              <a:rPr lang="en-US" altLang="en-US" b="0" dirty="0">
                <a:solidFill>
                  <a:srgbClr val="FF0000"/>
                </a:solidFill>
                <a:latin typeface="+mj-lt"/>
              </a:rPr>
              <a:t>-meetings/</a:t>
            </a:r>
          </a:p>
          <a:p>
            <a:pPr marL="171450" indent="-171450">
              <a:buClr>
                <a:srgbClr val="00B5E2"/>
              </a:buClr>
              <a:buFont typeface="Wingdings" panose="05000000000000000000" pitchFamily="2" charset="2"/>
              <a:buChar char="q"/>
            </a:pPr>
            <a:r>
              <a:rPr lang="en-US" altLang="en-US" dirty="0">
                <a:latin typeface="+mj-lt"/>
              </a:rPr>
              <a:t>Issues: </a:t>
            </a:r>
            <a:r>
              <a:rPr lang="en-US" altLang="en-US" b="0" dirty="0">
                <a:solidFill>
                  <a:srgbClr val="FF0000"/>
                </a:solidFill>
                <a:latin typeface="+mj-lt"/>
              </a:rPr>
              <a:t>[Any major issues to be addressed; Any areas where the IEEE-SA Industry Connections Committee (</a:t>
            </a:r>
            <a:r>
              <a:rPr lang="en-US" altLang="en-US" b="0" dirty="0" err="1">
                <a:solidFill>
                  <a:srgbClr val="FF0000"/>
                </a:solidFill>
                <a:latin typeface="+mj-lt"/>
              </a:rPr>
              <a:t>ICCom</a:t>
            </a:r>
            <a:r>
              <a:rPr lang="en-US" altLang="en-US" b="0" dirty="0">
                <a:solidFill>
                  <a:srgbClr val="FF0000"/>
                </a:solidFill>
                <a:latin typeface="+mj-lt"/>
              </a:rPr>
              <a:t>) might be able to help] None. Catherine Berger of IEEE SA editorial staff provided a helpful in-person briefing on IEEE SA White Paper platform and support during the </a:t>
            </a:r>
            <a:r>
              <a:rPr lang="en-US" altLang="en-US" b="0" dirty="0" err="1">
                <a:solidFill>
                  <a:srgbClr val="FF0000"/>
                </a:solidFill>
                <a:latin typeface="+mj-lt"/>
              </a:rPr>
              <a:t>Nendica</a:t>
            </a:r>
            <a:r>
              <a:rPr lang="en-US" altLang="en-US" b="0" dirty="0">
                <a:solidFill>
                  <a:srgbClr val="FF0000"/>
                </a:solidFill>
                <a:latin typeface="+mj-lt"/>
              </a:rPr>
              <a:t> meeting of July 18, 2024.	</a:t>
            </a:r>
          </a:p>
          <a:p>
            <a:pPr eaLnBrk="1" hangingPunct="1"/>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3</a:t>
            </a:fld>
            <a:endParaRPr lang="en-US" altLang="en-US" sz="600" dirty="0">
              <a:solidFill>
                <a:srgbClr val="000000"/>
              </a:solidFill>
            </a:endParaRPr>
          </a:p>
        </p:txBody>
      </p:sp>
    </p:spTree>
    <p:extLst>
      <p:ext uri="{BB962C8B-B14F-4D97-AF65-F5344CB8AC3E}">
        <p14:creationId xmlns:p14="http://schemas.microsoft.com/office/powerpoint/2010/main" val="3970789503"/>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1193</TotalTime>
  <Words>543</Words>
  <Application>Microsoft Macintosh PowerPoint</Application>
  <PresentationFormat>Custom</PresentationFormat>
  <Paragraphs>50</Paragraphs>
  <Slides>3</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vt:i4>
      </vt:variant>
    </vt:vector>
  </HeadingPairs>
  <TitlesOfParts>
    <vt:vector size="15" baseType="lpstr">
      <vt:lpstr>Arial</vt:lpstr>
      <vt:lpstr>Calibri</vt:lpstr>
      <vt:lpstr>Lucida Grande</vt:lpstr>
      <vt:lpstr>Montserrat</vt:lpstr>
      <vt:lpstr>Montserrat ExtraBold</vt:lpstr>
      <vt:lpstr>Montserrat Medium</vt:lpstr>
      <vt:lpstr>Myriad Pro</vt:lpstr>
      <vt:lpstr>Verdana</vt:lpstr>
      <vt:lpstr>Wingdings</vt:lpstr>
      <vt:lpstr>Wingdings 2</vt:lpstr>
      <vt:lpstr>IEEE_template</vt:lpstr>
      <vt:lpstr>blank</vt:lpstr>
      <vt:lpstr>IC17-001    IEEE 802 Network Enhancements for the Next Decade Industry Connections Activity (Nendica)  Type: Individual  Report Date: 18 July 2024</vt:lpstr>
      <vt:lpstr>IC17-001    IEEE 802 Network Enhancements for the Next Decade Industry Connections Activity (Nendica)</vt:lpstr>
      <vt:lpstr>IC17-001    IEEE 802 Network Enhancements for the Next Decade Industry Connections Activity (Nendica)</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Roger Marks</cp:lastModifiedBy>
  <cp:revision>47</cp:revision>
  <cp:lastPrinted>2019-10-04T14:43:47Z</cp:lastPrinted>
  <dcterms:created xsi:type="dcterms:W3CDTF">2019-10-22T15:50:24Z</dcterms:created>
  <dcterms:modified xsi:type="dcterms:W3CDTF">2024-07-18T19:00:15Z</dcterms:modified>
</cp:coreProperties>
</file>